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00000"/>
    <a:srgbClr val="0000CC"/>
    <a:srgbClr val="3333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DDBFD-3BEE-49D7-A2BD-7C00A53C003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283469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DDBFD-3BEE-49D7-A2BD-7C00A53C003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308280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DDBFD-3BEE-49D7-A2BD-7C00A53C003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307243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DDBFD-3BEE-49D7-A2BD-7C00A53C003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280974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BDDBFD-3BEE-49D7-A2BD-7C00A53C003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16539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BDDBFD-3BEE-49D7-A2BD-7C00A53C0031}"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274754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DDBFD-3BEE-49D7-A2BD-7C00A53C0031}" type="datetimeFigureOut">
              <a:rPr lang="en-US" smtClean="0"/>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12797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DDBFD-3BEE-49D7-A2BD-7C00A53C0031}" type="datetimeFigureOut">
              <a:rPr lang="en-US" smtClean="0"/>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161559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DDBFD-3BEE-49D7-A2BD-7C00A53C0031}" type="datetimeFigureOut">
              <a:rPr lang="en-US" smtClean="0"/>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297832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DDBFD-3BEE-49D7-A2BD-7C00A53C0031}"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417436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DDBFD-3BEE-49D7-A2BD-7C00A53C0031}"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00BF3-BFB1-4313-9BDC-468AEEF332DB}" type="slidenum">
              <a:rPr lang="en-US" smtClean="0"/>
              <a:t>‹#›</a:t>
            </a:fld>
            <a:endParaRPr lang="en-US"/>
          </a:p>
        </p:txBody>
      </p:sp>
    </p:spTree>
    <p:extLst>
      <p:ext uri="{BB962C8B-B14F-4D97-AF65-F5344CB8AC3E}">
        <p14:creationId xmlns:p14="http://schemas.microsoft.com/office/powerpoint/2010/main" val="335922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DDBFD-3BEE-49D7-A2BD-7C00A53C0031}" type="datetimeFigureOut">
              <a:rPr lang="en-US" smtClean="0"/>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00BF3-BFB1-4313-9BDC-468AEEF332DB}" type="slidenum">
              <a:rPr lang="en-US" smtClean="0"/>
              <a:t>‹#›</a:t>
            </a:fld>
            <a:endParaRPr lang="en-US"/>
          </a:p>
        </p:txBody>
      </p:sp>
    </p:spTree>
    <p:extLst>
      <p:ext uri="{BB962C8B-B14F-4D97-AF65-F5344CB8AC3E}">
        <p14:creationId xmlns:p14="http://schemas.microsoft.com/office/powerpoint/2010/main" val="369555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chael.radin@r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cid:DAF2A0A4-E645-413F-B515-7E64DBF66320@rit.edu"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2971800"/>
          </a:xfrm>
        </p:spPr>
        <p:txBody>
          <a:bodyPr>
            <a:normAutofit fontScale="92500" lnSpcReduction="10000"/>
          </a:bodyPr>
          <a:lstStyle/>
          <a:p>
            <a:pPr>
              <a:spcBef>
                <a:spcPts val="0"/>
              </a:spcBef>
            </a:pPr>
            <a:r>
              <a:rPr lang="en-US" sz="2800" i="1" dirty="0" smtClean="0">
                <a:solidFill>
                  <a:srgbClr val="000066"/>
                </a:solidFill>
                <a:effectLst/>
                <a:latin typeface="Times New Roman"/>
                <a:ea typeface="Times New Roman"/>
              </a:rPr>
              <a:t>Michael A. Radin, Ph.D.</a:t>
            </a:r>
            <a:endParaRPr lang="en-US" sz="2800" dirty="0" smtClean="0">
              <a:solidFill>
                <a:srgbClr val="000066"/>
              </a:solidFill>
              <a:effectLst/>
              <a:latin typeface="Times New Roman"/>
              <a:ea typeface="Times New Roman"/>
            </a:endParaRPr>
          </a:p>
          <a:p>
            <a:pPr>
              <a:spcBef>
                <a:spcPts val="0"/>
              </a:spcBef>
            </a:pPr>
            <a:r>
              <a:rPr lang="en-US" sz="2800" i="1" dirty="0" smtClean="0">
                <a:solidFill>
                  <a:srgbClr val="000066"/>
                </a:solidFill>
                <a:effectLst/>
                <a:latin typeface="Times New Roman"/>
                <a:ea typeface="Times New Roman"/>
              </a:rPr>
              <a:t>Associate Professor of Mathematics</a:t>
            </a:r>
            <a:endParaRPr lang="en-US" sz="2800" dirty="0" smtClean="0">
              <a:solidFill>
                <a:srgbClr val="000066"/>
              </a:solidFill>
              <a:effectLst/>
              <a:latin typeface="Times New Roman"/>
              <a:ea typeface="Times New Roman"/>
            </a:endParaRPr>
          </a:p>
          <a:p>
            <a:pPr>
              <a:spcBef>
                <a:spcPts val="0"/>
              </a:spcBef>
            </a:pPr>
            <a:r>
              <a:rPr lang="en-US" sz="2800" i="1" dirty="0" smtClean="0">
                <a:solidFill>
                  <a:srgbClr val="000066"/>
                </a:solidFill>
                <a:effectLst/>
                <a:latin typeface="Times New Roman"/>
                <a:ea typeface="Times New Roman"/>
              </a:rPr>
              <a:t>Rochester Institute of Technology</a:t>
            </a:r>
            <a:endParaRPr lang="en-US" sz="2800" dirty="0" smtClean="0">
              <a:solidFill>
                <a:srgbClr val="000066"/>
              </a:solidFill>
              <a:effectLst/>
              <a:latin typeface="Times New Roman"/>
              <a:ea typeface="Times New Roman"/>
            </a:endParaRPr>
          </a:p>
          <a:p>
            <a:pPr>
              <a:spcBef>
                <a:spcPts val="0"/>
              </a:spcBef>
            </a:pPr>
            <a:r>
              <a:rPr lang="en-US" sz="2800" i="1" dirty="0" smtClean="0">
                <a:solidFill>
                  <a:srgbClr val="000066"/>
                </a:solidFill>
                <a:effectLst/>
                <a:latin typeface="Times New Roman"/>
                <a:ea typeface="Times New Roman"/>
              </a:rPr>
              <a:t>School of Mathematical Sciences</a:t>
            </a:r>
            <a:endParaRPr lang="en-US" sz="2800" dirty="0" smtClean="0">
              <a:solidFill>
                <a:srgbClr val="000066"/>
              </a:solidFill>
              <a:effectLst/>
              <a:latin typeface="Times New Roman"/>
              <a:ea typeface="Times New Roman"/>
            </a:endParaRPr>
          </a:p>
          <a:p>
            <a:pPr>
              <a:spcBef>
                <a:spcPts val="0"/>
              </a:spcBef>
            </a:pPr>
            <a:r>
              <a:rPr lang="en-US" sz="2800" i="1" dirty="0" smtClean="0">
                <a:solidFill>
                  <a:srgbClr val="000066"/>
                </a:solidFill>
                <a:effectLst/>
                <a:latin typeface="Times New Roman"/>
                <a:ea typeface="Times New Roman"/>
              </a:rPr>
              <a:t>85 Lomb Memorial Drive</a:t>
            </a:r>
            <a:endParaRPr lang="en-US" sz="2800" dirty="0" smtClean="0">
              <a:solidFill>
                <a:srgbClr val="000066"/>
              </a:solidFill>
              <a:effectLst/>
              <a:latin typeface="Times New Roman"/>
              <a:ea typeface="Times New Roman"/>
            </a:endParaRPr>
          </a:p>
          <a:p>
            <a:pPr>
              <a:spcBef>
                <a:spcPts val="0"/>
              </a:spcBef>
            </a:pPr>
            <a:r>
              <a:rPr lang="en-US" sz="2800" i="1" dirty="0" smtClean="0">
                <a:solidFill>
                  <a:srgbClr val="000066"/>
                </a:solidFill>
                <a:effectLst/>
                <a:latin typeface="Times New Roman"/>
                <a:ea typeface="Times New Roman"/>
              </a:rPr>
              <a:t>Rochester, New York 14623</a:t>
            </a:r>
            <a:endParaRPr lang="en-US" sz="2800" dirty="0" smtClean="0">
              <a:solidFill>
                <a:srgbClr val="000066"/>
              </a:solidFill>
              <a:effectLst/>
              <a:latin typeface="Times New Roman"/>
              <a:ea typeface="Times New Roman"/>
            </a:endParaRPr>
          </a:p>
          <a:p>
            <a:pPr>
              <a:spcBef>
                <a:spcPts val="0"/>
              </a:spcBef>
            </a:pPr>
            <a:r>
              <a:rPr lang="en-US" dirty="0" smtClean="0">
                <a:effectLst/>
                <a:latin typeface="Times New Roman"/>
                <a:ea typeface="Times New Roman"/>
              </a:rPr>
              <a:t> </a:t>
            </a:r>
            <a:endParaRPr lang="en-US" sz="2000" dirty="0" smtClean="0">
              <a:effectLst/>
              <a:latin typeface="Times New Roman"/>
              <a:ea typeface="Times New Roman"/>
            </a:endParaRPr>
          </a:p>
          <a:p>
            <a:pPr>
              <a:spcBef>
                <a:spcPts val="0"/>
              </a:spcBef>
            </a:pPr>
            <a:r>
              <a:rPr lang="en-US" sz="2600" i="1" dirty="0" smtClean="0">
                <a:solidFill>
                  <a:srgbClr val="000066"/>
                </a:solidFill>
                <a:effectLst/>
                <a:latin typeface="Times New Roman"/>
                <a:ea typeface="Times New Roman"/>
              </a:rPr>
              <a:t>E – mail:</a:t>
            </a:r>
            <a:r>
              <a:rPr lang="en-US" sz="2600" dirty="0" smtClean="0">
                <a:solidFill>
                  <a:srgbClr val="000066"/>
                </a:solidFill>
                <a:effectLst/>
                <a:latin typeface="Times New Roman"/>
                <a:ea typeface="Times New Roman"/>
              </a:rPr>
              <a:t>  </a:t>
            </a:r>
            <a:r>
              <a:rPr lang="en-US" sz="2600" u="sng" dirty="0" smtClean="0">
                <a:solidFill>
                  <a:srgbClr val="0000FF"/>
                </a:solidFill>
                <a:effectLst/>
                <a:latin typeface="Times New Roman"/>
                <a:ea typeface="Times New Roman"/>
                <a:hlinkClick r:id="rId2"/>
              </a:rPr>
              <a:t>michael.radin@rit.edu</a:t>
            </a:r>
            <a:endParaRPr lang="en-US" sz="2600" dirty="0" smtClean="0">
              <a:effectLst/>
              <a:latin typeface="Times New Roman"/>
              <a:ea typeface="Times New Roman"/>
            </a:endParaRPr>
          </a:p>
          <a:p>
            <a:endParaRPr lang="en-US" dirty="0"/>
          </a:p>
        </p:txBody>
      </p:sp>
      <p:sp>
        <p:nvSpPr>
          <p:cNvPr id="4" name="Title 3"/>
          <p:cNvSpPr>
            <a:spLocks noGrp="1"/>
          </p:cNvSpPr>
          <p:nvPr>
            <p:ph type="ctrTitle"/>
          </p:nvPr>
        </p:nvSpPr>
        <p:spPr>
          <a:xfrm>
            <a:off x="685800" y="304801"/>
            <a:ext cx="7772400" cy="2819399"/>
          </a:xfrm>
        </p:spPr>
        <p:txBody>
          <a:bodyPr>
            <a:noAutofit/>
          </a:bodyPr>
          <a:lstStyle/>
          <a:p>
            <a:r>
              <a:rPr lang="en-US" sz="4000" dirty="0">
                <a:solidFill>
                  <a:srgbClr val="0000CC"/>
                </a:solidFill>
                <a:latin typeface="CMR17"/>
              </a:rPr>
              <a:t>Dynamics of a Discrete Population Model for</a:t>
            </a:r>
            <a:br>
              <a:rPr lang="en-US" sz="4000" dirty="0">
                <a:solidFill>
                  <a:srgbClr val="0000CC"/>
                </a:solidFill>
                <a:latin typeface="CMR17"/>
              </a:rPr>
            </a:br>
            <a:r>
              <a:rPr lang="en-US" sz="4000" dirty="0">
                <a:solidFill>
                  <a:srgbClr val="0000CC"/>
                </a:solidFill>
                <a:latin typeface="CMR17"/>
              </a:rPr>
              <a:t>Extinction and Sustainability in Ancient Civilizations</a:t>
            </a:r>
            <a:r>
              <a:rPr lang="en-US" sz="4000" dirty="0" smtClean="0">
                <a:solidFill>
                  <a:srgbClr val="0000CC"/>
                </a:solidFill>
                <a:effectLst/>
                <a:latin typeface="Times New Roman"/>
                <a:ea typeface="Times New Roman"/>
              </a:rPr>
              <a:t/>
            </a:r>
            <a:br>
              <a:rPr lang="en-US" sz="4000" dirty="0" smtClean="0">
                <a:solidFill>
                  <a:srgbClr val="0000CC"/>
                </a:solidFill>
                <a:effectLst/>
                <a:latin typeface="Times New Roman"/>
                <a:ea typeface="Times New Roman"/>
              </a:rPr>
            </a:br>
            <a:endParaRPr lang="en-US" sz="4000" dirty="0">
              <a:solidFill>
                <a:srgbClr val="0000CC"/>
              </a:solidFill>
            </a:endParaRPr>
          </a:p>
        </p:txBody>
      </p:sp>
    </p:spTree>
    <p:extLst>
      <p:ext uri="{BB962C8B-B14F-4D97-AF65-F5344CB8AC3E}">
        <p14:creationId xmlns:p14="http://schemas.microsoft.com/office/powerpoint/2010/main" val="351533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39762"/>
          </a:xfrm>
        </p:spPr>
        <p:txBody>
          <a:bodyPr>
            <a:normAutofit fontScale="90000"/>
          </a:bodyPr>
          <a:lstStyle/>
          <a:p>
            <a:pPr lvl="0">
              <a:spcBef>
                <a:spcPts val="0"/>
              </a:spcBef>
            </a:pPr>
            <a:r>
              <a:rPr lang="en-US" sz="3100" b="1" u="sng" dirty="0">
                <a:solidFill>
                  <a:srgbClr val="0000CC"/>
                </a:solidFill>
                <a:latin typeface="Times New Roman"/>
                <a:ea typeface="Times New Roman"/>
                <a:cs typeface="+mn-cs"/>
              </a:rPr>
              <a:t>THE </a:t>
            </a:r>
            <a:r>
              <a:rPr lang="en-US" sz="3100" b="1" u="sng" dirty="0" smtClean="0">
                <a:solidFill>
                  <a:srgbClr val="0000CC"/>
                </a:solidFill>
                <a:latin typeface="Times New Roman"/>
                <a:ea typeface="Times New Roman"/>
                <a:cs typeface="+mn-cs"/>
              </a:rPr>
              <a:t>PARAMETER ESTIMATION:</a:t>
            </a:r>
            <a:r>
              <a:rPr lang="en-US" sz="2800" dirty="0">
                <a:solidFill>
                  <a:srgbClr val="0000CC"/>
                </a:solidFill>
                <a:latin typeface="Times New Roman"/>
                <a:ea typeface="Times New Roman"/>
                <a:cs typeface="+mn-cs"/>
              </a:rPr>
              <a:t/>
            </a:r>
            <a:br>
              <a:rPr lang="en-US" sz="2800" dirty="0">
                <a:solidFill>
                  <a:srgbClr val="0000CC"/>
                </a:solidFill>
                <a:latin typeface="Times New Roman"/>
                <a:ea typeface="Times New Roman"/>
                <a:cs typeface="+mn-cs"/>
              </a:rPr>
            </a:br>
            <a:r>
              <a:rPr lang="en-US" sz="1800" dirty="0">
                <a:solidFill>
                  <a:srgbClr val="0000CC"/>
                </a:solidFill>
                <a:ea typeface="+mn-ea"/>
                <a:cs typeface="+mn-cs"/>
              </a:rPr>
              <a:t/>
            </a:r>
            <a:br>
              <a:rPr lang="en-US" sz="1800" dirty="0">
                <a:solidFill>
                  <a:srgbClr val="0000CC"/>
                </a:solidFill>
                <a:ea typeface="+mn-ea"/>
                <a:cs typeface="+mn-cs"/>
              </a:rPr>
            </a:br>
            <a:endParaRPr lang="en-US" sz="3600" dirty="0">
              <a:solidFill>
                <a:srgbClr val="0000CC"/>
              </a:solidFill>
            </a:endParaRPr>
          </a:p>
        </p:txBody>
      </p:sp>
      <p:sp>
        <p:nvSpPr>
          <p:cNvPr id="5" name="Content Placeholder 4"/>
          <p:cNvSpPr>
            <a:spLocks noGrp="1"/>
          </p:cNvSpPr>
          <p:nvPr>
            <p:ph idx="1"/>
          </p:nvPr>
        </p:nvSpPr>
        <p:spPr>
          <a:xfrm>
            <a:off x="76200" y="609600"/>
            <a:ext cx="8763000" cy="6019800"/>
          </a:xfrm>
        </p:spPr>
        <p:txBody>
          <a:bodyPr>
            <a:normAutofit fontScale="77500" lnSpcReduction="20000"/>
          </a:bodyPr>
          <a:lstStyle/>
          <a:p>
            <a:pPr indent="457200" algn="just">
              <a:spcAft>
                <a:spcPts val="0"/>
              </a:spcAft>
            </a:pPr>
            <a:r>
              <a:rPr lang="en-CA" sz="2100" dirty="0">
                <a:latin typeface="cmr10"/>
                <a:ea typeface="Times New Roman"/>
                <a:cs typeface="cmr10"/>
              </a:rPr>
              <a:t>W</a:t>
            </a:r>
            <a:r>
              <a:rPr lang="en-CA" sz="2100" dirty="0" smtClean="0">
                <a:latin typeface="cmr10"/>
                <a:ea typeface="Times New Roman"/>
                <a:cs typeface="cmr10"/>
              </a:rPr>
              <a:t>e will provide </a:t>
            </a:r>
            <a:r>
              <a:rPr lang="en-CA" sz="2100" dirty="0">
                <a:latin typeface="cmr10"/>
                <a:ea typeface="Times New Roman"/>
                <a:cs typeface="cmr10"/>
              </a:rPr>
              <a:t>estimations of the six parameter values </a:t>
            </a:r>
            <a:r>
              <a:rPr lang="en-CA" sz="2100" i="1" dirty="0">
                <a:latin typeface="cmr10"/>
                <a:ea typeface="Times New Roman"/>
                <a:cs typeface="cmr10"/>
              </a:rPr>
              <a:t>a, b, c, f, h</a:t>
            </a:r>
            <a:r>
              <a:rPr lang="en-CA" sz="2100" dirty="0">
                <a:latin typeface="cmr10"/>
                <a:ea typeface="Times New Roman"/>
                <a:cs typeface="cmr10"/>
              </a:rPr>
              <a:t> and </a:t>
            </a:r>
            <a:r>
              <a:rPr lang="en-CA" sz="2100" i="1" dirty="0">
                <a:latin typeface="cmr10"/>
                <a:ea typeface="Times New Roman"/>
                <a:cs typeface="cmr10"/>
              </a:rPr>
              <a:t>M</a:t>
            </a:r>
            <a:r>
              <a:rPr lang="en-CA" sz="2100" dirty="0">
                <a:latin typeface="cmr10"/>
                <a:ea typeface="Times New Roman"/>
                <a:cs typeface="cmr10"/>
              </a:rPr>
              <a:t>. It is impossible to determine the values with precision for an ancient civilization in an ecosystem that no longer exists. Consequently, for each parameter we determine a range of reasonable values using established biological research on similar ecosystems</a:t>
            </a:r>
            <a:r>
              <a:rPr lang="en-CA" sz="2100" dirty="0" smtClean="0">
                <a:latin typeface="cmr10"/>
                <a:ea typeface="Times New Roman"/>
                <a:cs typeface="cmr10"/>
              </a:rPr>
              <a:t>.</a:t>
            </a:r>
          </a:p>
          <a:p>
            <a:pPr indent="0" algn="just">
              <a:spcAft>
                <a:spcPts val="0"/>
              </a:spcAft>
              <a:buNone/>
            </a:pPr>
            <a:endParaRPr lang="en-US" sz="2100" dirty="0">
              <a:latin typeface="Times New Roman"/>
              <a:ea typeface="Times New Roman"/>
            </a:endParaRPr>
          </a:p>
          <a:p>
            <a:pPr indent="457200" algn="just">
              <a:spcAft>
                <a:spcPts val="0"/>
              </a:spcAft>
            </a:pPr>
            <a:r>
              <a:rPr lang="en-CA" sz="2100" dirty="0">
                <a:latin typeface="cmr10"/>
                <a:ea typeface="Times New Roman"/>
                <a:cs typeface="cmr10"/>
              </a:rPr>
              <a:t>The </a:t>
            </a:r>
            <a:r>
              <a:rPr lang="en-CA" sz="2100" b="1" dirty="0">
                <a:latin typeface="cmr10"/>
                <a:ea typeface="Times New Roman"/>
                <a:cs typeface="cmr10"/>
              </a:rPr>
              <a:t>growth rate of the population </a:t>
            </a:r>
            <a:r>
              <a:rPr lang="en-CA" sz="2100" b="1" dirty="0" smtClean="0">
                <a:latin typeface="cmr10"/>
                <a:ea typeface="Times New Roman"/>
                <a:cs typeface="cmr10"/>
              </a:rPr>
              <a:t>of people a </a:t>
            </a:r>
            <a:r>
              <a:rPr lang="en-CA" sz="2100" dirty="0" smtClean="0">
                <a:latin typeface="cmr10"/>
                <a:ea typeface="Times New Roman"/>
                <a:cs typeface="cmr10"/>
              </a:rPr>
              <a:t>could </a:t>
            </a:r>
            <a:r>
              <a:rPr lang="en-CA" sz="2100" dirty="0">
                <a:latin typeface="cmr10"/>
                <a:ea typeface="Times New Roman"/>
                <a:cs typeface="cmr10"/>
              </a:rPr>
              <a:t>reasonably range from 0.005 to 0.05 per year. The growth rate for a pre-industrialized civilization tends to be around 0.0045. (Cohen, 1995) However, in the presence of abundant food this rate can be significantly higher. For example, historically documented cases (</a:t>
            </a:r>
            <a:r>
              <a:rPr lang="en-CA" sz="2100" dirty="0" err="1">
                <a:latin typeface="cmr10"/>
                <a:ea typeface="Times New Roman"/>
                <a:cs typeface="cmr10"/>
              </a:rPr>
              <a:t>Birdsell</a:t>
            </a:r>
            <a:r>
              <a:rPr lang="en-CA" sz="2100" dirty="0">
                <a:latin typeface="cmr10"/>
                <a:ea typeface="Times New Roman"/>
                <a:cs typeface="cmr10"/>
              </a:rPr>
              <a:t>, 1957) place the growth rate of a human population on Pitcairn Island at 0.034</a:t>
            </a:r>
            <a:r>
              <a:rPr lang="en-CA" sz="2100" dirty="0" smtClean="0">
                <a:latin typeface="cmr10"/>
                <a:ea typeface="Times New Roman"/>
                <a:cs typeface="cmr10"/>
              </a:rPr>
              <a:t>.</a:t>
            </a:r>
          </a:p>
          <a:p>
            <a:pPr indent="0" algn="just">
              <a:spcAft>
                <a:spcPts val="0"/>
              </a:spcAft>
              <a:buNone/>
            </a:pPr>
            <a:endParaRPr lang="en-US" sz="2100" dirty="0">
              <a:latin typeface="Times New Roman"/>
              <a:ea typeface="Times New Roman"/>
            </a:endParaRPr>
          </a:p>
          <a:p>
            <a:pPr indent="457200" algn="just">
              <a:spcAft>
                <a:spcPts val="0"/>
              </a:spcAft>
            </a:pPr>
            <a:r>
              <a:rPr lang="en-CA" sz="2100" dirty="0">
                <a:latin typeface="cmr10"/>
                <a:ea typeface="Times New Roman"/>
                <a:cs typeface="cmr10"/>
              </a:rPr>
              <a:t>The </a:t>
            </a:r>
            <a:r>
              <a:rPr lang="en-CA" sz="2100" b="1" dirty="0">
                <a:latin typeface="cmr10"/>
                <a:ea typeface="Times New Roman"/>
                <a:cs typeface="cmr10"/>
              </a:rPr>
              <a:t>growth rate of the Polynesian </a:t>
            </a:r>
            <a:r>
              <a:rPr lang="en-CA" sz="2100" b="1" dirty="0" smtClean="0">
                <a:latin typeface="cmr10"/>
                <a:ea typeface="Times New Roman"/>
                <a:cs typeface="cmr10"/>
              </a:rPr>
              <a:t>rats c </a:t>
            </a:r>
            <a:r>
              <a:rPr lang="en-CA" sz="2100" dirty="0">
                <a:latin typeface="cmr10"/>
                <a:ea typeface="Times New Roman"/>
                <a:cs typeface="cmr10"/>
              </a:rPr>
              <a:t>could reasonably range from 5 to 25 per year. A litter size ranges from 1 to 10, with an average of 3.8. A female rat can have up to 13 litters in a year, with an average of 5.2. The time to maturity for a female rat is less than one year. (Williams 1973) The sex ratio is usually close to 1:1, but this changes to a male bias, it seems, in more dense, stable populations. Yearly production rate for females in similar islands are 17.2 (Hawaii); 9.8 (</a:t>
            </a:r>
            <a:r>
              <a:rPr lang="en-CA" sz="2100" dirty="0" err="1">
                <a:latin typeface="cmr10"/>
                <a:ea typeface="Times New Roman"/>
                <a:cs typeface="cmr10"/>
              </a:rPr>
              <a:t>Ponape</a:t>
            </a:r>
            <a:r>
              <a:rPr lang="en-CA" sz="2100" dirty="0">
                <a:latin typeface="cmr10"/>
                <a:ea typeface="Times New Roman"/>
                <a:cs typeface="cmr10"/>
              </a:rPr>
              <a:t>); 4.8 (Kure), 25.7 (Malaya) (</a:t>
            </a:r>
            <a:r>
              <a:rPr lang="en-CA" sz="2100" dirty="0" err="1">
                <a:latin typeface="cmr10"/>
                <a:ea typeface="Times New Roman"/>
                <a:cs typeface="cmr10"/>
              </a:rPr>
              <a:t>Tamarin</a:t>
            </a:r>
            <a:r>
              <a:rPr lang="en-CA" sz="2100" dirty="0">
                <a:latin typeface="cmr10"/>
                <a:ea typeface="Times New Roman"/>
                <a:cs typeface="cmr10"/>
              </a:rPr>
              <a:t> &amp; </a:t>
            </a:r>
            <a:r>
              <a:rPr lang="en-CA" sz="2100" dirty="0" err="1">
                <a:latin typeface="cmr10"/>
                <a:ea typeface="Times New Roman"/>
                <a:cs typeface="cmr10"/>
              </a:rPr>
              <a:t>Malecha</a:t>
            </a:r>
            <a:r>
              <a:rPr lang="en-CA" sz="2100" dirty="0">
                <a:latin typeface="cmr10"/>
                <a:ea typeface="Times New Roman"/>
                <a:cs typeface="cmr10"/>
              </a:rPr>
              <a:t>, 1972). </a:t>
            </a:r>
            <a:endParaRPr lang="en-CA" sz="2100" dirty="0" smtClean="0">
              <a:latin typeface="cmr10"/>
              <a:ea typeface="Times New Roman"/>
              <a:cs typeface="cmr10"/>
            </a:endParaRPr>
          </a:p>
          <a:p>
            <a:pPr indent="0" algn="just">
              <a:spcAft>
                <a:spcPts val="0"/>
              </a:spcAft>
              <a:buNone/>
            </a:pPr>
            <a:endParaRPr lang="en-US" sz="2100" dirty="0">
              <a:latin typeface="Times New Roman"/>
              <a:ea typeface="Times New Roman"/>
            </a:endParaRPr>
          </a:p>
          <a:p>
            <a:pPr indent="457200" algn="just">
              <a:spcAft>
                <a:spcPts val="0"/>
              </a:spcAft>
            </a:pPr>
            <a:r>
              <a:rPr lang="en-CA" sz="2100" dirty="0">
                <a:latin typeface="cmr10"/>
                <a:ea typeface="Times New Roman"/>
                <a:cs typeface="cmr10"/>
              </a:rPr>
              <a:t>It is also worthwhile considering the </a:t>
            </a:r>
            <a:r>
              <a:rPr lang="en-CA" sz="2100" b="1" dirty="0">
                <a:latin typeface="cmr10"/>
                <a:ea typeface="Times New Roman"/>
                <a:cs typeface="cmr10"/>
              </a:rPr>
              <a:t>maximum number of rats </a:t>
            </a:r>
            <a:r>
              <a:rPr lang="en-CA" sz="2100" dirty="0">
                <a:latin typeface="cmr10"/>
                <a:ea typeface="Times New Roman"/>
                <a:cs typeface="cmr10"/>
              </a:rPr>
              <a:t>that could have been supported on the island. For comparison, the density of rats on Kure </a:t>
            </a:r>
            <a:r>
              <a:rPr lang="en-CA" sz="2100" dirty="0" err="1">
                <a:latin typeface="cmr10"/>
                <a:ea typeface="Times New Roman"/>
                <a:cs typeface="cmr10"/>
              </a:rPr>
              <a:t>Atol</a:t>
            </a:r>
            <a:r>
              <a:rPr lang="en-CA" sz="2100" dirty="0">
                <a:latin typeface="cmr10"/>
                <a:ea typeface="Times New Roman"/>
                <a:cs typeface="cmr10"/>
              </a:rPr>
              <a:t>, a North Western Hawaiian Island is 45 rats per acre, fluctuating from 30 per acre to 75 per acre. The area of Easter Island is 171 </a:t>
            </a:r>
            <a:r>
              <a:rPr lang="en-CA" sz="2100" dirty="0" err="1">
                <a:latin typeface="cmr10"/>
                <a:ea typeface="Times New Roman"/>
                <a:cs typeface="cmr10"/>
              </a:rPr>
              <a:t>sq</a:t>
            </a:r>
            <a:r>
              <a:rPr lang="en-CA" sz="2100" dirty="0">
                <a:latin typeface="cmr10"/>
                <a:ea typeface="Times New Roman"/>
                <a:cs typeface="cmr10"/>
              </a:rPr>
              <a:t>-km., or 42255 acres. Thus, it would be reasonable to observe 2,000,000 or more rats on the Easter Island</a:t>
            </a:r>
            <a:r>
              <a:rPr lang="en-CA" sz="2100" dirty="0" smtClean="0">
                <a:latin typeface="cmr10"/>
                <a:ea typeface="Times New Roman"/>
                <a:cs typeface="cmr10"/>
              </a:rPr>
              <a:t>.</a:t>
            </a:r>
          </a:p>
          <a:p>
            <a:pPr indent="0" algn="just">
              <a:spcAft>
                <a:spcPts val="0"/>
              </a:spcAft>
              <a:buNone/>
            </a:pPr>
            <a:endParaRPr lang="en-US" sz="2100" dirty="0">
              <a:latin typeface="Times New Roman"/>
              <a:ea typeface="Times New Roman"/>
            </a:endParaRPr>
          </a:p>
          <a:p>
            <a:pPr indent="457200" algn="just">
              <a:spcAft>
                <a:spcPts val="0"/>
              </a:spcAft>
            </a:pPr>
            <a:r>
              <a:rPr lang="en-CA" sz="2100" dirty="0">
                <a:latin typeface="cmr10"/>
                <a:ea typeface="Times New Roman"/>
                <a:cs typeface="cmr10"/>
              </a:rPr>
              <a:t>We assume that the </a:t>
            </a:r>
            <a:r>
              <a:rPr lang="en-CA" sz="2100" b="1" dirty="0">
                <a:latin typeface="cmr10"/>
                <a:ea typeface="Times New Roman"/>
                <a:cs typeface="cmr10"/>
              </a:rPr>
              <a:t>growth rate of the Rapa Nui </a:t>
            </a:r>
            <a:r>
              <a:rPr lang="en-CA" sz="2100" b="1" dirty="0" err="1">
                <a:latin typeface="cmr10"/>
                <a:ea typeface="Times New Roman"/>
                <a:cs typeface="cmr10"/>
              </a:rPr>
              <a:t>Jubaea</a:t>
            </a:r>
            <a:r>
              <a:rPr lang="en-CA" sz="2100" b="1" dirty="0">
                <a:latin typeface="cmr10"/>
                <a:ea typeface="Times New Roman"/>
                <a:cs typeface="cmr10"/>
              </a:rPr>
              <a:t> palm trees </a:t>
            </a:r>
            <a:r>
              <a:rPr lang="en-CA" sz="2100" dirty="0">
                <a:latin typeface="cmr10"/>
                <a:ea typeface="Times New Roman"/>
                <a:cs typeface="cmr10"/>
              </a:rPr>
              <a:t>could range between 0.01 per year to 1 per year or more, since each tree produces about 100 kg of nuts per year.</a:t>
            </a:r>
            <a:endParaRPr lang="en-US" sz="2100" dirty="0">
              <a:latin typeface="Times New Roman"/>
              <a:ea typeface="Times New Roman"/>
            </a:endParaRPr>
          </a:p>
          <a:p>
            <a:endParaRPr lang="en-US" dirty="0"/>
          </a:p>
        </p:txBody>
      </p:sp>
    </p:spTree>
    <p:extLst>
      <p:ext uri="{BB962C8B-B14F-4D97-AF65-F5344CB8AC3E}">
        <p14:creationId xmlns:p14="http://schemas.microsoft.com/office/powerpoint/2010/main" val="357423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553200"/>
          </a:xfrm>
        </p:spPr>
        <p:txBody>
          <a:bodyPr>
            <a:normAutofit fontScale="85000" lnSpcReduction="10000"/>
          </a:bodyPr>
          <a:lstStyle/>
          <a:p>
            <a:pPr indent="457200" algn="just">
              <a:spcAft>
                <a:spcPts val="0"/>
              </a:spcAft>
            </a:pPr>
            <a:r>
              <a:rPr lang="en-CA" sz="1900" b="1" dirty="0" smtClean="0">
                <a:latin typeface="cmr10"/>
                <a:ea typeface="Times New Roman"/>
                <a:cs typeface="cmr10"/>
              </a:rPr>
              <a:t>The Carrying Capacity</a:t>
            </a:r>
            <a:r>
              <a:rPr lang="en-CA" sz="1900" dirty="0" smtClean="0">
                <a:latin typeface="cmr10"/>
                <a:ea typeface="Times New Roman"/>
                <a:cs typeface="cmr10"/>
              </a:rPr>
              <a:t>; It </a:t>
            </a:r>
            <a:r>
              <a:rPr lang="en-CA" sz="1900" dirty="0">
                <a:latin typeface="cmr10"/>
                <a:ea typeface="Times New Roman"/>
                <a:cs typeface="cmr10"/>
              </a:rPr>
              <a:t>has been estimated that the amount of fertile land needed to supply food for one person is approximately 350 square meters (Cohen, 1995), varying to a great degree on the type of land and climate. The area of Easter Island is approximately 166,000,000 square meters. If all of it were fertile and if it were farmed efficiently there would be enough food for 475,000 people. Since only some of the land is farmable and optimal agricultural methods were not being implemented our approximation of a maximum sustainable population of 12,000 reasonable. We estimate that the carrying capacity of the Rapa Nui </a:t>
            </a:r>
            <a:r>
              <a:rPr lang="en-CA" sz="1900" dirty="0" err="1">
                <a:latin typeface="cmr10"/>
                <a:ea typeface="Times New Roman"/>
                <a:cs typeface="cmr10"/>
              </a:rPr>
              <a:t>Jubaea</a:t>
            </a:r>
            <a:r>
              <a:rPr lang="en-CA" sz="1900" dirty="0">
                <a:latin typeface="cmr10"/>
                <a:ea typeface="Times New Roman"/>
                <a:cs typeface="cmr10"/>
              </a:rPr>
              <a:t> palm trees in units of people is </a:t>
            </a:r>
            <a:r>
              <a:rPr lang="en-CA" sz="1900" i="1" dirty="0">
                <a:latin typeface="cmr10"/>
                <a:ea typeface="Times New Roman"/>
                <a:cs typeface="cmr10"/>
              </a:rPr>
              <a:t>M</a:t>
            </a:r>
            <a:r>
              <a:rPr lang="en-CA" sz="1900" dirty="0">
                <a:latin typeface="cmr10"/>
                <a:ea typeface="Times New Roman"/>
                <a:cs typeface="cmr10"/>
              </a:rPr>
              <a:t> = </a:t>
            </a:r>
            <a:r>
              <a:rPr lang="en-CA" sz="1900" i="1" dirty="0">
                <a:latin typeface="cmr10"/>
                <a:ea typeface="Times New Roman"/>
                <a:cs typeface="cmr10"/>
              </a:rPr>
              <a:t>12,000</a:t>
            </a:r>
            <a:r>
              <a:rPr lang="en-CA" sz="1900" dirty="0">
                <a:latin typeface="cmr10"/>
                <a:ea typeface="Times New Roman"/>
                <a:cs typeface="cmr10"/>
              </a:rPr>
              <a:t>. We take this as the carrying capacity for the trees in the absence of people and rats</a:t>
            </a:r>
            <a:r>
              <a:rPr lang="en-CA" sz="1900" dirty="0" smtClean="0">
                <a:latin typeface="cmr10"/>
                <a:ea typeface="Times New Roman"/>
                <a:cs typeface="cmr10"/>
              </a:rPr>
              <a:t>.</a:t>
            </a:r>
          </a:p>
          <a:p>
            <a:pPr indent="0" algn="just">
              <a:spcAft>
                <a:spcPts val="0"/>
              </a:spcAft>
              <a:buNone/>
            </a:pPr>
            <a:endParaRPr lang="en-US" sz="1900" dirty="0">
              <a:latin typeface="Times New Roman"/>
              <a:ea typeface="Times New Roman"/>
            </a:endParaRPr>
          </a:p>
          <a:p>
            <a:pPr indent="457200" algn="just">
              <a:spcAft>
                <a:spcPts val="0"/>
              </a:spcAft>
            </a:pPr>
            <a:r>
              <a:rPr lang="en-CA" sz="1900" b="1" dirty="0" smtClean="0">
                <a:latin typeface="cmr10"/>
                <a:ea typeface="Times New Roman"/>
                <a:cs typeface="cmr10"/>
              </a:rPr>
              <a:t>Per Person Harvesting Rate h; </a:t>
            </a:r>
            <a:r>
              <a:rPr lang="en-CA" sz="1900" dirty="0" smtClean="0">
                <a:latin typeface="cmr10"/>
                <a:ea typeface="Times New Roman"/>
                <a:cs typeface="cmr10"/>
              </a:rPr>
              <a:t>It </a:t>
            </a:r>
            <a:r>
              <a:rPr lang="en-CA" sz="1900" dirty="0">
                <a:latin typeface="cmr10"/>
                <a:ea typeface="Times New Roman"/>
                <a:cs typeface="cmr10"/>
              </a:rPr>
              <a:t>is difficult, perhaps impossible, to get an accurate value for the rate at which the population used the trees. We take </a:t>
            </a:r>
            <a:r>
              <a:rPr lang="en-CA" sz="1900" i="1" dirty="0">
                <a:latin typeface="cmr10"/>
                <a:ea typeface="Times New Roman"/>
                <a:cs typeface="cmr10"/>
              </a:rPr>
              <a:t>h</a:t>
            </a:r>
            <a:r>
              <a:rPr lang="en-CA" sz="1900" dirty="0">
                <a:latin typeface="cmr10"/>
                <a:ea typeface="Times New Roman"/>
                <a:cs typeface="cmr10"/>
              </a:rPr>
              <a:t> = </a:t>
            </a:r>
            <a:r>
              <a:rPr lang="en-CA" sz="1900" i="1" dirty="0">
                <a:latin typeface="cmr10"/>
                <a:ea typeface="Times New Roman"/>
                <a:cs typeface="cmr10"/>
              </a:rPr>
              <a:t>0.25</a:t>
            </a:r>
            <a:r>
              <a:rPr lang="en-CA" sz="1900" dirty="0">
                <a:latin typeface="cmr10"/>
                <a:ea typeface="Times New Roman"/>
                <a:cs typeface="cmr10"/>
              </a:rPr>
              <a:t>, meaning roughly that every 4 islanders cut down one tree each year</a:t>
            </a:r>
            <a:r>
              <a:rPr lang="en-CA" sz="1900" dirty="0" smtClean="0">
                <a:latin typeface="cmr10"/>
                <a:ea typeface="Times New Roman"/>
                <a:cs typeface="cmr10"/>
              </a:rPr>
              <a:t>.</a:t>
            </a:r>
          </a:p>
          <a:p>
            <a:pPr indent="0" algn="just">
              <a:spcAft>
                <a:spcPts val="0"/>
              </a:spcAft>
              <a:buNone/>
            </a:pPr>
            <a:endParaRPr lang="en-US" sz="1900" dirty="0">
              <a:latin typeface="Times New Roman"/>
              <a:ea typeface="Times New Roman"/>
            </a:endParaRPr>
          </a:p>
          <a:p>
            <a:pPr indent="457200" algn="just">
              <a:spcAft>
                <a:spcPts val="0"/>
              </a:spcAft>
            </a:pPr>
            <a:r>
              <a:rPr lang="en-CA" sz="1900" b="1" dirty="0" smtClean="0">
                <a:latin typeface="cmr10"/>
                <a:ea typeface="Times New Roman"/>
                <a:cs typeface="cmr10"/>
              </a:rPr>
              <a:t>The Parameter f</a:t>
            </a:r>
            <a:r>
              <a:rPr lang="en-CA" sz="1900" dirty="0" smtClean="0">
                <a:latin typeface="cmr10"/>
                <a:ea typeface="Times New Roman"/>
                <a:cs typeface="cmr10"/>
              </a:rPr>
              <a:t>; The </a:t>
            </a:r>
            <a:r>
              <a:rPr lang="en-CA" sz="1900" dirty="0">
                <a:latin typeface="cmr10"/>
                <a:ea typeface="Times New Roman"/>
                <a:cs typeface="cmr10"/>
              </a:rPr>
              <a:t>growth rate of the trees is a function of the rat population. The growth rate approaches zero as the rat population approaches infinity. The parameter </a:t>
            </a:r>
            <a:r>
              <a:rPr lang="en-CA" sz="1900" i="1" dirty="0">
                <a:latin typeface="cmr10"/>
                <a:ea typeface="Times New Roman"/>
                <a:cs typeface="cmr10"/>
              </a:rPr>
              <a:t>f</a:t>
            </a:r>
            <a:r>
              <a:rPr lang="en-CA" sz="1900" dirty="0">
                <a:latin typeface="cmr10"/>
                <a:ea typeface="Times New Roman"/>
                <a:cs typeface="cmr10"/>
              </a:rPr>
              <a:t> is a measure of the decrease in the growth rate of the trees as the number of rat units increases. The growth rate of the trees will be halved when </a:t>
            </a:r>
            <a:r>
              <a:rPr lang="en-CA" sz="1900" i="1" dirty="0" err="1">
                <a:latin typeface="cmr10"/>
                <a:ea typeface="Times New Roman"/>
                <a:cs typeface="cmr10"/>
              </a:rPr>
              <a:t>Rf</a:t>
            </a:r>
            <a:r>
              <a:rPr lang="en-CA" sz="1900" dirty="0">
                <a:latin typeface="cmr10"/>
                <a:ea typeface="Times New Roman"/>
                <a:cs typeface="cmr10"/>
              </a:rPr>
              <a:t> = 1. We estimate that this occurs when </a:t>
            </a:r>
            <a:r>
              <a:rPr lang="en-CA" sz="1900" i="1" dirty="0">
                <a:latin typeface="cmr10"/>
                <a:ea typeface="Times New Roman"/>
                <a:cs typeface="cmr10"/>
              </a:rPr>
              <a:t>R</a:t>
            </a:r>
            <a:r>
              <a:rPr lang="en-CA" sz="1900" dirty="0">
                <a:latin typeface="cmr10"/>
                <a:ea typeface="Times New Roman"/>
                <a:cs typeface="cmr10"/>
              </a:rPr>
              <a:t> = 1,000. Thus we estimate </a:t>
            </a:r>
            <a:r>
              <a:rPr lang="en-CA" sz="1900" i="1" dirty="0">
                <a:latin typeface="cmr10"/>
                <a:ea typeface="Times New Roman"/>
                <a:cs typeface="cmr10"/>
              </a:rPr>
              <a:t>f</a:t>
            </a:r>
            <a:r>
              <a:rPr lang="en-CA" sz="1900" dirty="0">
                <a:latin typeface="cmr10"/>
                <a:ea typeface="Times New Roman"/>
                <a:cs typeface="cmr10"/>
              </a:rPr>
              <a:t> to be approximately 10</a:t>
            </a:r>
            <a:r>
              <a:rPr lang="en-CA" sz="1900" baseline="30000" dirty="0">
                <a:latin typeface="cmr10"/>
                <a:ea typeface="Times New Roman"/>
                <a:cs typeface="cmr10"/>
              </a:rPr>
              <a:t>-3</a:t>
            </a:r>
            <a:r>
              <a:rPr lang="en-CA" sz="1900" dirty="0" smtClean="0">
                <a:latin typeface="cmr10"/>
                <a:ea typeface="Times New Roman"/>
                <a:cs typeface="cmr10"/>
              </a:rPr>
              <a:t>.</a:t>
            </a:r>
          </a:p>
          <a:p>
            <a:pPr indent="0" algn="just">
              <a:spcAft>
                <a:spcPts val="0"/>
              </a:spcAft>
              <a:buNone/>
            </a:pPr>
            <a:endParaRPr lang="en-US" sz="1900" dirty="0">
              <a:latin typeface="Times New Roman"/>
              <a:ea typeface="Times New Roman"/>
            </a:endParaRPr>
          </a:p>
          <a:p>
            <a:pPr indent="457200" algn="just">
              <a:spcAft>
                <a:spcPts val="0"/>
              </a:spcAft>
            </a:pPr>
            <a:r>
              <a:rPr lang="en-CA" sz="1900" b="1" dirty="0" smtClean="0">
                <a:latin typeface="cmr10"/>
                <a:ea typeface="Times New Roman"/>
                <a:cs typeface="cmr10"/>
              </a:rPr>
              <a:t>Numerical Simulations</a:t>
            </a:r>
            <a:r>
              <a:rPr lang="en-CA" sz="1900" dirty="0" smtClean="0">
                <a:latin typeface="cmr10"/>
                <a:ea typeface="Times New Roman"/>
                <a:cs typeface="cmr10"/>
              </a:rPr>
              <a:t>; Numerical </a:t>
            </a:r>
            <a:r>
              <a:rPr lang="en-CA" sz="1900" dirty="0">
                <a:latin typeface="cmr10"/>
                <a:ea typeface="Times New Roman"/>
                <a:cs typeface="cmr10"/>
              </a:rPr>
              <a:t>solutions to the invasive species model with the parameter values taken from the ranges derived above are shown in Figure 1. The parameters used were </a:t>
            </a:r>
            <a:r>
              <a:rPr lang="en-CA" sz="1900" b="1" i="1" dirty="0">
                <a:latin typeface="cmr10"/>
                <a:ea typeface="Times New Roman"/>
                <a:cs typeface="cmr10"/>
              </a:rPr>
              <a:t>a</a:t>
            </a:r>
            <a:r>
              <a:rPr lang="en-CA" sz="1900" b="1" dirty="0">
                <a:latin typeface="cmr10"/>
                <a:ea typeface="Times New Roman"/>
                <a:cs typeface="cmr10"/>
              </a:rPr>
              <a:t> = 0.03, </a:t>
            </a:r>
            <a:r>
              <a:rPr lang="en-CA" sz="1900" b="1" i="1" dirty="0">
                <a:latin typeface="cmr10"/>
                <a:ea typeface="Times New Roman"/>
                <a:cs typeface="cmr10"/>
              </a:rPr>
              <a:t>b</a:t>
            </a:r>
            <a:r>
              <a:rPr lang="en-CA" sz="1900" b="1" dirty="0">
                <a:latin typeface="cmr10"/>
                <a:ea typeface="Times New Roman"/>
                <a:cs typeface="cmr10"/>
              </a:rPr>
              <a:t> = 1, </a:t>
            </a:r>
            <a:r>
              <a:rPr lang="en-CA" sz="1900" b="1" i="1" dirty="0">
                <a:latin typeface="cmr10"/>
                <a:ea typeface="Times New Roman"/>
                <a:cs typeface="cmr10"/>
              </a:rPr>
              <a:t>c</a:t>
            </a:r>
            <a:r>
              <a:rPr lang="en-CA" sz="1900" b="1" dirty="0">
                <a:latin typeface="cmr10"/>
                <a:ea typeface="Times New Roman"/>
                <a:cs typeface="cmr10"/>
              </a:rPr>
              <a:t> = 10, </a:t>
            </a:r>
            <a:r>
              <a:rPr lang="en-CA" sz="1900" b="1" i="1" dirty="0">
                <a:latin typeface="cmr10"/>
                <a:ea typeface="Times New Roman"/>
                <a:cs typeface="cmr10"/>
              </a:rPr>
              <a:t>M</a:t>
            </a:r>
            <a:r>
              <a:rPr lang="en-CA" sz="1900" b="1" dirty="0">
                <a:latin typeface="cmr10"/>
                <a:ea typeface="Times New Roman"/>
                <a:cs typeface="cmr10"/>
              </a:rPr>
              <a:t> = 12,000, </a:t>
            </a:r>
            <a:r>
              <a:rPr lang="en-CA" sz="1900" b="1" i="1" dirty="0">
                <a:latin typeface="cmr10"/>
                <a:ea typeface="Times New Roman"/>
                <a:cs typeface="cmr10"/>
              </a:rPr>
              <a:t>h</a:t>
            </a:r>
            <a:r>
              <a:rPr lang="en-CA" sz="1900" b="1" dirty="0">
                <a:latin typeface="cmr10"/>
                <a:ea typeface="Times New Roman"/>
                <a:cs typeface="cmr10"/>
              </a:rPr>
              <a:t> = 0.25 and </a:t>
            </a:r>
            <a:r>
              <a:rPr lang="en-CA" sz="1900" b="1" i="1" dirty="0">
                <a:latin typeface="cmr10"/>
                <a:ea typeface="Times New Roman"/>
                <a:cs typeface="cmr10"/>
              </a:rPr>
              <a:t>f</a:t>
            </a:r>
            <a:r>
              <a:rPr lang="en-CA" sz="1900" b="1" dirty="0">
                <a:latin typeface="cmr10"/>
                <a:ea typeface="Times New Roman"/>
                <a:cs typeface="cmr10"/>
              </a:rPr>
              <a:t> ranges from 0.0004 to 0.001</a:t>
            </a:r>
            <a:r>
              <a:rPr lang="en-CA" sz="1900" dirty="0">
                <a:latin typeface="cmr10"/>
                <a:ea typeface="Times New Roman"/>
                <a:cs typeface="cmr10"/>
              </a:rPr>
              <a:t>. Observe that, if we assume all parameters other than f are held constant then the rate at which the rats eat nuts determines the long term success or collapse of the human population. The top three traces imply the plausibility of Hunt's hypothesis</a:t>
            </a:r>
            <a:r>
              <a:rPr lang="en-CA" dirty="0">
                <a:latin typeface="cmr10"/>
                <a:ea typeface="Times New Roman"/>
                <a:cs typeface="cmr10"/>
              </a:rPr>
              <a:t>. </a:t>
            </a:r>
            <a:endParaRPr lang="en-US" sz="4400" dirty="0">
              <a:latin typeface="Times New Roman"/>
              <a:ea typeface="Times New Roman"/>
            </a:endParaRPr>
          </a:p>
          <a:p>
            <a:endParaRPr lang="en-US" dirty="0"/>
          </a:p>
        </p:txBody>
      </p:sp>
    </p:spTree>
    <p:extLst>
      <p:ext uri="{BB962C8B-B14F-4D97-AF65-F5344CB8AC3E}">
        <p14:creationId xmlns:p14="http://schemas.microsoft.com/office/powerpoint/2010/main" val="2924732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vasive"/>
          <p:cNvPicPr>
            <a:picLocks noGrp="1"/>
          </p:cNvPicPr>
          <p:nvPr>
            <p:ph idx="1"/>
          </p:nvPr>
        </p:nvPicPr>
        <p:blipFill>
          <a:blip r:embed="rId2" cstate="print"/>
          <a:srcRect/>
          <a:stretch>
            <a:fillRect/>
          </a:stretch>
        </p:blipFill>
        <p:spPr bwMode="auto">
          <a:xfrm>
            <a:off x="228600" y="0"/>
            <a:ext cx="8763000" cy="4724400"/>
          </a:xfrm>
          <a:prstGeom prst="rect">
            <a:avLst/>
          </a:prstGeom>
          <a:noFill/>
          <a:ln w="9525">
            <a:noFill/>
            <a:miter lim="800000"/>
            <a:headEnd/>
            <a:tailEnd/>
          </a:ln>
        </p:spPr>
      </p:pic>
      <p:sp>
        <p:nvSpPr>
          <p:cNvPr id="5" name="Rectangle 4"/>
          <p:cNvSpPr/>
          <p:nvPr/>
        </p:nvSpPr>
        <p:spPr>
          <a:xfrm>
            <a:off x="533400" y="4800600"/>
            <a:ext cx="8077200" cy="1754326"/>
          </a:xfrm>
          <a:prstGeom prst="rect">
            <a:avLst/>
          </a:prstGeom>
        </p:spPr>
        <p:txBody>
          <a:bodyPr wrap="square">
            <a:spAutoFit/>
          </a:bodyPr>
          <a:lstStyle/>
          <a:p>
            <a:pPr marL="474980" algn="just">
              <a:spcAft>
                <a:spcPts val="0"/>
              </a:spcAft>
            </a:pPr>
            <a:r>
              <a:rPr lang="en-CA" b="1" dirty="0">
                <a:latin typeface="cmr10"/>
                <a:ea typeface="Times New Roman"/>
                <a:cs typeface="cmr10"/>
              </a:rPr>
              <a:t>Figure 1:</a:t>
            </a:r>
            <a:r>
              <a:rPr lang="en-CA" dirty="0">
                <a:latin typeface="cmr10"/>
                <a:ea typeface="Times New Roman"/>
                <a:cs typeface="cmr10"/>
              </a:rPr>
              <a:t> The human population is graphed for </a:t>
            </a:r>
            <a:r>
              <a:rPr lang="en-CA" i="1" u="sng" dirty="0">
                <a:latin typeface="cmr10"/>
                <a:ea typeface="Times New Roman"/>
                <a:cs typeface="cmr10"/>
              </a:rPr>
              <a:t>f</a:t>
            </a:r>
            <a:r>
              <a:rPr lang="en-CA" u="sng" dirty="0">
                <a:latin typeface="cmr10"/>
                <a:ea typeface="Times New Roman"/>
                <a:cs typeface="cmr10"/>
              </a:rPr>
              <a:t> ranging from 0.0004 to 0.001</a:t>
            </a:r>
            <a:r>
              <a:rPr lang="en-CA" dirty="0">
                <a:latin typeface="cmr10"/>
                <a:ea typeface="Times New Roman"/>
                <a:cs typeface="cmr10"/>
              </a:rPr>
              <a:t>. It can be seen that for small values of </a:t>
            </a:r>
            <a:r>
              <a:rPr lang="en-CA" i="1" dirty="0">
                <a:latin typeface="cmr10"/>
                <a:ea typeface="Times New Roman"/>
                <a:cs typeface="cmr10"/>
              </a:rPr>
              <a:t>f</a:t>
            </a:r>
            <a:r>
              <a:rPr lang="en-CA" dirty="0">
                <a:latin typeface="cmr10"/>
                <a:ea typeface="Times New Roman"/>
                <a:cs typeface="cmr10"/>
              </a:rPr>
              <a:t> the population oscillates around the coexistence equilibrium and for larger values of the </a:t>
            </a:r>
            <a:r>
              <a:rPr lang="en-CA" i="1" dirty="0">
                <a:latin typeface="cmr10"/>
                <a:ea typeface="Times New Roman"/>
                <a:cs typeface="cmr10"/>
              </a:rPr>
              <a:t>f</a:t>
            </a:r>
            <a:r>
              <a:rPr lang="en-CA" dirty="0">
                <a:latin typeface="cmr10"/>
                <a:ea typeface="Times New Roman"/>
                <a:cs typeface="cmr10"/>
              </a:rPr>
              <a:t> parameter the human population is unstable and crashes. This illustrates that the stability of the coexistence equilibrium in the Invasive Species Model is sensitive to the parameter modeling the effect of the rats. </a:t>
            </a:r>
            <a:endParaRPr lang="en-US" sz="2800" dirty="0">
              <a:effectLst/>
              <a:latin typeface="Times New Roman"/>
              <a:ea typeface="Times New Roman"/>
            </a:endParaRPr>
          </a:p>
        </p:txBody>
      </p:sp>
    </p:spTree>
    <p:extLst>
      <p:ext uri="{BB962C8B-B14F-4D97-AF65-F5344CB8AC3E}">
        <p14:creationId xmlns:p14="http://schemas.microsoft.com/office/powerpoint/2010/main" val="168872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r>
              <a:rPr lang="en-US" sz="2800" b="1" u="sng" dirty="0">
                <a:solidFill>
                  <a:srgbClr val="0000CC"/>
                </a:solidFill>
                <a:latin typeface="Times New Roman"/>
                <a:ea typeface="Times New Roman"/>
              </a:rPr>
              <a:t>THE </a:t>
            </a:r>
            <a:r>
              <a:rPr lang="en-US" sz="2800" b="1" u="sng" dirty="0" smtClean="0">
                <a:solidFill>
                  <a:srgbClr val="0000CC"/>
                </a:solidFill>
                <a:latin typeface="Times New Roman"/>
                <a:ea typeface="Times New Roman"/>
              </a:rPr>
              <a:t>EQUILIBRIA OF THE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62000"/>
                <a:ext cx="8915400" cy="5867400"/>
              </a:xfrm>
            </p:spPr>
            <p:txBody>
              <a:bodyPr>
                <a:normAutofit/>
              </a:bodyPr>
              <a:lstStyle/>
              <a:p>
                <a:pPr lvl="0" indent="0" algn="just">
                  <a:buNone/>
                </a:pPr>
                <a:r>
                  <a:rPr lang="en-CA" sz="1600" dirty="0">
                    <a:latin typeface="cmr10"/>
                    <a:ea typeface="Times New Roman"/>
                    <a:cs typeface="cmr10"/>
                  </a:rPr>
                  <a:t> </a:t>
                </a:r>
                <a:r>
                  <a:rPr lang="en-CA" sz="1600" dirty="0" smtClean="0">
                    <a:latin typeface="cmr10"/>
                    <a:ea typeface="Times New Roman"/>
                    <a:cs typeface="cmr10"/>
                  </a:rPr>
                  <a:t>The </a:t>
                </a:r>
                <a:r>
                  <a:rPr lang="en-CA" sz="1600" dirty="0">
                    <a:latin typeface="cmr10"/>
                    <a:ea typeface="Times New Roman"/>
                    <a:cs typeface="cmr10"/>
                  </a:rPr>
                  <a:t>model has four </a:t>
                </a:r>
                <a:r>
                  <a:rPr lang="en-CA" sz="1600" dirty="0" smtClean="0">
                    <a:latin typeface="cmr10"/>
                    <a:ea typeface="Times New Roman"/>
                    <a:cs typeface="cmr10"/>
                  </a:rPr>
                  <a:t>equilibrium points:</a:t>
                </a:r>
              </a:p>
              <a:p>
                <a:pPr lvl="0" indent="0" algn="just">
                  <a:buNone/>
                </a:pPr>
                <a:endParaRPr lang="en-US" sz="1200" dirty="0">
                  <a:latin typeface="Times New Roman"/>
                  <a:ea typeface="Times New Roman"/>
                </a:endParaRPr>
              </a:p>
              <a:p>
                <a:pPr lvl="0" algn="just">
                  <a:buFont typeface="Symbol"/>
                  <a:buChar char=""/>
                  <a:tabLst>
                    <a:tab pos="914400" algn="l"/>
                  </a:tabLst>
                </a:pPr>
                <a:r>
                  <a:rPr lang="en-CA" sz="1600" i="1" dirty="0">
                    <a:solidFill>
                      <a:prstClr val="black"/>
                    </a:solidFill>
                    <a:latin typeface="cmr10"/>
                    <a:ea typeface="Times New Roman"/>
                    <a:cs typeface="cmr10"/>
                  </a:rPr>
                  <a:t>P</a:t>
                </a:r>
                <a:r>
                  <a:rPr lang="en-CA" sz="1600" dirty="0">
                    <a:solidFill>
                      <a:prstClr val="black"/>
                    </a:solidFill>
                    <a:latin typeface="cmr10"/>
                    <a:ea typeface="Times New Roman"/>
                    <a:cs typeface="cmr10"/>
                  </a:rPr>
                  <a:t> = 0</a:t>
                </a:r>
                <a:r>
                  <a:rPr lang="en-CA" sz="1600" dirty="0" smtClean="0">
                    <a:latin typeface="cmr10"/>
                    <a:ea typeface="Times New Roman"/>
                    <a:cs typeface="cmr10"/>
                  </a:rPr>
                  <a:t>, </a:t>
                </a:r>
                <a:r>
                  <a:rPr lang="en-CA" sz="1600" i="1" dirty="0">
                    <a:latin typeface="cmr10"/>
                    <a:ea typeface="Times New Roman"/>
                    <a:cs typeface="cmr10"/>
                  </a:rPr>
                  <a:t>T </a:t>
                </a:r>
                <a:r>
                  <a:rPr lang="en-CA" sz="1600" dirty="0">
                    <a:latin typeface="cmr10"/>
                    <a:ea typeface="Times New Roman"/>
                    <a:cs typeface="cmr10"/>
                  </a:rPr>
                  <a:t>= </a:t>
                </a:r>
                <a:r>
                  <a:rPr lang="en-CA" sz="1600" i="1" dirty="0">
                    <a:latin typeface="cmr10"/>
                    <a:ea typeface="Times New Roman"/>
                    <a:cs typeface="cmr10"/>
                  </a:rPr>
                  <a:t>M</a:t>
                </a:r>
                <a:r>
                  <a:rPr lang="en-CA" sz="1600" dirty="0">
                    <a:latin typeface="cmr10"/>
                    <a:ea typeface="Times New Roman"/>
                    <a:cs typeface="cmr10"/>
                  </a:rPr>
                  <a:t>, </a:t>
                </a:r>
                <a:r>
                  <a:rPr lang="en-CA" sz="1600" i="1" dirty="0">
                    <a:latin typeface="cmr10"/>
                    <a:ea typeface="Times New Roman"/>
                    <a:cs typeface="cmr10"/>
                  </a:rPr>
                  <a:t>R </a:t>
                </a:r>
                <a:r>
                  <a:rPr lang="en-CA" sz="1600" dirty="0">
                    <a:latin typeface="cmr10"/>
                    <a:ea typeface="Times New Roman"/>
                    <a:cs typeface="cmr10"/>
                  </a:rPr>
                  <a:t>= 0</a:t>
                </a:r>
                <a:endParaRPr lang="en-US" sz="1600" dirty="0">
                  <a:latin typeface="Times New Roman"/>
                  <a:ea typeface="Times New Roman"/>
                </a:endParaRPr>
              </a:p>
              <a:p>
                <a:pPr lvl="0" algn="just">
                  <a:buFont typeface="Symbol"/>
                  <a:buChar char=""/>
                  <a:tabLst>
                    <a:tab pos="914400" algn="l"/>
                  </a:tabLst>
                </a:pPr>
                <a:r>
                  <a:rPr lang="en-CA" sz="1600" i="1" dirty="0">
                    <a:latin typeface="cmr10"/>
                    <a:ea typeface="Times New Roman"/>
                    <a:cs typeface="cmr10"/>
                  </a:rPr>
                  <a:t>P</a:t>
                </a:r>
                <a:r>
                  <a:rPr lang="en-CA" sz="1600" dirty="0">
                    <a:latin typeface="cmr10"/>
                    <a:ea typeface="Times New Roman"/>
                    <a:cs typeface="cmr10"/>
                  </a:rPr>
                  <a:t> = 0, </a:t>
                </a:r>
                <a:r>
                  <a:rPr lang="en-CA" sz="1600" i="1" dirty="0">
                    <a:latin typeface="cmr10"/>
                    <a:ea typeface="Times New Roman"/>
                    <a:cs typeface="cmr10"/>
                  </a:rPr>
                  <a:t>T</a:t>
                </a:r>
                <a:r>
                  <a:rPr lang="en-CA" sz="1600" dirty="0">
                    <a:latin typeface="cmr10"/>
                    <a:ea typeface="Times New Roman"/>
                    <a:cs typeface="cmr10"/>
                  </a:rPr>
                  <a:t> = </a:t>
                </a:r>
                <a:r>
                  <a:rPr lang="en-CA" sz="1600" i="1" dirty="0">
                    <a:latin typeface="cmr10"/>
                    <a:ea typeface="Times New Roman"/>
                    <a:cs typeface="cmr10"/>
                  </a:rPr>
                  <a:t>M</a:t>
                </a:r>
                <a:r>
                  <a:rPr lang="en-CA" sz="1600" dirty="0">
                    <a:latin typeface="cmr10"/>
                    <a:ea typeface="Times New Roman"/>
                    <a:cs typeface="cmr10"/>
                  </a:rPr>
                  <a:t>, </a:t>
                </a:r>
                <a:r>
                  <a:rPr lang="en-CA" sz="1600" i="1" dirty="0">
                    <a:latin typeface="cmr10"/>
                    <a:ea typeface="Times New Roman"/>
                    <a:cs typeface="cmr10"/>
                  </a:rPr>
                  <a:t>R</a:t>
                </a:r>
                <a:r>
                  <a:rPr lang="en-CA" sz="1600" dirty="0">
                    <a:latin typeface="cmr10"/>
                    <a:ea typeface="Times New Roman"/>
                    <a:cs typeface="cmr10"/>
                  </a:rPr>
                  <a:t> = </a:t>
                </a:r>
                <a:r>
                  <a:rPr lang="en-CA" sz="1600" i="1" dirty="0">
                    <a:latin typeface="cmr10"/>
                    <a:ea typeface="Times New Roman"/>
                    <a:cs typeface="cmr10"/>
                  </a:rPr>
                  <a:t>M</a:t>
                </a:r>
                <a:endParaRPr lang="en-US" sz="1600" dirty="0">
                  <a:latin typeface="Times New Roman"/>
                  <a:ea typeface="Times New Roman"/>
                </a:endParaRPr>
              </a:p>
              <a:p>
                <a:pPr lvl="0" algn="just">
                  <a:buFont typeface="Symbol"/>
                  <a:buChar char=""/>
                  <a:tabLst>
                    <a:tab pos="914400" algn="l"/>
                  </a:tabLst>
                </a:pPr>
                <a:r>
                  <a:rPr lang="en-CA" sz="1600" i="1" dirty="0">
                    <a:latin typeface="cmr10"/>
                    <a:ea typeface="Times New Roman"/>
                    <a:cs typeface="cmr10"/>
                  </a:rPr>
                  <a:t>P</a:t>
                </a:r>
                <a:r>
                  <a:rPr lang="en-CA" sz="1600" dirty="0">
                    <a:latin typeface="cmr10"/>
                    <a:ea typeface="Times New Roman"/>
                    <a:cs typeface="cmr10"/>
                  </a:rPr>
                  <a:t> = </a:t>
                </a:r>
                <a:r>
                  <a:rPr lang="en-CA" sz="1600" i="1" dirty="0">
                    <a:latin typeface="cmr10"/>
                    <a:ea typeface="Times New Roman"/>
                    <a:cs typeface="cmr10"/>
                  </a:rPr>
                  <a:t>T </a:t>
                </a:r>
                <a:r>
                  <a:rPr lang="en-CA" sz="1600" dirty="0">
                    <a:latin typeface="cmr10"/>
                    <a:ea typeface="Times New Roman"/>
                    <a:cs typeface="cmr10"/>
                  </a:rPr>
                  <a:t>= </a:t>
                </a:r>
                <a:r>
                  <a:rPr lang="en-US" sz="1600" dirty="0" smtClean="0"/>
                  <a:t> </a:t>
                </a:r>
                <a14:m>
                  <m:oMath xmlns:m="http://schemas.openxmlformats.org/officeDocument/2006/math">
                    <m:f>
                      <m:fPr>
                        <m:ctrlPr>
                          <a:rPr lang="en-US" sz="1600" i="1">
                            <a:latin typeface="Cambria Math"/>
                          </a:rPr>
                        </m:ctrlPr>
                      </m:fPr>
                      <m:num>
                        <m:d>
                          <m:dPr>
                            <m:endChr m:val=""/>
                            <m:ctrlPr>
                              <a:rPr lang="en-US" sz="1600" i="1">
                                <a:latin typeface="Cambria Math"/>
                              </a:rPr>
                            </m:ctrlPr>
                          </m:dPr>
                          <m:e>
                            <m:r>
                              <a:rPr lang="en-US" sz="1600" i="1">
                                <a:latin typeface="Cambria Math"/>
                              </a:rPr>
                              <m:t>𝑏</m:t>
                            </m:r>
                            <m:r>
                              <a:rPr lang="en-US" sz="1600" i="0">
                                <a:latin typeface="Cambria Math"/>
                              </a:rPr>
                              <m:t>−</m:t>
                            </m:r>
                            <m:r>
                              <a:rPr lang="en-US" sz="1600" i="1">
                                <a:latin typeface="Cambria Math"/>
                              </a:rPr>
                              <m:t>h</m:t>
                            </m:r>
                            <m:r>
                              <a:rPr lang="en-US" sz="1600" i="0">
                                <a:latin typeface="Cambria Math"/>
                              </a:rPr>
                              <m:t>)</m:t>
                            </m:r>
                            <m:r>
                              <a:rPr lang="en-US" sz="1600" i="1">
                                <a:latin typeface="Cambria Math"/>
                              </a:rPr>
                              <m:t>𝑀</m:t>
                            </m:r>
                          </m:e>
                        </m:d>
                      </m:num>
                      <m:den>
                        <m:r>
                          <a:rPr lang="en-US" sz="1600" i="1">
                            <a:latin typeface="Cambria Math"/>
                          </a:rPr>
                          <m:t>𝑏</m:t>
                        </m:r>
                      </m:den>
                    </m:f>
                  </m:oMath>
                </a14:m>
                <a:r>
                  <a:rPr lang="en-CA" sz="1600" dirty="0" smtClean="0">
                    <a:latin typeface="cmr10"/>
                    <a:ea typeface="Times New Roman"/>
                    <a:cs typeface="cmr10"/>
                  </a:rPr>
                  <a:t>,  </a:t>
                </a:r>
                <a:r>
                  <a:rPr lang="en-CA" sz="1600" i="1" dirty="0">
                    <a:latin typeface="cmr10"/>
                    <a:ea typeface="Times New Roman"/>
                    <a:cs typeface="cmr10"/>
                  </a:rPr>
                  <a:t>R</a:t>
                </a:r>
                <a:r>
                  <a:rPr lang="en-CA" sz="1600" dirty="0">
                    <a:latin typeface="cmr10"/>
                    <a:ea typeface="Times New Roman"/>
                    <a:cs typeface="cmr10"/>
                  </a:rPr>
                  <a:t> = </a:t>
                </a:r>
                <a:r>
                  <a:rPr lang="en-CA" sz="1600" dirty="0" smtClean="0">
                    <a:latin typeface="cmr10"/>
                    <a:ea typeface="Times New Roman"/>
                    <a:cs typeface="cmr10"/>
                  </a:rPr>
                  <a:t>0 </a:t>
                </a:r>
                <a:r>
                  <a:rPr lang="en-CA" sz="1600" b="1" dirty="0" smtClean="0">
                    <a:latin typeface="cmr10"/>
                    <a:ea typeface="Times New Roman"/>
                    <a:cs typeface="cmr10"/>
                  </a:rPr>
                  <a:t>(Coexistence Equilibrium)</a:t>
                </a:r>
                <a:endParaRPr lang="en-US" sz="1600" b="1" dirty="0">
                  <a:latin typeface="Times New Roman"/>
                  <a:ea typeface="Times New Roman"/>
                </a:endParaRPr>
              </a:p>
              <a:p>
                <a:pPr lvl="0" algn="just">
                  <a:buFont typeface="Symbol"/>
                  <a:buChar char=""/>
                  <a:tabLst>
                    <a:tab pos="914400" algn="l"/>
                  </a:tabLst>
                </a:pPr>
                <a:r>
                  <a:rPr lang="en-CA" sz="1600" i="1" dirty="0">
                    <a:latin typeface="cmr10"/>
                    <a:ea typeface="Times New Roman"/>
                    <a:cs typeface="cmr10"/>
                  </a:rPr>
                  <a:t>P</a:t>
                </a:r>
                <a:r>
                  <a:rPr lang="en-CA" sz="1600" dirty="0">
                    <a:latin typeface="cmr10"/>
                    <a:ea typeface="Times New Roman"/>
                    <a:cs typeface="cmr10"/>
                  </a:rPr>
                  <a:t> = </a:t>
                </a:r>
                <a:r>
                  <a:rPr lang="en-CA" sz="1600" i="1" dirty="0">
                    <a:latin typeface="cmr10"/>
                    <a:ea typeface="Times New Roman"/>
                    <a:cs typeface="cmr10"/>
                  </a:rPr>
                  <a:t>T</a:t>
                </a:r>
                <a:r>
                  <a:rPr lang="en-CA" sz="1600" dirty="0">
                    <a:latin typeface="cmr10"/>
                    <a:ea typeface="Times New Roman"/>
                    <a:cs typeface="cmr10"/>
                  </a:rPr>
                  <a:t> = </a:t>
                </a:r>
                <a:r>
                  <a:rPr lang="en-CA" sz="1600" i="1" dirty="0">
                    <a:latin typeface="cmr10"/>
                    <a:ea typeface="Times New Roman"/>
                    <a:cs typeface="cmr10"/>
                  </a:rPr>
                  <a:t>R </a:t>
                </a:r>
                <a:r>
                  <a:rPr lang="en-CA" sz="1600" dirty="0">
                    <a:latin typeface="cmr10"/>
                    <a:ea typeface="Times New Roman"/>
                    <a:cs typeface="cmr10"/>
                  </a:rPr>
                  <a:t>=  </a:t>
                </a:r>
                <a14:m>
                  <m:oMath xmlns:m="http://schemas.openxmlformats.org/officeDocument/2006/math">
                    <m:f>
                      <m:fPr>
                        <m:ctrlPr>
                          <a:rPr lang="en-US" sz="1600" i="1">
                            <a:latin typeface="Cambria Math"/>
                          </a:rPr>
                        </m:ctrlPr>
                      </m:fPr>
                      <m:num>
                        <m:d>
                          <m:dPr>
                            <m:endChr m:val=""/>
                            <m:ctrlPr>
                              <a:rPr lang="en-US" sz="1600" i="1">
                                <a:latin typeface="Cambria Math"/>
                              </a:rPr>
                            </m:ctrlPr>
                          </m:dPr>
                          <m:e>
                            <m:r>
                              <a:rPr lang="en-US" sz="1600" i="1">
                                <a:latin typeface="Cambria Math"/>
                              </a:rPr>
                              <m:t>𝑏</m:t>
                            </m:r>
                            <m:r>
                              <a:rPr lang="en-US" sz="1600" i="0">
                                <a:latin typeface="Cambria Math"/>
                              </a:rPr>
                              <m:t>−</m:t>
                            </m:r>
                            <m:r>
                              <a:rPr lang="en-US" sz="1600" i="1">
                                <a:latin typeface="Cambria Math"/>
                              </a:rPr>
                              <m:t>h</m:t>
                            </m:r>
                            <m:r>
                              <a:rPr lang="en-US" sz="1600" i="0">
                                <a:latin typeface="Cambria Math"/>
                              </a:rPr>
                              <m:t>)</m:t>
                            </m:r>
                            <m:r>
                              <a:rPr lang="en-US" sz="1600" i="1">
                                <a:latin typeface="Cambria Math"/>
                              </a:rPr>
                              <m:t>𝑀</m:t>
                            </m:r>
                          </m:e>
                        </m:d>
                      </m:num>
                      <m:den>
                        <m:r>
                          <a:rPr lang="en-US" sz="1600" i="1">
                            <a:latin typeface="Cambria Math"/>
                          </a:rPr>
                          <m:t>𝑏</m:t>
                        </m:r>
                        <m:r>
                          <a:rPr lang="en-US" sz="1600" i="0">
                            <a:latin typeface="Cambria Math"/>
                          </a:rPr>
                          <m:t>+</m:t>
                        </m:r>
                        <m:r>
                          <a:rPr lang="en-US" sz="1600" i="1">
                            <a:latin typeface="Cambria Math"/>
                          </a:rPr>
                          <m:t>𝑓h𝑀</m:t>
                        </m:r>
                      </m:den>
                    </m:f>
                  </m:oMath>
                </a14:m>
                <a:endParaRPr lang="en-US" sz="1600" dirty="0" smtClean="0">
                  <a:latin typeface="cmr10"/>
                </a:endParaRPr>
              </a:p>
              <a:p>
                <a:pPr marL="0" lvl="0" indent="0" algn="just">
                  <a:buNone/>
                  <a:tabLst>
                    <a:tab pos="914400" algn="l"/>
                  </a:tabLst>
                </a:pPr>
                <a:endParaRPr lang="en-US" sz="1200" dirty="0" smtClean="0">
                  <a:latin typeface="cmr10"/>
                </a:endParaRPr>
              </a:p>
              <a:p>
                <a:pPr indent="457200" algn="just">
                  <a:spcAft>
                    <a:spcPts val="0"/>
                  </a:spcAft>
                </a:pPr>
                <a:r>
                  <a:rPr lang="en-CA" sz="1600" dirty="0" smtClean="0">
                    <a:latin typeface="cmr10"/>
                    <a:ea typeface="Times New Roman"/>
                    <a:cs typeface="cmr10"/>
                  </a:rPr>
                  <a:t>The linearized </a:t>
                </a:r>
                <a:r>
                  <a:rPr lang="en-CA" sz="1600" dirty="0">
                    <a:latin typeface="cmr10"/>
                    <a:ea typeface="Times New Roman"/>
                    <a:cs typeface="cmr10"/>
                  </a:rPr>
                  <a:t>stability of the </a:t>
                </a:r>
                <a:r>
                  <a:rPr lang="en-CA" sz="1600" dirty="0" smtClean="0">
                    <a:latin typeface="cmr10"/>
                    <a:ea typeface="Times New Roman"/>
                    <a:cs typeface="cmr10"/>
                  </a:rPr>
                  <a:t>equilibrium points is described by the following </a:t>
                </a:r>
                <a:r>
                  <a:rPr lang="en-CA" sz="1600" b="1" dirty="0" err="1" smtClean="0">
                    <a:latin typeface="cmr10"/>
                    <a:ea typeface="Times New Roman"/>
                    <a:cs typeface="cmr10"/>
                  </a:rPr>
                  <a:t>Jacobian</a:t>
                </a:r>
                <a:r>
                  <a:rPr lang="en-CA" sz="1600" b="1" dirty="0" smtClean="0">
                    <a:latin typeface="cmr10"/>
                    <a:ea typeface="Times New Roman"/>
                    <a:cs typeface="cmr10"/>
                  </a:rPr>
                  <a:t> Matrix</a:t>
                </a:r>
                <a:r>
                  <a:rPr lang="en-CA" sz="1600" dirty="0" smtClean="0">
                    <a:latin typeface="cmr10"/>
                    <a:ea typeface="Times New Roman"/>
                    <a:cs typeface="cmr10"/>
                  </a:rPr>
                  <a:t>:</a:t>
                </a:r>
              </a:p>
              <a:p>
                <a:pPr indent="0" algn="just">
                  <a:spcAft>
                    <a:spcPts val="0"/>
                  </a:spcAft>
                  <a:buNone/>
                </a:pPr>
                <a:endParaRPr lang="en-CA" sz="1600" dirty="0" smtClean="0">
                  <a:latin typeface="cmr10"/>
                  <a:ea typeface="Times New Roman"/>
                  <a:cs typeface="cmr10"/>
                </a:endParaRPr>
              </a:p>
              <a:p>
                <a:pPr indent="0" algn="just">
                  <a:spcAft>
                    <a:spcPts val="0"/>
                  </a:spcAf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a:latin typeface="Cambria Math"/>
                            </a:rPr>
                          </m:ctrlPr>
                        </m:mPr>
                        <m:mr>
                          <m:e>
                            <m:d>
                              <m:dPr>
                                <m:begChr m:val="["/>
                                <m:endChr m:val="]"/>
                                <m:ctrlPr>
                                  <a:rPr lang="en-US" sz="2400" i="1">
                                    <a:latin typeface="Cambria Math"/>
                                  </a:rPr>
                                </m:ctrlPr>
                              </m:dPr>
                              <m:e>
                                <m:m>
                                  <m:mPr>
                                    <m:mcs>
                                      <m:mc>
                                        <m:mcPr>
                                          <m:count m:val="3"/>
                                          <m:mcJc m:val="center"/>
                                        </m:mcPr>
                                      </m:mc>
                                    </m:mcs>
                                    <m:ctrlPr>
                                      <a:rPr lang="en-US" sz="2400" i="1">
                                        <a:latin typeface="Cambria Math"/>
                                      </a:rPr>
                                    </m:ctrlPr>
                                  </m:mPr>
                                  <m:mr>
                                    <m:e>
                                      <m:r>
                                        <a:rPr lang="en-US" sz="2400" i="1">
                                          <a:latin typeface="Cambria Math"/>
                                        </a:rPr>
                                        <m:t>𝑎</m:t>
                                      </m:r>
                                      <m:r>
                                        <a:rPr lang="en-US" sz="2400" i="0">
                                          <a:latin typeface="Cambria Math"/>
                                        </a:rPr>
                                        <m:t>−</m:t>
                                      </m:r>
                                      <m:f>
                                        <m:fPr>
                                          <m:ctrlPr>
                                            <a:rPr lang="en-US" sz="2400" i="1">
                                              <a:latin typeface="Cambria Math"/>
                                            </a:rPr>
                                          </m:ctrlPr>
                                        </m:fPr>
                                        <m:num>
                                          <m:r>
                                            <a:rPr lang="en-US" sz="2400" i="0">
                                              <a:latin typeface="Cambria Math"/>
                                            </a:rPr>
                                            <m:t>2</m:t>
                                          </m:r>
                                          <m:r>
                                            <a:rPr lang="en-US" sz="2400" i="1">
                                              <a:latin typeface="Cambria Math"/>
                                            </a:rPr>
                                            <m:t>𝑎𝑃</m:t>
                                          </m:r>
                                        </m:num>
                                        <m:den>
                                          <m:r>
                                            <a:rPr lang="en-US" sz="2400" i="1">
                                              <a:latin typeface="Cambria Math"/>
                                            </a:rPr>
                                            <m:t>𝑇</m:t>
                                          </m:r>
                                        </m:den>
                                      </m:f>
                                    </m:e>
                                    <m:e>
                                      <m:f>
                                        <m:fPr>
                                          <m:ctrlPr>
                                            <a:rPr lang="en-US" sz="2400" i="1">
                                              <a:latin typeface="Cambria Math"/>
                                            </a:rPr>
                                          </m:ctrlPr>
                                        </m:fPr>
                                        <m:num>
                                          <m:r>
                                            <a:rPr lang="en-US" sz="2400" i="1">
                                              <a:latin typeface="Cambria Math"/>
                                            </a:rPr>
                                            <m:t>𝑎</m:t>
                                          </m:r>
                                          <m:sSup>
                                            <m:sSupPr>
                                              <m:ctrlPr>
                                                <a:rPr lang="en-US" sz="2400" i="1">
                                                  <a:latin typeface="Cambria Math"/>
                                                </a:rPr>
                                              </m:ctrlPr>
                                            </m:sSupPr>
                                            <m:e>
                                              <m:r>
                                                <a:rPr lang="en-US" sz="2400" i="1">
                                                  <a:latin typeface="Cambria Math"/>
                                                </a:rPr>
                                                <m:t>𝑃</m:t>
                                              </m:r>
                                            </m:e>
                                            <m:sup>
                                              <m:r>
                                                <a:rPr lang="en-US" sz="2400" i="0">
                                                  <a:latin typeface="Cambria Math"/>
                                                </a:rPr>
                                                <m:t>2</m:t>
                                              </m:r>
                                            </m:sup>
                                          </m:sSup>
                                        </m:num>
                                        <m:den>
                                          <m:sSup>
                                            <m:sSupPr>
                                              <m:ctrlPr>
                                                <a:rPr lang="en-US" sz="2400" i="1">
                                                  <a:latin typeface="Cambria Math"/>
                                                </a:rPr>
                                              </m:ctrlPr>
                                            </m:sSupPr>
                                            <m:e>
                                              <m:r>
                                                <a:rPr lang="en-US" sz="2400" i="1">
                                                  <a:latin typeface="Cambria Math"/>
                                                </a:rPr>
                                                <m:t>𝑇</m:t>
                                              </m:r>
                                            </m:e>
                                            <m:sup>
                                              <m:r>
                                                <a:rPr lang="en-US" sz="2400" i="0">
                                                  <a:latin typeface="Cambria Math"/>
                                                </a:rPr>
                                                <m:t>2</m:t>
                                              </m:r>
                                            </m:sup>
                                          </m:sSup>
                                        </m:den>
                                      </m:f>
                                    </m:e>
                                    <m:e>
                                      <m:r>
                                        <a:rPr lang="en-US" sz="2400" i="0">
                                          <a:latin typeface="Cambria Math"/>
                                        </a:rPr>
                                        <m:t>0</m:t>
                                      </m:r>
                                    </m:e>
                                  </m:mr>
                                  <m:mr>
                                    <m:e>
                                      <m:r>
                                        <a:rPr lang="en-US" sz="2400" i="0">
                                          <a:latin typeface="Cambria Math"/>
                                        </a:rPr>
                                        <m:t>−</m:t>
                                      </m:r>
                                      <m:r>
                                        <a:rPr lang="en-US" sz="2400" i="1">
                                          <a:latin typeface="Cambria Math"/>
                                        </a:rPr>
                                        <m:t>h</m:t>
                                      </m:r>
                                    </m:e>
                                    <m:e>
                                      <m:r>
                                        <a:rPr lang="en-US" sz="2400" i="1">
                                          <a:latin typeface="Cambria Math"/>
                                        </a:rPr>
                                        <m:t>𝑏</m:t>
                                      </m:r>
                                      <m:f>
                                        <m:fPr>
                                          <m:ctrlPr>
                                            <a:rPr lang="en-US" sz="2400" i="1">
                                              <a:latin typeface="Cambria Math"/>
                                            </a:rPr>
                                          </m:ctrlPr>
                                        </m:fPr>
                                        <m:num>
                                          <m:r>
                                            <a:rPr lang="en-US" sz="2400" i="1">
                                              <a:latin typeface="Cambria Math"/>
                                            </a:rPr>
                                            <m:t>𝑀</m:t>
                                          </m:r>
                                          <m:r>
                                            <a:rPr lang="en-US" sz="2400" i="0">
                                              <a:latin typeface="Cambria Math"/>
                                            </a:rPr>
                                            <m:t>−2</m:t>
                                          </m:r>
                                          <m:r>
                                            <a:rPr lang="en-US" sz="2400" i="1">
                                              <a:latin typeface="Cambria Math"/>
                                            </a:rPr>
                                            <m:t>𝑇</m:t>
                                          </m:r>
                                        </m:num>
                                        <m:den>
                                          <m:d>
                                            <m:dPr>
                                              <m:endChr m:val=""/>
                                              <m:ctrlPr>
                                                <a:rPr lang="en-US" sz="2400" i="1">
                                                  <a:latin typeface="Cambria Math"/>
                                                </a:rPr>
                                              </m:ctrlPr>
                                            </m:dPr>
                                            <m:e>
                                              <m:r>
                                                <a:rPr lang="en-US" sz="2400" i="0">
                                                  <a:latin typeface="Cambria Math"/>
                                                </a:rPr>
                                                <m:t>1+</m:t>
                                              </m:r>
                                              <m:r>
                                                <a:rPr lang="en-US" sz="2400" i="1">
                                                  <a:latin typeface="Cambria Math"/>
                                                </a:rPr>
                                                <m:t>𝑓𝑅</m:t>
                                              </m:r>
                                              <m:r>
                                                <a:rPr lang="en-US" sz="2400" i="0">
                                                  <a:latin typeface="Cambria Math"/>
                                                </a:rPr>
                                                <m:t>)</m:t>
                                              </m:r>
                                              <m:r>
                                                <a:rPr lang="en-US" sz="2400" i="1">
                                                  <a:latin typeface="Cambria Math"/>
                                                </a:rPr>
                                                <m:t>𝑀</m:t>
                                              </m:r>
                                            </m:e>
                                          </m:d>
                                        </m:den>
                                      </m:f>
                                    </m:e>
                                    <m:e>
                                      <m:r>
                                        <a:rPr lang="en-US" sz="2400" i="1">
                                          <a:latin typeface="Cambria Math"/>
                                        </a:rPr>
                                        <m:t>𝑏𝑓𝑇</m:t>
                                      </m:r>
                                      <m:f>
                                        <m:fPr>
                                          <m:ctrlPr>
                                            <a:rPr lang="en-US" sz="2400" i="1">
                                              <a:latin typeface="Cambria Math"/>
                                            </a:rPr>
                                          </m:ctrlPr>
                                        </m:fPr>
                                        <m:num>
                                          <m:r>
                                            <a:rPr lang="en-US" sz="2400" i="0">
                                              <a:latin typeface="Cambria Math"/>
                                            </a:rPr>
                                            <m:t>−</m:t>
                                          </m:r>
                                          <m:r>
                                            <a:rPr lang="en-US" sz="2400" i="1">
                                              <a:latin typeface="Cambria Math"/>
                                            </a:rPr>
                                            <m:t>𝑀</m:t>
                                          </m:r>
                                          <m:r>
                                            <a:rPr lang="en-US" sz="2400" i="0">
                                              <a:latin typeface="Cambria Math"/>
                                            </a:rPr>
                                            <m:t>+</m:t>
                                          </m:r>
                                          <m:r>
                                            <a:rPr lang="en-US" sz="2400" i="1">
                                              <a:latin typeface="Cambria Math"/>
                                            </a:rPr>
                                            <m:t>𝑇</m:t>
                                          </m:r>
                                        </m:num>
                                        <m:den>
                                          <m:r>
                                            <a:rPr lang="en-US" sz="2400" i="1">
                                              <a:latin typeface="Cambria Math"/>
                                            </a:rPr>
                                            <m:t>𝑀</m:t>
                                          </m:r>
                                          <m:sSup>
                                            <m:sSupPr>
                                              <m:ctrlPr>
                                                <a:rPr lang="en-US" sz="2400" i="1">
                                                  <a:latin typeface="Cambria Math"/>
                                                </a:rPr>
                                              </m:ctrlPr>
                                            </m:sSupPr>
                                            <m:e>
                                              <m:d>
                                                <m:dPr>
                                                  <m:ctrlPr>
                                                    <a:rPr lang="en-US" sz="2400" i="1">
                                                      <a:latin typeface="Cambria Math"/>
                                                    </a:rPr>
                                                  </m:ctrlPr>
                                                </m:dPr>
                                                <m:e>
                                                  <m:r>
                                                    <a:rPr lang="en-US" sz="2400" i="0">
                                                      <a:latin typeface="Cambria Math"/>
                                                    </a:rPr>
                                                    <m:t>1+</m:t>
                                                  </m:r>
                                                  <m:r>
                                                    <a:rPr lang="en-US" sz="2400" i="1">
                                                      <a:latin typeface="Cambria Math"/>
                                                    </a:rPr>
                                                    <m:t>𝑓𝑅</m:t>
                                                  </m:r>
                                                </m:e>
                                              </m:d>
                                            </m:e>
                                            <m:sup>
                                              <m:r>
                                                <a:rPr lang="en-US" sz="2400" i="0">
                                                  <a:latin typeface="Cambria Math"/>
                                                </a:rPr>
                                                <m:t>2</m:t>
                                              </m:r>
                                            </m:sup>
                                          </m:sSup>
                                        </m:den>
                                      </m:f>
                                    </m:e>
                                  </m:mr>
                                  <m:mr>
                                    <m:e>
                                      <m:r>
                                        <a:rPr lang="en-US" sz="2400" i="0">
                                          <a:latin typeface="Cambria Math"/>
                                        </a:rPr>
                                        <m:t>0</m:t>
                                      </m:r>
                                    </m:e>
                                    <m:e>
                                      <m:f>
                                        <m:fPr>
                                          <m:ctrlPr>
                                            <a:rPr lang="en-US" sz="2400" i="1">
                                              <a:latin typeface="Cambria Math"/>
                                            </a:rPr>
                                          </m:ctrlPr>
                                        </m:fPr>
                                        <m:num>
                                          <m:r>
                                            <a:rPr lang="en-US" sz="2400" i="1">
                                              <a:latin typeface="Cambria Math"/>
                                            </a:rPr>
                                            <m:t>𝑐</m:t>
                                          </m:r>
                                          <m:sSup>
                                            <m:sSupPr>
                                              <m:ctrlPr>
                                                <a:rPr lang="en-US" sz="2400" i="1">
                                                  <a:latin typeface="Cambria Math"/>
                                                </a:rPr>
                                              </m:ctrlPr>
                                            </m:sSupPr>
                                            <m:e>
                                              <m:r>
                                                <a:rPr lang="en-US" sz="2400" i="1">
                                                  <a:latin typeface="Cambria Math"/>
                                                </a:rPr>
                                                <m:t>𝑅</m:t>
                                              </m:r>
                                            </m:e>
                                            <m:sup>
                                              <m:r>
                                                <a:rPr lang="en-US" sz="2400" i="0">
                                                  <a:latin typeface="Cambria Math"/>
                                                </a:rPr>
                                                <m:t>2</m:t>
                                              </m:r>
                                            </m:sup>
                                          </m:sSup>
                                        </m:num>
                                        <m:den>
                                          <m:sSup>
                                            <m:sSupPr>
                                              <m:ctrlPr>
                                                <a:rPr lang="en-US" sz="2400" i="1">
                                                  <a:latin typeface="Cambria Math"/>
                                                </a:rPr>
                                              </m:ctrlPr>
                                            </m:sSupPr>
                                            <m:e>
                                              <m:r>
                                                <a:rPr lang="en-US" sz="2400" i="1">
                                                  <a:latin typeface="Cambria Math"/>
                                                </a:rPr>
                                                <m:t>𝑇</m:t>
                                              </m:r>
                                            </m:e>
                                            <m:sup>
                                              <m:r>
                                                <a:rPr lang="en-US" sz="2400" i="0">
                                                  <a:latin typeface="Cambria Math"/>
                                                </a:rPr>
                                                <m:t>2</m:t>
                                              </m:r>
                                            </m:sup>
                                          </m:sSup>
                                        </m:den>
                                      </m:f>
                                    </m:e>
                                    <m:e>
                                      <m:r>
                                        <a:rPr lang="en-US" sz="2400" i="1">
                                          <a:latin typeface="Cambria Math"/>
                                        </a:rPr>
                                        <m:t>𝑐</m:t>
                                      </m:r>
                                      <m:r>
                                        <a:rPr lang="en-US" sz="2400" i="0">
                                          <a:latin typeface="Cambria Math"/>
                                        </a:rPr>
                                        <m:t>−</m:t>
                                      </m:r>
                                      <m:f>
                                        <m:fPr>
                                          <m:ctrlPr>
                                            <a:rPr lang="en-US" sz="2400" i="1">
                                              <a:latin typeface="Cambria Math"/>
                                            </a:rPr>
                                          </m:ctrlPr>
                                        </m:fPr>
                                        <m:num>
                                          <m:r>
                                            <a:rPr lang="en-US" sz="2400" i="0">
                                              <a:latin typeface="Cambria Math"/>
                                            </a:rPr>
                                            <m:t>2</m:t>
                                          </m:r>
                                          <m:r>
                                            <a:rPr lang="en-US" sz="2400" i="1">
                                              <a:latin typeface="Cambria Math"/>
                                            </a:rPr>
                                            <m:t>𝑐𝑅</m:t>
                                          </m:r>
                                        </m:num>
                                        <m:den>
                                          <m:r>
                                            <a:rPr lang="en-US" sz="2400" i="1">
                                              <a:latin typeface="Cambria Math"/>
                                            </a:rPr>
                                            <m:t>𝑇</m:t>
                                          </m:r>
                                        </m:den>
                                      </m:f>
                                    </m:e>
                                  </m:mr>
                                </m:m>
                              </m:e>
                            </m:d>
                          </m:e>
                        </m:mr>
                        <m:mr>
                          <m:e/>
                        </m:mr>
                      </m:m>
                    </m:oMath>
                  </m:oMathPara>
                </a14:m>
                <a:endParaRPr lang="en-US" sz="2400" dirty="0" smtClean="0">
                  <a:latin typeface="Times New Roman"/>
                  <a:ea typeface="Times New Roman"/>
                </a:endParaRPr>
              </a:p>
              <a:p>
                <a:pPr indent="0" algn="just">
                  <a:spcAft>
                    <a:spcPts val="0"/>
                  </a:spcAft>
                  <a:buNone/>
                </a:pPr>
                <a:endParaRPr lang="en-US" sz="2400" dirty="0">
                  <a:latin typeface="Times New Roman"/>
                  <a:ea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62000"/>
                <a:ext cx="8915400" cy="5867400"/>
              </a:xfrm>
              <a:blipFill rotWithShape="1">
                <a:blip r:embed="rId2"/>
                <a:stretch>
                  <a:fillRect l="-342" t="-312" r="-273"/>
                </a:stretch>
              </a:blipFill>
            </p:spPr>
            <p:txBody>
              <a:bodyPr/>
              <a:lstStyle/>
              <a:p>
                <a:r>
                  <a:rPr lang="en-US">
                    <a:noFill/>
                  </a:rPr>
                  <a:t> </a:t>
                </a:r>
              </a:p>
            </p:txBody>
          </p:sp>
        </mc:Fallback>
      </mc:AlternateContent>
    </p:spTree>
    <p:extLst>
      <p:ext uri="{BB962C8B-B14F-4D97-AF65-F5344CB8AC3E}">
        <p14:creationId xmlns:p14="http://schemas.microsoft.com/office/powerpoint/2010/main" val="37110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normAutofit fontScale="90000"/>
          </a:bodyPr>
          <a:lstStyle/>
          <a:p>
            <a:r>
              <a:rPr lang="en-US" sz="2800" b="1" u="sng" dirty="0">
                <a:solidFill>
                  <a:srgbClr val="0000CC"/>
                </a:solidFill>
                <a:latin typeface="Times New Roman"/>
                <a:ea typeface="Times New Roman"/>
              </a:rPr>
              <a:t>THE </a:t>
            </a:r>
            <a:r>
              <a:rPr lang="en-US" sz="2800" b="1" u="sng" dirty="0" smtClean="0">
                <a:solidFill>
                  <a:srgbClr val="0000CC"/>
                </a:solidFill>
                <a:latin typeface="Times New Roman"/>
                <a:ea typeface="Times New Roman"/>
              </a:rPr>
              <a:t>HOPF BIFURCATION AT THE COEXISTENCE EQUILIBRIUM: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14400"/>
                <a:ext cx="8915400" cy="5791200"/>
              </a:xfrm>
            </p:spPr>
            <p:txBody>
              <a:bodyPr>
                <a:normAutofit fontScale="85000" lnSpcReduction="10000"/>
              </a:bodyPr>
              <a:lstStyle/>
              <a:p>
                <a:pPr indent="457200" algn="just">
                  <a:spcAft>
                    <a:spcPts val="0"/>
                  </a:spcAft>
                </a:pPr>
                <a:r>
                  <a:rPr lang="en-CA" sz="1600" dirty="0" smtClean="0">
                    <a:latin typeface="cmr10"/>
                    <a:ea typeface="Times New Roman"/>
                    <a:cs typeface="cmr10"/>
                  </a:rPr>
                  <a:t>The linearized stability of the coexistence equilibrium is described by the following </a:t>
                </a:r>
                <a:r>
                  <a:rPr lang="en-CA" sz="1600" dirty="0" err="1" smtClean="0">
                    <a:latin typeface="cmr10"/>
                    <a:ea typeface="Times New Roman"/>
                    <a:cs typeface="cmr10"/>
                  </a:rPr>
                  <a:t>Jacobian</a:t>
                </a:r>
                <a:r>
                  <a:rPr lang="en-CA" sz="1600" dirty="0" smtClean="0">
                    <a:latin typeface="cmr10"/>
                    <a:ea typeface="Times New Roman"/>
                    <a:cs typeface="cmr10"/>
                  </a:rPr>
                  <a:t> Matrix:</a:t>
                </a:r>
              </a:p>
              <a:p>
                <a:pPr indent="0" algn="just">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𝐽</m:t>
                      </m:r>
                      <m:r>
                        <a:rPr lang="en-US" sz="2800" i="0">
                          <a:latin typeface="Cambria Math"/>
                        </a:rPr>
                        <m:t>=</m:t>
                      </m:r>
                      <m:d>
                        <m:dPr>
                          <m:begChr m:val="["/>
                          <m:endChr m:val="]"/>
                          <m:ctrlPr>
                            <a:rPr lang="en-US" sz="2800" i="1">
                              <a:latin typeface="Cambria Math"/>
                            </a:rPr>
                          </m:ctrlPr>
                        </m:dPr>
                        <m:e>
                          <m:m>
                            <m:mPr>
                              <m:mcs>
                                <m:mc>
                                  <m:mcPr>
                                    <m:count m:val="3"/>
                                    <m:mcJc m:val="center"/>
                                  </m:mcPr>
                                </m:mc>
                              </m:mcs>
                              <m:ctrlPr>
                                <a:rPr lang="en-US" sz="2800" i="1">
                                  <a:latin typeface="Cambria Math"/>
                                </a:rPr>
                              </m:ctrlPr>
                            </m:mPr>
                            <m:mr>
                              <m:e>
                                <m:r>
                                  <a:rPr lang="en-US" sz="2800" i="0">
                                    <a:latin typeface="Cambria Math"/>
                                  </a:rPr>
                                  <m:t>−</m:t>
                                </m:r>
                                <m:r>
                                  <a:rPr lang="en-US" sz="2800" i="1">
                                    <a:latin typeface="Cambria Math"/>
                                  </a:rPr>
                                  <m:t>𝑎</m:t>
                                </m:r>
                              </m:e>
                              <m:e>
                                <m:r>
                                  <a:rPr lang="en-US" sz="2800" i="1">
                                    <a:latin typeface="Cambria Math"/>
                                  </a:rPr>
                                  <m:t>𝑎</m:t>
                                </m:r>
                              </m:e>
                              <m:e>
                                <m:r>
                                  <a:rPr lang="en-US" sz="2800" i="0">
                                    <a:latin typeface="Cambria Math"/>
                                  </a:rPr>
                                  <m:t>0</m:t>
                                </m:r>
                              </m:e>
                            </m:mr>
                            <m:mr>
                              <m:e>
                                <m:r>
                                  <a:rPr lang="en-US" sz="2800" i="0">
                                    <a:latin typeface="Cambria Math"/>
                                  </a:rPr>
                                  <m:t>−</m:t>
                                </m:r>
                                <m:r>
                                  <a:rPr lang="en-US" sz="2800" i="1">
                                    <a:latin typeface="Cambria Math"/>
                                  </a:rPr>
                                  <m:t>h</m:t>
                                </m:r>
                              </m:e>
                              <m:e>
                                <m:r>
                                  <a:rPr lang="en-US" sz="2800" i="0">
                                    <a:latin typeface="Cambria Math"/>
                                  </a:rPr>
                                  <m:t>−</m:t>
                                </m:r>
                                <m:f>
                                  <m:fPr>
                                    <m:ctrlPr>
                                      <a:rPr lang="en-US" sz="2800" i="1">
                                        <a:latin typeface="Cambria Math"/>
                                      </a:rPr>
                                    </m:ctrlPr>
                                  </m:fPr>
                                  <m:num>
                                    <m:r>
                                      <a:rPr lang="en-US" sz="2800" i="1">
                                        <a:latin typeface="Cambria Math"/>
                                      </a:rPr>
                                      <m:t>𝑏</m:t>
                                    </m:r>
                                    <m:r>
                                      <a:rPr lang="en-US" sz="2800" i="0">
                                        <a:latin typeface="Cambria Math"/>
                                      </a:rPr>
                                      <m:t>−</m:t>
                                    </m:r>
                                    <m:r>
                                      <a:rPr lang="en-US" sz="2800" i="1">
                                        <a:latin typeface="Cambria Math"/>
                                      </a:rPr>
                                      <m:t>𝑓h𝑀</m:t>
                                    </m:r>
                                    <m:r>
                                      <a:rPr lang="en-US" sz="2800" i="0">
                                        <a:latin typeface="Cambria Math"/>
                                      </a:rPr>
                                      <m:t>−2</m:t>
                                    </m:r>
                                    <m:r>
                                      <a:rPr lang="en-US" sz="2800" i="1">
                                        <a:latin typeface="Cambria Math"/>
                                      </a:rPr>
                                      <m:t>h</m:t>
                                    </m:r>
                                  </m:num>
                                  <m:den>
                                    <m:r>
                                      <a:rPr lang="en-US" sz="2800" i="0">
                                        <a:latin typeface="Cambria Math"/>
                                      </a:rPr>
                                      <m:t>1+</m:t>
                                    </m:r>
                                    <m:r>
                                      <a:rPr lang="en-US" sz="2800" i="1">
                                        <a:latin typeface="Cambria Math"/>
                                      </a:rPr>
                                      <m:t>𝑓𝑅</m:t>
                                    </m:r>
                                  </m:den>
                                </m:f>
                              </m:e>
                              <m:e>
                                <m:r>
                                  <a:rPr lang="en-US" sz="2800" i="0">
                                    <a:latin typeface="Cambria Math"/>
                                  </a:rPr>
                                  <m:t>−</m:t>
                                </m:r>
                                <m:r>
                                  <a:rPr lang="en-US" sz="2800" i="1">
                                    <a:latin typeface="Cambria Math"/>
                                  </a:rPr>
                                  <m:t>h𝑀</m:t>
                                </m:r>
                                <m:r>
                                  <a:rPr lang="en-US" sz="2800" i="0">
                                    <a:latin typeface="Cambria Math"/>
                                  </a:rPr>
                                  <m:t>(</m:t>
                                </m:r>
                                <m:r>
                                  <a:rPr lang="en-US" sz="2800" i="1">
                                    <a:latin typeface="Cambria Math"/>
                                  </a:rPr>
                                  <m:t>𝑏</m:t>
                                </m:r>
                                <m:r>
                                  <a:rPr lang="en-US" sz="2800" i="0">
                                    <a:latin typeface="Cambria Math"/>
                                  </a:rPr>
                                  <m:t>−</m:t>
                                </m:r>
                                <m:r>
                                  <a:rPr lang="en-US" sz="2800" i="1">
                                    <a:latin typeface="Cambria Math"/>
                                  </a:rPr>
                                  <m:t>h</m:t>
                                </m:r>
                                <m:r>
                                  <a:rPr lang="en-US" sz="2800" i="0">
                                    <a:latin typeface="Cambria Math"/>
                                  </a:rPr>
                                  <m:t>)</m:t>
                                </m:r>
                                <m:f>
                                  <m:fPr>
                                    <m:ctrlPr>
                                      <a:rPr lang="en-US" sz="2800" i="1">
                                        <a:latin typeface="Cambria Math"/>
                                      </a:rPr>
                                    </m:ctrlPr>
                                  </m:fPr>
                                  <m:num>
                                    <m:r>
                                      <a:rPr lang="en-US" sz="2800" i="1">
                                        <a:latin typeface="Cambria Math"/>
                                      </a:rPr>
                                      <m:t>𝑓</m:t>
                                    </m:r>
                                  </m:num>
                                  <m:den>
                                    <m:d>
                                      <m:dPr>
                                        <m:begChr m:val=""/>
                                        <m:ctrlPr>
                                          <a:rPr lang="en-US" sz="2800" i="1">
                                            <a:latin typeface="Cambria Math"/>
                                          </a:rPr>
                                        </m:ctrlPr>
                                      </m:dPr>
                                      <m:e>
                                        <m:r>
                                          <a:rPr lang="en-US" sz="2800" i="1">
                                            <a:latin typeface="Cambria Math"/>
                                          </a:rPr>
                                          <m:t>𝑏</m:t>
                                        </m:r>
                                        <m:r>
                                          <a:rPr lang="en-US" sz="2800" i="0">
                                            <a:latin typeface="Cambria Math"/>
                                          </a:rPr>
                                          <m:t>(1+</m:t>
                                        </m:r>
                                        <m:r>
                                          <a:rPr lang="en-US" sz="2800" i="1">
                                            <a:latin typeface="Cambria Math"/>
                                          </a:rPr>
                                          <m:t>𝑓𝑀</m:t>
                                        </m:r>
                                      </m:e>
                                    </m:d>
                                  </m:den>
                                </m:f>
                              </m:e>
                            </m:mr>
                            <m:mr>
                              <m:e>
                                <m:r>
                                  <a:rPr lang="en-US" sz="2800" i="0">
                                    <a:latin typeface="Cambria Math"/>
                                  </a:rPr>
                                  <m:t>0</m:t>
                                </m:r>
                              </m:e>
                              <m:e>
                                <m:r>
                                  <a:rPr lang="en-US" sz="2800" i="1">
                                    <a:latin typeface="Cambria Math"/>
                                  </a:rPr>
                                  <m:t>𝑐</m:t>
                                </m:r>
                              </m:e>
                              <m:e>
                                <m:r>
                                  <a:rPr lang="en-US" sz="2800" i="0">
                                    <a:latin typeface="Cambria Math"/>
                                  </a:rPr>
                                  <m:t>−</m:t>
                                </m:r>
                                <m:r>
                                  <a:rPr lang="en-US" sz="2800" i="1">
                                    <a:latin typeface="Cambria Math"/>
                                  </a:rPr>
                                  <m:t>𝑐</m:t>
                                </m:r>
                              </m:e>
                            </m:mr>
                          </m:m>
                        </m:e>
                      </m:d>
                    </m:oMath>
                  </m:oMathPara>
                </a14:m>
                <a:endParaRPr lang="en-US" sz="2800" dirty="0" smtClean="0"/>
              </a:p>
              <a:p>
                <a:pPr marL="0" indent="0">
                  <a:buNone/>
                </a:pPr>
                <a:endParaRPr lang="en-US" sz="1600" dirty="0" smtClean="0"/>
              </a:p>
              <a:p>
                <a:pPr indent="457200" algn="just">
                  <a:spcAft>
                    <a:spcPts val="0"/>
                  </a:spcAft>
                </a:pPr>
                <a:r>
                  <a:rPr lang="en-CA" sz="1600" dirty="0">
                    <a:latin typeface="cmr10"/>
                    <a:ea typeface="Times New Roman"/>
                    <a:cs typeface="cmr10"/>
                  </a:rPr>
                  <a:t>The characteristic equation then is given </a:t>
                </a:r>
                <a:r>
                  <a:rPr lang="en-CA" sz="1600" dirty="0" smtClean="0">
                    <a:latin typeface="cmr10"/>
                    <a:ea typeface="Times New Roman"/>
                    <a:cs typeface="cmr10"/>
                  </a:rPr>
                  <a:t>by</a:t>
                </a:r>
              </a:p>
              <a:p>
                <a:pPr indent="0" algn="just">
                  <a:spcAft>
                    <a:spcPts val="0"/>
                  </a:spcAft>
                  <a:buNone/>
                </a:pPr>
                <a:endParaRPr lang="en-CA" sz="1600" dirty="0" smtClean="0">
                  <a:latin typeface="cmr10"/>
                  <a:ea typeface="Times New Roman"/>
                  <a:cs typeface="cmr10"/>
                </a:endParaRPr>
              </a:p>
              <a:p>
                <a:pPr indent="0" algn="just">
                  <a:spcAft>
                    <a:spcPts val="0"/>
                  </a:spcAft>
                  <a:buNone/>
                </a:pPr>
                <a14:m>
                  <m:oMathPara xmlns:m="http://schemas.openxmlformats.org/officeDocument/2006/math">
                    <m:oMathParaPr>
                      <m:jc m:val="centerGroup"/>
                    </m:oMathParaPr>
                    <m:oMath xmlns:m="http://schemas.openxmlformats.org/officeDocument/2006/math">
                      <m:sSup>
                        <m:sSupPr>
                          <m:ctrlPr>
                            <a:rPr lang="en-US" sz="2400" i="1">
                              <a:latin typeface="Cambria Math"/>
                            </a:rPr>
                          </m:ctrlPr>
                        </m:sSupPr>
                        <m:e>
                          <m:r>
                            <a:rPr lang="en-US" sz="2400" i="1">
                              <a:latin typeface="Cambria Math"/>
                            </a:rPr>
                            <m:t>𝜆</m:t>
                          </m:r>
                        </m:e>
                        <m:sup>
                          <m:r>
                            <a:rPr lang="en-US" sz="2400" i="0">
                              <a:latin typeface="Cambria Math"/>
                            </a:rPr>
                            <m:t>3</m:t>
                          </m:r>
                        </m:sup>
                      </m:sSup>
                      <m:r>
                        <a:rPr lang="en-US" sz="2400" i="0">
                          <a:latin typeface="Cambria Math"/>
                        </a:rPr>
                        <m:t>+</m:t>
                      </m:r>
                      <m:r>
                        <a:rPr lang="en-US" sz="2400" i="1">
                          <a:latin typeface="Cambria Math"/>
                        </a:rPr>
                        <m:t>𝐴</m:t>
                      </m:r>
                      <m:sSup>
                        <m:sSupPr>
                          <m:ctrlPr>
                            <a:rPr lang="en-US" sz="2400" i="1">
                              <a:latin typeface="Cambria Math"/>
                            </a:rPr>
                          </m:ctrlPr>
                        </m:sSupPr>
                        <m:e>
                          <m:r>
                            <a:rPr lang="en-US" sz="2400" i="1">
                              <a:latin typeface="Cambria Math"/>
                            </a:rPr>
                            <m:t>𝜆</m:t>
                          </m:r>
                        </m:e>
                        <m:sup>
                          <m:r>
                            <a:rPr lang="en-US" sz="2400" i="0">
                              <a:latin typeface="Cambria Math"/>
                            </a:rPr>
                            <m:t>2</m:t>
                          </m:r>
                        </m:sup>
                      </m:sSup>
                      <m:r>
                        <a:rPr lang="en-US" sz="2400" i="0">
                          <a:latin typeface="Cambria Math"/>
                        </a:rPr>
                        <m:t>+</m:t>
                      </m:r>
                      <m:r>
                        <a:rPr lang="en-US" sz="2400" i="1">
                          <a:latin typeface="Cambria Math"/>
                        </a:rPr>
                        <m:t>𝐵</m:t>
                      </m:r>
                      <m:r>
                        <a:rPr lang="en-US" sz="2400" i="1">
                          <a:latin typeface="Cambria Math"/>
                        </a:rPr>
                        <m:t>𝜆</m:t>
                      </m:r>
                      <m:r>
                        <a:rPr lang="en-US" sz="2400" i="0">
                          <a:latin typeface="Cambria Math"/>
                        </a:rPr>
                        <m:t>+</m:t>
                      </m:r>
                      <m:r>
                        <a:rPr lang="en-US" sz="2400" i="1">
                          <a:latin typeface="Cambria Math"/>
                        </a:rPr>
                        <m:t>𝐶</m:t>
                      </m:r>
                      <m:r>
                        <a:rPr lang="en-US" sz="2400" i="0">
                          <a:latin typeface="Cambria Math"/>
                        </a:rPr>
                        <m:t>=0,</m:t>
                      </m:r>
                    </m:oMath>
                  </m:oMathPara>
                </a14:m>
                <a:endParaRPr lang="en-US" sz="2400" dirty="0" smtClean="0">
                  <a:latin typeface="Times New Roman"/>
                  <a:ea typeface="Times New Roman"/>
                </a:endParaRPr>
              </a:p>
              <a:p>
                <a:pPr indent="0" algn="just">
                  <a:spcAft>
                    <a:spcPts val="0"/>
                  </a:spcAft>
                  <a:buNone/>
                </a:pPr>
                <a:endParaRPr lang="en-US" sz="1500" dirty="0">
                  <a:latin typeface="Times New Roman"/>
                  <a:ea typeface="Times New Roman"/>
                </a:endParaRPr>
              </a:p>
              <a:p>
                <a:pPr marL="0" indent="0" algn="just">
                  <a:spcAft>
                    <a:spcPts val="0"/>
                  </a:spcAft>
                  <a:buNone/>
                </a:pPr>
                <a:r>
                  <a:rPr lang="en-CA" sz="1600" dirty="0" smtClean="0">
                    <a:latin typeface="cmr10"/>
                    <a:ea typeface="Times New Roman"/>
                    <a:cs typeface="cmr10"/>
                  </a:rPr>
                  <a:t>               where  </a:t>
                </a:r>
                <a14:m>
                  <m:oMath xmlns:m="http://schemas.openxmlformats.org/officeDocument/2006/math">
                    <m:d>
                      <m:dPr>
                        <m:begChr m:val=""/>
                        <m:ctrlPr>
                          <a:rPr lang="en-US" sz="1600" i="1">
                            <a:latin typeface="Cambria Math"/>
                          </a:rPr>
                        </m:ctrlPr>
                      </m:dPr>
                      <m:e>
                        <m:r>
                          <a:rPr lang="en-US" sz="1600" i="1">
                            <a:latin typeface="Cambria Math"/>
                          </a:rPr>
                          <m:t>𝐴</m:t>
                        </m:r>
                        <m:r>
                          <a:rPr lang="en-US" sz="1600" i="0">
                            <a:latin typeface="Cambria Math"/>
                          </a:rPr>
                          <m:t>=−</m:t>
                        </m:r>
                        <m:r>
                          <a:rPr lang="en-US" sz="1600" i="1">
                            <a:latin typeface="Cambria Math"/>
                          </a:rPr>
                          <m:t>𝑡𝑟</m:t>
                        </m:r>
                        <m:r>
                          <a:rPr lang="en-US" sz="1600" i="0">
                            <a:latin typeface="Cambria Math"/>
                          </a:rPr>
                          <m:t>(</m:t>
                        </m:r>
                        <m:r>
                          <a:rPr lang="en-US" sz="1600" i="1">
                            <a:latin typeface="Cambria Math"/>
                          </a:rPr>
                          <m:t>𝐽</m:t>
                        </m:r>
                        <m:r>
                          <a:rPr lang="en-US" sz="1600" i="0">
                            <a:latin typeface="Cambria Math"/>
                          </a:rPr>
                          <m:t>),</m:t>
                        </m:r>
                        <m:r>
                          <a:rPr lang="en-US" sz="1600" i="1">
                            <a:latin typeface="Cambria Math"/>
                          </a:rPr>
                          <m:t>𝐵</m:t>
                        </m:r>
                        <m:r>
                          <a:rPr lang="en-US" sz="1600" i="0">
                            <a:latin typeface="Cambria Math"/>
                          </a:rPr>
                          <m:t>=</m:t>
                        </m:r>
                        <m:r>
                          <a:rPr lang="en-US" sz="1600" i="1">
                            <a:latin typeface="Cambria Math"/>
                          </a:rPr>
                          <m:t>𝛴</m:t>
                        </m:r>
                        <m:r>
                          <a:rPr lang="en-US" sz="1600" i="1">
                            <a:latin typeface="Cambria Math"/>
                          </a:rPr>
                          <m:t>𝑀</m:t>
                        </m:r>
                        <m:r>
                          <a:rPr lang="en-US" sz="1600" i="0">
                            <a:latin typeface="Cambria Math"/>
                          </a:rPr>
                          <m:t>(</m:t>
                        </m:r>
                        <m:r>
                          <a:rPr lang="en-US" sz="1600" i="1">
                            <a:latin typeface="Cambria Math"/>
                          </a:rPr>
                          <m:t>𝐽</m:t>
                        </m:r>
                      </m:e>
                    </m:d>
                  </m:oMath>
                </a14:m>
                <a:r>
                  <a:rPr lang="en-CA" sz="1600" dirty="0" smtClean="0">
                    <a:latin typeface="cmr10"/>
                    <a:ea typeface="Times New Roman"/>
                    <a:cs typeface="cmr10"/>
                  </a:rPr>
                  <a:t> and </a:t>
                </a:r>
                <a14:m>
                  <m:oMath xmlns:m="http://schemas.openxmlformats.org/officeDocument/2006/math">
                    <m:d>
                      <m:dPr>
                        <m:begChr m:val=""/>
                        <m:ctrlPr>
                          <a:rPr lang="en-US" sz="1600" i="1">
                            <a:latin typeface="Cambria Math"/>
                          </a:rPr>
                        </m:ctrlPr>
                      </m:dPr>
                      <m:e>
                        <m:r>
                          <a:rPr lang="en-US" sz="1600" i="1">
                            <a:latin typeface="Cambria Math"/>
                          </a:rPr>
                          <m:t>𝐶</m:t>
                        </m:r>
                        <m:r>
                          <a:rPr lang="en-US" sz="1600" i="0">
                            <a:latin typeface="Cambria Math"/>
                          </a:rPr>
                          <m:t>=−</m:t>
                        </m:r>
                        <m:r>
                          <m:rPr>
                            <m:sty m:val="p"/>
                          </m:rPr>
                          <a:rPr lang="en-US" sz="1600" i="0">
                            <a:latin typeface="Cambria Math"/>
                          </a:rPr>
                          <m:t>det</m:t>
                        </m:r>
                        <m:r>
                          <a:rPr lang="en-US" sz="1600" i="0">
                            <a:latin typeface="Cambria Math"/>
                          </a:rPr>
                          <m:t>(</m:t>
                        </m:r>
                        <m:r>
                          <a:rPr lang="en-US" sz="1600" i="1">
                            <a:latin typeface="Cambria Math"/>
                          </a:rPr>
                          <m:t>𝐽</m:t>
                        </m:r>
                      </m:e>
                    </m:d>
                  </m:oMath>
                </a14:m>
                <a:r>
                  <a:rPr lang="en-CA" sz="1600" dirty="0" smtClean="0">
                    <a:latin typeface="cmr10"/>
                    <a:ea typeface="Times New Roman"/>
                    <a:cs typeface="cmr10"/>
                  </a:rPr>
                  <a:t>. </a:t>
                </a:r>
                <a:endParaRPr lang="en-US" sz="2400" dirty="0" smtClean="0">
                  <a:latin typeface="Times New Roman"/>
                  <a:ea typeface="Times New Roman"/>
                </a:endParaRPr>
              </a:p>
              <a:p>
                <a:pPr marL="0" indent="0" algn="just">
                  <a:spcAft>
                    <a:spcPts val="0"/>
                  </a:spcAft>
                  <a:buNone/>
                </a:pPr>
                <a:r>
                  <a:rPr lang="en-US" sz="2400" dirty="0">
                    <a:latin typeface="Times New Roman"/>
                    <a:ea typeface="Times New Roman"/>
                    <a:cs typeface="cmr10"/>
                  </a:rPr>
                  <a:t> </a:t>
                </a:r>
                <a:r>
                  <a:rPr lang="en-US" sz="2400" dirty="0" smtClean="0">
                    <a:latin typeface="Times New Roman"/>
                    <a:ea typeface="Times New Roman"/>
                    <a:cs typeface="cmr10"/>
                  </a:rPr>
                  <a:t>          </a:t>
                </a:r>
                <a:r>
                  <a:rPr lang="en-CA" sz="1600" dirty="0" smtClean="0">
                    <a:latin typeface="cmr10"/>
                    <a:ea typeface="Times New Roman"/>
                    <a:cs typeface="cmr10"/>
                  </a:rPr>
                  <a:t>We </a:t>
                </a:r>
                <a:r>
                  <a:rPr lang="en-CA" sz="1600" dirty="0">
                    <a:latin typeface="cmr10"/>
                    <a:ea typeface="Times New Roman"/>
                    <a:cs typeface="cmr10"/>
                  </a:rPr>
                  <a:t>know (Brooks, 2006) that for the eigenvalues </a:t>
                </a:r>
                <a14:m>
                  <m:oMath xmlns:m="http://schemas.openxmlformats.org/officeDocument/2006/math">
                    <m:sSub>
                      <m:sSubPr>
                        <m:ctrlPr>
                          <a:rPr lang="en-US" sz="1600" i="1">
                            <a:latin typeface="Cambria Math"/>
                          </a:rPr>
                        </m:ctrlPr>
                      </m:sSubPr>
                      <m:e>
                        <m:r>
                          <a:rPr lang="en-US" sz="1600" i="1">
                            <a:latin typeface="Cambria Math"/>
                          </a:rPr>
                          <m:t>𝜆</m:t>
                        </m:r>
                      </m:e>
                      <m:sub>
                        <m:r>
                          <a:rPr lang="en-US" sz="1600" i="0">
                            <a:latin typeface="Cambria Math"/>
                          </a:rPr>
                          <m:t>1</m:t>
                        </m:r>
                      </m:sub>
                    </m:sSub>
                    <m:r>
                      <a:rPr lang="en-US" sz="1600" i="0">
                        <a:latin typeface="Cambria Math"/>
                      </a:rPr>
                      <m:t>,</m:t>
                    </m:r>
                    <m:sSub>
                      <m:sSubPr>
                        <m:ctrlPr>
                          <a:rPr lang="en-US" sz="1600" i="1">
                            <a:latin typeface="Cambria Math"/>
                          </a:rPr>
                        </m:ctrlPr>
                      </m:sSubPr>
                      <m:e>
                        <m:r>
                          <a:rPr lang="en-US" sz="1600" i="1">
                            <a:latin typeface="Cambria Math"/>
                          </a:rPr>
                          <m:t>𝜆</m:t>
                        </m:r>
                      </m:e>
                      <m:sub>
                        <m:r>
                          <a:rPr lang="en-US" sz="1600" i="0">
                            <a:latin typeface="Cambria Math"/>
                          </a:rPr>
                          <m:t>2</m:t>
                        </m:r>
                      </m:sub>
                    </m:sSub>
                  </m:oMath>
                </a14:m>
                <a:r>
                  <a:rPr lang="en-CA" sz="1600" dirty="0" smtClean="0">
                    <a:latin typeface="cmr10"/>
                    <a:ea typeface="Times New Roman"/>
                    <a:cs typeface="cmr10"/>
                  </a:rPr>
                  <a:t> </a:t>
                </a:r>
                <a:r>
                  <a:rPr lang="en-CA" sz="1600" dirty="0">
                    <a:latin typeface="cmr10"/>
                    <a:ea typeface="Times New Roman"/>
                    <a:cs typeface="cmr10"/>
                  </a:rPr>
                  <a:t>and </a:t>
                </a:r>
                <a14:m>
                  <m:oMath xmlns:m="http://schemas.openxmlformats.org/officeDocument/2006/math">
                    <m:sSub>
                      <m:sSubPr>
                        <m:ctrlPr>
                          <a:rPr lang="en-US" sz="1600" i="1">
                            <a:latin typeface="Cambria Math"/>
                          </a:rPr>
                        </m:ctrlPr>
                      </m:sSubPr>
                      <m:e>
                        <m:r>
                          <a:rPr lang="en-US" sz="1600" i="1">
                            <a:latin typeface="Cambria Math"/>
                          </a:rPr>
                          <m:t>𝜆</m:t>
                        </m:r>
                      </m:e>
                      <m:sub>
                        <m:r>
                          <a:rPr lang="en-US" sz="1600" i="0">
                            <a:latin typeface="Cambria Math"/>
                          </a:rPr>
                          <m:t>3</m:t>
                        </m:r>
                      </m:sub>
                    </m:sSub>
                  </m:oMath>
                </a14:m>
                <a:endParaRPr lang="en-US" sz="1600" dirty="0" smtClean="0">
                  <a:latin typeface="Times New Roman"/>
                  <a:ea typeface="Times New Roman"/>
                </a:endParaRPr>
              </a:p>
              <a:p>
                <a:pPr marL="0" indent="0" algn="just">
                  <a:spcAft>
                    <a:spcPts val="0"/>
                  </a:spcAft>
                  <a:buNone/>
                </a:pPr>
                <a:endParaRPr lang="en-US" sz="1600" dirty="0" smtClean="0">
                  <a:latin typeface="Times New Roman"/>
                  <a:ea typeface="Times New Roman"/>
                </a:endParaRPr>
              </a:p>
              <a:p>
                <a:pPr marL="0" indent="0" algn="just">
                  <a:spcAft>
                    <a:spcPts val="0"/>
                  </a:spcAft>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1800" i="1">
                              <a:latin typeface="Cambria Math"/>
                            </a:rPr>
                          </m:ctrlPr>
                        </m:mPr>
                        <m:mr>
                          <m:e>
                            <m:sSub>
                              <m:sSubPr>
                                <m:ctrlPr>
                                  <a:rPr lang="en-US" sz="1800" i="1">
                                    <a:latin typeface="Cambria Math"/>
                                  </a:rPr>
                                </m:ctrlPr>
                              </m:sSubPr>
                              <m:e>
                                <m:r>
                                  <a:rPr lang="en-US" sz="1800" i="1">
                                    <a:latin typeface="Cambria Math"/>
                                  </a:rPr>
                                  <m:t>𝜆</m:t>
                                </m:r>
                              </m:e>
                              <m:sub>
                                <m:r>
                                  <a:rPr lang="en-US" sz="1800" i="0">
                                    <a:latin typeface="Cambria Math"/>
                                  </a:rPr>
                                  <m:t>1</m:t>
                                </m:r>
                              </m:sub>
                            </m:sSub>
                            <m:r>
                              <a:rPr lang="en-US" sz="1800" i="0">
                                <a:latin typeface="Cambria Math"/>
                              </a:rPr>
                              <m:t>+</m:t>
                            </m:r>
                            <m:sSub>
                              <m:sSubPr>
                                <m:ctrlPr>
                                  <a:rPr lang="en-US" sz="1800" i="1">
                                    <a:latin typeface="Cambria Math"/>
                                  </a:rPr>
                                </m:ctrlPr>
                              </m:sSubPr>
                              <m:e>
                                <m:r>
                                  <a:rPr lang="en-US" sz="1800" i="1">
                                    <a:latin typeface="Cambria Math"/>
                                  </a:rPr>
                                  <m:t>𝜆</m:t>
                                </m:r>
                              </m:e>
                              <m:sub>
                                <m:r>
                                  <a:rPr lang="en-US" sz="1800" i="0">
                                    <a:latin typeface="Cambria Math"/>
                                  </a:rPr>
                                  <m:t>2</m:t>
                                </m:r>
                              </m:sub>
                            </m:sSub>
                            <m:r>
                              <a:rPr lang="en-US" sz="1800" i="0">
                                <a:latin typeface="Cambria Math"/>
                              </a:rPr>
                              <m:t>+</m:t>
                            </m:r>
                            <m:sSub>
                              <m:sSubPr>
                                <m:ctrlPr>
                                  <a:rPr lang="en-US" sz="1800" i="1">
                                    <a:latin typeface="Cambria Math"/>
                                  </a:rPr>
                                </m:ctrlPr>
                              </m:sSubPr>
                              <m:e>
                                <m:r>
                                  <a:rPr lang="en-US" sz="1800" i="1">
                                    <a:latin typeface="Cambria Math"/>
                                  </a:rPr>
                                  <m:t>𝜆</m:t>
                                </m:r>
                              </m:e>
                              <m:sub>
                                <m:r>
                                  <a:rPr lang="en-US" sz="1800" i="0">
                                    <a:latin typeface="Cambria Math"/>
                                  </a:rPr>
                                  <m:t>3</m:t>
                                </m:r>
                              </m:sub>
                            </m:sSub>
                            <m:r>
                              <a:rPr lang="en-US" sz="1800" i="0">
                                <a:latin typeface="Cambria Math"/>
                              </a:rPr>
                              <m:t>=−</m:t>
                            </m:r>
                            <m:r>
                              <a:rPr lang="en-US" sz="1800" i="1">
                                <a:latin typeface="Cambria Math"/>
                              </a:rPr>
                              <m:t>𝐴</m:t>
                            </m:r>
                          </m:e>
                        </m:mr>
                        <m:mr>
                          <m:e>
                            <m:sSub>
                              <m:sSubPr>
                                <m:ctrlPr>
                                  <a:rPr lang="en-US" sz="1800" i="1">
                                    <a:latin typeface="Cambria Math"/>
                                  </a:rPr>
                                </m:ctrlPr>
                              </m:sSubPr>
                              <m:e>
                                <m:r>
                                  <a:rPr lang="en-US" sz="1800" i="1">
                                    <a:latin typeface="Cambria Math"/>
                                  </a:rPr>
                                  <m:t>𝜆</m:t>
                                </m:r>
                              </m:e>
                              <m:sub>
                                <m:r>
                                  <a:rPr lang="en-US" sz="1800" i="0">
                                    <a:latin typeface="Cambria Math"/>
                                  </a:rPr>
                                  <m:t>1</m:t>
                                </m:r>
                              </m:sub>
                            </m:sSub>
                            <m:sSub>
                              <m:sSubPr>
                                <m:ctrlPr>
                                  <a:rPr lang="en-US" sz="1800" i="1">
                                    <a:latin typeface="Cambria Math"/>
                                  </a:rPr>
                                </m:ctrlPr>
                              </m:sSubPr>
                              <m:e>
                                <m:r>
                                  <a:rPr lang="en-US" sz="1800" i="1">
                                    <a:latin typeface="Cambria Math"/>
                                  </a:rPr>
                                  <m:t>𝜆</m:t>
                                </m:r>
                              </m:e>
                              <m:sub>
                                <m:r>
                                  <a:rPr lang="en-US" sz="1800" i="0">
                                    <a:latin typeface="Cambria Math"/>
                                  </a:rPr>
                                  <m:t>2</m:t>
                                </m:r>
                              </m:sub>
                            </m:sSub>
                            <m:r>
                              <a:rPr lang="en-US" sz="1800" i="0">
                                <a:latin typeface="Cambria Math"/>
                              </a:rPr>
                              <m:t>+</m:t>
                            </m:r>
                            <m:sSub>
                              <m:sSubPr>
                                <m:ctrlPr>
                                  <a:rPr lang="en-US" sz="1800" i="1">
                                    <a:latin typeface="Cambria Math"/>
                                  </a:rPr>
                                </m:ctrlPr>
                              </m:sSubPr>
                              <m:e>
                                <m:r>
                                  <a:rPr lang="en-US" sz="1800" i="1">
                                    <a:latin typeface="Cambria Math"/>
                                  </a:rPr>
                                  <m:t>𝜆</m:t>
                                </m:r>
                              </m:e>
                              <m:sub>
                                <m:r>
                                  <a:rPr lang="en-US" sz="1800" i="0">
                                    <a:latin typeface="Cambria Math"/>
                                  </a:rPr>
                                  <m:t>1</m:t>
                                </m:r>
                              </m:sub>
                            </m:sSub>
                            <m:sSub>
                              <m:sSubPr>
                                <m:ctrlPr>
                                  <a:rPr lang="en-US" sz="1800" i="1">
                                    <a:latin typeface="Cambria Math"/>
                                  </a:rPr>
                                </m:ctrlPr>
                              </m:sSubPr>
                              <m:e>
                                <m:r>
                                  <a:rPr lang="en-US" sz="1800" i="1">
                                    <a:latin typeface="Cambria Math"/>
                                  </a:rPr>
                                  <m:t>𝜆</m:t>
                                </m:r>
                              </m:e>
                              <m:sub>
                                <m:r>
                                  <a:rPr lang="en-US" sz="1800" i="0">
                                    <a:latin typeface="Cambria Math"/>
                                  </a:rPr>
                                  <m:t>3</m:t>
                                </m:r>
                              </m:sub>
                            </m:sSub>
                            <m:r>
                              <a:rPr lang="en-US" sz="1800" i="0">
                                <a:latin typeface="Cambria Math"/>
                              </a:rPr>
                              <m:t>+</m:t>
                            </m:r>
                            <m:sSub>
                              <m:sSubPr>
                                <m:ctrlPr>
                                  <a:rPr lang="en-US" sz="1800" i="1">
                                    <a:latin typeface="Cambria Math"/>
                                  </a:rPr>
                                </m:ctrlPr>
                              </m:sSubPr>
                              <m:e>
                                <m:r>
                                  <a:rPr lang="en-US" sz="1800" i="1">
                                    <a:latin typeface="Cambria Math"/>
                                  </a:rPr>
                                  <m:t>𝜆</m:t>
                                </m:r>
                              </m:e>
                              <m:sub>
                                <m:r>
                                  <a:rPr lang="en-US" sz="1800" i="0">
                                    <a:latin typeface="Cambria Math"/>
                                  </a:rPr>
                                  <m:t>2</m:t>
                                </m:r>
                              </m:sub>
                            </m:sSub>
                            <m:sSub>
                              <m:sSubPr>
                                <m:ctrlPr>
                                  <a:rPr lang="en-US" sz="1800" i="1">
                                    <a:latin typeface="Cambria Math"/>
                                  </a:rPr>
                                </m:ctrlPr>
                              </m:sSubPr>
                              <m:e>
                                <m:r>
                                  <a:rPr lang="en-US" sz="1800" i="1">
                                    <a:latin typeface="Cambria Math"/>
                                  </a:rPr>
                                  <m:t>𝜆</m:t>
                                </m:r>
                              </m:e>
                              <m:sub>
                                <m:r>
                                  <a:rPr lang="en-US" sz="1800" i="0">
                                    <a:latin typeface="Cambria Math"/>
                                  </a:rPr>
                                  <m:t>3</m:t>
                                </m:r>
                              </m:sub>
                            </m:sSub>
                            <m:r>
                              <a:rPr lang="en-US" sz="1800" i="0">
                                <a:latin typeface="Cambria Math"/>
                              </a:rPr>
                              <m:t>=</m:t>
                            </m:r>
                            <m:r>
                              <a:rPr lang="en-US" sz="1800" i="1">
                                <a:latin typeface="Cambria Math"/>
                              </a:rPr>
                              <m:t>𝐵</m:t>
                            </m:r>
                          </m:e>
                        </m:mr>
                        <m:mr>
                          <m:e>
                            <m:sSub>
                              <m:sSubPr>
                                <m:ctrlPr>
                                  <a:rPr lang="en-US" sz="1800" i="1">
                                    <a:latin typeface="Cambria Math"/>
                                  </a:rPr>
                                </m:ctrlPr>
                              </m:sSubPr>
                              <m:e>
                                <m:r>
                                  <a:rPr lang="en-US" sz="1800" i="1">
                                    <a:latin typeface="Cambria Math"/>
                                  </a:rPr>
                                  <m:t>𝜆</m:t>
                                </m:r>
                              </m:e>
                              <m:sub>
                                <m:r>
                                  <a:rPr lang="en-US" sz="1800" i="0">
                                    <a:latin typeface="Cambria Math"/>
                                  </a:rPr>
                                  <m:t>1</m:t>
                                </m:r>
                              </m:sub>
                            </m:sSub>
                            <m:sSub>
                              <m:sSubPr>
                                <m:ctrlPr>
                                  <a:rPr lang="en-US" sz="1800" i="1">
                                    <a:latin typeface="Cambria Math"/>
                                  </a:rPr>
                                </m:ctrlPr>
                              </m:sSubPr>
                              <m:e>
                                <m:r>
                                  <a:rPr lang="en-US" sz="1800" i="1">
                                    <a:latin typeface="Cambria Math"/>
                                  </a:rPr>
                                  <m:t>𝜆</m:t>
                                </m:r>
                              </m:e>
                              <m:sub>
                                <m:r>
                                  <a:rPr lang="en-US" sz="1800" i="0">
                                    <a:latin typeface="Cambria Math"/>
                                  </a:rPr>
                                  <m:t>2</m:t>
                                </m:r>
                              </m:sub>
                            </m:sSub>
                            <m:sSub>
                              <m:sSubPr>
                                <m:ctrlPr>
                                  <a:rPr lang="en-US" sz="1800" i="1">
                                    <a:latin typeface="Cambria Math"/>
                                  </a:rPr>
                                </m:ctrlPr>
                              </m:sSubPr>
                              <m:e>
                                <m:r>
                                  <a:rPr lang="en-US" sz="1800" i="1">
                                    <a:latin typeface="Cambria Math"/>
                                  </a:rPr>
                                  <m:t>𝜆</m:t>
                                </m:r>
                              </m:e>
                              <m:sub>
                                <m:r>
                                  <a:rPr lang="en-US" sz="1800" i="0">
                                    <a:latin typeface="Cambria Math"/>
                                  </a:rPr>
                                  <m:t>3</m:t>
                                </m:r>
                              </m:sub>
                            </m:sSub>
                            <m:r>
                              <a:rPr lang="en-US" sz="1800" i="0">
                                <a:latin typeface="Cambria Math"/>
                              </a:rPr>
                              <m:t>=−</m:t>
                            </m:r>
                            <m:r>
                              <a:rPr lang="en-US" sz="1800" i="1">
                                <a:latin typeface="Cambria Math"/>
                              </a:rPr>
                              <m:t>𝐶</m:t>
                            </m:r>
                          </m:e>
                        </m:mr>
                      </m:m>
                    </m:oMath>
                  </m:oMathPara>
                </a14:m>
                <a:endParaRPr lang="en-US" sz="1800" dirty="0" smtClean="0">
                  <a:latin typeface="Times New Roman"/>
                  <a:ea typeface="Times New Roman"/>
                </a:endParaRPr>
              </a:p>
              <a:p>
                <a:pPr marL="0" indent="0" algn="just">
                  <a:spcAft>
                    <a:spcPts val="0"/>
                  </a:spcAft>
                  <a:buNone/>
                </a:pPr>
                <a:endParaRPr lang="en-US" sz="1800" dirty="0">
                  <a:latin typeface="Times New Roman"/>
                  <a:ea typeface="Times New Roman"/>
                </a:endParaRPr>
              </a:p>
              <a:p>
                <a:pPr indent="457200" algn="just">
                  <a:spcAft>
                    <a:spcPts val="0"/>
                  </a:spcAft>
                </a:pPr>
                <a:r>
                  <a:rPr lang="en-CA" sz="1600" dirty="0">
                    <a:latin typeface="cmr10"/>
                    <a:ea typeface="Times New Roman"/>
                    <a:cs typeface="cmr10"/>
                  </a:rPr>
                  <a:t>We will go through a </a:t>
                </a:r>
                <a:r>
                  <a:rPr lang="en-CA" sz="1600" dirty="0" err="1">
                    <a:latin typeface="cmr10"/>
                    <a:ea typeface="Times New Roman"/>
                    <a:cs typeface="cmr10"/>
                  </a:rPr>
                  <a:t>Hopf</a:t>
                </a:r>
                <a:r>
                  <a:rPr lang="en-CA" sz="1600" dirty="0">
                    <a:latin typeface="cmr10"/>
                    <a:ea typeface="Times New Roman"/>
                    <a:cs typeface="cmr10"/>
                  </a:rPr>
                  <a:t> bifurcation when two of the eigenvalues cross the imaginary axis. This will happen when </a:t>
                </a:r>
                <a14:m>
                  <m:oMath xmlns:m="http://schemas.openxmlformats.org/officeDocument/2006/math">
                    <m:sSub>
                      <m:sSubPr>
                        <m:ctrlPr>
                          <a:rPr lang="en-US" sz="1900" i="1">
                            <a:latin typeface="Cambria Math"/>
                          </a:rPr>
                        </m:ctrlPr>
                      </m:sSubPr>
                      <m:e>
                        <m:r>
                          <a:rPr lang="en-US" sz="1900" i="1">
                            <a:latin typeface="Cambria Math"/>
                          </a:rPr>
                          <m:t>𝜆</m:t>
                        </m:r>
                      </m:e>
                      <m:sub>
                        <m:r>
                          <a:rPr lang="en-US" sz="1900" i="0">
                            <a:latin typeface="Cambria Math"/>
                          </a:rPr>
                          <m:t>2</m:t>
                        </m:r>
                      </m:sub>
                    </m:sSub>
                    <m:r>
                      <a:rPr lang="en-US" sz="1900" i="0">
                        <a:latin typeface="Cambria Math"/>
                      </a:rPr>
                      <m:t>=</m:t>
                    </m:r>
                    <m:r>
                      <a:rPr lang="en-US" sz="1900" i="1">
                        <a:latin typeface="Cambria Math"/>
                      </a:rPr>
                      <m:t>𝑖</m:t>
                    </m:r>
                    <m:r>
                      <a:rPr lang="en-US" sz="1900" i="1">
                        <a:latin typeface="Cambria Math"/>
                      </a:rPr>
                      <m:t>𝜔</m:t>
                    </m:r>
                  </m:oMath>
                </a14:m>
                <a:r>
                  <a:rPr lang="en-CA" sz="1900" dirty="0" smtClean="0">
                    <a:latin typeface="cmr10"/>
                    <a:ea typeface="Times New Roman"/>
                    <a:cs typeface="cmr10"/>
                  </a:rPr>
                  <a:t> </a:t>
                </a:r>
                <a:r>
                  <a:rPr lang="en-CA" sz="1600" dirty="0">
                    <a:latin typeface="cmr10"/>
                    <a:ea typeface="Times New Roman"/>
                    <a:cs typeface="cmr10"/>
                  </a:rPr>
                  <a:t>and </a:t>
                </a:r>
                <a14:m>
                  <m:oMath xmlns:m="http://schemas.openxmlformats.org/officeDocument/2006/math">
                    <m:sSub>
                      <m:sSubPr>
                        <m:ctrlPr>
                          <a:rPr lang="en-US" sz="1900" i="1">
                            <a:latin typeface="Cambria Math"/>
                          </a:rPr>
                        </m:ctrlPr>
                      </m:sSubPr>
                      <m:e>
                        <m:r>
                          <a:rPr lang="en-US" sz="1900" i="1">
                            <a:latin typeface="Cambria Math"/>
                          </a:rPr>
                          <m:t>𝜆</m:t>
                        </m:r>
                      </m:e>
                      <m:sub>
                        <m:r>
                          <a:rPr lang="en-US" sz="1900" i="0">
                            <a:latin typeface="Cambria Math"/>
                          </a:rPr>
                          <m:t>3</m:t>
                        </m:r>
                      </m:sub>
                    </m:sSub>
                    <m:r>
                      <a:rPr lang="en-US" sz="1900" i="0">
                        <a:latin typeface="Cambria Math"/>
                      </a:rPr>
                      <m:t>=−</m:t>
                    </m:r>
                    <m:r>
                      <a:rPr lang="en-US" sz="1900" i="1">
                        <a:latin typeface="Cambria Math"/>
                      </a:rPr>
                      <m:t>𝑖</m:t>
                    </m:r>
                    <m:r>
                      <a:rPr lang="en-US" sz="1900" i="1">
                        <a:latin typeface="Cambria Math"/>
                      </a:rPr>
                      <m:t>𝜔</m:t>
                    </m:r>
                  </m:oMath>
                </a14:m>
                <a:r>
                  <a:rPr lang="en-CA" sz="1900" dirty="0">
                    <a:latin typeface="cmr10"/>
                    <a:ea typeface="Times New Roman"/>
                    <a:cs typeface="cmr10"/>
                  </a:rPr>
                  <a:t>. </a:t>
                </a:r>
                <a:r>
                  <a:rPr lang="en-CA" sz="1600" dirty="0">
                    <a:latin typeface="cmr10"/>
                    <a:ea typeface="Times New Roman"/>
                    <a:cs typeface="cmr10"/>
                  </a:rPr>
                  <a:t>Using the previous equations we obtain that in this case </a:t>
                </a:r>
                <a:endParaRPr lang="en-CA" sz="1600" dirty="0" smtClean="0">
                  <a:latin typeface="cmr10"/>
                  <a:ea typeface="Times New Roman"/>
                  <a:cs typeface="cmr10"/>
                </a:endParaRPr>
              </a:p>
              <a:p>
                <a:pPr indent="0" algn="just">
                  <a:spcAft>
                    <a:spcPts val="0"/>
                  </a:spcAft>
                  <a:buNone/>
                </a:pPr>
                <a14:m>
                  <m:oMath xmlns:m="http://schemas.openxmlformats.org/officeDocument/2006/math">
                    <m:sSub>
                      <m:sSubPr>
                        <m:ctrlPr>
                          <a:rPr lang="en-US" sz="1900" i="1">
                            <a:latin typeface="Cambria Math"/>
                          </a:rPr>
                        </m:ctrlPr>
                      </m:sSubPr>
                      <m:e>
                        <m:r>
                          <a:rPr lang="en-US" sz="1900" i="1">
                            <a:latin typeface="Cambria Math"/>
                          </a:rPr>
                          <m:t>𝜆</m:t>
                        </m:r>
                      </m:e>
                      <m:sub>
                        <m:r>
                          <a:rPr lang="en-US" sz="1900" i="0">
                            <a:latin typeface="Cambria Math"/>
                          </a:rPr>
                          <m:t>1</m:t>
                        </m:r>
                      </m:sub>
                    </m:sSub>
                    <m:r>
                      <a:rPr lang="en-US" sz="1900" i="0">
                        <a:latin typeface="Cambria Math"/>
                      </a:rPr>
                      <m:t>=−</m:t>
                    </m:r>
                    <m:r>
                      <a:rPr lang="en-US" sz="1900" i="1">
                        <a:latin typeface="Cambria Math"/>
                      </a:rPr>
                      <m:t>𝐴</m:t>
                    </m:r>
                    <m:r>
                      <a:rPr lang="en-US" sz="1900" i="0">
                        <a:latin typeface="Cambria Math"/>
                      </a:rPr>
                      <m:t>,</m:t>
                    </m:r>
                    <m:sSup>
                      <m:sSupPr>
                        <m:ctrlPr>
                          <a:rPr lang="en-US" sz="1900" i="1">
                            <a:latin typeface="Cambria Math"/>
                          </a:rPr>
                        </m:ctrlPr>
                      </m:sSupPr>
                      <m:e>
                        <m:r>
                          <a:rPr lang="en-US" sz="1900" i="1">
                            <a:latin typeface="Cambria Math"/>
                          </a:rPr>
                          <m:t>𝜔</m:t>
                        </m:r>
                      </m:e>
                      <m:sup>
                        <m:r>
                          <a:rPr lang="en-US" sz="1900" i="0">
                            <a:latin typeface="Cambria Math"/>
                          </a:rPr>
                          <m:t>2</m:t>
                        </m:r>
                      </m:sup>
                    </m:sSup>
                    <m:r>
                      <a:rPr lang="en-US" sz="1900" i="0">
                        <a:latin typeface="Cambria Math"/>
                      </a:rPr>
                      <m:t>=</m:t>
                    </m:r>
                    <m:r>
                      <a:rPr lang="en-US" sz="1900" i="1">
                        <a:latin typeface="Cambria Math"/>
                      </a:rPr>
                      <m:t>𝐵</m:t>
                    </m:r>
                    <m:r>
                      <a:rPr lang="en-US" sz="1900" b="0" i="1" smtClean="0">
                        <a:latin typeface="Cambria Math"/>
                      </a:rPr>
                      <m:t>  </m:t>
                    </m:r>
                  </m:oMath>
                </a14:m>
                <a:r>
                  <a:rPr lang="en-CA" sz="1600" dirty="0">
                    <a:latin typeface="cmr10"/>
                    <a:ea typeface="Times New Roman"/>
                    <a:cs typeface="cmr10"/>
                  </a:rPr>
                  <a:t>and </a:t>
                </a:r>
                <a14:m>
                  <m:oMath xmlns:m="http://schemas.openxmlformats.org/officeDocument/2006/math">
                    <m:sSub>
                      <m:sSubPr>
                        <m:ctrlPr>
                          <a:rPr lang="en-US" sz="1900" i="1">
                            <a:latin typeface="Cambria Math"/>
                          </a:rPr>
                        </m:ctrlPr>
                      </m:sSubPr>
                      <m:e>
                        <m:r>
                          <a:rPr lang="en-US" sz="1900" i="1">
                            <a:latin typeface="Cambria Math"/>
                          </a:rPr>
                          <m:t>𝜆</m:t>
                        </m:r>
                      </m:e>
                      <m:sub>
                        <m:r>
                          <a:rPr lang="en-US" sz="1900" i="0">
                            <a:latin typeface="Cambria Math"/>
                          </a:rPr>
                          <m:t>1</m:t>
                        </m:r>
                      </m:sub>
                    </m:sSub>
                    <m:sSup>
                      <m:sSupPr>
                        <m:ctrlPr>
                          <a:rPr lang="en-US" sz="1900" i="1">
                            <a:latin typeface="Cambria Math"/>
                          </a:rPr>
                        </m:ctrlPr>
                      </m:sSupPr>
                      <m:e>
                        <m:r>
                          <a:rPr lang="en-US" sz="1900" i="1">
                            <a:latin typeface="Cambria Math"/>
                          </a:rPr>
                          <m:t>𝜔</m:t>
                        </m:r>
                      </m:e>
                      <m:sup>
                        <m:r>
                          <a:rPr lang="en-US" sz="1900" i="0">
                            <a:latin typeface="Cambria Math"/>
                          </a:rPr>
                          <m:t>2</m:t>
                        </m:r>
                      </m:sup>
                    </m:sSup>
                    <m:r>
                      <a:rPr lang="en-US" sz="1900" i="0">
                        <a:latin typeface="Cambria Math"/>
                      </a:rPr>
                      <m:t>=−</m:t>
                    </m:r>
                    <m:r>
                      <a:rPr lang="en-US" sz="1900" i="1">
                        <a:latin typeface="Cambria Math"/>
                      </a:rPr>
                      <m:t>𝐶</m:t>
                    </m:r>
                  </m:oMath>
                </a14:m>
                <a:r>
                  <a:rPr lang="en-CA" sz="1600">
                    <a:latin typeface="cmr10"/>
                    <a:ea typeface="Times New Roman"/>
                    <a:cs typeface="cmr10"/>
                  </a:rPr>
                  <a:t>. </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14400"/>
                <a:ext cx="8915400" cy="5791200"/>
              </a:xfrm>
              <a:blipFill rotWithShape="1">
                <a:blip r:embed="rId2"/>
                <a:stretch>
                  <a:fillRect t="-421" r="-137"/>
                </a:stretch>
              </a:blipFill>
            </p:spPr>
            <p:txBody>
              <a:bodyPr/>
              <a:lstStyle/>
              <a:p>
                <a:r>
                  <a:rPr lang="en-US">
                    <a:noFill/>
                  </a:rPr>
                  <a:t> </a:t>
                </a:r>
              </a:p>
            </p:txBody>
          </p:sp>
        </mc:Fallback>
      </mc:AlternateContent>
    </p:spTree>
    <p:extLst>
      <p:ext uri="{BB962C8B-B14F-4D97-AF65-F5344CB8AC3E}">
        <p14:creationId xmlns:p14="http://schemas.microsoft.com/office/powerpoint/2010/main" val="1503811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143000" y="381000"/>
            <a:ext cx="7162800" cy="4038601"/>
          </a:xfrm>
          <a:prstGeom prst="rect">
            <a:avLst/>
          </a:prstGeom>
          <a:noFill/>
          <a:ln w="9525">
            <a:noFill/>
            <a:miter lim="800000"/>
            <a:headEnd/>
            <a:tailEnd/>
          </a:ln>
        </p:spPr>
      </p:pic>
      <p:sp>
        <p:nvSpPr>
          <p:cNvPr id="5" name="Rectangle 4"/>
          <p:cNvSpPr/>
          <p:nvPr/>
        </p:nvSpPr>
        <p:spPr>
          <a:xfrm>
            <a:off x="762000" y="4419600"/>
            <a:ext cx="7772400" cy="1569660"/>
          </a:xfrm>
          <a:prstGeom prst="rect">
            <a:avLst/>
          </a:prstGeom>
        </p:spPr>
        <p:txBody>
          <a:bodyPr wrap="square">
            <a:spAutoFit/>
          </a:bodyPr>
          <a:lstStyle/>
          <a:p>
            <a:pPr marL="474980">
              <a:spcAft>
                <a:spcPts val="0"/>
              </a:spcAft>
            </a:pPr>
            <a:r>
              <a:rPr lang="en-CA" sz="1600" b="1" dirty="0">
                <a:latin typeface="cmr10"/>
                <a:ea typeface="Times New Roman"/>
                <a:cs typeface="cmr10"/>
              </a:rPr>
              <a:t>Figure 2:</a:t>
            </a:r>
            <a:r>
              <a:rPr lang="en-CA" sz="1600" dirty="0">
                <a:latin typeface="cmr10"/>
                <a:ea typeface="Times New Roman"/>
                <a:cs typeface="cmr10"/>
              </a:rPr>
              <a:t> The equation </a:t>
            </a:r>
            <a:r>
              <a:rPr lang="en-CA" sz="1600" b="1" i="1" dirty="0">
                <a:latin typeface="cmr10"/>
                <a:ea typeface="Times New Roman"/>
                <a:cs typeface="cmr10"/>
              </a:rPr>
              <a:t>AB</a:t>
            </a:r>
            <a:r>
              <a:rPr lang="en-CA" sz="1600" b="1" dirty="0">
                <a:latin typeface="cmr10"/>
                <a:ea typeface="Times New Roman"/>
                <a:cs typeface="cmr10"/>
              </a:rPr>
              <a:t> = </a:t>
            </a:r>
            <a:r>
              <a:rPr lang="en-CA" sz="1600" b="1" i="1" dirty="0">
                <a:latin typeface="cmr10"/>
                <a:ea typeface="Times New Roman"/>
                <a:cs typeface="cmr10"/>
              </a:rPr>
              <a:t>C</a:t>
            </a:r>
            <a:r>
              <a:rPr lang="en-CA" sz="1600" dirty="0">
                <a:latin typeface="cmr10"/>
                <a:ea typeface="Times New Roman"/>
                <a:cs typeface="cmr10"/>
              </a:rPr>
              <a:t> is implicitly plotted in the parameters </a:t>
            </a:r>
            <a:r>
              <a:rPr lang="en-CA" sz="1600" i="1" dirty="0">
                <a:latin typeface="cmr10"/>
                <a:ea typeface="Times New Roman"/>
                <a:cs typeface="cmr10"/>
              </a:rPr>
              <a:t>h</a:t>
            </a:r>
            <a:r>
              <a:rPr lang="en-CA" sz="1600" dirty="0">
                <a:latin typeface="cmr10"/>
                <a:ea typeface="Times New Roman"/>
                <a:cs typeface="cmr10"/>
              </a:rPr>
              <a:t> and </a:t>
            </a:r>
            <a:r>
              <a:rPr lang="en-CA" sz="1600" i="1" dirty="0">
                <a:latin typeface="cmr10"/>
                <a:ea typeface="Times New Roman"/>
                <a:cs typeface="cmr10"/>
              </a:rPr>
              <a:t>f</a:t>
            </a:r>
            <a:r>
              <a:rPr lang="en-CA" sz="1600" dirty="0">
                <a:latin typeface="cmr10"/>
                <a:ea typeface="Times New Roman"/>
                <a:cs typeface="cmr10"/>
              </a:rPr>
              <a:t>.  Below the curve the coexistence equilibrium is linearly stable. A </a:t>
            </a:r>
            <a:r>
              <a:rPr lang="en-CA" sz="1600" b="1" u="sng" dirty="0" err="1">
                <a:latin typeface="cmr10"/>
                <a:ea typeface="Times New Roman"/>
                <a:cs typeface="cmr10"/>
              </a:rPr>
              <a:t>Hopf</a:t>
            </a:r>
            <a:r>
              <a:rPr lang="en-CA" sz="1600" b="1" u="sng" dirty="0">
                <a:latin typeface="cmr10"/>
                <a:ea typeface="Times New Roman"/>
                <a:cs typeface="cmr10"/>
              </a:rPr>
              <a:t> Bifurcation</a:t>
            </a:r>
            <a:r>
              <a:rPr lang="en-CA" sz="1600" dirty="0">
                <a:latin typeface="cmr10"/>
                <a:ea typeface="Times New Roman"/>
                <a:cs typeface="cmr10"/>
              </a:rPr>
              <a:t> occurs on the curve and above the curve the coexistence equilibrium is linearly unstable. Thus for any level of harvesting by the human population there exists a level of damage that the rats could cause that would crash the human population. </a:t>
            </a:r>
            <a:endParaRPr lang="en-US" sz="1600" dirty="0">
              <a:effectLst/>
              <a:latin typeface="Times New Roman"/>
              <a:ea typeface="Times New Roman"/>
            </a:endParaRPr>
          </a:p>
        </p:txBody>
      </p:sp>
    </p:spTree>
    <p:extLst>
      <p:ext uri="{BB962C8B-B14F-4D97-AF65-F5344CB8AC3E}">
        <p14:creationId xmlns:p14="http://schemas.microsoft.com/office/powerpoint/2010/main" val="764460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lvl="0">
              <a:spcBef>
                <a:spcPts val="0"/>
              </a:spcBef>
            </a:pPr>
            <a:r>
              <a:rPr lang="en-US" sz="3100" b="1" u="sng" dirty="0">
                <a:solidFill>
                  <a:srgbClr val="800000"/>
                </a:solidFill>
                <a:latin typeface="Times New Roman"/>
                <a:ea typeface="Times New Roman"/>
                <a:cs typeface="+mn-cs"/>
              </a:rPr>
              <a:t>THE </a:t>
            </a:r>
            <a:r>
              <a:rPr lang="en-US" sz="3100" b="1" u="sng" dirty="0" smtClean="0">
                <a:solidFill>
                  <a:srgbClr val="800000"/>
                </a:solidFill>
                <a:latin typeface="Times New Roman"/>
                <a:ea typeface="Times New Roman"/>
                <a:cs typeface="+mn-cs"/>
              </a:rPr>
              <a:t>DISCRETE </a:t>
            </a:r>
            <a:r>
              <a:rPr lang="en-US" sz="3100" b="1" u="sng" dirty="0">
                <a:solidFill>
                  <a:srgbClr val="800000"/>
                </a:solidFill>
                <a:latin typeface="Times New Roman"/>
                <a:ea typeface="Times New Roman"/>
                <a:cs typeface="+mn-cs"/>
              </a:rPr>
              <a:t>MODEL</a:t>
            </a:r>
            <a:r>
              <a:rPr lang="en-US" sz="2800" b="1" u="sng" dirty="0">
                <a:solidFill>
                  <a:srgbClr val="800000"/>
                </a:solidFill>
                <a:latin typeface="Times New Roman"/>
                <a:ea typeface="Times New Roman"/>
                <a:cs typeface="+mn-cs"/>
              </a:rPr>
              <a:t>:</a:t>
            </a:r>
            <a:r>
              <a:rPr lang="en-US" sz="2800" dirty="0">
                <a:solidFill>
                  <a:prstClr val="black"/>
                </a:solidFill>
                <a:latin typeface="Times New Roman"/>
                <a:ea typeface="Times New Roman"/>
                <a:cs typeface="+mn-cs"/>
              </a:rPr>
              <a:t/>
            </a:r>
            <a:br>
              <a:rPr lang="en-US" sz="2800" dirty="0">
                <a:solidFill>
                  <a:prstClr val="black"/>
                </a:solidFill>
                <a:latin typeface="Times New Roman"/>
                <a:ea typeface="Times New Roman"/>
                <a:cs typeface="+mn-cs"/>
              </a:rPr>
            </a:br>
            <a:r>
              <a:rPr lang="en-US" sz="1800" dirty="0">
                <a:solidFill>
                  <a:prstClr val="black"/>
                </a:solidFill>
                <a:ea typeface="+mn-ea"/>
                <a:cs typeface="+mn-cs"/>
              </a:rPr>
              <a:t/>
            </a:r>
            <a:br>
              <a:rPr lang="en-US" sz="1800" dirty="0">
                <a:solidFill>
                  <a:prstClr val="black"/>
                </a:solidFill>
                <a:ea typeface="+mn-ea"/>
                <a:cs typeface="+mn-cs"/>
              </a:rPr>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685800"/>
                <a:ext cx="8839200" cy="5943600"/>
              </a:xfrm>
            </p:spPr>
            <p:txBody>
              <a:bodyPr>
                <a:normAutofit fontScale="92500" lnSpcReduction="20000"/>
              </a:bodyPr>
              <a:lstStyle/>
              <a:p>
                <a:r>
                  <a:rPr lang="en-CA" sz="1800" dirty="0" smtClean="0">
                    <a:solidFill>
                      <a:prstClr val="black"/>
                    </a:solidFill>
                    <a:latin typeface="cmr10"/>
                    <a:ea typeface="Times New Roman"/>
                    <a:cs typeface="cmr10"/>
                  </a:rPr>
                  <a:t>By discretizing the Logistic Model by </a:t>
                </a:r>
                <a:r>
                  <a:rPr lang="en-CA" sz="1800" dirty="0" err="1" smtClean="0">
                    <a:solidFill>
                      <a:prstClr val="black"/>
                    </a:solidFill>
                    <a:latin typeface="cmr10"/>
                    <a:ea typeface="Times New Roman"/>
                    <a:cs typeface="cmr10"/>
                  </a:rPr>
                  <a:t>Turchin</a:t>
                </a:r>
                <a:r>
                  <a:rPr lang="en-CA" sz="1800" dirty="0" smtClean="0">
                    <a:solidFill>
                      <a:prstClr val="black"/>
                    </a:solidFill>
                    <a:latin typeface="cmr10"/>
                    <a:ea typeface="Times New Roman"/>
                    <a:cs typeface="cmr10"/>
                  </a:rPr>
                  <a:t> in 2003 </a:t>
                </a:r>
                <a:r>
                  <a:rPr lang="en-US" sz="1800" dirty="0" smtClean="0"/>
                  <a:t>                                                    </a:t>
                </a:r>
                <a:endParaRPr lang="en-CA" sz="2400" dirty="0" smtClean="0">
                  <a:solidFill>
                    <a:prstClr val="black"/>
                  </a:solidFill>
                  <a:latin typeface="cmr10"/>
                  <a:ea typeface="Times New Roman"/>
                  <a:cs typeface="cmr10"/>
                </a:endParaRPr>
              </a:p>
              <a:p>
                <a:pPr marL="0" indent="0">
                  <a:buNone/>
                </a:pPr>
                <a:r>
                  <a:rPr lang="en-US" sz="2400" dirty="0" smtClean="0"/>
                  <a:t> </a:t>
                </a:r>
                <a14:m>
                  <m:oMath xmlns:m="http://schemas.openxmlformats.org/officeDocument/2006/math">
                    <m:r>
                      <a:rPr lang="en-US" sz="2400" b="0" i="0" smtClean="0">
                        <a:latin typeface="Cambria Math"/>
                      </a:rPr>
                      <m:t>                                             </m:t>
                    </m:r>
                    <m:m>
                      <m:mPr>
                        <m:mcs>
                          <m:mc>
                            <m:mcPr>
                              <m:count m:val="1"/>
                              <m:mcJc m:val="center"/>
                            </m:mcPr>
                          </m:mc>
                        </m:mcs>
                        <m:ctrlPr>
                          <a:rPr lang="en-US" sz="2400" i="1">
                            <a:latin typeface="Cambria Math"/>
                          </a:rPr>
                        </m:ctrlPr>
                      </m:mPr>
                      <m:mr>
                        <m:e>
                          <m:f>
                            <m:fPr>
                              <m:ctrlPr>
                                <a:rPr lang="en-US" sz="2400" i="1">
                                  <a:latin typeface="Cambria Math"/>
                                </a:rPr>
                              </m:ctrlPr>
                            </m:fPr>
                            <m:num>
                              <m:r>
                                <a:rPr lang="en-US" sz="2400" i="1">
                                  <a:latin typeface="Cambria Math"/>
                                </a:rPr>
                                <m:t>𝑑𝑃</m:t>
                              </m:r>
                            </m:num>
                            <m:den>
                              <m:r>
                                <a:rPr lang="en-US" sz="2400" i="1">
                                  <a:latin typeface="Cambria Math"/>
                                </a:rPr>
                                <m:t>𝑑𝑡</m:t>
                              </m:r>
                            </m:den>
                          </m:f>
                          <m:r>
                            <a:rPr lang="en-US" sz="2400" i="0">
                              <a:latin typeface="Cambria Math"/>
                            </a:rPr>
                            <m:t>=</m:t>
                          </m:r>
                          <m:r>
                            <a:rPr lang="en-US" sz="2400" i="1">
                              <a:latin typeface="Cambria Math"/>
                            </a:rPr>
                            <m:t>𝑎𝑃</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1">
                                      <a:latin typeface="Cambria Math"/>
                                    </a:rPr>
                                    <m:t>𝑃</m:t>
                                  </m:r>
                                </m:num>
                                <m:den>
                                  <m:r>
                                    <a:rPr lang="en-US" sz="2400" i="1">
                                      <a:latin typeface="Cambria Math"/>
                                    </a:rPr>
                                    <m:t>𝑅</m:t>
                                  </m:r>
                                </m:den>
                              </m:f>
                            </m:e>
                          </m:d>
                        </m:e>
                      </m:mr>
                      <m:mr>
                        <m:e>
                          <m:f>
                            <m:fPr>
                              <m:ctrlPr>
                                <a:rPr lang="en-US" sz="2400" i="1">
                                  <a:latin typeface="Cambria Math"/>
                                </a:rPr>
                              </m:ctrlPr>
                            </m:fPr>
                            <m:num>
                              <m:r>
                                <a:rPr lang="en-US" sz="2400" i="1">
                                  <a:latin typeface="Cambria Math"/>
                                </a:rPr>
                                <m:t>𝑑𝑅</m:t>
                              </m:r>
                            </m:num>
                            <m:den>
                              <m:r>
                                <a:rPr lang="en-US" sz="2400" i="1">
                                  <a:latin typeface="Cambria Math"/>
                                </a:rPr>
                                <m:t>𝑑𝑡</m:t>
                              </m:r>
                            </m:den>
                          </m:f>
                          <m:r>
                            <a:rPr lang="en-US" sz="2400" i="0">
                              <a:latin typeface="Cambria Math"/>
                            </a:rPr>
                            <m:t>=</m:t>
                          </m:r>
                          <m:r>
                            <a:rPr lang="en-US" sz="2400" i="1">
                              <a:latin typeface="Cambria Math"/>
                            </a:rPr>
                            <m:t>𝑐𝑅</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1">
                                      <a:latin typeface="Cambria Math"/>
                                    </a:rPr>
                                    <m:t>𝑅</m:t>
                                  </m:r>
                                </m:num>
                                <m:den>
                                  <m:r>
                                    <a:rPr lang="en-US" sz="2400" i="1">
                                      <a:latin typeface="Cambria Math"/>
                                    </a:rPr>
                                    <m:t>𝐾</m:t>
                                  </m:r>
                                </m:den>
                              </m:f>
                            </m:e>
                          </m:d>
                          <m:r>
                            <a:rPr lang="en-US" sz="2400" i="0">
                              <a:latin typeface="Cambria Math"/>
                            </a:rPr>
                            <m:t>−</m:t>
                          </m:r>
                          <m:r>
                            <a:rPr lang="en-US" sz="2400" i="1">
                              <a:latin typeface="Cambria Math"/>
                            </a:rPr>
                            <m:t>h𝑃</m:t>
                          </m:r>
                        </m:e>
                      </m:mr>
                    </m:m>
                    <m:r>
                      <a:rPr lang="en-US" sz="2400" b="0" i="0" smtClean="0">
                        <a:latin typeface="Cambria Math"/>
                      </a:rPr>
                      <m:t>            </m:t>
                    </m:r>
                  </m:oMath>
                </a14:m>
                <a:r>
                  <a:rPr lang="en-US" sz="2400" dirty="0" smtClean="0"/>
                  <a:t>            </a:t>
                </a:r>
                <a14:m>
                  <m:oMath xmlns:m="http://schemas.openxmlformats.org/officeDocument/2006/math">
                    <m:r>
                      <a:rPr lang="en-US" sz="2400" b="0" i="0" smtClean="0">
                        <a:latin typeface="Cambria Math"/>
                      </a:rPr>
                      <m:t>          </m:t>
                    </m:r>
                  </m:oMath>
                </a14:m>
                <a:endParaRPr lang="en-CA" sz="2400" dirty="0" smtClean="0">
                  <a:solidFill>
                    <a:prstClr val="black"/>
                  </a:solidFill>
                  <a:latin typeface="cmr10"/>
                  <a:ea typeface="Times New Roman"/>
                  <a:cs typeface="cmr10"/>
                </a:endParaRPr>
              </a:p>
              <a:p>
                <a:pPr marL="0" indent="0">
                  <a:buNone/>
                </a:pPr>
                <a:endParaRPr lang="en-CA" sz="1200" dirty="0" smtClean="0">
                  <a:solidFill>
                    <a:prstClr val="black"/>
                  </a:solidFill>
                  <a:latin typeface="cmr10"/>
                  <a:ea typeface="Times New Roman"/>
                  <a:cs typeface="cmr10"/>
                </a:endParaRPr>
              </a:p>
              <a:p>
                <a:pPr marL="0" indent="0">
                  <a:buNone/>
                </a:pPr>
                <a:r>
                  <a:rPr lang="en-CA" sz="1800" dirty="0" smtClean="0">
                    <a:solidFill>
                      <a:prstClr val="black"/>
                    </a:solidFill>
                    <a:latin typeface="cmr10"/>
                    <a:ea typeface="Times New Roman"/>
                    <a:cs typeface="cmr10"/>
                  </a:rPr>
                  <a:t>       we get the following system of difference equations:</a:t>
                </a:r>
              </a:p>
              <a:p>
                <a:pPr marL="0" indent="0">
                  <a:buNone/>
                </a:pPr>
                <a:r>
                  <a:rPr lang="en-US" dirty="0" smtClean="0"/>
                  <a:t>        </a:t>
                </a:r>
                <a14:m>
                  <m:oMath xmlns:m="http://schemas.openxmlformats.org/officeDocument/2006/math">
                    <m:m>
                      <m:mPr>
                        <m:mcs>
                          <m:mc>
                            <m:mcPr>
                              <m:count m:val="1"/>
                              <m:mcJc m:val="center"/>
                            </m:mcPr>
                          </m:mc>
                        </m:mcs>
                        <m:ctrlPr>
                          <a:rPr lang="en-US" sz="2400" i="1">
                            <a:latin typeface="Cambria Math"/>
                          </a:rPr>
                        </m:ctrlPr>
                      </m:mPr>
                      <m:mr>
                        <m:e>
                          <m:sSub>
                            <m:sSubPr>
                              <m:ctrlPr>
                                <a:rPr lang="en-US" sz="2400" i="1">
                                  <a:latin typeface="Cambria Math"/>
                                </a:rPr>
                              </m:ctrlPr>
                            </m:sSubPr>
                            <m:e>
                              <m:r>
                                <a:rPr lang="en-US" sz="2400" i="1">
                                  <a:latin typeface="Cambria Math"/>
                                </a:rPr>
                                <m:t>𝑃</m:t>
                              </m:r>
                            </m:e>
                            <m:sub>
                              <m:r>
                                <a:rPr lang="en-US" sz="2400" i="1">
                                  <a:latin typeface="Cambria Math"/>
                                </a:rPr>
                                <m:t>𝑛</m:t>
                              </m:r>
                              <m:r>
                                <a:rPr lang="en-US" sz="2400" i="0">
                                  <a:latin typeface="Cambria Math"/>
                                </a:rPr>
                                <m:t>+1</m:t>
                              </m:r>
                            </m:sub>
                          </m:sSub>
                          <m:r>
                            <a:rPr lang="en-US" sz="2400" i="0">
                              <a:latin typeface="Cambria Math"/>
                            </a:rPr>
                            <m:t>=</m:t>
                          </m:r>
                          <m:sSub>
                            <m:sSubPr>
                              <m:ctrlPr>
                                <a:rPr lang="en-US" sz="2400" i="1">
                                  <a:latin typeface="Cambria Math"/>
                                </a:rPr>
                              </m:ctrlPr>
                            </m:sSubPr>
                            <m:e>
                              <m:r>
                                <a:rPr lang="en-US" sz="2400" i="1">
                                  <a:latin typeface="Cambria Math"/>
                                </a:rPr>
                                <m:t>𝑃</m:t>
                              </m:r>
                            </m:e>
                            <m:sub>
                              <m:r>
                                <a:rPr lang="en-US" sz="2400" i="1">
                                  <a:latin typeface="Cambria Math"/>
                                </a:rPr>
                                <m:t>𝑛</m:t>
                              </m:r>
                            </m:sub>
                          </m:sSub>
                          <m:r>
                            <a:rPr lang="en-US" sz="2400" i="0">
                              <a:latin typeface="Cambria Math"/>
                            </a:rPr>
                            <m:t>+</m:t>
                          </m:r>
                          <m:r>
                            <a:rPr lang="en-US" sz="2400" i="1">
                              <a:latin typeface="Cambria Math"/>
                            </a:rPr>
                            <m:t>𝑎</m:t>
                          </m:r>
                          <m:sSub>
                            <m:sSubPr>
                              <m:ctrlPr>
                                <a:rPr lang="en-US" sz="2400" i="1">
                                  <a:latin typeface="Cambria Math"/>
                                </a:rPr>
                              </m:ctrlPr>
                            </m:sSubPr>
                            <m:e>
                              <m:r>
                                <a:rPr lang="en-US" sz="2400" i="1">
                                  <a:latin typeface="Cambria Math"/>
                                </a:rPr>
                                <m:t>𝑃</m:t>
                              </m:r>
                            </m:e>
                            <m:sub>
                              <m:r>
                                <a:rPr lang="en-US" sz="2400" i="1">
                                  <a:latin typeface="Cambria Math"/>
                                </a:rPr>
                                <m:t>𝑛</m:t>
                              </m:r>
                            </m:sub>
                          </m:sSub>
                          <m:d>
                            <m:dPr>
                              <m:ctrlPr>
                                <a:rPr lang="en-US" sz="2400" i="1">
                                  <a:latin typeface="Cambria Math"/>
                                </a:rPr>
                              </m:ctrlPr>
                            </m:dPr>
                            <m:e>
                              <m:r>
                                <a:rPr lang="en-US" sz="2400" i="0">
                                  <a:latin typeface="Cambria Math"/>
                                </a:rPr>
                                <m:t>1−</m:t>
                              </m:r>
                              <m:f>
                                <m:fPr>
                                  <m:ctrlPr>
                                    <a:rPr lang="en-US" sz="2400" i="1">
                                      <a:latin typeface="Cambria Math"/>
                                    </a:rPr>
                                  </m:ctrlPr>
                                </m:fPr>
                                <m:num>
                                  <m:sSub>
                                    <m:sSubPr>
                                      <m:ctrlPr>
                                        <a:rPr lang="en-US" sz="2400" i="1">
                                          <a:latin typeface="Cambria Math"/>
                                        </a:rPr>
                                      </m:ctrlPr>
                                    </m:sSubPr>
                                    <m:e>
                                      <m:r>
                                        <a:rPr lang="en-US" sz="2400" i="1">
                                          <a:latin typeface="Cambria Math"/>
                                        </a:rPr>
                                        <m:t>𝑃</m:t>
                                      </m:r>
                                    </m:e>
                                    <m:sub>
                                      <m:r>
                                        <a:rPr lang="en-US" sz="2400" i="1">
                                          <a:latin typeface="Cambria Math"/>
                                        </a:rPr>
                                        <m:t>𝑛</m:t>
                                      </m:r>
                                    </m:sub>
                                  </m:sSub>
                                </m:num>
                                <m:den>
                                  <m:sSub>
                                    <m:sSubPr>
                                      <m:ctrlPr>
                                        <a:rPr lang="en-US" sz="2400" i="1">
                                          <a:latin typeface="Cambria Math"/>
                                        </a:rPr>
                                      </m:ctrlPr>
                                    </m:sSubPr>
                                    <m:e>
                                      <m:r>
                                        <a:rPr lang="en-US" sz="2400" i="1">
                                          <a:latin typeface="Cambria Math"/>
                                        </a:rPr>
                                        <m:t>𝑅</m:t>
                                      </m:r>
                                    </m:e>
                                    <m:sub>
                                      <m:r>
                                        <a:rPr lang="en-US" sz="2400" i="1">
                                          <a:latin typeface="Cambria Math"/>
                                        </a:rPr>
                                        <m:t>𝑛</m:t>
                                      </m:r>
                                    </m:sub>
                                  </m:sSub>
                                </m:den>
                              </m:f>
                            </m:e>
                          </m:d>
                        </m:e>
                      </m:mr>
                      <m:mr>
                        <m:e>
                          <m:sSub>
                            <m:sSubPr>
                              <m:ctrlPr>
                                <a:rPr lang="en-US" sz="2400" i="1">
                                  <a:latin typeface="Cambria Math"/>
                                </a:rPr>
                              </m:ctrlPr>
                            </m:sSubPr>
                            <m:e>
                              <m:r>
                                <a:rPr lang="en-US" sz="2400" b="0" i="1" smtClean="0">
                                  <a:latin typeface="Cambria Math"/>
                                </a:rPr>
                                <m:t>               </m:t>
                              </m:r>
                              <m:r>
                                <a:rPr lang="en-US" sz="2400" i="1">
                                  <a:latin typeface="Cambria Math"/>
                                </a:rPr>
                                <m:t>𝑅</m:t>
                              </m:r>
                            </m:e>
                            <m:sub>
                              <m:r>
                                <a:rPr lang="en-US" sz="2400" i="1">
                                  <a:latin typeface="Cambria Math"/>
                                </a:rPr>
                                <m:t>𝑛</m:t>
                              </m:r>
                              <m:r>
                                <a:rPr lang="en-US" sz="2400" i="0">
                                  <a:latin typeface="Cambria Math"/>
                                </a:rPr>
                                <m:t>+1</m:t>
                              </m:r>
                            </m:sub>
                          </m:sSub>
                          <m:r>
                            <a:rPr lang="en-US" sz="2400" i="0">
                              <a:latin typeface="Cambria Math"/>
                            </a:rPr>
                            <m:t>=</m:t>
                          </m:r>
                          <m:sSub>
                            <m:sSubPr>
                              <m:ctrlPr>
                                <a:rPr lang="en-US" sz="2400" i="1">
                                  <a:latin typeface="Cambria Math"/>
                                </a:rPr>
                              </m:ctrlPr>
                            </m:sSubPr>
                            <m:e>
                              <m:r>
                                <a:rPr lang="en-US" sz="2400" i="1">
                                  <a:latin typeface="Cambria Math"/>
                                </a:rPr>
                                <m:t>𝑅</m:t>
                              </m:r>
                            </m:e>
                            <m:sub>
                              <m:r>
                                <a:rPr lang="en-US" sz="2400" i="1">
                                  <a:latin typeface="Cambria Math"/>
                                </a:rPr>
                                <m:t>𝑛</m:t>
                              </m:r>
                            </m:sub>
                          </m:sSub>
                          <m:r>
                            <a:rPr lang="en-US" sz="2400" i="0">
                              <a:latin typeface="Cambria Math"/>
                            </a:rPr>
                            <m:t>+</m:t>
                          </m:r>
                          <m:r>
                            <a:rPr lang="en-US" sz="2400" i="1">
                              <a:latin typeface="Cambria Math"/>
                            </a:rPr>
                            <m:t>𝑐</m:t>
                          </m:r>
                          <m:sSub>
                            <m:sSubPr>
                              <m:ctrlPr>
                                <a:rPr lang="en-US" sz="2400" i="1">
                                  <a:latin typeface="Cambria Math"/>
                                </a:rPr>
                              </m:ctrlPr>
                            </m:sSubPr>
                            <m:e>
                              <m:r>
                                <a:rPr lang="en-US" sz="2400" i="1">
                                  <a:latin typeface="Cambria Math"/>
                                </a:rPr>
                                <m:t>𝑅</m:t>
                              </m:r>
                            </m:e>
                            <m:sub>
                              <m:r>
                                <a:rPr lang="en-US" sz="2400" i="1">
                                  <a:latin typeface="Cambria Math"/>
                                </a:rPr>
                                <m:t>𝑛</m:t>
                              </m:r>
                            </m:sub>
                          </m:sSub>
                          <m:d>
                            <m:dPr>
                              <m:ctrlPr>
                                <a:rPr lang="en-US" sz="2400" i="1">
                                  <a:latin typeface="Cambria Math"/>
                                </a:rPr>
                              </m:ctrlPr>
                            </m:dPr>
                            <m:e>
                              <m:r>
                                <a:rPr lang="en-US" sz="2400" i="0">
                                  <a:latin typeface="Cambria Math"/>
                                </a:rPr>
                                <m:t>1−</m:t>
                              </m:r>
                              <m:f>
                                <m:fPr>
                                  <m:ctrlPr>
                                    <a:rPr lang="en-US" sz="2400" i="1">
                                      <a:latin typeface="Cambria Math"/>
                                    </a:rPr>
                                  </m:ctrlPr>
                                </m:fPr>
                                <m:num>
                                  <m:sSub>
                                    <m:sSubPr>
                                      <m:ctrlPr>
                                        <a:rPr lang="en-US" sz="2400" i="1">
                                          <a:latin typeface="Cambria Math"/>
                                        </a:rPr>
                                      </m:ctrlPr>
                                    </m:sSubPr>
                                    <m:e>
                                      <m:r>
                                        <a:rPr lang="en-US" sz="2400" i="1">
                                          <a:latin typeface="Cambria Math"/>
                                        </a:rPr>
                                        <m:t>𝑅</m:t>
                                      </m:r>
                                    </m:e>
                                    <m:sub>
                                      <m:r>
                                        <a:rPr lang="en-US" sz="2400" i="1">
                                          <a:latin typeface="Cambria Math"/>
                                        </a:rPr>
                                        <m:t>𝑛</m:t>
                                      </m:r>
                                    </m:sub>
                                  </m:sSub>
                                </m:num>
                                <m:den>
                                  <m:r>
                                    <a:rPr lang="en-US" sz="2400" i="1">
                                      <a:latin typeface="Cambria Math"/>
                                    </a:rPr>
                                    <m:t>𝐾</m:t>
                                  </m:r>
                                </m:den>
                              </m:f>
                            </m:e>
                          </m:d>
                          <m:r>
                            <a:rPr lang="en-US" sz="2400" i="0">
                              <a:latin typeface="Cambria Math"/>
                            </a:rPr>
                            <m:t>−</m:t>
                          </m:r>
                          <m:r>
                            <a:rPr lang="en-US" sz="2400" i="1">
                              <a:latin typeface="Cambria Math"/>
                            </a:rPr>
                            <m:t>h</m:t>
                          </m:r>
                          <m:sSub>
                            <m:sSubPr>
                              <m:ctrlPr>
                                <a:rPr lang="en-US" sz="2400" i="1">
                                  <a:latin typeface="Cambria Math"/>
                                </a:rPr>
                              </m:ctrlPr>
                            </m:sSubPr>
                            <m:e>
                              <m:r>
                                <a:rPr lang="en-US" sz="2400" i="1">
                                  <a:latin typeface="Cambria Math"/>
                                </a:rPr>
                                <m:t>𝑃</m:t>
                              </m:r>
                            </m:e>
                            <m:sub>
                              <m:r>
                                <a:rPr lang="en-US" sz="2400" i="1">
                                  <a:latin typeface="Cambria Math"/>
                                </a:rPr>
                                <m:t>𝑛</m:t>
                              </m:r>
                            </m:sub>
                          </m:sSub>
                        </m:e>
                      </m:mr>
                    </m:m>
                  </m:oMath>
                </a14:m>
                <a:endParaRPr lang="en-US" sz="2400" dirty="0" smtClean="0"/>
              </a:p>
              <a:p>
                <a:pPr marL="0" indent="0">
                  <a:buNone/>
                </a:pPr>
                <a:endParaRPr lang="en-US" sz="2400" dirty="0" smtClean="0"/>
              </a:p>
              <a:p>
                <a:pPr indent="457200">
                  <a:spcAft>
                    <a:spcPts val="0"/>
                  </a:spcAft>
                </a:pPr>
                <a:r>
                  <a:rPr lang="en-US" sz="1800" dirty="0">
                    <a:latin typeface="cmr10"/>
                    <a:ea typeface="Times New Roman"/>
                    <a:cs typeface="cmr10"/>
                  </a:rPr>
                  <a:t>The discrete population model </a:t>
                </a:r>
                <a:r>
                  <a:rPr lang="en-US" sz="1800" dirty="0" smtClean="0">
                    <a:latin typeface="cmr10"/>
                    <a:ea typeface="Times New Roman"/>
                    <a:cs typeface="cmr10"/>
                  </a:rPr>
                  <a:t>was </a:t>
                </a:r>
                <a:r>
                  <a:rPr lang="en-US" sz="1800" dirty="0">
                    <a:latin typeface="cmr10"/>
                    <a:ea typeface="Times New Roman"/>
                    <a:cs typeface="cmr10"/>
                  </a:rPr>
                  <a:t>developed to investigate the population dynamics of Easter Island. The model does achieve its original goal as can be seen in </a:t>
                </a:r>
                <a:r>
                  <a:rPr lang="en-US" sz="1800" dirty="0" smtClean="0">
                    <a:latin typeface="cmr10"/>
                    <a:ea typeface="Times New Roman"/>
                    <a:cs typeface="cmr10"/>
                  </a:rPr>
                  <a:t>the figure below by </a:t>
                </a:r>
                <a:r>
                  <a:rPr lang="en-US" sz="1800" dirty="0">
                    <a:latin typeface="cmr10"/>
                    <a:ea typeface="Times New Roman"/>
                    <a:cs typeface="cmr10"/>
                  </a:rPr>
                  <a:t>depicting the population predicted from the model together with data points estimated from archeology.  (The archeology gives us not only a few data points, but also, more significantly, the length of time of the extended growth period and the collapse.)  The parameters are </a:t>
                </a:r>
                <a:r>
                  <a:rPr lang="en-US" sz="1800" i="1" dirty="0">
                    <a:latin typeface="cmr10"/>
                    <a:ea typeface="Times New Roman"/>
                    <a:cs typeface="cmr10"/>
                  </a:rPr>
                  <a:t>a</a:t>
                </a:r>
                <a:r>
                  <a:rPr lang="en-US" sz="1800" dirty="0">
                    <a:latin typeface="cmr10"/>
                    <a:ea typeface="Times New Roman"/>
                    <a:cs typeface="cmr10"/>
                  </a:rPr>
                  <a:t> = 0.044, </a:t>
                </a:r>
                <a:r>
                  <a:rPr lang="en-US" sz="1800" i="1" dirty="0">
                    <a:latin typeface="cmr10"/>
                    <a:ea typeface="Times New Roman"/>
                    <a:cs typeface="cmr10"/>
                  </a:rPr>
                  <a:t>c</a:t>
                </a:r>
                <a:r>
                  <a:rPr lang="en-US" sz="1800" dirty="0">
                    <a:latin typeface="cmr10"/>
                    <a:ea typeface="Times New Roman"/>
                    <a:cs typeface="cmr10"/>
                  </a:rPr>
                  <a:t> = 0.001, </a:t>
                </a:r>
                <a:r>
                  <a:rPr lang="en-US" sz="1800" i="1" dirty="0">
                    <a:latin typeface="cmr10"/>
                    <a:ea typeface="Times New Roman"/>
                    <a:cs typeface="cmr10"/>
                  </a:rPr>
                  <a:t>h</a:t>
                </a:r>
                <a:r>
                  <a:rPr lang="en-US" sz="1800" dirty="0">
                    <a:latin typeface="cmr10"/>
                    <a:ea typeface="Times New Roman"/>
                    <a:cs typeface="cmr10"/>
                  </a:rPr>
                  <a:t> = 0.018, </a:t>
                </a:r>
                <a:r>
                  <a:rPr lang="en-US" sz="1800" i="1" dirty="0">
                    <a:latin typeface="cmr10"/>
                    <a:ea typeface="Times New Roman"/>
                    <a:cs typeface="cmr10"/>
                  </a:rPr>
                  <a:t>K </a:t>
                </a:r>
                <a:r>
                  <a:rPr lang="en-US" sz="1800" dirty="0">
                    <a:latin typeface="cmr10"/>
                    <a:ea typeface="Times New Roman"/>
                    <a:cs typeface="cmr10"/>
                  </a:rPr>
                  <a:t>= 70,000, and the initial conditions are </a:t>
                </a:r>
                <a:r>
                  <a:rPr lang="en-US" sz="1800" i="1" dirty="0">
                    <a:latin typeface="cmr10"/>
                    <a:ea typeface="Times New Roman"/>
                    <a:cs typeface="cmr10"/>
                  </a:rPr>
                  <a:t>P</a:t>
                </a:r>
                <a:r>
                  <a:rPr lang="en-US" sz="1800" baseline="-25000" dirty="0">
                    <a:latin typeface="cmr10"/>
                    <a:ea typeface="Times New Roman"/>
                    <a:cs typeface="cmr10"/>
                  </a:rPr>
                  <a:t>0</a:t>
                </a:r>
                <a:r>
                  <a:rPr lang="en-US" sz="1800" dirty="0">
                    <a:latin typeface="cmr10"/>
                    <a:ea typeface="Times New Roman"/>
                    <a:cs typeface="cmr10"/>
                  </a:rPr>
                  <a:t> = 50, </a:t>
                </a:r>
                <a:r>
                  <a:rPr lang="en-US" sz="1800" i="1" dirty="0">
                    <a:latin typeface="cmr10"/>
                    <a:ea typeface="Times New Roman"/>
                    <a:cs typeface="cmr10"/>
                  </a:rPr>
                  <a:t>R</a:t>
                </a:r>
                <a:r>
                  <a:rPr lang="en-US" sz="1800" baseline="-25000" dirty="0">
                    <a:latin typeface="cmr10"/>
                    <a:ea typeface="Times New Roman"/>
                    <a:cs typeface="cmr10"/>
                  </a:rPr>
                  <a:t>0</a:t>
                </a:r>
                <a:r>
                  <a:rPr lang="en-US" sz="1800" dirty="0">
                    <a:latin typeface="cmr10"/>
                    <a:ea typeface="Times New Roman"/>
                    <a:cs typeface="cmr10"/>
                  </a:rPr>
                  <a:t> = 70000.  The value for </a:t>
                </a:r>
                <a:r>
                  <a:rPr lang="en-US" sz="1800" i="1" dirty="0">
                    <a:latin typeface="cmr10"/>
                    <a:ea typeface="Times New Roman"/>
                    <a:cs typeface="cmr10"/>
                  </a:rPr>
                  <a:t>K</a:t>
                </a:r>
                <a:r>
                  <a:rPr lang="en-US" sz="1800" dirty="0">
                    <a:latin typeface="cmr10"/>
                    <a:ea typeface="Times New Roman"/>
                    <a:cs typeface="cmr10"/>
                  </a:rPr>
                  <a:t> is easy to estimate from the size and fertility of Easter Island.  The value for </a:t>
                </a:r>
                <a:r>
                  <a:rPr lang="en-US" sz="1800" i="1" dirty="0">
                    <a:latin typeface="cmr10"/>
                    <a:ea typeface="Times New Roman"/>
                    <a:cs typeface="cmr10"/>
                  </a:rPr>
                  <a:t>a</a:t>
                </a:r>
                <a:r>
                  <a:rPr lang="en-US" sz="1800" dirty="0">
                    <a:latin typeface="cmr10"/>
                    <a:ea typeface="Times New Roman"/>
                    <a:cs typeface="cmr10"/>
                  </a:rPr>
                  <a:t> is in the </a:t>
                </a:r>
                <a:r>
                  <a:rPr lang="en-US" sz="1800" dirty="0" smtClean="0">
                    <a:latin typeface="cmr10"/>
                    <a:ea typeface="Times New Roman"/>
                    <a:cs typeface="cmr10"/>
                  </a:rPr>
                  <a:t>standard</a:t>
                </a:r>
                <a:r>
                  <a:rPr lang="en-US" sz="2800" dirty="0" smtClean="0">
                    <a:latin typeface="Times New Roman"/>
                    <a:ea typeface="Times New Roman"/>
                  </a:rPr>
                  <a:t> </a:t>
                </a:r>
                <a:r>
                  <a:rPr lang="en-US" sz="1800" dirty="0" smtClean="0">
                    <a:latin typeface="cmr10"/>
                    <a:ea typeface="Times New Roman"/>
                    <a:cs typeface="cmr10"/>
                  </a:rPr>
                  <a:t>range </a:t>
                </a:r>
                <a:r>
                  <a:rPr lang="en-US" sz="1800" dirty="0">
                    <a:latin typeface="cmr10"/>
                    <a:ea typeface="Times New Roman"/>
                    <a:cs typeface="cmr10"/>
                  </a:rPr>
                  <a:t>for pre-industrial revolution civilizations.  (See (Cohen, 1995))  The values for </a:t>
                </a:r>
                <a:r>
                  <a:rPr lang="en-US" sz="1800" i="1" dirty="0">
                    <a:latin typeface="cmr10"/>
                    <a:ea typeface="Times New Roman"/>
                    <a:cs typeface="cmr10"/>
                  </a:rPr>
                  <a:t>c</a:t>
                </a:r>
                <a:r>
                  <a:rPr lang="en-US" sz="1800" dirty="0">
                    <a:latin typeface="cmr10"/>
                    <a:ea typeface="Times New Roman"/>
                    <a:cs typeface="cmr10"/>
                  </a:rPr>
                  <a:t> and </a:t>
                </a:r>
                <a:r>
                  <a:rPr lang="en-US" sz="1800" i="1" dirty="0">
                    <a:latin typeface="cmr10"/>
                    <a:ea typeface="Times New Roman"/>
                    <a:cs typeface="cmr10"/>
                  </a:rPr>
                  <a:t>h</a:t>
                </a:r>
                <a:r>
                  <a:rPr lang="en-US" sz="1800" dirty="0">
                    <a:latin typeface="cmr10"/>
                    <a:ea typeface="Times New Roman"/>
                    <a:cs typeface="cmr10"/>
                  </a:rPr>
                  <a:t> are more difficult to estimate, but as given are reasonable for tree growth and harvesting rates. </a:t>
                </a:r>
                <a:endParaRPr lang="en-US" sz="2800" dirty="0">
                  <a:latin typeface="Times New Roman"/>
                  <a:ea typeface="Times New Roman"/>
                </a:endParaRPr>
              </a:p>
              <a:p>
                <a:pPr marL="0" indent="0">
                  <a:buNone/>
                </a:pP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685800"/>
                <a:ext cx="8839200" cy="5943600"/>
              </a:xfrm>
              <a:blipFill rotWithShape="1">
                <a:blip r:embed="rId2"/>
                <a:stretch>
                  <a:fillRect l="-276" t="-1128"/>
                </a:stretch>
              </a:blipFill>
            </p:spPr>
            <p:txBody>
              <a:bodyPr/>
              <a:lstStyle/>
              <a:p>
                <a:r>
                  <a:rPr lang="en-US">
                    <a:noFill/>
                  </a:rPr>
                  <a:t> </a:t>
                </a:r>
              </a:p>
            </p:txBody>
          </p:sp>
        </mc:Fallback>
      </mc:AlternateContent>
    </p:spTree>
    <p:extLst>
      <p:ext uri="{BB962C8B-B14F-4D97-AF65-F5344CB8AC3E}">
        <p14:creationId xmlns:p14="http://schemas.microsoft.com/office/powerpoint/2010/main" val="3700714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915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4800600"/>
            <a:ext cx="8915400" cy="1815882"/>
          </a:xfrm>
          <a:prstGeom prst="rect">
            <a:avLst/>
          </a:prstGeom>
        </p:spPr>
        <p:txBody>
          <a:bodyPr wrap="square">
            <a:spAutoFit/>
          </a:bodyPr>
          <a:lstStyle/>
          <a:p>
            <a:pPr>
              <a:spcAft>
                <a:spcPts val="0"/>
              </a:spcAft>
            </a:pPr>
            <a:r>
              <a:rPr lang="en-US" sz="1600" b="1" dirty="0">
                <a:latin typeface="cmr10"/>
                <a:ea typeface="Times New Roman"/>
                <a:cs typeface="cmr10"/>
              </a:rPr>
              <a:t>Fig. </a:t>
            </a:r>
            <a:r>
              <a:rPr lang="en-US" sz="1600" b="1" dirty="0" smtClean="0">
                <a:latin typeface="cmr10"/>
                <a:ea typeface="Times New Roman"/>
                <a:cs typeface="cmr10"/>
              </a:rPr>
              <a:t>3.</a:t>
            </a:r>
            <a:r>
              <a:rPr lang="en-US" sz="1600" dirty="0" smtClean="0">
                <a:latin typeface="cmr10"/>
                <a:ea typeface="Times New Roman"/>
                <a:cs typeface="cmr10"/>
              </a:rPr>
              <a:t> </a:t>
            </a:r>
            <a:r>
              <a:rPr lang="en-US" sz="1600" dirty="0">
                <a:latin typeface="cmr10"/>
                <a:ea typeface="Times New Roman"/>
                <a:cs typeface="cmr10"/>
              </a:rPr>
              <a:t>The graph of population verses time using </a:t>
            </a:r>
            <a:r>
              <a:rPr lang="en-US" sz="1600" dirty="0" smtClean="0">
                <a:latin typeface="cmr10"/>
                <a:ea typeface="Times New Roman"/>
                <a:cs typeface="cmr10"/>
              </a:rPr>
              <a:t> the discrete model applied </a:t>
            </a:r>
            <a:r>
              <a:rPr lang="en-US" sz="1600" dirty="0">
                <a:latin typeface="cmr10"/>
                <a:ea typeface="Times New Roman"/>
                <a:cs typeface="cmr10"/>
              </a:rPr>
              <a:t>to Easter Island. Each 'x' is a data point or data range approximated through archeological evidence</a:t>
            </a:r>
            <a:r>
              <a:rPr lang="en-US" sz="1600" dirty="0" smtClean="0">
                <a:latin typeface="cmr10"/>
                <a:ea typeface="Times New Roman"/>
                <a:cs typeface="cmr10"/>
              </a:rPr>
              <a:t>. It </a:t>
            </a:r>
            <a:r>
              <a:rPr lang="en-US" sz="1600" dirty="0">
                <a:latin typeface="cmr10"/>
                <a:ea typeface="Times New Roman"/>
                <a:cs typeface="cmr10"/>
              </a:rPr>
              <a:t>is important to observe that not only does our model match the archeological data and qualitative description; it does so with realistic parameter values.  For example, the 1-dimensional logistic model can experience a growth and collapse, but not with parameter values close to human growth rates.  Moreover, the one dimensional logistic equation could not experience a growth on collapse matching the qualitative timescale provided by archeology for any parameter values.</a:t>
            </a:r>
            <a:endParaRPr lang="en-US" sz="1600" dirty="0">
              <a:effectLst/>
              <a:latin typeface="Times New Roman"/>
              <a:ea typeface="Times New Roman"/>
            </a:endParaRPr>
          </a:p>
        </p:txBody>
      </p:sp>
    </p:spTree>
    <p:extLst>
      <p:ext uri="{BB962C8B-B14F-4D97-AF65-F5344CB8AC3E}">
        <p14:creationId xmlns:p14="http://schemas.microsoft.com/office/powerpoint/2010/main" val="386680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800" b="1" u="sng" dirty="0">
                <a:solidFill>
                  <a:srgbClr val="0000CC"/>
                </a:solidFill>
                <a:latin typeface="Times New Roman"/>
                <a:ea typeface="Times New Roman"/>
              </a:rPr>
              <a:t>THE EQUILIBRIA OF THE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685800"/>
                <a:ext cx="8839200" cy="5867400"/>
              </a:xfrm>
            </p:spPr>
            <p:txBody>
              <a:bodyPr>
                <a:normAutofit lnSpcReduction="10000"/>
              </a:bodyPr>
              <a:lstStyle/>
              <a:p>
                <a:pPr lvl="0" indent="0" algn="just">
                  <a:buNone/>
                </a:pPr>
                <a:r>
                  <a:rPr lang="en-CA" sz="1600" dirty="0">
                    <a:solidFill>
                      <a:prstClr val="black"/>
                    </a:solidFill>
                    <a:latin typeface="cmr10"/>
                    <a:ea typeface="Times New Roman"/>
                    <a:cs typeface="cmr10"/>
                  </a:rPr>
                  <a:t> The model has </a:t>
                </a:r>
                <a:r>
                  <a:rPr lang="en-CA" sz="1600" dirty="0" smtClean="0">
                    <a:solidFill>
                      <a:prstClr val="black"/>
                    </a:solidFill>
                    <a:latin typeface="cmr10"/>
                    <a:ea typeface="Times New Roman"/>
                    <a:cs typeface="cmr10"/>
                  </a:rPr>
                  <a:t>two </a:t>
                </a:r>
                <a:r>
                  <a:rPr lang="en-CA" sz="1600" dirty="0">
                    <a:solidFill>
                      <a:prstClr val="black"/>
                    </a:solidFill>
                    <a:latin typeface="cmr10"/>
                    <a:ea typeface="Times New Roman"/>
                    <a:cs typeface="cmr10"/>
                  </a:rPr>
                  <a:t>equilibrium points:</a:t>
                </a:r>
              </a:p>
              <a:p>
                <a:pPr lvl="0" indent="0" algn="just">
                  <a:buNone/>
                </a:pPr>
                <a:endParaRPr lang="en-US" sz="1200" dirty="0">
                  <a:solidFill>
                    <a:prstClr val="black"/>
                  </a:solidFill>
                  <a:latin typeface="Times New Roman"/>
                  <a:ea typeface="Times New Roman"/>
                </a:endParaRPr>
              </a:p>
              <a:p>
                <a:pPr lvl="0" algn="just">
                  <a:buFont typeface="Symbol"/>
                  <a:buChar char=""/>
                  <a:tabLst>
                    <a:tab pos="914400" algn="l"/>
                  </a:tabLst>
                </a:pPr>
                <a:r>
                  <a:rPr lang="en-CA" sz="1600" i="1" dirty="0">
                    <a:solidFill>
                      <a:prstClr val="black"/>
                    </a:solidFill>
                    <a:latin typeface="cmr10"/>
                    <a:ea typeface="Times New Roman"/>
                    <a:cs typeface="cmr10"/>
                  </a:rPr>
                  <a:t>P</a:t>
                </a:r>
                <a:r>
                  <a:rPr lang="en-CA" sz="1600" dirty="0">
                    <a:solidFill>
                      <a:prstClr val="black"/>
                    </a:solidFill>
                    <a:latin typeface="cmr10"/>
                    <a:ea typeface="Times New Roman"/>
                    <a:cs typeface="cmr10"/>
                  </a:rPr>
                  <a:t> = 0</a:t>
                </a:r>
                <a:r>
                  <a:rPr lang="en-CA" sz="1600" dirty="0" smtClean="0">
                    <a:solidFill>
                      <a:prstClr val="black"/>
                    </a:solidFill>
                    <a:latin typeface="cmr10"/>
                    <a:ea typeface="Times New Roman"/>
                    <a:cs typeface="cmr10"/>
                  </a:rPr>
                  <a:t>, </a:t>
                </a:r>
                <a:r>
                  <a:rPr lang="en-CA" sz="1600" i="1" dirty="0" smtClean="0">
                    <a:solidFill>
                      <a:prstClr val="black"/>
                    </a:solidFill>
                    <a:latin typeface="cmr10"/>
                    <a:ea typeface="Times New Roman"/>
                    <a:cs typeface="cmr10"/>
                  </a:rPr>
                  <a:t>R </a:t>
                </a:r>
                <a:r>
                  <a:rPr lang="en-CA" sz="1600" dirty="0" smtClean="0">
                    <a:solidFill>
                      <a:prstClr val="black"/>
                    </a:solidFill>
                    <a:latin typeface="cmr10"/>
                    <a:ea typeface="Times New Roman"/>
                    <a:cs typeface="cmr10"/>
                  </a:rPr>
                  <a:t>= 1 </a:t>
                </a:r>
                <a:endParaRPr lang="en-US" sz="1600" dirty="0">
                  <a:solidFill>
                    <a:prstClr val="black"/>
                  </a:solidFill>
                  <a:latin typeface="Times New Roman"/>
                  <a:ea typeface="Times New Roman"/>
                </a:endParaRPr>
              </a:p>
              <a:p>
                <a:pPr lvl="0" algn="just">
                  <a:buFont typeface="Symbol"/>
                  <a:buChar char=""/>
                  <a:tabLst>
                    <a:tab pos="914400" algn="l"/>
                  </a:tabLst>
                </a:pPr>
                <a14:m>
                  <m:oMath xmlns:m="http://schemas.openxmlformats.org/officeDocument/2006/math">
                    <m:d>
                      <m:dPr>
                        <m:ctrlPr>
                          <a:rPr lang="en-US" sz="1600" i="1">
                            <a:latin typeface="Cambria Math"/>
                          </a:rPr>
                        </m:ctrlPr>
                      </m:dPr>
                      <m:e>
                        <m:sSub>
                          <m:sSubPr>
                            <m:ctrlPr>
                              <a:rPr lang="en-US" sz="1600" i="1">
                                <a:latin typeface="Cambria Math"/>
                              </a:rPr>
                            </m:ctrlPr>
                          </m:sSubPr>
                          <m:e>
                            <m:r>
                              <a:rPr lang="en-US" sz="1600" i="1">
                                <a:latin typeface="Cambria Math"/>
                              </a:rPr>
                              <m:t>𝑃</m:t>
                            </m:r>
                          </m:e>
                          <m:sub>
                            <m:r>
                              <a:rPr lang="en-US" sz="1600" i="1">
                                <a:latin typeface="Cambria Math"/>
                              </a:rPr>
                              <m:t>𝑒</m:t>
                            </m:r>
                          </m:sub>
                        </m:sSub>
                        <m:r>
                          <a:rPr lang="en-US" sz="1600" i="0">
                            <a:latin typeface="Cambria Math"/>
                          </a:rPr>
                          <m:t>,</m:t>
                        </m:r>
                        <m:sSub>
                          <m:sSubPr>
                            <m:ctrlPr>
                              <a:rPr lang="en-US" sz="1600" i="1">
                                <a:latin typeface="Cambria Math"/>
                              </a:rPr>
                            </m:ctrlPr>
                          </m:sSubPr>
                          <m:e>
                            <m:r>
                              <a:rPr lang="en-US" sz="1600" i="1">
                                <a:latin typeface="Cambria Math"/>
                              </a:rPr>
                              <m:t>𝑅</m:t>
                            </m:r>
                          </m:e>
                          <m:sub>
                            <m:r>
                              <a:rPr lang="en-US" sz="1600" i="1">
                                <a:latin typeface="Cambria Math"/>
                              </a:rPr>
                              <m:t>𝑒</m:t>
                            </m:r>
                          </m:sub>
                        </m:sSub>
                      </m:e>
                    </m:d>
                    <m:r>
                      <a:rPr lang="en-US" sz="1600" i="0">
                        <a:latin typeface="Cambria Math"/>
                      </a:rPr>
                      <m:t>=</m:t>
                    </m:r>
                    <m:d>
                      <m:dPr>
                        <m:ctrlPr>
                          <a:rPr lang="en-US" sz="1600" i="1">
                            <a:latin typeface="Cambria Math"/>
                          </a:rPr>
                        </m:ctrlPr>
                      </m:dPr>
                      <m:e>
                        <m:r>
                          <a:rPr lang="en-US" sz="1600" i="0">
                            <a:latin typeface="Cambria Math"/>
                          </a:rPr>
                          <m:t>1−</m:t>
                        </m:r>
                        <m:f>
                          <m:fPr>
                            <m:ctrlPr>
                              <a:rPr lang="en-US" sz="1600" i="1">
                                <a:latin typeface="Cambria Math"/>
                              </a:rPr>
                            </m:ctrlPr>
                          </m:fPr>
                          <m:num>
                            <m:r>
                              <a:rPr lang="en-US" sz="1600" i="1">
                                <a:latin typeface="Cambria Math"/>
                              </a:rPr>
                              <m:t>h</m:t>
                            </m:r>
                          </m:num>
                          <m:den>
                            <m:r>
                              <a:rPr lang="en-US" sz="1600" i="1">
                                <a:latin typeface="Cambria Math"/>
                              </a:rPr>
                              <m:t>𝑐</m:t>
                            </m:r>
                          </m:den>
                        </m:f>
                        <m:r>
                          <a:rPr lang="en-US" sz="1600" i="0">
                            <a:latin typeface="Cambria Math"/>
                          </a:rPr>
                          <m:t>,1−</m:t>
                        </m:r>
                        <m:f>
                          <m:fPr>
                            <m:ctrlPr>
                              <a:rPr lang="en-US" sz="1600" i="1">
                                <a:latin typeface="Cambria Math"/>
                              </a:rPr>
                            </m:ctrlPr>
                          </m:fPr>
                          <m:num>
                            <m:r>
                              <a:rPr lang="en-US" sz="1600" i="1">
                                <a:latin typeface="Cambria Math"/>
                              </a:rPr>
                              <m:t>h</m:t>
                            </m:r>
                          </m:num>
                          <m:den>
                            <m:r>
                              <a:rPr lang="en-US" sz="1600" i="1">
                                <a:latin typeface="Cambria Math"/>
                              </a:rPr>
                              <m:t>𝑐</m:t>
                            </m:r>
                          </m:den>
                        </m:f>
                      </m:e>
                    </m:d>
                  </m:oMath>
                </a14:m>
                <a:endParaRPr lang="en-US" sz="1600" dirty="0" smtClean="0"/>
              </a:p>
              <a:p>
                <a:pPr indent="457200">
                  <a:spcAft>
                    <a:spcPts val="0"/>
                  </a:spcAft>
                </a:pPr>
                <a:r>
                  <a:rPr lang="en-US" sz="1600" dirty="0">
                    <a:latin typeface="cmr10"/>
                    <a:ea typeface="Times New Roman"/>
                    <a:cs typeface="cmr10"/>
                  </a:rPr>
                  <a:t>These two </a:t>
                </a:r>
                <a:r>
                  <a:rPr lang="en-US" sz="1600" dirty="0" smtClean="0">
                    <a:latin typeface="cmr10"/>
                    <a:ea typeface="Times New Roman"/>
                    <a:cs typeface="cmr10"/>
                  </a:rPr>
                  <a:t>equilibrium points and </a:t>
                </a:r>
                <a:r>
                  <a:rPr lang="en-US" sz="1600" dirty="0">
                    <a:latin typeface="cmr10"/>
                    <a:ea typeface="Times New Roman"/>
                    <a:cs typeface="cmr10"/>
                  </a:rPr>
                  <a:t>the singularity at (</a:t>
                </a:r>
                <a:r>
                  <a:rPr lang="en-US" sz="1600" i="1" dirty="0">
                    <a:latin typeface="cmr10"/>
                    <a:ea typeface="Times New Roman"/>
                    <a:cs typeface="cmr10"/>
                  </a:rPr>
                  <a:t>P</a:t>
                </a:r>
                <a:r>
                  <a:rPr lang="en-US" sz="1600" dirty="0">
                    <a:latin typeface="cmr10"/>
                    <a:ea typeface="Times New Roman"/>
                    <a:cs typeface="cmr10"/>
                  </a:rPr>
                  <a:t>,</a:t>
                </a:r>
                <a:r>
                  <a:rPr lang="en-US" sz="1600" i="1" dirty="0">
                    <a:latin typeface="cmr10"/>
                    <a:ea typeface="Times New Roman"/>
                    <a:cs typeface="cmr10"/>
                  </a:rPr>
                  <a:t>R</a:t>
                </a:r>
                <a:r>
                  <a:rPr lang="en-US" sz="1600" dirty="0">
                    <a:latin typeface="cmr10"/>
                    <a:ea typeface="Times New Roman"/>
                    <a:cs typeface="cmr10"/>
                  </a:rPr>
                  <a:t>) = (0,0) will each be analyzed for linear stability in turn</a:t>
                </a:r>
                <a:r>
                  <a:rPr lang="en-US" sz="1600" dirty="0" smtClean="0">
                    <a:latin typeface="cmr10"/>
                    <a:ea typeface="Times New Roman"/>
                    <a:cs typeface="cmr10"/>
                  </a:rPr>
                  <a:t>.</a:t>
                </a:r>
              </a:p>
              <a:p>
                <a:pPr indent="457200">
                  <a:spcAft>
                    <a:spcPts val="0"/>
                  </a:spcAft>
                </a:pPr>
                <a:endParaRPr lang="en-US" sz="1200" dirty="0">
                  <a:latin typeface="Times New Roman"/>
                  <a:ea typeface="Times New Roman"/>
                </a:endParaRPr>
              </a:p>
              <a:p>
                <a:pPr indent="457200">
                  <a:spcAft>
                    <a:spcPts val="0"/>
                  </a:spcAft>
                </a:pPr>
                <a:r>
                  <a:rPr lang="en-US" sz="1600" dirty="0">
                    <a:latin typeface="cmr10"/>
                    <a:ea typeface="Times New Roman"/>
                    <a:cs typeface="cmr10"/>
                  </a:rPr>
                  <a:t>First let us show that any neighborhood of the singularity (</a:t>
                </a:r>
                <a:r>
                  <a:rPr lang="en-US" sz="1600" i="1" dirty="0">
                    <a:latin typeface="cmr10"/>
                    <a:ea typeface="Times New Roman"/>
                    <a:cs typeface="cmr10"/>
                  </a:rPr>
                  <a:t>P</a:t>
                </a:r>
                <a:r>
                  <a:rPr lang="en-US" sz="1600" dirty="0">
                    <a:latin typeface="cmr10"/>
                    <a:ea typeface="Times New Roman"/>
                    <a:cs typeface="cmr10"/>
                  </a:rPr>
                  <a:t>,</a:t>
                </a:r>
                <a:r>
                  <a:rPr lang="en-US" sz="1600" i="1" dirty="0">
                    <a:latin typeface="cmr10"/>
                    <a:ea typeface="Times New Roman"/>
                    <a:cs typeface="cmr10"/>
                  </a:rPr>
                  <a:t>R</a:t>
                </a:r>
                <a:r>
                  <a:rPr lang="en-US" sz="1600" dirty="0">
                    <a:latin typeface="cmr10"/>
                    <a:ea typeface="Times New Roman"/>
                    <a:cs typeface="cmr10"/>
                  </a:rPr>
                  <a:t>) = (0,0) is unstable for all positive parameters, </a:t>
                </a:r>
                <a:r>
                  <a:rPr lang="en-US" sz="1600" i="1" dirty="0">
                    <a:latin typeface="cmr10"/>
                    <a:ea typeface="Times New Roman"/>
                    <a:cs typeface="cmr10"/>
                  </a:rPr>
                  <a:t>a</a:t>
                </a:r>
                <a:r>
                  <a:rPr lang="en-US" sz="1600" dirty="0">
                    <a:latin typeface="cmr10"/>
                    <a:ea typeface="Times New Roman"/>
                    <a:cs typeface="cmr10"/>
                  </a:rPr>
                  <a:t>, </a:t>
                </a:r>
                <a:r>
                  <a:rPr lang="en-US" sz="1600" i="1" dirty="0">
                    <a:latin typeface="cmr10"/>
                    <a:ea typeface="Times New Roman"/>
                    <a:cs typeface="cmr10"/>
                  </a:rPr>
                  <a:t>c</a:t>
                </a:r>
                <a:r>
                  <a:rPr lang="en-US" sz="1600" dirty="0">
                    <a:latin typeface="cmr10"/>
                    <a:ea typeface="Times New Roman"/>
                    <a:cs typeface="cmr10"/>
                  </a:rPr>
                  <a:t>, and </a:t>
                </a:r>
                <a:r>
                  <a:rPr lang="en-US" sz="1600" i="1" dirty="0">
                    <a:latin typeface="cmr10"/>
                    <a:ea typeface="Times New Roman"/>
                    <a:cs typeface="cmr10"/>
                  </a:rPr>
                  <a:t>h</a:t>
                </a:r>
                <a:r>
                  <a:rPr lang="en-US" sz="1600" dirty="0">
                    <a:latin typeface="cmr10"/>
                    <a:ea typeface="Times New Roman"/>
                    <a:cs typeface="cmr10"/>
                  </a:rPr>
                  <a:t> by considering the </a:t>
                </a:r>
                <a:r>
                  <a:rPr lang="en-US" sz="1600" i="1" dirty="0">
                    <a:latin typeface="cmr10"/>
                    <a:ea typeface="Times New Roman"/>
                    <a:cs typeface="cmr10"/>
                  </a:rPr>
                  <a:t>P</a:t>
                </a:r>
                <a:r>
                  <a:rPr lang="en-US" sz="1600" dirty="0">
                    <a:latin typeface="cmr10"/>
                    <a:ea typeface="Times New Roman"/>
                    <a:cs typeface="cmr10"/>
                  </a:rPr>
                  <a:t> = 0 axis. One can see that the origin is not stable by noting that for any small </a:t>
                </a:r>
                <a:r>
                  <a:rPr lang="en-US" sz="1600" i="1" dirty="0">
                    <a:latin typeface="cmr10"/>
                    <a:ea typeface="Times New Roman"/>
                    <a:cs typeface="cmr10"/>
                  </a:rPr>
                  <a:t>R</a:t>
                </a:r>
                <a:r>
                  <a:rPr lang="en-US" sz="1600" dirty="0">
                    <a:latin typeface="cmr10"/>
                    <a:ea typeface="Times New Roman"/>
                    <a:cs typeface="cmr10"/>
                  </a:rPr>
                  <a:t>, </a:t>
                </a:r>
                <a:r>
                  <a:rPr lang="en-US" sz="1600" i="1" dirty="0">
                    <a:latin typeface="cmr10"/>
                    <a:ea typeface="Times New Roman"/>
                    <a:cs typeface="cmr10"/>
                  </a:rPr>
                  <a:t>F</a:t>
                </a:r>
                <a:r>
                  <a:rPr lang="en-US" sz="1600" i="1" baseline="-25000" dirty="0">
                    <a:latin typeface="cmr10"/>
                    <a:ea typeface="Times New Roman"/>
                    <a:cs typeface="cmr10"/>
                  </a:rPr>
                  <a:t>R</a:t>
                </a:r>
                <a:r>
                  <a:rPr lang="en-US" sz="1600" dirty="0">
                    <a:latin typeface="cmr10"/>
                    <a:ea typeface="Times New Roman"/>
                    <a:cs typeface="cmr10"/>
                  </a:rPr>
                  <a:t>(0,</a:t>
                </a:r>
                <a:r>
                  <a:rPr lang="en-US" sz="1600" i="1" dirty="0">
                    <a:latin typeface="cmr10"/>
                    <a:ea typeface="Times New Roman"/>
                    <a:cs typeface="cmr10"/>
                  </a:rPr>
                  <a:t>R</a:t>
                </a:r>
                <a:r>
                  <a:rPr lang="en-US" sz="1600" dirty="0">
                    <a:latin typeface="cmr10"/>
                    <a:ea typeface="Times New Roman"/>
                    <a:cs typeface="cmr10"/>
                  </a:rPr>
                  <a:t>) </a:t>
                </a:r>
                <a:r>
                  <a:rPr lang="en-US" sz="1600" dirty="0">
                    <a:latin typeface="Times New Roman"/>
                    <a:ea typeface="Times New Roman"/>
                  </a:rPr>
                  <a:t>&gt; </a:t>
                </a:r>
                <a:r>
                  <a:rPr lang="en-US" sz="1600" i="1" dirty="0">
                    <a:latin typeface="cmr10"/>
                    <a:ea typeface="Times New Roman"/>
                    <a:cs typeface="cmr10"/>
                  </a:rPr>
                  <a:t>R</a:t>
                </a:r>
                <a:r>
                  <a:rPr lang="en-US" sz="1600" dirty="0">
                    <a:latin typeface="cmr10"/>
                    <a:ea typeface="Times New Roman"/>
                    <a:cs typeface="cmr10"/>
                  </a:rPr>
                  <a:t>. Thus, in the absence of a human population, the resource does not become extinct on its own except in the case of very large growth rates. In the absence of a human population the resource dynamic behaves as the logistic map</a:t>
                </a:r>
                <a:r>
                  <a:rPr lang="en-US" sz="1600" dirty="0" smtClean="0">
                    <a:latin typeface="cmr10"/>
                    <a:ea typeface="Times New Roman"/>
                    <a:cs typeface="cmr10"/>
                  </a:rPr>
                  <a:t>.</a:t>
                </a:r>
              </a:p>
              <a:p>
                <a:pPr indent="457200">
                  <a:spcAft>
                    <a:spcPts val="0"/>
                  </a:spcAft>
                </a:pPr>
                <a:endParaRPr lang="en-US" sz="1200" dirty="0">
                  <a:latin typeface="Times New Roman"/>
                  <a:ea typeface="Times New Roman"/>
                </a:endParaRPr>
              </a:p>
              <a:p>
                <a:pPr indent="457200">
                  <a:spcAft>
                    <a:spcPts val="0"/>
                  </a:spcAft>
                </a:pPr>
                <a:r>
                  <a:rPr lang="en-US" sz="1600" dirty="0">
                    <a:latin typeface="cmr10"/>
                    <a:ea typeface="Times New Roman"/>
                    <a:cs typeface="cmr10"/>
                  </a:rPr>
                  <a:t>The second equilibrium of </a:t>
                </a:r>
                <a:r>
                  <a:rPr lang="en-US" sz="1600" dirty="0" smtClean="0">
                    <a:latin typeface="cmr10"/>
                    <a:ea typeface="Times New Roman"/>
                    <a:cs typeface="cmr10"/>
                  </a:rPr>
                  <a:t>the system, </a:t>
                </a:r>
                <a:r>
                  <a:rPr lang="en-US" sz="1600" dirty="0">
                    <a:latin typeface="cmr10"/>
                    <a:ea typeface="Times New Roman"/>
                    <a:cs typeface="cmr10"/>
                  </a:rPr>
                  <a:t>(</a:t>
                </a:r>
                <a:r>
                  <a:rPr lang="en-US" sz="1600" i="1" dirty="0">
                    <a:latin typeface="cmr10"/>
                    <a:ea typeface="Times New Roman"/>
                    <a:cs typeface="cmr10"/>
                  </a:rPr>
                  <a:t>P</a:t>
                </a:r>
                <a:r>
                  <a:rPr lang="en-US" sz="1600" dirty="0">
                    <a:latin typeface="cmr10"/>
                    <a:ea typeface="Times New Roman"/>
                    <a:cs typeface="cmr10"/>
                  </a:rPr>
                  <a:t>,</a:t>
                </a:r>
                <a:r>
                  <a:rPr lang="en-US" sz="1600" i="1" dirty="0">
                    <a:latin typeface="cmr10"/>
                    <a:ea typeface="Times New Roman"/>
                    <a:cs typeface="cmr10"/>
                  </a:rPr>
                  <a:t>R</a:t>
                </a:r>
                <a:r>
                  <a:rPr lang="en-US" sz="1600" dirty="0">
                    <a:latin typeface="cmr10"/>
                    <a:ea typeface="Times New Roman"/>
                    <a:cs typeface="cmr10"/>
                  </a:rPr>
                  <a:t>)=(0,1), will also be shown to be linearly unstable. In order to demonstrate that </a:t>
                </a:r>
                <a:r>
                  <a:rPr lang="en-US" sz="1600" dirty="0" smtClean="0">
                    <a:latin typeface="cmr10"/>
                    <a:ea typeface="Times New Roman"/>
                    <a:cs typeface="cmr10"/>
                  </a:rPr>
                  <a:t>instability. The Linearized Stability of equilibrium points is described by the following </a:t>
                </a:r>
                <a:r>
                  <a:rPr lang="en-US" sz="1600" dirty="0" err="1" smtClean="0">
                    <a:latin typeface="cmr10"/>
                    <a:ea typeface="Times New Roman"/>
                    <a:cs typeface="cmr10"/>
                  </a:rPr>
                  <a:t>Jacobian</a:t>
                </a:r>
                <a:r>
                  <a:rPr lang="en-US" sz="1600" dirty="0" smtClean="0">
                    <a:latin typeface="cmr10"/>
                    <a:ea typeface="Times New Roman"/>
                    <a:cs typeface="cmr10"/>
                  </a:rPr>
                  <a:t> Matrix </a:t>
                </a:r>
                <a:r>
                  <a:rPr lang="en-US" sz="1600" b="1" dirty="0" smtClean="0">
                    <a:latin typeface="cmr10"/>
                    <a:ea typeface="Times New Roman"/>
                    <a:cs typeface="cmr10"/>
                  </a:rPr>
                  <a:t>J</a:t>
                </a:r>
                <a:r>
                  <a:rPr lang="en-US" sz="1600" dirty="0" smtClean="0">
                    <a:latin typeface="cmr10"/>
                    <a:ea typeface="Times New Roman"/>
                    <a:cs typeface="cmr10"/>
                  </a:rPr>
                  <a:t>.</a:t>
                </a:r>
                <a:endParaRPr lang="en-US" sz="2400" dirty="0">
                  <a:latin typeface="Times New Roman"/>
                  <a:ea typeface="Times New Roman"/>
                </a:endParaRPr>
              </a:p>
              <a:p>
                <a:pPr marL="0" indent="0">
                  <a:buNone/>
                  <a:tabLst>
                    <a:tab pos="2743200" algn="ctr"/>
                    <a:tab pos="5486400" algn="r"/>
                  </a:tabLst>
                </a:pPr>
                <a:r>
                  <a:rPr lang="en-US" sz="1600" dirty="0">
                    <a:latin typeface="cmr10"/>
                    <a:ea typeface="Times New Roman"/>
                    <a:cs typeface="cmr10"/>
                  </a:rPr>
                  <a:t>	 </a:t>
                </a:r>
              </a:p>
              <a:p>
                <a:pPr marL="0" lvl="0" indent="0" algn="just">
                  <a:buNone/>
                  <a:tabLst>
                    <a:tab pos="914400" algn="l"/>
                  </a:tabLst>
                </a:pPr>
                <a14:m>
                  <m:oMathPara xmlns:m="http://schemas.openxmlformats.org/officeDocument/2006/math">
                    <m:oMathParaPr>
                      <m:jc m:val="centerGroup"/>
                    </m:oMathParaPr>
                    <m:oMath xmlns:m="http://schemas.openxmlformats.org/officeDocument/2006/math">
                      <m:r>
                        <m:rPr>
                          <m:nor/>
                        </m:rPr>
                        <a:rPr lang="en-US" sz="2400"/>
                        <m:t>J</m:t>
                      </m:r>
                      <m:r>
                        <a:rPr lang="en-US" sz="2400" i="0">
                          <a:latin typeface="Cambria Math"/>
                        </a:rPr>
                        <m:t>=</m:t>
                      </m:r>
                      <m:d>
                        <m:dPr>
                          <m:begChr m:val="["/>
                          <m:endChr m:val="]"/>
                          <m:ctrlPr>
                            <a:rPr lang="en-US" sz="2400" i="1">
                              <a:latin typeface="Cambria Math"/>
                            </a:rPr>
                          </m:ctrlPr>
                        </m:dPr>
                        <m:e>
                          <m:m>
                            <m:mPr>
                              <m:mcs>
                                <m:mc>
                                  <m:mcPr>
                                    <m:count m:val="2"/>
                                    <m:mcJc m:val="center"/>
                                  </m:mcPr>
                                </m:mc>
                              </m:mcs>
                              <m:ctrlPr>
                                <a:rPr lang="en-US" sz="2400" i="1">
                                  <a:latin typeface="Cambria Math"/>
                                </a:rPr>
                              </m:ctrlPr>
                            </m:mPr>
                            <m:mr>
                              <m:e>
                                <m:r>
                                  <a:rPr lang="en-US" sz="2400" i="1">
                                    <a:latin typeface="Cambria Math"/>
                                  </a:rPr>
                                  <m:t>𝑎</m:t>
                                </m:r>
                                <m:r>
                                  <a:rPr lang="en-US" sz="2400" i="0">
                                    <a:latin typeface="Cambria Math"/>
                                  </a:rPr>
                                  <m:t>−2</m:t>
                                </m:r>
                                <m:r>
                                  <a:rPr lang="en-US" sz="2400" i="1">
                                    <a:latin typeface="Cambria Math"/>
                                  </a:rPr>
                                  <m:t>𝑎</m:t>
                                </m:r>
                                <m:f>
                                  <m:fPr>
                                    <m:ctrlPr>
                                      <a:rPr lang="en-US" sz="2400" i="1">
                                        <a:latin typeface="Cambria Math"/>
                                      </a:rPr>
                                    </m:ctrlPr>
                                  </m:fPr>
                                  <m:num>
                                    <m:r>
                                      <a:rPr lang="en-US" sz="2400" i="1">
                                        <a:latin typeface="Cambria Math"/>
                                      </a:rPr>
                                      <m:t>𝑃</m:t>
                                    </m:r>
                                  </m:num>
                                  <m:den>
                                    <m:r>
                                      <a:rPr lang="en-US" sz="2400" i="1">
                                        <a:latin typeface="Cambria Math"/>
                                      </a:rPr>
                                      <m:t>𝑅</m:t>
                                    </m:r>
                                  </m:den>
                                </m:f>
                                <m:r>
                                  <a:rPr lang="en-US" sz="2400" i="0">
                                    <a:latin typeface="Cambria Math"/>
                                  </a:rPr>
                                  <m:t>+1</m:t>
                                </m:r>
                              </m:e>
                              <m:e>
                                <m:r>
                                  <a:rPr lang="en-US" sz="2400" i="1">
                                    <a:latin typeface="Cambria Math"/>
                                  </a:rPr>
                                  <m:t>𝑎</m:t>
                                </m:r>
                                <m:f>
                                  <m:fPr>
                                    <m:ctrlPr>
                                      <a:rPr lang="en-US" sz="2400" i="1">
                                        <a:latin typeface="Cambria Math"/>
                                      </a:rPr>
                                    </m:ctrlPr>
                                  </m:fPr>
                                  <m:num>
                                    <m:sSup>
                                      <m:sSupPr>
                                        <m:ctrlPr>
                                          <a:rPr lang="en-US" sz="2400" i="1">
                                            <a:latin typeface="Cambria Math"/>
                                          </a:rPr>
                                        </m:ctrlPr>
                                      </m:sSupPr>
                                      <m:e>
                                        <m:r>
                                          <a:rPr lang="en-US" sz="2400" i="1">
                                            <a:latin typeface="Cambria Math"/>
                                          </a:rPr>
                                          <m:t>𝑃</m:t>
                                        </m:r>
                                      </m:e>
                                      <m:sup>
                                        <m:r>
                                          <a:rPr lang="en-US" sz="2400" i="0">
                                            <a:latin typeface="Cambria Math"/>
                                          </a:rPr>
                                          <m:t>2</m:t>
                                        </m:r>
                                      </m:sup>
                                    </m:sSup>
                                  </m:num>
                                  <m:den>
                                    <m:sSup>
                                      <m:sSupPr>
                                        <m:ctrlPr>
                                          <a:rPr lang="en-US" sz="2400" i="1">
                                            <a:latin typeface="Cambria Math"/>
                                          </a:rPr>
                                        </m:ctrlPr>
                                      </m:sSupPr>
                                      <m:e>
                                        <m:r>
                                          <a:rPr lang="en-US" sz="2400" i="1">
                                            <a:latin typeface="Cambria Math"/>
                                          </a:rPr>
                                          <m:t>𝑅</m:t>
                                        </m:r>
                                      </m:e>
                                      <m:sup>
                                        <m:r>
                                          <a:rPr lang="en-US" sz="2400" i="0">
                                            <a:latin typeface="Cambria Math"/>
                                          </a:rPr>
                                          <m:t>2</m:t>
                                        </m:r>
                                      </m:sup>
                                    </m:sSup>
                                  </m:den>
                                </m:f>
                              </m:e>
                            </m:mr>
                            <m:mr>
                              <m:e>
                                <m:r>
                                  <a:rPr lang="en-US" sz="2400" i="0">
                                    <a:latin typeface="Cambria Math"/>
                                  </a:rPr>
                                  <m:t>−</m:t>
                                </m:r>
                                <m:r>
                                  <a:rPr lang="en-US" sz="2400" i="1">
                                    <a:latin typeface="Cambria Math"/>
                                  </a:rPr>
                                  <m:t>h</m:t>
                                </m:r>
                              </m:e>
                              <m:e>
                                <m:r>
                                  <a:rPr lang="en-US" sz="2400" i="1">
                                    <a:latin typeface="Cambria Math"/>
                                  </a:rPr>
                                  <m:t>𝑐</m:t>
                                </m:r>
                                <m:r>
                                  <a:rPr lang="en-US" sz="2400" i="0">
                                    <a:latin typeface="Cambria Math"/>
                                  </a:rPr>
                                  <m:t>−2</m:t>
                                </m:r>
                                <m:r>
                                  <a:rPr lang="en-US" sz="2400" i="1">
                                    <a:latin typeface="Cambria Math"/>
                                  </a:rPr>
                                  <m:t>𝑐𝑅</m:t>
                                </m:r>
                                <m:r>
                                  <a:rPr lang="en-US" sz="2400" i="0">
                                    <a:latin typeface="Cambria Math"/>
                                  </a:rPr>
                                  <m:t>+1</m:t>
                                </m:r>
                              </m:e>
                            </m:mr>
                          </m:m>
                        </m:e>
                      </m:d>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685800"/>
                <a:ext cx="8839200" cy="5867400"/>
              </a:xfrm>
              <a:blipFill rotWithShape="1">
                <a:blip r:embed="rId2"/>
                <a:stretch>
                  <a:fillRect l="-345" t="-728" r="-897"/>
                </a:stretch>
              </a:blipFill>
            </p:spPr>
            <p:txBody>
              <a:bodyPr/>
              <a:lstStyle/>
              <a:p>
                <a:r>
                  <a:rPr lang="en-US">
                    <a:noFill/>
                  </a:rPr>
                  <a:t> </a:t>
                </a:r>
              </a:p>
            </p:txBody>
          </p:sp>
        </mc:Fallback>
      </mc:AlternateContent>
    </p:spTree>
    <p:extLst>
      <p:ext uri="{BB962C8B-B14F-4D97-AF65-F5344CB8AC3E}">
        <p14:creationId xmlns:p14="http://schemas.microsoft.com/office/powerpoint/2010/main" val="3252854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228600"/>
                <a:ext cx="9067800" cy="6400800"/>
              </a:xfrm>
            </p:spPr>
            <p:txBody>
              <a:bodyPr>
                <a:normAutofit/>
              </a:bodyPr>
              <a:lstStyle/>
              <a:p>
                <a:pPr indent="457200">
                  <a:spcAft>
                    <a:spcPts val="0"/>
                  </a:spcAft>
                </a:pPr>
                <a:r>
                  <a:rPr lang="en-US" sz="1600" dirty="0">
                    <a:latin typeface="cmr10"/>
                    <a:ea typeface="Times New Roman"/>
                    <a:cs typeface="cmr10"/>
                  </a:rPr>
                  <a:t>Now we consider the stability of the equilibrium </a:t>
                </a:r>
                <a:r>
                  <a:rPr lang="en-US" sz="1600" dirty="0" smtClean="0">
                    <a:latin typeface="cmr10"/>
                    <a:ea typeface="Times New Roman"/>
                    <a:cs typeface="cmr10"/>
                  </a:rPr>
                  <a:t>point </a:t>
                </a:r>
                <a14:m>
                  <m:oMath xmlns:m="http://schemas.openxmlformats.org/officeDocument/2006/math">
                    <m:d>
                      <m:dPr>
                        <m:ctrlPr>
                          <a:rPr lang="en-US" sz="1600" i="1">
                            <a:latin typeface="Cambria Math"/>
                          </a:rPr>
                        </m:ctrlPr>
                      </m:dPr>
                      <m:e>
                        <m:sSub>
                          <m:sSubPr>
                            <m:ctrlPr>
                              <a:rPr lang="en-US" sz="1600" i="1">
                                <a:latin typeface="Cambria Math"/>
                              </a:rPr>
                            </m:ctrlPr>
                          </m:sSubPr>
                          <m:e>
                            <m:r>
                              <a:rPr lang="en-US" sz="1600" i="1">
                                <a:latin typeface="Cambria Math"/>
                              </a:rPr>
                              <m:t>𝑃</m:t>
                            </m:r>
                          </m:e>
                          <m:sub>
                            <m:r>
                              <a:rPr lang="en-US" sz="1600" i="1">
                                <a:latin typeface="Cambria Math"/>
                              </a:rPr>
                              <m:t>𝑒</m:t>
                            </m:r>
                          </m:sub>
                        </m:sSub>
                        <m:r>
                          <a:rPr lang="en-US" sz="1600" i="0">
                            <a:latin typeface="Cambria Math"/>
                          </a:rPr>
                          <m:t>,</m:t>
                        </m:r>
                        <m:sSub>
                          <m:sSubPr>
                            <m:ctrlPr>
                              <a:rPr lang="en-US" sz="1600" i="1">
                                <a:latin typeface="Cambria Math"/>
                              </a:rPr>
                            </m:ctrlPr>
                          </m:sSubPr>
                          <m:e>
                            <m:r>
                              <a:rPr lang="en-US" sz="1600" i="1">
                                <a:latin typeface="Cambria Math"/>
                              </a:rPr>
                              <m:t>𝑅</m:t>
                            </m:r>
                          </m:e>
                          <m:sub>
                            <m:r>
                              <a:rPr lang="en-US" sz="1600" i="1">
                                <a:latin typeface="Cambria Math"/>
                              </a:rPr>
                              <m:t>𝑒</m:t>
                            </m:r>
                          </m:sub>
                        </m:sSub>
                      </m:e>
                    </m:d>
                    <m:r>
                      <a:rPr lang="en-US" sz="1600" i="0">
                        <a:latin typeface="Cambria Math"/>
                      </a:rPr>
                      <m:t>=</m:t>
                    </m:r>
                    <m:d>
                      <m:dPr>
                        <m:ctrlPr>
                          <a:rPr lang="en-US" sz="1600" i="1">
                            <a:latin typeface="Cambria Math"/>
                          </a:rPr>
                        </m:ctrlPr>
                      </m:dPr>
                      <m:e>
                        <m:r>
                          <a:rPr lang="en-US" sz="1600" i="0">
                            <a:latin typeface="Cambria Math"/>
                          </a:rPr>
                          <m:t>1−</m:t>
                        </m:r>
                        <m:f>
                          <m:fPr>
                            <m:ctrlPr>
                              <a:rPr lang="en-US" sz="1600" i="1">
                                <a:latin typeface="Cambria Math"/>
                              </a:rPr>
                            </m:ctrlPr>
                          </m:fPr>
                          <m:num>
                            <m:r>
                              <a:rPr lang="en-US" sz="1600" i="1">
                                <a:latin typeface="Cambria Math"/>
                              </a:rPr>
                              <m:t>h</m:t>
                            </m:r>
                          </m:num>
                          <m:den>
                            <m:r>
                              <a:rPr lang="en-US" sz="1600" i="1">
                                <a:latin typeface="Cambria Math"/>
                              </a:rPr>
                              <m:t>𝑐</m:t>
                            </m:r>
                          </m:den>
                        </m:f>
                        <m:r>
                          <a:rPr lang="en-US" sz="1600" i="0">
                            <a:latin typeface="Cambria Math"/>
                          </a:rPr>
                          <m:t>,1−</m:t>
                        </m:r>
                        <m:f>
                          <m:fPr>
                            <m:ctrlPr>
                              <a:rPr lang="en-US" sz="1600" i="1">
                                <a:latin typeface="Cambria Math"/>
                              </a:rPr>
                            </m:ctrlPr>
                          </m:fPr>
                          <m:num>
                            <m:r>
                              <a:rPr lang="en-US" sz="1600" i="1">
                                <a:latin typeface="Cambria Math"/>
                              </a:rPr>
                              <m:t>h</m:t>
                            </m:r>
                          </m:num>
                          <m:den>
                            <m:r>
                              <a:rPr lang="en-US" sz="1600" i="1">
                                <a:latin typeface="Cambria Math"/>
                              </a:rPr>
                              <m:t>𝑐</m:t>
                            </m:r>
                          </m:den>
                        </m:f>
                      </m:e>
                    </m:d>
                  </m:oMath>
                </a14:m>
                <a:r>
                  <a:rPr lang="en-US" sz="1600" dirty="0">
                    <a:latin typeface="cmr10"/>
                    <a:ea typeface="Times New Roman"/>
                    <a:cs typeface="cmr10"/>
                  </a:rPr>
                  <a:t>.  In order for this equilibrium to exist in the first quadrant we require </a:t>
                </a:r>
                <a:r>
                  <a:rPr lang="en-US" sz="1600" i="1" dirty="0">
                    <a:latin typeface="cmr10"/>
                    <a:ea typeface="Times New Roman"/>
                    <a:cs typeface="cmr10"/>
                  </a:rPr>
                  <a:t>h </a:t>
                </a:r>
                <a:r>
                  <a:rPr lang="en-US" sz="1600" dirty="0">
                    <a:latin typeface="Times New Roman"/>
                    <a:ea typeface="Times New Roman"/>
                  </a:rPr>
                  <a:t>&lt;</a:t>
                </a:r>
                <a:r>
                  <a:rPr lang="en-US" sz="1600" dirty="0">
                    <a:latin typeface="cmr10"/>
                    <a:ea typeface="Times New Roman"/>
                    <a:cs typeface="cmr10"/>
                  </a:rPr>
                  <a:t> </a:t>
                </a:r>
                <a:r>
                  <a:rPr lang="en-US" sz="1600" i="1" dirty="0">
                    <a:latin typeface="cmr10"/>
                    <a:ea typeface="Times New Roman"/>
                    <a:cs typeface="cmr10"/>
                  </a:rPr>
                  <a:t>c</a:t>
                </a:r>
                <a:r>
                  <a:rPr lang="en-US" sz="1600" dirty="0">
                    <a:latin typeface="cmr10"/>
                    <a:ea typeface="Times New Roman"/>
                    <a:cs typeface="cmr10"/>
                  </a:rPr>
                  <a:t> The </a:t>
                </a:r>
                <a:r>
                  <a:rPr lang="en-US" sz="1600" dirty="0" err="1">
                    <a:latin typeface="cmr10"/>
                    <a:ea typeface="Times New Roman"/>
                    <a:cs typeface="cmr10"/>
                  </a:rPr>
                  <a:t>Jacobian</a:t>
                </a:r>
                <a:r>
                  <a:rPr lang="en-US" sz="1600" dirty="0">
                    <a:latin typeface="cmr10"/>
                    <a:ea typeface="Times New Roman"/>
                    <a:cs typeface="cmr10"/>
                  </a:rPr>
                  <a:t> </a:t>
                </a:r>
                <a:r>
                  <a:rPr lang="en-US" sz="1600" b="1" dirty="0">
                    <a:latin typeface="cmr10"/>
                    <a:ea typeface="Times New Roman"/>
                    <a:cs typeface="cmr10"/>
                  </a:rPr>
                  <a:t>J</a:t>
                </a:r>
                <a:r>
                  <a:rPr lang="en-US" sz="1600" dirty="0">
                    <a:latin typeface="cmr10"/>
                    <a:ea typeface="Times New Roman"/>
                    <a:cs typeface="cmr10"/>
                  </a:rPr>
                  <a:t> evaluated at the equilibrium </a:t>
                </a:r>
                <a:r>
                  <a:rPr lang="en-US" sz="1600" dirty="0" smtClean="0">
                    <a:latin typeface="cmr10"/>
                    <a:ea typeface="Times New Roman"/>
                    <a:cs typeface="cmr10"/>
                  </a:rPr>
                  <a:t>is </a:t>
                </a:r>
              </a:p>
              <a:p>
                <a:pPr indent="457200">
                  <a:spcAft>
                    <a:spcPts val="0"/>
                  </a:spcAft>
                </a:pPr>
                <a:endParaRPr lang="en-US" sz="1600" dirty="0" smtClean="0"/>
              </a:p>
              <a:p>
                <a:pPr indent="0">
                  <a:spcAft>
                    <a:spcPts val="0"/>
                  </a:spcAft>
                  <a:buNone/>
                </a:pPr>
                <a14:m>
                  <m:oMathPara xmlns:m="http://schemas.openxmlformats.org/officeDocument/2006/math">
                    <m:oMathParaPr>
                      <m:jc m:val="centerGroup"/>
                    </m:oMathParaPr>
                    <m:oMath xmlns:m="http://schemas.openxmlformats.org/officeDocument/2006/math">
                      <m:r>
                        <m:rPr>
                          <m:nor/>
                        </m:rPr>
                        <a:rPr lang="en-US" sz="2400"/>
                        <m:t>J</m:t>
                      </m:r>
                      <m:r>
                        <a:rPr lang="en-US" sz="2400" i="0">
                          <a:latin typeface="Cambria Math"/>
                        </a:rPr>
                        <m:t>=</m:t>
                      </m:r>
                      <m:d>
                        <m:dPr>
                          <m:begChr m:val="["/>
                          <m:endChr m:val="]"/>
                          <m:ctrlPr>
                            <a:rPr lang="en-US" sz="2400" i="1">
                              <a:latin typeface="Cambria Math"/>
                            </a:rPr>
                          </m:ctrlPr>
                        </m:dPr>
                        <m:e>
                          <m:m>
                            <m:mPr>
                              <m:mcs>
                                <m:mc>
                                  <m:mcPr>
                                    <m:count m:val="2"/>
                                    <m:mcJc m:val="center"/>
                                  </m:mcPr>
                                </m:mc>
                              </m:mcs>
                              <m:ctrlPr>
                                <a:rPr lang="en-US" sz="2400" i="1">
                                  <a:latin typeface="Cambria Math"/>
                                </a:rPr>
                              </m:ctrlPr>
                            </m:mPr>
                            <m:mr>
                              <m:e>
                                <m:r>
                                  <a:rPr lang="en-US" sz="2400" i="0">
                                    <a:latin typeface="Cambria Math"/>
                                  </a:rPr>
                                  <m:t>1−</m:t>
                                </m:r>
                                <m:r>
                                  <a:rPr lang="en-US" sz="2400" i="1">
                                    <a:latin typeface="Cambria Math"/>
                                  </a:rPr>
                                  <m:t>𝑎</m:t>
                                </m:r>
                              </m:e>
                              <m:e>
                                <m:r>
                                  <a:rPr lang="en-US" sz="2400" i="1">
                                    <a:latin typeface="Cambria Math"/>
                                  </a:rPr>
                                  <m:t>𝑎</m:t>
                                </m:r>
                              </m:e>
                            </m:mr>
                            <m:mr>
                              <m:e>
                                <m:r>
                                  <a:rPr lang="en-US" sz="2400" i="0">
                                    <a:latin typeface="Cambria Math"/>
                                  </a:rPr>
                                  <m:t>−</m:t>
                                </m:r>
                                <m:r>
                                  <a:rPr lang="en-US" sz="2400" i="1">
                                    <a:latin typeface="Cambria Math"/>
                                  </a:rPr>
                                  <m:t>h</m:t>
                                </m:r>
                              </m:e>
                              <m:e>
                                <m:r>
                                  <a:rPr lang="en-US" sz="2400" i="0">
                                    <a:latin typeface="Cambria Math"/>
                                  </a:rPr>
                                  <m:t>−</m:t>
                                </m:r>
                                <m:r>
                                  <a:rPr lang="en-US" sz="2400" i="1">
                                    <a:latin typeface="Cambria Math"/>
                                  </a:rPr>
                                  <m:t>𝑐</m:t>
                                </m:r>
                                <m:r>
                                  <a:rPr lang="en-US" sz="2400" i="0">
                                    <a:latin typeface="Cambria Math"/>
                                  </a:rPr>
                                  <m:t>+2</m:t>
                                </m:r>
                                <m:r>
                                  <a:rPr lang="en-US" sz="2400" i="1">
                                    <a:latin typeface="Cambria Math"/>
                                  </a:rPr>
                                  <m:t>h</m:t>
                                </m:r>
                                <m:r>
                                  <a:rPr lang="en-US" sz="2400" i="0">
                                    <a:latin typeface="Cambria Math"/>
                                  </a:rPr>
                                  <m:t>+1</m:t>
                                </m:r>
                              </m:e>
                            </m:mr>
                          </m:m>
                        </m:e>
                      </m:d>
                    </m:oMath>
                  </m:oMathPara>
                </a14:m>
                <a:endParaRPr lang="en-US" sz="2400" dirty="0" smtClean="0">
                  <a:latin typeface="Times New Roman"/>
                  <a:ea typeface="Times New Roman"/>
                </a:endParaRPr>
              </a:p>
              <a:p>
                <a:pPr indent="0">
                  <a:spcAft>
                    <a:spcPts val="0"/>
                  </a:spcAft>
                  <a:buNone/>
                </a:pPr>
                <a:endParaRPr lang="en-US" sz="2400" dirty="0" smtClean="0">
                  <a:latin typeface="Times New Roman"/>
                  <a:ea typeface="Times New Roman"/>
                </a:endParaRPr>
              </a:p>
              <a:p>
                <a:pPr indent="457200">
                  <a:spcAft>
                    <a:spcPts val="0"/>
                  </a:spcAft>
                </a:pPr>
                <a:r>
                  <a:rPr lang="en-US" sz="1600" dirty="0" smtClean="0">
                    <a:latin typeface="cmr10"/>
                    <a:ea typeface="Times New Roman"/>
                    <a:cs typeface="cmr10"/>
                  </a:rPr>
                  <a:t>At </a:t>
                </a:r>
                <a:r>
                  <a:rPr lang="en-US" sz="1600" dirty="0">
                    <a:latin typeface="cmr10"/>
                    <a:ea typeface="Times New Roman"/>
                    <a:cs typeface="cmr10"/>
                  </a:rPr>
                  <a:t>the equilibrium (</a:t>
                </a:r>
                <a:r>
                  <a:rPr lang="en-US" sz="1600" i="1" dirty="0">
                    <a:latin typeface="cmr10"/>
                    <a:ea typeface="Times New Roman"/>
                    <a:cs typeface="cmr10"/>
                  </a:rPr>
                  <a:t>P</a:t>
                </a:r>
                <a:r>
                  <a:rPr lang="en-US" sz="1600" dirty="0">
                    <a:latin typeface="cmr10"/>
                    <a:ea typeface="Times New Roman"/>
                    <a:cs typeface="cmr10"/>
                  </a:rPr>
                  <a:t>,</a:t>
                </a:r>
                <a:r>
                  <a:rPr lang="en-US" sz="1600" i="1" dirty="0">
                    <a:latin typeface="cmr10"/>
                    <a:ea typeface="Times New Roman"/>
                    <a:cs typeface="cmr10"/>
                  </a:rPr>
                  <a:t>R</a:t>
                </a:r>
                <a:r>
                  <a:rPr lang="en-US" sz="1600" dirty="0">
                    <a:latin typeface="cmr10"/>
                    <a:ea typeface="Times New Roman"/>
                    <a:cs typeface="cmr10"/>
                  </a:rPr>
                  <a:t>) = (0,1), the </a:t>
                </a:r>
                <a:r>
                  <a:rPr lang="en-US" sz="1600" dirty="0" err="1">
                    <a:latin typeface="cmr10"/>
                    <a:ea typeface="Times New Roman"/>
                    <a:cs typeface="cmr10"/>
                  </a:rPr>
                  <a:t>Jacobian</a:t>
                </a:r>
                <a:r>
                  <a:rPr lang="en-US" sz="1600" dirty="0">
                    <a:latin typeface="cmr10"/>
                    <a:ea typeface="Times New Roman"/>
                    <a:cs typeface="cmr10"/>
                  </a:rPr>
                  <a:t> </a:t>
                </a:r>
                <a:r>
                  <a:rPr lang="en-US" sz="1600" dirty="0" smtClean="0">
                    <a:latin typeface="cmr10"/>
                    <a:ea typeface="Times New Roman"/>
                    <a:cs typeface="cmr10"/>
                  </a:rPr>
                  <a:t>Matrix is</a:t>
                </a:r>
                <a:r>
                  <a:rPr lang="en-US" sz="1600" dirty="0" smtClean="0">
                    <a:latin typeface="Times New Roman"/>
                    <a:ea typeface="Times New Roman"/>
                  </a:rPr>
                  <a:t>:</a:t>
                </a:r>
              </a:p>
              <a:p>
                <a:pPr indent="0">
                  <a:spcAft>
                    <a:spcPts val="0"/>
                  </a:spcAft>
                  <a:buNone/>
                </a:pPr>
                <a:endParaRPr lang="en-US" sz="1600" dirty="0" smtClean="0">
                  <a:latin typeface="Times New Roman"/>
                  <a:ea typeface="Times New Roman"/>
                </a:endParaRPr>
              </a:p>
              <a:p>
                <a:pPr indent="0">
                  <a:spcAft>
                    <a:spcPts val="0"/>
                  </a:spcAft>
                  <a:buNone/>
                </a:pPr>
                <a14:m>
                  <m:oMathPara xmlns:m="http://schemas.openxmlformats.org/officeDocument/2006/math">
                    <m:oMathParaPr>
                      <m:jc m:val="centerGroup"/>
                    </m:oMathParaPr>
                    <m:oMath xmlns:m="http://schemas.openxmlformats.org/officeDocument/2006/math">
                      <m:r>
                        <m:rPr>
                          <m:nor/>
                        </m:rPr>
                        <a:rPr lang="en-US" sz="2400"/>
                        <m:t>J</m:t>
                      </m:r>
                      <m:r>
                        <a:rPr lang="en-US" sz="2400" i="0">
                          <a:latin typeface="Cambria Math"/>
                        </a:rPr>
                        <m:t>=</m:t>
                      </m:r>
                      <m:d>
                        <m:dPr>
                          <m:begChr m:val="["/>
                          <m:endChr m:val="]"/>
                          <m:ctrlPr>
                            <a:rPr lang="en-US" sz="2400" i="1">
                              <a:latin typeface="Cambria Math"/>
                            </a:rPr>
                          </m:ctrlPr>
                        </m:dPr>
                        <m:e>
                          <m:m>
                            <m:mPr>
                              <m:mcs>
                                <m:mc>
                                  <m:mcPr>
                                    <m:count m:val="2"/>
                                    <m:mcJc m:val="center"/>
                                  </m:mcPr>
                                </m:mc>
                              </m:mcs>
                              <m:ctrlPr>
                                <a:rPr lang="en-US" sz="2400" i="1">
                                  <a:latin typeface="Cambria Math"/>
                                </a:rPr>
                              </m:ctrlPr>
                            </m:mPr>
                            <m:mr>
                              <m:e>
                                <m:r>
                                  <a:rPr lang="en-US" sz="2400" i="1">
                                    <a:latin typeface="Cambria Math"/>
                                  </a:rPr>
                                  <m:t>𝑎</m:t>
                                </m:r>
                                <m:r>
                                  <a:rPr lang="en-US" sz="2400" i="0">
                                    <a:latin typeface="Cambria Math"/>
                                  </a:rPr>
                                  <m:t>+1</m:t>
                                </m:r>
                              </m:e>
                              <m:e>
                                <m:r>
                                  <a:rPr lang="en-US" sz="2400" i="0">
                                    <a:latin typeface="Cambria Math"/>
                                  </a:rPr>
                                  <m:t>0</m:t>
                                </m:r>
                              </m:e>
                            </m:mr>
                            <m:mr>
                              <m:e>
                                <m:r>
                                  <a:rPr lang="en-US" sz="2400" i="0">
                                    <a:latin typeface="Cambria Math"/>
                                  </a:rPr>
                                  <m:t>−</m:t>
                                </m:r>
                                <m:r>
                                  <a:rPr lang="en-US" sz="2400" i="1">
                                    <a:latin typeface="Cambria Math"/>
                                  </a:rPr>
                                  <m:t>h</m:t>
                                </m:r>
                              </m:e>
                              <m:e>
                                <m:r>
                                  <a:rPr lang="en-US" sz="2400" i="0">
                                    <a:latin typeface="Cambria Math"/>
                                  </a:rPr>
                                  <m:t>1−</m:t>
                                </m:r>
                                <m:r>
                                  <a:rPr lang="en-US" sz="2400" i="1">
                                    <a:latin typeface="Cambria Math"/>
                                  </a:rPr>
                                  <m:t>𝑐</m:t>
                                </m:r>
                              </m:e>
                            </m:mr>
                          </m:m>
                        </m:e>
                      </m:d>
                    </m:oMath>
                  </m:oMathPara>
                </a14:m>
                <a:endParaRPr lang="en-US" sz="2400" dirty="0">
                  <a:latin typeface="Times New Roman"/>
                  <a:ea typeface="Times New Roman"/>
                </a:endParaRPr>
              </a:p>
              <a:p>
                <a:pPr indent="0">
                  <a:spcAft>
                    <a:spcPts val="0"/>
                  </a:spcAft>
                  <a:buNone/>
                </a:pPr>
                <a:endParaRPr lang="en-US" sz="1600" dirty="0">
                  <a:latin typeface="Times New Roman"/>
                  <a:ea typeface="Times New Roman"/>
                </a:endParaRPr>
              </a:p>
              <a:p>
                <a:pPr indent="457200">
                  <a:spcAft>
                    <a:spcPts val="0"/>
                  </a:spcAft>
                </a:pPr>
                <a:r>
                  <a:rPr lang="en-US" sz="1600" dirty="0">
                    <a:latin typeface="cmr10"/>
                    <a:ea typeface="Times New Roman"/>
                    <a:cs typeface="cmr10"/>
                  </a:rPr>
                  <a:t>The </a:t>
                </a:r>
                <a:r>
                  <a:rPr lang="en-US" sz="1600" i="1" dirty="0">
                    <a:latin typeface="cmr10"/>
                    <a:ea typeface="Times New Roman"/>
                    <a:cs typeface="cmr10"/>
                  </a:rPr>
                  <a:t>a </a:t>
                </a:r>
                <a:r>
                  <a:rPr lang="en-US" sz="1600" dirty="0">
                    <a:latin typeface="cmr10"/>
                    <a:ea typeface="Times New Roman"/>
                    <a:cs typeface="cmr10"/>
                  </a:rPr>
                  <a:t>+ 1 eigenvalue of this lower triangular matrix is greater than 1 for any choice of </a:t>
                </a:r>
                <a:endParaRPr lang="en-US" sz="1600" dirty="0">
                  <a:latin typeface="Times New Roman"/>
                  <a:ea typeface="Times New Roman"/>
                </a:endParaRPr>
              </a:p>
              <a:p>
                <a:pPr marL="0" indent="0">
                  <a:spcAft>
                    <a:spcPts val="0"/>
                  </a:spcAft>
                  <a:buNone/>
                </a:pPr>
                <a:r>
                  <a:rPr lang="en-US" sz="1600" i="1" dirty="0" smtClean="0">
                    <a:latin typeface="cmr10"/>
                    <a:ea typeface="Times New Roman"/>
                    <a:cs typeface="cmr10"/>
                  </a:rPr>
                  <a:t>      a</a:t>
                </a:r>
                <a:r>
                  <a:rPr lang="en-US" sz="1600" dirty="0" smtClean="0">
                    <a:latin typeface="cmr10"/>
                    <a:ea typeface="Times New Roman"/>
                    <a:cs typeface="cmr10"/>
                  </a:rPr>
                  <a:t> </a:t>
                </a:r>
                <a:r>
                  <a:rPr lang="en-US" sz="1600" dirty="0">
                    <a:latin typeface="Times New Roman"/>
                    <a:ea typeface="Times New Roman"/>
                  </a:rPr>
                  <a:t>&gt; </a:t>
                </a:r>
                <a:r>
                  <a:rPr lang="en-US" sz="1600" dirty="0">
                    <a:latin typeface="cmr10"/>
                    <a:ea typeface="Times New Roman"/>
                    <a:cs typeface="cmr10"/>
                  </a:rPr>
                  <a:t>0 and thus this equilibrium is linearly unstable. The modeling interpretation is of course </a:t>
                </a:r>
                <a:endParaRPr lang="en-US" sz="1600" dirty="0" smtClean="0">
                  <a:latin typeface="cmr10"/>
                  <a:ea typeface="Times New Roman"/>
                  <a:cs typeface="cmr10"/>
                </a:endParaRPr>
              </a:p>
              <a:p>
                <a:pPr marL="0" indent="0">
                  <a:spcAft>
                    <a:spcPts val="0"/>
                  </a:spcAft>
                  <a:buNone/>
                </a:pPr>
                <a:r>
                  <a:rPr lang="en-US" sz="1600" dirty="0">
                    <a:latin typeface="cmr10"/>
                    <a:ea typeface="Times New Roman"/>
                    <a:cs typeface="cmr10"/>
                  </a:rPr>
                  <a:t> </a:t>
                </a:r>
                <a:r>
                  <a:rPr lang="en-US" sz="1600" dirty="0" smtClean="0">
                    <a:latin typeface="cmr10"/>
                    <a:ea typeface="Times New Roman"/>
                    <a:cs typeface="cmr10"/>
                  </a:rPr>
                  <a:t>     that </a:t>
                </a:r>
                <a:r>
                  <a:rPr lang="en-US" sz="1600" dirty="0">
                    <a:latin typeface="cmr10"/>
                    <a:ea typeface="Times New Roman"/>
                    <a:cs typeface="cmr10"/>
                  </a:rPr>
                  <a:t>when the settlers first arrive on the island their little colony has a chance to grow. </a:t>
                </a:r>
                <a:endParaRPr lang="en-US" sz="1600" dirty="0" smtClean="0">
                  <a:latin typeface="cmr10"/>
                  <a:ea typeface="Times New Roman"/>
                  <a:cs typeface="cmr10"/>
                </a:endParaRPr>
              </a:p>
              <a:p>
                <a:pPr marL="0" indent="0">
                  <a:spcAft>
                    <a:spcPts val="0"/>
                  </a:spcAft>
                  <a:buNone/>
                </a:pPr>
                <a:r>
                  <a:rPr lang="en-US" sz="1600" dirty="0">
                    <a:latin typeface="cmr10"/>
                    <a:ea typeface="Times New Roman"/>
                    <a:cs typeface="cmr10"/>
                  </a:rPr>
                  <a:t> </a:t>
                </a:r>
                <a:r>
                  <a:rPr lang="en-US" sz="1600" dirty="0" smtClean="0">
                    <a:latin typeface="cmr10"/>
                    <a:ea typeface="Times New Roman"/>
                    <a:cs typeface="cmr10"/>
                  </a:rPr>
                  <a:t>     Their </a:t>
                </a:r>
                <a:r>
                  <a:rPr lang="en-US" sz="1600" dirty="0">
                    <a:latin typeface="cmr10"/>
                    <a:ea typeface="Times New Roman"/>
                    <a:cs typeface="cmr10"/>
                  </a:rPr>
                  <a:t>arrival on the island can be seen as a perturbation from the equilibrium point </a:t>
                </a:r>
                <a:endParaRPr lang="en-US" sz="1600" dirty="0" smtClean="0">
                  <a:latin typeface="cmr10"/>
                  <a:ea typeface="Times New Roman"/>
                  <a:cs typeface="cmr10"/>
                </a:endParaRPr>
              </a:p>
              <a:p>
                <a:pPr marL="0" indent="0">
                  <a:spcAft>
                    <a:spcPts val="0"/>
                  </a:spcAft>
                  <a:buNone/>
                </a:pPr>
                <a:r>
                  <a:rPr lang="en-US" sz="1600" dirty="0">
                    <a:latin typeface="cmr10"/>
                    <a:ea typeface="Times New Roman"/>
                    <a:cs typeface="cmr10"/>
                  </a:rPr>
                  <a:t> </a:t>
                </a:r>
                <a:r>
                  <a:rPr lang="en-US" sz="1600" dirty="0" smtClean="0">
                    <a:latin typeface="cmr10"/>
                    <a:ea typeface="Times New Roman"/>
                    <a:cs typeface="cmr10"/>
                  </a:rPr>
                  <a:t>      (</a:t>
                </a:r>
                <a:r>
                  <a:rPr lang="en-US" sz="1600" i="1" dirty="0">
                    <a:latin typeface="cmr10"/>
                    <a:ea typeface="Times New Roman"/>
                    <a:cs typeface="cmr10"/>
                  </a:rPr>
                  <a:t>P</a:t>
                </a:r>
                <a:r>
                  <a:rPr lang="en-US" sz="1600" dirty="0">
                    <a:latin typeface="cmr10"/>
                    <a:ea typeface="Times New Roman"/>
                    <a:cs typeface="cmr10"/>
                  </a:rPr>
                  <a:t>,</a:t>
                </a:r>
                <a:r>
                  <a:rPr lang="en-US" sz="1600" i="1" dirty="0">
                    <a:latin typeface="cmr10"/>
                    <a:ea typeface="Times New Roman"/>
                    <a:cs typeface="cmr10"/>
                  </a:rPr>
                  <a:t>R</a:t>
                </a:r>
                <a:r>
                  <a:rPr lang="en-US" sz="1600" dirty="0">
                    <a:latin typeface="cmr10"/>
                    <a:ea typeface="Times New Roman"/>
                    <a:cs typeface="cmr10"/>
                  </a:rPr>
                  <a:t>) = (0,1).</a:t>
                </a:r>
                <a:endParaRPr lang="en-US" sz="1600" dirty="0">
                  <a:latin typeface="Times New Roman"/>
                  <a:ea typeface="Times New Roman"/>
                </a:endParaRPr>
              </a:p>
              <a:p>
                <a:pPr indent="0">
                  <a:spcAft>
                    <a:spcPts val="0"/>
                  </a:spcAft>
                  <a:buNone/>
                </a:pPr>
                <a:endParaRPr lang="en-US" sz="2400" dirty="0">
                  <a:latin typeface="Times New Roman"/>
                  <a:ea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228600"/>
                <a:ext cx="9067800" cy="6400800"/>
              </a:xfrm>
              <a:blipFill rotWithShape="1">
                <a:blip r:embed="rId2"/>
                <a:stretch>
                  <a:fillRect r="-672"/>
                </a:stretch>
              </a:blipFill>
            </p:spPr>
            <p:txBody>
              <a:bodyPr/>
              <a:lstStyle/>
              <a:p>
                <a:r>
                  <a:rPr lang="en-US">
                    <a:noFill/>
                  </a:rPr>
                  <a:t> </a:t>
                </a:r>
              </a:p>
            </p:txBody>
          </p:sp>
        </mc:Fallback>
      </mc:AlternateContent>
    </p:spTree>
    <p:extLst>
      <p:ext uri="{BB962C8B-B14F-4D97-AF65-F5344CB8AC3E}">
        <p14:creationId xmlns:p14="http://schemas.microsoft.com/office/powerpoint/2010/main" val="24436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marL="0" marR="0">
              <a:spcBef>
                <a:spcPts val="0"/>
              </a:spcBef>
              <a:spcAft>
                <a:spcPts val="0"/>
              </a:spcAft>
            </a:pPr>
            <a:r>
              <a:rPr lang="en-US" dirty="0" smtClean="0">
                <a:solidFill>
                  <a:srgbClr val="800000"/>
                </a:solidFill>
                <a:effectLst/>
                <a:latin typeface="Times New Roman"/>
                <a:ea typeface="Times New Roman"/>
              </a:rPr>
              <a:t> </a:t>
            </a:r>
            <a:r>
              <a:rPr lang="en-US" sz="2400" dirty="0" smtClean="0">
                <a:effectLst/>
                <a:latin typeface="Times New Roman"/>
                <a:ea typeface="Times New Roman"/>
              </a:rPr>
              <a:t/>
            </a:r>
            <a:br>
              <a:rPr lang="en-US" sz="2400" dirty="0" smtClean="0">
                <a:effectLst/>
                <a:latin typeface="Times New Roman"/>
                <a:ea typeface="Times New Roman"/>
              </a:rPr>
            </a:br>
            <a:r>
              <a:rPr lang="en-US" sz="3600" b="1" u="sng" dirty="0">
                <a:solidFill>
                  <a:srgbClr val="000080"/>
                </a:solidFill>
                <a:latin typeface="Times New Roman"/>
                <a:ea typeface="Times New Roman"/>
              </a:rPr>
              <a:t>OUTLINE OF THE PRESENTATION:</a:t>
            </a:r>
            <a:r>
              <a:rPr lang="en-US" sz="2000" dirty="0">
                <a:solidFill>
                  <a:prstClr val="black"/>
                </a:solidFill>
                <a:latin typeface="Times New Roman"/>
                <a:ea typeface="Times New Roman"/>
              </a:rPr>
              <a:t/>
            </a:r>
            <a:br>
              <a:rPr lang="en-US" sz="2000" dirty="0">
                <a:solidFill>
                  <a:prstClr val="black"/>
                </a:solidFill>
                <a:latin typeface="Times New Roman"/>
                <a:ea typeface="Times New Roman"/>
              </a:rPr>
            </a:br>
            <a:r>
              <a:rPr lang="en-US" sz="3200" dirty="0" smtClean="0">
                <a:solidFill>
                  <a:srgbClr val="800000"/>
                </a:solidFill>
                <a:effectLst/>
                <a:latin typeface="Times New Roman"/>
                <a:ea typeface="Times New Roman"/>
                <a:cs typeface="Times New Roman"/>
              </a:rPr>
              <a:t/>
            </a:r>
            <a:br>
              <a:rPr lang="en-US" sz="3200" dirty="0" smtClean="0">
                <a:solidFill>
                  <a:srgbClr val="800000"/>
                </a:solidFill>
                <a:effectLst/>
                <a:latin typeface="Times New Roman"/>
                <a:ea typeface="Times New Roman"/>
                <a:cs typeface="Times New Roman"/>
              </a:rPr>
            </a:br>
            <a:r>
              <a:rPr lang="en-US" sz="3200" dirty="0" smtClean="0">
                <a:effectLst/>
                <a:latin typeface="Times New Roman"/>
                <a:ea typeface="Times New Roman"/>
                <a:cs typeface="Times New Roman"/>
              </a:rPr>
              <a:t/>
            </a:r>
            <a:br>
              <a:rPr lang="en-US" sz="3200" dirty="0" smtClean="0">
                <a:effectLst/>
                <a:latin typeface="Times New Roman"/>
                <a:ea typeface="Times New Roman"/>
                <a:cs typeface="Times New Roman"/>
              </a:rPr>
            </a:br>
            <a:endParaRPr lang="en-US" sz="3200" dirty="0"/>
          </a:p>
        </p:txBody>
      </p:sp>
      <p:sp>
        <p:nvSpPr>
          <p:cNvPr id="3" name="Content Placeholder 2"/>
          <p:cNvSpPr>
            <a:spLocks noGrp="1"/>
          </p:cNvSpPr>
          <p:nvPr>
            <p:ph idx="1"/>
          </p:nvPr>
        </p:nvSpPr>
        <p:spPr>
          <a:xfrm>
            <a:off x="381000" y="838200"/>
            <a:ext cx="8229600" cy="5562600"/>
          </a:xfrm>
        </p:spPr>
        <p:txBody>
          <a:bodyPr>
            <a:normAutofit/>
          </a:bodyPr>
          <a:lstStyle/>
          <a:p>
            <a:pPr lvl="0" fontAlgn="base">
              <a:spcAft>
                <a:spcPct val="0"/>
              </a:spcAft>
              <a:buFontTx/>
              <a:buChar char="•"/>
            </a:pPr>
            <a:r>
              <a:rPr kumimoji="0" lang="en-US" sz="2000" b="1" i="0" u="sng" strike="noStrike" kern="0" cap="none" spc="0" normalizeH="0" baseline="0" noProof="0" dirty="0" smtClean="0">
                <a:ln>
                  <a:noFill/>
                </a:ln>
                <a:solidFill>
                  <a:srgbClr val="CC0000"/>
                </a:solidFill>
                <a:effectLst/>
                <a:uLnTx/>
                <a:uFillTx/>
                <a:latin typeface="Arial"/>
              </a:rPr>
              <a:t>THE STANDARD LOGISTIC GROWTH MODEL.</a:t>
            </a:r>
          </a:p>
          <a:p>
            <a:pPr marL="0" lvl="0" indent="0" fontAlgn="base">
              <a:spcAft>
                <a:spcPct val="0"/>
              </a:spcAft>
              <a:buNone/>
            </a:pPr>
            <a:endParaRPr kumimoji="0" lang="en-US" sz="2000" b="1" i="0" u="sng" strike="noStrike" kern="0" cap="none" spc="0" normalizeH="0" baseline="0" noProof="0" dirty="0" smtClean="0">
              <a:ln>
                <a:noFill/>
              </a:ln>
              <a:solidFill>
                <a:srgbClr val="CC0000"/>
              </a:solidFill>
              <a:effectLst/>
              <a:uLnTx/>
              <a:uFillTx/>
              <a:latin typeface="Arial"/>
            </a:endParaRPr>
          </a:p>
          <a:p>
            <a:pPr lvl="0" fontAlgn="base">
              <a:spcAft>
                <a:spcPct val="0"/>
              </a:spcAft>
              <a:buFontTx/>
              <a:buChar char="•"/>
            </a:pPr>
            <a:r>
              <a:rPr lang="en-US" sz="2000" b="1" u="sng" kern="0" dirty="0" smtClean="0">
                <a:solidFill>
                  <a:srgbClr val="CC0000"/>
                </a:solidFill>
                <a:latin typeface="Arial"/>
              </a:rPr>
              <a:t>THE BASENER – ROSS MODEL.</a:t>
            </a:r>
          </a:p>
          <a:p>
            <a:pPr marL="0" lvl="0" indent="0" fontAlgn="base">
              <a:spcAft>
                <a:spcPct val="0"/>
              </a:spcAft>
              <a:buNone/>
            </a:pPr>
            <a:endParaRPr lang="en-US" sz="2000" b="1" u="sng" kern="0" dirty="0" smtClean="0">
              <a:solidFill>
                <a:srgbClr val="CC0000"/>
              </a:solidFill>
              <a:latin typeface="Arial"/>
            </a:endParaRPr>
          </a:p>
          <a:p>
            <a:pPr lvl="0" fontAlgn="base">
              <a:spcAft>
                <a:spcPct val="0"/>
              </a:spcAft>
              <a:buFontTx/>
              <a:buChar char="•"/>
            </a:pPr>
            <a:r>
              <a:rPr kumimoji="0" lang="en-US" sz="2000" b="1" i="0" u="sng" strike="noStrike" kern="0" cap="none" spc="0" normalizeH="0" baseline="0" noProof="0" dirty="0" smtClean="0">
                <a:ln>
                  <a:noFill/>
                </a:ln>
                <a:solidFill>
                  <a:srgbClr val="CC0000"/>
                </a:solidFill>
                <a:effectLst/>
                <a:uLnTx/>
                <a:uFillTx/>
                <a:latin typeface="Arial"/>
              </a:rPr>
              <a:t>THE INVASIVE SPECIES MODEL.</a:t>
            </a:r>
          </a:p>
          <a:p>
            <a:pPr marL="0" lvl="0" indent="0" fontAlgn="base">
              <a:spcAft>
                <a:spcPct val="0"/>
              </a:spcAft>
              <a:buNone/>
            </a:pPr>
            <a:endParaRPr kumimoji="0" lang="en-US" sz="2000" b="1" i="0" u="sng" strike="noStrike" kern="0" cap="none" spc="0" normalizeH="0" baseline="0" noProof="0" dirty="0" smtClean="0">
              <a:ln>
                <a:noFill/>
              </a:ln>
              <a:solidFill>
                <a:srgbClr val="CC0000"/>
              </a:solidFill>
              <a:effectLst/>
              <a:uLnTx/>
              <a:uFillTx/>
              <a:latin typeface="Arial"/>
            </a:endParaRPr>
          </a:p>
          <a:p>
            <a:pPr lvl="0" fontAlgn="base">
              <a:spcAft>
                <a:spcPct val="0"/>
              </a:spcAft>
              <a:buFontTx/>
              <a:buChar char="•"/>
            </a:pPr>
            <a:r>
              <a:rPr lang="en-US" sz="2000" b="1" u="sng" kern="0" dirty="0" smtClean="0">
                <a:solidFill>
                  <a:srgbClr val="CC0000"/>
                </a:solidFill>
                <a:latin typeface="Arial"/>
              </a:rPr>
              <a:t>THE REIMARK – SACKER BIFURCATION.</a:t>
            </a:r>
          </a:p>
          <a:p>
            <a:pPr marL="0" lvl="0" indent="0" fontAlgn="base">
              <a:spcAft>
                <a:spcPct val="0"/>
              </a:spcAft>
              <a:buNone/>
            </a:pPr>
            <a:endParaRPr lang="en-US" sz="2000" b="1" u="sng" kern="0" dirty="0" smtClean="0">
              <a:solidFill>
                <a:srgbClr val="CC0000"/>
              </a:solidFill>
              <a:latin typeface="Arial"/>
            </a:endParaRPr>
          </a:p>
          <a:p>
            <a:pPr lvl="0" fontAlgn="base">
              <a:spcAft>
                <a:spcPct val="0"/>
              </a:spcAft>
              <a:buFontTx/>
              <a:buChar char="•"/>
            </a:pPr>
            <a:r>
              <a:rPr lang="en-US" sz="2000" b="1" u="sng" kern="0" dirty="0" smtClean="0">
                <a:solidFill>
                  <a:srgbClr val="CC0000"/>
                </a:solidFill>
                <a:latin typeface="Arial"/>
              </a:rPr>
              <a:t>THE NUMERICAL BIFURCATION ANALYSIS.</a:t>
            </a:r>
          </a:p>
          <a:p>
            <a:pPr marL="0" lvl="0" indent="0" fontAlgn="base">
              <a:spcAft>
                <a:spcPct val="0"/>
              </a:spcAft>
              <a:buNone/>
            </a:pPr>
            <a:endParaRPr lang="en-US" sz="2000" b="1" u="sng" kern="0" dirty="0" smtClean="0">
              <a:solidFill>
                <a:srgbClr val="CC0000"/>
              </a:solidFill>
              <a:latin typeface="Arial"/>
            </a:endParaRPr>
          </a:p>
          <a:p>
            <a:pPr lvl="0" fontAlgn="base">
              <a:spcAft>
                <a:spcPct val="0"/>
              </a:spcAft>
              <a:buFontTx/>
              <a:buChar char="•"/>
            </a:pPr>
            <a:r>
              <a:rPr lang="en-US" sz="2000" b="1" u="sng" kern="0" dirty="0" smtClean="0">
                <a:solidFill>
                  <a:srgbClr val="CC0000"/>
                </a:solidFill>
                <a:latin typeface="Arial"/>
              </a:rPr>
              <a:t>GLOBAL ANALYSIS &amp; BASIN OF ATTRACTION.</a:t>
            </a:r>
          </a:p>
          <a:p>
            <a:pPr marL="0" lvl="0" indent="0" fontAlgn="base">
              <a:spcAft>
                <a:spcPct val="0"/>
              </a:spcAft>
              <a:buNone/>
            </a:pPr>
            <a:endParaRPr lang="en-US" sz="2000" b="1" u="sng" kern="0" dirty="0" smtClean="0">
              <a:solidFill>
                <a:srgbClr val="CC0000"/>
              </a:solidFill>
              <a:latin typeface="Arial"/>
            </a:endParaRPr>
          </a:p>
          <a:p>
            <a:pPr lvl="0" fontAlgn="base">
              <a:spcAft>
                <a:spcPct val="0"/>
              </a:spcAft>
              <a:buFontTx/>
              <a:buChar char="•"/>
            </a:pPr>
            <a:r>
              <a:rPr lang="en-US" sz="2000" b="1" u="sng" kern="0" dirty="0" smtClean="0">
                <a:solidFill>
                  <a:srgbClr val="CC0000"/>
                </a:solidFill>
                <a:latin typeface="Arial"/>
              </a:rPr>
              <a:t>THE JULIA SET</a:t>
            </a:r>
            <a:r>
              <a:rPr lang="en-US" sz="2000" b="1" u="sng" kern="0" dirty="0" smtClean="0">
                <a:solidFill>
                  <a:srgbClr val="CC0000"/>
                </a:solidFill>
                <a:latin typeface="Arial"/>
              </a:rPr>
              <a:t>.</a:t>
            </a:r>
          </a:p>
          <a:p>
            <a:pPr marL="0" lvl="0" indent="0" fontAlgn="base">
              <a:spcAft>
                <a:spcPct val="0"/>
              </a:spcAft>
              <a:buNone/>
            </a:pPr>
            <a:endParaRPr lang="en-US" sz="2000" b="1" u="sng" kern="0" dirty="0" smtClean="0">
              <a:solidFill>
                <a:srgbClr val="CC0000"/>
              </a:solidFill>
              <a:latin typeface="Arial"/>
            </a:endParaRPr>
          </a:p>
          <a:p>
            <a:pPr lvl="0" fontAlgn="base">
              <a:spcAft>
                <a:spcPct val="0"/>
              </a:spcAft>
              <a:buFontTx/>
              <a:buChar char="•"/>
            </a:pPr>
            <a:r>
              <a:rPr lang="en-US" sz="2000" b="1" u="sng" kern="0" dirty="0" smtClean="0">
                <a:solidFill>
                  <a:srgbClr val="CC0000"/>
                </a:solidFill>
                <a:latin typeface="Arial"/>
              </a:rPr>
              <a:t>THE DIFFUSION MODEL.</a:t>
            </a:r>
            <a:endParaRPr lang="en-US" sz="2000" b="1" u="sng" kern="0" dirty="0" smtClean="0">
              <a:solidFill>
                <a:srgbClr val="CC0000"/>
              </a:solidFill>
              <a:latin typeface="Arial"/>
            </a:endParaRPr>
          </a:p>
          <a:p>
            <a:pPr lvl="0" fontAlgn="base">
              <a:spcAft>
                <a:spcPct val="0"/>
              </a:spcAft>
              <a:buFontTx/>
              <a:buChar char="•"/>
            </a:pPr>
            <a:endParaRPr kumimoji="0" lang="en-US" sz="2400" b="1" i="0" u="sng" strike="noStrike" kern="0" cap="none" spc="0" normalizeH="0" baseline="0" noProof="0" dirty="0" smtClean="0">
              <a:ln>
                <a:noFill/>
              </a:ln>
              <a:solidFill>
                <a:srgbClr val="CC0000"/>
              </a:solidFill>
              <a:effectLst/>
              <a:uLnTx/>
              <a:uFillTx/>
              <a:latin typeface="Arial"/>
              <a:ea typeface="+mn-ea"/>
              <a:cs typeface="+mn-cs"/>
            </a:endParaRPr>
          </a:p>
          <a:p>
            <a:endParaRPr lang="en-US" dirty="0"/>
          </a:p>
        </p:txBody>
      </p:sp>
    </p:spTree>
    <p:extLst>
      <p:ext uri="{BB962C8B-B14F-4D97-AF65-F5344CB8AC3E}">
        <p14:creationId xmlns:p14="http://schemas.microsoft.com/office/powerpoint/2010/main" val="2297498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28600"/>
                <a:ext cx="8763000" cy="6477000"/>
              </a:xfrm>
            </p:spPr>
            <p:txBody>
              <a:bodyPr/>
              <a:lstStyle/>
              <a:p>
                <a:pPr indent="457200">
                  <a:spcAft>
                    <a:spcPts val="0"/>
                  </a:spcAft>
                </a:pPr>
                <a:r>
                  <a:rPr lang="en-US" sz="1600" dirty="0">
                    <a:latin typeface="cmr10"/>
                    <a:ea typeface="Times New Roman"/>
                    <a:cs typeface="cmr10"/>
                  </a:rPr>
                  <a:t>Now we consider the stability of the equilibrium </a:t>
                </a:r>
                <a14:m>
                  <m:oMath xmlns:m="http://schemas.openxmlformats.org/officeDocument/2006/math">
                    <m:d>
                      <m:dPr>
                        <m:ctrlPr>
                          <a:rPr lang="en-US" sz="1600" i="1">
                            <a:latin typeface="Cambria Math"/>
                          </a:rPr>
                        </m:ctrlPr>
                      </m:dPr>
                      <m:e>
                        <m:sSub>
                          <m:sSubPr>
                            <m:ctrlPr>
                              <a:rPr lang="en-US" sz="1600" i="1">
                                <a:latin typeface="Cambria Math"/>
                              </a:rPr>
                            </m:ctrlPr>
                          </m:sSubPr>
                          <m:e>
                            <m:r>
                              <a:rPr lang="en-US" sz="1600" i="1">
                                <a:latin typeface="Cambria Math"/>
                              </a:rPr>
                              <m:t>𝑃</m:t>
                            </m:r>
                          </m:e>
                          <m:sub>
                            <m:r>
                              <a:rPr lang="en-US" sz="1600" i="1">
                                <a:latin typeface="Cambria Math"/>
                              </a:rPr>
                              <m:t>𝑒</m:t>
                            </m:r>
                          </m:sub>
                        </m:sSub>
                        <m:r>
                          <a:rPr lang="en-US" sz="1600" i="0">
                            <a:latin typeface="Cambria Math"/>
                          </a:rPr>
                          <m:t>,</m:t>
                        </m:r>
                        <m:sSub>
                          <m:sSubPr>
                            <m:ctrlPr>
                              <a:rPr lang="en-US" sz="1600" i="1">
                                <a:latin typeface="Cambria Math"/>
                              </a:rPr>
                            </m:ctrlPr>
                          </m:sSubPr>
                          <m:e>
                            <m:r>
                              <a:rPr lang="en-US" sz="1600" i="1">
                                <a:latin typeface="Cambria Math"/>
                              </a:rPr>
                              <m:t>𝑅</m:t>
                            </m:r>
                          </m:e>
                          <m:sub>
                            <m:r>
                              <a:rPr lang="en-US" sz="1600" i="1">
                                <a:latin typeface="Cambria Math"/>
                              </a:rPr>
                              <m:t>𝑒</m:t>
                            </m:r>
                          </m:sub>
                        </m:sSub>
                      </m:e>
                    </m:d>
                    <m:r>
                      <a:rPr lang="en-US" sz="1600" i="0">
                        <a:latin typeface="Cambria Math"/>
                      </a:rPr>
                      <m:t>=</m:t>
                    </m:r>
                    <m:d>
                      <m:dPr>
                        <m:ctrlPr>
                          <a:rPr lang="en-US" sz="1600" i="1">
                            <a:latin typeface="Cambria Math"/>
                          </a:rPr>
                        </m:ctrlPr>
                      </m:dPr>
                      <m:e>
                        <m:r>
                          <a:rPr lang="en-US" sz="1600" i="0">
                            <a:latin typeface="Cambria Math"/>
                          </a:rPr>
                          <m:t>1−</m:t>
                        </m:r>
                        <m:f>
                          <m:fPr>
                            <m:ctrlPr>
                              <a:rPr lang="en-US" sz="1600" i="1">
                                <a:latin typeface="Cambria Math"/>
                              </a:rPr>
                            </m:ctrlPr>
                          </m:fPr>
                          <m:num>
                            <m:r>
                              <a:rPr lang="en-US" sz="1600" i="1">
                                <a:latin typeface="Cambria Math"/>
                              </a:rPr>
                              <m:t>h</m:t>
                            </m:r>
                          </m:num>
                          <m:den>
                            <m:r>
                              <a:rPr lang="en-US" sz="1600" i="1">
                                <a:latin typeface="Cambria Math"/>
                              </a:rPr>
                              <m:t>𝑐</m:t>
                            </m:r>
                          </m:den>
                        </m:f>
                        <m:r>
                          <a:rPr lang="en-US" sz="1600" i="0">
                            <a:latin typeface="Cambria Math"/>
                          </a:rPr>
                          <m:t>,1−</m:t>
                        </m:r>
                        <m:f>
                          <m:fPr>
                            <m:ctrlPr>
                              <a:rPr lang="en-US" sz="1600" i="1">
                                <a:latin typeface="Cambria Math"/>
                              </a:rPr>
                            </m:ctrlPr>
                          </m:fPr>
                          <m:num>
                            <m:r>
                              <a:rPr lang="en-US" sz="1600" i="1">
                                <a:latin typeface="Cambria Math"/>
                              </a:rPr>
                              <m:t>h</m:t>
                            </m:r>
                          </m:num>
                          <m:den>
                            <m:r>
                              <a:rPr lang="en-US" sz="1600" i="1">
                                <a:latin typeface="Cambria Math"/>
                              </a:rPr>
                              <m:t>𝑐</m:t>
                            </m:r>
                          </m:den>
                        </m:f>
                      </m:e>
                    </m:d>
                  </m:oMath>
                </a14:m>
                <a:r>
                  <a:rPr lang="en-US" sz="1600" dirty="0">
                    <a:latin typeface="cmr10"/>
                    <a:ea typeface="Times New Roman"/>
                    <a:cs typeface="cmr10"/>
                  </a:rPr>
                  <a:t>.  In order for this equilibrium to exist in the first quadrant we require </a:t>
                </a:r>
                <a:r>
                  <a:rPr lang="en-US" sz="1600" i="1" dirty="0">
                    <a:latin typeface="cmr10"/>
                    <a:ea typeface="Times New Roman"/>
                    <a:cs typeface="cmr10"/>
                  </a:rPr>
                  <a:t>h </a:t>
                </a:r>
                <a:r>
                  <a:rPr lang="en-US" sz="1600" dirty="0">
                    <a:latin typeface="Times New Roman"/>
                    <a:ea typeface="Times New Roman"/>
                  </a:rPr>
                  <a:t>&lt;</a:t>
                </a:r>
                <a:r>
                  <a:rPr lang="en-US" sz="1600" dirty="0">
                    <a:latin typeface="cmr10"/>
                    <a:ea typeface="Times New Roman"/>
                    <a:cs typeface="cmr10"/>
                  </a:rPr>
                  <a:t> </a:t>
                </a:r>
                <a:r>
                  <a:rPr lang="en-US" sz="1600" i="1" dirty="0">
                    <a:latin typeface="cmr10"/>
                    <a:ea typeface="Times New Roman"/>
                    <a:cs typeface="cmr10"/>
                  </a:rPr>
                  <a:t>c</a:t>
                </a:r>
                <a:r>
                  <a:rPr lang="en-US" sz="1600" dirty="0">
                    <a:latin typeface="cmr10"/>
                    <a:ea typeface="Times New Roman"/>
                    <a:cs typeface="cmr10"/>
                  </a:rPr>
                  <a:t> The </a:t>
                </a:r>
                <a:r>
                  <a:rPr lang="en-US" sz="1600" dirty="0" err="1">
                    <a:latin typeface="cmr10"/>
                    <a:ea typeface="Times New Roman"/>
                    <a:cs typeface="cmr10"/>
                  </a:rPr>
                  <a:t>Jacobian</a:t>
                </a:r>
                <a:r>
                  <a:rPr lang="en-US" sz="1600" dirty="0">
                    <a:latin typeface="cmr10"/>
                    <a:ea typeface="Times New Roman"/>
                    <a:cs typeface="cmr10"/>
                  </a:rPr>
                  <a:t> </a:t>
                </a:r>
                <a:r>
                  <a:rPr lang="en-US" sz="1600" dirty="0" smtClean="0">
                    <a:latin typeface="cmr10"/>
                    <a:ea typeface="Times New Roman"/>
                    <a:cs typeface="cmr10"/>
                  </a:rPr>
                  <a:t> Matrix </a:t>
                </a:r>
                <a:r>
                  <a:rPr lang="en-US" sz="1600" b="1" dirty="0" smtClean="0">
                    <a:latin typeface="cmr10"/>
                    <a:ea typeface="Times New Roman"/>
                    <a:cs typeface="cmr10"/>
                  </a:rPr>
                  <a:t>J</a:t>
                </a:r>
                <a:r>
                  <a:rPr lang="en-US" sz="1600" dirty="0" smtClean="0">
                    <a:latin typeface="cmr10"/>
                    <a:ea typeface="Times New Roman"/>
                    <a:cs typeface="cmr10"/>
                  </a:rPr>
                  <a:t> </a:t>
                </a:r>
                <a:r>
                  <a:rPr lang="en-US" sz="1600" dirty="0">
                    <a:latin typeface="cmr10"/>
                    <a:ea typeface="Times New Roman"/>
                    <a:cs typeface="cmr10"/>
                  </a:rPr>
                  <a:t>evaluated at the equilibrium </a:t>
                </a:r>
                <a14:m>
                  <m:oMath xmlns:m="http://schemas.openxmlformats.org/officeDocument/2006/math">
                    <m:d>
                      <m:dPr>
                        <m:ctrlPr>
                          <a:rPr lang="en-US" sz="1600" i="1">
                            <a:latin typeface="Cambria Math"/>
                          </a:rPr>
                        </m:ctrlPr>
                      </m:dPr>
                      <m:e>
                        <m:sSub>
                          <m:sSubPr>
                            <m:ctrlPr>
                              <a:rPr lang="en-US" sz="1600" i="1">
                                <a:latin typeface="Cambria Math"/>
                              </a:rPr>
                            </m:ctrlPr>
                          </m:sSubPr>
                          <m:e>
                            <m:r>
                              <a:rPr lang="en-US" sz="1600" i="1">
                                <a:latin typeface="Cambria Math"/>
                              </a:rPr>
                              <m:t>𝑃</m:t>
                            </m:r>
                          </m:e>
                          <m:sub>
                            <m:r>
                              <a:rPr lang="en-US" sz="1600" i="1">
                                <a:latin typeface="Cambria Math"/>
                              </a:rPr>
                              <m:t>𝑒</m:t>
                            </m:r>
                          </m:sub>
                        </m:sSub>
                        <m:r>
                          <a:rPr lang="en-US" sz="1600" i="0">
                            <a:latin typeface="Cambria Math"/>
                          </a:rPr>
                          <m:t>,</m:t>
                        </m:r>
                        <m:sSub>
                          <m:sSubPr>
                            <m:ctrlPr>
                              <a:rPr lang="en-US" sz="1600" i="1">
                                <a:latin typeface="Cambria Math"/>
                              </a:rPr>
                            </m:ctrlPr>
                          </m:sSubPr>
                          <m:e>
                            <m:r>
                              <a:rPr lang="en-US" sz="1600" i="1">
                                <a:latin typeface="Cambria Math"/>
                              </a:rPr>
                              <m:t>𝑅</m:t>
                            </m:r>
                          </m:e>
                          <m:sub>
                            <m:r>
                              <a:rPr lang="en-US" sz="1600" i="1">
                                <a:latin typeface="Cambria Math"/>
                              </a:rPr>
                              <m:t>𝑒</m:t>
                            </m:r>
                          </m:sub>
                        </m:sSub>
                      </m:e>
                    </m:d>
                  </m:oMath>
                </a14:m>
                <a:r>
                  <a:rPr lang="en-US" sz="1600" dirty="0" smtClean="0">
                    <a:latin typeface="cmr10"/>
                    <a:ea typeface="Times New Roman"/>
                    <a:cs typeface="cmr10"/>
                  </a:rPr>
                  <a:t> is:</a:t>
                </a:r>
              </a:p>
              <a:p>
                <a:pPr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r>
                        <m:rPr>
                          <m:nor/>
                        </m:rPr>
                        <a:rPr lang="en-US" sz="2400"/>
                        <m:t>J</m:t>
                      </m:r>
                      <m:r>
                        <a:rPr lang="en-US" sz="2400" i="0">
                          <a:latin typeface="Cambria Math"/>
                        </a:rPr>
                        <m:t>=</m:t>
                      </m:r>
                      <m:d>
                        <m:dPr>
                          <m:begChr m:val="["/>
                          <m:endChr m:val="]"/>
                          <m:ctrlPr>
                            <a:rPr lang="en-US" sz="2400" i="1">
                              <a:latin typeface="Cambria Math"/>
                            </a:rPr>
                          </m:ctrlPr>
                        </m:dPr>
                        <m:e>
                          <m:m>
                            <m:mPr>
                              <m:mcs>
                                <m:mc>
                                  <m:mcPr>
                                    <m:count m:val="2"/>
                                    <m:mcJc m:val="center"/>
                                  </m:mcPr>
                                </m:mc>
                              </m:mcs>
                              <m:ctrlPr>
                                <a:rPr lang="en-US" sz="2400" i="1">
                                  <a:latin typeface="Cambria Math"/>
                                </a:rPr>
                              </m:ctrlPr>
                            </m:mPr>
                            <m:mr>
                              <m:e>
                                <m:r>
                                  <a:rPr lang="en-US" sz="2400" i="0">
                                    <a:latin typeface="Cambria Math"/>
                                  </a:rPr>
                                  <m:t>1−</m:t>
                                </m:r>
                                <m:r>
                                  <a:rPr lang="en-US" sz="2400" i="1">
                                    <a:latin typeface="Cambria Math"/>
                                  </a:rPr>
                                  <m:t>𝑎</m:t>
                                </m:r>
                              </m:e>
                              <m:e>
                                <m:r>
                                  <a:rPr lang="en-US" sz="2400" i="1">
                                    <a:latin typeface="Cambria Math"/>
                                  </a:rPr>
                                  <m:t>𝑎</m:t>
                                </m:r>
                              </m:e>
                            </m:mr>
                            <m:mr>
                              <m:e>
                                <m:r>
                                  <a:rPr lang="en-US" sz="2400" i="0">
                                    <a:latin typeface="Cambria Math"/>
                                  </a:rPr>
                                  <m:t>−</m:t>
                                </m:r>
                                <m:r>
                                  <a:rPr lang="en-US" sz="2400" i="1">
                                    <a:latin typeface="Cambria Math"/>
                                  </a:rPr>
                                  <m:t>h</m:t>
                                </m:r>
                              </m:e>
                              <m:e>
                                <m:r>
                                  <a:rPr lang="en-US" sz="2400" i="0">
                                    <a:latin typeface="Cambria Math"/>
                                  </a:rPr>
                                  <m:t>−</m:t>
                                </m:r>
                                <m:r>
                                  <a:rPr lang="en-US" sz="2400" i="1">
                                    <a:latin typeface="Cambria Math"/>
                                  </a:rPr>
                                  <m:t>𝑐</m:t>
                                </m:r>
                                <m:r>
                                  <a:rPr lang="en-US" sz="2400" i="0">
                                    <a:latin typeface="Cambria Math"/>
                                  </a:rPr>
                                  <m:t>+2</m:t>
                                </m:r>
                                <m:r>
                                  <a:rPr lang="en-US" sz="2400" i="1">
                                    <a:latin typeface="Cambria Math"/>
                                  </a:rPr>
                                  <m:t>h</m:t>
                                </m:r>
                                <m:r>
                                  <a:rPr lang="en-US" sz="2400" i="0">
                                    <a:latin typeface="Cambria Math"/>
                                  </a:rPr>
                                  <m:t>+1</m:t>
                                </m:r>
                              </m:e>
                            </m:mr>
                          </m:m>
                        </m:e>
                      </m:d>
                    </m:oMath>
                  </m:oMathPara>
                </a14:m>
                <a:endParaRPr lang="en-US" sz="2400" dirty="0" smtClean="0"/>
              </a:p>
              <a:p>
                <a:pPr marL="0" indent="0">
                  <a:buNone/>
                </a:pPr>
                <a:endParaRPr lang="en-US" sz="2400" dirty="0" smtClean="0"/>
              </a:p>
              <a:p>
                <a:pPr indent="457200">
                  <a:spcAft>
                    <a:spcPts val="0"/>
                  </a:spcAft>
                </a:pPr>
                <a:r>
                  <a:rPr lang="en-US" sz="1600" dirty="0">
                    <a:latin typeface="cmr10"/>
                    <a:ea typeface="Times New Roman"/>
                    <a:cs typeface="cmr10"/>
                  </a:rPr>
                  <a:t>The stability triangle in the trace-determinant plane is bounded by the </a:t>
                </a:r>
                <a:r>
                  <a:rPr lang="en-US" sz="1600" dirty="0" smtClean="0">
                    <a:latin typeface="cmr10"/>
                    <a:ea typeface="Times New Roman"/>
                    <a:cs typeface="cmr10"/>
                  </a:rPr>
                  <a:t>inequalities:</a:t>
                </a:r>
              </a:p>
              <a:p>
                <a:pPr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a:latin typeface="Cambria Math"/>
                            </a:rPr>
                          </m:ctrlPr>
                        </m:mPr>
                        <m:mr>
                          <m:e>
                            <m:r>
                              <m:rPr>
                                <m:sty m:val="p"/>
                              </m:rPr>
                              <a:rPr lang="en-US" sz="2400">
                                <a:latin typeface="Cambria Math"/>
                              </a:rPr>
                              <m:t>det</m:t>
                            </m:r>
                            <m:r>
                              <a:rPr lang="en-US" sz="2400" i="0">
                                <a:latin typeface="Cambria Math"/>
                              </a:rPr>
                              <m:t>(</m:t>
                            </m:r>
                            <m:r>
                              <a:rPr lang="en-US" sz="2400" i="1">
                                <a:latin typeface="Cambria Math"/>
                              </a:rPr>
                              <m:t>𝐽</m:t>
                            </m:r>
                            <m:r>
                              <a:rPr lang="en-US" sz="2400" i="0">
                                <a:latin typeface="Cambria Math"/>
                              </a:rPr>
                              <m:t>)&lt;1</m:t>
                            </m:r>
                          </m:e>
                        </m:mr>
                        <m:mr>
                          <m:e>
                            <m:d>
                              <m:dPr>
                                <m:begChr m:val=""/>
                                <m:ctrlPr>
                                  <a:rPr lang="en-US" sz="2400" i="1">
                                    <a:latin typeface="Cambria Math"/>
                                  </a:rPr>
                                </m:ctrlPr>
                              </m:dPr>
                              <m:e>
                                <m:r>
                                  <a:rPr lang="en-US" sz="2400" i="1">
                                    <a:latin typeface="Cambria Math"/>
                                  </a:rPr>
                                  <m:t>𝑡𝑟</m:t>
                                </m:r>
                                <m:r>
                                  <a:rPr lang="en-US" sz="2400" i="0">
                                    <a:latin typeface="Cambria Math"/>
                                  </a:rPr>
                                  <m:t>(</m:t>
                                </m:r>
                                <m:r>
                                  <a:rPr lang="en-US" sz="2400" i="1">
                                    <a:latin typeface="Cambria Math"/>
                                  </a:rPr>
                                  <m:t>𝐽</m:t>
                                </m:r>
                                <m:r>
                                  <a:rPr lang="en-US" sz="2400" i="0">
                                    <a:latin typeface="Cambria Math"/>
                                  </a:rPr>
                                  <m:t>)−1&lt;</m:t>
                                </m:r>
                                <m:r>
                                  <m:rPr>
                                    <m:sty m:val="p"/>
                                  </m:rPr>
                                  <a:rPr lang="en-US" sz="2400" i="0">
                                    <a:latin typeface="Cambria Math"/>
                                  </a:rPr>
                                  <m:t>det</m:t>
                                </m:r>
                                <m:r>
                                  <a:rPr lang="en-US" sz="2400" i="0">
                                    <a:latin typeface="Cambria Math"/>
                                  </a:rPr>
                                  <m:t>(</m:t>
                                </m:r>
                                <m:r>
                                  <a:rPr lang="en-US" sz="2400" i="1">
                                    <a:latin typeface="Cambria Math"/>
                                  </a:rPr>
                                  <m:t>𝐽</m:t>
                                </m:r>
                              </m:e>
                            </m:d>
                          </m:e>
                        </m:mr>
                        <m:mr>
                          <m:e>
                            <m:r>
                              <a:rPr lang="en-US" sz="2400" i="0">
                                <a:latin typeface="Cambria Math"/>
                              </a:rPr>
                              <m:t>−</m:t>
                            </m:r>
                            <m:r>
                              <a:rPr lang="en-US" sz="2400" i="1">
                                <a:latin typeface="Cambria Math"/>
                              </a:rPr>
                              <m:t>𝑡𝑟</m:t>
                            </m:r>
                            <m:r>
                              <a:rPr lang="en-US" sz="2400" i="0">
                                <a:latin typeface="Cambria Math"/>
                              </a:rPr>
                              <m:t>(</m:t>
                            </m:r>
                            <m:r>
                              <a:rPr lang="en-US" sz="2400" i="1">
                                <a:latin typeface="Cambria Math"/>
                              </a:rPr>
                              <m:t>𝐽</m:t>
                            </m:r>
                            <m:r>
                              <a:rPr lang="en-US" sz="2400" i="0">
                                <a:latin typeface="Cambria Math"/>
                              </a:rPr>
                              <m:t>)−1&lt;</m:t>
                            </m:r>
                            <m:r>
                              <m:rPr>
                                <m:sty m:val="p"/>
                              </m:rPr>
                              <a:rPr lang="en-US" sz="2400" i="0">
                                <a:latin typeface="Cambria Math"/>
                              </a:rPr>
                              <m:t>det</m:t>
                            </m:r>
                            <m:r>
                              <a:rPr lang="en-US" sz="2400" i="0">
                                <a:latin typeface="Cambria Math"/>
                              </a:rPr>
                              <m:t>(</m:t>
                            </m:r>
                            <m:r>
                              <a:rPr lang="en-US" sz="2400" i="1">
                                <a:latin typeface="Cambria Math"/>
                              </a:rPr>
                              <m:t>𝐽</m:t>
                            </m:r>
                            <m:r>
                              <a:rPr lang="en-US" sz="2400" i="0">
                                <a:latin typeface="Cambria Math"/>
                              </a:rPr>
                              <m:t>).</m:t>
                            </m:r>
                          </m:e>
                        </m:mr>
                      </m:m>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28600"/>
                <a:ext cx="8763000" cy="6477000"/>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180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315201"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528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28600"/>
                <a:ext cx="8763000" cy="6477000"/>
              </a:xfrm>
            </p:spPr>
            <p:txBody>
              <a:bodyPr/>
              <a:lstStyle/>
              <a:p>
                <a:pPr indent="457200">
                  <a:spcAft>
                    <a:spcPts val="0"/>
                  </a:spcAft>
                </a:pPr>
                <a:r>
                  <a:rPr lang="en-US" sz="1600" dirty="0">
                    <a:latin typeface="cmr10"/>
                    <a:ea typeface="Times New Roman"/>
                    <a:cs typeface="cmr10"/>
                  </a:rPr>
                  <a:t>The stability triangle will now be used to analyze the stability of the equilibrium . The </a:t>
                </a:r>
                <a:r>
                  <a:rPr lang="en-US" sz="1600" i="1" dirty="0" err="1">
                    <a:latin typeface="cmr10"/>
                    <a:ea typeface="Times New Roman"/>
                    <a:cs typeface="cmr10"/>
                  </a:rPr>
                  <a:t>tr</a:t>
                </a:r>
                <a:r>
                  <a:rPr lang="en-US" sz="1600" dirty="0">
                    <a:latin typeface="cmr10"/>
                    <a:ea typeface="Times New Roman"/>
                    <a:cs typeface="cmr10"/>
                  </a:rPr>
                  <a:t>(</a:t>
                </a:r>
                <a:r>
                  <a:rPr lang="en-US" sz="1600" b="1" dirty="0">
                    <a:latin typeface="cmr10"/>
                    <a:ea typeface="Times New Roman"/>
                    <a:cs typeface="cmr10"/>
                  </a:rPr>
                  <a:t>J</a:t>
                </a:r>
                <a:r>
                  <a:rPr lang="en-US" sz="1600" dirty="0">
                    <a:latin typeface="cmr10"/>
                    <a:ea typeface="Times New Roman"/>
                    <a:cs typeface="cmr10"/>
                  </a:rPr>
                  <a:t>)=2 </a:t>
                </a:r>
                <a:r>
                  <a:rPr lang="en-US" sz="1600" dirty="0">
                    <a:latin typeface="Arial"/>
                    <a:ea typeface="Times New Roman"/>
                  </a:rPr>
                  <a:t>–</a:t>
                </a:r>
                <a:r>
                  <a:rPr lang="en-US" sz="1600" dirty="0">
                    <a:latin typeface="cmr10"/>
                    <a:ea typeface="Times New Roman"/>
                    <a:cs typeface="cmr10"/>
                  </a:rPr>
                  <a:t> </a:t>
                </a:r>
                <a:r>
                  <a:rPr lang="en-US" sz="1600" i="1" dirty="0">
                    <a:latin typeface="cmr10"/>
                    <a:ea typeface="Times New Roman"/>
                    <a:cs typeface="cmr10"/>
                  </a:rPr>
                  <a:t>a </a:t>
                </a:r>
                <a:r>
                  <a:rPr lang="en-US" sz="1600" dirty="0">
                    <a:latin typeface="Arial"/>
                    <a:ea typeface="Times New Roman"/>
                  </a:rPr>
                  <a:t>–</a:t>
                </a:r>
                <a:r>
                  <a:rPr lang="en-US" sz="1600" dirty="0">
                    <a:latin typeface="cmr10"/>
                    <a:ea typeface="Times New Roman"/>
                    <a:cs typeface="cmr10"/>
                  </a:rPr>
                  <a:t> </a:t>
                </a:r>
                <a:r>
                  <a:rPr lang="en-US" sz="1600" i="1" dirty="0">
                    <a:latin typeface="cmr10"/>
                    <a:ea typeface="Times New Roman"/>
                    <a:cs typeface="cmr10"/>
                  </a:rPr>
                  <a:t>c </a:t>
                </a:r>
                <a:r>
                  <a:rPr lang="en-US" sz="1600" dirty="0">
                    <a:latin typeface="cmr10"/>
                    <a:ea typeface="Times New Roman"/>
                    <a:cs typeface="cmr10"/>
                  </a:rPr>
                  <a:t>+ 2</a:t>
                </a:r>
                <a:r>
                  <a:rPr lang="en-US" sz="1600" i="1" dirty="0">
                    <a:latin typeface="cmr10"/>
                    <a:ea typeface="Times New Roman"/>
                    <a:cs typeface="cmr10"/>
                  </a:rPr>
                  <a:t>h</a:t>
                </a:r>
                <a:r>
                  <a:rPr lang="en-US" sz="1600" dirty="0">
                    <a:latin typeface="cmr10"/>
                    <a:ea typeface="Times New Roman"/>
                    <a:cs typeface="cmr10"/>
                  </a:rPr>
                  <a:t> and the </a:t>
                </a:r>
                <a:r>
                  <a:rPr lang="en-US" sz="1600" i="1" dirty="0" err="1" smtClean="0">
                    <a:latin typeface="cmr10"/>
                    <a:ea typeface="Times New Roman"/>
                    <a:cs typeface="cmr10"/>
                  </a:rPr>
                  <a:t>det</a:t>
                </a:r>
                <a:r>
                  <a:rPr lang="en-US" sz="1600" dirty="0" smtClean="0">
                    <a:latin typeface="cmr10"/>
                    <a:ea typeface="Times New Roman"/>
                    <a:cs typeface="cmr10"/>
                  </a:rPr>
                  <a:t>(</a:t>
                </a:r>
                <a:r>
                  <a:rPr lang="en-US" sz="1600" b="1" dirty="0" smtClean="0">
                    <a:latin typeface="cmr10"/>
                    <a:ea typeface="Times New Roman"/>
                    <a:cs typeface="cmr10"/>
                  </a:rPr>
                  <a:t>J</a:t>
                </a:r>
                <a:r>
                  <a:rPr lang="en-US" sz="1600" dirty="0">
                    <a:latin typeface="cmr10"/>
                    <a:ea typeface="Times New Roman"/>
                    <a:cs typeface="cmr10"/>
                  </a:rPr>
                  <a:t>)=</a:t>
                </a:r>
                <a:r>
                  <a:rPr lang="en-US" sz="1600" i="1" dirty="0">
                    <a:latin typeface="cmr10"/>
                    <a:ea typeface="Times New Roman"/>
                    <a:cs typeface="cmr10"/>
                  </a:rPr>
                  <a:t>h</a:t>
                </a:r>
                <a:r>
                  <a:rPr lang="en-US" sz="1600" dirty="0">
                    <a:latin typeface="cmr10"/>
                    <a:ea typeface="Times New Roman"/>
                    <a:cs typeface="cmr10"/>
                  </a:rPr>
                  <a:t>(2 - </a:t>
                </a:r>
                <a:r>
                  <a:rPr lang="en-US" sz="1600" i="1" dirty="0">
                    <a:latin typeface="cmr10"/>
                    <a:ea typeface="Times New Roman"/>
                    <a:cs typeface="cmr10"/>
                  </a:rPr>
                  <a:t>a</a:t>
                </a:r>
                <a:r>
                  <a:rPr lang="en-US" sz="1600" dirty="0">
                    <a:latin typeface="cmr10"/>
                    <a:ea typeface="Times New Roman"/>
                    <a:cs typeface="cmr10"/>
                  </a:rPr>
                  <a:t>) + (1 - </a:t>
                </a:r>
                <a:r>
                  <a:rPr lang="en-US" sz="1600" i="1" dirty="0">
                    <a:latin typeface="cmr10"/>
                    <a:ea typeface="Times New Roman"/>
                    <a:cs typeface="cmr10"/>
                  </a:rPr>
                  <a:t>a</a:t>
                </a:r>
                <a:r>
                  <a:rPr lang="en-US" sz="1600" dirty="0">
                    <a:latin typeface="cmr10"/>
                    <a:ea typeface="Times New Roman"/>
                    <a:cs typeface="cmr10"/>
                  </a:rPr>
                  <a:t>)(1 - </a:t>
                </a:r>
                <a:r>
                  <a:rPr lang="en-US" sz="1600" i="1" dirty="0">
                    <a:latin typeface="cmr10"/>
                    <a:ea typeface="Times New Roman"/>
                    <a:cs typeface="cmr10"/>
                  </a:rPr>
                  <a:t>c</a:t>
                </a:r>
                <a:r>
                  <a:rPr lang="en-US" sz="1600" dirty="0">
                    <a:latin typeface="cmr10"/>
                    <a:ea typeface="Times New Roman"/>
                    <a:cs typeface="cmr10"/>
                  </a:rPr>
                  <a:t>) are generated from the </a:t>
                </a:r>
                <a:r>
                  <a:rPr lang="en-US" sz="1600" dirty="0" err="1">
                    <a:latin typeface="cmr10"/>
                    <a:ea typeface="Times New Roman"/>
                    <a:cs typeface="cmr10"/>
                  </a:rPr>
                  <a:t>Jacobian</a:t>
                </a:r>
                <a:r>
                  <a:rPr lang="en-US" sz="1600" dirty="0">
                    <a:latin typeface="cmr10"/>
                    <a:ea typeface="Times New Roman"/>
                    <a:cs typeface="cmr10"/>
                  </a:rPr>
                  <a:t> evaluated at that equilibrium. The upper side of the stability triangle, which corresponds to a </a:t>
                </a:r>
                <a:r>
                  <a:rPr lang="en-US" sz="1600" dirty="0" err="1">
                    <a:latin typeface="cmr10"/>
                    <a:ea typeface="Times New Roman"/>
                    <a:cs typeface="cmr10"/>
                  </a:rPr>
                  <a:t>Neimark</a:t>
                </a:r>
                <a:r>
                  <a:rPr lang="en-US" sz="1600" dirty="0">
                    <a:latin typeface="cmr10"/>
                    <a:ea typeface="Times New Roman"/>
                    <a:cs typeface="cmr10"/>
                  </a:rPr>
                  <a:t>-Sacker bifurcation, is given by the inequality </a:t>
                </a:r>
                <a:endParaRPr lang="en-US" sz="1600" dirty="0" smtClean="0">
                  <a:latin typeface="cmr10"/>
                  <a:ea typeface="Times New Roman"/>
                  <a:cs typeface="cmr10"/>
                </a:endParaRPr>
              </a:p>
              <a:p>
                <a:pPr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h</m:t>
                      </m:r>
                      <m:r>
                        <a:rPr lang="en-US" sz="2400" i="0">
                          <a:latin typeface="Cambria Math"/>
                        </a:rPr>
                        <m:t>(2−</m:t>
                      </m:r>
                      <m:r>
                        <a:rPr lang="en-US" sz="2400" i="1">
                          <a:latin typeface="Cambria Math"/>
                        </a:rPr>
                        <m:t>𝑎</m:t>
                      </m:r>
                      <m:r>
                        <a:rPr lang="en-US" sz="2400" i="0">
                          <a:latin typeface="Cambria Math"/>
                        </a:rPr>
                        <m:t>)+(1−</m:t>
                      </m:r>
                      <m:r>
                        <a:rPr lang="en-US" sz="2400" i="1">
                          <a:latin typeface="Cambria Math"/>
                        </a:rPr>
                        <m:t>𝑎</m:t>
                      </m:r>
                      <m:r>
                        <a:rPr lang="en-US" sz="2400" i="0">
                          <a:latin typeface="Cambria Math"/>
                        </a:rPr>
                        <m:t>)(1−</m:t>
                      </m:r>
                      <m:r>
                        <a:rPr lang="en-US" sz="2400" i="1">
                          <a:latin typeface="Cambria Math"/>
                        </a:rPr>
                        <m:t>𝑐</m:t>
                      </m:r>
                      <m:r>
                        <a:rPr lang="en-US" sz="2400" i="0">
                          <a:latin typeface="Cambria Math"/>
                        </a:rPr>
                        <m:t>)&lt;1.</m:t>
                      </m:r>
                    </m:oMath>
                  </m:oMathPara>
                </a14:m>
                <a:endParaRPr lang="en-US" sz="2400" dirty="0" smtClean="0"/>
              </a:p>
              <a:p>
                <a:pPr>
                  <a:spcAft>
                    <a:spcPts val="0"/>
                  </a:spcAft>
                </a:pPr>
                <a:r>
                  <a:rPr lang="en-US" sz="1600" dirty="0">
                    <a:latin typeface="cmr10"/>
                    <a:ea typeface="Times New Roman"/>
                    <a:cs typeface="cmr10"/>
                  </a:rPr>
                  <a:t>The right side of the stability triangle, which corresponds to a fold bifurcation (also called a period doubling bifurcation), is given </a:t>
                </a:r>
                <a:r>
                  <a:rPr lang="en-US" sz="1600" dirty="0" smtClean="0">
                    <a:latin typeface="cmr10"/>
                    <a:ea typeface="Times New Roman"/>
                    <a:cs typeface="cmr10"/>
                  </a:rPr>
                  <a:t>by</a:t>
                </a:r>
              </a:p>
              <a:p>
                <a:pPr marL="0"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r>
                        <a:rPr lang="en-US" sz="2400">
                          <a:latin typeface="Cambria Math"/>
                        </a:rPr>
                        <m:t>2</m:t>
                      </m:r>
                      <m:r>
                        <a:rPr lang="en-US" sz="2400" i="0">
                          <a:latin typeface="Cambria Math"/>
                        </a:rPr>
                        <m:t>−</m:t>
                      </m:r>
                      <m:r>
                        <a:rPr lang="en-US" sz="2400" i="1">
                          <a:latin typeface="Cambria Math"/>
                        </a:rPr>
                        <m:t>𝑎</m:t>
                      </m:r>
                      <m:r>
                        <a:rPr lang="en-US" sz="2400" i="0">
                          <a:latin typeface="Cambria Math"/>
                        </a:rPr>
                        <m:t>−</m:t>
                      </m:r>
                      <m:r>
                        <a:rPr lang="en-US" sz="2400" i="1">
                          <a:latin typeface="Cambria Math"/>
                        </a:rPr>
                        <m:t>𝑐</m:t>
                      </m:r>
                      <m:r>
                        <a:rPr lang="en-US" sz="2400" i="0">
                          <a:latin typeface="Cambria Math"/>
                        </a:rPr>
                        <m:t>+2</m:t>
                      </m:r>
                      <m:r>
                        <a:rPr lang="en-US" sz="2400" i="1">
                          <a:latin typeface="Cambria Math"/>
                        </a:rPr>
                        <m:t>h</m:t>
                      </m:r>
                      <m:r>
                        <a:rPr lang="en-US" sz="2400" i="0">
                          <a:latin typeface="Cambria Math"/>
                        </a:rPr>
                        <m:t>−1&lt;</m:t>
                      </m:r>
                      <m:r>
                        <a:rPr lang="en-US" sz="2400" i="1">
                          <a:latin typeface="Cambria Math"/>
                        </a:rPr>
                        <m:t>h</m:t>
                      </m:r>
                      <m:r>
                        <a:rPr lang="en-US" sz="2400" i="0">
                          <a:latin typeface="Cambria Math"/>
                        </a:rPr>
                        <m:t>(2−</m:t>
                      </m:r>
                      <m:r>
                        <a:rPr lang="en-US" sz="2400" i="1">
                          <a:latin typeface="Cambria Math"/>
                        </a:rPr>
                        <m:t>𝑎</m:t>
                      </m:r>
                      <m:r>
                        <a:rPr lang="en-US" sz="2400" i="0">
                          <a:latin typeface="Cambria Math"/>
                        </a:rPr>
                        <m:t>)+(1−</m:t>
                      </m:r>
                      <m:r>
                        <a:rPr lang="en-US" sz="2400" i="1">
                          <a:latin typeface="Cambria Math"/>
                        </a:rPr>
                        <m:t>𝑎</m:t>
                      </m:r>
                      <m:r>
                        <a:rPr lang="en-US" sz="2400" i="0">
                          <a:latin typeface="Cambria Math"/>
                        </a:rPr>
                        <m:t>)(1−</m:t>
                      </m:r>
                      <m:r>
                        <a:rPr lang="en-US" sz="2400" i="1">
                          <a:latin typeface="Cambria Math"/>
                        </a:rPr>
                        <m:t>𝑐</m:t>
                      </m:r>
                      <m:r>
                        <a:rPr lang="en-US" sz="2400" i="0">
                          <a:latin typeface="Cambria Math"/>
                        </a:rPr>
                        <m:t>).</m:t>
                      </m:r>
                    </m:oMath>
                  </m:oMathPara>
                </a14:m>
                <a:endParaRPr lang="en-US" sz="2400" dirty="0" smtClean="0"/>
              </a:p>
              <a:p>
                <a:pPr>
                  <a:spcAft>
                    <a:spcPts val="0"/>
                  </a:spcAft>
                </a:pPr>
                <a:r>
                  <a:rPr lang="en-US" sz="1600" dirty="0">
                    <a:latin typeface="cmr10"/>
                    <a:ea typeface="Times New Roman"/>
                    <a:cs typeface="cmr10"/>
                  </a:rPr>
                  <a:t>The left side of the stability triangle, which corresponds to a flip bifurcation, is given </a:t>
                </a:r>
                <a:r>
                  <a:rPr lang="en-US" sz="1600" dirty="0" smtClean="0">
                    <a:latin typeface="cmr10"/>
                    <a:ea typeface="Times New Roman"/>
                    <a:cs typeface="cmr10"/>
                  </a:rPr>
                  <a:t>by</a:t>
                </a:r>
              </a:p>
              <a:p>
                <a:pPr marL="0"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r>
                        <a:rPr lang="en-US" sz="2400">
                          <a:latin typeface="Cambria Math"/>
                        </a:rPr>
                        <m:t>−</m:t>
                      </m:r>
                      <m:r>
                        <a:rPr lang="en-US" sz="2400" i="0">
                          <a:latin typeface="Cambria Math"/>
                        </a:rPr>
                        <m:t>(2−</m:t>
                      </m:r>
                      <m:r>
                        <a:rPr lang="en-US" sz="2400" i="1">
                          <a:latin typeface="Cambria Math"/>
                        </a:rPr>
                        <m:t>𝑎</m:t>
                      </m:r>
                      <m:r>
                        <a:rPr lang="en-US" sz="2400" i="0">
                          <a:latin typeface="Cambria Math"/>
                        </a:rPr>
                        <m:t>−</m:t>
                      </m:r>
                      <m:r>
                        <a:rPr lang="en-US" sz="2400" i="1">
                          <a:latin typeface="Cambria Math"/>
                        </a:rPr>
                        <m:t>𝑐</m:t>
                      </m:r>
                      <m:r>
                        <a:rPr lang="en-US" sz="2400" i="0">
                          <a:latin typeface="Cambria Math"/>
                        </a:rPr>
                        <m:t>+2</m:t>
                      </m:r>
                      <m:r>
                        <a:rPr lang="en-US" sz="2400" i="1">
                          <a:latin typeface="Cambria Math"/>
                        </a:rPr>
                        <m:t>h</m:t>
                      </m:r>
                      <m:r>
                        <a:rPr lang="en-US" sz="2400" i="0">
                          <a:latin typeface="Cambria Math"/>
                        </a:rPr>
                        <m:t>)−1</m:t>
                      </m:r>
                      <m:r>
                        <m:rPr>
                          <m:nor/>
                        </m:rPr>
                        <a:rPr lang="en-US" sz="2400" i="1">
                          <a:latin typeface="Cambria Math"/>
                        </a:rPr>
                        <m:t> </m:t>
                      </m:r>
                      <m:r>
                        <a:rPr lang="en-US" sz="2400" i="0">
                          <a:latin typeface="Cambria Math"/>
                        </a:rPr>
                        <m:t>&lt;</m:t>
                      </m:r>
                      <m:r>
                        <m:rPr>
                          <m:nor/>
                        </m:rPr>
                        <a:rPr lang="en-US" sz="2400" i="1">
                          <a:latin typeface="Cambria Math"/>
                        </a:rPr>
                        <m:t> </m:t>
                      </m:r>
                      <m:r>
                        <a:rPr lang="en-US" sz="2400" i="1">
                          <a:latin typeface="Cambria Math"/>
                        </a:rPr>
                        <m:t>h</m:t>
                      </m:r>
                      <m:r>
                        <a:rPr lang="en-US" sz="2400" i="0">
                          <a:latin typeface="Cambria Math"/>
                        </a:rPr>
                        <m:t>(2−</m:t>
                      </m:r>
                      <m:r>
                        <a:rPr lang="en-US" sz="2400" i="1">
                          <a:latin typeface="Cambria Math"/>
                        </a:rPr>
                        <m:t>𝑎</m:t>
                      </m:r>
                      <m:r>
                        <a:rPr lang="en-US" sz="2400" i="0">
                          <a:latin typeface="Cambria Math"/>
                        </a:rPr>
                        <m:t>)+(1−</m:t>
                      </m:r>
                      <m:r>
                        <a:rPr lang="en-US" sz="2400" i="1">
                          <a:latin typeface="Cambria Math"/>
                        </a:rPr>
                        <m:t>𝑎</m:t>
                      </m:r>
                      <m:r>
                        <a:rPr lang="en-US" sz="2400" i="0">
                          <a:latin typeface="Cambria Math"/>
                        </a:rPr>
                        <m:t>)(1−</m:t>
                      </m:r>
                      <m:r>
                        <a:rPr lang="en-US" sz="2400" i="1">
                          <a:latin typeface="Cambria Math"/>
                        </a:rPr>
                        <m:t>𝑐</m:t>
                      </m:r>
                      <m:r>
                        <a:rPr lang="en-US" sz="2400" i="0">
                          <a:latin typeface="Cambria Math"/>
                        </a:rPr>
                        <m:t>)</m:t>
                      </m:r>
                      <m:r>
                        <m:rPr>
                          <m:nor/>
                        </m:rPr>
                        <a:rPr lang="en-US" sz="2400" i="1">
                          <a:latin typeface="Cambria Math"/>
                        </a:rPr>
                        <m:t>.</m:t>
                      </m:r>
                    </m:oMath>
                  </m:oMathPara>
                </a14:m>
                <a:endParaRPr lang="en-US" sz="2400" dirty="0" smtClean="0"/>
              </a:p>
              <a:p>
                <a:pPr>
                  <a:spcAft>
                    <a:spcPts val="0"/>
                  </a:spcAft>
                </a:pPr>
                <a:r>
                  <a:rPr lang="en-US" sz="1600" dirty="0">
                    <a:latin typeface="cmr10"/>
                    <a:ea typeface="Times New Roman"/>
                    <a:cs typeface="cmr10"/>
                  </a:rPr>
                  <a:t>These three equations simplify </a:t>
                </a:r>
                <a:r>
                  <a:rPr lang="en-US" sz="1600" dirty="0" smtClean="0">
                    <a:latin typeface="cmr10"/>
                    <a:ea typeface="Times New Roman"/>
                    <a:cs typeface="cmr10"/>
                  </a:rPr>
                  <a:t>to</a:t>
                </a:r>
              </a:p>
              <a:p>
                <a:pPr marL="0"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400" i="1">
                              <a:latin typeface="Cambria Math"/>
                            </a:rPr>
                          </m:ctrlPr>
                        </m:mPr>
                        <m:mr>
                          <m:e>
                            <m:r>
                              <a:rPr lang="en-US" sz="2400" i="1">
                                <a:latin typeface="Cambria Math"/>
                              </a:rPr>
                              <m:t>h</m:t>
                            </m:r>
                            <m:r>
                              <a:rPr lang="en-US" sz="2400" i="0">
                                <a:latin typeface="Cambria Math"/>
                              </a:rPr>
                              <m:t>(2−</m:t>
                            </m:r>
                            <m:r>
                              <a:rPr lang="en-US" sz="2400" i="1">
                                <a:latin typeface="Cambria Math"/>
                              </a:rPr>
                              <m:t>𝑎</m:t>
                            </m:r>
                            <m:r>
                              <a:rPr lang="en-US" sz="2400" i="0">
                                <a:latin typeface="Cambria Math"/>
                              </a:rPr>
                              <m:t>)+(1−</m:t>
                            </m:r>
                            <m:r>
                              <a:rPr lang="en-US" sz="2400" i="1">
                                <a:latin typeface="Cambria Math"/>
                              </a:rPr>
                              <m:t>𝑎</m:t>
                            </m:r>
                            <m:r>
                              <a:rPr lang="en-US" sz="2400" i="0">
                                <a:latin typeface="Cambria Math"/>
                              </a:rPr>
                              <m:t>)(1−</m:t>
                            </m:r>
                            <m:r>
                              <a:rPr lang="en-US" sz="2400" i="1">
                                <a:latin typeface="Cambria Math"/>
                              </a:rPr>
                              <m:t>𝑐</m:t>
                            </m:r>
                            <m:r>
                              <a:rPr lang="en-US" sz="2400" i="0">
                                <a:latin typeface="Cambria Math"/>
                              </a:rPr>
                              <m:t>)</m:t>
                            </m:r>
                            <m:r>
                              <m:rPr>
                                <m:nor/>
                              </m:rPr>
                              <a:rPr lang="en-US" sz="2400" i="1">
                                <a:latin typeface="Cambria Math"/>
                              </a:rPr>
                              <m:t> </m:t>
                            </m:r>
                            <m:r>
                              <a:rPr lang="en-US" sz="2400" i="0">
                                <a:latin typeface="Cambria Math"/>
                              </a:rPr>
                              <m:t>&lt;1,</m:t>
                            </m:r>
                            <m:r>
                              <m:rPr>
                                <m:nor/>
                              </m:rPr>
                              <a:rPr lang="en-US" sz="2400" i="1">
                                <a:latin typeface="Cambria Math"/>
                              </a:rPr>
                              <m:t> </m:t>
                            </m:r>
                            <m:r>
                              <m:rPr>
                                <m:nor/>
                              </m:rPr>
                              <a:rPr lang="en-US" sz="2400" i="1">
                                <a:latin typeface="Cambria Math"/>
                              </a:rPr>
                              <m:t>N</m:t>
                            </m:r>
                            <m:r>
                              <m:rPr>
                                <m:nor/>
                              </m:rPr>
                              <a:rPr lang="en-US" sz="2400" i="1">
                                <a:latin typeface="Cambria Math"/>
                              </a:rPr>
                              <m:t>.−</m:t>
                            </m:r>
                            <m:r>
                              <m:rPr>
                                <m:nor/>
                              </m:rPr>
                              <a:rPr lang="en-US" sz="2400" i="1">
                                <a:latin typeface="Cambria Math"/>
                              </a:rPr>
                              <m:t>S</m:t>
                            </m:r>
                            <m:r>
                              <m:rPr>
                                <m:nor/>
                              </m:rPr>
                              <a:rPr lang="en-US" sz="2400" i="1">
                                <a:latin typeface="Cambria Math"/>
                              </a:rPr>
                              <m:t>. </m:t>
                            </m:r>
                            <m:r>
                              <m:rPr>
                                <m:nor/>
                              </m:rPr>
                              <a:rPr lang="en-US" sz="2400" i="1">
                                <a:latin typeface="Cambria Math"/>
                              </a:rPr>
                              <m:t>Bifurcation</m:t>
                            </m:r>
                          </m:e>
                        </m:mr>
                        <m:mr>
                          <m:e>
                            <m:r>
                              <a:rPr lang="en-US" sz="2400" i="1">
                                <a:latin typeface="Cambria Math"/>
                              </a:rPr>
                              <m:t>h</m:t>
                            </m:r>
                            <m:r>
                              <a:rPr lang="en-US" sz="2400" i="0">
                                <a:latin typeface="Cambria Math"/>
                              </a:rPr>
                              <m:t>&lt;</m:t>
                            </m:r>
                            <m:r>
                              <a:rPr lang="en-US" sz="2400" i="1">
                                <a:latin typeface="Cambria Math"/>
                              </a:rPr>
                              <m:t>𝑐</m:t>
                            </m:r>
                            <m:r>
                              <m:rPr>
                                <m:nor/>
                              </m:rPr>
                              <a:rPr lang="en-US" sz="2400" i="1">
                                <a:latin typeface="Cambria Math"/>
                              </a:rPr>
                              <m:t>,     </m:t>
                            </m:r>
                            <m:r>
                              <m:rPr>
                                <m:nor/>
                              </m:rPr>
                              <a:rPr lang="en-US" sz="2400" i="1">
                                <a:latin typeface="Cambria Math"/>
                              </a:rPr>
                              <m:t>Fold</m:t>
                            </m:r>
                            <m:r>
                              <m:rPr>
                                <m:nor/>
                              </m:rPr>
                              <a:rPr lang="en-US" sz="2400" i="1">
                                <a:latin typeface="Cambria Math"/>
                              </a:rPr>
                              <m:t> </m:t>
                            </m:r>
                            <m:r>
                              <m:rPr>
                                <m:nor/>
                              </m:rPr>
                              <a:rPr lang="en-US" sz="2400" i="1">
                                <a:latin typeface="Cambria Math"/>
                              </a:rPr>
                              <m:t>Bifurcation</m:t>
                            </m:r>
                          </m:e>
                        </m:mr>
                        <m:mr>
                          <m:e>
                            <m:d>
                              <m:dPr>
                                <m:endChr m:val=""/>
                                <m:ctrlPr>
                                  <a:rPr lang="en-US" sz="2400" i="1">
                                    <a:latin typeface="Cambria Math"/>
                                  </a:rPr>
                                </m:ctrlPr>
                              </m:dPr>
                              <m:e>
                                <m:r>
                                  <a:rPr lang="en-US" sz="2400" i="0">
                                    <a:latin typeface="Cambria Math"/>
                                  </a:rPr>
                                  <m:t>2−</m:t>
                                </m:r>
                                <m:r>
                                  <a:rPr lang="en-US" sz="2400" i="1">
                                    <a:latin typeface="Cambria Math"/>
                                  </a:rPr>
                                  <m:t>𝑎</m:t>
                                </m:r>
                                <m:r>
                                  <a:rPr lang="en-US" sz="2400" i="0">
                                    <a:latin typeface="Cambria Math"/>
                                  </a:rPr>
                                  <m:t>)(</m:t>
                                </m:r>
                                <m:r>
                                  <a:rPr lang="en-US" sz="2400" i="1">
                                    <a:latin typeface="Cambria Math"/>
                                  </a:rPr>
                                  <m:t>𝑐</m:t>
                                </m:r>
                                <m:r>
                                  <a:rPr lang="en-US" sz="2400" i="0">
                                    <a:latin typeface="Cambria Math"/>
                                  </a:rPr>
                                  <m:t>−</m:t>
                                </m:r>
                                <m:r>
                                  <a:rPr lang="en-US" sz="2400" i="1">
                                    <a:latin typeface="Cambria Math"/>
                                  </a:rPr>
                                  <m:t>h</m:t>
                                </m:r>
                                <m:r>
                                  <a:rPr lang="en-US" sz="2400" i="0">
                                    <a:latin typeface="Cambria Math"/>
                                  </a:rPr>
                                  <m:t>−2)&lt;2</m:t>
                                </m:r>
                                <m:r>
                                  <a:rPr lang="en-US" sz="2400" i="1">
                                    <a:latin typeface="Cambria Math"/>
                                  </a:rPr>
                                  <m:t>h</m:t>
                                </m:r>
                                <m:r>
                                  <m:rPr>
                                    <m:nor/>
                                  </m:rPr>
                                  <a:rPr lang="en-US" sz="2400" i="1">
                                    <a:latin typeface="Cambria Math"/>
                                  </a:rPr>
                                  <m:t>,  </m:t>
                                </m:r>
                                <m:r>
                                  <m:rPr>
                                    <m:nor/>
                                  </m:rPr>
                                  <a:rPr lang="en-US" sz="2400" i="1">
                                    <a:latin typeface="Cambria Math"/>
                                  </a:rPr>
                                  <m:t>Flip</m:t>
                                </m:r>
                                <m:r>
                                  <m:rPr>
                                    <m:nor/>
                                  </m:rPr>
                                  <a:rPr lang="en-US" sz="2400" i="1">
                                    <a:latin typeface="Cambria Math"/>
                                  </a:rPr>
                                  <m:t> </m:t>
                                </m:r>
                                <m:r>
                                  <m:rPr>
                                    <m:nor/>
                                  </m:rPr>
                                  <a:rPr lang="en-US" sz="2400" i="1">
                                    <a:latin typeface="Cambria Math"/>
                                  </a:rPr>
                                  <m:t>Bifurcation</m:t>
                                </m:r>
                              </m:e>
                            </m:d>
                          </m:e>
                        </m:mr>
                      </m:m>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28600"/>
                <a:ext cx="8763000" cy="6477000"/>
              </a:xfrm>
              <a:blipFill rotWithShape="1">
                <a:blip r:embed="rId2"/>
                <a:stretch>
                  <a:fillRect l="-278" t="-282" r="-974"/>
                </a:stretch>
              </a:blipFill>
            </p:spPr>
            <p:txBody>
              <a:bodyPr/>
              <a:lstStyle/>
              <a:p>
                <a:r>
                  <a:rPr lang="en-US">
                    <a:noFill/>
                  </a:rPr>
                  <a:t> </a:t>
                </a:r>
              </a:p>
            </p:txBody>
          </p:sp>
        </mc:Fallback>
      </mc:AlternateContent>
    </p:spTree>
    <p:extLst>
      <p:ext uri="{BB962C8B-B14F-4D97-AF65-F5344CB8AC3E}">
        <p14:creationId xmlns:p14="http://schemas.microsoft.com/office/powerpoint/2010/main" val="212228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304800"/>
                <a:ext cx="8610600" cy="6324600"/>
              </a:xfrm>
            </p:spPr>
            <p:txBody>
              <a:bodyPr/>
              <a:lstStyle/>
              <a:p>
                <a:pPr indent="457200">
                  <a:spcAft>
                    <a:spcPts val="0"/>
                  </a:spcAft>
                </a:pPr>
                <a:r>
                  <a:rPr lang="en-US" sz="1600" dirty="0" smtClean="0">
                    <a:latin typeface="cmr10"/>
                    <a:ea typeface="Times New Roman"/>
                    <a:cs typeface="cmr10"/>
                  </a:rPr>
                  <a:t>Because the population in a given region has the most control over the harvesting parameter </a:t>
                </a:r>
                <a:r>
                  <a:rPr lang="en-US" sz="1600" i="1" dirty="0">
                    <a:latin typeface="cmr10"/>
                    <a:ea typeface="Times New Roman"/>
                    <a:cs typeface="cmr10"/>
                  </a:rPr>
                  <a:t>h</a:t>
                </a:r>
                <a:r>
                  <a:rPr lang="en-US" sz="1600" dirty="0">
                    <a:latin typeface="cmr10"/>
                    <a:ea typeface="Times New Roman"/>
                    <a:cs typeface="cmr10"/>
                  </a:rPr>
                  <a:t>, the two remaining inequalities will be combined to produce a stability condition on </a:t>
                </a:r>
                <a:r>
                  <a:rPr lang="en-US" sz="1600" i="1" dirty="0">
                    <a:latin typeface="cmr10"/>
                    <a:ea typeface="Times New Roman"/>
                    <a:cs typeface="cmr10"/>
                  </a:rPr>
                  <a:t>h</a:t>
                </a:r>
                <a:r>
                  <a:rPr lang="en-US" sz="1600" dirty="0">
                    <a:latin typeface="cmr10"/>
                    <a:ea typeface="Times New Roman"/>
                    <a:cs typeface="cmr10"/>
                  </a:rPr>
                  <a:t>. The resulting stability zone, assuming </a:t>
                </a:r>
                <a:r>
                  <a:rPr lang="en-US" sz="1600" i="1" dirty="0">
                    <a:latin typeface="cmr10"/>
                    <a:ea typeface="Times New Roman"/>
                    <a:cs typeface="cmr10"/>
                  </a:rPr>
                  <a:t>a</a:t>
                </a:r>
                <a:r>
                  <a:rPr lang="en-US" sz="1600" dirty="0">
                    <a:latin typeface="cmr10"/>
                    <a:ea typeface="Times New Roman"/>
                    <a:cs typeface="cmr10"/>
                  </a:rPr>
                  <a:t> </a:t>
                </a:r>
                <a:r>
                  <a:rPr lang="en-US" sz="1600" dirty="0">
                    <a:latin typeface="Times New Roman"/>
                    <a:ea typeface="Times New Roman"/>
                  </a:rPr>
                  <a:t>&lt;</a:t>
                </a:r>
                <a:r>
                  <a:rPr lang="en-US" sz="1600" dirty="0">
                    <a:latin typeface="cmr10"/>
                    <a:ea typeface="Times New Roman"/>
                    <a:cs typeface="cmr10"/>
                  </a:rPr>
                  <a:t> 1, </a:t>
                </a:r>
                <a:r>
                  <a:rPr lang="en-US" sz="1600" dirty="0" smtClean="0">
                    <a:latin typeface="cmr10"/>
                    <a:ea typeface="Times New Roman"/>
                    <a:cs typeface="cmr10"/>
                  </a:rPr>
                  <a:t>is</a:t>
                </a:r>
              </a:p>
              <a:p>
                <a:pPr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d>
                            <m:dPr>
                              <m:ctrlPr>
                                <a:rPr lang="en-US" sz="2400" i="1">
                                  <a:latin typeface="Cambria Math"/>
                                </a:rPr>
                              </m:ctrlPr>
                            </m:dPr>
                            <m:e>
                              <m:r>
                                <a:rPr lang="en-US" sz="2400" i="1">
                                  <a:latin typeface="Cambria Math"/>
                                </a:rPr>
                                <m:t>𝑎</m:t>
                              </m:r>
                              <m:r>
                                <a:rPr lang="en-US" sz="2400" i="0">
                                  <a:latin typeface="Cambria Math"/>
                                </a:rPr>
                                <m:t>−2)(</m:t>
                              </m:r>
                              <m:r>
                                <a:rPr lang="en-US" sz="2400" i="1">
                                  <a:latin typeface="Cambria Math"/>
                                </a:rPr>
                                <m:t>𝑐</m:t>
                              </m:r>
                              <m:r>
                                <a:rPr lang="en-US" sz="2400" i="0">
                                  <a:latin typeface="Cambria Math"/>
                                </a:rPr>
                                <m:t>−2</m:t>
                              </m:r>
                            </m:e>
                          </m:d>
                        </m:num>
                        <m:den>
                          <m:r>
                            <a:rPr lang="en-US" sz="2400" i="1">
                              <a:latin typeface="Cambria Math"/>
                            </a:rPr>
                            <m:t>𝑎</m:t>
                          </m:r>
                          <m:r>
                            <a:rPr lang="en-US" sz="2400" i="0">
                              <a:latin typeface="Cambria Math"/>
                            </a:rPr>
                            <m:t>−4</m:t>
                          </m:r>
                        </m:den>
                      </m:f>
                      <m:r>
                        <a:rPr lang="en-US" sz="2400" i="0">
                          <a:latin typeface="Cambria Math"/>
                        </a:rPr>
                        <m:t>&lt;</m:t>
                      </m:r>
                      <m:r>
                        <a:rPr lang="en-US" sz="2400" i="1">
                          <a:latin typeface="Cambria Math"/>
                        </a:rPr>
                        <m:t>h</m:t>
                      </m:r>
                      <m:r>
                        <a:rPr lang="en-US" sz="2400" i="0">
                          <a:latin typeface="Cambria Math"/>
                        </a:rPr>
                        <m:t>&lt;</m:t>
                      </m:r>
                      <m:f>
                        <m:fPr>
                          <m:ctrlPr>
                            <a:rPr lang="en-US" sz="2400" i="1">
                              <a:latin typeface="Cambria Math"/>
                            </a:rPr>
                          </m:ctrlPr>
                        </m:fPr>
                        <m:num>
                          <m:d>
                            <m:dPr>
                              <m:begChr m:val=""/>
                              <m:ctrlPr>
                                <a:rPr lang="en-US" sz="2400" i="1">
                                  <a:latin typeface="Cambria Math"/>
                                </a:rPr>
                              </m:ctrlPr>
                            </m:dPr>
                            <m:e>
                              <m:r>
                                <a:rPr lang="en-US" sz="2400" i="0">
                                  <a:latin typeface="Cambria Math"/>
                                </a:rPr>
                                <m:t>1−(1−</m:t>
                              </m:r>
                              <m:r>
                                <a:rPr lang="en-US" sz="2400" i="1">
                                  <a:latin typeface="Cambria Math"/>
                                </a:rPr>
                                <m:t>𝑎</m:t>
                              </m:r>
                              <m:r>
                                <a:rPr lang="en-US" sz="2400" i="0">
                                  <a:latin typeface="Cambria Math"/>
                                </a:rPr>
                                <m:t>)(1−</m:t>
                              </m:r>
                              <m:r>
                                <a:rPr lang="en-US" sz="2400" i="1">
                                  <a:latin typeface="Cambria Math"/>
                                </a:rPr>
                                <m:t>𝑐</m:t>
                              </m:r>
                            </m:e>
                          </m:d>
                        </m:num>
                        <m:den>
                          <m:r>
                            <a:rPr lang="en-US" sz="2400" i="0">
                              <a:latin typeface="Cambria Math"/>
                            </a:rPr>
                            <m:t>2−</m:t>
                          </m:r>
                          <m:r>
                            <a:rPr lang="en-US" sz="2400" i="1">
                              <a:latin typeface="Cambria Math"/>
                            </a:rPr>
                            <m:t>𝑎</m:t>
                          </m:r>
                        </m:den>
                      </m:f>
                      <m:r>
                        <a:rPr lang="en-US" sz="2400" i="0">
                          <a:latin typeface="Cambria Math"/>
                        </a:rPr>
                        <m:t>.</m:t>
                      </m:r>
                    </m:oMath>
                  </m:oMathPara>
                </a14:m>
                <a:endParaRPr lang="en-US" sz="2400" dirty="0" smtClean="0"/>
              </a:p>
              <a:p>
                <a:pPr marL="0" indent="0">
                  <a:buNone/>
                </a:pPr>
                <a:endParaRPr lang="en-US" sz="1200" dirty="0" smtClean="0"/>
              </a:p>
              <a:p>
                <a:pPr indent="457200">
                  <a:spcAft>
                    <a:spcPts val="0"/>
                  </a:spcAft>
                </a:pPr>
                <a:r>
                  <a:rPr lang="en-US" sz="1600" dirty="0">
                    <a:latin typeface="cmr10"/>
                    <a:ea typeface="Times New Roman"/>
                    <a:cs typeface="cmr10"/>
                  </a:rPr>
                  <a:t>Of the three parameters, </a:t>
                </a:r>
                <a:r>
                  <a:rPr lang="en-US" sz="1600" i="1" dirty="0">
                    <a:latin typeface="cmr10"/>
                    <a:ea typeface="Times New Roman"/>
                    <a:cs typeface="cmr10"/>
                  </a:rPr>
                  <a:t>a</a:t>
                </a:r>
                <a:r>
                  <a:rPr lang="en-US" sz="1600" dirty="0">
                    <a:latin typeface="cmr10"/>
                    <a:ea typeface="Times New Roman"/>
                    <a:cs typeface="cmr10"/>
                  </a:rPr>
                  <a:t> is known with the most confidence. Anthropological studies estimate </a:t>
                </a:r>
                <a:r>
                  <a:rPr lang="en-US" sz="1600" i="1" dirty="0">
                    <a:latin typeface="cmr10"/>
                    <a:ea typeface="Times New Roman"/>
                    <a:cs typeface="cmr10"/>
                  </a:rPr>
                  <a:t>a</a:t>
                </a:r>
                <a:r>
                  <a:rPr lang="en-US" sz="1600" dirty="0">
                    <a:latin typeface="cmr10"/>
                    <a:ea typeface="Times New Roman"/>
                    <a:cs typeface="cmr10"/>
                  </a:rPr>
                  <a:t> 0.0045. (See (Basener &amp; Ross, 2004))  Observe that for this </a:t>
                </a:r>
                <a:r>
                  <a:rPr lang="en-US" sz="1600" i="1" dirty="0">
                    <a:latin typeface="cmr10"/>
                    <a:ea typeface="Times New Roman"/>
                    <a:cs typeface="cmr10"/>
                  </a:rPr>
                  <a:t>a</a:t>
                </a:r>
                <a:r>
                  <a:rPr lang="en-US" sz="1600" dirty="0">
                    <a:latin typeface="cmr10"/>
                    <a:ea typeface="Times New Roman"/>
                    <a:cs typeface="cmr10"/>
                  </a:rPr>
                  <a:t> value Eq.(6) rounded to 2 significant figures </a:t>
                </a:r>
                <a:r>
                  <a:rPr lang="en-US" sz="1600" dirty="0" smtClean="0">
                    <a:latin typeface="cmr10"/>
                    <a:ea typeface="Times New Roman"/>
                    <a:cs typeface="cmr10"/>
                  </a:rPr>
                  <a:t>becomes</a:t>
                </a:r>
              </a:p>
              <a:p>
                <a:pPr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r>
                        <a:rPr lang="en-US" sz="2400">
                          <a:latin typeface="Cambria Math"/>
                        </a:rPr>
                        <m:t>0</m:t>
                      </m:r>
                      <m:r>
                        <a:rPr lang="en-US" sz="2400" i="0">
                          <a:latin typeface="Cambria Math"/>
                        </a:rPr>
                        <m:t>&lt;</m:t>
                      </m:r>
                      <m:r>
                        <a:rPr lang="en-US" sz="2400" i="1">
                          <a:latin typeface="Cambria Math"/>
                        </a:rPr>
                        <m:t>𝑐</m:t>
                      </m:r>
                      <m:r>
                        <a:rPr lang="en-US" sz="2400" i="0">
                          <a:latin typeface="Cambria Math"/>
                        </a:rPr>
                        <m:t>−2</m:t>
                      </m:r>
                      <m:r>
                        <a:rPr lang="en-US" sz="2400" i="1">
                          <a:latin typeface="Cambria Math"/>
                        </a:rPr>
                        <m:t>h</m:t>
                      </m:r>
                      <m:r>
                        <a:rPr lang="en-US" sz="2400" i="0">
                          <a:latin typeface="Cambria Math"/>
                        </a:rPr>
                        <m:t>&lt;2.</m:t>
                      </m:r>
                    </m:oMath>
                  </m:oMathPara>
                </a14:m>
                <a:endParaRPr lang="en-US" sz="2400" dirty="0" smtClean="0"/>
              </a:p>
              <a:p>
                <a:pPr>
                  <a:spcAft>
                    <a:spcPts val="0"/>
                  </a:spcAft>
                </a:pPr>
                <a:r>
                  <a:rPr lang="en-US" sz="1600" dirty="0" smtClean="0">
                    <a:latin typeface="cmr10"/>
                    <a:ea typeface="Times New Roman"/>
                    <a:cs typeface="cmr10"/>
                  </a:rPr>
                  <a:t>For </a:t>
                </a:r>
                <a:r>
                  <a:rPr lang="en-US" sz="1600" i="1" dirty="0">
                    <a:latin typeface="cmr10"/>
                    <a:ea typeface="Times New Roman"/>
                    <a:cs typeface="cmr10"/>
                  </a:rPr>
                  <a:t>a</a:t>
                </a:r>
                <a:r>
                  <a:rPr lang="en-US" sz="1600" dirty="0">
                    <a:latin typeface="cmr10"/>
                    <a:ea typeface="Times New Roman"/>
                    <a:cs typeface="cmr10"/>
                  </a:rPr>
                  <a:t> = 0.0045 the intersection between the lines </a:t>
                </a:r>
                <a:r>
                  <a:rPr lang="en-US" sz="1600" dirty="0" smtClean="0">
                    <a:latin typeface="cmr10"/>
                    <a:ea typeface="Times New Roman"/>
                    <a:cs typeface="cmr10"/>
                  </a:rPr>
                  <a:t>and occurs </a:t>
                </a:r>
                <a:r>
                  <a:rPr lang="en-US" sz="1600" dirty="0">
                    <a:latin typeface="cmr10"/>
                    <a:ea typeface="Times New Roman"/>
                    <a:cs typeface="cmr10"/>
                  </a:rPr>
                  <a:t>at the biologically irrelevant value of </a:t>
                </a:r>
                <a:r>
                  <a:rPr lang="en-US" sz="1600" i="1" dirty="0">
                    <a:latin typeface="cmr10"/>
                    <a:ea typeface="Times New Roman"/>
                    <a:cs typeface="cmr10"/>
                  </a:rPr>
                  <a:t>c</a:t>
                </a:r>
                <a14:m>
                  <m:oMath xmlns:m="http://schemas.openxmlformats.org/officeDocument/2006/math">
                    <m:r>
                      <a:rPr lang="en-US" sz="1600">
                        <a:latin typeface="Cambria Math"/>
                      </a:rPr>
                      <m:t>≈</m:t>
                    </m:r>
                  </m:oMath>
                </a14:m>
                <a:r>
                  <a:rPr lang="en-US" sz="1600" dirty="0">
                    <a:latin typeface="cmr10"/>
                    <a:ea typeface="Times New Roman"/>
                    <a:cs typeface="cmr10"/>
                  </a:rPr>
                  <a:t>1773.</a:t>
                </a:r>
                <a:endParaRPr lang="en-US" sz="1600" dirty="0">
                  <a:latin typeface="Times New Roman"/>
                  <a:ea typeface="Times New Roman"/>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304800"/>
                <a:ext cx="8610600" cy="6324600"/>
              </a:xfrm>
              <a:blipFill rotWithShape="1">
                <a:blip r:embed="rId2"/>
                <a:stretch>
                  <a:fillRect l="-212" t="-289"/>
                </a:stretch>
              </a:blipFill>
            </p:spPr>
            <p:txBody>
              <a:bodyPr/>
              <a:lstStyle/>
              <a:p>
                <a:r>
                  <a:rPr lang="en-US">
                    <a:noFill/>
                  </a:rPr>
                  <a:t> </a:t>
                </a:r>
              </a:p>
            </p:txBody>
          </p:sp>
        </mc:Fallback>
      </mc:AlternateContent>
    </p:spTree>
    <p:extLst>
      <p:ext uri="{BB962C8B-B14F-4D97-AF65-F5344CB8AC3E}">
        <p14:creationId xmlns:p14="http://schemas.microsoft.com/office/powerpoint/2010/main" val="2417440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763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5257800"/>
            <a:ext cx="7924800" cy="369332"/>
          </a:xfrm>
          <a:prstGeom prst="rect">
            <a:avLst/>
          </a:prstGeom>
        </p:spPr>
        <p:txBody>
          <a:bodyPr wrap="square">
            <a:spAutoFit/>
          </a:bodyPr>
          <a:lstStyle/>
          <a:p>
            <a:pPr>
              <a:spcAft>
                <a:spcPts val="0"/>
              </a:spcAft>
            </a:pPr>
            <a:r>
              <a:rPr lang="en-US" b="1" dirty="0">
                <a:latin typeface="cmr10"/>
                <a:ea typeface="Times New Roman"/>
                <a:cs typeface="cmr10"/>
              </a:rPr>
              <a:t>Fig. </a:t>
            </a:r>
            <a:r>
              <a:rPr lang="en-US" b="1" dirty="0" smtClean="0">
                <a:latin typeface="cmr10"/>
                <a:ea typeface="Times New Roman"/>
                <a:cs typeface="cmr10"/>
              </a:rPr>
              <a:t>4.</a:t>
            </a:r>
            <a:r>
              <a:rPr lang="en-US" dirty="0" smtClean="0">
                <a:latin typeface="cmr10"/>
                <a:ea typeface="Times New Roman"/>
                <a:cs typeface="cmr10"/>
              </a:rPr>
              <a:t> </a:t>
            </a:r>
            <a:r>
              <a:rPr lang="en-US" dirty="0">
                <a:latin typeface="cmr10"/>
                <a:ea typeface="Times New Roman"/>
                <a:cs typeface="cmr10"/>
              </a:rPr>
              <a:t>The stability region for </a:t>
            </a:r>
            <a:r>
              <a:rPr lang="en-US" i="1" dirty="0">
                <a:latin typeface="cmr10"/>
                <a:ea typeface="Times New Roman"/>
                <a:cs typeface="cmr10"/>
              </a:rPr>
              <a:t>a</a:t>
            </a:r>
            <a:r>
              <a:rPr lang="en-US" dirty="0">
                <a:latin typeface="cmr10"/>
                <a:ea typeface="Times New Roman"/>
                <a:cs typeface="cmr10"/>
              </a:rPr>
              <a:t> = 0.0045, </a:t>
            </a:r>
            <a:r>
              <a:rPr lang="en-US" i="1" dirty="0">
                <a:latin typeface="cmr10"/>
                <a:ea typeface="Times New Roman"/>
                <a:cs typeface="cmr10"/>
              </a:rPr>
              <a:t>a </a:t>
            </a:r>
            <a:r>
              <a:rPr lang="en-US" dirty="0">
                <a:latin typeface="cmr10"/>
                <a:ea typeface="Times New Roman"/>
                <a:cs typeface="cmr10"/>
              </a:rPr>
              <a:t>= 0.3, and </a:t>
            </a:r>
            <a:r>
              <a:rPr lang="en-US" i="1" dirty="0">
                <a:latin typeface="cmr10"/>
                <a:ea typeface="Times New Roman"/>
                <a:cs typeface="cmr10"/>
              </a:rPr>
              <a:t>a </a:t>
            </a:r>
            <a:r>
              <a:rPr lang="en-US" dirty="0">
                <a:latin typeface="cmr10"/>
                <a:ea typeface="Times New Roman"/>
                <a:cs typeface="cmr10"/>
              </a:rPr>
              <a:t>= 1.</a:t>
            </a:r>
            <a:endParaRPr lang="en-US" sz="2800" dirty="0">
              <a:effectLst/>
              <a:latin typeface="Times New Roman"/>
              <a:ea typeface="Times New Roman"/>
            </a:endParaRPr>
          </a:p>
        </p:txBody>
      </p:sp>
    </p:spTree>
    <p:extLst>
      <p:ext uri="{BB962C8B-B14F-4D97-AF65-F5344CB8AC3E}">
        <p14:creationId xmlns:p14="http://schemas.microsoft.com/office/powerpoint/2010/main" val="2387598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487362"/>
          </a:xfrm>
        </p:spPr>
        <p:txBody>
          <a:bodyPr>
            <a:normAutofit fontScale="90000"/>
          </a:bodyPr>
          <a:lstStyle/>
          <a:p>
            <a:r>
              <a:rPr lang="en-US" sz="4000" b="1" u="sng" dirty="0">
                <a:latin typeface="Times New Roman"/>
                <a:ea typeface="Times New Roman"/>
              </a:rPr>
              <a:t>The </a:t>
            </a:r>
            <a:r>
              <a:rPr lang="en-US" sz="4000" b="1" u="sng" dirty="0" err="1">
                <a:latin typeface="Times New Roman"/>
                <a:ea typeface="Times New Roman"/>
              </a:rPr>
              <a:t>Neimark</a:t>
            </a:r>
            <a:r>
              <a:rPr lang="en-US" sz="4000" b="1" u="sng" dirty="0">
                <a:latin typeface="Times New Roman"/>
                <a:ea typeface="Times New Roman"/>
              </a:rPr>
              <a:t>-Sacker </a:t>
            </a:r>
            <a:r>
              <a:rPr lang="en-US" sz="4000" b="1" u="sng" dirty="0" smtClean="0">
                <a:latin typeface="Times New Roman"/>
                <a:ea typeface="Times New Roman"/>
              </a:rPr>
              <a:t>Bifurcation:</a:t>
            </a:r>
            <a:r>
              <a:rPr lang="en-US" sz="4000" dirty="0">
                <a:latin typeface="Times New Roman"/>
                <a:ea typeface="Times New Roman"/>
              </a:rPr>
              <a:t/>
            </a:r>
            <a:br>
              <a:rPr lang="en-US" sz="4000" dirty="0">
                <a:latin typeface="Times New Roman"/>
                <a:ea typeface="Times New Roman"/>
              </a:rPr>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609600"/>
                <a:ext cx="8915400" cy="6096000"/>
              </a:xfrm>
            </p:spPr>
            <p:txBody>
              <a:bodyPr/>
              <a:lstStyle/>
              <a:p>
                <a:pPr indent="457200">
                  <a:spcAft>
                    <a:spcPts val="0"/>
                  </a:spcAft>
                </a:pPr>
                <a:r>
                  <a:rPr lang="en-US" sz="1600" dirty="0" smtClean="0">
                    <a:latin typeface="cmr10"/>
                    <a:ea typeface="Times New Roman"/>
                    <a:cs typeface="cmr10"/>
                  </a:rPr>
                  <a:t>Now let's </a:t>
                </a:r>
                <a:r>
                  <a:rPr lang="en-US" sz="1600" dirty="0">
                    <a:latin typeface="cmr10"/>
                    <a:ea typeface="Times New Roman"/>
                    <a:cs typeface="cmr10"/>
                  </a:rPr>
                  <a:t>turn our attention to the </a:t>
                </a:r>
                <a:r>
                  <a:rPr lang="en-US" sz="1600" dirty="0" err="1">
                    <a:latin typeface="cmr10"/>
                    <a:ea typeface="Times New Roman"/>
                    <a:cs typeface="cmr10"/>
                  </a:rPr>
                  <a:t>Neimark</a:t>
                </a:r>
                <a:r>
                  <a:rPr lang="en-US" sz="1600" dirty="0">
                    <a:latin typeface="cmr10"/>
                    <a:ea typeface="Times New Roman"/>
                    <a:cs typeface="cmr10"/>
                  </a:rPr>
                  <a:t>-Sacker bifurcation of the stability triangle.  </a:t>
                </a:r>
                <a:r>
                  <a:rPr lang="en-US" sz="1600" dirty="0" smtClean="0">
                    <a:latin typeface="cmr10"/>
                    <a:ea typeface="Times New Roman"/>
                    <a:cs typeface="cmr10"/>
                  </a:rPr>
                  <a:t>This </a:t>
                </a:r>
                <a:r>
                  <a:rPr lang="en-US" sz="1600" dirty="0">
                    <a:latin typeface="cmr10"/>
                    <a:ea typeface="Times New Roman"/>
                    <a:cs typeface="cmr10"/>
                  </a:rPr>
                  <a:t>corresponds to the boundary with </a:t>
                </a:r>
                <a14:m>
                  <m:oMath xmlns:m="http://schemas.openxmlformats.org/officeDocument/2006/math">
                    <m:r>
                      <a:rPr lang="en-US" sz="1600" i="1">
                        <a:latin typeface="Cambria Math"/>
                      </a:rPr>
                      <m:t>h</m:t>
                    </m:r>
                    <m:r>
                      <a:rPr lang="en-US" sz="1600" i="0">
                        <a:latin typeface="Cambria Math"/>
                      </a:rPr>
                      <m:t>(2−</m:t>
                    </m:r>
                    <m:r>
                      <a:rPr lang="en-US" sz="1600" i="1">
                        <a:latin typeface="Cambria Math"/>
                      </a:rPr>
                      <m:t>𝑎</m:t>
                    </m:r>
                    <m:r>
                      <a:rPr lang="en-US" sz="1600" i="0">
                        <a:latin typeface="Cambria Math"/>
                      </a:rPr>
                      <m:t>)+(1−</m:t>
                    </m:r>
                    <m:r>
                      <a:rPr lang="en-US" sz="1600" i="1">
                        <a:latin typeface="Cambria Math"/>
                      </a:rPr>
                      <m:t>𝑎</m:t>
                    </m:r>
                    <m:r>
                      <a:rPr lang="en-US" sz="1600" i="0">
                        <a:latin typeface="Cambria Math"/>
                      </a:rPr>
                      <m:t>)(1−</m:t>
                    </m:r>
                    <m:r>
                      <a:rPr lang="en-US" sz="1600" i="1">
                        <a:latin typeface="Cambria Math"/>
                      </a:rPr>
                      <m:t>𝑐</m:t>
                    </m:r>
                    <m:r>
                      <a:rPr lang="en-US" sz="1600" i="0">
                        <a:latin typeface="Cambria Math"/>
                      </a:rPr>
                      <m:t>)=1</m:t>
                    </m:r>
                  </m:oMath>
                </a14:m>
                <a:r>
                  <a:rPr lang="en-US" sz="1600" dirty="0" smtClean="0">
                    <a:latin typeface="cmr10"/>
                    <a:ea typeface="Times New Roman"/>
                    <a:cs typeface="cmr10"/>
                  </a:rPr>
                  <a:t>. We </a:t>
                </a:r>
                <a:r>
                  <a:rPr lang="en-US" sz="1600" dirty="0">
                    <a:latin typeface="cmr10"/>
                    <a:ea typeface="Times New Roman"/>
                    <a:cs typeface="cmr10"/>
                  </a:rPr>
                  <a:t>focus on the value of </a:t>
                </a:r>
                <a:r>
                  <a:rPr lang="en-US" sz="1600" i="1" dirty="0">
                    <a:latin typeface="cmr10"/>
                    <a:ea typeface="Times New Roman"/>
                    <a:cs typeface="cmr10"/>
                  </a:rPr>
                  <a:t>h</a:t>
                </a:r>
                <a:r>
                  <a:rPr lang="en-US" sz="1600" dirty="0">
                    <a:latin typeface="cmr10"/>
                    <a:ea typeface="Times New Roman"/>
                    <a:cs typeface="cmr10"/>
                  </a:rPr>
                  <a:t> because, as before, we assume that the population has the most control over the harvesting rate.  If we fix the values of </a:t>
                </a:r>
                <a:r>
                  <a:rPr lang="en-US" sz="1600" i="1" dirty="0">
                    <a:latin typeface="cmr10"/>
                    <a:ea typeface="Times New Roman"/>
                    <a:cs typeface="cmr10"/>
                  </a:rPr>
                  <a:t>a</a:t>
                </a:r>
                <a:r>
                  <a:rPr lang="en-US" sz="1600" dirty="0">
                    <a:latin typeface="cmr10"/>
                    <a:ea typeface="Times New Roman"/>
                    <a:cs typeface="cmr10"/>
                  </a:rPr>
                  <a:t> and </a:t>
                </a:r>
                <a:r>
                  <a:rPr lang="en-US" sz="1600" i="1" dirty="0">
                    <a:latin typeface="cmr10"/>
                    <a:ea typeface="Times New Roman"/>
                    <a:cs typeface="cmr10"/>
                  </a:rPr>
                  <a:t>c</a:t>
                </a:r>
                <a:r>
                  <a:rPr lang="en-US" sz="1600" dirty="0">
                    <a:latin typeface="cmr10"/>
                    <a:ea typeface="Times New Roman"/>
                    <a:cs typeface="cmr10"/>
                  </a:rPr>
                  <a:t> and slowly change the value of </a:t>
                </a:r>
                <a:r>
                  <a:rPr lang="en-US" sz="1600" i="1" dirty="0">
                    <a:latin typeface="cmr10"/>
                    <a:ea typeface="Times New Roman"/>
                    <a:cs typeface="cmr10"/>
                  </a:rPr>
                  <a:t>h</a:t>
                </a:r>
                <a:r>
                  <a:rPr lang="en-US" sz="1600" dirty="0">
                    <a:latin typeface="cmr10"/>
                    <a:ea typeface="Times New Roman"/>
                    <a:cs typeface="cmr10"/>
                  </a:rPr>
                  <a:t> then we can see that we will leave the stability triangle on this boundary when </a:t>
                </a:r>
                <a:endParaRPr lang="en-US" sz="1600" dirty="0" smtClean="0">
                  <a:latin typeface="cmr10"/>
                  <a:ea typeface="Times New Roman"/>
                  <a:cs typeface="cmr10"/>
                </a:endParaRPr>
              </a:p>
              <a:p>
                <a:pPr indent="0">
                  <a:spcAft>
                    <a:spcPts val="0"/>
                  </a:spcAft>
                  <a:buNone/>
                </a:pPr>
                <a:endParaRPr lang="en-US" sz="1600" dirty="0">
                  <a:latin typeface="Times New Roman"/>
                  <a:ea typeface="Times New Roman"/>
                </a:endParaRPr>
              </a:p>
              <a:p>
                <a:pPr marL="0" indent="0">
                  <a:buNone/>
                </a:pPr>
                <a:r>
                  <a:rPr lang="en-US" sz="2400" dirty="0"/>
                  <a:t> </a:t>
                </a:r>
                <a:r>
                  <a:rPr lang="en-US" sz="2400" dirty="0" smtClean="0"/>
                  <a:t>                                                  </a:t>
                </a:r>
                <a14:m>
                  <m:oMath xmlns:m="http://schemas.openxmlformats.org/officeDocument/2006/math">
                    <m:r>
                      <a:rPr lang="en-US" sz="2400" i="1">
                        <a:latin typeface="Cambria Math"/>
                      </a:rPr>
                      <m:t>h</m:t>
                    </m:r>
                    <m:r>
                      <a:rPr lang="en-US" sz="2400" i="0">
                        <a:latin typeface="Cambria Math"/>
                      </a:rPr>
                      <m:t>=</m:t>
                    </m:r>
                    <m:f>
                      <m:fPr>
                        <m:ctrlPr>
                          <a:rPr lang="en-US" sz="2400" i="1">
                            <a:latin typeface="Cambria Math"/>
                          </a:rPr>
                        </m:ctrlPr>
                      </m:fPr>
                      <m:num>
                        <m:r>
                          <a:rPr lang="en-US" sz="2400" i="1">
                            <a:latin typeface="Cambria Math"/>
                          </a:rPr>
                          <m:t>𝑎</m:t>
                        </m:r>
                        <m:r>
                          <a:rPr lang="en-US" sz="2400" i="0">
                            <a:latin typeface="Cambria Math"/>
                          </a:rPr>
                          <m:t>+</m:t>
                        </m:r>
                        <m:r>
                          <a:rPr lang="en-US" sz="2400" i="1">
                            <a:latin typeface="Cambria Math"/>
                          </a:rPr>
                          <m:t>𝑐</m:t>
                        </m:r>
                        <m:r>
                          <a:rPr lang="en-US" sz="2400" i="0">
                            <a:latin typeface="Cambria Math"/>
                          </a:rPr>
                          <m:t>−</m:t>
                        </m:r>
                        <m:r>
                          <a:rPr lang="en-US" sz="2400" i="1">
                            <a:latin typeface="Cambria Math"/>
                          </a:rPr>
                          <m:t>𝑎𝑐</m:t>
                        </m:r>
                      </m:num>
                      <m:den>
                        <m:r>
                          <a:rPr lang="en-US" sz="2400" i="0">
                            <a:latin typeface="Cambria Math"/>
                          </a:rPr>
                          <m:t>2−</m:t>
                        </m:r>
                        <m:r>
                          <a:rPr lang="en-US" sz="2400" i="1">
                            <a:latin typeface="Cambria Math"/>
                          </a:rPr>
                          <m:t>𝑎</m:t>
                        </m:r>
                      </m:den>
                    </m:f>
                    <m:r>
                      <a:rPr lang="en-US" sz="2400" i="0">
                        <a:latin typeface="Cambria Math"/>
                      </a:rPr>
                      <m:t>.</m:t>
                    </m:r>
                  </m:oMath>
                </a14:m>
                <a:endParaRPr lang="en-US" sz="2400" dirty="0" smtClean="0"/>
              </a:p>
              <a:p>
                <a:pPr marL="0" indent="0">
                  <a:buNone/>
                </a:pPr>
                <a:r>
                  <a:rPr lang="en-US" sz="1600" dirty="0" smtClean="0">
                    <a:latin typeface="cmr10"/>
                    <a:ea typeface="Times New Roman"/>
                    <a:cs typeface="cmr10"/>
                  </a:rPr>
                  <a:t>       We </a:t>
                </a:r>
                <a:r>
                  <a:rPr lang="en-US" sz="1600" dirty="0">
                    <a:latin typeface="cmr10"/>
                    <a:ea typeface="Times New Roman"/>
                    <a:cs typeface="cmr10"/>
                  </a:rPr>
                  <a:t>also need that </a:t>
                </a:r>
                <a14:m>
                  <m:oMath xmlns:m="http://schemas.openxmlformats.org/officeDocument/2006/math">
                    <m:r>
                      <a:rPr lang="en-US" sz="1600">
                        <a:latin typeface="Cambria Math"/>
                      </a:rPr>
                      <m:t>−</m:t>
                    </m:r>
                    <m:r>
                      <a:rPr lang="en-US" sz="1600" i="0">
                        <a:latin typeface="Cambria Math"/>
                      </a:rPr>
                      <m:t>2&lt;</m:t>
                    </m:r>
                    <m:r>
                      <a:rPr lang="en-US" sz="1600" i="1">
                        <a:latin typeface="Cambria Math"/>
                      </a:rPr>
                      <m:t>𝑡𝑟</m:t>
                    </m:r>
                    <m:r>
                      <a:rPr lang="en-US" sz="1600" i="0">
                        <a:latin typeface="Cambria Math"/>
                      </a:rPr>
                      <m:t>(</m:t>
                    </m:r>
                    <m:r>
                      <a:rPr lang="en-US" sz="1600" i="1">
                        <a:latin typeface="Cambria Math"/>
                      </a:rPr>
                      <m:t>𝐽</m:t>
                    </m:r>
                    <m:r>
                      <a:rPr lang="en-US" sz="1600" i="0">
                        <a:latin typeface="Cambria Math"/>
                      </a:rPr>
                      <m:t>)&lt;2</m:t>
                    </m:r>
                  </m:oMath>
                </a14:m>
                <a:r>
                  <a:rPr lang="en-US" sz="1600" dirty="0" smtClean="0">
                    <a:latin typeface="cmr10"/>
                    <a:ea typeface="Times New Roman"/>
                    <a:cs typeface="cmr10"/>
                  </a:rPr>
                  <a:t> </a:t>
                </a:r>
                <a:r>
                  <a:rPr lang="en-US" sz="1600" dirty="0">
                    <a:latin typeface="cmr10"/>
                    <a:ea typeface="Times New Roman"/>
                    <a:cs typeface="cmr10"/>
                  </a:rPr>
                  <a:t>at this </a:t>
                </a:r>
                <a:r>
                  <a:rPr lang="en-US" sz="1600" i="1" dirty="0">
                    <a:latin typeface="cmr10"/>
                    <a:ea typeface="Times New Roman"/>
                    <a:cs typeface="cmr10"/>
                  </a:rPr>
                  <a:t>h</a:t>
                </a:r>
                <a:r>
                  <a:rPr lang="en-US" sz="1600" dirty="0">
                    <a:latin typeface="cmr10"/>
                    <a:ea typeface="Times New Roman"/>
                    <a:cs typeface="cmr10"/>
                  </a:rPr>
                  <a:t> </a:t>
                </a:r>
                <a:r>
                  <a:rPr lang="en-US" sz="1600" dirty="0" smtClean="0">
                    <a:latin typeface="cmr10"/>
                    <a:ea typeface="Times New Roman"/>
                    <a:cs typeface="cmr10"/>
                  </a:rPr>
                  <a:t>value</a:t>
                </a:r>
              </a:p>
              <a:p>
                <a:pPr marL="0" indent="0">
                  <a:buNone/>
                </a:pPr>
                <a:endParaRPr lang="en-US" sz="1600" dirty="0" smtClean="0">
                  <a:latin typeface="cmr10"/>
                  <a:ea typeface="Times New Roman"/>
                  <a:cs typeface="cmr10"/>
                </a:endParaRPr>
              </a:p>
              <a:p>
                <a:pPr marL="0" indent="0">
                  <a:buNone/>
                </a:pPr>
                <a14:m>
                  <m:oMathPara xmlns:m="http://schemas.openxmlformats.org/officeDocument/2006/math">
                    <m:oMathParaPr>
                      <m:jc m:val="centerGroup"/>
                    </m:oMathParaPr>
                    <m:oMath xmlns:m="http://schemas.openxmlformats.org/officeDocument/2006/math">
                      <m:r>
                        <a:rPr lang="en-US" sz="2400">
                          <a:latin typeface="Cambria Math"/>
                        </a:rPr>
                        <m:t>−</m:t>
                      </m:r>
                      <m:r>
                        <a:rPr lang="en-US" sz="2400" i="0">
                          <a:latin typeface="Cambria Math"/>
                        </a:rPr>
                        <m:t>2&lt;2−</m:t>
                      </m:r>
                      <m:r>
                        <a:rPr lang="en-US" sz="2400" i="1">
                          <a:latin typeface="Cambria Math"/>
                        </a:rPr>
                        <m:t>𝑎</m:t>
                      </m:r>
                      <m:r>
                        <a:rPr lang="en-US" sz="2400" i="0">
                          <a:latin typeface="Cambria Math"/>
                        </a:rPr>
                        <m:t>−</m:t>
                      </m:r>
                      <m:r>
                        <a:rPr lang="en-US" sz="2400" i="1">
                          <a:latin typeface="Cambria Math"/>
                        </a:rPr>
                        <m:t>𝑐</m:t>
                      </m:r>
                      <m:r>
                        <a:rPr lang="en-US" sz="2400" i="0">
                          <a:latin typeface="Cambria Math"/>
                        </a:rPr>
                        <m:t>+2</m:t>
                      </m:r>
                      <m:r>
                        <a:rPr lang="en-US" sz="2400" i="1">
                          <a:latin typeface="Cambria Math"/>
                        </a:rPr>
                        <m:t>h</m:t>
                      </m:r>
                      <m:r>
                        <a:rPr lang="en-US" sz="2400" i="0">
                          <a:latin typeface="Cambria Math"/>
                        </a:rPr>
                        <m:t>&lt;2.</m:t>
                      </m:r>
                    </m:oMath>
                  </m:oMathPara>
                </a14:m>
                <a:endParaRPr lang="en-US" sz="2400" dirty="0" smtClean="0">
                  <a:latin typeface="cmr10"/>
                </a:endParaRPr>
              </a:p>
              <a:p>
                <a:pPr>
                  <a:spcAft>
                    <a:spcPts val="0"/>
                  </a:spcAft>
                </a:pPr>
                <a:r>
                  <a:rPr lang="en-US" sz="1600" dirty="0" smtClean="0">
                    <a:latin typeface="cmr10"/>
                    <a:ea typeface="Times New Roman"/>
                    <a:cs typeface="cmr10"/>
                  </a:rPr>
                  <a:t>This gives us the following inequalities:</a:t>
                </a:r>
              </a:p>
              <a:p>
                <a:pPr marL="0"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r>
                            <a:rPr lang="en-US" sz="2400" i="1">
                              <a:latin typeface="Cambria Math"/>
                            </a:rPr>
                            <m:t>𝑎</m:t>
                          </m:r>
                          <m:r>
                            <a:rPr lang="en-US" sz="2400" i="0">
                              <a:latin typeface="Cambria Math"/>
                            </a:rPr>
                            <m:t>+</m:t>
                          </m:r>
                          <m:r>
                            <a:rPr lang="en-US" sz="2400" i="1">
                              <a:latin typeface="Cambria Math"/>
                            </a:rPr>
                            <m:t>𝑐</m:t>
                          </m:r>
                        </m:num>
                        <m:den>
                          <m:r>
                            <a:rPr lang="en-US" sz="2400" i="0">
                              <a:latin typeface="Cambria Math"/>
                            </a:rPr>
                            <m:t>2</m:t>
                          </m:r>
                        </m:den>
                      </m:f>
                      <m:r>
                        <a:rPr lang="en-US" sz="2400" i="0">
                          <a:latin typeface="Cambria Math"/>
                        </a:rPr>
                        <m:t>−2&lt;</m:t>
                      </m:r>
                      <m:f>
                        <m:fPr>
                          <m:ctrlPr>
                            <a:rPr lang="en-US" sz="2400" i="1">
                              <a:latin typeface="Cambria Math"/>
                            </a:rPr>
                          </m:ctrlPr>
                        </m:fPr>
                        <m:num>
                          <m:r>
                            <a:rPr lang="en-US" sz="2400" i="1">
                              <a:latin typeface="Cambria Math"/>
                            </a:rPr>
                            <m:t>𝑎</m:t>
                          </m:r>
                          <m:r>
                            <a:rPr lang="en-US" sz="2400" i="0">
                              <a:latin typeface="Cambria Math"/>
                            </a:rPr>
                            <m:t>+</m:t>
                          </m:r>
                          <m:r>
                            <a:rPr lang="en-US" sz="2400" i="1">
                              <a:latin typeface="Cambria Math"/>
                            </a:rPr>
                            <m:t>𝑐</m:t>
                          </m:r>
                          <m:r>
                            <a:rPr lang="en-US" sz="2400" i="0">
                              <a:latin typeface="Cambria Math"/>
                            </a:rPr>
                            <m:t>−</m:t>
                          </m:r>
                          <m:r>
                            <a:rPr lang="en-US" sz="2400" i="1">
                              <a:latin typeface="Cambria Math"/>
                            </a:rPr>
                            <m:t>𝑎𝑐</m:t>
                          </m:r>
                        </m:num>
                        <m:den>
                          <m:r>
                            <a:rPr lang="en-US" sz="2400" i="0">
                              <a:latin typeface="Cambria Math"/>
                            </a:rPr>
                            <m:t>2−</m:t>
                          </m:r>
                          <m:r>
                            <a:rPr lang="en-US" sz="2400" i="1">
                              <a:latin typeface="Cambria Math"/>
                            </a:rPr>
                            <m:t>𝑎</m:t>
                          </m:r>
                        </m:den>
                      </m:f>
                      <m:r>
                        <a:rPr lang="en-US" sz="2400" i="0">
                          <a:latin typeface="Cambria Math"/>
                        </a:rPr>
                        <m:t>&lt;</m:t>
                      </m:r>
                      <m:f>
                        <m:fPr>
                          <m:ctrlPr>
                            <a:rPr lang="en-US" sz="2400" i="1">
                              <a:latin typeface="Cambria Math"/>
                            </a:rPr>
                          </m:ctrlPr>
                        </m:fPr>
                        <m:num>
                          <m:r>
                            <a:rPr lang="en-US" sz="2400" i="1">
                              <a:latin typeface="Cambria Math"/>
                            </a:rPr>
                            <m:t>𝑎</m:t>
                          </m:r>
                          <m:r>
                            <a:rPr lang="en-US" sz="2400" i="0">
                              <a:latin typeface="Cambria Math"/>
                            </a:rPr>
                            <m:t>+</m:t>
                          </m:r>
                          <m:r>
                            <a:rPr lang="en-US" sz="2400" i="1">
                              <a:latin typeface="Cambria Math"/>
                            </a:rPr>
                            <m:t>𝑐</m:t>
                          </m:r>
                        </m:num>
                        <m:den>
                          <m:r>
                            <a:rPr lang="en-US" sz="2400" i="0">
                              <a:latin typeface="Cambria Math"/>
                            </a:rPr>
                            <m:t>2</m:t>
                          </m:r>
                        </m:den>
                      </m:f>
                      <m:r>
                        <a:rPr lang="en-US" sz="2400" i="0">
                          <a:latin typeface="Cambria Math"/>
                        </a:rPr>
                        <m:t>.</m:t>
                      </m:r>
                    </m:oMath>
                  </m:oMathPara>
                </a14:m>
                <a:endParaRPr lang="en-US" sz="2400" dirty="0">
                  <a:latin typeface="cmr1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609600"/>
                <a:ext cx="8915400" cy="6096000"/>
              </a:xfrm>
              <a:blipFill rotWithShape="1">
                <a:blip r:embed="rId2"/>
                <a:stretch>
                  <a:fillRect l="-274" t="-300"/>
                </a:stretch>
              </a:blipFill>
            </p:spPr>
            <p:txBody>
              <a:bodyPr/>
              <a:lstStyle/>
              <a:p>
                <a:r>
                  <a:rPr lang="en-US">
                    <a:noFill/>
                  </a:rPr>
                  <a:t> </a:t>
                </a:r>
              </a:p>
            </p:txBody>
          </p:sp>
        </mc:Fallback>
      </mc:AlternateContent>
    </p:spTree>
    <p:extLst>
      <p:ext uri="{BB962C8B-B14F-4D97-AF65-F5344CB8AC3E}">
        <p14:creationId xmlns:p14="http://schemas.microsoft.com/office/powerpoint/2010/main" val="1709699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8001000"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3124200"/>
            <a:ext cx="8534400" cy="646331"/>
          </a:xfrm>
          <a:prstGeom prst="rect">
            <a:avLst/>
          </a:prstGeom>
        </p:spPr>
        <p:txBody>
          <a:bodyPr wrap="square">
            <a:spAutoFit/>
          </a:bodyPr>
          <a:lstStyle/>
          <a:p>
            <a:pPr>
              <a:spcAft>
                <a:spcPts val="0"/>
              </a:spcAft>
            </a:pPr>
            <a:r>
              <a:rPr lang="en-US" b="1" dirty="0">
                <a:latin typeface="cmr10"/>
                <a:ea typeface="Times New Roman"/>
                <a:cs typeface="cmr10"/>
              </a:rPr>
              <a:t>Fig. 5.</a:t>
            </a:r>
            <a:r>
              <a:rPr lang="en-US" dirty="0">
                <a:latin typeface="cmr10"/>
                <a:ea typeface="Times New Roman"/>
                <a:cs typeface="cmr10"/>
              </a:rPr>
              <a:t> Three phase planes are shown with </a:t>
            </a:r>
            <a:r>
              <a:rPr lang="en-US" i="1" dirty="0">
                <a:latin typeface="cmr10"/>
                <a:ea typeface="Times New Roman"/>
                <a:cs typeface="cmr10"/>
              </a:rPr>
              <a:t>a</a:t>
            </a:r>
            <a:r>
              <a:rPr lang="en-US" dirty="0">
                <a:latin typeface="cmr10"/>
                <a:ea typeface="Times New Roman"/>
                <a:cs typeface="cmr10"/>
              </a:rPr>
              <a:t> = 0.0045, </a:t>
            </a:r>
            <a:r>
              <a:rPr lang="en-US" i="1" dirty="0">
                <a:latin typeface="cmr10"/>
                <a:ea typeface="Times New Roman"/>
                <a:cs typeface="cmr10"/>
              </a:rPr>
              <a:t>c</a:t>
            </a:r>
            <a:r>
              <a:rPr lang="en-US" dirty="0">
                <a:latin typeface="cmr10"/>
                <a:ea typeface="Times New Roman"/>
                <a:cs typeface="cmr10"/>
              </a:rPr>
              <a:t> = 3 and </a:t>
            </a:r>
            <a:r>
              <a:rPr lang="en-US" i="1" dirty="0">
                <a:latin typeface="cmr10"/>
                <a:ea typeface="Times New Roman"/>
                <a:cs typeface="cmr10"/>
              </a:rPr>
              <a:t>h</a:t>
            </a:r>
            <a:r>
              <a:rPr lang="en-US" dirty="0">
                <a:latin typeface="cmr10"/>
                <a:ea typeface="Times New Roman"/>
                <a:cs typeface="cmr10"/>
              </a:rPr>
              <a:t>-values near the </a:t>
            </a:r>
            <a:r>
              <a:rPr lang="en-US" dirty="0" err="1">
                <a:latin typeface="cmr10"/>
                <a:ea typeface="Times New Roman"/>
                <a:cs typeface="cmr10"/>
              </a:rPr>
              <a:t>Neimark</a:t>
            </a:r>
            <a:r>
              <a:rPr lang="en-US" dirty="0">
                <a:latin typeface="cmr10"/>
                <a:ea typeface="Times New Roman"/>
                <a:cs typeface="cmr10"/>
              </a:rPr>
              <a:t>-Sacker bifurcation.</a:t>
            </a:r>
            <a:endParaRPr lang="en-US" sz="2800" dirty="0">
              <a:effectLst/>
              <a:latin typeface="Times New Roman"/>
              <a:ea typeface="Times New Roman"/>
            </a:endParaRPr>
          </a:p>
        </p:txBody>
      </p:sp>
    </p:spTree>
    <p:extLst>
      <p:ext uri="{BB962C8B-B14F-4D97-AF65-F5344CB8AC3E}">
        <p14:creationId xmlns:p14="http://schemas.microsoft.com/office/powerpoint/2010/main" val="24626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609600"/>
          </a:xfrm>
        </p:spPr>
        <p:txBody>
          <a:bodyPr>
            <a:normAutofit fontScale="90000"/>
          </a:bodyPr>
          <a:lstStyle/>
          <a:p>
            <a:r>
              <a:rPr lang="en-US" sz="3600" b="1" u="sng" dirty="0" smtClean="0"/>
              <a:t>Numerical Bifurcation Analysis:</a:t>
            </a:r>
            <a:endParaRPr lang="en-US" sz="3600" b="1" u="sng"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05800" cy="4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5715000"/>
            <a:ext cx="8763000" cy="923330"/>
          </a:xfrm>
          <a:prstGeom prst="rect">
            <a:avLst/>
          </a:prstGeom>
        </p:spPr>
        <p:txBody>
          <a:bodyPr wrap="square">
            <a:spAutoFit/>
          </a:bodyPr>
          <a:lstStyle/>
          <a:p>
            <a:r>
              <a:rPr lang="en-US" b="1" dirty="0">
                <a:latin typeface="cmr10"/>
                <a:ea typeface="Times New Roman"/>
                <a:cs typeface="cmr10"/>
              </a:rPr>
              <a:t>Fig. 6.</a:t>
            </a:r>
            <a:r>
              <a:rPr lang="en-US" dirty="0">
                <a:latin typeface="cmr10"/>
                <a:ea typeface="Times New Roman"/>
                <a:cs typeface="cmr10"/>
              </a:rPr>
              <a:t> The first plot is the stability region in the </a:t>
            </a:r>
            <a:r>
              <a:rPr lang="en-US" i="1" dirty="0" err="1">
                <a:latin typeface="cmr10"/>
                <a:ea typeface="Times New Roman"/>
                <a:cs typeface="cmr10"/>
              </a:rPr>
              <a:t>c</a:t>
            </a:r>
            <a:r>
              <a:rPr lang="en-US" dirty="0" err="1">
                <a:latin typeface="cmr10"/>
                <a:ea typeface="Times New Roman"/>
                <a:cs typeface="cmr10"/>
              </a:rPr>
              <a:t>,</a:t>
            </a:r>
            <a:r>
              <a:rPr lang="en-US" i="1" dirty="0" err="1">
                <a:latin typeface="cmr10"/>
                <a:ea typeface="Times New Roman"/>
                <a:cs typeface="cmr10"/>
              </a:rPr>
              <a:t>h</a:t>
            </a:r>
            <a:r>
              <a:rPr lang="en-US" dirty="0">
                <a:latin typeface="cmr10"/>
                <a:ea typeface="Times New Roman"/>
                <a:cs typeface="cmr10"/>
              </a:rPr>
              <a:t>-parameter plane for </a:t>
            </a:r>
            <a:r>
              <a:rPr lang="en-US" i="1" dirty="0">
                <a:latin typeface="cmr10"/>
                <a:ea typeface="Times New Roman"/>
                <a:cs typeface="cmr10"/>
              </a:rPr>
              <a:t>a</a:t>
            </a:r>
            <a:r>
              <a:rPr lang="en-US" dirty="0">
                <a:latin typeface="cmr10"/>
                <a:ea typeface="Times New Roman"/>
                <a:cs typeface="cmr10"/>
              </a:rPr>
              <a:t> = 0.0045 with lines indicating the parameter values for the bifurcation diagrams. Bifurcation diagrams are shown for </a:t>
            </a:r>
            <a:r>
              <a:rPr lang="en-US" i="1" dirty="0">
                <a:latin typeface="cmr10"/>
                <a:ea typeface="Times New Roman"/>
                <a:cs typeface="cmr10"/>
              </a:rPr>
              <a:t>a</a:t>
            </a:r>
            <a:r>
              <a:rPr lang="en-US" dirty="0">
                <a:latin typeface="cmr10"/>
                <a:ea typeface="Times New Roman"/>
                <a:cs typeface="cmr10"/>
              </a:rPr>
              <a:t> = 0.0045 with </a:t>
            </a:r>
            <a:r>
              <a:rPr lang="en-US" i="1" dirty="0">
                <a:latin typeface="cmr10"/>
                <a:ea typeface="Times New Roman"/>
                <a:cs typeface="cmr10"/>
              </a:rPr>
              <a:t>c </a:t>
            </a:r>
            <a:r>
              <a:rPr lang="en-US" dirty="0">
                <a:latin typeface="cmr10"/>
                <a:ea typeface="Times New Roman"/>
                <a:cs typeface="cmr10"/>
              </a:rPr>
              <a:t>= 0.5, </a:t>
            </a:r>
            <a:r>
              <a:rPr lang="en-US" i="1" dirty="0">
                <a:latin typeface="cmr10"/>
                <a:ea typeface="Times New Roman"/>
                <a:cs typeface="cmr10"/>
              </a:rPr>
              <a:t>c</a:t>
            </a:r>
            <a:r>
              <a:rPr lang="en-US" dirty="0">
                <a:latin typeface="cmr10"/>
                <a:ea typeface="Times New Roman"/>
                <a:cs typeface="cmr10"/>
              </a:rPr>
              <a:t> = 1.8, and </a:t>
            </a:r>
            <a:r>
              <a:rPr lang="en-US" i="1" dirty="0">
                <a:latin typeface="cmr10"/>
                <a:ea typeface="Times New Roman"/>
                <a:cs typeface="cmr10"/>
              </a:rPr>
              <a:t>c </a:t>
            </a:r>
            <a:r>
              <a:rPr lang="en-US" dirty="0">
                <a:latin typeface="cmr10"/>
                <a:ea typeface="Times New Roman"/>
                <a:cs typeface="cmr10"/>
              </a:rPr>
              <a:t>= 3. </a:t>
            </a:r>
            <a:endParaRPr lang="en-US" dirty="0"/>
          </a:p>
        </p:txBody>
      </p:sp>
    </p:spTree>
    <p:extLst>
      <p:ext uri="{BB962C8B-B14F-4D97-AF65-F5344CB8AC3E}">
        <p14:creationId xmlns:p14="http://schemas.microsoft.com/office/powerpoint/2010/main" val="1091808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772400"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4495801"/>
            <a:ext cx="8534400" cy="1754326"/>
          </a:xfrm>
          <a:prstGeom prst="rect">
            <a:avLst/>
          </a:prstGeom>
        </p:spPr>
        <p:txBody>
          <a:bodyPr wrap="square">
            <a:spAutoFit/>
          </a:bodyPr>
          <a:lstStyle/>
          <a:p>
            <a:pPr>
              <a:spcAft>
                <a:spcPts val="0"/>
              </a:spcAft>
            </a:pPr>
            <a:r>
              <a:rPr lang="en-US" b="1" dirty="0">
                <a:latin typeface="cmr10"/>
                <a:ea typeface="Times New Roman"/>
                <a:cs typeface="cmr10"/>
              </a:rPr>
              <a:t>Fig. </a:t>
            </a:r>
            <a:r>
              <a:rPr lang="en-US" b="1" dirty="0" smtClean="0">
                <a:latin typeface="cmr10"/>
                <a:ea typeface="Times New Roman"/>
                <a:cs typeface="cmr10"/>
              </a:rPr>
              <a:t>5. </a:t>
            </a:r>
            <a:r>
              <a:rPr lang="en-US" dirty="0">
                <a:latin typeface="cmr10"/>
                <a:ea typeface="Times New Roman"/>
                <a:cs typeface="cmr10"/>
              </a:rPr>
              <a:t>The first 1000 iterates of 5000 initial conditions for </a:t>
            </a:r>
            <a:r>
              <a:rPr lang="en-US" i="1" dirty="0">
                <a:latin typeface="cmr10"/>
                <a:ea typeface="Times New Roman"/>
                <a:cs typeface="cmr10"/>
              </a:rPr>
              <a:t>a</a:t>
            </a:r>
            <a:r>
              <a:rPr lang="en-US" dirty="0">
                <a:latin typeface="cmr10"/>
                <a:ea typeface="Times New Roman"/>
                <a:cs typeface="cmr10"/>
              </a:rPr>
              <a:t> = 0.0045, </a:t>
            </a:r>
            <a:r>
              <a:rPr lang="en-US" i="1" dirty="0">
                <a:latin typeface="cmr10"/>
                <a:ea typeface="Times New Roman"/>
                <a:cs typeface="cmr10"/>
              </a:rPr>
              <a:t>c</a:t>
            </a:r>
            <a:r>
              <a:rPr lang="en-US" dirty="0">
                <a:latin typeface="cmr10"/>
                <a:ea typeface="Times New Roman"/>
                <a:cs typeface="cmr10"/>
              </a:rPr>
              <a:t> = 3 and </a:t>
            </a:r>
            <a:r>
              <a:rPr lang="en-US" i="1" dirty="0">
                <a:latin typeface="cmr10"/>
                <a:ea typeface="Times New Roman"/>
                <a:cs typeface="cmr10"/>
              </a:rPr>
              <a:t>h</a:t>
            </a:r>
            <a:r>
              <a:rPr lang="en-US" dirty="0">
                <a:latin typeface="cmr10"/>
                <a:ea typeface="Times New Roman"/>
                <a:cs typeface="cmr10"/>
              </a:rPr>
              <a:t> = 0.15 and </a:t>
            </a:r>
            <a:r>
              <a:rPr lang="en-US" i="1" dirty="0">
                <a:latin typeface="cmr10"/>
                <a:ea typeface="Times New Roman"/>
                <a:cs typeface="cmr10"/>
              </a:rPr>
              <a:t>h</a:t>
            </a:r>
            <a:r>
              <a:rPr lang="en-US" dirty="0">
                <a:latin typeface="cmr10"/>
                <a:ea typeface="Times New Roman"/>
                <a:cs typeface="cmr10"/>
              </a:rPr>
              <a:t> = 1.  These parameter values are indicated by the arrows in the bifurcation diagram in Fig. 6.  In the case with </a:t>
            </a:r>
            <a:r>
              <a:rPr lang="en-US" i="1" dirty="0">
                <a:latin typeface="cmr10"/>
                <a:ea typeface="Times New Roman"/>
                <a:cs typeface="cmr10"/>
              </a:rPr>
              <a:t>h</a:t>
            </a:r>
            <a:r>
              <a:rPr lang="en-US" dirty="0">
                <a:latin typeface="cmr10"/>
                <a:ea typeface="Times New Roman"/>
                <a:cs typeface="cmr10"/>
              </a:rPr>
              <a:t> = 0.15 the attractor is a chaotic region indicated by the arrow.  In the case with </a:t>
            </a:r>
            <a:r>
              <a:rPr lang="en-US" i="1" dirty="0">
                <a:latin typeface="cmr10"/>
                <a:ea typeface="Times New Roman"/>
                <a:cs typeface="cmr10"/>
              </a:rPr>
              <a:t>h</a:t>
            </a:r>
            <a:r>
              <a:rPr lang="en-US" dirty="0">
                <a:latin typeface="cmr10"/>
                <a:ea typeface="Times New Roman"/>
                <a:cs typeface="cmr10"/>
              </a:rPr>
              <a:t> = 1 the attractor is an equilibrium point, also indicated by an arrow.  In each case, the set resembling a bifurcation diagram for the logistic equation forms a ``stable set'' for the attractor.</a:t>
            </a:r>
            <a:endParaRPr lang="en-US" sz="2800" dirty="0">
              <a:effectLst/>
              <a:latin typeface="Times New Roman"/>
              <a:ea typeface="Times New Roman"/>
            </a:endParaRPr>
          </a:p>
        </p:txBody>
      </p:sp>
    </p:spTree>
    <p:extLst>
      <p:ext uri="{BB962C8B-B14F-4D97-AF65-F5344CB8AC3E}">
        <p14:creationId xmlns:p14="http://schemas.microsoft.com/office/powerpoint/2010/main" val="99013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81001"/>
            <a:ext cx="853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947790"/>
            <a:ext cx="8686800" cy="1077218"/>
          </a:xfrm>
          <a:prstGeom prst="rect">
            <a:avLst/>
          </a:prstGeom>
        </p:spPr>
        <p:txBody>
          <a:bodyPr wrap="square">
            <a:spAutoFit/>
          </a:bodyPr>
          <a:lstStyle/>
          <a:p>
            <a:pPr>
              <a:spcAft>
                <a:spcPts val="0"/>
              </a:spcAft>
            </a:pPr>
            <a:r>
              <a:rPr lang="en-US" sz="1600" b="1" dirty="0">
                <a:latin typeface="cmr10"/>
                <a:ea typeface="Times New Roman"/>
                <a:cs typeface="cmr10"/>
              </a:rPr>
              <a:t>Fig. </a:t>
            </a:r>
            <a:r>
              <a:rPr lang="en-US" sz="1600" b="1" dirty="0" smtClean="0">
                <a:latin typeface="cmr10"/>
                <a:ea typeface="Times New Roman"/>
                <a:cs typeface="cmr10"/>
              </a:rPr>
              <a:t>6.</a:t>
            </a:r>
            <a:r>
              <a:rPr lang="en-US" sz="1600" dirty="0" smtClean="0">
                <a:latin typeface="cmr10"/>
                <a:ea typeface="Times New Roman"/>
                <a:cs typeface="cmr10"/>
              </a:rPr>
              <a:t> </a:t>
            </a:r>
            <a:r>
              <a:rPr lang="en-US" sz="1600" dirty="0">
                <a:latin typeface="cmr10"/>
                <a:ea typeface="Times New Roman"/>
                <a:cs typeface="cmr10"/>
              </a:rPr>
              <a:t>The first plot is the stability region in the </a:t>
            </a:r>
            <a:r>
              <a:rPr lang="en-US" sz="1600" i="1" dirty="0" err="1">
                <a:latin typeface="cmr10"/>
                <a:ea typeface="Times New Roman"/>
                <a:cs typeface="cmr10"/>
              </a:rPr>
              <a:t>c</a:t>
            </a:r>
            <a:r>
              <a:rPr lang="en-US" sz="1600" dirty="0" err="1">
                <a:latin typeface="cmr10"/>
                <a:ea typeface="Times New Roman"/>
                <a:cs typeface="cmr10"/>
              </a:rPr>
              <a:t>,</a:t>
            </a:r>
            <a:r>
              <a:rPr lang="en-US" sz="1600" i="1" dirty="0" err="1">
                <a:latin typeface="cmr10"/>
                <a:ea typeface="Times New Roman"/>
                <a:cs typeface="cmr10"/>
              </a:rPr>
              <a:t>h</a:t>
            </a:r>
            <a:r>
              <a:rPr lang="en-US" sz="1600" dirty="0">
                <a:latin typeface="cmr10"/>
                <a:ea typeface="Times New Roman"/>
                <a:cs typeface="cmr10"/>
              </a:rPr>
              <a:t>-parameter plane for </a:t>
            </a:r>
            <a:r>
              <a:rPr lang="en-US" sz="1600" i="1" dirty="0">
                <a:latin typeface="cmr10"/>
                <a:ea typeface="Times New Roman"/>
                <a:cs typeface="cmr10"/>
              </a:rPr>
              <a:t>a</a:t>
            </a:r>
            <a:r>
              <a:rPr lang="en-US" sz="1600" dirty="0">
                <a:latin typeface="cmr10"/>
                <a:ea typeface="Times New Roman"/>
                <a:cs typeface="cmr10"/>
              </a:rPr>
              <a:t> = 0.3 with lines indicating the parameter values for the bifurcation diagrams. Bifurcation diagrams are shown for </a:t>
            </a:r>
            <a:r>
              <a:rPr lang="en-US" sz="1600" i="1" dirty="0">
                <a:latin typeface="cmr10"/>
                <a:ea typeface="Times New Roman"/>
                <a:cs typeface="cmr10"/>
              </a:rPr>
              <a:t>a</a:t>
            </a:r>
            <a:r>
              <a:rPr lang="en-US" sz="1600" dirty="0">
                <a:latin typeface="cmr10"/>
                <a:ea typeface="Times New Roman"/>
                <a:cs typeface="cmr10"/>
              </a:rPr>
              <a:t> = 0.3 with </a:t>
            </a:r>
            <a:r>
              <a:rPr lang="en-US" sz="1600" i="1" dirty="0">
                <a:latin typeface="cmr10"/>
                <a:ea typeface="Times New Roman"/>
                <a:cs typeface="cmr10"/>
              </a:rPr>
              <a:t>c</a:t>
            </a:r>
            <a:r>
              <a:rPr lang="en-US" sz="1600" dirty="0">
                <a:latin typeface="cmr10"/>
                <a:ea typeface="Times New Roman"/>
                <a:cs typeface="cmr10"/>
              </a:rPr>
              <a:t> = 0.5, </a:t>
            </a:r>
            <a:r>
              <a:rPr lang="en-US" sz="1600" i="1" dirty="0">
                <a:latin typeface="cmr10"/>
                <a:ea typeface="Times New Roman"/>
                <a:cs typeface="cmr10"/>
              </a:rPr>
              <a:t>c</a:t>
            </a:r>
            <a:r>
              <a:rPr lang="en-US" sz="1600" dirty="0">
                <a:latin typeface="cmr10"/>
                <a:ea typeface="Times New Roman"/>
                <a:cs typeface="cmr10"/>
              </a:rPr>
              <a:t> = 1.8, and </a:t>
            </a:r>
            <a:r>
              <a:rPr lang="en-US" sz="1600" i="1" dirty="0">
                <a:latin typeface="cmr10"/>
                <a:ea typeface="Times New Roman"/>
                <a:cs typeface="cmr10"/>
              </a:rPr>
              <a:t>c</a:t>
            </a:r>
            <a:r>
              <a:rPr lang="en-US" sz="1600" dirty="0">
                <a:latin typeface="cmr10"/>
                <a:ea typeface="Times New Roman"/>
                <a:cs typeface="cmr10"/>
              </a:rPr>
              <a:t> = 3.  Observe the nontrivial attractors that occur just outside the stability region.</a:t>
            </a:r>
            <a:endParaRPr lang="en-US" sz="1600" dirty="0">
              <a:effectLst/>
              <a:latin typeface="Times New Roman"/>
              <a:ea typeface="Times New Roman"/>
            </a:endParaRPr>
          </a:p>
        </p:txBody>
      </p:sp>
    </p:spTree>
    <p:extLst>
      <p:ext uri="{BB962C8B-B14F-4D97-AF65-F5344CB8AC3E}">
        <p14:creationId xmlns:p14="http://schemas.microsoft.com/office/powerpoint/2010/main" val="2344723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533400"/>
          </a:xfrm>
        </p:spPr>
        <p:txBody>
          <a:bodyPr>
            <a:noAutofit/>
          </a:bodyPr>
          <a:lstStyle/>
          <a:p>
            <a:pPr marL="0" marR="0">
              <a:spcBef>
                <a:spcPts val="0"/>
              </a:spcBef>
              <a:spcAft>
                <a:spcPts val="0"/>
              </a:spcAft>
            </a:pPr>
            <a:r>
              <a:rPr lang="en-US" sz="2800" b="1" u="sng" dirty="0" smtClean="0">
                <a:solidFill>
                  <a:srgbClr val="800000"/>
                </a:solidFill>
                <a:effectLst/>
                <a:latin typeface="Times New Roman"/>
                <a:ea typeface="Times New Roman"/>
              </a:rPr>
              <a:t>THE STANDARD LOGISTIC MODEL:</a:t>
            </a:r>
            <a:r>
              <a:rPr lang="en-US" sz="2800" dirty="0" smtClean="0">
                <a:effectLst/>
                <a:latin typeface="Times New Roman"/>
                <a:ea typeface="Times New Roman"/>
              </a:rPr>
              <a:t/>
            </a:r>
            <a:br>
              <a:rPr lang="en-US" sz="2800" dirty="0" smtClean="0">
                <a:effectLst/>
                <a:latin typeface="Times New Roman"/>
                <a:ea typeface="Times New Roman"/>
              </a:rPr>
            </a:b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410200"/>
              </a:xfrm>
            </p:spPr>
            <p:txBody>
              <a:bodyPr>
                <a:normAutofit fontScale="40000" lnSpcReduction="20000"/>
              </a:bodyPr>
              <a:lstStyle/>
              <a:p>
                <a:pPr indent="0" algn="just">
                  <a:spcAft>
                    <a:spcPts val="0"/>
                  </a:spcAft>
                  <a:buNone/>
                </a:pPr>
                <a:r>
                  <a:rPr lang="en-CA" sz="4500" dirty="0" smtClean="0">
                    <a:latin typeface="cmr10"/>
                    <a:ea typeface="Times New Roman"/>
                    <a:cs typeface="cmr10"/>
                  </a:rPr>
                  <a:t>The </a:t>
                </a:r>
                <a:r>
                  <a:rPr lang="en-CA" sz="4500" b="1" u="sng" dirty="0" smtClean="0">
                    <a:latin typeface="cmr10"/>
                    <a:ea typeface="Times New Roman"/>
                    <a:cs typeface="cmr10"/>
                  </a:rPr>
                  <a:t>Logistic Differential Equation </a:t>
                </a:r>
                <a:r>
                  <a:rPr lang="en-CA" sz="4500" dirty="0">
                    <a:latin typeface="cmr10"/>
                    <a:ea typeface="Times New Roman"/>
                    <a:cs typeface="cmr10"/>
                  </a:rPr>
                  <a:t>is a standard model for the </a:t>
                </a:r>
                <a:endParaRPr lang="en-CA" sz="4500" dirty="0" smtClean="0">
                  <a:latin typeface="cmr10"/>
                  <a:ea typeface="Times New Roman"/>
                  <a:cs typeface="cmr10"/>
                </a:endParaRPr>
              </a:p>
              <a:p>
                <a:pPr indent="0" algn="just">
                  <a:spcAft>
                    <a:spcPts val="0"/>
                  </a:spcAft>
                  <a:buNone/>
                </a:pPr>
                <a:r>
                  <a:rPr lang="en-CA" sz="4500" dirty="0" smtClean="0">
                    <a:latin typeface="cmr10"/>
                    <a:ea typeface="Times New Roman"/>
                    <a:cs typeface="cmr10"/>
                  </a:rPr>
                  <a:t>growth </a:t>
                </a:r>
                <a:r>
                  <a:rPr lang="en-CA" sz="4500" dirty="0">
                    <a:latin typeface="cmr10"/>
                    <a:ea typeface="Times New Roman"/>
                    <a:cs typeface="cmr10"/>
                  </a:rPr>
                  <a:t>rate of a biological population with limited </a:t>
                </a:r>
                <a:r>
                  <a:rPr lang="en-CA" sz="4500" dirty="0" smtClean="0">
                    <a:latin typeface="cmr10"/>
                    <a:ea typeface="Times New Roman"/>
                    <a:cs typeface="cmr10"/>
                  </a:rPr>
                  <a:t>resources</a:t>
                </a:r>
                <a:r>
                  <a:rPr lang="en-CA" sz="4500" dirty="0">
                    <a:latin typeface="cmr10"/>
                    <a:ea typeface="Times New Roman"/>
                    <a:cs typeface="cmr10"/>
                  </a:rPr>
                  <a:t>. </a:t>
                </a:r>
                <a:endParaRPr lang="en-CA" sz="4500" dirty="0" smtClean="0">
                  <a:latin typeface="cmr10"/>
                  <a:ea typeface="Times New Roman"/>
                  <a:cs typeface="cmr10"/>
                </a:endParaRPr>
              </a:p>
              <a:p>
                <a:pPr indent="0" algn="just">
                  <a:spcAft>
                    <a:spcPts val="0"/>
                  </a:spcAft>
                  <a:buNone/>
                </a:pPr>
                <a:endParaRPr lang="en-CA" sz="4500" dirty="0">
                  <a:latin typeface="cmr10"/>
                  <a:ea typeface="Times New Roman"/>
                  <a:cs typeface="cmr10"/>
                </a:endParaRPr>
              </a:p>
              <a:p>
                <a:pPr indent="0" algn="just">
                  <a:spcAft>
                    <a:spcPts val="0"/>
                  </a:spcAft>
                  <a:buNone/>
                </a:pPr>
                <a:r>
                  <a:rPr lang="en-CA" sz="4500" dirty="0" smtClean="0">
                    <a:latin typeface="cmr10"/>
                    <a:ea typeface="Times New Roman"/>
                    <a:cs typeface="cmr10"/>
                  </a:rPr>
                  <a:t>The </a:t>
                </a:r>
                <a:r>
                  <a:rPr lang="en-CA" sz="4500" b="1" dirty="0">
                    <a:latin typeface="cmr10"/>
                    <a:ea typeface="Times New Roman"/>
                    <a:cs typeface="cmr10"/>
                  </a:rPr>
                  <a:t>growth </a:t>
                </a:r>
                <a:r>
                  <a:rPr lang="en-CA" sz="4500" b="1" dirty="0" smtClean="0">
                    <a:latin typeface="cmr10"/>
                    <a:ea typeface="Times New Roman"/>
                    <a:cs typeface="cmr10"/>
                  </a:rPr>
                  <a:t>rate </a:t>
                </a:r>
                <a14:m>
                  <m:oMath xmlns:m="http://schemas.openxmlformats.org/officeDocument/2006/math">
                    <m:f>
                      <m:fPr>
                        <m:ctrlPr>
                          <a:rPr lang="en-US" sz="4500" i="1">
                            <a:latin typeface="Cambria Math"/>
                          </a:rPr>
                        </m:ctrlPr>
                      </m:fPr>
                      <m:num>
                        <m:r>
                          <a:rPr lang="en-US" sz="4500" i="1">
                            <a:latin typeface="Cambria Math"/>
                          </a:rPr>
                          <m:t>𝑑𝑥</m:t>
                        </m:r>
                      </m:num>
                      <m:den>
                        <m:r>
                          <a:rPr lang="en-US" sz="4500" i="1">
                            <a:latin typeface="Cambria Math"/>
                          </a:rPr>
                          <m:t>𝑑𝑡</m:t>
                        </m:r>
                      </m:den>
                    </m:f>
                    <m:r>
                      <a:rPr lang="en-US" sz="4500" b="1" i="0" smtClean="0">
                        <a:latin typeface="Cambria Math"/>
                      </a:rPr>
                      <m:t> </m:t>
                    </m:r>
                  </m:oMath>
                </a14:m>
                <a:r>
                  <a:rPr lang="en-CA" sz="4500" b="1" dirty="0" smtClean="0">
                    <a:latin typeface="cmr10"/>
                    <a:ea typeface="Times New Roman"/>
                    <a:cs typeface="cmr10"/>
                  </a:rPr>
                  <a:t>of </a:t>
                </a:r>
                <a:r>
                  <a:rPr lang="en-CA" sz="4500" b="1" dirty="0">
                    <a:latin typeface="cmr10"/>
                    <a:ea typeface="Times New Roman"/>
                    <a:cs typeface="cmr10"/>
                  </a:rPr>
                  <a:t>the population </a:t>
                </a:r>
                <a:r>
                  <a:rPr lang="en-CA" sz="4500" b="1" i="1" dirty="0">
                    <a:latin typeface="cmr10"/>
                    <a:ea typeface="Times New Roman"/>
                    <a:cs typeface="cmr10"/>
                  </a:rPr>
                  <a:t>x</a:t>
                </a:r>
                <a:r>
                  <a:rPr lang="en-CA" sz="4500" b="1" dirty="0">
                    <a:latin typeface="cmr10"/>
                    <a:ea typeface="Times New Roman"/>
                    <a:cs typeface="cmr10"/>
                  </a:rPr>
                  <a:t>(</a:t>
                </a:r>
                <a:r>
                  <a:rPr lang="en-CA" sz="4500" b="1" i="1" dirty="0">
                    <a:latin typeface="cmr10"/>
                    <a:ea typeface="Times New Roman"/>
                    <a:cs typeface="cmr10"/>
                  </a:rPr>
                  <a:t>t</a:t>
                </a:r>
                <a:r>
                  <a:rPr lang="en-CA" sz="4500" b="1" dirty="0">
                    <a:latin typeface="cmr10"/>
                    <a:ea typeface="Times New Roman"/>
                    <a:cs typeface="cmr10"/>
                  </a:rPr>
                  <a:t>)</a:t>
                </a:r>
                <a:r>
                  <a:rPr lang="en-CA" sz="4500" dirty="0">
                    <a:latin typeface="cmr10"/>
                    <a:ea typeface="Times New Roman"/>
                    <a:cs typeface="cmr10"/>
                  </a:rPr>
                  <a:t> is </a:t>
                </a:r>
                <a:r>
                  <a:rPr lang="en-CA" sz="4500" dirty="0" smtClean="0">
                    <a:latin typeface="cmr10"/>
                    <a:ea typeface="Times New Roman"/>
                    <a:cs typeface="cmr10"/>
                  </a:rPr>
                  <a:t>assumed </a:t>
                </a:r>
                <a:r>
                  <a:rPr lang="en-CA" sz="4500" dirty="0">
                    <a:latin typeface="cmr10"/>
                    <a:ea typeface="Times New Roman"/>
                    <a:cs typeface="cmr10"/>
                  </a:rPr>
                  <a:t>to be zero at a population of </a:t>
                </a:r>
                <a:r>
                  <a:rPr lang="en-CA" sz="4500" dirty="0" smtClean="0">
                    <a:latin typeface="cmr10"/>
                    <a:ea typeface="Times New Roman"/>
                    <a:cs typeface="cmr10"/>
                  </a:rPr>
                  <a:t>zero. </a:t>
                </a:r>
              </a:p>
              <a:p>
                <a:pPr indent="0" algn="just">
                  <a:spcAft>
                    <a:spcPts val="0"/>
                  </a:spcAft>
                  <a:buNone/>
                </a:pPr>
                <a:endParaRPr lang="en-CA" sz="4500" dirty="0">
                  <a:latin typeface="cmr10"/>
                  <a:ea typeface="Times New Roman"/>
                  <a:cs typeface="cmr10"/>
                </a:endParaRPr>
              </a:p>
              <a:p>
                <a:pPr indent="0" algn="just">
                  <a:spcAft>
                    <a:spcPts val="0"/>
                  </a:spcAft>
                  <a:buNone/>
                </a:pPr>
                <a:r>
                  <a:rPr lang="en-CA" sz="4500" dirty="0" smtClean="0">
                    <a:latin typeface="cmr10"/>
                    <a:ea typeface="Times New Roman"/>
                    <a:cs typeface="cmr10"/>
                  </a:rPr>
                  <a:t>If </a:t>
                </a:r>
                <a14:m>
                  <m:oMath xmlns:m="http://schemas.openxmlformats.org/officeDocument/2006/math">
                    <m:r>
                      <m:rPr>
                        <m:nor/>
                      </m:rPr>
                      <a:rPr lang="en-US" sz="5500"/>
                      <m:t>x</m:t>
                    </m:r>
                    <m:r>
                      <m:rPr>
                        <m:nor/>
                      </m:rPr>
                      <a:rPr lang="en-US" sz="5500"/>
                      <m:t>=0</m:t>
                    </m:r>
                  </m:oMath>
                </a14:m>
                <a:r>
                  <a:rPr lang="en-CA" sz="4500" dirty="0" smtClean="0">
                    <a:latin typeface="cmr10"/>
                    <a:ea typeface="Times New Roman"/>
                    <a:cs typeface="cmr10"/>
                  </a:rPr>
                  <a:t> then </a:t>
                </a:r>
                <a14:m>
                  <m:oMath xmlns:m="http://schemas.openxmlformats.org/officeDocument/2006/math">
                    <m:f>
                      <m:fPr>
                        <m:ctrlPr>
                          <a:rPr lang="en-US" sz="5500" i="1">
                            <a:latin typeface="Cambria Math"/>
                          </a:rPr>
                        </m:ctrlPr>
                      </m:fPr>
                      <m:num>
                        <m:r>
                          <a:rPr lang="en-US" sz="5500" i="1">
                            <a:latin typeface="Cambria Math"/>
                          </a:rPr>
                          <m:t>𝑑𝑥</m:t>
                        </m:r>
                      </m:num>
                      <m:den>
                        <m:r>
                          <a:rPr lang="en-US" sz="5500" i="1">
                            <a:latin typeface="Cambria Math"/>
                          </a:rPr>
                          <m:t>𝑑𝑡</m:t>
                        </m:r>
                      </m:den>
                    </m:f>
                    <m:r>
                      <a:rPr lang="en-US" sz="5500" i="0">
                        <a:latin typeface="Cambria Math"/>
                      </a:rPr>
                      <m:t>=0</m:t>
                    </m:r>
                  </m:oMath>
                </a14:m>
                <a:r>
                  <a:rPr lang="en-CA" sz="4500" dirty="0" smtClean="0">
                    <a:latin typeface="cmr10"/>
                    <a:ea typeface="Times New Roman"/>
                    <a:cs typeface="cmr10"/>
                  </a:rPr>
                  <a:t>.</a:t>
                </a:r>
              </a:p>
              <a:p>
                <a:pPr indent="0" algn="just">
                  <a:spcAft>
                    <a:spcPts val="0"/>
                  </a:spcAft>
                  <a:buNone/>
                </a:pPr>
                <a:endParaRPr lang="en-CA" sz="4500" dirty="0">
                  <a:latin typeface="cmr10"/>
                  <a:ea typeface="Times New Roman"/>
                  <a:cs typeface="cmr10"/>
                </a:endParaRPr>
              </a:p>
              <a:p>
                <a:pPr indent="0" algn="just">
                  <a:spcAft>
                    <a:spcPts val="0"/>
                  </a:spcAft>
                  <a:buNone/>
                </a:pPr>
                <a:r>
                  <a:rPr lang="en-CA" sz="4500" dirty="0" smtClean="0">
                    <a:latin typeface="cmr10"/>
                    <a:ea typeface="Times New Roman"/>
                    <a:cs typeface="cmr10"/>
                  </a:rPr>
                  <a:t>At the </a:t>
                </a:r>
                <a:r>
                  <a:rPr lang="en-CA" sz="4500" dirty="0">
                    <a:latin typeface="cmr10"/>
                    <a:ea typeface="Times New Roman"/>
                    <a:cs typeface="cmr10"/>
                  </a:rPr>
                  <a:t>carrying capacity of the system, </a:t>
                </a:r>
                <a:r>
                  <a:rPr lang="en-CA" sz="4500" i="1" dirty="0">
                    <a:latin typeface="cmr10"/>
                    <a:ea typeface="Times New Roman"/>
                    <a:cs typeface="cmr10"/>
                  </a:rPr>
                  <a:t>K</a:t>
                </a:r>
                <a:r>
                  <a:rPr lang="en-CA" sz="4500" dirty="0">
                    <a:latin typeface="cmr10"/>
                    <a:ea typeface="Times New Roman"/>
                    <a:cs typeface="cmr10"/>
                  </a:rPr>
                  <a:t>, the growth rate should </a:t>
                </a:r>
                <a:r>
                  <a:rPr lang="en-CA" sz="4500" dirty="0" smtClean="0">
                    <a:latin typeface="cmr10"/>
                    <a:ea typeface="Times New Roman"/>
                    <a:cs typeface="cmr10"/>
                  </a:rPr>
                  <a:t>also </a:t>
                </a:r>
                <a:r>
                  <a:rPr lang="en-CA" sz="4500" dirty="0">
                    <a:latin typeface="cmr10"/>
                    <a:ea typeface="Times New Roman"/>
                    <a:cs typeface="cmr10"/>
                  </a:rPr>
                  <a:t>be zero. Thus both</a:t>
                </a:r>
                <a:r>
                  <a:rPr lang="en-CA" sz="5500" dirty="0">
                    <a:latin typeface="cmr10"/>
                    <a:ea typeface="Times New Roman"/>
                    <a:cs typeface="cmr10"/>
                  </a:rPr>
                  <a:t> </a:t>
                </a:r>
                <a14:m>
                  <m:oMath xmlns:m="http://schemas.openxmlformats.org/officeDocument/2006/math">
                    <m:r>
                      <m:rPr>
                        <m:nor/>
                      </m:rPr>
                      <a:rPr lang="en-US" sz="5500"/>
                      <m:t>x</m:t>
                    </m:r>
                    <m:r>
                      <m:rPr>
                        <m:nor/>
                      </m:rPr>
                      <a:rPr lang="en-US" sz="5500"/>
                      <m:t>=0</m:t>
                    </m:r>
                  </m:oMath>
                </a14:m>
                <a:r>
                  <a:rPr lang="en-CA" sz="5500" b="1" dirty="0">
                    <a:latin typeface="cmr10"/>
                    <a:ea typeface="Times New Roman"/>
                    <a:cs typeface="cmr10"/>
                  </a:rPr>
                  <a:t> </a:t>
                </a:r>
                <a:r>
                  <a:rPr lang="en-CA" sz="4600" dirty="0" smtClean="0">
                    <a:solidFill>
                      <a:prstClr val="black"/>
                    </a:solidFill>
                    <a:latin typeface="cmr10"/>
                    <a:ea typeface="Times New Roman"/>
                    <a:cs typeface="cmr10"/>
                  </a:rPr>
                  <a:t>and </a:t>
                </a:r>
                <a14:m>
                  <m:oMath xmlns:m="http://schemas.openxmlformats.org/officeDocument/2006/math">
                    <m:r>
                      <m:rPr>
                        <m:nor/>
                      </m:rPr>
                      <a:rPr lang="en-US" sz="5500"/>
                      <m:t>x</m:t>
                    </m:r>
                    <m:r>
                      <m:rPr>
                        <m:nor/>
                      </m:rPr>
                      <a:rPr lang="en-US" sz="5500"/>
                      <m:t>=</m:t>
                    </m:r>
                    <m:r>
                      <m:rPr>
                        <m:nor/>
                      </m:rPr>
                      <a:rPr lang="en-US" sz="5500"/>
                      <m:t>K</m:t>
                    </m:r>
                    <m:r>
                      <m:rPr>
                        <m:nor/>
                      </m:rPr>
                      <a:rPr lang="en-US" sz="5500" b="0" i="0" smtClean="0"/>
                      <m:t> </m:t>
                    </m:r>
                  </m:oMath>
                </a14:m>
                <a:r>
                  <a:rPr lang="en-CA" sz="4500" b="1" dirty="0" smtClean="0">
                    <a:latin typeface="cmr10"/>
                    <a:ea typeface="Times New Roman"/>
                    <a:cs typeface="cmr10"/>
                  </a:rPr>
                  <a:t>are the equilibrium points</a:t>
                </a:r>
                <a:r>
                  <a:rPr lang="en-CA" sz="4500" dirty="0" smtClean="0">
                    <a:latin typeface="cmr10"/>
                    <a:ea typeface="Times New Roman"/>
                    <a:cs typeface="cmr10"/>
                  </a:rPr>
                  <a:t> </a:t>
                </a:r>
                <a:r>
                  <a:rPr lang="en-CA" sz="4500" dirty="0">
                    <a:latin typeface="cmr10"/>
                    <a:ea typeface="Times New Roman"/>
                    <a:cs typeface="cmr10"/>
                  </a:rPr>
                  <a:t>of the differential </a:t>
                </a:r>
                <a:r>
                  <a:rPr lang="en-CA" sz="4500" dirty="0" smtClean="0">
                    <a:latin typeface="cmr10"/>
                    <a:ea typeface="Times New Roman"/>
                    <a:cs typeface="cmr10"/>
                  </a:rPr>
                  <a:t>equation</a:t>
                </a:r>
                <a:r>
                  <a:rPr lang="en-CA" sz="4500" dirty="0">
                    <a:latin typeface="cmr10"/>
                    <a:ea typeface="Times New Roman"/>
                    <a:cs typeface="cmr10"/>
                  </a:rPr>
                  <a:t>. </a:t>
                </a:r>
                <a:endParaRPr lang="en-CA" sz="4500" dirty="0" smtClean="0">
                  <a:latin typeface="cmr10"/>
                  <a:ea typeface="Times New Roman"/>
                  <a:cs typeface="cmr10"/>
                </a:endParaRPr>
              </a:p>
              <a:p>
                <a:pPr indent="0" algn="just">
                  <a:spcAft>
                    <a:spcPts val="0"/>
                  </a:spcAft>
                  <a:buNone/>
                </a:pPr>
                <a:endParaRPr lang="en-CA" sz="4500" dirty="0">
                  <a:latin typeface="cmr10"/>
                  <a:ea typeface="Times New Roman"/>
                  <a:cs typeface="cmr10"/>
                </a:endParaRPr>
              </a:p>
              <a:p>
                <a:pPr indent="0" algn="just">
                  <a:spcAft>
                    <a:spcPts val="0"/>
                  </a:spcAft>
                  <a:buNone/>
                </a:pPr>
                <a:r>
                  <a:rPr lang="en-CA" sz="4500" dirty="0" smtClean="0">
                    <a:latin typeface="cmr10"/>
                    <a:ea typeface="Times New Roman"/>
                    <a:cs typeface="cmr10"/>
                  </a:rPr>
                  <a:t>The </a:t>
                </a:r>
                <a:r>
                  <a:rPr lang="en-CA" sz="4500" dirty="0">
                    <a:latin typeface="cmr10"/>
                    <a:ea typeface="Times New Roman"/>
                    <a:cs typeface="cmr10"/>
                  </a:rPr>
                  <a:t>carrying capacity is a parameter that models the </a:t>
                </a:r>
                <a:r>
                  <a:rPr lang="en-CA" sz="4500" dirty="0" smtClean="0">
                    <a:latin typeface="cmr10"/>
                    <a:ea typeface="Times New Roman"/>
                    <a:cs typeface="cmr10"/>
                  </a:rPr>
                  <a:t>effect </a:t>
                </a:r>
                <a:r>
                  <a:rPr lang="en-CA" sz="4500" dirty="0">
                    <a:latin typeface="cmr10"/>
                    <a:ea typeface="Times New Roman"/>
                    <a:cs typeface="cmr10"/>
                  </a:rPr>
                  <a:t>of crowding and limited resources on the growth rate of the </a:t>
                </a:r>
                <a:r>
                  <a:rPr lang="en-CA" sz="4500" dirty="0" smtClean="0">
                    <a:latin typeface="cmr10"/>
                    <a:ea typeface="Times New Roman"/>
                    <a:cs typeface="cmr10"/>
                  </a:rPr>
                  <a:t>population</a:t>
                </a:r>
                <a:r>
                  <a:rPr lang="en-CA" sz="4500" dirty="0">
                    <a:latin typeface="cmr10"/>
                    <a:ea typeface="Times New Roman"/>
                    <a:cs typeface="cmr10"/>
                  </a:rPr>
                  <a:t>. </a:t>
                </a:r>
                <a:endParaRPr lang="en-CA" sz="4500" dirty="0" smtClean="0">
                  <a:latin typeface="cmr10"/>
                  <a:ea typeface="Times New Roman"/>
                  <a:cs typeface="cmr10"/>
                </a:endParaRPr>
              </a:p>
              <a:p>
                <a:pPr indent="0" algn="just">
                  <a:spcAft>
                    <a:spcPts val="0"/>
                  </a:spcAft>
                  <a:buNone/>
                </a:pPr>
                <a:endParaRPr lang="en-CA" sz="4500" dirty="0">
                  <a:latin typeface="cmr10"/>
                  <a:ea typeface="Times New Roman"/>
                  <a:cs typeface="cmr10"/>
                </a:endParaRPr>
              </a:p>
              <a:p>
                <a:pPr indent="0" algn="just">
                  <a:spcAft>
                    <a:spcPts val="0"/>
                  </a:spcAft>
                  <a:buNone/>
                </a:pPr>
                <a:r>
                  <a:rPr lang="en-CA" sz="4500" dirty="0" smtClean="0">
                    <a:latin typeface="cmr10"/>
                    <a:ea typeface="Times New Roman"/>
                    <a:cs typeface="cmr10"/>
                  </a:rPr>
                  <a:t>At </a:t>
                </a:r>
                <a:r>
                  <a:rPr lang="en-CA" sz="4500" dirty="0">
                    <a:latin typeface="cmr10"/>
                    <a:ea typeface="Times New Roman"/>
                    <a:cs typeface="cmr10"/>
                  </a:rPr>
                  <a:t>very low population </a:t>
                </a:r>
                <a:r>
                  <a:rPr lang="en-CA" sz="4500" dirty="0" smtClean="0">
                    <a:latin typeface="cmr10"/>
                    <a:ea typeface="Times New Roman"/>
                    <a:cs typeface="cmr10"/>
                  </a:rPr>
                  <a:t>levels, </a:t>
                </a:r>
                <a:r>
                  <a:rPr lang="en-CA" sz="4500" dirty="0">
                    <a:latin typeface="cmr10"/>
                    <a:ea typeface="Times New Roman"/>
                    <a:cs typeface="cmr10"/>
                  </a:rPr>
                  <a:t>the growth rate of the </a:t>
                </a:r>
                <a:r>
                  <a:rPr lang="en-CA" sz="4500" dirty="0" smtClean="0">
                    <a:latin typeface="cmr10"/>
                    <a:ea typeface="Times New Roman"/>
                    <a:cs typeface="cmr10"/>
                  </a:rPr>
                  <a:t>population </a:t>
                </a:r>
                <a:r>
                  <a:rPr lang="en-CA" sz="4500" dirty="0">
                    <a:latin typeface="cmr10"/>
                    <a:ea typeface="Times New Roman"/>
                    <a:cs typeface="cmr10"/>
                  </a:rPr>
                  <a:t>will be approximately exponential, the limiting effects </a:t>
                </a:r>
                <a:r>
                  <a:rPr lang="en-CA" sz="4500" dirty="0" smtClean="0">
                    <a:latin typeface="cmr10"/>
                    <a:ea typeface="Times New Roman"/>
                    <a:cs typeface="cmr10"/>
                  </a:rPr>
                  <a:t>of </a:t>
                </a:r>
                <a:r>
                  <a:rPr lang="en-CA" sz="4500" dirty="0">
                    <a:latin typeface="cmr10"/>
                    <a:ea typeface="Times New Roman"/>
                    <a:cs typeface="cmr10"/>
                  </a:rPr>
                  <a:t>finite resources being negligible at small </a:t>
                </a:r>
                <a:r>
                  <a:rPr lang="en-CA" sz="4500" i="1" dirty="0">
                    <a:latin typeface="cmr10"/>
                    <a:ea typeface="Times New Roman"/>
                    <a:cs typeface="cmr10"/>
                  </a:rPr>
                  <a:t>x</a:t>
                </a:r>
                <a:r>
                  <a:rPr lang="en-CA" sz="4500" dirty="0">
                    <a:latin typeface="cmr10"/>
                    <a:ea typeface="Times New Roman"/>
                    <a:cs typeface="cmr10"/>
                  </a:rPr>
                  <a:t>(</a:t>
                </a:r>
                <a:r>
                  <a:rPr lang="en-CA" sz="4500" i="1" dirty="0">
                    <a:latin typeface="cmr10"/>
                    <a:ea typeface="Times New Roman"/>
                    <a:cs typeface="cmr10"/>
                  </a:rPr>
                  <a:t>t</a:t>
                </a:r>
                <a:r>
                  <a:rPr lang="en-CA" sz="4500" dirty="0">
                    <a:latin typeface="cmr10"/>
                    <a:ea typeface="Times New Roman"/>
                    <a:cs typeface="cmr10"/>
                  </a:rPr>
                  <a:t>). Thus at small </a:t>
                </a:r>
                <a:r>
                  <a:rPr lang="en-CA" sz="4500" dirty="0" smtClean="0">
                    <a:latin typeface="cmr10"/>
                    <a:ea typeface="Times New Roman"/>
                    <a:cs typeface="cmr10"/>
                  </a:rPr>
                  <a:t>values </a:t>
                </a:r>
                <a:r>
                  <a:rPr lang="en-CA" sz="4500" dirty="0">
                    <a:latin typeface="cmr10"/>
                    <a:ea typeface="Times New Roman"/>
                    <a:cs typeface="cmr10"/>
                  </a:rPr>
                  <a:t>of </a:t>
                </a:r>
                <a:r>
                  <a:rPr lang="en-CA" sz="4500" i="1" dirty="0" smtClean="0">
                    <a:latin typeface="cmr10"/>
                    <a:ea typeface="Times New Roman"/>
                    <a:cs typeface="cmr10"/>
                  </a:rPr>
                  <a:t>x</a:t>
                </a:r>
                <a:r>
                  <a:rPr lang="en-CA" sz="4500" dirty="0" smtClean="0">
                    <a:latin typeface="cmr10"/>
                    <a:ea typeface="Times New Roman"/>
                    <a:cs typeface="cmr10"/>
                  </a:rPr>
                  <a:t>, </a:t>
                </a:r>
                <a14:m>
                  <m:oMath xmlns:m="http://schemas.openxmlformats.org/officeDocument/2006/math">
                    <m:f>
                      <m:fPr>
                        <m:ctrlPr>
                          <a:rPr lang="en-US" sz="4500" b="1" i="1">
                            <a:latin typeface="Cambria Math"/>
                          </a:rPr>
                        </m:ctrlPr>
                      </m:fPr>
                      <m:num>
                        <m:r>
                          <a:rPr lang="en-US" sz="4500" b="1" i="1">
                            <a:latin typeface="Cambria Math"/>
                          </a:rPr>
                          <m:t>𝒅𝒙</m:t>
                        </m:r>
                      </m:num>
                      <m:den>
                        <m:r>
                          <a:rPr lang="en-US" sz="4500" b="1" i="1">
                            <a:latin typeface="Cambria Math"/>
                          </a:rPr>
                          <m:t>𝒅𝒕</m:t>
                        </m:r>
                      </m:den>
                    </m:f>
                    <m:r>
                      <a:rPr lang="en-US" sz="4500" b="1" i="0">
                        <a:latin typeface="Cambria Math"/>
                      </a:rPr>
                      <m:t>≅</m:t>
                    </m:r>
                    <m:r>
                      <a:rPr lang="en-US" sz="4500" b="1" i="1">
                        <a:latin typeface="Cambria Math"/>
                      </a:rPr>
                      <m:t>𝒄𝒙</m:t>
                    </m:r>
                  </m:oMath>
                </a14:m>
                <a:r>
                  <a:rPr lang="en-CA" sz="4500" dirty="0" smtClean="0">
                    <a:latin typeface="cmr10"/>
                    <a:ea typeface="Times New Roman"/>
                    <a:cs typeface="cmr10"/>
                  </a:rPr>
                  <a:t>.</a:t>
                </a:r>
              </a:p>
              <a:p>
                <a:pPr indent="0" algn="just">
                  <a:spcAft>
                    <a:spcPts val="0"/>
                  </a:spcAft>
                  <a:buNone/>
                </a:pPr>
                <a:endParaRPr lang="en-CA" dirty="0">
                  <a:latin typeface="cmr10"/>
                  <a:ea typeface="Times New Roman"/>
                  <a:cs typeface="cmr1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410200"/>
              </a:xfrm>
              <a:blipFill rotWithShape="1">
                <a:blip r:embed="rId2"/>
                <a:stretch>
                  <a:fillRect t="-1578" r="-593"/>
                </a:stretch>
              </a:blipFill>
            </p:spPr>
            <p:txBody>
              <a:bodyPr/>
              <a:lstStyle/>
              <a:p>
                <a:r>
                  <a:rPr lang="en-US">
                    <a:noFill/>
                  </a:rPr>
                  <a:t> </a:t>
                </a:r>
              </a:p>
            </p:txBody>
          </p:sp>
        </mc:Fallback>
      </mc:AlternateContent>
    </p:spTree>
    <p:extLst>
      <p:ext uri="{BB962C8B-B14F-4D97-AF65-F5344CB8AC3E}">
        <p14:creationId xmlns:p14="http://schemas.microsoft.com/office/powerpoint/2010/main" val="2352635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3733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790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64008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6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693419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658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175340" cy="500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334000"/>
            <a:ext cx="7772400" cy="369332"/>
          </a:xfrm>
          <a:prstGeom prst="rect">
            <a:avLst/>
          </a:prstGeom>
        </p:spPr>
        <p:txBody>
          <a:bodyPr wrap="square">
            <a:spAutoFit/>
          </a:bodyPr>
          <a:lstStyle/>
          <a:p>
            <a:pPr>
              <a:spcAft>
                <a:spcPts val="0"/>
              </a:spcAft>
            </a:pPr>
            <a:r>
              <a:rPr lang="en-US" b="1" dirty="0">
                <a:latin typeface="cmr10"/>
                <a:ea typeface="Times New Roman"/>
                <a:cs typeface="cmr10"/>
              </a:rPr>
              <a:t>Fig. </a:t>
            </a:r>
            <a:r>
              <a:rPr lang="en-US" b="1" dirty="0">
                <a:latin typeface="cmr10"/>
                <a:ea typeface="Times New Roman"/>
                <a:cs typeface="cmr10"/>
              </a:rPr>
              <a:t>7</a:t>
            </a:r>
            <a:r>
              <a:rPr lang="en-US" b="1" dirty="0" smtClean="0">
                <a:latin typeface="cmr10"/>
                <a:ea typeface="Times New Roman"/>
                <a:cs typeface="cmr10"/>
              </a:rPr>
              <a:t>.</a:t>
            </a:r>
            <a:r>
              <a:rPr lang="en-US" dirty="0" smtClean="0">
                <a:latin typeface="cmr10"/>
                <a:ea typeface="Times New Roman"/>
                <a:cs typeface="cmr10"/>
              </a:rPr>
              <a:t> </a:t>
            </a:r>
            <a:r>
              <a:rPr lang="en-US" dirty="0">
                <a:latin typeface="cmr10"/>
                <a:ea typeface="Times New Roman"/>
                <a:cs typeface="cmr10"/>
              </a:rPr>
              <a:t>The attractor for the system with </a:t>
            </a:r>
            <a:r>
              <a:rPr lang="en-US" i="1" dirty="0">
                <a:latin typeface="cmr10"/>
                <a:ea typeface="Times New Roman"/>
                <a:cs typeface="cmr10"/>
              </a:rPr>
              <a:t>a</a:t>
            </a:r>
            <a:r>
              <a:rPr lang="en-US" dirty="0">
                <a:latin typeface="cmr10"/>
                <a:ea typeface="Times New Roman"/>
                <a:cs typeface="cmr10"/>
              </a:rPr>
              <a:t> = 1, </a:t>
            </a:r>
            <a:r>
              <a:rPr lang="en-US" i="1" dirty="0">
                <a:latin typeface="cmr10"/>
                <a:ea typeface="Times New Roman"/>
                <a:cs typeface="cmr10"/>
              </a:rPr>
              <a:t>c </a:t>
            </a:r>
            <a:r>
              <a:rPr lang="en-US" dirty="0">
                <a:latin typeface="cmr10"/>
                <a:ea typeface="Times New Roman"/>
                <a:cs typeface="cmr10"/>
              </a:rPr>
              <a:t>= 3.5, and </a:t>
            </a:r>
            <a:r>
              <a:rPr lang="en-US" i="1" dirty="0">
                <a:latin typeface="cmr10"/>
                <a:ea typeface="Times New Roman"/>
                <a:cs typeface="cmr10"/>
              </a:rPr>
              <a:t>h </a:t>
            </a:r>
            <a:r>
              <a:rPr lang="en-US" dirty="0">
                <a:latin typeface="cmr10"/>
                <a:ea typeface="Times New Roman"/>
                <a:cs typeface="cmr10"/>
              </a:rPr>
              <a:t>= 1.5.</a:t>
            </a:r>
            <a:endParaRPr lang="en-US" sz="2800" dirty="0">
              <a:effectLst/>
              <a:latin typeface="Times New Roman"/>
              <a:ea typeface="Times New Roman"/>
            </a:endParaRPr>
          </a:p>
        </p:txBody>
      </p:sp>
    </p:spTree>
    <p:extLst>
      <p:ext uri="{BB962C8B-B14F-4D97-AF65-F5344CB8AC3E}">
        <p14:creationId xmlns:p14="http://schemas.microsoft.com/office/powerpoint/2010/main" val="3007035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762000"/>
          </a:xfrm>
        </p:spPr>
        <p:txBody>
          <a:bodyPr>
            <a:noAutofit/>
          </a:bodyPr>
          <a:lstStyle/>
          <a:p>
            <a:r>
              <a:rPr lang="en-US" sz="3200" b="1" u="sng" dirty="0">
                <a:solidFill>
                  <a:srgbClr val="800000"/>
                </a:solidFill>
                <a:latin typeface="Times New Roman"/>
                <a:ea typeface="Times New Roman"/>
              </a:rPr>
              <a:t>Global Analysis and Basins of </a:t>
            </a:r>
            <a:r>
              <a:rPr lang="en-US" sz="3200" b="1" u="sng" dirty="0" smtClean="0">
                <a:solidFill>
                  <a:srgbClr val="800000"/>
                </a:solidFill>
                <a:latin typeface="Times New Roman"/>
                <a:ea typeface="Times New Roman"/>
              </a:rPr>
              <a:t>Attraction:</a:t>
            </a:r>
            <a:r>
              <a:rPr lang="en-US" sz="3200" b="1" u="sng" dirty="0">
                <a:solidFill>
                  <a:srgbClr val="800000"/>
                </a:solidFill>
                <a:latin typeface="Times New Roman"/>
                <a:ea typeface="Times New Roman"/>
              </a:rPr>
              <a:t/>
            </a:r>
            <a:br>
              <a:rPr lang="en-US" sz="3200" b="1" u="sng" dirty="0">
                <a:solidFill>
                  <a:srgbClr val="800000"/>
                </a:solidFill>
                <a:latin typeface="Times New Roman"/>
                <a:ea typeface="Times New Roman"/>
              </a:rPr>
            </a:br>
            <a:endParaRPr lang="en-US" sz="3200" b="1" u="sng" dirty="0">
              <a:solidFill>
                <a:srgbClr val="8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609600"/>
                <a:ext cx="8763000" cy="6096000"/>
              </a:xfrm>
            </p:spPr>
            <p:txBody>
              <a:bodyPr>
                <a:normAutofit/>
              </a:bodyPr>
              <a:lstStyle/>
              <a:p>
                <a:pPr indent="457200">
                  <a:spcAft>
                    <a:spcPts val="0"/>
                  </a:spcAft>
                </a:pPr>
                <a:r>
                  <a:rPr lang="en-US" sz="1600" dirty="0">
                    <a:latin typeface="cmr10"/>
                    <a:ea typeface="Times New Roman"/>
                    <a:cs typeface="cmr10"/>
                  </a:rPr>
                  <a:t>We focus on the basin of attraction of the attractor, which constitutes the set of initial conditions that do not lead to extinction.  (The attractor may be a stable equilibrium point </a:t>
                </a:r>
                <a:r>
                  <a:rPr lang="en-US" sz="1600" dirty="0" smtClean="0">
                    <a:latin typeface="cmr10"/>
                    <a:ea typeface="Times New Roman"/>
                    <a:cs typeface="cmr10"/>
                  </a:rPr>
                  <a:t>orbit </a:t>
                </a:r>
                <a:r>
                  <a:rPr lang="en-US" sz="1600" dirty="0">
                    <a:latin typeface="cmr10"/>
                    <a:ea typeface="Times New Roman"/>
                    <a:cs typeface="cmr10"/>
                  </a:rPr>
                  <a:t>may be a more complicated set.  The basin of attraction is often also called the Julia set.)  The basin of attraction is not the entire first quadrant.  As is common for discrete systems, the basin of attraction is fractal in nature, and hence is difficult to determine precisely.  In this section we provide some qualitative analysis of its size and shape for various parameter </a:t>
                </a:r>
                <a:r>
                  <a:rPr lang="en-US" sz="1600" dirty="0" smtClean="0">
                    <a:latin typeface="cmr10"/>
                    <a:ea typeface="Times New Roman"/>
                    <a:cs typeface="cmr10"/>
                  </a:rPr>
                  <a:t>values.</a:t>
                </a:r>
                <a:r>
                  <a:rPr lang="en-US" sz="1600" dirty="0" smtClean="0">
                    <a:latin typeface="Times New Roman"/>
                    <a:ea typeface="Times New Roman"/>
                  </a:rPr>
                  <a:t> </a:t>
                </a:r>
                <a:r>
                  <a:rPr lang="en-US" sz="1600" dirty="0" smtClean="0">
                    <a:latin typeface="cmr10"/>
                    <a:ea typeface="Times New Roman"/>
                    <a:cs typeface="cmr10"/>
                  </a:rPr>
                  <a:t>Let  </a:t>
                </a:r>
              </a:p>
              <a:p>
                <a:pPr indent="0">
                  <a:spcAft>
                    <a:spcPts val="0"/>
                  </a:spcAft>
                  <a:buNone/>
                </a:pPr>
                <a:endParaRPr lang="en-US" sz="1600" dirty="0">
                  <a:latin typeface="cmr10"/>
                  <a:ea typeface="Times New Roman"/>
                  <a:cs typeface="cmr10"/>
                </a:endParaRPr>
              </a:p>
              <a:p>
                <a:pPr indent="0">
                  <a:spcAft>
                    <a:spcPts val="0"/>
                  </a:spcAft>
                  <a:buNone/>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a:rPr>
                          </m:ctrlPr>
                        </m:dPr>
                        <m:e>
                          <m:sSub>
                            <m:sSubPr>
                              <m:ctrlPr>
                                <a:rPr lang="en-US" sz="2400" i="1">
                                  <a:latin typeface="Cambria Math"/>
                                </a:rPr>
                              </m:ctrlPr>
                            </m:sSubPr>
                            <m:e>
                              <m:r>
                                <a:rPr lang="en-US" sz="2400" i="1">
                                  <a:latin typeface="Cambria Math"/>
                                </a:rPr>
                                <m:t>𝑍</m:t>
                              </m:r>
                            </m:e>
                            <m:sub>
                              <m:r>
                                <a:rPr lang="en-US" sz="2400" i="1">
                                  <a:latin typeface="Cambria Math"/>
                                </a:rPr>
                                <m:t>𝑃</m:t>
                              </m:r>
                            </m:sub>
                          </m:sSub>
                          <m:r>
                            <a:rPr lang="en-US" sz="2400" i="0">
                              <a:latin typeface="Cambria Math"/>
                            </a:rPr>
                            <m:t>={(</m:t>
                          </m:r>
                          <m:r>
                            <a:rPr lang="en-US" sz="2400" i="1">
                              <a:latin typeface="Cambria Math"/>
                            </a:rPr>
                            <m:t>𝑃</m:t>
                          </m:r>
                          <m:r>
                            <a:rPr lang="en-US" sz="2400" i="0">
                              <a:latin typeface="Cambria Math"/>
                            </a:rPr>
                            <m:t>,</m:t>
                          </m:r>
                          <m:r>
                            <a:rPr lang="en-US" sz="2400" i="1">
                              <a:latin typeface="Cambria Math"/>
                            </a:rPr>
                            <m:t>𝑅</m:t>
                          </m:r>
                          <m:r>
                            <a:rPr lang="en-US" sz="2400" i="0">
                              <a:latin typeface="Cambria Math"/>
                            </a:rPr>
                            <m:t>)|</m:t>
                          </m:r>
                          <m:sSub>
                            <m:sSubPr>
                              <m:ctrlPr>
                                <a:rPr lang="en-US" sz="2400" i="1">
                                  <a:latin typeface="Cambria Math"/>
                                </a:rPr>
                              </m:ctrlPr>
                            </m:sSubPr>
                            <m:e>
                              <m:r>
                                <a:rPr lang="en-US" sz="2400" i="1">
                                  <a:latin typeface="Cambria Math"/>
                                </a:rPr>
                                <m:t>𝐹</m:t>
                              </m:r>
                            </m:e>
                            <m:sub>
                              <m:r>
                                <a:rPr lang="en-US" sz="2400" i="1">
                                  <a:latin typeface="Cambria Math"/>
                                </a:rPr>
                                <m:t>𝑃</m:t>
                              </m:r>
                            </m:sub>
                          </m:sSub>
                          <m:r>
                            <a:rPr lang="en-US" sz="2400" i="0">
                              <a:latin typeface="Cambria Math"/>
                            </a:rPr>
                            <m:t>(</m:t>
                          </m:r>
                          <m:r>
                            <a:rPr lang="en-US" sz="2400" i="1">
                              <a:latin typeface="Cambria Math"/>
                            </a:rPr>
                            <m:t>𝑃</m:t>
                          </m:r>
                          <m:r>
                            <a:rPr lang="en-US" sz="2400" i="0">
                              <a:latin typeface="Cambria Math"/>
                            </a:rPr>
                            <m:t>,</m:t>
                          </m:r>
                          <m:r>
                            <a:rPr lang="en-US" sz="2400" i="1">
                              <a:latin typeface="Cambria Math"/>
                            </a:rPr>
                            <m:t>𝑅</m:t>
                          </m:r>
                          <m:r>
                            <a:rPr lang="en-US" sz="2400" i="0">
                              <a:latin typeface="Cambria Math"/>
                            </a:rPr>
                            <m:t>)=0</m:t>
                          </m:r>
                        </m:e>
                      </m:d>
                    </m:oMath>
                  </m:oMathPara>
                </a14:m>
                <a:endParaRPr lang="en-US" sz="2400" dirty="0" smtClean="0">
                  <a:latin typeface="cmr10"/>
                  <a:ea typeface="Times New Roman"/>
                  <a:cs typeface="cmr10"/>
                </a:endParaRPr>
              </a:p>
              <a:p>
                <a:pPr indent="0">
                  <a:spcAft>
                    <a:spcPts val="0"/>
                  </a:spcAft>
                  <a:buNone/>
                </a:pPr>
                <a:r>
                  <a:rPr lang="en-US" sz="1600" dirty="0" smtClean="0">
                    <a:latin typeface="cmr10"/>
                    <a:ea typeface="Times New Roman"/>
                    <a:cs typeface="cmr10"/>
                  </a:rPr>
                  <a:t>denote </a:t>
                </a:r>
                <a:r>
                  <a:rPr lang="en-US" sz="1600" dirty="0">
                    <a:latin typeface="cmr10"/>
                    <a:ea typeface="Times New Roman"/>
                    <a:cs typeface="cmr10"/>
                  </a:rPr>
                  <a:t>the </a:t>
                </a:r>
                <a:r>
                  <a:rPr lang="en-US" sz="1600" dirty="0" smtClean="0">
                    <a:latin typeface="cmr10"/>
                    <a:ea typeface="Times New Roman"/>
                    <a:cs typeface="cmr10"/>
                  </a:rPr>
                  <a:t>zero set of </a:t>
                </a:r>
                <a14:m>
                  <m:oMath xmlns:m="http://schemas.openxmlformats.org/officeDocument/2006/math">
                    <m:sSub>
                      <m:sSubPr>
                        <m:ctrlPr>
                          <a:rPr lang="en-US" sz="1600" i="1">
                            <a:latin typeface="Cambria Math"/>
                          </a:rPr>
                        </m:ctrlPr>
                      </m:sSubPr>
                      <m:e>
                        <m:r>
                          <a:rPr lang="en-US" sz="1600" i="1">
                            <a:latin typeface="Cambria Math"/>
                          </a:rPr>
                          <m:t>𝐹</m:t>
                        </m:r>
                      </m:e>
                      <m:sub>
                        <m:r>
                          <a:rPr lang="en-US" sz="1600" i="1">
                            <a:latin typeface="Cambria Math"/>
                          </a:rPr>
                          <m:t>𝑃</m:t>
                        </m:r>
                      </m:sub>
                    </m:sSub>
                  </m:oMath>
                </a14:m>
                <a:r>
                  <a:rPr lang="en-US" sz="1600" dirty="0" smtClean="0">
                    <a:latin typeface="cmr10"/>
                    <a:ea typeface="Times New Roman"/>
                    <a:cs typeface="cmr10"/>
                  </a:rPr>
                  <a:t> </a:t>
                </a:r>
                <a:r>
                  <a:rPr lang="en-US" sz="1600" dirty="0">
                    <a:latin typeface="cmr10"/>
                    <a:ea typeface="Times New Roman"/>
                    <a:cs typeface="cmr10"/>
                  </a:rPr>
                  <a:t>and </a:t>
                </a:r>
                <a:r>
                  <a:rPr lang="en-US" sz="1600" dirty="0" smtClean="0">
                    <a:latin typeface="cmr10"/>
                    <a:ea typeface="Times New Roman"/>
                    <a:cs typeface="cmr10"/>
                  </a:rPr>
                  <a:t>let</a:t>
                </a:r>
              </a:p>
              <a:p>
                <a:pPr indent="0">
                  <a:spcAft>
                    <a:spcPts val="0"/>
                  </a:spcAft>
                  <a:buNone/>
                </a:pPr>
                <a:endParaRPr lang="en-US" sz="1600" dirty="0" smtClean="0">
                  <a:latin typeface="cmr10"/>
                  <a:ea typeface="Times New Roman"/>
                  <a:cs typeface="cmr10"/>
                </a:endParaRPr>
              </a:p>
              <a:p>
                <a:pPr indent="0">
                  <a:spcAft>
                    <a:spcPts val="0"/>
                  </a:spcAft>
                  <a:buNone/>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a:rPr>
                          </m:ctrlPr>
                        </m:dPr>
                        <m:e>
                          <m:sSub>
                            <m:sSubPr>
                              <m:ctrlPr>
                                <a:rPr lang="en-US" sz="2400" i="1">
                                  <a:latin typeface="Cambria Math"/>
                                </a:rPr>
                              </m:ctrlPr>
                            </m:sSubPr>
                            <m:e>
                              <m:r>
                                <a:rPr lang="en-US" sz="2400" i="1">
                                  <a:latin typeface="Cambria Math"/>
                                </a:rPr>
                                <m:t>𝑍</m:t>
                              </m:r>
                            </m:e>
                            <m:sub>
                              <m:r>
                                <a:rPr lang="en-US" sz="2400" i="1">
                                  <a:latin typeface="Cambria Math"/>
                                </a:rPr>
                                <m:t>𝑅</m:t>
                              </m:r>
                            </m:sub>
                          </m:sSub>
                          <m:r>
                            <a:rPr lang="en-US" sz="2400" i="0">
                              <a:latin typeface="Cambria Math"/>
                            </a:rPr>
                            <m:t>={(</m:t>
                          </m:r>
                          <m:r>
                            <a:rPr lang="en-US" sz="2400" i="1">
                              <a:latin typeface="Cambria Math"/>
                            </a:rPr>
                            <m:t>𝑃</m:t>
                          </m:r>
                          <m:r>
                            <a:rPr lang="en-US" sz="2400" i="0">
                              <a:latin typeface="Cambria Math"/>
                            </a:rPr>
                            <m:t>,</m:t>
                          </m:r>
                          <m:r>
                            <a:rPr lang="en-US" sz="2400" i="1">
                              <a:latin typeface="Cambria Math"/>
                            </a:rPr>
                            <m:t>𝑅</m:t>
                          </m:r>
                          <m:r>
                            <a:rPr lang="en-US" sz="2400" i="0">
                              <a:latin typeface="Cambria Math"/>
                            </a:rPr>
                            <m:t>)|</m:t>
                          </m:r>
                          <m:sSub>
                            <m:sSubPr>
                              <m:ctrlPr>
                                <a:rPr lang="en-US" sz="2400" i="1">
                                  <a:latin typeface="Cambria Math"/>
                                </a:rPr>
                              </m:ctrlPr>
                            </m:sSubPr>
                            <m:e>
                              <m:r>
                                <a:rPr lang="en-US" sz="2400" i="1">
                                  <a:latin typeface="Cambria Math"/>
                                </a:rPr>
                                <m:t>𝐹</m:t>
                              </m:r>
                            </m:e>
                            <m:sub>
                              <m:r>
                                <a:rPr lang="en-US" sz="2400" i="1">
                                  <a:latin typeface="Cambria Math"/>
                                </a:rPr>
                                <m:t>𝑅</m:t>
                              </m:r>
                            </m:sub>
                          </m:sSub>
                          <m:r>
                            <a:rPr lang="en-US" sz="2400" i="0">
                              <a:latin typeface="Cambria Math"/>
                            </a:rPr>
                            <m:t>(</m:t>
                          </m:r>
                          <m:r>
                            <a:rPr lang="en-US" sz="2400" i="1">
                              <a:latin typeface="Cambria Math"/>
                            </a:rPr>
                            <m:t>𝑃</m:t>
                          </m:r>
                          <m:r>
                            <a:rPr lang="en-US" sz="2400" i="0">
                              <a:latin typeface="Cambria Math"/>
                            </a:rPr>
                            <m:t>,</m:t>
                          </m:r>
                          <m:r>
                            <a:rPr lang="en-US" sz="2400" i="1">
                              <a:latin typeface="Cambria Math"/>
                            </a:rPr>
                            <m:t>𝑅</m:t>
                          </m:r>
                          <m:r>
                            <a:rPr lang="en-US" sz="2400" i="0">
                              <a:latin typeface="Cambria Math"/>
                            </a:rPr>
                            <m:t>)=0</m:t>
                          </m:r>
                        </m:e>
                      </m:d>
                    </m:oMath>
                  </m:oMathPara>
                </a14:m>
                <a:endParaRPr lang="en-US" sz="2400" dirty="0" smtClean="0"/>
              </a:p>
              <a:p>
                <a:pPr indent="0">
                  <a:spcAft>
                    <a:spcPts val="0"/>
                  </a:spcAft>
                  <a:buNone/>
                </a:pPr>
                <a:r>
                  <a:rPr lang="en-US" sz="1600" dirty="0">
                    <a:latin typeface="cmr10"/>
                    <a:ea typeface="Times New Roman"/>
                    <a:cs typeface="cmr10"/>
                  </a:rPr>
                  <a:t>denote the zero set of</a:t>
                </a:r>
                <a:r>
                  <a:rPr lang="en-US" sz="1600" dirty="0" smtClean="0">
                    <a:latin typeface="cmr10"/>
                    <a:ea typeface="Times New Roman"/>
                    <a:cs typeface="cmr10"/>
                  </a:rPr>
                  <a:t> </a:t>
                </a:r>
                <a14:m>
                  <m:oMath xmlns:m="http://schemas.openxmlformats.org/officeDocument/2006/math">
                    <m:sSub>
                      <m:sSubPr>
                        <m:ctrlPr>
                          <a:rPr lang="en-US" sz="1600" i="1">
                            <a:latin typeface="Cambria Math"/>
                          </a:rPr>
                        </m:ctrlPr>
                      </m:sSubPr>
                      <m:e>
                        <m:r>
                          <a:rPr lang="en-US" sz="1600" i="1">
                            <a:latin typeface="Cambria Math"/>
                          </a:rPr>
                          <m:t>𝐹</m:t>
                        </m:r>
                      </m:e>
                      <m:sub>
                        <m:r>
                          <a:rPr lang="en-US" sz="1600" i="1">
                            <a:latin typeface="Cambria Math"/>
                          </a:rPr>
                          <m:t>𝑅</m:t>
                        </m:r>
                      </m:sub>
                    </m:sSub>
                  </m:oMath>
                </a14:m>
                <a:r>
                  <a:rPr lang="en-US" sz="1600" dirty="0">
                    <a:latin typeface="cmr10"/>
                    <a:ea typeface="Times New Roman"/>
                    <a:cs typeface="cmr10"/>
                  </a:rPr>
                  <a:t>.  Observe that </a:t>
                </a:r>
                <a14:m>
                  <m:oMath xmlns:m="http://schemas.openxmlformats.org/officeDocument/2006/math">
                    <m:sSub>
                      <m:sSubPr>
                        <m:ctrlPr>
                          <a:rPr lang="en-US" sz="1600" i="1">
                            <a:latin typeface="Cambria Math"/>
                          </a:rPr>
                        </m:ctrlPr>
                      </m:sSubPr>
                      <m:e>
                        <m:r>
                          <a:rPr lang="en-US" sz="1600" i="1">
                            <a:latin typeface="Cambria Math"/>
                          </a:rPr>
                          <m:t>𝑍</m:t>
                        </m:r>
                      </m:e>
                      <m:sub>
                        <m:r>
                          <a:rPr lang="en-US" sz="1600" i="1">
                            <a:latin typeface="Cambria Math"/>
                          </a:rPr>
                          <m:t>𝑃</m:t>
                        </m:r>
                      </m:sub>
                    </m:sSub>
                  </m:oMath>
                </a14:m>
                <a:r>
                  <a:rPr lang="en-US" sz="1600" dirty="0">
                    <a:latin typeface="cmr10"/>
                    <a:ea typeface="Times New Roman"/>
                    <a:cs typeface="cmr10"/>
                  </a:rPr>
                  <a:t> is the pair of lines </a:t>
                </a:r>
                <a:endParaRPr lang="en-US" sz="1600" dirty="0" smtClean="0">
                  <a:latin typeface="cmr10"/>
                  <a:ea typeface="Times New Roman"/>
                  <a:cs typeface="cmr10"/>
                </a:endParaRPr>
              </a:p>
              <a:p>
                <a:pPr indent="0">
                  <a:spcAft>
                    <a:spcPts val="0"/>
                  </a:spcAft>
                  <a:buNone/>
                </a:pPr>
                <a:endParaRPr lang="en-US" sz="1600" dirty="0">
                  <a:latin typeface="Times New Roman"/>
                  <a:ea typeface="Times New Roman"/>
                </a:endParaRPr>
              </a:p>
              <a:p>
                <a:pPr indent="0">
                  <a:spcAft>
                    <a:spcPts val="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𝑍</m:t>
                          </m:r>
                        </m:e>
                        <m:sub>
                          <m:r>
                            <a:rPr lang="en-US" sz="2400" i="1">
                              <a:latin typeface="Cambria Math"/>
                            </a:rPr>
                            <m:t>𝑃</m:t>
                          </m:r>
                        </m:sub>
                      </m:sSub>
                      <m:r>
                        <a:rPr lang="en-US" sz="2400" i="0">
                          <a:latin typeface="Cambria Math"/>
                        </a:rPr>
                        <m:t>={</m:t>
                      </m:r>
                      <m:r>
                        <a:rPr lang="en-US" sz="2400" i="1">
                          <a:latin typeface="Cambria Math"/>
                        </a:rPr>
                        <m:t>𝑃</m:t>
                      </m:r>
                      <m:r>
                        <a:rPr lang="en-US" sz="2400" i="0">
                          <a:latin typeface="Cambria Math"/>
                        </a:rPr>
                        <m:t>=0}∪</m:t>
                      </m:r>
                      <m:d>
                        <m:dPr>
                          <m:begChr m:val="{"/>
                          <m:endChr m:val="}"/>
                          <m:ctrlPr>
                            <a:rPr lang="en-US" sz="2400" i="1">
                              <a:latin typeface="Cambria Math"/>
                            </a:rPr>
                          </m:ctrlPr>
                        </m:dPr>
                        <m:e>
                          <m:r>
                            <a:rPr lang="en-US" sz="2400" i="1">
                              <a:latin typeface="Cambria Math"/>
                            </a:rPr>
                            <m:t>𝑃</m:t>
                          </m:r>
                          <m:r>
                            <a:rPr lang="en-US" sz="2400" i="0">
                              <a:latin typeface="Cambria Math"/>
                            </a:rPr>
                            <m:t>=</m:t>
                          </m:r>
                          <m:r>
                            <a:rPr lang="en-US" sz="2400" i="1">
                              <a:latin typeface="Cambria Math"/>
                            </a:rPr>
                            <m:t>𝑅</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0">
                                      <a:latin typeface="Cambria Math"/>
                                    </a:rPr>
                                    <m:t>1</m:t>
                                  </m:r>
                                </m:num>
                                <m:den>
                                  <m:r>
                                    <a:rPr lang="en-US" sz="2400" i="1">
                                      <a:latin typeface="Cambria Math"/>
                                    </a:rPr>
                                    <m:t>𝑎</m:t>
                                  </m:r>
                                </m:den>
                              </m:f>
                            </m:e>
                          </m:d>
                        </m:e>
                      </m:d>
                    </m:oMath>
                  </m:oMathPara>
                </a14:m>
                <a:endParaRPr lang="en-US" sz="2400" dirty="0" smtClean="0"/>
              </a:p>
              <a:p>
                <a:pPr indent="0">
                  <a:spcAft>
                    <a:spcPts val="0"/>
                  </a:spcAft>
                  <a:buNone/>
                </a:pPr>
                <a:r>
                  <a:rPr lang="en-US" sz="1600" dirty="0">
                    <a:latin typeface="cmr10"/>
                    <a:ea typeface="Times New Roman"/>
                    <a:cs typeface="cmr10"/>
                  </a:rPr>
                  <a:t>and </a:t>
                </a:r>
                <a14:m>
                  <m:oMath xmlns:m="http://schemas.openxmlformats.org/officeDocument/2006/math">
                    <m:sSub>
                      <m:sSubPr>
                        <m:ctrlPr>
                          <a:rPr lang="en-US" sz="1600" i="1">
                            <a:latin typeface="Cambria Math"/>
                          </a:rPr>
                        </m:ctrlPr>
                      </m:sSubPr>
                      <m:e>
                        <m:r>
                          <a:rPr lang="en-US" sz="1600" i="1">
                            <a:latin typeface="Cambria Math"/>
                          </a:rPr>
                          <m:t>𝑍</m:t>
                        </m:r>
                      </m:e>
                      <m:sub>
                        <m:r>
                          <a:rPr lang="en-US" sz="1600" i="1">
                            <a:latin typeface="Cambria Math"/>
                          </a:rPr>
                          <m:t>𝑅</m:t>
                        </m:r>
                      </m:sub>
                    </m:sSub>
                  </m:oMath>
                </a14:m>
                <a:r>
                  <a:rPr lang="en-US" sz="1600" dirty="0">
                    <a:latin typeface="cmr10"/>
                    <a:ea typeface="Times New Roman"/>
                    <a:cs typeface="cmr10"/>
                  </a:rPr>
                  <a:t> is the </a:t>
                </a:r>
                <a:r>
                  <a:rPr lang="en-US" sz="1600" dirty="0" smtClean="0">
                    <a:latin typeface="cmr10"/>
                    <a:ea typeface="Times New Roman"/>
                    <a:cs typeface="cmr10"/>
                  </a:rPr>
                  <a:t>parabola</a:t>
                </a:r>
              </a:p>
              <a:p>
                <a:pPr indent="0">
                  <a:spcAft>
                    <a:spcPts val="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𝑍</m:t>
                          </m:r>
                        </m:e>
                        <m:sub>
                          <m:r>
                            <a:rPr lang="en-US" sz="2400" i="1">
                              <a:latin typeface="Cambria Math"/>
                            </a:rPr>
                            <m:t>𝑅</m:t>
                          </m:r>
                        </m:sub>
                      </m:sSub>
                      <m:r>
                        <a:rPr lang="en-US" sz="2400" i="0">
                          <a:latin typeface="Cambria Math"/>
                        </a:rPr>
                        <m:t>=</m:t>
                      </m:r>
                      <m:d>
                        <m:dPr>
                          <m:begChr m:val="{"/>
                          <m:endChr m:val="}"/>
                          <m:ctrlPr>
                            <a:rPr lang="en-US" sz="2400" i="1">
                              <a:latin typeface="Cambria Math"/>
                            </a:rPr>
                          </m:ctrlPr>
                        </m:dPr>
                        <m:e>
                          <m:r>
                            <a:rPr lang="en-US" sz="2400" i="1">
                              <a:latin typeface="Cambria Math"/>
                            </a:rPr>
                            <m:t>𝑃</m:t>
                          </m:r>
                          <m:r>
                            <a:rPr lang="en-US" sz="2400" i="0">
                              <a:latin typeface="Cambria Math"/>
                            </a:rPr>
                            <m:t>=</m:t>
                          </m:r>
                          <m:f>
                            <m:fPr>
                              <m:ctrlPr>
                                <a:rPr lang="en-US" sz="2400" i="1">
                                  <a:latin typeface="Cambria Math"/>
                                </a:rPr>
                              </m:ctrlPr>
                            </m:fPr>
                            <m:num>
                              <m:r>
                                <a:rPr lang="en-US" sz="2400" i="1">
                                  <a:latin typeface="Cambria Math"/>
                                </a:rPr>
                                <m:t>𝑐</m:t>
                              </m:r>
                            </m:num>
                            <m:den>
                              <m:r>
                                <a:rPr lang="en-US" sz="2400" i="1">
                                  <a:latin typeface="Cambria Math"/>
                                </a:rPr>
                                <m:t>h</m:t>
                              </m:r>
                            </m:den>
                          </m:f>
                          <m:r>
                            <a:rPr lang="en-US" sz="2400" i="1">
                              <a:latin typeface="Cambria Math"/>
                            </a:rPr>
                            <m:t>𝑅</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0">
                                      <a:latin typeface="Cambria Math"/>
                                    </a:rPr>
                                    <m:t>1</m:t>
                                  </m:r>
                                </m:num>
                                <m:den>
                                  <m:r>
                                    <a:rPr lang="en-US" sz="2400" i="1">
                                      <a:latin typeface="Cambria Math"/>
                                    </a:rPr>
                                    <m:t>𝑐</m:t>
                                  </m:r>
                                </m:den>
                              </m:f>
                              <m:r>
                                <a:rPr lang="en-US" sz="2400" i="0">
                                  <a:latin typeface="Cambria Math"/>
                                </a:rPr>
                                <m:t>−</m:t>
                              </m:r>
                              <m:r>
                                <a:rPr lang="en-US" sz="2400" i="1">
                                  <a:latin typeface="Cambria Math"/>
                                </a:rPr>
                                <m:t>𝑅</m:t>
                              </m:r>
                            </m:e>
                          </m:d>
                        </m:e>
                      </m:d>
                      <m:r>
                        <a:rPr lang="en-US" sz="2400" i="0">
                          <a:latin typeface="Cambria Math"/>
                        </a:rPr>
                        <m:t>.</m:t>
                      </m:r>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609600"/>
                <a:ext cx="8763000" cy="6096000"/>
              </a:xfrm>
              <a:blipFill rotWithShape="1">
                <a:blip r:embed="rId2"/>
                <a:stretch>
                  <a:fillRect t="-300"/>
                </a:stretch>
              </a:blipFill>
            </p:spPr>
            <p:txBody>
              <a:bodyPr/>
              <a:lstStyle/>
              <a:p>
                <a:r>
                  <a:rPr lang="en-US">
                    <a:noFill/>
                  </a:rPr>
                  <a:t> </a:t>
                </a:r>
              </a:p>
            </p:txBody>
          </p:sp>
        </mc:Fallback>
      </mc:AlternateContent>
    </p:spTree>
    <p:extLst>
      <p:ext uri="{BB962C8B-B14F-4D97-AF65-F5344CB8AC3E}">
        <p14:creationId xmlns:p14="http://schemas.microsoft.com/office/powerpoint/2010/main" val="1701833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28600"/>
                <a:ext cx="8915400" cy="6400800"/>
              </a:xfrm>
            </p:spPr>
            <p:txBody>
              <a:bodyPr/>
              <a:lstStyle/>
              <a:p>
                <a:pPr indent="457200">
                  <a:spcAft>
                    <a:spcPts val="0"/>
                  </a:spcAft>
                </a:pPr>
                <a:r>
                  <a:rPr lang="en-US" sz="1600" dirty="0">
                    <a:latin typeface="cmr10"/>
                    <a:ea typeface="Times New Roman"/>
                    <a:cs typeface="cmr10"/>
                  </a:rPr>
                  <a:t>So </a:t>
                </a:r>
                <a:r>
                  <a:rPr lang="en-US" sz="1600" i="1" dirty="0">
                    <a:latin typeface="cmr10"/>
                    <a:ea typeface="Times New Roman"/>
                    <a:cs typeface="cmr10"/>
                  </a:rPr>
                  <a:t>F</a:t>
                </a:r>
                <a:r>
                  <a:rPr lang="en-US" sz="1600" dirty="0">
                    <a:latin typeface="cmr10"/>
                    <a:ea typeface="Times New Roman"/>
                    <a:cs typeface="cmr10"/>
                  </a:rPr>
                  <a:t> </a:t>
                </a:r>
                <a:r>
                  <a:rPr lang="en-US" sz="1600" dirty="0" smtClean="0">
                    <a:latin typeface="cmr10"/>
                    <a:ea typeface="Times New Roman"/>
                    <a:cs typeface="cmr10"/>
                  </a:rPr>
                  <a:t>maps </a:t>
                </a:r>
                <a14:m>
                  <m:oMath xmlns:m="http://schemas.openxmlformats.org/officeDocument/2006/math">
                    <m:sSub>
                      <m:sSubPr>
                        <m:ctrlPr>
                          <a:rPr lang="en-US" sz="1600" i="1">
                            <a:latin typeface="Cambria Math"/>
                          </a:rPr>
                        </m:ctrlPr>
                      </m:sSubPr>
                      <m:e>
                        <m:r>
                          <a:rPr lang="en-US" sz="1600" i="1">
                            <a:latin typeface="Cambria Math"/>
                          </a:rPr>
                          <m:t>𝑍</m:t>
                        </m:r>
                      </m:e>
                      <m:sub>
                        <m:r>
                          <a:rPr lang="en-US" sz="1600" i="1">
                            <a:latin typeface="Cambria Math"/>
                          </a:rPr>
                          <m:t>𝑅</m:t>
                        </m:r>
                      </m:sub>
                    </m:sSub>
                  </m:oMath>
                </a14:m>
                <a:r>
                  <a:rPr lang="en-US" sz="1600" dirty="0" smtClean="0">
                    <a:latin typeface="cmr10"/>
                    <a:ea typeface="Times New Roman"/>
                    <a:cs typeface="cmr10"/>
                  </a:rPr>
                  <a:t> </a:t>
                </a:r>
                <a:r>
                  <a:rPr lang="en-US" sz="1600" dirty="0">
                    <a:latin typeface="cmr10"/>
                    <a:ea typeface="Times New Roman"/>
                    <a:cs typeface="cmr10"/>
                  </a:rPr>
                  <a:t>to the </a:t>
                </a:r>
                <a:r>
                  <a:rPr lang="en-US" sz="1600" i="1" dirty="0">
                    <a:latin typeface="cmr10"/>
                    <a:ea typeface="Times New Roman"/>
                    <a:cs typeface="cmr10"/>
                  </a:rPr>
                  <a:t>P</a:t>
                </a:r>
                <a:r>
                  <a:rPr lang="en-US" sz="1600" dirty="0">
                    <a:latin typeface="cmr10"/>
                    <a:ea typeface="Times New Roman"/>
                    <a:cs typeface="cmr10"/>
                  </a:rPr>
                  <a:t>-axis and </a:t>
                </a:r>
                <a14:m>
                  <m:oMath xmlns:m="http://schemas.openxmlformats.org/officeDocument/2006/math">
                    <m:sSub>
                      <m:sSubPr>
                        <m:ctrlPr>
                          <a:rPr lang="en-US" sz="1600" i="1">
                            <a:latin typeface="Cambria Math"/>
                          </a:rPr>
                        </m:ctrlPr>
                      </m:sSubPr>
                      <m:e>
                        <m:r>
                          <a:rPr lang="en-US" sz="1600" i="1">
                            <a:latin typeface="Cambria Math"/>
                          </a:rPr>
                          <m:t>𝑍</m:t>
                        </m:r>
                      </m:e>
                      <m:sub>
                        <m:r>
                          <a:rPr lang="en-US" sz="1600" i="1">
                            <a:latin typeface="Cambria Math"/>
                          </a:rPr>
                          <m:t>𝑃</m:t>
                        </m:r>
                      </m:sub>
                    </m:sSub>
                  </m:oMath>
                </a14:m>
                <a:r>
                  <a:rPr lang="en-US" sz="1600" dirty="0">
                    <a:latin typeface="cmr10"/>
                    <a:ea typeface="Times New Roman"/>
                    <a:cs typeface="cmr10"/>
                  </a:rPr>
                  <a:t> to the </a:t>
                </a:r>
                <a:r>
                  <a:rPr lang="en-US" sz="1600" i="1" dirty="0">
                    <a:latin typeface="cmr10"/>
                    <a:ea typeface="Times New Roman"/>
                    <a:cs typeface="cmr10"/>
                  </a:rPr>
                  <a:t>R</a:t>
                </a:r>
                <a:r>
                  <a:rPr lang="en-US" sz="1600" dirty="0">
                    <a:latin typeface="cmr10"/>
                    <a:ea typeface="Times New Roman"/>
                    <a:cs typeface="cmr10"/>
                  </a:rPr>
                  <a:t>-axis</a:t>
                </a:r>
                <a:r>
                  <a:rPr lang="en-US" sz="1600" dirty="0" smtClean="0">
                    <a:latin typeface="cmr10"/>
                    <a:ea typeface="Times New Roman"/>
                    <a:cs typeface="cmr10"/>
                  </a:rPr>
                  <a:t>.</a:t>
                </a:r>
                <a:r>
                  <a:rPr lang="en-US" sz="1600" dirty="0">
                    <a:latin typeface="cmr10"/>
                    <a:ea typeface="Times New Roman"/>
                    <a:cs typeface="cmr10"/>
                  </a:rPr>
                  <a:t> Also useful are the sets</a:t>
                </a:r>
                <a:endParaRPr lang="en-US" sz="2400" dirty="0">
                  <a:latin typeface="Times New Roman"/>
                  <a:ea typeface="Times New Roman"/>
                </a:endParaRPr>
              </a:p>
              <a:p>
                <a:pPr marL="0" indent="0">
                  <a:spcAft>
                    <a:spcPts val="0"/>
                  </a:spcAft>
                  <a:buNone/>
                </a:pPr>
                <a:endParaRPr lang="en-US" sz="16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a:rPr>
                          </m:ctrlPr>
                        </m:dPr>
                        <m:e>
                          <m:sSub>
                            <m:sSubPr>
                              <m:ctrlPr>
                                <a:rPr lang="en-US" sz="2400" i="1">
                                  <a:latin typeface="Cambria Math"/>
                                </a:rPr>
                              </m:ctrlPr>
                            </m:sSubPr>
                            <m:e>
                              <m:r>
                                <a:rPr lang="en-US" sz="2400" i="1">
                                  <a:latin typeface="Cambria Math"/>
                                </a:rPr>
                                <m:t>𝐸</m:t>
                              </m:r>
                            </m:e>
                            <m:sub>
                              <m:r>
                                <a:rPr lang="en-US" sz="2400" i="1">
                                  <a:latin typeface="Cambria Math"/>
                                </a:rPr>
                                <m:t>𝑃</m:t>
                              </m:r>
                            </m:sub>
                          </m:sSub>
                          <m:r>
                            <a:rPr lang="en-US" sz="2400" i="0">
                              <a:latin typeface="Cambria Math"/>
                            </a:rPr>
                            <m:t>=</m:t>
                          </m:r>
                          <m:d>
                            <m:dPr>
                              <m:begChr m:val="{"/>
                              <m:endChr m:val="}"/>
                              <m:ctrlPr>
                                <a:rPr lang="en-US" sz="2400" i="1">
                                  <a:latin typeface="Cambria Math"/>
                                </a:rPr>
                              </m:ctrlPr>
                            </m:dPr>
                            <m:e>
                              <m:d>
                                <m:dPr>
                                  <m:endChr m:val=""/>
                                  <m:ctrlPr>
                                    <a:rPr lang="en-US" sz="2400" i="1">
                                      <a:latin typeface="Cambria Math"/>
                                    </a:rPr>
                                  </m:ctrlPr>
                                </m:dPr>
                                <m:e>
                                  <m:r>
                                    <a:rPr lang="en-US" sz="2400" i="1">
                                      <a:latin typeface="Cambria Math"/>
                                    </a:rPr>
                                    <m:t>𝑃</m:t>
                                  </m:r>
                                  <m:r>
                                    <a:rPr lang="en-US" sz="2400" i="0">
                                      <a:latin typeface="Cambria Math"/>
                                    </a:rPr>
                                    <m:t>,</m:t>
                                  </m:r>
                                  <m:r>
                                    <a:rPr lang="en-US" sz="2400" i="1">
                                      <a:latin typeface="Cambria Math"/>
                                    </a:rPr>
                                    <m:t>𝑅</m:t>
                                  </m:r>
                                  <m:r>
                                    <a:rPr lang="en-US" sz="2400" i="0">
                                      <a:latin typeface="Cambria Math"/>
                                    </a:rPr>
                                    <m:t>):</m:t>
                                  </m:r>
                                  <m:sSub>
                                    <m:sSubPr>
                                      <m:ctrlPr>
                                        <a:rPr lang="en-US" sz="2400" i="1">
                                          <a:latin typeface="Cambria Math"/>
                                        </a:rPr>
                                      </m:ctrlPr>
                                    </m:sSubPr>
                                    <m:e>
                                      <m:r>
                                        <a:rPr lang="en-US" sz="2400" i="1">
                                          <a:latin typeface="Cambria Math"/>
                                        </a:rPr>
                                        <m:t>𝐹</m:t>
                                      </m:r>
                                    </m:e>
                                    <m:sub>
                                      <m:r>
                                        <a:rPr lang="en-US" sz="2400" i="1">
                                          <a:latin typeface="Cambria Math"/>
                                        </a:rPr>
                                        <m:t>𝑃</m:t>
                                      </m:r>
                                    </m:sub>
                                  </m:sSub>
                                  <m:r>
                                    <a:rPr lang="en-US" sz="2400" i="0">
                                      <a:latin typeface="Cambria Math"/>
                                    </a:rPr>
                                    <m:t>(</m:t>
                                  </m:r>
                                  <m:r>
                                    <a:rPr lang="en-US" sz="2400" i="1">
                                      <a:latin typeface="Cambria Math"/>
                                    </a:rPr>
                                    <m:t>𝑃</m:t>
                                  </m:r>
                                  <m:r>
                                    <a:rPr lang="en-US" sz="2400" i="0">
                                      <a:latin typeface="Cambria Math"/>
                                    </a:rPr>
                                    <m:t>,</m:t>
                                  </m:r>
                                  <m:r>
                                    <a:rPr lang="en-US" sz="2400" i="1">
                                      <a:latin typeface="Cambria Math"/>
                                    </a:rPr>
                                    <m:t>𝑅</m:t>
                                  </m:r>
                                  <m:r>
                                    <a:rPr lang="en-US" sz="2400" i="0">
                                      <a:latin typeface="Cambria Math"/>
                                    </a:rPr>
                                    <m:t>)=</m:t>
                                  </m:r>
                                  <m:r>
                                    <a:rPr lang="en-US" sz="2400" i="1">
                                      <a:latin typeface="Cambria Math"/>
                                    </a:rPr>
                                    <m:t>𝑃</m:t>
                                  </m:r>
                                </m:e>
                              </m:d>
                            </m:e>
                          </m:d>
                          <m:r>
                            <a:rPr lang="en-US" sz="2400" i="0">
                              <a:latin typeface="Cambria Math"/>
                            </a:rPr>
                            <m:t>={</m:t>
                          </m:r>
                          <m:r>
                            <a:rPr lang="en-US" sz="2400" i="1">
                              <a:latin typeface="Cambria Math"/>
                            </a:rPr>
                            <m:t>𝑃</m:t>
                          </m:r>
                          <m:r>
                            <a:rPr lang="en-US" sz="2400" i="0">
                              <a:latin typeface="Cambria Math"/>
                            </a:rPr>
                            <m:t>=0}∪{</m:t>
                          </m:r>
                          <m:r>
                            <a:rPr lang="en-US" sz="2400" i="1">
                              <a:latin typeface="Cambria Math"/>
                            </a:rPr>
                            <m:t>𝑃</m:t>
                          </m:r>
                          <m:r>
                            <a:rPr lang="en-US" sz="2400" i="0">
                              <a:latin typeface="Cambria Math"/>
                            </a:rPr>
                            <m:t>=</m:t>
                          </m:r>
                          <m:r>
                            <a:rPr lang="en-US" sz="2400" i="1">
                              <a:latin typeface="Cambria Math"/>
                            </a:rPr>
                            <m:t>𝑅</m:t>
                          </m:r>
                        </m:e>
                      </m:d>
                    </m:oMath>
                  </m:oMathPara>
                </a14:m>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𝑅</m:t>
                          </m:r>
                        </m:sub>
                      </m:sSub>
                      <m:r>
                        <a:rPr lang="en-US" sz="2400" i="0">
                          <a:latin typeface="Cambria Math"/>
                        </a:rPr>
                        <m:t>=</m:t>
                      </m:r>
                      <m:d>
                        <m:dPr>
                          <m:begChr m:val="{"/>
                          <m:endChr m:val="}"/>
                          <m:ctrlPr>
                            <a:rPr lang="en-US" sz="2400" i="1">
                              <a:latin typeface="Cambria Math"/>
                            </a:rPr>
                          </m:ctrlPr>
                        </m:dPr>
                        <m:e>
                          <m:d>
                            <m:dPr>
                              <m:endChr m:val=""/>
                              <m:ctrlPr>
                                <a:rPr lang="en-US" sz="2400" i="1">
                                  <a:latin typeface="Cambria Math"/>
                                </a:rPr>
                              </m:ctrlPr>
                            </m:dPr>
                            <m:e>
                              <m:r>
                                <a:rPr lang="en-US" sz="2400" i="1">
                                  <a:latin typeface="Cambria Math"/>
                                </a:rPr>
                                <m:t>𝑃</m:t>
                              </m:r>
                              <m:r>
                                <a:rPr lang="en-US" sz="2400" i="0">
                                  <a:latin typeface="Cambria Math"/>
                                </a:rPr>
                                <m:t>,</m:t>
                              </m:r>
                              <m:r>
                                <a:rPr lang="en-US" sz="2400" i="1">
                                  <a:latin typeface="Cambria Math"/>
                                </a:rPr>
                                <m:t>𝑅</m:t>
                              </m:r>
                              <m:r>
                                <a:rPr lang="en-US" sz="2400" i="0">
                                  <a:latin typeface="Cambria Math"/>
                                </a:rPr>
                                <m:t>):</m:t>
                              </m:r>
                              <m:sSub>
                                <m:sSubPr>
                                  <m:ctrlPr>
                                    <a:rPr lang="en-US" sz="2400" i="1">
                                      <a:latin typeface="Cambria Math"/>
                                    </a:rPr>
                                  </m:ctrlPr>
                                </m:sSubPr>
                                <m:e>
                                  <m:r>
                                    <a:rPr lang="en-US" sz="2400" i="1">
                                      <a:latin typeface="Cambria Math"/>
                                    </a:rPr>
                                    <m:t>𝐹</m:t>
                                  </m:r>
                                </m:e>
                                <m:sub>
                                  <m:r>
                                    <a:rPr lang="en-US" sz="2400" i="1">
                                      <a:latin typeface="Cambria Math"/>
                                    </a:rPr>
                                    <m:t>𝑅</m:t>
                                  </m:r>
                                </m:sub>
                              </m:sSub>
                              <m:r>
                                <a:rPr lang="en-US" sz="2400" i="0">
                                  <a:latin typeface="Cambria Math"/>
                                </a:rPr>
                                <m:t>(</m:t>
                              </m:r>
                              <m:r>
                                <a:rPr lang="en-US" sz="2400" i="1">
                                  <a:latin typeface="Cambria Math"/>
                                </a:rPr>
                                <m:t>𝑃</m:t>
                              </m:r>
                              <m:r>
                                <a:rPr lang="en-US" sz="2400" i="0">
                                  <a:latin typeface="Cambria Math"/>
                                </a:rPr>
                                <m:t>,</m:t>
                              </m:r>
                              <m:r>
                                <a:rPr lang="en-US" sz="2400" i="1">
                                  <a:latin typeface="Cambria Math"/>
                                </a:rPr>
                                <m:t>𝑅</m:t>
                              </m:r>
                              <m:r>
                                <a:rPr lang="en-US" sz="2400" i="0">
                                  <a:latin typeface="Cambria Math"/>
                                </a:rPr>
                                <m:t>)=</m:t>
                              </m:r>
                              <m:r>
                                <a:rPr lang="en-US" sz="2400" i="1">
                                  <a:latin typeface="Cambria Math"/>
                                </a:rPr>
                                <m:t>𝑅</m:t>
                              </m:r>
                            </m:e>
                          </m:d>
                        </m:e>
                      </m:d>
                      <m:r>
                        <a:rPr lang="en-US" sz="2400" i="0">
                          <a:latin typeface="Cambria Math"/>
                        </a:rPr>
                        <m:t>=</m:t>
                      </m:r>
                      <m:d>
                        <m:dPr>
                          <m:begChr m:val="{"/>
                          <m:endChr m:val="}"/>
                          <m:ctrlPr>
                            <a:rPr lang="en-US" sz="2400" i="1">
                              <a:latin typeface="Cambria Math"/>
                            </a:rPr>
                          </m:ctrlPr>
                        </m:dPr>
                        <m:e>
                          <m:d>
                            <m:dPr>
                              <m:begChr m:val=""/>
                              <m:ctrlPr>
                                <a:rPr lang="en-US" sz="2400" i="1">
                                  <a:latin typeface="Cambria Math"/>
                                </a:rPr>
                              </m:ctrlPr>
                            </m:dPr>
                            <m:e>
                              <m:r>
                                <a:rPr lang="en-US" sz="2400" i="1">
                                  <a:latin typeface="Cambria Math"/>
                                </a:rPr>
                                <m:t>𝑃</m:t>
                              </m:r>
                              <m:r>
                                <a:rPr lang="en-US" sz="2400" i="0">
                                  <a:latin typeface="Cambria Math"/>
                                </a:rPr>
                                <m:t>=</m:t>
                              </m:r>
                              <m:f>
                                <m:fPr>
                                  <m:ctrlPr>
                                    <a:rPr lang="en-US" sz="2400" i="1">
                                      <a:latin typeface="Cambria Math"/>
                                    </a:rPr>
                                  </m:ctrlPr>
                                </m:fPr>
                                <m:num>
                                  <m:r>
                                    <a:rPr lang="en-US" sz="2400" i="1">
                                      <a:latin typeface="Cambria Math"/>
                                    </a:rPr>
                                    <m:t>𝑐</m:t>
                                  </m:r>
                                </m:num>
                                <m:den>
                                  <m:r>
                                    <a:rPr lang="en-US" sz="2400" i="1">
                                      <a:latin typeface="Cambria Math"/>
                                    </a:rPr>
                                    <m:t>h</m:t>
                                  </m:r>
                                </m:den>
                              </m:f>
                              <m:r>
                                <a:rPr lang="en-US" sz="2400" i="1">
                                  <a:latin typeface="Cambria Math"/>
                                </a:rPr>
                                <m:t>𝑅</m:t>
                              </m:r>
                              <m:r>
                                <a:rPr lang="en-US" sz="2400" i="0">
                                  <a:latin typeface="Cambria Math"/>
                                </a:rPr>
                                <m:t>(1−</m:t>
                              </m:r>
                              <m:r>
                                <a:rPr lang="en-US" sz="2400" i="1">
                                  <a:latin typeface="Cambria Math"/>
                                </a:rPr>
                                <m:t>𝑅</m:t>
                              </m:r>
                            </m:e>
                          </m:d>
                        </m:e>
                      </m:d>
                      <m:r>
                        <a:rPr lang="en-US" sz="2400" i="0">
                          <a:latin typeface="Cambria Math"/>
                        </a:rPr>
                        <m:t>.</m:t>
                      </m:r>
                    </m:oMath>
                  </m:oMathPara>
                </a14:m>
                <a:endParaRPr lang="en-US" sz="2400" dirty="0" smtClean="0"/>
              </a:p>
              <a:p>
                <a:pPr marL="0" indent="0">
                  <a:buNone/>
                </a:pPr>
                <a:r>
                  <a:rPr lang="en-US" sz="1600" dirty="0" smtClean="0">
                    <a:latin typeface="cmr10"/>
                    <a:ea typeface="Times New Roman"/>
                    <a:cs typeface="cmr10"/>
                  </a:rPr>
                  <a:t>       The </a:t>
                </a:r>
                <a:r>
                  <a:rPr lang="en-US" sz="1600" dirty="0">
                    <a:latin typeface="cmr10"/>
                    <a:ea typeface="Times New Roman"/>
                    <a:cs typeface="cmr10"/>
                  </a:rPr>
                  <a:t>points of intersection of with are the equilibrium points. </a:t>
                </a:r>
                <a:r>
                  <a:rPr lang="en-US" sz="1600" dirty="0" smtClean="0">
                    <a:latin typeface="cmr10"/>
                    <a:ea typeface="Times New Roman"/>
                    <a:cs typeface="cmr10"/>
                  </a:rPr>
                  <a:t>These </a:t>
                </a:r>
                <a:r>
                  <a:rPr lang="en-US" sz="1600" dirty="0">
                    <a:latin typeface="cmr10"/>
                    <a:ea typeface="Times New Roman"/>
                    <a:cs typeface="cmr10"/>
                  </a:rPr>
                  <a:t>sets are </a:t>
                </a:r>
                <a:r>
                  <a:rPr lang="en-US" sz="1600" dirty="0" smtClean="0">
                    <a:latin typeface="cmr10"/>
                    <a:ea typeface="Times New Roman"/>
                    <a:cs typeface="cmr10"/>
                  </a:rPr>
                  <a:t>shown below:</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28600"/>
                <a:ext cx="8915400" cy="6400800"/>
              </a:xfrm>
              <a:blipFill rotWithShape="1">
                <a:blip r:embed="rId2"/>
                <a:stretch>
                  <a:fillRect t="-1048"/>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867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372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838200"/>
          </a:xfrm>
        </p:spPr>
        <p:txBody>
          <a:bodyPr>
            <a:normAutofit/>
          </a:bodyPr>
          <a:lstStyle/>
          <a:p>
            <a:r>
              <a:rPr lang="en-US" sz="4000" b="1" u="sng" dirty="0" smtClean="0">
                <a:solidFill>
                  <a:srgbClr val="CC0000"/>
                </a:solidFill>
              </a:rPr>
              <a:t>The Julia Set:</a:t>
            </a:r>
            <a:endParaRPr lang="en-US" sz="4000" b="1" u="sng" dirty="0">
              <a:solidFill>
                <a:srgbClr val="CC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839200" cy="5791200"/>
              </a:xfrm>
            </p:spPr>
            <p:txBody>
              <a:bodyPr/>
              <a:lstStyle/>
              <a:p>
                <a:pPr indent="457200">
                  <a:spcAft>
                    <a:spcPts val="0"/>
                  </a:spcAft>
                </a:pPr>
                <a:r>
                  <a:rPr lang="en-US" sz="1600" dirty="0" smtClean="0">
                    <a:latin typeface="cmr10"/>
                    <a:ea typeface="Times New Roman"/>
                    <a:cs typeface="cmr10"/>
                  </a:rPr>
                  <a:t>The </a:t>
                </a:r>
                <a:r>
                  <a:rPr lang="en-US" sz="1600" dirty="0">
                    <a:latin typeface="cmr10"/>
                    <a:ea typeface="Times New Roman"/>
                    <a:cs typeface="cmr10"/>
                  </a:rPr>
                  <a:t>goal of this section is to determine the topology of the Julia set for </a:t>
                </a:r>
                <a:r>
                  <a:rPr lang="en-US" sz="1600" i="1" dirty="0">
                    <a:latin typeface="cmr10"/>
                    <a:ea typeface="Times New Roman"/>
                    <a:cs typeface="cmr10"/>
                  </a:rPr>
                  <a:t>F</a:t>
                </a:r>
                <a:r>
                  <a:rPr lang="en-US" sz="1600" dirty="0">
                    <a:latin typeface="cmr10"/>
                    <a:ea typeface="Times New Roman"/>
                    <a:cs typeface="cmr10"/>
                  </a:rPr>
                  <a:t>.  The Julia set is defined to be the set of initial conditions whose positive orbits remain in the first quadrant and are bounded.  It serves as the basin of attraction for all attractors in the first quadrant.  </a:t>
                </a:r>
                <a:r>
                  <a:rPr lang="en-US" sz="1600" dirty="0" smtClean="0">
                    <a:latin typeface="cmr10"/>
                    <a:ea typeface="Times New Roman"/>
                    <a:cs typeface="cmr10"/>
                  </a:rPr>
                  <a:t>Figure below shows </a:t>
                </a:r>
                <a:r>
                  <a:rPr lang="en-US" sz="1600" dirty="0">
                    <a:latin typeface="cmr10"/>
                    <a:ea typeface="Times New Roman"/>
                    <a:cs typeface="cmr10"/>
                  </a:rPr>
                  <a:t>the Julia set together with the sets </a:t>
                </a:r>
                <a14:m>
                  <m:oMath xmlns:m="http://schemas.openxmlformats.org/officeDocument/2006/math">
                    <m:sSub>
                      <m:sSubPr>
                        <m:ctrlPr>
                          <a:rPr lang="en-US" sz="1600" i="1">
                            <a:latin typeface="Cambria Math"/>
                          </a:rPr>
                        </m:ctrlPr>
                      </m:sSubPr>
                      <m:e>
                        <m:r>
                          <a:rPr lang="en-US" sz="1600" i="1">
                            <a:latin typeface="Cambria Math"/>
                          </a:rPr>
                          <m:t>𝑍</m:t>
                        </m:r>
                      </m:e>
                      <m:sub>
                        <m:r>
                          <a:rPr lang="en-US" sz="1600" i="1">
                            <a:latin typeface="Cambria Math"/>
                          </a:rPr>
                          <m:t>𝑃</m:t>
                        </m:r>
                      </m:sub>
                    </m:sSub>
                  </m:oMath>
                </a14:m>
                <a:r>
                  <a:rPr lang="en-US" sz="1600" dirty="0">
                    <a:latin typeface="cmr10"/>
                    <a:ea typeface="Times New Roman"/>
                    <a:cs typeface="cmr10"/>
                  </a:rPr>
                  <a:t>, </a:t>
                </a:r>
                <a14:m>
                  <m:oMath xmlns:m="http://schemas.openxmlformats.org/officeDocument/2006/math">
                    <m:sSub>
                      <m:sSubPr>
                        <m:ctrlPr>
                          <a:rPr lang="en-US" sz="1600" i="1">
                            <a:latin typeface="Cambria Math"/>
                          </a:rPr>
                        </m:ctrlPr>
                      </m:sSubPr>
                      <m:e>
                        <m:r>
                          <a:rPr lang="en-US" sz="1600" i="1">
                            <a:latin typeface="Cambria Math"/>
                          </a:rPr>
                          <m:t>𝑍</m:t>
                        </m:r>
                      </m:e>
                      <m:sub>
                        <m:r>
                          <a:rPr lang="en-US" sz="1600" i="1">
                            <a:latin typeface="Cambria Math"/>
                          </a:rPr>
                          <m:t>𝑅</m:t>
                        </m:r>
                      </m:sub>
                    </m:sSub>
                  </m:oMath>
                </a14:m>
                <a:r>
                  <a:rPr lang="en-US" sz="1600" dirty="0">
                    <a:latin typeface="cmr10"/>
                    <a:ea typeface="Times New Roman"/>
                    <a:cs typeface="cmr10"/>
                  </a:rPr>
                  <a:t>, </a:t>
                </a:r>
                <a14:m>
                  <m:oMath xmlns:m="http://schemas.openxmlformats.org/officeDocument/2006/math">
                    <m:sSub>
                      <m:sSubPr>
                        <m:ctrlPr>
                          <a:rPr lang="en-US" sz="1600" i="1">
                            <a:latin typeface="Cambria Math"/>
                          </a:rPr>
                        </m:ctrlPr>
                      </m:sSubPr>
                      <m:e>
                        <m:r>
                          <a:rPr lang="en-US" sz="1600" i="1">
                            <a:latin typeface="Cambria Math"/>
                          </a:rPr>
                          <m:t>𝐸</m:t>
                        </m:r>
                      </m:e>
                      <m:sub>
                        <m:r>
                          <a:rPr lang="en-US" sz="1600" i="1">
                            <a:latin typeface="Cambria Math"/>
                          </a:rPr>
                          <m:t>𝑃</m:t>
                        </m:r>
                      </m:sub>
                    </m:sSub>
                  </m:oMath>
                </a14:m>
                <a:r>
                  <a:rPr lang="en-US" sz="1600" dirty="0">
                    <a:latin typeface="cmr10"/>
                    <a:ea typeface="Times New Roman"/>
                    <a:cs typeface="cmr10"/>
                  </a:rPr>
                  <a:t>, and  </a:t>
                </a:r>
                <a14:m>
                  <m:oMath xmlns:m="http://schemas.openxmlformats.org/officeDocument/2006/math">
                    <m:sSub>
                      <m:sSubPr>
                        <m:ctrlPr>
                          <a:rPr lang="en-US" sz="1600" i="1">
                            <a:latin typeface="Cambria Math"/>
                          </a:rPr>
                        </m:ctrlPr>
                      </m:sSubPr>
                      <m:e>
                        <m:r>
                          <a:rPr lang="en-US" sz="1600" i="1">
                            <a:latin typeface="Cambria Math"/>
                          </a:rPr>
                          <m:t>𝐸</m:t>
                        </m:r>
                      </m:e>
                      <m:sub>
                        <m:r>
                          <a:rPr lang="en-US" sz="1600" i="1">
                            <a:latin typeface="Cambria Math"/>
                          </a:rPr>
                          <m:t>𝑅</m:t>
                        </m:r>
                      </m:sub>
                    </m:sSub>
                  </m:oMath>
                </a14:m>
                <a:r>
                  <a:rPr lang="en-US" sz="1600" dirty="0" smtClean="0">
                    <a:latin typeface="cmr10"/>
                    <a:ea typeface="Times New Roman"/>
                    <a:cs typeface="cmr10"/>
                  </a:rPr>
                  <a:t> </a:t>
                </a:r>
                <a:r>
                  <a:rPr lang="en-US" sz="1600" dirty="0">
                    <a:latin typeface="cmr10"/>
                    <a:ea typeface="Times New Roman"/>
                    <a:cs typeface="cmr10"/>
                  </a:rPr>
                  <a:t>for </a:t>
                </a:r>
                <a:r>
                  <a:rPr lang="en-US" sz="1600" i="1" dirty="0">
                    <a:latin typeface="cmr10"/>
                    <a:ea typeface="Times New Roman"/>
                    <a:cs typeface="cmr10"/>
                  </a:rPr>
                  <a:t>a </a:t>
                </a:r>
                <a:r>
                  <a:rPr lang="en-US" sz="1600" dirty="0">
                    <a:latin typeface="cmr10"/>
                    <a:ea typeface="Times New Roman"/>
                    <a:cs typeface="cmr10"/>
                  </a:rPr>
                  <a:t>= 1, </a:t>
                </a:r>
                <a:r>
                  <a:rPr lang="en-US" sz="1600" i="1" dirty="0">
                    <a:latin typeface="cmr10"/>
                    <a:ea typeface="Times New Roman"/>
                    <a:cs typeface="cmr10"/>
                  </a:rPr>
                  <a:t>c </a:t>
                </a:r>
                <a:r>
                  <a:rPr lang="en-US" sz="1600" dirty="0">
                    <a:latin typeface="cmr10"/>
                    <a:ea typeface="Times New Roman"/>
                    <a:cs typeface="cmr10"/>
                  </a:rPr>
                  <a:t>= 3.2, and </a:t>
                </a:r>
                <a:r>
                  <a:rPr lang="en-US" sz="1600" i="1" dirty="0">
                    <a:latin typeface="cmr10"/>
                    <a:ea typeface="Times New Roman"/>
                    <a:cs typeface="cmr10"/>
                  </a:rPr>
                  <a:t>h </a:t>
                </a:r>
                <a:r>
                  <a:rPr lang="en-US" sz="1600" dirty="0">
                    <a:latin typeface="cmr10"/>
                    <a:ea typeface="Times New Roman"/>
                    <a:cs typeface="cmr10"/>
                  </a:rPr>
                  <a:t>= 0.9.</a:t>
                </a:r>
                <a:endParaRPr lang="en-US" sz="1600" dirty="0">
                  <a:latin typeface="Times New Roman"/>
                  <a:ea typeface="Times New Roman"/>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839200" cy="5791200"/>
              </a:xfrm>
              <a:blipFill rotWithShape="1">
                <a:blip r:embed="rId2"/>
                <a:stretch>
                  <a:fillRect t="-316" r="-552"/>
                </a:stretch>
              </a:blipFill>
            </p:spPr>
            <p:txBody>
              <a:bodyPr/>
              <a:lstStyle/>
              <a:p>
                <a:r>
                  <a:rPr lang="en-US">
                    <a:noFill/>
                  </a:rPr>
                  <a:t> </a:t>
                </a:r>
              </a:p>
            </p:txBody>
          </p:sp>
        </mc:Fallback>
      </mc:AlternateContent>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763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15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457201"/>
            <a:ext cx="7315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5297370"/>
            <a:ext cx="6705600" cy="369332"/>
          </a:xfrm>
          <a:prstGeom prst="rect">
            <a:avLst/>
          </a:prstGeom>
        </p:spPr>
        <p:txBody>
          <a:bodyPr wrap="square">
            <a:spAutoFit/>
          </a:bodyPr>
          <a:lstStyle/>
          <a:p>
            <a:pPr>
              <a:spcAft>
                <a:spcPts val="0"/>
              </a:spcAft>
            </a:pPr>
            <a:r>
              <a:rPr lang="en-US" b="1" dirty="0">
                <a:latin typeface="cmr10"/>
                <a:ea typeface="Times New Roman"/>
                <a:cs typeface="cmr10"/>
              </a:rPr>
              <a:t>Fig. 8</a:t>
            </a:r>
            <a:r>
              <a:rPr lang="en-US" b="1" dirty="0" smtClean="0">
                <a:latin typeface="cmr10"/>
                <a:ea typeface="Times New Roman"/>
                <a:cs typeface="cmr10"/>
              </a:rPr>
              <a:t>.</a:t>
            </a:r>
            <a:r>
              <a:rPr lang="en-US" dirty="0" smtClean="0">
                <a:latin typeface="cmr10"/>
                <a:ea typeface="Times New Roman"/>
                <a:cs typeface="cmr10"/>
              </a:rPr>
              <a:t>  </a:t>
            </a:r>
            <a:r>
              <a:rPr lang="en-US" dirty="0">
                <a:latin typeface="cmr10"/>
                <a:ea typeface="Times New Roman"/>
                <a:cs typeface="cmr10"/>
              </a:rPr>
              <a:t>The Julia set for </a:t>
            </a:r>
            <a:r>
              <a:rPr lang="en-US" i="1" dirty="0">
                <a:latin typeface="cmr10"/>
                <a:ea typeface="Times New Roman"/>
                <a:cs typeface="cmr10"/>
              </a:rPr>
              <a:t>a</a:t>
            </a:r>
            <a:r>
              <a:rPr lang="en-US" dirty="0">
                <a:latin typeface="cmr10"/>
                <a:ea typeface="Times New Roman"/>
                <a:cs typeface="cmr10"/>
              </a:rPr>
              <a:t> = 1, </a:t>
            </a:r>
            <a:r>
              <a:rPr lang="en-US" i="1" dirty="0">
                <a:latin typeface="cmr10"/>
                <a:ea typeface="Times New Roman"/>
                <a:cs typeface="cmr10"/>
              </a:rPr>
              <a:t>c</a:t>
            </a:r>
            <a:r>
              <a:rPr lang="en-US" dirty="0">
                <a:latin typeface="cmr10"/>
                <a:ea typeface="Times New Roman"/>
                <a:cs typeface="cmr10"/>
              </a:rPr>
              <a:t> = 3.2, and </a:t>
            </a:r>
            <a:r>
              <a:rPr lang="en-US" i="1" dirty="0">
                <a:latin typeface="cmr10"/>
                <a:ea typeface="Times New Roman"/>
                <a:cs typeface="cmr10"/>
              </a:rPr>
              <a:t>h</a:t>
            </a:r>
            <a:r>
              <a:rPr lang="en-US" dirty="0">
                <a:latin typeface="cmr10"/>
                <a:ea typeface="Times New Roman"/>
                <a:cs typeface="cmr10"/>
              </a:rPr>
              <a:t> = 0.9.</a:t>
            </a:r>
            <a:endParaRPr lang="en-US" sz="2800" dirty="0">
              <a:effectLst/>
              <a:latin typeface="Times New Roman"/>
              <a:ea typeface="Times New Roman"/>
            </a:endParaRPr>
          </a:p>
        </p:txBody>
      </p:sp>
    </p:spTree>
    <p:extLst>
      <p:ext uri="{BB962C8B-B14F-4D97-AF65-F5344CB8AC3E}">
        <p14:creationId xmlns:p14="http://schemas.microsoft.com/office/powerpoint/2010/main" val="2037366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400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5968150"/>
            <a:ext cx="7543800" cy="338554"/>
          </a:xfrm>
          <a:prstGeom prst="rect">
            <a:avLst/>
          </a:prstGeom>
        </p:spPr>
        <p:txBody>
          <a:bodyPr wrap="square">
            <a:spAutoFit/>
          </a:bodyPr>
          <a:lstStyle/>
          <a:p>
            <a:pPr>
              <a:spcAft>
                <a:spcPts val="0"/>
              </a:spcAft>
            </a:pPr>
            <a:r>
              <a:rPr lang="en-US" sz="1600" b="1" dirty="0">
                <a:latin typeface="cmr10"/>
                <a:ea typeface="Times New Roman"/>
                <a:cs typeface="cmr10"/>
              </a:rPr>
              <a:t>Fig. 9</a:t>
            </a:r>
            <a:r>
              <a:rPr lang="en-US" sz="1600" b="1" dirty="0" smtClean="0">
                <a:latin typeface="cmr10"/>
                <a:ea typeface="Times New Roman"/>
                <a:cs typeface="cmr10"/>
              </a:rPr>
              <a:t>.</a:t>
            </a:r>
            <a:r>
              <a:rPr lang="en-US" sz="1600" dirty="0" smtClean="0">
                <a:latin typeface="cmr10"/>
                <a:ea typeface="Times New Roman"/>
                <a:cs typeface="cmr10"/>
              </a:rPr>
              <a:t> </a:t>
            </a:r>
            <a:r>
              <a:rPr lang="en-US" sz="1600" dirty="0">
                <a:latin typeface="cmr10"/>
                <a:ea typeface="Times New Roman"/>
                <a:cs typeface="cmr10"/>
              </a:rPr>
              <a:t>The Julia set for </a:t>
            </a:r>
            <a:r>
              <a:rPr lang="en-US" sz="1600" i="1" dirty="0">
                <a:latin typeface="cmr10"/>
                <a:ea typeface="Times New Roman"/>
                <a:cs typeface="cmr10"/>
              </a:rPr>
              <a:t>a</a:t>
            </a:r>
            <a:r>
              <a:rPr lang="en-US" sz="1600" dirty="0">
                <a:latin typeface="cmr10"/>
                <a:ea typeface="Times New Roman"/>
                <a:cs typeface="cmr10"/>
              </a:rPr>
              <a:t> = 1, </a:t>
            </a:r>
            <a:r>
              <a:rPr lang="en-US" sz="1600" i="1" dirty="0">
                <a:latin typeface="cmr10"/>
                <a:ea typeface="Times New Roman"/>
                <a:cs typeface="cmr10"/>
              </a:rPr>
              <a:t>c</a:t>
            </a:r>
            <a:r>
              <a:rPr lang="en-US" sz="1600" dirty="0">
                <a:latin typeface="cmr10"/>
                <a:ea typeface="Times New Roman"/>
                <a:cs typeface="cmr10"/>
              </a:rPr>
              <a:t> = 3.2, and </a:t>
            </a:r>
            <a:r>
              <a:rPr lang="en-US" sz="1600" i="1" dirty="0">
                <a:latin typeface="cmr10"/>
                <a:ea typeface="Times New Roman"/>
                <a:cs typeface="cmr10"/>
              </a:rPr>
              <a:t>h</a:t>
            </a:r>
            <a:r>
              <a:rPr lang="en-US" sz="1600" dirty="0">
                <a:latin typeface="cmr10"/>
                <a:ea typeface="Times New Roman"/>
                <a:cs typeface="cmr10"/>
              </a:rPr>
              <a:t> = 0.9 showing the escape sets.</a:t>
            </a:r>
            <a:endParaRPr lang="en-US" sz="1600" dirty="0">
              <a:effectLst/>
              <a:latin typeface="Times New Roman"/>
              <a:ea typeface="Times New Roman"/>
            </a:endParaRPr>
          </a:p>
        </p:txBody>
      </p:sp>
    </p:spTree>
    <p:extLst>
      <p:ext uri="{BB962C8B-B14F-4D97-AF65-F5344CB8AC3E}">
        <p14:creationId xmlns:p14="http://schemas.microsoft.com/office/powerpoint/2010/main" val="2531359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305800" cy="685800"/>
          </a:xfrm>
        </p:spPr>
        <p:txBody>
          <a:bodyPr>
            <a:noAutofit/>
          </a:bodyPr>
          <a:lstStyle/>
          <a:p>
            <a:pPr lvl="0">
              <a:spcBef>
                <a:spcPts val="0"/>
              </a:spcBef>
            </a:pPr>
            <a:r>
              <a:rPr lang="en-US" sz="2800" b="1" u="sng" dirty="0">
                <a:solidFill>
                  <a:srgbClr val="800000"/>
                </a:solidFill>
                <a:latin typeface="Times New Roman"/>
                <a:ea typeface="Times New Roman"/>
                <a:cs typeface="+mn-cs"/>
              </a:rPr>
              <a:t>THE </a:t>
            </a:r>
            <a:r>
              <a:rPr lang="en-US" sz="2800" b="1" u="sng" dirty="0" smtClean="0">
                <a:solidFill>
                  <a:srgbClr val="800000"/>
                </a:solidFill>
                <a:latin typeface="Times New Roman"/>
                <a:ea typeface="Times New Roman"/>
                <a:cs typeface="+mn-cs"/>
              </a:rPr>
              <a:t>DIFFUSION:</a:t>
            </a:r>
            <a:r>
              <a:rPr lang="en-US" sz="2800" dirty="0">
                <a:solidFill>
                  <a:prstClr val="black"/>
                </a:solidFill>
                <a:latin typeface="Times New Roman"/>
                <a:ea typeface="Times New Roman"/>
                <a:cs typeface="+mn-cs"/>
              </a:rPr>
              <a:t/>
            </a:r>
            <a:br>
              <a:rPr lang="en-US" sz="2800" dirty="0">
                <a:solidFill>
                  <a:prstClr val="black"/>
                </a:solidFill>
                <a:latin typeface="Times New Roman"/>
                <a:ea typeface="Times New Roman"/>
                <a:cs typeface="+mn-cs"/>
              </a:rPr>
            </a:br>
            <a:r>
              <a:rPr lang="en-US" sz="2800" dirty="0">
                <a:solidFill>
                  <a:prstClr val="black"/>
                </a:solidFill>
                <a:ea typeface="+mn-ea"/>
                <a:cs typeface="+mn-cs"/>
              </a:rPr>
              <a:t/>
            </a:r>
            <a:br>
              <a:rPr lang="en-US" sz="2800" dirty="0">
                <a:solidFill>
                  <a:prstClr val="black"/>
                </a:solidFill>
                <a:ea typeface="+mn-ea"/>
                <a:cs typeface="+mn-cs"/>
              </a:rPr>
            </a:br>
            <a:endParaRPr lang="en-US"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762000"/>
                <a:ext cx="8839200" cy="5867400"/>
              </a:xfrm>
            </p:spPr>
            <p:txBody>
              <a:bodyPr/>
              <a:lstStyle/>
              <a:p>
                <a:pPr marL="0" indent="0">
                  <a:buNone/>
                </a:pPr>
                <a:r>
                  <a:rPr lang="en-US" sz="2400" dirty="0"/>
                  <a:t> </a:t>
                </a:r>
                <a:r>
                  <a:rPr lang="en-US" sz="2400" dirty="0" smtClean="0"/>
                  <a:t>                             </a:t>
                </a:r>
                <a14:m>
                  <m:oMath xmlns:m="http://schemas.openxmlformats.org/officeDocument/2006/math">
                    <m:m>
                      <m:mPr>
                        <m:mcs>
                          <m:mc>
                            <m:mcPr>
                              <m:count m:val="1"/>
                              <m:mcJc m:val="center"/>
                            </m:mcPr>
                          </m:mc>
                        </m:mcs>
                        <m:ctrlPr>
                          <a:rPr lang="en-US" sz="2400">
                            <a:latin typeface="Cambria Math"/>
                          </a:rPr>
                        </m:ctrlPr>
                      </m:mPr>
                      <m:mr>
                        <m:e>
                          <m:f>
                            <m:fPr>
                              <m:ctrlPr>
                                <a:rPr lang="en-US" sz="2400">
                                  <a:latin typeface="Cambria Math"/>
                                </a:rPr>
                              </m:ctrlPr>
                            </m:fPr>
                            <m:num>
                              <m:r>
                                <a:rPr lang="en-US" sz="2400" i="1">
                                  <a:latin typeface="Cambria Math"/>
                                </a:rPr>
                                <m:t>𝑑</m:t>
                              </m:r>
                              <m:sSup>
                                <m:sSupPr>
                                  <m:ctrlPr>
                                    <a:rPr lang="en-US" sz="2400" i="1">
                                      <a:latin typeface="Cambria Math"/>
                                    </a:rPr>
                                  </m:ctrlPr>
                                </m:sSupPr>
                                <m:e>
                                  <m:r>
                                    <a:rPr lang="en-US" sz="2400" i="1">
                                      <a:latin typeface="Cambria Math"/>
                                    </a:rPr>
                                    <m:t>𝑃</m:t>
                                  </m:r>
                                </m:e>
                                <m:sup>
                                  <m:r>
                                    <a:rPr lang="en-US" sz="2400" i="1">
                                      <a:latin typeface="Cambria Math"/>
                                    </a:rPr>
                                    <m:t>𝑠</m:t>
                                  </m:r>
                                </m:sup>
                              </m:sSup>
                            </m:num>
                            <m:den>
                              <m:r>
                                <a:rPr lang="en-US" sz="2400" i="1">
                                  <a:latin typeface="Cambria Math"/>
                                </a:rPr>
                                <m:t>𝑑𝑡</m:t>
                              </m:r>
                            </m:den>
                          </m:f>
                          <m:r>
                            <m:rPr>
                              <m:nor/>
                            </m:rPr>
                            <a:rPr lang="en-US" sz="2400" i="1">
                              <a:latin typeface="Cambria Math"/>
                            </a:rPr>
                            <m:t> </m:t>
                          </m:r>
                          <m:r>
                            <a:rPr lang="en-US" sz="2400" i="0">
                              <a:latin typeface="Cambria Math"/>
                            </a:rPr>
                            <m:t>=</m:t>
                          </m:r>
                          <m:r>
                            <a:rPr lang="en-US" sz="2400" i="1">
                              <a:latin typeface="Cambria Math"/>
                            </a:rPr>
                            <m:t>𝑎</m:t>
                          </m:r>
                          <m:sSup>
                            <m:sSupPr>
                              <m:ctrlPr>
                                <a:rPr lang="en-US" sz="2400" i="1">
                                  <a:latin typeface="Cambria Math"/>
                                </a:rPr>
                              </m:ctrlPr>
                            </m:sSupPr>
                            <m:e>
                              <m:r>
                                <a:rPr lang="en-US" sz="2400" i="1">
                                  <a:latin typeface="Cambria Math"/>
                                </a:rPr>
                                <m:t>𝑃</m:t>
                              </m:r>
                            </m:e>
                            <m:sup>
                              <m:r>
                                <a:rPr lang="en-US" sz="2400" i="1">
                                  <a:latin typeface="Cambria Math"/>
                                </a:rPr>
                                <m:t>𝑠</m:t>
                              </m:r>
                            </m:sup>
                          </m:sSup>
                          <m:d>
                            <m:dPr>
                              <m:ctrlPr>
                                <a:rPr lang="en-US" sz="2400" i="1">
                                  <a:latin typeface="Cambria Math"/>
                                </a:rPr>
                              </m:ctrlPr>
                            </m:dPr>
                            <m:e>
                              <m:r>
                                <a:rPr lang="en-US" sz="2400" i="0">
                                  <a:latin typeface="Cambria Math"/>
                                </a:rPr>
                                <m:t>1−</m:t>
                              </m:r>
                              <m:f>
                                <m:fPr>
                                  <m:ctrlPr>
                                    <a:rPr lang="en-US" sz="2400" i="1">
                                      <a:latin typeface="Cambria Math"/>
                                    </a:rPr>
                                  </m:ctrlPr>
                                </m:fPr>
                                <m:num>
                                  <m:sSup>
                                    <m:sSupPr>
                                      <m:ctrlPr>
                                        <a:rPr lang="en-US" sz="2400" i="1">
                                          <a:latin typeface="Cambria Math"/>
                                        </a:rPr>
                                      </m:ctrlPr>
                                    </m:sSupPr>
                                    <m:e>
                                      <m:r>
                                        <a:rPr lang="en-US" sz="2400" i="1">
                                          <a:latin typeface="Cambria Math"/>
                                        </a:rPr>
                                        <m:t>𝑃</m:t>
                                      </m:r>
                                    </m:e>
                                    <m:sup>
                                      <m:r>
                                        <a:rPr lang="en-US" sz="2400" i="1">
                                          <a:latin typeface="Cambria Math"/>
                                        </a:rPr>
                                        <m:t>𝑠</m:t>
                                      </m:r>
                                    </m:sup>
                                  </m:sSup>
                                </m:num>
                                <m:den>
                                  <m:sSup>
                                    <m:sSupPr>
                                      <m:ctrlPr>
                                        <a:rPr lang="en-US" sz="2400" i="1">
                                          <a:latin typeface="Cambria Math"/>
                                        </a:rPr>
                                      </m:ctrlPr>
                                    </m:sSupPr>
                                    <m:e>
                                      <m:r>
                                        <a:rPr lang="en-US" sz="2400" i="1">
                                          <a:latin typeface="Cambria Math"/>
                                        </a:rPr>
                                        <m:t>𝑇</m:t>
                                      </m:r>
                                    </m:e>
                                    <m:sup>
                                      <m:r>
                                        <a:rPr lang="en-US" sz="2400" i="1">
                                          <a:latin typeface="Cambria Math"/>
                                        </a:rPr>
                                        <m:t>𝑠</m:t>
                                      </m:r>
                                    </m:sup>
                                  </m:sSup>
                                </m:den>
                              </m:f>
                            </m:e>
                          </m:d>
                          <m:r>
                            <a:rPr lang="en-US" sz="2400" i="0">
                              <a:latin typeface="Cambria Math"/>
                            </a:rPr>
                            <m:t>+</m:t>
                          </m:r>
                          <m:sSub>
                            <m:sSubPr>
                              <m:ctrlPr>
                                <a:rPr lang="en-US" sz="2400" i="1">
                                  <a:latin typeface="Cambria Math"/>
                                </a:rPr>
                              </m:ctrlPr>
                            </m:sSubPr>
                            <m:e>
                              <m:r>
                                <a:rPr lang="en-US" sz="2400" i="1">
                                  <a:latin typeface="Cambria Math"/>
                                </a:rPr>
                                <m:t>𝐷</m:t>
                              </m:r>
                            </m:e>
                            <m:sub>
                              <m:r>
                                <a:rPr lang="en-US" sz="2400" i="1">
                                  <a:latin typeface="Cambria Math"/>
                                </a:rPr>
                                <m:t>𝑃</m:t>
                              </m:r>
                            </m:sub>
                          </m:sSub>
                          <m:d>
                            <m:dPr>
                              <m:ctrlPr>
                                <a:rPr lang="en-US" sz="2400" i="1">
                                  <a:latin typeface="Cambria Math"/>
                                </a:rPr>
                              </m:ctrlPr>
                            </m:dPr>
                            <m:e>
                              <m:sSup>
                                <m:sSupPr>
                                  <m:ctrlPr>
                                    <a:rPr lang="en-US" sz="2400" i="1">
                                      <a:latin typeface="Cambria Math"/>
                                    </a:rPr>
                                  </m:ctrlPr>
                                </m:sSupPr>
                                <m:e>
                                  <m:r>
                                    <a:rPr lang="en-US" sz="2400" i="1">
                                      <a:latin typeface="Cambria Math"/>
                                    </a:rPr>
                                    <m:t>𝑃</m:t>
                                  </m:r>
                                </m:e>
                                <m:sup>
                                  <m:r>
                                    <a:rPr lang="en-US" sz="2400" i="1">
                                      <a:latin typeface="Cambria Math"/>
                                    </a:rPr>
                                    <m:t>𝑠</m:t>
                                  </m:r>
                                  <m:r>
                                    <a:rPr lang="en-US" sz="2400" i="0">
                                      <a:latin typeface="Cambria Math"/>
                                    </a:rPr>
                                    <m:t>−1</m:t>
                                  </m:r>
                                </m:sup>
                              </m:sSup>
                              <m:r>
                                <a:rPr lang="en-US" sz="2400" i="0">
                                  <a:latin typeface="Cambria Math"/>
                                </a:rPr>
                                <m:t>−2</m:t>
                              </m:r>
                              <m:sSup>
                                <m:sSupPr>
                                  <m:ctrlPr>
                                    <a:rPr lang="en-US" sz="2400" i="1">
                                      <a:latin typeface="Cambria Math"/>
                                    </a:rPr>
                                  </m:ctrlPr>
                                </m:sSupPr>
                                <m:e>
                                  <m:r>
                                    <a:rPr lang="en-US" sz="2400" i="1">
                                      <a:latin typeface="Cambria Math"/>
                                    </a:rPr>
                                    <m:t>𝑃</m:t>
                                  </m:r>
                                </m:e>
                                <m:sup>
                                  <m:r>
                                    <a:rPr lang="en-US" sz="2400" i="1">
                                      <a:latin typeface="Cambria Math"/>
                                    </a:rPr>
                                    <m:t>𝑠</m:t>
                                  </m:r>
                                </m:sup>
                              </m:sSup>
                              <m:r>
                                <a:rPr lang="en-US" sz="2400" i="0">
                                  <a:latin typeface="Cambria Math"/>
                                </a:rPr>
                                <m:t>+</m:t>
                              </m:r>
                              <m:sSup>
                                <m:sSupPr>
                                  <m:ctrlPr>
                                    <a:rPr lang="en-US" sz="2400" i="1">
                                      <a:latin typeface="Cambria Math"/>
                                    </a:rPr>
                                  </m:ctrlPr>
                                </m:sSupPr>
                                <m:e>
                                  <m:r>
                                    <a:rPr lang="en-US" sz="2400" i="1">
                                      <a:latin typeface="Cambria Math"/>
                                    </a:rPr>
                                    <m:t>𝑃</m:t>
                                  </m:r>
                                </m:e>
                                <m:sup>
                                  <m:r>
                                    <a:rPr lang="en-US" sz="2400" i="1">
                                      <a:latin typeface="Cambria Math"/>
                                    </a:rPr>
                                    <m:t>𝑠</m:t>
                                  </m:r>
                                  <m:r>
                                    <a:rPr lang="en-US" sz="2400" i="0">
                                      <a:latin typeface="Cambria Math"/>
                                    </a:rPr>
                                    <m:t>+1</m:t>
                                  </m:r>
                                </m:sup>
                              </m:sSup>
                            </m:e>
                          </m:d>
                        </m:e>
                      </m:mr>
                      <m:mr>
                        <m:e>
                          <m:f>
                            <m:fPr>
                              <m:ctrlPr>
                                <a:rPr lang="en-US" sz="2400" i="1">
                                  <a:latin typeface="Cambria Math"/>
                                </a:rPr>
                              </m:ctrlPr>
                            </m:fPr>
                            <m:num>
                              <m:r>
                                <a:rPr lang="en-US" sz="2400" i="1">
                                  <a:latin typeface="Cambria Math"/>
                                </a:rPr>
                                <m:t>𝑑</m:t>
                              </m:r>
                              <m:sSup>
                                <m:sSupPr>
                                  <m:ctrlPr>
                                    <a:rPr lang="en-US" sz="2400" i="1">
                                      <a:latin typeface="Cambria Math"/>
                                    </a:rPr>
                                  </m:ctrlPr>
                                </m:sSupPr>
                                <m:e>
                                  <m:r>
                                    <a:rPr lang="en-US" sz="2400" i="1">
                                      <a:latin typeface="Cambria Math"/>
                                    </a:rPr>
                                    <m:t>𝑅</m:t>
                                  </m:r>
                                </m:e>
                                <m:sup>
                                  <m:r>
                                    <a:rPr lang="en-US" sz="2400" i="1">
                                      <a:latin typeface="Cambria Math"/>
                                    </a:rPr>
                                    <m:t>𝑠</m:t>
                                  </m:r>
                                </m:sup>
                              </m:sSup>
                            </m:num>
                            <m:den>
                              <m:r>
                                <a:rPr lang="en-US" sz="2400" i="1">
                                  <a:latin typeface="Cambria Math"/>
                                </a:rPr>
                                <m:t>𝑑𝑡</m:t>
                              </m:r>
                            </m:den>
                          </m:f>
                          <m:r>
                            <a:rPr lang="en-US" sz="2400" i="0">
                              <a:latin typeface="Cambria Math"/>
                            </a:rPr>
                            <m:t>=</m:t>
                          </m:r>
                          <m:r>
                            <a:rPr lang="en-US" sz="2400" i="1">
                              <a:latin typeface="Cambria Math"/>
                            </a:rPr>
                            <m:t>𝑐</m:t>
                          </m:r>
                          <m:sSup>
                            <m:sSupPr>
                              <m:ctrlPr>
                                <a:rPr lang="en-US" sz="2400" i="1">
                                  <a:latin typeface="Cambria Math"/>
                                </a:rPr>
                              </m:ctrlPr>
                            </m:sSupPr>
                            <m:e>
                              <m:r>
                                <a:rPr lang="en-US" sz="2400" i="1">
                                  <a:latin typeface="Cambria Math"/>
                                </a:rPr>
                                <m:t>𝑅</m:t>
                              </m:r>
                            </m:e>
                            <m:sup>
                              <m:r>
                                <a:rPr lang="en-US" sz="2400" i="1">
                                  <a:latin typeface="Cambria Math"/>
                                </a:rPr>
                                <m:t>𝑠</m:t>
                              </m:r>
                            </m:sup>
                          </m:sSup>
                          <m:d>
                            <m:dPr>
                              <m:ctrlPr>
                                <a:rPr lang="en-US" sz="2400" i="1">
                                  <a:latin typeface="Cambria Math"/>
                                </a:rPr>
                              </m:ctrlPr>
                            </m:dPr>
                            <m:e>
                              <m:r>
                                <a:rPr lang="en-US" sz="2400" i="0">
                                  <a:latin typeface="Cambria Math"/>
                                </a:rPr>
                                <m:t>1−</m:t>
                              </m:r>
                              <m:f>
                                <m:fPr>
                                  <m:ctrlPr>
                                    <a:rPr lang="en-US" sz="2400" i="1">
                                      <a:latin typeface="Cambria Math"/>
                                    </a:rPr>
                                  </m:ctrlPr>
                                </m:fPr>
                                <m:num>
                                  <m:sSup>
                                    <m:sSupPr>
                                      <m:ctrlPr>
                                        <a:rPr lang="en-US" sz="2400" i="1">
                                          <a:latin typeface="Cambria Math"/>
                                        </a:rPr>
                                      </m:ctrlPr>
                                    </m:sSupPr>
                                    <m:e>
                                      <m:r>
                                        <a:rPr lang="en-US" sz="2400" i="1">
                                          <a:latin typeface="Cambria Math"/>
                                        </a:rPr>
                                        <m:t>𝑅</m:t>
                                      </m:r>
                                    </m:e>
                                    <m:sup>
                                      <m:r>
                                        <a:rPr lang="en-US" sz="2400" i="1">
                                          <a:latin typeface="Cambria Math"/>
                                        </a:rPr>
                                        <m:t>𝑠</m:t>
                                      </m:r>
                                    </m:sup>
                                  </m:sSup>
                                </m:num>
                                <m:den>
                                  <m:sSup>
                                    <m:sSupPr>
                                      <m:ctrlPr>
                                        <a:rPr lang="en-US" sz="2400" i="1">
                                          <a:latin typeface="Cambria Math"/>
                                        </a:rPr>
                                      </m:ctrlPr>
                                    </m:sSupPr>
                                    <m:e>
                                      <m:r>
                                        <a:rPr lang="en-US" sz="2400" i="1">
                                          <a:latin typeface="Cambria Math"/>
                                        </a:rPr>
                                        <m:t>𝑇</m:t>
                                      </m:r>
                                    </m:e>
                                    <m:sup>
                                      <m:r>
                                        <a:rPr lang="en-US" sz="2400" i="1">
                                          <a:latin typeface="Cambria Math"/>
                                        </a:rPr>
                                        <m:t>𝑠</m:t>
                                      </m:r>
                                    </m:sup>
                                  </m:sSup>
                                </m:den>
                              </m:f>
                            </m:e>
                          </m:d>
                          <m:r>
                            <a:rPr lang="en-US" sz="2400" i="0">
                              <a:latin typeface="Cambria Math"/>
                            </a:rPr>
                            <m:t>+</m:t>
                          </m:r>
                          <m:sSub>
                            <m:sSubPr>
                              <m:ctrlPr>
                                <a:rPr lang="en-US" sz="2400" i="1">
                                  <a:latin typeface="Cambria Math"/>
                                </a:rPr>
                              </m:ctrlPr>
                            </m:sSubPr>
                            <m:e>
                              <m:r>
                                <a:rPr lang="en-US" sz="2400" i="1">
                                  <a:latin typeface="Cambria Math"/>
                                </a:rPr>
                                <m:t>𝐷</m:t>
                              </m:r>
                            </m:e>
                            <m:sub>
                              <m:r>
                                <a:rPr lang="en-US" sz="2400" i="1">
                                  <a:latin typeface="Cambria Math"/>
                                </a:rPr>
                                <m:t>𝑅</m:t>
                              </m:r>
                            </m:sub>
                          </m:sSub>
                          <m:d>
                            <m:dPr>
                              <m:ctrlPr>
                                <a:rPr lang="en-US" sz="2400" i="1">
                                  <a:latin typeface="Cambria Math"/>
                                </a:rPr>
                              </m:ctrlPr>
                            </m:dPr>
                            <m:e>
                              <m:sSup>
                                <m:sSupPr>
                                  <m:ctrlPr>
                                    <a:rPr lang="en-US" sz="2400" i="1">
                                      <a:latin typeface="Cambria Math"/>
                                    </a:rPr>
                                  </m:ctrlPr>
                                </m:sSupPr>
                                <m:e>
                                  <m:r>
                                    <a:rPr lang="en-US" sz="2400" i="1">
                                      <a:latin typeface="Cambria Math"/>
                                    </a:rPr>
                                    <m:t>𝑅</m:t>
                                  </m:r>
                                </m:e>
                                <m:sup>
                                  <m:r>
                                    <a:rPr lang="en-US" sz="2400" i="1">
                                      <a:latin typeface="Cambria Math"/>
                                    </a:rPr>
                                    <m:t>𝑠</m:t>
                                  </m:r>
                                  <m:r>
                                    <a:rPr lang="en-US" sz="2400" i="0">
                                      <a:latin typeface="Cambria Math"/>
                                    </a:rPr>
                                    <m:t>−1</m:t>
                                  </m:r>
                                </m:sup>
                              </m:sSup>
                              <m:r>
                                <a:rPr lang="en-US" sz="2400" i="0">
                                  <a:latin typeface="Cambria Math"/>
                                </a:rPr>
                                <m:t>−2</m:t>
                              </m:r>
                              <m:sSup>
                                <m:sSupPr>
                                  <m:ctrlPr>
                                    <a:rPr lang="en-US" sz="2400" i="1">
                                      <a:latin typeface="Cambria Math"/>
                                    </a:rPr>
                                  </m:ctrlPr>
                                </m:sSupPr>
                                <m:e>
                                  <m:r>
                                    <a:rPr lang="en-US" sz="2400" i="1">
                                      <a:latin typeface="Cambria Math"/>
                                    </a:rPr>
                                    <m:t>𝑅</m:t>
                                  </m:r>
                                </m:e>
                                <m:sup>
                                  <m:r>
                                    <a:rPr lang="en-US" sz="2400" i="1">
                                      <a:latin typeface="Cambria Math"/>
                                    </a:rPr>
                                    <m:t>𝑠</m:t>
                                  </m:r>
                                </m:sup>
                              </m:sSup>
                              <m:r>
                                <a:rPr lang="en-US" sz="2400" i="0">
                                  <a:latin typeface="Cambria Math"/>
                                </a:rPr>
                                <m:t>+</m:t>
                              </m:r>
                              <m:sSup>
                                <m:sSupPr>
                                  <m:ctrlPr>
                                    <a:rPr lang="en-US" sz="2400" i="1">
                                      <a:latin typeface="Cambria Math"/>
                                    </a:rPr>
                                  </m:ctrlPr>
                                </m:sSupPr>
                                <m:e>
                                  <m:r>
                                    <a:rPr lang="en-US" sz="2400" i="1">
                                      <a:latin typeface="Cambria Math"/>
                                    </a:rPr>
                                    <m:t>𝑅</m:t>
                                  </m:r>
                                </m:e>
                                <m:sup>
                                  <m:r>
                                    <a:rPr lang="en-US" sz="2400" i="1">
                                      <a:latin typeface="Cambria Math"/>
                                    </a:rPr>
                                    <m:t>𝑠</m:t>
                                  </m:r>
                                  <m:r>
                                    <a:rPr lang="en-US" sz="2400" i="0">
                                      <a:latin typeface="Cambria Math"/>
                                    </a:rPr>
                                    <m:t>+1</m:t>
                                  </m:r>
                                </m:sup>
                              </m:sSup>
                            </m:e>
                          </m:d>
                        </m:e>
                      </m:mr>
                      <m:mr>
                        <m:e>
                          <m:f>
                            <m:fPr>
                              <m:ctrlPr>
                                <a:rPr lang="en-US" sz="2400" i="1">
                                  <a:latin typeface="Cambria Math"/>
                                </a:rPr>
                              </m:ctrlPr>
                            </m:fPr>
                            <m:num>
                              <m:r>
                                <a:rPr lang="en-US" sz="2400" i="1">
                                  <a:latin typeface="Cambria Math"/>
                                </a:rPr>
                                <m:t>𝑑</m:t>
                              </m:r>
                              <m:sSup>
                                <m:sSupPr>
                                  <m:ctrlPr>
                                    <a:rPr lang="en-US" sz="2400" i="1">
                                      <a:latin typeface="Cambria Math"/>
                                    </a:rPr>
                                  </m:ctrlPr>
                                </m:sSupPr>
                                <m:e>
                                  <m:r>
                                    <a:rPr lang="en-US" sz="2400" i="1">
                                      <a:latin typeface="Cambria Math"/>
                                    </a:rPr>
                                    <m:t>𝑇</m:t>
                                  </m:r>
                                </m:e>
                                <m:sup>
                                  <m:r>
                                    <a:rPr lang="en-US" sz="2400" i="1">
                                      <a:latin typeface="Cambria Math"/>
                                    </a:rPr>
                                    <m:t>𝑠</m:t>
                                  </m:r>
                                </m:sup>
                              </m:sSup>
                            </m:num>
                            <m:den>
                              <m:r>
                                <a:rPr lang="en-US" sz="2400" i="1">
                                  <a:latin typeface="Cambria Math"/>
                                </a:rPr>
                                <m:t>𝑑𝑡</m:t>
                              </m:r>
                            </m:den>
                          </m:f>
                          <m:r>
                            <a:rPr lang="en-US" sz="2400" i="0">
                              <a:latin typeface="Cambria Math"/>
                            </a:rPr>
                            <m:t>=</m:t>
                          </m:r>
                          <m:f>
                            <m:fPr>
                              <m:ctrlPr>
                                <a:rPr lang="en-US" sz="2400" i="1">
                                  <a:latin typeface="Cambria Math"/>
                                </a:rPr>
                              </m:ctrlPr>
                            </m:fPr>
                            <m:num>
                              <m:r>
                                <a:rPr lang="en-US" sz="2400" i="1">
                                  <a:latin typeface="Cambria Math"/>
                                </a:rPr>
                                <m:t>𝑏</m:t>
                              </m:r>
                            </m:num>
                            <m:den>
                              <m:r>
                                <a:rPr lang="en-US" sz="2400" i="0">
                                  <a:latin typeface="Cambria Math"/>
                                </a:rPr>
                                <m:t>1+</m:t>
                              </m:r>
                              <m:r>
                                <a:rPr lang="en-US" sz="2400" i="1">
                                  <a:latin typeface="Cambria Math"/>
                                </a:rPr>
                                <m:t>𝑓𝑁</m:t>
                              </m:r>
                              <m:sSup>
                                <m:sSupPr>
                                  <m:ctrlPr>
                                    <a:rPr lang="en-US" sz="2400" i="1">
                                      <a:latin typeface="Cambria Math"/>
                                    </a:rPr>
                                  </m:ctrlPr>
                                </m:sSupPr>
                                <m:e>
                                  <m:r>
                                    <a:rPr lang="en-US" sz="2400" i="1">
                                      <a:latin typeface="Cambria Math"/>
                                    </a:rPr>
                                    <m:t>𝑅</m:t>
                                  </m:r>
                                </m:e>
                                <m:sup>
                                  <m:r>
                                    <a:rPr lang="en-US" sz="2400" i="1">
                                      <a:latin typeface="Cambria Math"/>
                                    </a:rPr>
                                    <m:t>𝑠</m:t>
                                  </m:r>
                                </m:sup>
                              </m:sSup>
                            </m:den>
                          </m:f>
                          <m:sSup>
                            <m:sSupPr>
                              <m:ctrlPr>
                                <a:rPr lang="en-US" sz="2400" i="1">
                                  <a:latin typeface="Cambria Math"/>
                                </a:rPr>
                              </m:ctrlPr>
                            </m:sSupPr>
                            <m:e>
                              <m:r>
                                <a:rPr lang="en-US" sz="2400" i="1">
                                  <a:latin typeface="Cambria Math"/>
                                </a:rPr>
                                <m:t>𝑇</m:t>
                              </m:r>
                            </m:e>
                            <m:sup>
                              <m:r>
                                <a:rPr lang="en-US" sz="2400" i="1">
                                  <a:latin typeface="Cambria Math"/>
                                </a:rPr>
                                <m:t>𝑠</m:t>
                              </m:r>
                            </m:sup>
                          </m:sSup>
                          <m:d>
                            <m:dPr>
                              <m:ctrlPr>
                                <a:rPr lang="en-US" sz="2400" i="1">
                                  <a:latin typeface="Cambria Math"/>
                                </a:rPr>
                              </m:ctrlPr>
                            </m:dPr>
                            <m:e>
                              <m:r>
                                <a:rPr lang="en-US" sz="2400" i="0">
                                  <a:latin typeface="Cambria Math"/>
                                </a:rPr>
                                <m:t>1−</m:t>
                              </m:r>
                              <m:f>
                                <m:fPr>
                                  <m:ctrlPr>
                                    <a:rPr lang="en-US" sz="2400" i="1">
                                      <a:latin typeface="Cambria Math"/>
                                    </a:rPr>
                                  </m:ctrlPr>
                                </m:fPr>
                                <m:num>
                                  <m:sSup>
                                    <m:sSupPr>
                                      <m:ctrlPr>
                                        <a:rPr lang="en-US" sz="2400" i="1">
                                          <a:latin typeface="Cambria Math"/>
                                        </a:rPr>
                                      </m:ctrlPr>
                                    </m:sSupPr>
                                    <m:e>
                                      <m:r>
                                        <a:rPr lang="en-US" sz="2400" i="1">
                                          <a:latin typeface="Cambria Math"/>
                                        </a:rPr>
                                        <m:t>𝑇</m:t>
                                      </m:r>
                                    </m:e>
                                    <m:sup>
                                      <m:r>
                                        <a:rPr lang="en-US" sz="2400" i="1">
                                          <a:latin typeface="Cambria Math"/>
                                        </a:rPr>
                                        <m:t>𝑠</m:t>
                                      </m:r>
                                    </m:sup>
                                  </m:sSup>
                                </m:num>
                                <m:den>
                                  <m:f>
                                    <m:fPr>
                                      <m:ctrlPr>
                                        <a:rPr lang="en-US" sz="2400" i="1">
                                          <a:latin typeface="Cambria Math"/>
                                        </a:rPr>
                                      </m:ctrlPr>
                                    </m:fPr>
                                    <m:num>
                                      <m:r>
                                        <a:rPr lang="en-US" sz="2400" i="1">
                                          <a:latin typeface="Cambria Math"/>
                                        </a:rPr>
                                        <m:t>𝑀</m:t>
                                      </m:r>
                                    </m:num>
                                    <m:den>
                                      <m:r>
                                        <a:rPr lang="en-US" sz="2400" i="1">
                                          <a:latin typeface="Cambria Math"/>
                                        </a:rPr>
                                        <m:t>𝑁</m:t>
                                      </m:r>
                                    </m:den>
                                  </m:f>
                                </m:den>
                              </m:f>
                            </m:e>
                          </m:d>
                          <m:r>
                            <a:rPr lang="en-US" sz="2400" i="0">
                              <a:latin typeface="Cambria Math"/>
                            </a:rPr>
                            <m:t>−</m:t>
                          </m:r>
                          <m:r>
                            <a:rPr lang="en-US" sz="2400" i="1">
                              <a:latin typeface="Cambria Math"/>
                            </a:rPr>
                            <m:t>h</m:t>
                          </m:r>
                          <m:sSup>
                            <m:sSupPr>
                              <m:ctrlPr>
                                <a:rPr lang="en-US" sz="2400" i="1">
                                  <a:latin typeface="Cambria Math"/>
                                </a:rPr>
                              </m:ctrlPr>
                            </m:sSupPr>
                            <m:e>
                              <m:r>
                                <a:rPr lang="en-US" sz="2400" i="1">
                                  <a:latin typeface="Cambria Math"/>
                                </a:rPr>
                                <m:t>𝑃</m:t>
                              </m:r>
                            </m:e>
                            <m:sup>
                              <m:r>
                                <a:rPr lang="en-US" sz="2400" i="1">
                                  <a:latin typeface="Cambria Math"/>
                                </a:rPr>
                                <m:t>𝑠</m:t>
                              </m:r>
                            </m:sup>
                          </m:sSup>
                          <m:r>
                            <a:rPr lang="en-US" sz="2400" i="0">
                              <a:latin typeface="Cambria Math"/>
                            </a:rPr>
                            <m:t>.</m:t>
                          </m:r>
                        </m:e>
                      </m:mr>
                    </m:m>
                  </m:oMath>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762000"/>
                <a:ext cx="8839200" cy="5867400"/>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78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5287963"/>
              </a:xfrm>
            </p:spPr>
            <p:txBody>
              <a:bodyPr>
                <a:normAutofit/>
              </a:bodyPr>
              <a:lstStyle/>
              <a:p>
                <a:pPr lvl="0" indent="0" algn="just">
                  <a:buNone/>
                </a:pPr>
                <a:r>
                  <a:rPr lang="en-CA" sz="1800" dirty="0">
                    <a:solidFill>
                      <a:prstClr val="black"/>
                    </a:solidFill>
                    <a:latin typeface="cmr10"/>
                    <a:ea typeface="Times New Roman"/>
                    <a:cs typeface="cmr10"/>
                  </a:rPr>
                  <a:t>At values of </a:t>
                </a:r>
                <a:r>
                  <a:rPr lang="en-CA" sz="1800" i="1" dirty="0">
                    <a:solidFill>
                      <a:prstClr val="black"/>
                    </a:solidFill>
                    <a:latin typeface="cmr10"/>
                    <a:ea typeface="Times New Roman"/>
                    <a:cs typeface="cmr10"/>
                  </a:rPr>
                  <a:t>x</a:t>
                </a:r>
                <a:r>
                  <a:rPr lang="en-CA" sz="1800" dirty="0">
                    <a:solidFill>
                      <a:prstClr val="black"/>
                    </a:solidFill>
                    <a:latin typeface="cmr10"/>
                    <a:ea typeface="Times New Roman"/>
                    <a:cs typeface="cmr10"/>
                  </a:rPr>
                  <a:t> between zero and </a:t>
                </a:r>
                <a:r>
                  <a:rPr lang="en-CA" sz="1800" i="1" dirty="0">
                    <a:solidFill>
                      <a:prstClr val="black"/>
                    </a:solidFill>
                    <a:latin typeface="cmr10"/>
                    <a:ea typeface="Times New Roman"/>
                    <a:cs typeface="cmr10"/>
                  </a:rPr>
                  <a:t>K</a:t>
                </a:r>
                <a:r>
                  <a:rPr lang="en-CA" sz="1800" dirty="0">
                    <a:solidFill>
                      <a:prstClr val="black"/>
                    </a:solidFill>
                    <a:latin typeface="cmr10"/>
                    <a:ea typeface="Times New Roman"/>
                    <a:cs typeface="cmr10"/>
                  </a:rPr>
                  <a:t> the growth rate </a:t>
                </a:r>
                <a:r>
                  <a:rPr lang="en-CA" sz="1800" dirty="0" smtClean="0">
                    <a:solidFill>
                      <a:prstClr val="black"/>
                    </a:solidFill>
                    <a:latin typeface="cmr10"/>
                    <a:ea typeface="Times New Roman"/>
                    <a:cs typeface="cmr10"/>
                  </a:rPr>
                  <a:t>shall </a:t>
                </a:r>
                <a:r>
                  <a:rPr lang="en-CA" sz="1800" dirty="0">
                    <a:solidFill>
                      <a:prstClr val="black"/>
                    </a:solidFill>
                    <a:latin typeface="cmr10"/>
                    <a:ea typeface="Times New Roman"/>
                    <a:cs typeface="cmr10"/>
                  </a:rPr>
                  <a:t>be positive, </a:t>
                </a:r>
                <a14:m>
                  <m:oMath xmlns:m="http://schemas.openxmlformats.org/officeDocument/2006/math">
                    <m:f>
                      <m:fPr>
                        <m:ctrlPr>
                          <a:rPr lang="en-US" sz="1800" b="1" i="1">
                            <a:latin typeface="Cambria Math"/>
                          </a:rPr>
                        </m:ctrlPr>
                      </m:fPr>
                      <m:num>
                        <m:r>
                          <a:rPr lang="en-US" sz="1800" b="1" i="1">
                            <a:latin typeface="Cambria Math"/>
                          </a:rPr>
                          <m:t>𝒅𝒙</m:t>
                        </m:r>
                      </m:num>
                      <m:den>
                        <m:r>
                          <a:rPr lang="en-US" sz="1800" b="1" i="1">
                            <a:latin typeface="Cambria Math"/>
                          </a:rPr>
                          <m:t>𝒅𝒕</m:t>
                        </m:r>
                      </m:den>
                    </m:f>
                    <m:r>
                      <a:rPr lang="en-US" sz="1800" b="1" i="0">
                        <a:latin typeface="Cambria Math"/>
                      </a:rPr>
                      <m:t>&gt;</m:t>
                    </m:r>
                    <m:r>
                      <a:rPr lang="en-US" sz="1800" b="1" i="0">
                        <a:latin typeface="Cambria Math"/>
                      </a:rPr>
                      <m:t>𝟎</m:t>
                    </m:r>
                  </m:oMath>
                </a14:m>
                <a:r>
                  <a:rPr lang="en-CA" sz="1800" b="1" dirty="0" smtClean="0">
                    <a:solidFill>
                      <a:prstClr val="black"/>
                    </a:solidFill>
                    <a:latin typeface="cmr10"/>
                    <a:ea typeface="Times New Roman"/>
                    <a:cs typeface="cmr10"/>
                  </a:rPr>
                  <a:t> </a:t>
                </a:r>
                <a:r>
                  <a:rPr lang="en-CA" sz="1800" dirty="0">
                    <a:solidFill>
                      <a:prstClr val="black"/>
                    </a:solidFill>
                    <a:latin typeface="cmr10"/>
                    <a:ea typeface="Times New Roman"/>
                    <a:cs typeface="cmr10"/>
                  </a:rPr>
                  <a:t>. Therefore the simplest differential equation </a:t>
                </a:r>
                <a:r>
                  <a:rPr lang="en-CA" sz="1800" dirty="0" smtClean="0">
                    <a:solidFill>
                      <a:prstClr val="black"/>
                    </a:solidFill>
                    <a:latin typeface="cmr10"/>
                    <a:ea typeface="Times New Roman"/>
                    <a:cs typeface="cmr10"/>
                  </a:rPr>
                  <a:t>that </a:t>
                </a:r>
                <a:r>
                  <a:rPr lang="en-CA" sz="1800" dirty="0">
                    <a:solidFill>
                      <a:prstClr val="black"/>
                    </a:solidFill>
                    <a:latin typeface="cmr10"/>
                    <a:ea typeface="Times New Roman"/>
                    <a:cs typeface="cmr10"/>
                  </a:rPr>
                  <a:t>incorporates those assumptions is the </a:t>
                </a:r>
                <a:r>
                  <a:rPr lang="en-CA" sz="1800" b="1" u="sng" dirty="0">
                    <a:solidFill>
                      <a:prstClr val="black"/>
                    </a:solidFill>
                    <a:latin typeface="cmr10"/>
                    <a:ea typeface="Times New Roman"/>
                    <a:cs typeface="cmr10"/>
                  </a:rPr>
                  <a:t>Standard Logistic </a:t>
                </a:r>
                <a:r>
                  <a:rPr lang="en-CA" sz="1800" b="1" u="sng" dirty="0" smtClean="0">
                    <a:solidFill>
                      <a:prstClr val="black"/>
                    </a:solidFill>
                    <a:latin typeface="cmr10"/>
                    <a:ea typeface="Times New Roman"/>
                    <a:cs typeface="cmr10"/>
                  </a:rPr>
                  <a:t>Growth Model</a:t>
                </a:r>
                <a:r>
                  <a:rPr lang="en-CA" sz="1800" b="1" dirty="0" smtClean="0">
                    <a:solidFill>
                      <a:prstClr val="black"/>
                    </a:solidFill>
                    <a:latin typeface="cmr10"/>
                    <a:ea typeface="Times New Roman"/>
                    <a:cs typeface="cmr10"/>
                  </a:rPr>
                  <a:t>:</a:t>
                </a:r>
                <a:endParaRPr lang="en-US" sz="1800" dirty="0" smtClean="0">
                  <a:solidFill>
                    <a:prstClr val="black"/>
                  </a:solidFill>
                  <a:latin typeface="Times New Roman"/>
                  <a:ea typeface="Times New Roman"/>
                </a:endParaRPr>
              </a:p>
              <a:p>
                <a:pPr lvl="0" indent="0" algn="just">
                  <a:buNone/>
                </a:pPr>
                <a:endParaRPr lang="en-US" sz="1800" dirty="0" smtClean="0">
                  <a:solidFill>
                    <a:prstClr val="black"/>
                  </a:solidFill>
                  <a:latin typeface="Times New Roman"/>
                  <a:ea typeface="Times New Roman"/>
                  <a:cs typeface="cmr10"/>
                </a:endParaRPr>
              </a:p>
              <a:p>
                <a:pPr lvl="0" indent="0" algn="just">
                  <a:buNone/>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i="1">
                              <a:latin typeface="Cambria Math"/>
                            </a:rPr>
                            <m:t>𝑑𝑥</m:t>
                          </m:r>
                        </m:num>
                        <m:den>
                          <m:r>
                            <a:rPr lang="en-US" sz="4000" i="1">
                              <a:latin typeface="Cambria Math"/>
                            </a:rPr>
                            <m:t>𝑑𝑡</m:t>
                          </m:r>
                        </m:den>
                      </m:f>
                      <m:r>
                        <a:rPr lang="en-US" sz="4000" i="0">
                          <a:latin typeface="Cambria Math"/>
                        </a:rPr>
                        <m:t>=</m:t>
                      </m:r>
                      <m:r>
                        <a:rPr lang="en-US" sz="4000" i="1">
                          <a:latin typeface="Cambria Math"/>
                        </a:rPr>
                        <m:t>𝑐𝑥</m:t>
                      </m:r>
                      <m:d>
                        <m:dPr>
                          <m:ctrlPr>
                            <a:rPr lang="en-US" sz="4000" i="1">
                              <a:latin typeface="Cambria Math"/>
                            </a:rPr>
                          </m:ctrlPr>
                        </m:dPr>
                        <m:e>
                          <m:r>
                            <a:rPr lang="en-US" sz="4000" i="0">
                              <a:latin typeface="Cambria Math"/>
                            </a:rPr>
                            <m:t>1−</m:t>
                          </m:r>
                          <m:f>
                            <m:fPr>
                              <m:ctrlPr>
                                <a:rPr lang="en-US" sz="4000" i="1">
                                  <a:latin typeface="Cambria Math"/>
                                </a:rPr>
                              </m:ctrlPr>
                            </m:fPr>
                            <m:num>
                              <m:r>
                                <a:rPr lang="en-US" sz="4000" i="1">
                                  <a:latin typeface="Cambria Math"/>
                                </a:rPr>
                                <m:t>𝑥</m:t>
                              </m:r>
                            </m:num>
                            <m:den>
                              <m:r>
                                <a:rPr lang="en-US" sz="4000" i="1">
                                  <a:latin typeface="Cambria Math"/>
                                </a:rPr>
                                <m:t>𝐾</m:t>
                              </m:r>
                            </m:den>
                          </m:f>
                        </m:e>
                      </m:d>
                    </m:oMath>
                  </m:oMathPara>
                </a14:m>
                <a:endParaRPr lang="en-US" sz="4000" dirty="0">
                  <a:solidFill>
                    <a:prstClr val="black"/>
                  </a:solidFill>
                  <a:latin typeface="Times New Roman"/>
                  <a:ea typeface="Times New Roman"/>
                  <a:cs typeface="cmr10"/>
                </a:endParaRPr>
              </a:p>
              <a:p>
                <a:pPr lvl="0" indent="0" algn="just">
                  <a:buNone/>
                </a:pPr>
                <a:endParaRPr lang="en-CA" sz="2000" dirty="0" smtClean="0">
                  <a:latin typeface="cmr10"/>
                  <a:ea typeface="Times New Roman"/>
                  <a:cs typeface="cmr10"/>
                </a:endParaRPr>
              </a:p>
              <a:p>
                <a:pPr lvl="0" indent="0" algn="just">
                  <a:buNone/>
                </a:pPr>
                <a:endParaRPr lang="en-CA" sz="2000" dirty="0">
                  <a:latin typeface="cmr10"/>
                  <a:ea typeface="Times New Roman"/>
                  <a:cs typeface="cmr10"/>
                </a:endParaRPr>
              </a:p>
              <a:p>
                <a:pPr lvl="0" indent="0" algn="just">
                  <a:buNone/>
                </a:pPr>
                <a:r>
                  <a:rPr lang="en-CA" sz="2000" dirty="0" smtClean="0">
                    <a:latin typeface="cmr10"/>
                    <a:ea typeface="Times New Roman"/>
                    <a:cs typeface="cmr10"/>
                  </a:rPr>
                  <a:t>The </a:t>
                </a:r>
                <a:r>
                  <a:rPr lang="en-CA" sz="2000" b="1" dirty="0">
                    <a:latin typeface="cmr10"/>
                    <a:ea typeface="Times New Roman"/>
                    <a:cs typeface="cmr10"/>
                  </a:rPr>
                  <a:t>parameter </a:t>
                </a:r>
                <a:r>
                  <a:rPr lang="en-CA" sz="2000" b="1" i="1" dirty="0">
                    <a:latin typeface="cmr10"/>
                    <a:ea typeface="Times New Roman"/>
                    <a:cs typeface="cmr10"/>
                  </a:rPr>
                  <a:t>c</a:t>
                </a:r>
                <a:r>
                  <a:rPr lang="en-CA" sz="2000" b="1" dirty="0">
                    <a:latin typeface="cmr10"/>
                    <a:ea typeface="Times New Roman"/>
                    <a:cs typeface="cmr10"/>
                  </a:rPr>
                  <a:t> is the initial growth parameter</a:t>
                </a:r>
                <a:r>
                  <a:rPr lang="en-CA" sz="2000" dirty="0">
                    <a:latin typeface="cmr10"/>
                    <a:ea typeface="Times New Roman"/>
                    <a:cs typeface="cmr10"/>
                  </a:rPr>
                  <a:t> or Malthusian parameter and </a:t>
                </a:r>
                <a:r>
                  <a:rPr lang="en-CA" sz="2000" b="1" i="1" dirty="0">
                    <a:latin typeface="cmr10"/>
                    <a:ea typeface="Times New Roman"/>
                    <a:cs typeface="cmr10"/>
                  </a:rPr>
                  <a:t>K</a:t>
                </a:r>
                <a:r>
                  <a:rPr lang="en-CA" sz="2000" b="1" dirty="0">
                    <a:latin typeface="cmr10"/>
                    <a:ea typeface="Times New Roman"/>
                    <a:cs typeface="cmr10"/>
                  </a:rPr>
                  <a:t> is the carrying capacity</a:t>
                </a:r>
                <a:r>
                  <a:rPr lang="en-CA" sz="2000" dirty="0">
                    <a:latin typeface="cmr10"/>
                    <a:ea typeface="Times New Roman"/>
                    <a:cs typeface="cmr10"/>
                  </a:rPr>
                  <a:t>. (Growth rates of biological populations are net, birth minus death.) This classic model is well studied (Kingsland, 1995), (</a:t>
                </a:r>
                <a:r>
                  <a:rPr lang="en-CA" sz="2000" dirty="0" err="1">
                    <a:latin typeface="cmr10"/>
                    <a:ea typeface="Times New Roman"/>
                    <a:cs typeface="cmr10"/>
                  </a:rPr>
                  <a:t>Verhulst</a:t>
                </a:r>
                <a:r>
                  <a:rPr lang="en-CA" sz="2000" dirty="0">
                    <a:latin typeface="cmr10"/>
                    <a:ea typeface="Times New Roman"/>
                    <a:cs typeface="cmr10"/>
                  </a:rPr>
                  <a:t>, 1845).</a:t>
                </a:r>
                <a:endParaRPr lang="en-US" sz="2000" dirty="0">
                  <a:latin typeface="Times New Roman"/>
                  <a:ea typeface="Times New Roman"/>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5287963"/>
              </a:xfrm>
              <a:blipFill rotWithShape="1">
                <a:blip r:embed="rId2"/>
                <a:stretch>
                  <a:fillRect r="-741"/>
                </a:stretch>
              </a:blipFill>
            </p:spPr>
            <p:txBody>
              <a:bodyPr/>
              <a:lstStyle/>
              <a:p>
                <a:r>
                  <a:rPr lang="en-US">
                    <a:noFill/>
                  </a:rPr>
                  <a:t> </a:t>
                </a:r>
              </a:p>
            </p:txBody>
          </p:sp>
        </mc:Fallback>
      </mc:AlternateContent>
    </p:spTree>
    <p:extLst>
      <p:ext uri="{BB962C8B-B14F-4D97-AF65-F5344CB8AC3E}">
        <p14:creationId xmlns:p14="http://schemas.microsoft.com/office/powerpoint/2010/main" val="3760859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639762"/>
          </a:xfrm>
        </p:spPr>
        <p:txBody>
          <a:bodyPr>
            <a:normAutofit/>
          </a:bodyPr>
          <a:lstStyle/>
          <a:p>
            <a:r>
              <a:rPr lang="en-US" sz="2800" b="1" u="sng" dirty="0">
                <a:solidFill>
                  <a:srgbClr val="800000"/>
                </a:solidFill>
                <a:latin typeface="Times New Roman"/>
                <a:ea typeface="Times New Roman"/>
              </a:rPr>
              <a:t>THE </a:t>
            </a:r>
            <a:r>
              <a:rPr lang="en-US" sz="2800" b="1" u="sng" dirty="0" smtClean="0">
                <a:solidFill>
                  <a:srgbClr val="800000"/>
                </a:solidFill>
                <a:latin typeface="Times New Roman"/>
                <a:ea typeface="Times New Roman"/>
              </a:rPr>
              <a:t>DECOUPLED FORM OF THE EQUATIONS: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066800"/>
                <a:ext cx="8839200" cy="5638800"/>
              </a:xfrm>
            </p:spPr>
            <p:txBody>
              <a:bodyPr>
                <a:normAutofit/>
              </a:bodyPr>
              <a:lstStyle/>
              <a:p>
                <a:pPr>
                  <a:lnSpc>
                    <a:spcPct val="150000"/>
                  </a:lnSpc>
                  <a:spcAft>
                    <a:spcPts val="0"/>
                  </a:spcAft>
                </a:pPr>
                <a14:m>
                  <m:oMath xmlns:m="http://schemas.openxmlformats.org/officeDocument/2006/math">
                    <m:sSubSup>
                      <m:sSubSupPr>
                        <m:ctrlPr>
                          <a:rPr lang="en-US" i="1">
                            <a:latin typeface="Cambria Math"/>
                            <a:ea typeface="Times New Roman"/>
                          </a:rPr>
                        </m:ctrlPr>
                      </m:sSubSupPr>
                      <m:e>
                        <m:r>
                          <a:rPr lang="en-CA" i="1">
                            <a:effectLst/>
                            <a:latin typeface="Cambria Math"/>
                            <a:ea typeface="Times New Roman"/>
                          </a:rPr>
                          <m:t>𝑃</m:t>
                        </m:r>
                      </m:e>
                      <m:sub/>
                      <m:sup>
                        <m:r>
                          <a:rPr lang="en-CA" i="1">
                            <a:effectLst/>
                            <a:latin typeface="Cambria Math"/>
                            <a:ea typeface="Times New Roman"/>
                          </a:rPr>
                          <m:t>𝑠</m:t>
                        </m:r>
                      </m:sup>
                    </m:sSubSup>
                    <m:r>
                      <a:rPr lang="en-CA" i="1">
                        <a:effectLst/>
                        <a:latin typeface="Cambria Math"/>
                        <a:ea typeface="Times New Roman"/>
                      </a:rPr>
                      <m:t>=</m:t>
                    </m:r>
                    <m:nary>
                      <m:naryPr>
                        <m:chr m:val="∑"/>
                        <m:limLoc m:val="undOvr"/>
                        <m:ctrlPr>
                          <a:rPr lang="en-US" i="1">
                            <a:effectLst/>
                            <a:latin typeface="Cambria Math"/>
                            <a:ea typeface="Times New Roman"/>
                          </a:rPr>
                        </m:ctrlPr>
                      </m:naryPr>
                      <m:sub>
                        <m:r>
                          <a:rPr lang="en-CA" i="1">
                            <a:effectLst/>
                            <a:latin typeface="Cambria Math"/>
                            <a:ea typeface="Times New Roman"/>
                          </a:rPr>
                          <m:t>𝑟</m:t>
                        </m:r>
                        <m:r>
                          <a:rPr lang="en-CA" i="1">
                            <a:effectLst/>
                            <a:latin typeface="Cambria Math"/>
                            <a:ea typeface="Times New Roman"/>
                          </a:rPr>
                          <m:t>=0</m:t>
                        </m:r>
                      </m:sub>
                      <m:sup>
                        <m:r>
                          <a:rPr lang="en-CA" i="1">
                            <a:effectLst/>
                            <a:latin typeface="Cambria Math"/>
                            <a:ea typeface="Times New Roman"/>
                          </a:rPr>
                          <m:t>𝑁</m:t>
                        </m:r>
                        <m:r>
                          <a:rPr lang="en-CA" i="1">
                            <a:effectLst/>
                            <a:latin typeface="Cambria Math"/>
                            <a:ea typeface="Times New Roman"/>
                          </a:rPr>
                          <m:t>−1</m:t>
                        </m:r>
                      </m:sup>
                      <m:e>
                        <m:sSup>
                          <m:sSupPr>
                            <m:ctrlPr>
                              <a:rPr lang="en-US" i="1">
                                <a:effectLst/>
                                <a:latin typeface="Cambria Math"/>
                                <a:ea typeface="Times New Roman"/>
                              </a:rPr>
                            </m:ctrlPr>
                          </m:sSupPr>
                          <m:e>
                            <m:r>
                              <a:rPr lang="en-CA" i="1">
                                <a:effectLst/>
                                <a:latin typeface="Cambria Math"/>
                                <a:ea typeface="Times New Roman"/>
                              </a:rPr>
                              <m:t>𝑒</m:t>
                            </m:r>
                          </m:e>
                          <m:sup>
                            <m:f>
                              <m:fPr>
                                <m:ctrlPr>
                                  <a:rPr lang="en-US" i="1">
                                    <a:effectLst/>
                                    <a:latin typeface="Cambria Math"/>
                                    <a:ea typeface="Times New Roman"/>
                                  </a:rPr>
                                </m:ctrlPr>
                              </m:fPr>
                              <m:num>
                                <m:r>
                                  <a:rPr lang="en-CA" i="1">
                                    <a:effectLst/>
                                    <a:latin typeface="Cambria Math"/>
                                    <a:ea typeface="Times New Roman"/>
                                  </a:rPr>
                                  <m:t>2</m:t>
                                </m:r>
                                <m:r>
                                  <a:rPr lang="en-CA" i="1">
                                    <a:effectLst/>
                                    <a:latin typeface="Cambria Math"/>
                                    <a:ea typeface="Times New Roman"/>
                                  </a:rPr>
                                  <m:t>𝜋</m:t>
                                </m:r>
                                <m:r>
                                  <a:rPr lang="en-CA" i="1">
                                    <a:effectLst/>
                                    <a:latin typeface="Cambria Math"/>
                                    <a:ea typeface="Times New Roman"/>
                                  </a:rPr>
                                  <m:t>𝑖𝑟𝑠</m:t>
                                </m:r>
                              </m:num>
                              <m:den>
                                <m:r>
                                  <a:rPr lang="en-CA" i="1">
                                    <a:effectLst/>
                                    <a:latin typeface="Cambria Math"/>
                                    <a:ea typeface="Times New Roman"/>
                                  </a:rPr>
                                  <m:t>𝑁</m:t>
                                </m:r>
                              </m:den>
                            </m:f>
                          </m:sup>
                        </m:sSup>
                        <m:sSub>
                          <m:sSubPr>
                            <m:ctrlPr>
                              <a:rPr lang="en-US" i="1">
                                <a:effectLst/>
                                <a:latin typeface="Cambria Math"/>
                                <a:ea typeface="Times New Roman"/>
                              </a:rPr>
                            </m:ctrlPr>
                          </m:sSubPr>
                          <m:e>
                            <m:r>
                              <a:rPr lang="en-CA" i="1">
                                <a:effectLst/>
                                <a:latin typeface="Cambria Math"/>
                                <a:ea typeface="Times New Roman"/>
                              </a:rPr>
                              <m:t>𝑥</m:t>
                            </m:r>
                          </m:e>
                          <m:sub>
                            <m:r>
                              <a:rPr lang="en-CA" i="1">
                                <a:effectLst/>
                                <a:latin typeface="Cambria Math"/>
                                <a:ea typeface="Times New Roman"/>
                              </a:rPr>
                              <m:t>𝑠</m:t>
                            </m:r>
                          </m:sub>
                        </m:sSub>
                      </m:e>
                    </m:nary>
                    <m:r>
                      <a:rPr lang="en-CA" i="1">
                        <a:effectLst/>
                        <a:latin typeface="Cambria Math"/>
                        <a:ea typeface="Times New Roman"/>
                      </a:rPr>
                      <m:t>→</m:t>
                    </m:r>
                    <m:sSub>
                      <m:sSubPr>
                        <m:ctrlPr>
                          <a:rPr lang="en-US" i="1">
                            <a:effectLst/>
                            <a:latin typeface="Cambria Math"/>
                            <a:ea typeface="Times New Roman"/>
                          </a:rPr>
                        </m:ctrlPr>
                      </m:sSubPr>
                      <m:e>
                        <m:r>
                          <a:rPr lang="en-CA" i="1">
                            <a:effectLst/>
                            <a:latin typeface="Cambria Math"/>
                            <a:ea typeface="Times New Roman"/>
                          </a:rPr>
                          <m:t>𝑥</m:t>
                        </m:r>
                      </m:e>
                      <m:sub>
                        <m:r>
                          <a:rPr lang="en-CA" i="1">
                            <a:effectLst/>
                            <a:latin typeface="Cambria Math"/>
                            <a:ea typeface="Times New Roman"/>
                          </a:rPr>
                          <m:t>𝑟</m:t>
                        </m:r>
                      </m:sub>
                    </m:sSub>
                    <m:r>
                      <a:rPr lang="en-CA" i="1">
                        <a:effectLst/>
                        <a:latin typeface="Cambria Math"/>
                        <a:ea typeface="Times New Roman"/>
                      </a:rPr>
                      <m:t>=</m:t>
                    </m:r>
                    <m:f>
                      <m:fPr>
                        <m:ctrlPr>
                          <a:rPr lang="en-US" i="1">
                            <a:effectLst/>
                            <a:latin typeface="Cambria Math"/>
                            <a:ea typeface="Times New Roman"/>
                          </a:rPr>
                        </m:ctrlPr>
                      </m:fPr>
                      <m:num>
                        <m:r>
                          <a:rPr lang="en-CA" i="1">
                            <a:effectLst/>
                            <a:latin typeface="Cambria Math"/>
                            <a:ea typeface="Times New Roman"/>
                          </a:rPr>
                          <m:t>1</m:t>
                        </m:r>
                      </m:num>
                      <m:den>
                        <m:r>
                          <a:rPr lang="en-CA" i="1">
                            <a:effectLst/>
                            <a:latin typeface="Cambria Math"/>
                            <a:ea typeface="Times New Roman"/>
                          </a:rPr>
                          <m:t>𝑁</m:t>
                        </m:r>
                      </m:den>
                    </m:f>
                    <m:nary>
                      <m:naryPr>
                        <m:chr m:val="∑"/>
                        <m:limLoc m:val="undOvr"/>
                        <m:ctrlPr>
                          <a:rPr lang="en-US" i="1">
                            <a:effectLst/>
                            <a:latin typeface="Cambria Math"/>
                            <a:ea typeface="Times New Roman"/>
                          </a:rPr>
                        </m:ctrlPr>
                      </m:naryPr>
                      <m:sub>
                        <m:r>
                          <a:rPr lang="en-CA" i="1">
                            <a:effectLst/>
                            <a:latin typeface="Cambria Math"/>
                            <a:ea typeface="Times New Roman"/>
                          </a:rPr>
                          <m:t>𝑠</m:t>
                        </m:r>
                        <m:r>
                          <a:rPr lang="en-CA" i="1">
                            <a:effectLst/>
                            <a:latin typeface="Cambria Math"/>
                            <a:ea typeface="Times New Roman"/>
                          </a:rPr>
                          <m:t>=1</m:t>
                        </m:r>
                      </m:sub>
                      <m:sup>
                        <m:r>
                          <a:rPr lang="en-CA" i="1">
                            <a:effectLst/>
                            <a:latin typeface="Cambria Math"/>
                            <a:ea typeface="Times New Roman"/>
                          </a:rPr>
                          <m:t>𝑁</m:t>
                        </m:r>
                      </m:sup>
                      <m:e>
                        <m:sSup>
                          <m:sSupPr>
                            <m:ctrlPr>
                              <a:rPr lang="en-US" i="1">
                                <a:effectLst/>
                                <a:latin typeface="Cambria Math"/>
                                <a:ea typeface="Times New Roman"/>
                              </a:rPr>
                            </m:ctrlPr>
                          </m:sSupPr>
                          <m:e>
                            <m:r>
                              <a:rPr lang="en-CA" i="1">
                                <a:effectLst/>
                                <a:latin typeface="Cambria Math"/>
                                <a:ea typeface="Times New Roman"/>
                              </a:rPr>
                              <m:t>𝑒</m:t>
                            </m:r>
                          </m:e>
                          <m:sup>
                            <m:f>
                              <m:fPr>
                                <m:ctrlPr>
                                  <a:rPr lang="en-US" i="1">
                                    <a:effectLst/>
                                    <a:latin typeface="Cambria Math"/>
                                    <a:ea typeface="Times New Roman"/>
                                  </a:rPr>
                                </m:ctrlPr>
                              </m:fPr>
                              <m:num>
                                <m:r>
                                  <a:rPr lang="en-CA" i="1">
                                    <a:effectLst/>
                                    <a:latin typeface="Cambria Math"/>
                                    <a:ea typeface="Times New Roman"/>
                                  </a:rPr>
                                  <m:t>−2</m:t>
                                </m:r>
                                <m:r>
                                  <a:rPr lang="en-CA" i="1">
                                    <a:effectLst/>
                                    <a:latin typeface="Cambria Math"/>
                                    <a:ea typeface="Times New Roman"/>
                                  </a:rPr>
                                  <m:t>𝜋</m:t>
                                </m:r>
                                <m:r>
                                  <a:rPr lang="en-CA" i="1">
                                    <a:effectLst/>
                                    <a:latin typeface="Cambria Math"/>
                                    <a:ea typeface="Times New Roman"/>
                                  </a:rPr>
                                  <m:t>𝑖𝑟𝑠</m:t>
                                </m:r>
                              </m:num>
                              <m:den>
                                <m:r>
                                  <a:rPr lang="en-CA" i="1">
                                    <a:effectLst/>
                                    <a:latin typeface="Cambria Math"/>
                                    <a:ea typeface="Times New Roman"/>
                                  </a:rPr>
                                  <m:t>𝑁</m:t>
                                </m:r>
                              </m:den>
                            </m:f>
                          </m:sup>
                        </m:sSup>
                      </m:e>
                    </m:nary>
                    <m:sSup>
                      <m:sSupPr>
                        <m:ctrlPr>
                          <a:rPr lang="en-US" i="1">
                            <a:effectLst/>
                            <a:latin typeface="Cambria Math"/>
                            <a:ea typeface="Times New Roman"/>
                          </a:rPr>
                        </m:ctrlPr>
                      </m:sSupPr>
                      <m:e>
                        <m:r>
                          <a:rPr lang="en-CA" i="1">
                            <a:effectLst/>
                            <a:latin typeface="Cambria Math"/>
                            <a:ea typeface="Times New Roman"/>
                          </a:rPr>
                          <m:t>𝑃</m:t>
                        </m:r>
                      </m:e>
                      <m:sup>
                        <m:r>
                          <a:rPr lang="en-CA" i="1">
                            <a:effectLst/>
                            <a:latin typeface="Cambria Math"/>
                            <a:ea typeface="Times New Roman"/>
                          </a:rPr>
                          <m:t>𝑠</m:t>
                        </m:r>
                      </m:sup>
                    </m:sSup>
                  </m:oMath>
                </a14:m>
                <a:endParaRPr lang="en-US" dirty="0">
                  <a:effectLst/>
                  <a:latin typeface="Times New Roman"/>
                  <a:ea typeface="Times New Roman"/>
                </a:endParaRPr>
              </a:p>
              <a:p>
                <a:pPr>
                  <a:lnSpc>
                    <a:spcPct val="150000"/>
                  </a:lnSpc>
                  <a:spcAft>
                    <a:spcPts val="0"/>
                  </a:spcAft>
                </a:pPr>
                <a14:m>
                  <m:oMath xmlns:m="http://schemas.openxmlformats.org/officeDocument/2006/math">
                    <m:sSubSup>
                      <m:sSubSupPr>
                        <m:ctrlPr>
                          <a:rPr lang="en-US" i="1">
                            <a:latin typeface="Cambria Math"/>
                            <a:ea typeface="Times New Roman"/>
                          </a:rPr>
                        </m:ctrlPr>
                      </m:sSubSupPr>
                      <m:e>
                        <m:r>
                          <a:rPr lang="en-CA" i="1">
                            <a:effectLst/>
                            <a:latin typeface="Cambria Math"/>
                            <a:ea typeface="Times New Roman"/>
                          </a:rPr>
                          <m:t>𝑅</m:t>
                        </m:r>
                      </m:e>
                      <m:sub/>
                      <m:sup>
                        <m:r>
                          <a:rPr lang="en-CA" i="1">
                            <a:effectLst/>
                            <a:latin typeface="Cambria Math"/>
                            <a:ea typeface="Times New Roman"/>
                          </a:rPr>
                          <m:t>𝑠</m:t>
                        </m:r>
                      </m:sup>
                    </m:sSubSup>
                    <m:r>
                      <a:rPr lang="en-CA" i="1">
                        <a:effectLst/>
                        <a:latin typeface="Cambria Math"/>
                        <a:ea typeface="Times New Roman"/>
                      </a:rPr>
                      <m:t>=</m:t>
                    </m:r>
                    <m:nary>
                      <m:naryPr>
                        <m:chr m:val="∑"/>
                        <m:limLoc m:val="undOvr"/>
                        <m:ctrlPr>
                          <a:rPr lang="en-US" i="1">
                            <a:effectLst/>
                            <a:latin typeface="Cambria Math"/>
                            <a:ea typeface="Times New Roman"/>
                          </a:rPr>
                        </m:ctrlPr>
                      </m:naryPr>
                      <m:sub>
                        <m:r>
                          <a:rPr lang="en-CA" i="1">
                            <a:effectLst/>
                            <a:latin typeface="Cambria Math"/>
                            <a:ea typeface="Times New Roman"/>
                          </a:rPr>
                          <m:t>𝑟</m:t>
                        </m:r>
                        <m:r>
                          <a:rPr lang="en-CA" i="1">
                            <a:effectLst/>
                            <a:latin typeface="Cambria Math"/>
                            <a:ea typeface="Times New Roman"/>
                          </a:rPr>
                          <m:t>=0</m:t>
                        </m:r>
                      </m:sub>
                      <m:sup>
                        <m:r>
                          <a:rPr lang="en-CA" i="1">
                            <a:effectLst/>
                            <a:latin typeface="Cambria Math"/>
                            <a:ea typeface="Times New Roman"/>
                          </a:rPr>
                          <m:t>𝑁</m:t>
                        </m:r>
                        <m:r>
                          <a:rPr lang="en-CA" i="1">
                            <a:effectLst/>
                            <a:latin typeface="Cambria Math"/>
                            <a:ea typeface="Times New Roman"/>
                          </a:rPr>
                          <m:t>−1</m:t>
                        </m:r>
                      </m:sup>
                      <m:e>
                        <m:sSup>
                          <m:sSupPr>
                            <m:ctrlPr>
                              <a:rPr lang="en-US" i="1">
                                <a:effectLst/>
                                <a:latin typeface="Cambria Math"/>
                                <a:ea typeface="Times New Roman"/>
                              </a:rPr>
                            </m:ctrlPr>
                          </m:sSupPr>
                          <m:e>
                            <m:r>
                              <a:rPr lang="en-CA" i="1">
                                <a:effectLst/>
                                <a:latin typeface="Cambria Math"/>
                                <a:ea typeface="Times New Roman"/>
                              </a:rPr>
                              <m:t>𝑒</m:t>
                            </m:r>
                          </m:e>
                          <m:sup>
                            <m:f>
                              <m:fPr>
                                <m:ctrlPr>
                                  <a:rPr lang="en-US" i="1">
                                    <a:effectLst/>
                                    <a:latin typeface="Cambria Math"/>
                                    <a:ea typeface="Times New Roman"/>
                                  </a:rPr>
                                </m:ctrlPr>
                              </m:fPr>
                              <m:num>
                                <m:r>
                                  <a:rPr lang="en-CA" i="1">
                                    <a:effectLst/>
                                    <a:latin typeface="Cambria Math"/>
                                    <a:ea typeface="Times New Roman"/>
                                  </a:rPr>
                                  <m:t>2</m:t>
                                </m:r>
                                <m:r>
                                  <a:rPr lang="en-CA" i="1">
                                    <a:effectLst/>
                                    <a:latin typeface="Cambria Math"/>
                                    <a:ea typeface="Times New Roman"/>
                                  </a:rPr>
                                  <m:t>𝜋</m:t>
                                </m:r>
                                <m:r>
                                  <a:rPr lang="en-CA" i="1">
                                    <a:effectLst/>
                                    <a:latin typeface="Cambria Math"/>
                                    <a:ea typeface="Times New Roman"/>
                                  </a:rPr>
                                  <m:t>𝑖𝑟𝑠</m:t>
                                </m:r>
                              </m:num>
                              <m:den>
                                <m:r>
                                  <a:rPr lang="en-CA" i="1">
                                    <a:effectLst/>
                                    <a:latin typeface="Cambria Math"/>
                                    <a:ea typeface="Times New Roman"/>
                                  </a:rPr>
                                  <m:t>𝑁</m:t>
                                </m:r>
                              </m:den>
                            </m:f>
                          </m:sup>
                        </m:sSup>
                        <m:sSub>
                          <m:sSubPr>
                            <m:ctrlPr>
                              <a:rPr lang="en-US" i="1">
                                <a:effectLst/>
                                <a:latin typeface="Cambria Math"/>
                                <a:ea typeface="Times New Roman"/>
                              </a:rPr>
                            </m:ctrlPr>
                          </m:sSubPr>
                          <m:e>
                            <m:r>
                              <a:rPr lang="en-CA" i="1">
                                <a:effectLst/>
                                <a:latin typeface="Cambria Math"/>
                                <a:ea typeface="Times New Roman"/>
                              </a:rPr>
                              <m:t>𝑦</m:t>
                            </m:r>
                          </m:e>
                          <m:sub>
                            <m:r>
                              <a:rPr lang="en-CA" i="1">
                                <a:effectLst/>
                                <a:latin typeface="Cambria Math"/>
                                <a:ea typeface="Times New Roman"/>
                              </a:rPr>
                              <m:t>𝑠</m:t>
                            </m:r>
                          </m:sub>
                        </m:sSub>
                      </m:e>
                    </m:nary>
                    <m:r>
                      <a:rPr lang="en-CA" i="1">
                        <a:effectLst/>
                        <a:latin typeface="Cambria Math"/>
                        <a:ea typeface="Times New Roman"/>
                      </a:rPr>
                      <m:t>→</m:t>
                    </m:r>
                    <m:sSub>
                      <m:sSubPr>
                        <m:ctrlPr>
                          <a:rPr lang="en-US" i="1">
                            <a:effectLst/>
                            <a:latin typeface="Cambria Math"/>
                            <a:ea typeface="Times New Roman"/>
                          </a:rPr>
                        </m:ctrlPr>
                      </m:sSubPr>
                      <m:e>
                        <m:r>
                          <a:rPr lang="en-CA" i="1">
                            <a:effectLst/>
                            <a:latin typeface="Cambria Math"/>
                            <a:ea typeface="Times New Roman"/>
                          </a:rPr>
                          <m:t>𝑦</m:t>
                        </m:r>
                      </m:e>
                      <m:sub>
                        <m:r>
                          <a:rPr lang="en-CA" i="1">
                            <a:effectLst/>
                            <a:latin typeface="Cambria Math"/>
                            <a:ea typeface="Times New Roman"/>
                          </a:rPr>
                          <m:t>𝑟</m:t>
                        </m:r>
                      </m:sub>
                    </m:sSub>
                    <m:r>
                      <a:rPr lang="en-CA" i="1">
                        <a:effectLst/>
                        <a:latin typeface="Cambria Math"/>
                        <a:ea typeface="Times New Roman"/>
                      </a:rPr>
                      <m:t>=</m:t>
                    </m:r>
                    <m:f>
                      <m:fPr>
                        <m:ctrlPr>
                          <a:rPr lang="en-US" i="1">
                            <a:effectLst/>
                            <a:latin typeface="Cambria Math"/>
                            <a:ea typeface="Times New Roman"/>
                          </a:rPr>
                        </m:ctrlPr>
                      </m:fPr>
                      <m:num>
                        <m:r>
                          <a:rPr lang="en-CA" i="1">
                            <a:effectLst/>
                            <a:latin typeface="Cambria Math"/>
                            <a:ea typeface="Times New Roman"/>
                          </a:rPr>
                          <m:t>1</m:t>
                        </m:r>
                      </m:num>
                      <m:den>
                        <m:r>
                          <a:rPr lang="en-CA" i="1">
                            <a:effectLst/>
                            <a:latin typeface="Cambria Math"/>
                            <a:ea typeface="Times New Roman"/>
                          </a:rPr>
                          <m:t>𝑁</m:t>
                        </m:r>
                      </m:den>
                    </m:f>
                    <m:nary>
                      <m:naryPr>
                        <m:chr m:val="∑"/>
                        <m:limLoc m:val="undOvr"/>
                        <m:ctrlPr>
                          <a:rPr lang="en-US" i="1">
                            <a:effectLst/>
                            <a:latin typeface="Cambria Math"/>
                            <a:ea typeface="Times New Roman"/>
                          </a:rPr>
                        </m:ctrlPr>
                      </m:naryPr>
                      <m:sub>
                        <m:r>
                          <a:rPr lang="en-CA" i="1">
                            <a:effectLst/>
                            <a:latin typeface="Cambria Math"/>
                            <a:ea typeface="Times New Roman"/>
                          </a:rPr>
                          <m:t>𝑠</m:t>
                        </m:r>
                        <m:r>
                          <a:rPr lang="en-CA" i="1">
                            <a:effectLst/>
                            <a:latin typeface="Cambria Math"/>
                            <a:ea typeface="Times New Roman"/>
                          </a:rPr>
                          <m:t>=1</m:t>
                        </m:r>
                      </m:sub>
                      <m:sup>
                        <m:r>
                          <a:rPr lang="en-CA" i="1">
                            <a:effectLst/>
                            <a:latin typeface="Cambria Math"/>
                            <a:ea typeface="Times New Roman"/>
                          </a:rPr>
                          <m:t>𝑁</m:t>
                        </m:r>
                      </m:sup>
                      <m:e>
                        <m:sSup>
                          <m:sSupPr>
                            <m:ctrlPr>
                              <a:rPr lang="en-US" i="1">
                                <a:effectLst/>
                                <a:latin typeface="Cambria Math"/>
                                <a:ea typeface="Times New Roman"/>
                              </a:rPr>
                            </m:ctrlPr>
                          </m:sSupPr>
                          <m:e>
                            <m:r>
                              <a:rPr lang="en-CA" i="1">
                                <a:effectLst/>
                                <a:latin typeface="Cambria Math"/>
                                <a:ea typeface="Times New Roman"/>
                              </a:rPr>
                              <m:t>𝑒</m:t>
                            </m:r>
                          </m:e>
                          <m:sup>
                            <m:f>
                              <m:fPr>
                                <m:ctrlPr>
                                  <a:rPr lang="en-US" i="1">
                                    <a:effectLst/>
                                    <a:latin typeface="Cambria Math"/>
                                    <a:ea typeface="Times New Roman"/>
                                  </a:rPr>
                                </m:ctrlPr>
                              </m:fPr>
                              <m:num>
                                <m:r>
                                  <a:rPr lang="en-CA" i="1">
                                    <a:effectLst/>
                                    <a:latin typeface="Cambria Math"/>
                                    <a:ea typeface="Times New Roman"/>
                                  </a:rPr>
                                  <m:t>−2</m:t>
                                </m:r>
                                <m:r>
                                  <a:rPr lang="en-CA" i="1">
                                    <a:effectLst/>
                                    <a:latin typeface="Cambria Math"/>
                                    <a:ea typeface="Times New Roman"/>
                                  </a:rPr>
                                  <m:t>𝜋</m:t>
                                </m:r>
                                <m:r>
                                  <a:rPr lang="en-CA" i="1">
                                    <a:effectLst/>
                                    <a:latin typeface="Cambria Math"/>
                                    <a:ea typeface="Times New Roman"/>
                                  </a:rPr>
                                  <m:t>𝑖𝑟𝑠</m:t>
                                </m:r>
                              </m:num>
                              <m:den>
                                <m:r>
                                  <a:rPr lang="en-CA" i="1">
                                    <a:effectLst/>
                                    <a:latin typeface="Cambria Math"/>
                                    <a:ea typeface="Times New Roman"/>
                                  </a:rPr>
                                  <m:t>𝑁</m:t>
                                </m:r>
                              </m:den>
                            </m:f>
                          </m:sup>
                        </m:sSup>
                        <m:sSup>
                          <m:sSupPr>
                            <m:ctrlPr>
                              <a:rPr lang="en-US" i="1">
                                <a:effectLst/>
                                <a:latin typeface="Cambria Math"/>
                                <a:ea typeface="Times New Roman"/>
                              </a:rPr>
                            </m:ctrlPr>
                          </m:sSupPr>
                          <m:e>
                            <m:r>
                              <a:rPr lang="en-CA" i="1">
                                <a:effectLst/>
                                <a:latin typeface="Cambria Math"/>
                                <a:ea typeface="Times New Roman"/>
                              </a:rPr>
                              <m:t>𝑅</m:t>
                            </m:r>
                          </m:e>
                          <m:sup>
                            <m:r>
                              <a:rPr lang="en-CA" i="1">
                                <a:effectLst/>
                                <a:latin typeface="Cambria Math"/>
                                <a:ea typeface="Times New Roman"/>
                              </a:rPr>
                              <m:t>𝑠</m:t>
                            </m:r>
                          </m:sup>
                        </m:sSup>
                      </m:e>
                    </m:nary>
                  </m:oMath>
                </a14:m>
                <a:endParaRPr lang="en-US" dirty="0" smtClean="0">
                  <a:effectLst/>
                  <a:latin typeface="Times New Roman"/>
                  <a:ea typeface="Times New Roman"/>
                </a:endParaRPr>
              </a:p>
              <a:p>
                <a:pPr>
                  <a:lnSpc>
                    <a:spcPct val="150000"/>
                  </a:lnSpc>
                  <a:spcAft>
                    <a:spcPts val="0"/>
                  </a:spcAft>
                </a:pPr>
                <a14:m>
                  <m:oMath xmlns:m="http://schemas.openxmlformats.org/officeDocument/2006/math">
                    <m:sSubSup>
                      <m:sSubSupPr>
                        <m:ctrlPr>
                          <a:rPr lang="en-US" i="1">
                            <a:latin typeface="Cambria Math"/>
                            <a:ea typeface="Times New Roman"/>
                          </a:rPr>
                        </m:ctrlPr>
                      </m:sSubSupPr>
                      <m:e>
                        <m:r>
                          <a:rPr lang="en-CA" i="1">
                            <a:effectLst/>
                            <a:latin typeface="Cambria Math"/>
                            <a:ea typeface="Times New Roman"/>
                          </a:rPr>
                          <m:t>𝑇</m:t>
                        </m:r>
                      </m:e>
                      <m:sub/>
                      <m:sup>
                        <m:r>
                          <a:rPr lang="en-CA" i="1">
                            <a:effectLst/>
                            <a:latin typeface="Cambria Math"/>
                            <a:ea typeface="Times New Roman"/>
                          </a:rPr>
                          <m:t>𝑠</m:t>
                        </m:r>
                      </m:sup>
                    </m:sSubSup>
                    <m:r>
                      <a:rPr lang="en-CA" i="1">
                        <a:effectLst/>
                        <a:latin typeface="Cambria Math"/>
                        <a:ea typeface="Times New Roman"/>
                      </a:rPr>
                      <m:t>=</m:t>
                    </m:r>
                    <m:nary>
                      <m:naryPr>
                        <m:chr m:val="∑"/>
                        <m:limLoc m:val="undOvr"/>
                        <m:ctrlPr>
                          <a:rPr lang="en-US" i="1">
                            <a:effectLst/>
                            <a:latin typeface="Cambria Math"/>
                            <a:ea typeface="Times New Roman"/>
                          </a:rPr>
                        </m:ctrlPr>
                      </m:naryPr>
                      <m:sub>
                        <m:r>
                          <a:rPr lang="en-CA" i="1">
                            <a:effectLst/>
                            <a:latin typeface="Cambria Math"/>
                            <a:ea typeface="Times New Roman"/>
                          </a:rPr>
                          <m:t>𝑟</m:t>
                        </m:r>
                        <m:r>
                          <a:rPr lang="en-CA" i="1">
                            <a:effectLst/>
                            <a:latin typeface="Cambria Math"/>
                            <a:ea typeface="Times New Roman"/>
                          </a:rPr>
                          <m:t>=0</m:t>
                        </m:r>
                      </m:sub>
                      <m:sup>
                        <m:r>
                          <a:rPr lang="en-CA" i="1">
                            <a:effectLst/>
                            <a:latin typeface="Cambria Math"/>
                            <a:ea typeface="Times New Roman"/>
                          </a:rPr>
                          <m:t>𝑁</m:t>
                        </m:r>
                        <m:r>
                          <a:rPr lang="en-CA" i="1">
                            <a:effectLst/>
                            <a:latin typeface="Cambria Math"/>
                            <a:ea typeface="Times New Roman"/>
                          </a:rPr>
                          <m:t>−1</m:t>
                        </m:r>
                      </m:sup>
                      <m:e>
                        <m:sSup>
                          <m:sSupPr>
                            <m:ctrlPr>
                              <a:rPr lang="en-US" i="1">
                                <a:effectLst/>
                                <a:latin typeface="Cambria Math"/>
                                <a:ea typeface="Times New Roman"/>
                              </a:rPr>
                            </m:ctrlPr>
                          </m:sSupPr>
                          <m:e>
                            <m:r>
                              <a:rPr lang="en-CA" i="1">
                                <a:effectLst/>
                                <a:latin typeface="Cambria Math"/>
                                <a:ea typeface="Times New Roman"/>
                              </a:rPr>
                              <m:t>𝑒</m:t>
                            </m:r>
                          </m:e>
                          <m:sup>
                            <m:f>
                              <m:fPr>
                                <m:ctrlPr>
                                  <a:rPr lang="en-US" i="1">
                                    <a:effectLst/>
                                    <a:latin typeface="Cambria Math"/>
                                    <a:ea typeface="Times New Roman"/>
                                  </a:rPr>
                                </m:ctrlPr>
                              </m:fPr>
                              <m:num>
                                <m:r>
                                  <a:rPr lang="en-CA" i="1">
                                    <a:effectLst/>
                                    <a:latin typeface="Cambria Math"/>
                                    <a:ea typeface="Times New Roman"/>
                                  </a:rPr>
                                  <m:t>2</m:t>
                                </m:r>
                                <m:r>
                                  <a:rPr lang="en-CA" i="1">
                                    <a:effectLst/>
                                    <a:latin typeface="Cambria Math"/>
                                    <a:ea typeface="Times New Roman"/>
                                  </a:rPr>
                                  <m:t>𝜋</m:t>
                                </m:r>
                                <m:r>
                                  <a:rPr lang="en-CA" i="1">
                                    <a:effectLst/>
                                    <a:latin typeface="Cambria Math"/>
                                    <a:ea typeface="Times New Roman"/>
                                  </a:rPr>
                                  <m:t>𝑖𝑟𝑠</m:t>
                                </m:r>
                              </m:num>
                              <m:den>
                                <m:r>
                                  <a:rPr lang="en-CA" i="1">
                                    <a:effectLst/>
                                    <a:latin typeface="Cambria Math"/>
                                    <a:ea typeface="Times New Roman"/>
                                  </a:rPr>
                                  <m:t>𝑁</m:t>
                                </m:r>
                              </m:den>
                            </m:f>
                          </m:sup>
                        </m:sSup>
                        <m:sSub>
                          <m:sSubPr>
                            <m:ctrlPr>
                              <a:rPr lang="en-US" i="1">
                                <a:effectLst/>
                                <a:latin typeface="Cambria Math"/>
                                <a:ea typeface="Times New Roman"/>
                              </a:rPr>
                            </m:ctrlPr>
                          </m:sSubPr>
                          <m:e>
                            <m:r>
                              <a:rPr lang="en-CA" i="1">
                                <a:effectLst/>
                                <a:latin typeface="Cambria Math"/>
                                <a:ea typeface="Times New Roman"/>
                              </a:rPr>
                              <m:t>𝑧</m:t>
                            </m:r>
                          </m:e>
                          <m:sub>
                            <m:r>
                              <a:rPr lang="en-CA" i="1">
                                <a:effectLst/>
                                <a:latin typeface="Cambria Math"/>
                                <a:ea typeface="Times New Roman"/>
                              </a:rPr>
                              <m:t>𝑠</m:t>
                            </m:r>
                          </m:sub>
                        </m:sSub>
                      </m:e>
                    </m:nary>
                    <m:r>
                      <a:rPr lang="en-CA" i="1">
                        <a:effectLst/>
                        <a:latin typeface="Cambria Math"/>
                        <a:ea typeface="Times New Roman"/>
                      </a:rPr>
                      <m:t>→</m:t>
                    </m:r>
                    <m:sSub>
                      <m:sSubPr>
                        <m:ctrlPr>
                          <a:rPr lang="en-US" i="1">
                            <a:effectLst/>
                            <a:latin typeface="Cambria Math"/>
                            <a:ea typeface="Times New Roman"/>
                          </a:rPr>
                        </m:ctrlPr>
                      </m:sSubPr>
                      <m:e>
                        <m:r>
                          <a:rPr lang="en-CA" i="1">
                            <a:effectLst/>
                            <a:latin typeface="Cambria Math"/>
                            <a:ea typeface="Times New Roman"/>
                          </a:rPr>
                          <m:t>𝑧</m:t>
                        </m:r>
                      </m:e>
                      <m:sub>
                        <m:r>
                          <a:rPr lang="en-CA" i="1">
                            <a:effectLst/>
                            <a:latin typeface="Cambria Math"/>
                            <a:ea typeface="Times New Roman"/>
                          </a:rPr>
                          <m:t>𝑟</m:t>
                        </m:r>
                      </m:sub>
                    </m:sSub>
                    <m:r>
                      <a:rPr lang="en-CA" i="1">
                        <a:effectLst/>
                        <a:latin typeface="Cambria Math"/>
                        <a:ea typeface="Times New Roman"/>
                      </a:rPr>
                      <m:t>=</m:t>
                    </m:r>
                    <m:f>
                      <m:fPr>
                        <m:ctrlPr>
                          <a:rPr lang="en-US" i="1">
                            <a:effectLst/>
                            <a:latin typeface="Cambria Math"/>
                            <a:ea typeface="Times New Roman"/>
                          </a:rPr>
                        </m:ctrlPr>
                      </m:fPr>
                      <m:num>
                        <m:r>
                          <a:rPr lang="en-CA" i="1">
                            <a:effectLst/>
                            <a:latin typeface="Cambria Math"/>
                            <a:ea typeface="Times New Roman"/>
                          </a:rPr>
                          <m:t>1</m:t>
                        </m:r>
                      </m:num>
                      <m:den>
                        <m:r>
                          <a:rPr lang="en-CA" i="1">
                            <a:effectLst/>
                            <a:latin typeface="Cambria Math"/>
                            <a:ea typeface="Times New Roman"/>
                          </a:rPr>
                          <m:t>𝑁</m:t>
                        </m:r>
                      </m:den>
                    </m:f>
                    <m:nary>
                      <m:naryPr>
                        <m:chr m:val="∑"/>
                        <m:limLoc m:val="undOvr"/>
                        <m:ctrlPr>
                          <a:rPr lang="en-US" i="1">
                            <a:effectLst/>
                            <a:latin typeface="Cambria Math"/>
                            <a:ea typeface="Times New Roman"/>
                          </a:rPr>
                        </m:ctrlPr>
                      </m:naryPr>
                      <m:sub>
                        <m:r>
                          <a:rPr lang="en-CA" i="1">
                            <a:effectLst/>
                            <a:latin typeface="Cambria Math"/>
                            <a:ea typeface="Times New Roman"/>
                          </a:rPr>
                          <m:t>𝑠</m:t>
                        </m:r>
                        <m:r>
                          <a:rPr lang="en-CA" i="1">
                            <a:effectLst/>
                            <a:latin typeface="Cambria Math"/>
                            <a:ea typeface="Times New Roman"/>
                          </a:rPr>
                          <m:t>=1</m:t>
                        </m:r>
                      </m:sub>
                      <m:sup>
                        <m:r>
                          <a:rPr lang="en-CA" i="1">
                            <a:effectLst/>
                            <a:latin typeface="Cambria Math"/>
                            <a:ea typeface="Times New Roman"/>
                          </a:rPr>
                          <m:t>𝑁</m:t>
                        </m:r>
                      </m:sup>
                      <m:e>
                        <m:sSup>
                          <m:sSupPr>
                            <m:ctrlPr>
                              <a:rPr lang="en-US" i="1">
                                <a:effectLst/>
                                <a:latin typeface="Cambria Math"/>
                                <a:ea typeface="Times New Roman"/>
                              </a:rPr>
                            </m:ctrlPr>
                          </m:sSupPr>
                          <m:e>
                            <m:r>
                              <a:rPr lang="en-CA" i="1">
                                <a:effectLst/>
                                <a:latin typeface="Cambria Math"/>
                                <a:ea typeface="Times New Roman"/>
                              </a:rPr>
                              <m:t>𝑒</m:t>
                            </m:r>
                          </m:e>
                          <m:sup>
                            <m:f>
                              <m:fPr>
                                <m:ctrlPr>
                                  <a:rPr lang="en-US" i="1">
                                    <a:effectLst/>
                                    <a:latin typeface="Cambria Math"/>
                                    <a:ea typeface="Times New Roman"/>
                                  </a:rPr>
                                </m:ctrlPr>
                              </m:fPr>
                              <m:num>
                                <m:r>
                                  <a:rPr lang="en-CA" i="1">
                                    <a:effectLst/>
                                    <a:latin typeface="Cambria Math"/>
                                    <a:ea typeface="Times New Roman"/>
                                  </a:rPr>
                                  <m:t>−2</m:t>
                                </m:r>
                                <m:r>
                                  <a:rPr lang="en-CA" i="1">
                                    <a:effectLst/>
                                    <a:latin typeface="Cambria Math"/>
                                    <a:ea typeface="Times New Roman"/>
                                  </a:rPr>
                                  <m:t>𝜋</m:t>
                                </m:r>
                                <m:r>
                                  <a:rPr lang="en-CA" i="1">
                                    <a:effectLst/>
                                    <a:latin typeface="Cambria Math"/>
                                    <a:ea typeface="Times New Roman"/>
                                  </a:rPr>
                                  <m:t>𝑖𝑟𝑠</m:t>
                                </m:r>
                              </m:num>
                              <m:den>
                                <m:r>
                                  <a:rPr lang="en-CA" i="1">
                                    <a:effectLst/>
                                    <a:latin typeface="Cambria Math"/>
                                    <a:ea typeface="Times New Roman"/>
                                  </a:rPr>
                                  <m:t>𝑁</m:t>
                                </m:r>
                              </m:den>
                            </m:f>
                          </m:sup>
                        </m:sSup>
                        <m:sSup>
                          <m:sSupPr>
                            <m:ctrlPr>
                              <a:rPr lang="en-US" i="1">
                                <a:effectLst/>
                                <a:latin typeface="Cambria Math"/>
                                <a:ea typeface="Times New Roman"/>
                              </a:rPr>
                            </m:ctrlPr>
                          </m:sSupPr>
                          <m:e>
                            <m:r>
                              <a:rPr lang="en-CA" i="1">
                                <a:effectLst/>
                                <a:latin typeface="Cambria Math"/>
                                <a:ea typeface="Times New Roman"/>
                              </a:rPr>
                              <m:t>𝑇</m:t>
                            </m:r>
                          </m:e>
                          <m:sup>
                            <m:r>
                              <a:rPr lang="en-CA" i="1">
                                <a:effectLst/>
                                <a:latin typeface="Cambria Math"/>
                                <a:ea typeface="Times New Roman"/>
                              </a:rPr>
                              <m:t>𝑠</m:t>
                            </m:r>
                          </m:sup>
                        </m:sSup>
                      </m:e>
                    </m:nary>
                  </m:oMath>
                </a14:m>
                <a:endParaRPr lang="en-US" dirty="0">
                  <a:effectLst/>
                  <a:latin typeface="Times New Roman"/>
                  <a:ea typeface="Times New Roman"/>
                </a:endParaRPr>
              </a:p>
              <a:p>
                <a:pPr>
                  <a:lnSpc>
                    <a:spcPct val="150000"/>
                  </a:lnSpc>
                  <a:spcAft>
                    <a:spcPts val="0"/>
                  </a:spcAft>
                </a:pPr>
                <a:endParaRPr lang="en-US" sz="4400" dirty="0">
                  <a:effectLst/>
                  <a:latin typeface="Times New Roman"/>
                  <a:ea typeface="Times New Roman"/>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066800"/>
                <a:ext cx="8839200" cy="5638800"/>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1394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3245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576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6934199" cy="419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4876800"/>
            <a:ext cx="7620000" cy="1077218"/>
          </a:xfrm>
          <a:prstGeom prst="rect">
            <a:avLst/>
          </a:prstGeom>
        </p:spPr>
        <p:txBody>
          <a:bodyPr wrap="square">
            <a:spAutoFit/>
          </a:bodyPr>
          <a:lstStyle/>
          <a:p>
            <a:r>
              <a:rPr lang="en-CA" sz="1600" b="1" dirty="0" smtClean="0">
                <a:latin typeface="Times New Roman"/>
                <a:ea typeface="Times New Roman"/>
              </a:rPr>
              <a:t>Fig. 10:</a:t>
            </a:r>
            <a:r>
              <a:rPr lang="en-CA" sz="1600" dirty="0" smtClean="0">
                <a:latin typeface="Times New Roman"/>
                <a:ea typeface="Times New Roman"/>
              </a:rPr>
              <a:t> </a:t>
            </a:r>
            <a:r>
              <a:rPr lang="en-CA" sz="1600" dirty="0">
                <a:latin typeface="Times New Roman"/>
                <a:ea typeface="Times New Roman"/>
              </a:rPr>
              <a:t>The left plot illustrates the stability of the interior coexistence equilibrium when </a:t>
            </a:r>
            <a:r>
              <a:rPr lang="en-CA" sz="1600" i="1" u="sng" dirty="0">
                <a:latin typeface="Times New Roman"/>
                <a:ea typeface="Times New Roman"/>
              </a:rPr>
              <a:t>D</a:t>
            </a:r>
            <a:r>
              <a:rPr lang="en-CA" sz="1600" i="1" u="sng" baseline="-25000" dirty="0">
                <a:latin typeface="Times New Roman"/>
                <a:ea typeface="Times New Roman"/>
              </a:rPr>
              <a:t>R</a:t>
            </a:r>
            <a:r>
              <a:rPr lang="en-CA" sz="1600" u="sng" dirty="0">
                <a:latin typeface="Times New Roman"/>
                <a:ea typeface="Times New Roman"/>
              </a:rPr>
              <a:t> = 0.15</a:t>
            </a:r>
            <a:r>
              <a:rPr lang="en-CA" sz="1600" dirty="0">
                <a:latin typeface="Times New Roman"/>
                <a:ea typeface="Times New Roman"/>
              </a:rPr>
              <a:t> and the right plot illustrates the Turing instability that occurs using the same initial conditions but with </a:t>
            </a:r>
            <a:r>
              <a:rPr lang="en-CA" sz="1600" i="1" u="sng" dirty="0">
                <a:latin typeface="Times New Roman"/>
                <a:ea typeface="Times New Roman"/>
              </a:rPr>
              <a:t>D</a:t>
            </a:r>
            <a:r>
              <a:rPr lang="en-CA" sz="1600" i="1" u="sng" baseline="-25000" dirty="0">
                <a:latin typeface="Times New Roman"/>
                <a:ea typeface="Times New Roman"/>
              </a:rPr>
              <a:t>R</a:t>
            </a:r>
            <a:r>
              <a:rPr lang="en-CA" sz="1600" u="sng" dirty="0">
                <a:latin typeface="Times New Roman"/>
                <a:ea typeface="Times New Roman"/>
              </a:rPr>
              <a:t> = 0.17</a:t>
            </a:r>
            <a:r>
              <a:rPr lang="en-CA" sz="1600" dirty="0">
                <a:latin typeface="Times New Roman"/>
                <a:ea typeface="Times New Roman"/>
              </a:rPr>
              <a:t>. The dashed line is the human population and the solid line is the rat population. </a:t>
            </a:r>
            <a:endParaRPr lang="en-US" sz="1600" dirty="0"/>
          </a:p>
        </p:txBody>
      </p:sp>
    </p:spTree>
    <p:extLst>
      <p:ext uri="{BB962C8B-B14F-4D97-AF65-F5344CB8AC3E}">
        <p14:creationId xmlns:p14="http://schemas.microsoft.com/office/powerpoint/2010/main" val="76704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2a94f5a-183e-437f-96a5-e05bada9d5a6" descr="cid:DAF2A0A4-E645-413F-B515-7E64DBF66320@rit.edu"/>
          <p:cNvPicPr>
            <a:picLocks noGrp="1"/>
          </p:cNvPicPr>
          <p:nvPr>
            <p:ph idx="1"/>
          </p:nvPr>
        </p:nvPicPr>
        <p:blipFill>
          <a:blip r:embed="rId2" r:link="rId3" cstate="print"/>
          <a:srcRect/>
          <a:stretch>
            <a:fillRect/>
          </a:stretch>
        </p:blipFill>
        <p:spPr bwMode="auto">
          <a:xfrm>
            <a:off x="1066800" y="381000"/>
            <a:ext cx="7162800" cy="4648200"/>
          </a:xfrm>
          <a:prstGeom prst="rect">
            <a:avLst/>
          </a:prstGeom>
          <a:noFill/>
          <a:ln w="9525">
            <a:noFill/>
            <a:miter lim="800000"/>
            <a:headEnd/>
            <a:tailEnd/>
          </a:ln>
        </p:spPr>
      </p:pic>
    </p:spTree>
    <p:extLst>
      <p:ext uri="{BB962C8B-B14F-4D97-AF65-F5344CB8AC3E}">
        <p14:creationId xmlns:p14="http://schemas.microsoft.com/office/powerpoint/2010/main" val="1534740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1" y="457200"/>
            <a:ext cx="6705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4934128"/>
            <a:ext cx="8077200" cy="923330"/>
          </a:xfrm>
          <a:prstGeom prst="rect">
            <a:avLst/>
          </a:prstGeom>
        </p:spPr>
        <p:txBody>
          <a:bodyPr wrap="square">
            <a:spAutoFit/>
          </a:bodyPr>
          <a:lstStyle/>
          <a:p>
            <a:r>
              <a:rPr lang="en-CA" b="1" dirty="0" smtClean="0">
                <a:latin typeface="Times New Roman"/>
                <a:ea typeface="Times New Roman"/>
              </a:rPr>
              <a:t>Fig. 11:</a:t>
            </a:r>
            <a:r>
              <a:rPr lang="en-CA" dirty="0" smtClean="0">
                <a:latin typeface="Times New Roman"/>
                <a:ea typeface="Times New Roman"/>
              </a:rPr>
              <a:t> </a:t>
            </a:r>
            <a:r>
              <a:rPr lang="en-CA" dirty="0">
                <a:latin typeface="Times New Roman"/>
                <a:ea typeface="Times New Roman"/>
              </a:rPr>
              <a:t>The </a:t>
            </a:r>
            <a:r>
              <a:rPr lang="en-CA" dirty="0" smtClean="0">
                <a:latin typeface="Times New Roman"/>
                <a:ea typeface="Times New Roman"/>
              </a:rPr>
              <a:t>plot on the previous page shows </a:t>
            </a:r>
            <a:r>
              <a:rPr lang="en-CA" dirty="0">
                <a:latin typeface="Times New Roman"/>
                <a:ea typeface="Times New Roman"/>
              </a:rPr>
              <a:t>the total Island population reaching a stable interior coexistence equilibrium of people whereas the </a:t>
            </a:r>
            <a:r>
              <a:rPr lang="en-CA" dirty="0" smtClean="0">
                <a:latin typeface="Times New Roman"/>
                <a:ea typeface="Times New Roman"/>
              </a:rPr>
              <a:t>plot on </a:t>
            </a:r>
            <a:r>
              <a:rPr lang="en-CA" smtClean="0">
                <a:latin typeface="Times New Roman"/>
                <a:ea typeface="Times New Roman"/>
              </a:rPr>
              <a:t>this page shows </a:t>
            </a:r>
            <a:r>
              <a:rPr lang="en-CA" dirty="0">
                <a:latin typeface="Times New Roman"/>
                <a:ea typeface="Times New Roman"/>
              </a:rPr>
              <a:t>the crash of the total Island population caused by increased rat mobility. </a:t>
            </a:r>
            <a:endParaRPr lang="en-US" dirty="0"/>
          </a:p>
        </p:txBody>
      </p:sp>
    </p:spTree>
    <p:extLst>
      <p:ext uri="{BB962C8B-B14F-4D97-AF65-F5344CB8AC3E}">
        <p14:creationId xmlns:p14="http://schemas.microsoft.com/office/powerpoint/2010/main" val="16117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pPr marL="228600" marR="0">
              <a:spcBef>
                <a:spcPts val="0"/>
              </a:spcBef>
              <a:spcAft>
                <a:spcPts val="0"/>
              </a:spcAft>
            </a:pPr>
            <a:r>
              <a:rPr lang="en-US" sz="5400" dirty="0" smtClean="0">
                <a:solidFill>
                  <a:srgbClr val="000080"/>
                </a:solidFill>
                <a:effectLst/>
                <a:latin typeface="Times New Roman"/>
                <a:ea typeface="Times New Roman"/>
              </a:rPr>
              <a:t> </a:t>
            </a:r>
            <a:r>
              <a:rPr lang="en-US" sz="4000" dirty="0" smtClean="0">
                <a:effectLst/>
                <a:latin typeface="Times New Roman"/>
                <a:ea typeface="Times New Roman"/>
              </a:rPr>
              <a:t/>
            </a:r>
            <a:br>
              <a:rPr lang="en-US" sz="4000" dirty="0" smtClean="0">
                <a:effectLst/>
                <a:latin typeface="Times New Roman"/>
                <a:ea typeface="Times New Roman"/>
              </a:rPr>
            </a:br>
            <a:endParaRPr lang="en-US" dirty="0"/>
          </a:p>
        </p:txBody>
      </p:sp>
      <p:sp>
        <p:nvSpPr>
          <p:cNvPr id="3" name="Content Placeholder 2"/>
          <p:cNvSpPr>
            <a:spLocks noGrp="1"/>
          </p:cNvSpPr>
          <p:nvPr>
            <p:ph idx="1"/>
          </p:nvPr>
        </p:nvSpPr>
        <p:spPr>
          <a:xfrm>
            <a:off x="-228600" y="1028818"/>
            <a:ext cx="9372600" cy="7734181"/>
          </a:xfrm>
        </p:spPr>
        <p:txBody>
          <a:bodyPr>
            <a:normAutofit fontScale="40000" lnSpcReduction="20000"/>
          </a:bodyPr>
          <a:lstStyle/>
          <a:p>
            <a:pPr indent="457200" algn="just">
              <a:spcAft>
                <a:spcPts val="0"/>
              </a:spcAft>
            </a:pPr>
            <a:r>
              <a:rPr lang="en-CA" sz="4500" b="1" dirty="0">
                <a:latin typeface="cmr10"/>
                <a:ea typeface="Times New Roman"/>
                <a:cs typeface="cmr10"/>
              </a:rPr>
              <a:t>Let </a:t>
            </a:r>
            <a:r>
              <a:rPr lang="en-CA" sz="4500" b="1" i="1" dirty="0">
                <a:latin typeface="cmr10"/>
                <a:ea typeface="Times New Roman"/>
                <a:cs typeface="cmr10"/>
              </a:rPr>
              <a:t>P</a:t>
            </a:r>
            <a:r>
              <a:rPr lang="en-CA" sz="4500" b="1" dirty="0">
                <a:latin typeface="cmr10"/>
                <a:ea typeface="Times New Roman"/>
                <a:cs typeface="cmr10"/>
              </a:rPr>
              <a:t> be a population</a:t>
            </a:r>
            <a:r>
              <a:rPr lang="en-CA" sz="4500" dirty="0">
                <a:latin typeface="cmr10"/>
                <a:ea typeface="Times New Roman"/>
                <a:cs typeface="cmr10"/>
              </a:rPr>
              <a:t> and let </a:t>
            </a:r>
            <a:r>
              <a:rPr lang="en-CA" sz="4500" b="1" i="1" dirty="0">
                <a:latin typeface="cmr10"/>
                <a:ea typeface="Times New Roman"/>
                <a:cs typeface="cmr10"/>
              </a:rPr>
              <a:t>R</a:t>
            </a:r>
            <a:r>
              <a:rPr lang="en-CA" sz="4500" b="1" dirty="0">
                <a:latin typeface="cmr10"/>
                <a:ea typeface="Times New Roman"/>
                <a:cs typeface="cmr10"/>
              </a:rPr>
              <a:t> be the amount of resources</a:t>
            </a:r>
            <a:r>
              <a:rPr lang="en-CA" sz="4500" dirty="0">
                <a:latin typeface="cmr10"/>
                <a:ea typeface="Times New Roman"/>
                <a:cs typeface="cmr10"/>
              </a:rPr>
              <a:t>. In this model the carrying capacity is determined by the amount of resources. Those resources are themselves a biological population and are therefore governed by their own standard logistic differential equation. The Basener-Ross model is given by a system of two differential equations. One equation governs the growth rate of the population with the carrying capacity set as </a:t>
            </a:r>
            <a:r>
              <a:rPr lang="en-CA" sz="4500" i="1" dirty="0">
                <a:latin typeface="cmr10"/>
                <a:ea typeface="Times New Roman"/>
                <a:cs typeface="cmr10"/>
              </a:rPr>
              <a:t>R</a:t>
            </a:r>
            <a:r>
              <a:rPr lang="en-CA" sz="4500" dirty="0">
                <a:latin typeface="cmr10"/>
                <a:ea typeface="Times New Roman"/>
                <a:cs typeface="cmr10"/>
              </a:rPr>
              <a:t> and the second equation governs the growth rate of the resource, </a:t>
            </a:r>
            <a:r>
              <a:rPr lang="en-CA" sz="4500" i="1" dirty="0">
                <a:latin typeface="cmr10"/>
                <a:ea typeface="Times New Roman"/>
                <a:cs typeface="cmr10"/>
              </a:rPr>
              <a:t>R</a:t>
            </a:r>
            <a:r>
              <a:rPr lang="en-CA" sz="4500" dirty="0">
                <a:latin typeface="cmr10"/>
                <a:ea typeface="Times New Roman"/>
                <a:cs typeface="cmr10"/>
              </a:rPr>
              <a:t> (Basener &amp; Ross, 2004</a:t>
            </a:r>
            <a:r>
              <a:rPr lang="en-CA" sz="4500" dirty="0" smtClean="0">
                <a:latin typeface="cmr10"/>
                <a:ea typeface="Times New Roman"/>
                <a:cs typeface="cmr10"/>
              </a:rPr>
              <a:t>).</a:t>
            </a:r>
          </a:p>
          <a:p>
            <a:pPr indent="457200" algn="just">
              <a:spcAft>
                <a:spcPts val="0"/>
              </a:spcAft>
            </a:pPr>
            <a:endParaRPr lang="en-US" sz="4500" dirty="0">
              <a:latin typeface="Times New Roman"/>
              <a:ea typeface="Times New Roman"/>
            </a:endParaRPr>
          </a:p>
          <a:p>
            <a:pPr indent="457200" algn="just">
              <a:spcAft>
                <a:spcPts val="0"/>
              </a:spcAft>
            </a:pPr>
            <a:r>
              <a:rPr lang="en-CA" sz="4500" dirty="0">
                <a:latin typeface="cmr10"/>
                <a:ea typeface="Times New Roman"/>
                <a:cs typeface="cmr10"/>
              </a:rPr>
              <a:t>To derive the Basener-Ross equations, assume that the resources would equilibrate at their natural carrying capacity in the absence of people. So when the population is zero the equation for the resources should be the standard logistic equation with . As in the standard logistic model above we call </a:t>
            </a:r>
            <a:r>
              <a:rPr lang="en-CA" sz="4500" b="1" i="1" dirty="0">
                <a:latin typeface="cmr10"/>
                <a:ea typeface="Times New Roman"/>
                <a:cs typeface="cmr10"/>
              </a:rPr>
              <a:t>c</a:t>
            </a:r>
            <a:r>
              <a:rPr lang="en-CA" sz="4500" b="1" dirty="0">
                <a:latin typeface="cmr10"/>
                <a:ea typeface="Times New Roman"/>
                <a:cs typeface="cmr10"/>
              </a:rPr>
              <a:t> the growth rate</a:t>
            </a:r>
            <a:r>
              <a:rPr lang="en-CA" sz="4500" dirty="0">
                <a:latin typeface="cmr10"/>
                <a:ea typeface="Times New Roman"/>
                <a:cs typeface="cmr10"/>
              </a:rPr>
              <a:t> and </a:t>
            </a:r>
            <a:r>
              <a:rPr lang="en-CA" sz="4500" b="1" i="1" dirty="0">
                <a:latin typeface="cmr10"/>
                <a:ea typeface="Times New Roman"/>
                <a:cs typeface="cmr10"/>
              </a:rPr>
              <a:t>K</a:t>
            </a:r>
            <a:r>
              <a:rPr lang="en-CA" sz="4500" b="1" dirty="0">
                <a:latin typeface="cmr10"/>
                <a:ea typeface="Times New Roman"/>
                <a:cs typeface="cmr10"/>
              </a:rPr>
              <a:t> the carrying capacity</a:t>
            </a:r>
            <a:r>
              <a:rPr lang="en-CA" sz="4500" dirty="0">
                <a:latin typeface="cmr10"/>
                <a:ea typeface="Times New Roman"/>
                <a:cs typeface="cmr10"/>
              </a:rPr>
              <a:t> of the resources. The constant c has units of inverse time; it is the fraction by which the resource supply would increase per unit time were the resource supply far from the island's carrying capacity. The </a:t>
            </a:r>
            <a:r>
              <a:rPr lang="en-CA" sz="4500" b="1" dirty="0">
                <a:latin typeface="cmr10"/>
                <a:ea typeface="Times New Roman"/>
                <a:cs typeface="cmr10"/>
              </a:rPr>
              <a:t>carrying capacity </a:t>
            </a:r>
            <a:r>
              <a:rPr lang="en-CA" sz="4500" b="1" i="1" dirty="0">
                <a:latin typeface="cmr10"/>
                <a:ea typeface="Times New Roman"/>
                <a:cs typeface="cmr10"/>
              </a:rPr>
              <a:t>K</a:t>
            </a:r>
            <a:r>
              <a:rPr lang="en-CA" sz="4500" dirty="0">
                <a:latin typeface="cmr10"/>
                <a:ea typeface="Times New Roman"/>
                <a:cs typeface="cmr10"/>
              </a:rPr>
              <a:t> has the same units as </a:t>
            </a:r>
            <a:r>
              <a:rPr lang="en-CA" sz="4500" i="1" dirty="0">
                <a:latin typeface="cmr10"/>
                <a:ea typeface="Times New Roman"/>
                <a:cs typeface="cmr10"/>
              </a:rPr>
              <a:t>R</a:t>
            </a:r>
            <a:r>
              <a:rPr lang="en-CA" sz="4500" dirty="0">
                <a:latin typeface="cmr10"/>
                <a:ea typeface="Times New Roman"/>
                <a:cs typeface="cmr10"/>
              </a:rPr>
              <a:t>, it is the maximum amount of resources that the island can support</a:t>
            </a:r>
            <a:r>
              <a:rPr lang="en-CA" sz="4500" dirty="0" smtClean="0">
                <a:latin typeface="cmr10"/>
                <a:ea typeface="Times New Roman"/>
                <a:cs typeface="cmr10"/>
              </a:rPr>
              <a:t>.</a:t>
            </a:r>
          </a:p>
          <a:p>
            <a:pPr indent="0" algn="just">
              <a:spcAft>
                <a:spcPts val="0"/>
              </a:spcAft>
              <a:buNone/>
            </a:pPr>
            <a:endParaRPr lang="en-US" sz="4500" dirty="0">
              <a:latin typeface="Times New Roman"/>
              <a:ea typeface="Times New Roman"/>
            </a:endParaRPr>
          </a:p>
          <a:p>
            <a:pPr indent="457200" algn="just">
              <a:spcAft>
                <a:spcPts val="0"/>
              </a:spcAft>
            </a:pPr>
            <a:r>
              <a:rPr lang="en-CA" sz="4500" dirty="0">
                <a:latin typeface="cmr10"/>
                <a:ea typeface="Times New Roman"/>
                <a:cs typeface="cmr10"/>
              </a:rPr>
              <a:t>The term </a:t>
            </a:r>
            <a:r>
              <a:rPr lang="en-CA" sz="4500" i="1" dirty="0">
                <a:latin typeface="cmr10"/>
                <a:ea typeface="Times New Roman"/>
                <a:cs typeface="cmr10"/>
              </a:rPr>
              <a:t>-</a:t>
            </a:r>
            <a:r>
              <a:rPr lang="en-CA" sz="4500" i="1" dirty="0" err="1">
                <a:latin typeface="cmr10"/>
                <a:ea typeface="Times New Roman"/>
                <a:cs typeface="cmr10"/>
              </a:rPr>
              <a:t>hP</a:t>
            </a:r>
            <a:r>
              <a:rPr lang="en-CA" sz="4500" dirty="0">
                <a:latin typeface="cmr10"/>
                <a:ea typeface="Times New Roman"/>
                <a:cs typeface="cmr10"/>
              </a:rPr>
              <a:t> accounts for the harvesting of the resources. The </a:t>
            </a:r>
            <a:r>
              <a:rPr lang="en-CA" sz="4500" b="1" dirty="0">
                <a:latin typeface="cmr10"/>
                <a:ea typeface="Times New Roman"/>
                <a:cs typeface="cmr10"/>
              </a:rPr>
              <a:t>constant </a:t>
            </a:r>
            <a:r>
              <a:rPr lang="en-CA" sz="4500" b="1" i="1" dirty="0">
                <a:latin typeface="cmr10"/>
                <a:ea typeface="Times New Roman"/>
                <a:cs typeface="cmr10"/>
              </a:rPr>
              <a:t>h</a:t>
            </a:r>
            <a:r>
              <a:rPr lang="en-CA" sz="4500" b="1" dirty="0">
                <a:latin typeface="cmr10"/>
                <a:ea typeface="Times New Roman"/>
                <a:cs typeface="cmr10"/>
              </a:rPr>
              <a:t>, the per person harvesting constant</a:t>
            </a:r>
            <a:r>
              <a:rPr lang="en-CA" sz="4500" dirty="0">
                <a:latin typeface="cmr10"/>
                <a:ea typeface="Times New Roman"/>
                <a:cs typeface="cmr10"/>
              </a:rPr>
              <a:t>, has units of reciprocal time; it is on the order of the reciprocal of the average lifetime of members of the population. The population </a:t>
            </a:r>
            <a:r>
              <a:rPr lang="en-CA" sz="4500" i="1" dirty="0">
                <a:latin typeface="cmr10"/>
                <a:ea typeface="Times New Roman"/>
                <a:cs typeface="cmr10"/>
              </a:rPr>
              <a:t>P</a:t>
            </a:r>
            <a:r>
              <a:rPr lang="en-CA" sz="4500" dirty="0">
                <a:latin typeface="cmr10"/>
                <a:ea typeface="Times New Roman"/>
                <a:cs typeface="cmr10"/>
              </a:rPr>
              <a:t> has units of persons, as does </a:t>
            </a:r>
            <a:r>
              <a:rPr lang="en-CA" sz="4500" i="1" dirty="0">
                <a:latin typeface="cmr10"/>
                <a:ea typeface="Times New Roman"/>
                <a:cs typeface="cmr10"/>
              </a:rPr>
              <a:t>R</a:t>
            </a:r>
            <a:r>
              <a:rPr lang="en-CA" sz="4500" dirty="0">
                <a:latin typeface="cmr10"/>
                <a:ea typeface="Times New Roman"/>
                <a:cs typeface="cmr10"/>
              </a:rPr>
              <a:t>; one unit of the resources is the amount of resources required to support a member of the population through their lifetime. We assume that the resources are accessible so that the amount of harvesting is proportional only to the population. This is a reasonable assumption for people on a small island.</a:t>
            </a:r>
            <a:endParaRPr lang="en-US" sz="4500" dirty="0">
              <a:latin typeface="Times New Roman"/>
              <a:ea typeface="Times New Roman"/>
            </a:endParaRPr>
          </a:p>
          <a:p>
            <a:pPr lvl="0" indent="0" algn="just">
              <a:buNone/>
            </a:pPr>
            <a:endParaRPr lang="en-CA" sz="4500" dirty="0">
              <a:solidFill>
                <a:prstClr val="black"/>
              </a:solidFill>
              <a:latin typeface="cmr10"/>
              <a:ea typeface="Times New Roman"/>
              <a:cs typeface="cmr10"/>
            </a:endParaRPr>
          </a:p>
        </p:txBody>
      </p:sp>
      <p:sp>
        <p:nvSpPr>
          <p:cNvPr id="4" name="Rectangle 3"/>
          <p:cNvSpPr/>
          <p:nvPr/>
        </p:nvSpPr>
        <p:spPr>
          <a:xfrm>
            <a:off x="1676400" y="228600"/>
            <a:ext cx="6858000" cy="800219"/>
          </a:xfrm>
          <a:prstGeom prst="rect">
            <a:avLst/>
          </a:prstGeom>
        </p:spPr>
        <p:txBody>
          <a:bodyPr wrap="square">
            <a:spAutoFit/>
          </a:bodyPr>
          <a:lstStyle/>
          <a:p>
            <a:r>
              <a:rPr lang="en-US" sz="2800" b="1" u="sng" dirty="0">
                <a:solidFill>
                  <a:srgbClr val="800000"/>
                </a:solidFill>
                <a:latin typeface="Times New Roman"/>
                <a:ea typeface="Times New Roman"/>
                <a:cs typeface="+mj-cs"/>
              </a:rPr>
              <a:t>THE </a:t>
            </a:r>
            <a:r>
              <a:rPr lang="en-US" sz="2800" b="1" u="sng" dirty="0" smtClean="0">
                <a:solidFill>
                  <a:srgbClr val="800000"/>
                </a:solidFill>
                <a:latin typeface="Times New Roman"/>
                <a:ea typeface="Times New Roman"/>
                <a:cs typeface="+mj-cs"/>
              </a:rPr>
              <a:t>BASENER – ROSS MODEL</a:t>
            </a:r>
            <a:r>
              <a:rPr lang="en-US" sz="2800" b="1" u="sng" dirty="0">
                <a:solidFill>
                  <a:srgbClr val="800000"/>
                </a:solidFill>
                <a:latin typeface="Times New Roman"/>
                <a:ea typeface="Times New Roman"/>
                <a:cs typeface="+mj-cs"/>
              </a:rPr>
              <a:t>:</a:t>
            </a:r>
            <a:r>
              <a:rPr lang="en-US" sz="2800" dirty="0">
                <a:solidFill>
                  <a:prstClr val="black"/>
                </a:solidFill>
                <a:latin typeface="Times New Roman"/>
                <a:ea typeface="Times New Roman"/>
                <a:cs typeface="+mj-cs"/>
              </a:rPr>
              <a:t/>
            </a:r>
            <a:br>
              <a:rPr lang="en-US" sz="2800" dirty="0">
                <a:solidFill>
                  <a:prstClr val="black"/>
                </a:solidFill>
                <a:latin typeface="Times New Roman"/>
                <a:ea typeface="Times New Roman"/>
                <a:cs typeface="+mj-cs"/>
              </a:rPr>
            </a:br>
            <a:endParaRPr lang="en-US" dirty="0"/>
          </a:p>
        </p:txBody>
      </p:sp>
    </p:spTree>
    <p:extLst>
      <p:ext uri="{BB962C8B-B14F-4D97-AF65-F5344CB8AC3E}">
        <p14:creationId xmlns:p14="http://schemas.microsoft.com/office/powerpoint/2010/main" val="103777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
                <a:ext cx="8229600" cy="6705600"/>
              </a:xfrm>
            </p:spPr>
            <p:txBody>
              <a:bodyPr>
                <a:normAutofit fontScale="25000" lnSpcReduction="20000"/>
              </a:bodyPr>
              <a:lstStyle/>
              <a:p>
                <a:pPr lvl="0" indent="457200" algn="just"/>
                <a:r>
                  <a:rPr lang="en-CA" sz="7200" dirty="0" smtClean="0">
                    <a:solidFill>
                      <a:prstClr val="black"/>
                    </a:solidFill>
                    <a:latin typeface="cmr10"/>
                    <a:ea typeface="Times New Roman"/>
                    <a:cs typeface="cmr10"/>
                  </a:rPr>
                  <a:t>At any given time the size of the population that our island can support depends on the amount of resources on the island. Given our choice of units, the island has the capacity to support </a:t>
                </a:r>
                <a:r>
                  <a:rPr lang="en-CA" sz="7200" i="1" dirty="0">
                    <a:solidFill>
                      <a:prstClr val="black"/>
                    </a:solidFill>
                    <a:latin typeface="cmr10"/>
                    <a:ea typeface="Times New Roman"/>
                    <a:cs typeface="cmr10"/>
                  </a:rPr>
                  <a:t>R</a:t>
                </a:r>
                <a:r>
                  <a:rPr lang="en-CA" sz="7200" dirty="0">
                    <a:solidFill>
                      <a:prstClr val="black"/>
                    </a:solidFill>
                    <a:latin typeface="cmr10"/>
                    <a:ea typeface="Times New Roman"/>
                    <a:cs typeface="cmr10"/>
                  </a:rPr>
                  <a:t> people. The evolution of the population is described by a </a:t>
                </a:r>
                <a:r>
                  <a:rPr lang="en-CA" sz="7200" b="1" dirty="0">
                    <a:solidFill>
                      <a:prstClr val="black"/>
                    </a:solidFill>
                    <a:latin typeface="cmr10"/>
                    <a:ea typeface="Times New Roman"/>
                    <a:cs typeface="cmr10"/>
                  </a:rPr>
                  <a:t>Logistic Equation</a:t>
                </a:r>
                <a:r>
                  <a:rPr lang="en-CA" sz="7200" dirty="0">
                    <a:solidFill>
                      <a:prstClr val="black"/>
                    </a:solidFill>
                    <a:latin typeface="cmr10"/>
                    <a:ea typeface="Times New Roman"/>
                    <a:cs typeface="cmr10"/>
                  </a:rPr>
                  <a:t> with the carrying capacity equal to </a:t>
                </a:r>
                <a:r>
                  <a:rPr lang="en-CA" sz="7200" i="1" dirty="0">
                    <a:solidFill>
                      <a:prstClr val="black"/>
                    </a:solidFill>
                    <a:latin typeface="cmr10"/>
                    <a:ea typeface="Times New Roman"/>
                    <a:cs typeface="cmr10"/>
                  </a:rPr>
                  <a:t>R</a:t>
                </a:r>
                <a:r>
                  <a:rPr lang="en-CA" sz="7200" dirty="0" smtClean="0">
                    <a:solidFill>
                      <a:prstClr val="black"/>
                    </a:solidFill>
                    <a:latin typeface="cmr10"/>
                    <a:ea typeface="Times New Roman"/>
                    <a:cs typeface="cmr10"/>
                  </a:rPr>
                  <a:t>.</a:t>
                </a:r>
              </a:p>
              <a:p>
                <a:pPr lvl="0" indent="0" algn="just">
                  <a:buNone/>
                </a:pPr>
                <a:endParaRPr lang="en-CA" sz="6400" dirty="0" smtClean="0">
                  <a:solidFill>
                    <a:prstClr val="black"/>
                  </a:solidFill>
                  <a:latin typeface="cmr10"/>
                  <a:ea typeface="Times New Roman"/>
                  <a:cs typeface="cmr10"/>
                </a:endParaRPr>
              </a:p>
              <a:p>
                <a:pPr lvl="0" indent="0" algn="just">
                  <a:buNone/>
                </a:pPr>
                <a:endParaRPr lang="en-US" sz="1800" dirty="0">
                  <a:solidFill>
                    <a:prstClr val="black"/>
                  </a:solidFill>
                  <a:latin typeface="Times New Roman"/>
                  <a:ea typeface="Times New Roman"/>
                </a:endParaRPr>
              </a:p>
              <a:p>
                <a:pPr marL="0" indent="0">
                  <a:buNone/>
                </a:pPr>
                <a:r>
                  <a:rPr lang="en-US" dirty="0" smtClean="0"/>
                  <a:t> </a:t>
                </a:r>
                <a14:m>
                  <m:oMath xmlns:m="http://schemas.openxmlformats.org/officeDocument/2006/math">
                    <m:m>
                      <m:mPr>
                        <m:mcs>
                          <m:mc>
                            <m:mcPr>
                              <m:count m:val="1"/>
                              <m:mcJc m:val="center"/>
                            </m:mcPr>
                          </m:mc>
                        </m:mcs>
                        <m:ctrlPr>
                          <a:rPr lang="en-US" sz="9600" i="1">
                            <a:latin typeface="Cambria Math"/>
                          </a:rPr>
                        </m:ctrlPr>
                      </m:mPr>
                      <m:mr>
                        <m:e>
                          <m:r>
                            <m:rPr>
                              <m:brk m:alnAt="7"/>
                            </m:rPr>
                            <a:rPr lang="en-US" sz="9600" b="0" i="0" smtClean="0">
                              <a:latin typeface="Cambria Math"/>
                            </a:rPr>
                            <m:t> </m:t>
                          </m:r>
                          <m:r>
                            <a:rPr lang="en-US" sz="9600" b="0" i="0" smtClean="0">
                              <a:latin typeface="Cambria Math"/>
                            </a:rPr>
                            <m:t>                           </m:t>
                          </m:r>
                          <m:f>
                            <m:fPr>
                              <m:ctrlPr>
                                <a:rPr lang="en-US" sz="9600" i="1">
                                  <a:latin typeface="Cambria Math"/>
                                </a:rPr>
                              </m:ctrlPr>
                            </m:fPr>
                            <m:num>
                              <m:r>
                                <a:rPr lang="en-US" sz="9600" i="1">
                                  <a:latin typeface="Cambria Math"/>
                                </a:rPr>
                                <m:t>𝑑𝑃</m:t>
                              </m:r>
                            </m:num>
                            <m:den>
                              <m:r>
                                <a:rPr lang="en-US" sz="9600" i="1">
                                  <a:latin typeface="Cambria Math"/>
                                </a:rPr>
                                <m:t>𝑑𝑡</m:t>
                              </m:r>
                            </m:den>
                          </m:f>
                          <m:r>
                            <a:rPr lang="en-US" sz="9600" i="0">
                              <a:latin typeface="Cambria Math"/>
                            </a:rPr>
                            <m:t>=</m:t>
                          </m:r>
                          <m:r>
                            <a:rPr lang="en-US" sz="9600" i="1">
                              <a:latin typeface="Cambria Math"/>
                            </a:rPr>
                            <m:t>𝑎𝑃</m:t>
                          </m:r>
                          <m:d>
                            <m:dPr>
                              <m:ctrlPr>
                                <a:rPr lang="en-US" sz="9600" i="1">
                                  <a:latin typeface="Cambria Math"/>
                                </a:rPr>
                              </m:ctrlPr>
                            </m:dPr>
                            <m:e>
                              <m:r>
                                <a:rPr lang="en-US" sz="9600" i="0">
                                  <a:latin typeface="Cambria Math"/>
                                </a:rPr>
                                <m:t>1−</m:t>
                              </m:r>
                              <m:f>
                                <m:fPr>
                                  <m:ctrlPr>
                                    <a:rPr lang="en-US" sz="9600" i="1">
                                      <a:latin typeface="Cambria Math"/>
                                    </a:rPr>
                                  </m:ctrlPr>
                                </m:fPr>
                                <m:num>
                                  <m:r>
                                    <a:rPr lang="en-US" sz="9600" i="1">
                                      <a:latin typeface="Cambria Math"/>
                                    </a:rPr>
                                    <m:t>𝑃</m:t>
                                  </m:r>
                                </m:num>
                                <m:den>
                                  <m:r>
                                    <a:rPr lang="en-US" sz="9600" i="1">
                                      <a:latin typeface="Cambria Math"/>
                                    </a:rPr>
                                    <m:t>𝑅</m:t>
                                  </m:r>
                                </m:den>
                              </m:f>
                            </m:e>
                          </m:d>
                          <m:r>
                            <m:rPr>
                              <m:nor/>
                            </m:rPr>
                            <a:rPr lang="en-US" sz="9600" i="1">
                              <a:latin typeface="Cambria Math"/>
                            </a:rPr>
                            <m:t> </m:t>
                          </m:r>
                        </m:e>
                      </m:mr>
                      <m:mr>
                        <m:e>
                          <m:r>
                            <a:rPr lang="en-US" sz="9600" b="0" i="1" smtClean="0">
                              <a:latin typeface="Cambria Math"/>
                            </a:rPr>
                            <m:t>                                      </m:t>
                          </m:r>
                          <m:f>
                            <m:fPr>
                              <m:ctrlPr>
                                <a:rPr lang="en-US" sz="9600" i="1">
                                  <a:latin typeface="Cambria Math"/>
                                </a:rPr>
                              </m:ctrlPr>
                            </m:fPr>
                            <m:num>
                              <m:r>
                                <a:rPr lang="en-US" sz="9600" i="1">
                                  <a:latin typeface="Cambria Math"/>
                                </a:rPr>
                                <m:t>𝑑𝑅</m:t>
                              </m:r>
                            </m:num>
                            <m:den>
                              <m:r>
                                <a:rPr lang="en-US" sz="9600" i="1">
                                  <a:latin typeface="Cambria Math"/>
                                </a:rPr>
                                <m:t>𝑑𝑡</m:t>
                              </m:r>
                            </m:den>
                          </m:f>
                          <m:r>
                            <a:rPr lang="en-US" sz="9600" i="0">
                              <a:latin typeface="Cambria Math"/>
                            </a:rPr>
                            <m:t>=</m:t>
                          </m:r>
                          <m:r>
                            <m:rPr>
                              <m:nor/>
                            </m:rPr>
                            <a:rPr lang="en-US" sz="9600" i="1">
                              <a:latin typeface="Cambria Math"/>
                            </a:rPr>
                            <m:t> </m:t>
                          </m:r>
                          <m:r>
                            <a:rPr lang="en-US" sz="9600" i="1">
                              <a:latin typeface="Cambria Math"/>
                            </a:rPr>
                            <m:t>𝑐𝑅</m:t>
                          </m:r>
                          <m:d>
                            <m:dPr>
                              <m:ctrlPr>
                                <a:rPr lang="en-US" sz="9600" i="1">
                                  <a:latin typeface="Cambria Math"/>
                                </a:rPr>
                              </m:ctrlPr>
                            </m:dPr>
                            <m:e>
                              <m:r>
                                <a:rPr lang="en-US" sz="9600" i="0">
                                  <a:latin typeface="Cambria Math"/>
                                </a:rPr>
                                <m:t>1−</m:t>
                              </m:r>
                              <m:f>
                                <m:fPr>
                                  <m:ctrlPr>
                                    <a:rPr lang="en-US" sz="9600" i="1">
                                      <a:latin typeface="Cambria Math"/>
                                    </a:rPr>
                                  </m:ctrlPr>
                                </m:fPr>
                                <m:num>
                                  <m:r>
                                    <a:rPr lang="en-US" sz="9600" i="1">
                                      <a:latin typeface="Cambria Math"/>
                                    </a:rPr>
                                    <m:t>𝑅</m:t>
                                  </m:r>
                                </m:num>
                                <m:den>
                                  <m:r>
                                    <a:rPr lang="en-US" sz="9600" i="1">
                                      <a:latin typeface="Cambria Math"/>
                                    </a:rPr>
                                    <m:t>𝐾</m:t>
                                  </m:r>
                                </m:den>
                              </m:f>
                            </m:e>
                          </m:d>
                          <m:r>
                            <a:rPr lang="en-US" sz="9600" i="0">
                              <a:latin typeface="Cambria Math"/>
                            </a:rPr>
                            <m:t>−</m:t>
                          </m:r>
                          <m:r>
                            <a:rPr lang="en-US" sz="9600" i="1">
                              <a:latin typeface="Cambria Math"/>
                            </a:rPr>
                            <m:t>h𝑃</m:t>
                          </m:r>
                        </m:e>
                      </m:mr>
                    </m:m>
                  </m:oMath>
                </a14:m>
                <a:endParaRPr lang="en-US" sz="9600" dirty="0" smtClean="0"/>
              </a:p>
              <a:p>
                <a:pPr marL="0" indent="0">
                  <a:buNone/>
                </a:pPr>
                <a:endParaRPr lang="en-US" sz="8000" dirty="0" smtClean="0"/>
              </a:p>
              <a:p>
                <a:pPr marL="0" indent="0">
                  <a:buNone/>
                </a:pPr>
                <a:endParaRPr lang="en-US" sz="7200" dirty="0" smtClean="0"/>
              </a:p>
              <a:p>
                <a:pPr indent="457200" algn="just">
                  <a:spcAft>
                    <a:spcPts val="0"/>
                  </a:spcAft>
                </a:pPr>
                <a:r>
                  <a:rPr lang="en-CA" sz="7200" dirty="0">
                    <a:latin typeface="cmr10"/>
                    <a:ea typeface="Times New Roman"/>
                    <a:cs typeface="cmr10"/>
                  </a:rPr>
                  <a:t>The positive constant </a:t>
                </a:r>
                <a:r>
                  <a:rPr lang="en-CA" sz="7200" i="1" dirty="0">
                    <a:latin typeface="cmr10"/>
                    <a:ea typeface="Times New Roman"/>
                    <a:cs typeface="cmr10"/>
                  </a:rPr>
                  <a:t>a</a:t>
                </a:r>
                <a:r>
                  <a:rPr lang="en-CA" sz="7200" dirty="0">
                    <a:latin typeface="cmr10"/>
                    <a:ea typeface="Times New Roman"/>
                    <a:cs typeface="cmr10"/>
                  </a:rPr>
                  <a:t> has units of inverse time. The quantity </a:t>
                </a:r>
                <a:r>
                  <a:rPr lang="en-CA" sz="7200" i="1" dirty="0" err="1">
                    <a:latin typeface="cmr10"/>
                    <a:ea typeface="Times New Roman"/>
                    <a:cs typeface="cmr10"/>
                  </a:rPr>
                  <a:t>aP</a:t>
                </a:r>
                <a:r>
                  <a:rPr lang="en-CA" sz="7200" dirty="0">
                    <a:latin typeface="cmr10"/>
                    <a:ea typeface="Times New Roman"/>
                    <a:cs typeface="cmr10"/>
                  </a:rPr>
                  <a:t> is the net growth rate of the population in circumstances in which resources are abundant. Observe that when there are no resources (</a:t>
                </a:r>
                <a:r>
                  <a:rPr lang="en-CA" sz="7200" i="1" dirty="0">
                    <a:latin typeface="cmr10"/>
                    <a:ea typeface="Times New Roman"/>
                    <a:cs typeface="cmr10"/>
                  </a:rPr>
                  <a:t>R </a:t>
                </a:r>
                <a:r>
                  <a:rPr lang="en-CA" sz="7200" dirty="0">
                    <a:latin typeface="cmr10"/>
                    <a:ea typeface="Times New Roman"/>
                    <a:cs typeface="cmr10"/>
                  </a:rPr>
                  <a:t>=</a:t>
                </a:r>
                <a:r>
                  <a:rPr lang="en-CA" sz="7200" i="1" dirty="0">
                    <a:latin typeface="cmr10"/>
                    <a:ea typeface="Times New Roman"/>
                    <a:cs typeface="cmr10"/>
                  </a:rPr>
                  <a:t> 0</a:t>
                </a:r>
                <a:r>
                  <a:rPr lang="en-CA" sz="7200" dirty="0">
                    <a:latin typeface="cmr10"/>
                    <a:ea typeface="Times New Roman"/>
                    <a:cs typeface="cmr10"/>
                  </a:rPr>
                  <a:t>) the carrying capacity for the population is zero. This makes sense, but it causes mathematical trouble in the form of a singularity on the </a:t>
                </a:r>
                <a:r>
                  <a:rPr lang="en-CA" sz="7200" i="1" dirty="0">
                    <a:latin typeface="cmr10"/>
                    <a:ea typeface="Times New Roman"/>
                    <a:cs typeface="cmr10"/>
                  </a:rPr>
                  <a:t>P</a:t>
                </a:r>
                <a:r>
                  <a:rPr lang="en-CA" sz="7200" dirty="0">
                    <a:latin typeface="cmr10"/>
                    <a:ea typeface="Times New Roman"/>
                    <a:cs typeface="cmr10"/>
                  </a:rPr>
                  <a:t>-axis. The (</a:t>
                </a:r>
                <a:r>
                  <a:rPr lang="en-CA" sz="7200" i="1" dirty="0">
                    <a:latin typeface="cmr10"/>
                    <a:ea typeface="Times New Roman"/>
                    <a:cs typeface="cmr10"/>
                  </a:rPr>
                  <a:t>P/R</a:t>
                </a:r>
                <a:r>
                  <a:rPr lang="en-CA" sz="7200" dirty="0">
                    <a:latin typeface="cmr10"/>
                    <a:ea typeface="Times New Roman"/>
                    <a:cs typeface="cmr10"/>
                  </a:rPr>
                  <a:t>) term in the equation above places the Basener Ross model in the class of ratio-dependent models, a class that has recently received much attention in the population biology literature. (</a:t>
                </a:r>
                <a:r>
                  <a:rPr lang="en-CA" sz="7200" dirty="0" err="1">
                    <a:latin typeface="cmr10"/>
                    <a:ea typeface="Times New Roman"/>
                    <a:cs typeface="cmr10"/>
                  </a:rPr>
                  <a:t>Turchin</a:t>
                </a:r>
                <a:r>
                  <a:rPr lang="en-CA" sz="7200" dirty="0">
                    <a:latin typeface="cmr10"/>
                    <a:ea typeface="Times New Roman"/>
                    <a:cs typeface="cmr10"/>
                  </a:rPr>
                  <a:t>, 2003a,b</a:t>
                </a:r>
                <a:r>
                  <a:rPr lang="en-CA" sz="7200" dirty="0" smtClean="0">
                    <a:latin typeface="cmr10"/>
                    <a:ea typeface="Times New Roman"/>
                    <a:cs typeface="cmr10"/>
                  </a:rPr>
                  <a:t>)</a:t>
                </a:r>
              </a:p>
              <a:p>
                <a:pPr indent="457200" algn="just">
                  <a:spcAft>
                    <a:spcPts val="0"/>
                  </a:spcAft>
                </a:pPr>
                <a:endParaRPr lang="en-US" sz="7200" dirty="0">
                  <a:latin typeface="Times New Roman"/>
                  <a:ea typeface="Times New Roman"/>
                </a:endParaRPr>
              </a:p>
              <a:p>
                <a:pPr indent="457200" algn="just">
                  <a:spcAft>
                    <a:spcPts val="0"/>
                  </a:spcAft>
                </a:pPr>
                <a:r>
                  <a:rPr lang="en-CA" sz="7200" dirty="0">
                    <a:latin typeface="cmr10"/>
                    <a:ea typeface="Times New Roman"/>
                    <a:cs typeface="cmr10"/>
                  </a:rPr>
                  <a:t>The main virtues of this model are that it incorporates a variable carrying capacity for the population and that it is based on a simple but sensible account of the interaction between a population and its resources. Moreover, the predictions of this model match archaeological data for the population of Easter Island; the predictions of standard models, such as the logistic model or the </a:t>
                </a:r>
                <a:r>
                  <a:rPr lang="en-CA" sz="7200" dirty="0" err="1">
                    <a:latin typeface="cmr10"/>
                    <a:ea typeface="Times New Roman"/>
                    <a:cs typeface="cmr10"/>
                  </a:rPr>
                  <a:t>Lotka-Volterra</a:t>
                </a:r>
                <a:r>
                  <a:rPr lang="en-CA" sz="7200" dirty="0">
                    <a:latin typeface="cmr10"/>
                    <a:ea typeface="Times New Roman"/>
                    <a:cs typeface="cmr10"/>
                  </a:rPr>
                  <a:t> model, do not.</a:t>
                </a:r>
                <a:endParaRPr lang="en-US" sz="7200" dirty="0">
                  <a:latin typeface="Times New Roman"/>
                  <a:ea typeface="Times New Roman"/>
                </a:endParaRPr>
              </a:p>
              <a:p>
                <a:pPr marL="0" indent="0">
                  <a:buNone/>
                </a:pPr>
                <a:endParaRPr lang="en-US" sz="4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
                <a:ext cx="8229600" cy="6705600"/>
              </a:xfrm>
              <a:blipFill rotWithShape="1">
                <a:blip r:embed="rId2"/>
                <a:stretch>
                  <a:fillRect t="-1273" r="-593" b="-1182"/>
                </a:stretch>
              </a:blipFill>
            </p:spPr>
            <p:txBody>
              <a:bodyPr/>
              <a:lstStyle/>
              <a:p>
                <a:r>
                  <a:rPr lang="en-US">
                    <a:noFill/>
                  </a:rPr>
                  <a:t> </a:t>
                </a:r>
              </a:p>
            </p:txBody>
          </p:sp>
        </mc:Fallback>
      </mc:AlternateContent>
    </p:spTree>
    <p:extLst>
      <p:ext uri="{BB962C8B-B14F-4D97-AF65-F5344CB8AC3E}">
        <p14:creationId xmlns:p14="http://schemas.microsoft.com/office/powerpoint/2010/main" val="1179300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773886" cy="5867400"/>
              </a:xfrm>
            </p:spPr>
            <p:txBody>
              <a:bodyPr>
                <a:normAutofit fontScale="92500" lnSpcReduction="20000"/>
              </a:bodyPr>
              <a:lstStyle/>
              <a:p>
                <a:pPr indent="457200" algn="just">
                  <a:spcAft>
                    <a:spcPts val="0"/>
                  </a:spcAft>
                </a:pPr>
                <a:r>
                  <a:rPr lang="en-CA" sz="1900" dirty="0" smtClean="0">
                    <a:latin typeface="cmr10"/>
                    <a:ea typeface="Times New Roman"/>
                    <a:cs typeface="cmr10"/>
                  </a:rPr>
                  <a:t>Terry </a:t>
                </a:r>
                <a:r>
                  <a:rPr lang="en-CA" sz="1900" dirty="0">
                    <a:latin typeface="cmr10"/>
                    <a:ea typeface="Times New Roman"/>
                    <a:cs typeface="cmr10"/>
                  </a:rPr>
                  <a:t>Hunt hypothesizes that Polynesian rats greatly curtailed the growth of the human population of Easter Island (Hunt, 2006, 2007). We assume that the trees are the primary foundation for the resources.  For example, the people used the trees to make boats for fishing and the trees enabled a bird population to live on the island.  Hence, we assume that the amount of resources available for the people is proportional to the number of trees, and the differential equation modeling the growth rate of the human population will be a logistic growth equation with the carrying capacity being the amount of trees. Our units on the trees are chosen such that one unit of trees is sufficient to sustain one person.  In these units the carrying capacity is not just proportional to the amount of trees; it is simply equal to the amount of trees. We denote the growth rate of the human population in abundance of resource as a. This yields the following equation</a:t>
                </a:r>
                <a:r>
                  <a:rPr lang="en-CA" sz="1900" dirty="0" smtClean="0">
                    <a:latin typeface="cmr10"/>
                    <a:ea typeface="Times New Roman"/>
                    <a:cs typeface="cmr10"/>
                  </a:rPr>
                  <a:t>:</a:t>
                </a:r>
              </a:p>
              <a:p>
                <a:pPr indent="0" algn="just">
                  <a:spcAft>
                    <a:spcPts val="0"/>
                  </a:spcAft>
                  <a:buNone/>
                </a:pPr>
                <a:endParaRPr lang="en-US" sz="18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r>
                            <a:rPr lang="en-US" sz="2400" i="1">
                              <a:latin typeface="Cambria Math"/>
                            </a:rPr>
                            <m:t>𝑑𝑃</m:t>
                          </m:r>
                        </m:num>
                        <m:den>
                          <m:r>
                            <a:rPr lang="en-US" sz="2400" i="1">
                              <a:latin typeface="Cambria Math"/>
                            </a:rPr>
                            <m:t>𝑑𝑡</m:t>
                          </m:r>
                        </m:den>
                      </m:f>
                      <m:r>
                        <a:rPr lang="en-US" sz="2400" i="0">
                          <a:latin typeface="Cambria Math"/>
                        </a:rPr>
                        <m:t>=</m:t>
                      </m:r>
                      <m:r>
                        <a:rPr lang="en-US" sz="2400" i="1">
                          <a:latin typeface="Cambria Math"/>
                        </a:rPr>
                        <m:t>𝑎𝑃</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1">
                                  <a:latin typeface="Cambria Math"/>
                                </a:rPr>
                                <m:t>𝑃</m:t>
                              </m:r>
                            </m:num>
                            <m:den>
                              <m:r>
                                <a:rPr lang="en-US" sz="2400" i="1">
                                  <a:latin typeface="Cambria Math"/>
                                </a:rPr>
                                <m:t>𝑇</m:t>
                              </m:r>
                            </m:den>
                          </m:f>
                        </m:e>
                      </m:d>
                    </m:oMath>
                  </m:oMathPara>
                </a14:m>
                <a:endParaRPr lang="en-US" sz="2400" dirty="0" smtClean="0"/>
              </a:p>
              <a:p>
                <a:pPr marL="0" indent="0">
                  <a:buNone/>
                </a:pPr>
                <a:endParaRPr lang="en-US" sz="2400" dirty="0" smtClean="0"/>
              </a:p>
              <a:p>
                <a:pPr indent="457200" algn="just">
                  <a:spcAft>
                    <a:spcPts val="0"/>
                  </a:spcAft>
                </a:pPr>
                <a:r>
                  <a:rPr lang="en-CA" sz="1900" dirty="0">
                    <a:latin typeface="cmr10"/>
                    <a:ea typeface="Times New Roman"/>
                    <a:cs typeface="cmr10"/>
                  </a:rPr>
                  <a:t>The seeds of trees on the island provided the resource for the rat population. Thus the differential equation modeling the growth rate of the rat population, </a:t>
                </a:r>
                <a:r>
                  <a:rPr lang="en-CA" sz="1900" i="1" dirty="0">
                    <a:latin typeface="cmr10"/>
                    <a:ea typeface="Times New Roman"/>
                    <a:cs typeface="cmr10"/>
                  </a:rPr>
                  <a:t>R(t)</a:t>
                </a:r>
                <a:r>
                  <a:rPr lang="en-CA" sz="1900" dirty="0">
                    <a:latin typeface="cmr10"/>
                    <a:ea typeface="Times New Roman"/>
                    <a:cs typeface="cmr10"/>
                  </a:rPr>
                  <a:t>, is the standard logistic growth model with the amount of trees, </a:t>
                </a:r>
                <a:r>
                  <a:rPr lang="en-CA" sz="1900" i="1" dirty="0">
                    <a:latin typeface="cmr10"/>
                    <a:ea typeface="Times New Roman"/>
                    <a:cs typeface="cmr10"/>
                  </a:rPr>
                  <a:t>T(t)</a:t>
                </a:r>
                <a:r>
                  <a:rPr lang="en-CA" sz="1900" dirty="0">
                    <a:latin typeface="cmr10"/>
                    <a:ea typeface="Times New Roman"/>
                    <a:cs typeface="cmr10"/>
                  </a:rPr>
                  <a:t>, determining the carrying capacity. We measure </a:t>
                </a:r>
                <a:r>
                  <a:rPr lang="en-CA" sz="1900" i="1" dirty="0">
                    <a:latin typeface="cmr10"/>
                    <a:ea typeface="Times New Roman"/>
                    <a:cs typeface="cmr10"/>
                  </a:rPr>
                  <a:t>R</a:t>
                </a:r>
                <a:r>
                  <a:rPr lang="en-CA" sz="1900" dirty="0">
                    <a:latin typeface="cmr10"/>
                    <a:ea typeface="Times New Roman"/>
                    <a:cs typeface="cmr10"/>
                  </a:rPr>
                  <a:t> in units of the number of rats that are supported by one tree unit. We denote the growth rate of the rats when the trees are abundant as </a:t>
                </a:r>
                <a:r>
                  <a:rPr lang="en-CA" sz="1900" i="1" dirty="0">
                    <a:latin typeface="cmr10"/>
                    <a:ea typeface="Times New Roman"/>
                    <a:cs typeface="cmr10"/>
                  </a:rPr>
                  <a:t>c</a:t>
                </a:r>
                <a:r>
                  <a:rPr lang="en-CA" sz="1900" dirty="0">
                    <a:latin typeface="cmr10"/>
                    <a:ea typeface="Times New Roman"/>
                    <a:cs typeface="cmr10"/>
                  </a:rPr>
                  <a:t>.</a:t>
                </a:r>
                <a:endParaRPr lang="en-US" sz="1900" dirty="0">
                  <a:latin typeface="Times New Roman"/>
                  <a:ea typeface="Times New Roman"/>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773886" cy="5867400"/>
              </a:xfrm>
              <a:blipFill rotWithShape="1">
                <a:blip r:embed="rId2"/>
                <a:stretch>
                  <a:fillRect t="-1455" r="-556"/>
                </a:stretch>
              </a:blipFill>
            </p:spPr>
            <p:txBody>
              <a:bodyPr/>
              <a:lstStyle/>
              <a:p>
                <a:r>
                  <a:rPr lang="en-US">
                    <a:noFill/>
                  </a:rPr>
                  <a:t> </a:t>
                </a:r>
              </a:p>
            </p:txBody>
          </p:sp>
        </mc:Fallback>
      </mc:AlternateContent>
      <p:sp>
        <p:nvSpPr>
          <p:cNvPr id="4" name="Title 3"/>
          <p:cNvSpPr>
            <a:spLocks noGrp="1"/>
          </p:cNvSpPr>
          <p:nvPr>
            <p:ph type="title"/>
          </p:nvPr>
        </p:nvSpPr>
        <p:spPr>
          <a:xfrm>
            <a:off x="457200" y="152400"/>
            <a:ext cx="8229600" cy="609600"/>
          </a:xfrm>
        </p:spPr>
        <p:txBody>
          <a:bodyPr>
            <a:normAutofit fontScale="90000"/>
          </a:bodyPr>
          <a:lstStyle/>
          <a:p>
            <a:pPr lvl="0">
              <a:spcBef>
                <a:spcPts val="0"/>
              </a:spcBef>
            </a:pPr>
            <a:r>
              <a:rPr lang="en-US" sz="1800" dirty="0">
                <a:solidFill>
                  <a:prstClr val="black"/>
                </a:solidFill>
                <a:ea typeface="+mn-ea"/>
                <a:cs typeface="+mn-cs"/>
              </a:rPr>
              <a:t/>
            </a:r>
            <a:br>
              <a:rPr lang="en-US" sz="1800" dirty="0">
                <a:solidFill>
                  <a:prstClr val="black"/>
                </a:solidFill>
                <a:ea typeface="+mn-ea"/>
                <a:cs typeface="+mn-cs"/>
              </a:rPr>
            </a:br>
            <a:endParaRPr lang="en-US" dirty="0"/>
          </a:p>
        </p:txBody>
      </p:sp>
      <p:sp>
        <p:nvSpPr>
          <p:cNvPr id="5" name="Rectangle 4"/>
          <p:cNvSpPr/>
          <p:nvPr/>
        </p:nvSpPr>
        <p:spPr>
          <a:xfrm>
            <a:off x="1295400" y="228601"/>
            <a:ext cx="7391400" cy="800219"/>
          </a:xfrm>
          <a:prstGeom prst="rect">
            <a:avLst/>
          </a:prstGeom>
        </p:spPr>
        <p:txBody>
          <a:bodyPr wrap="square">
            <a:spAutoFit/>
          </a:bodyPr>
          <a:lstStyle/>
          <a:p>
            <a:pPr lvl="0"/>
            <a:r>
              <a:rPr lang="en-US" sz="2800" b="1" u="sng" dirty="0">
                <a:solidFill>
                  <a:srgbClr val="800000"/>
                </a:solidFill>
                <a:latin typeface="Times New Roman"/>
                <a:ea typeface="Times New Roman"/>
              </a:rPr>
              <a:t>THE </a:t>
            </a:r>
            <a:r>
              <a:rPr lang="en-US" sz="2800" b="1" u="sng" dirty="0" smtClean="0">
                <a:solidFill>
                  <a:srgbClr val="800000"/>
                </a:solidFill>
                <a:latin typeface="Times New Roman"/>
                <a:ea typeface="Times New Roman"/>
              </a:rPr>
              <a:t>INVASIVE SPECIES </a:t>
            </a:r>
            <a:r>
              <a:rPr lang="en-US" sz="2800" b="1" u="sng" dirty="0">
                <a:solidFill>
                  <a:srgbClr val="800000"/>
                </a:solidFill>
                <a:latin typeface="Times New Roman"/>
                <a:ea typeface="Times New Roman"/>
              </a:rPr>
              <a:t>MODEL:</a:t>
            </a:r>
            <a:r>
              <a:rPr lang="en-US" sz="2800" dirty="0">
                <a:solidFill>
                  <a:prstClr val="black"/>
                </a:solidFill>
                <a:latin typeface="Times New Roman"/>
                <a:ea typeface="Times New Roman"/>
              </a:rPr>
              <a:t/>
            </a:r>
            <a:br>
              <a:rPr lang="en-US" sz="2800" dirty="0">
                <a:solidFill>
                  <a:prstClr val="black"/>
                </a:solidFill>
                <a:latin typeface="Times New Roman"/>
                <a:ea typeface="Times New Roman"/>
              </a:rPr>
            </a:br>
            <a:endParaRPr lang="en-US" dirty="0">
              <a:solidFill>
                <a:prstClr val="black"/>
              </a:solidFill>
            </a:endParaRPr>
          </a:p>
        </p:txBody>
      </p:sp>
    </p:spTree>
    <p:extLst>
      <p:ext uri="{BB962C8B-B14F-4D97-AF65-F5344CB8AC3E}">
        <p14:creationId xmlns:p14="http://schemas.microsoft.com/office/powerpoint/2010/main" val="285445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0"/>
                <a:ext cx="8839200" cy="6629400"/>
              </a:xfrm>
            </p:spPr>
            <p:txBody>
              <a:bodyPr>
                <a:normAutofit lnSpcReduction="10000"/>
              </a:bodyPr>
              <a:lstStyle/>
              <a:p>
                <a:pPr marL="0" indent="0">
                  <a:buNone/>
                </a:pPr>
                <a:endParaRPr lang="en-US" sz="24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r>
                            <a:rPr lang="en-US" sz="2400" i="1">
                              <a:latin typeface="Cambria Math"/>
                            </a:rPr>
                            <m:t>𝑑𝑅</m:t>
                          </m:r>
                        </m:num>
                        <m:den>
                          <m:r>
                            <a:rPr lang="en-US" sz="2400" i="1">
                              <a:latin typeface="Cambria Math"/>
                            </a:rPr>
                            <m:t>𝑑𝑡</m:t>
                          </m:r>
                        </m:den>
                      </m:f>
                      <m:r>
                        <a:rPr lang="en-US" sz="2400" i="0">
                          <a:latin typeface="Cambria Math"/>
                        </a:rPr>
                        <m:t>=</m:t>
                      </m:r>
                      <m:r>
                        <a:rPr lang="en-US" sz="2400" i="1">
                          <a:latin typeface="Cambria Math"/>
                        </a:rPr>
                        <m:t>𝑐𝑅</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1">
                                  <a:latin typeface="Cambria Math"/>
                                </a:rPr>
                                <m:t>𝑅</m:t>
                              </m:r>
                            </m:num>
                            <m:den>
                              <m:r>
                                <a:rPr lang="en-US" sz="2400" i="1">
                                  <a:latin typeface="Cambria Math"/>
                                </a:rPr>
                                <m:t>𝑇</m:t>
                              </m:r>
                            </m:den>
                          </m:f>
                        </m:e>
                      </m:d>
                    </m:oMath>
                  </m:oMathPara>
                </a14:m>
                <a:endParaRPr lang="en-US" dirty="0" smtClean="0"/>
              </a:p>
              <a:p>
                <a:pPr marL="0" indent="0">
                  <a:buNone/>
                </a:pPr>
                <a:endParaRPr lang="en-US" dirty="0" smtClean="0"/>
              </a:p>
              <a:p>
                <a:pPr indent="457200" algn="just">
                  <a:spcAft>
                    <a:spcPts val="0"/>
                  </a:spcAft>
                </a:pPr>
                <a:r>
                  <a:rPr lang="en-CA" sz="1800" dirty="0" smtClean="0">
                    <a:latin typeface="cmr10"/>
                    <a:ea typeface="Times New Roman"/>
                    <a:cs typeface="cmr10"/>
                  </a:rPr>
                  <a:t>The </a:t>
                </a:r>
                <a:r>
                  <a:rPr lang="en-CA" sz="1800" dirty="0">
                    <a:latin typeface="cmr10"/>
                    <a:ea typeface="Times New Roman"/>
                    <a:cs typeface="cmr10"/>
                  </a:rPr>
                  <a:t>growth rate of the trees, in the absence of the harvesting by the human population, will be modeled by a modified logistic equation. The initial growth rate of the resource, </a:t>
                </a:r>
                <a14:m>
                  <m:oMath xmlns:m="http://schemas.openxmlformats.org/officeDocument/2006/math">
                    <m:f>
                      <m:fPr>
                        <m:ctrlPr>
                          <a:rPr lang="en-US" sz="1800" i="1">
                            <a:latin typeface="Cambria Math"/>
                          </a:rPr>
                        </m:ctrlPr>
                      </m:fPr>
                      <m:num>
                        <m:r>
                          <a:rPr lang="en-US" sz="1800" i="1">
                            <a:latin typeface="Cambria Math"/>
                          </a:rPr>
                          <m:t>𝑏</m:t>
                        </m:r>
                      </m:num>
                      <m:den>
                        <m:r>
                          <a:rPr lang="en-US" sz="1800" i="0">
                            <a:latin typeface="Cambria Math"/>
                          </a:rPr>
                          <m:t>1+</m:t>
                        </m:r>
                        <m:r>
                          <a:rPr lang="en-US" sz="1800" i="1">
                            <a:latin typeface="Cambria Math"/>
                          </a:rPr>
                          <m:t>𝑓𝑅</m:t>
                        </m:r>
                      </m:den>
                    </m:f>
                  </m:oMath>
                </a14:m>
                <a:r>
                  <a:rPr lang="en-CA" sz="1800" dirty="0">
                    <a:latin typeface="cmr10"/>
                    <a:ea typeface="Times New Roman"/>
                    <a:cs typeface="cmr10"/>
                  </a:rPr>
                  <a:t>, is equal to </a:t>
                </a:r>
                <a:r>
                  <a:rPr lang="en-CA" sz="1800" i="1" dirty="0">
                    <a:latin typeface="cmr10"/>
                    <a:ea typeface="Times New Roman"/>
                    <a:cs typeface="cmr10"/>
                  </a:rPr>
                  <a:t>b</a:t>
                </a:r>
                <a:r>
                  <a:rPr lang="en-CA" sz="1800" dirty="0">
                    <a:latin typeface="cmr10"/>
                    <a:ea typeface="Times New Roman"/>
                    <a:cs typeface="cmr10"/>
                  </a:rPr>
                  <a:t> in the absence of rats and decreases with an increasing rat population. The rats eat the tree seeds, reducing the overall growth rate of the trees. The carrying capacity, </a:t>
                </a:r>
                <a:r>
                  <a:rPr lang="en-CA" sz="1800" i="1" dirty="0">
                    <a:latin typeface="cmr10"/>
                    <a:ea typeface="Times New Roman"/>
                    <a:cs typeface="cmr10"/>
                  </a:rPr>
                  <a:t>M</a:t>
                </a:r>
                <a:r>
                  <a:rPr lang="en-CA" sz="1800" dirty="0">
                    <a:latin typeface="cmr10"/>
                    <a:ea typeface="Times New Roman"/>
                    <a:cs typeface="cmr10"/>
                  </a:rPr>
                  <a:t>, of the resources will be considered constant with respect to the rat population. As in the Basener-Ross model, we assume the humans harvest the resource at a rate </a:t>
                </a:r>
                <a:r>
                  <a:rPr lang="en-CA" sz="1800" i="1" dirty="0" err="1">
                    <a:latin typeface="cmr10"/>
                    <a:ea typeface="Times New Roman"/>
                    <a:cs typeface="cmr10"/>
                  </a:rPr>
                  <a:t>hP</a:t>
                </a:r>
                <a:r>
                  <a:rPr lang="en-CA" sz="1800" dirty="0" err="1">
                    <a:latin typeface="cmr10"/>
                    <a:ea typeface="Times New Roman"/>
                    <a:cs typeface="cmr10"/>
                  </a:rPr>
                  <a:t>.</a:t>
                </a:r>
                <a:r>
                  <a:rPr lang="en-CA" sz="1800" dirty="0">
                    <a:latin typeface="cmr10"/>
                    <a:ea typeface="Times New Roman"/>
                    <a:cs typeface="cmr10"/>
                  </a:rPr>
                  <a:t> </a:t>
                </a:r>
                <a:r>
                  <a:rPr lang="en-CA" sz="1800" dirty="0" smtClean="0">
                    <a:latin typeface="cmr10"/>
                    <a:ea typeface="Times New Roman"/>
                    <a:cs typeface="cmr10"/>
                  </a:rPr>
                  <a:t> This </a:t>
                </a:r>
                <a:r>
                  <a:rPr lang="en-CA" sz="1800" dirty="0">
                    <a:latin typeface="cmr10"/>
                    <a:ea typeface="Times New Roman"/>
                    <a:cs typeface="cmr10"/>
                  </a:rPr>
                  <a:t>harvesting rate assumes that the number of trees harvested is proportional to the number of people, a reasonable assumption on a small island where the people have easy access to the trees</a:t>
                </a:r>
                <a:r>
                  <a:rPr lang="en-CA" sz="1800" dirty="0" smtClean="0">
                    <a:latin typeface="cmr10"/>
                    <a:ea typeface="Times New Roman"/>
                    <a:cs typeface="cmr10"/>
                  </a:rPr>
                  <a:t>.</a:t>
                </a:r>
              </a:p>
              <a:p>
                <a:pPr indent="0" algn="just">
                  <a:spcAft>
                    <a:spcPts val="0"/>
                  </a:spcAft>
                  <a:buNone/>
                </a:pPr>
                <a:endParaRPr lang="en-US" sz="1800" dirty="0">
                  <a:latin typeface="Times New Roman"/>
                  <a:ea typeface="Times New Roman"/>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r>
                            <a:rPr lang="en-US" sz="2400" i="1">
                              <a:latin typeface="Cambria Math"/>
                            </a:rPr>
                            <m:t>𝑑𝑇</m:t>
                          </m:r>
                        </m:num>
                        <m:den>
                          <m:r>
                            <a:rPr lang="en-US" sz="2400" i="1">
                              <a:latin typeface="Cambria Math"/>
                            </a:rPr>
                            <m:t>𝑑𝑡</m:t>
                          </m:r>
                        </m:den>
                      </m:f>
                      <m:r>
                        <a:rPr lang="en-US" sz="2400" i="0">
                          <a:latin typeface="Cambria Math"/>
                        </a:rPr>
                        <m:t>=</m:t>
                      </m:r>
                      <m:f>
                        <m:fPr>
                          <m:ctrlPr>
                            <a:rPr lang="en-US" sz="2400" i="1">
                              <a:latin typeface="Cambria Math"/>
                            </a:rPr>
                          </m:ctrlPr>
                        </m:fPr>
                        <m:num>
                          <m:r>
                            <a:rPr lang="en-US" sz="2400" i="1">
                              <a:latin typeface="Cambria Math"/>
                            </a:rPr>
                            <m:t>𝑏</m:t>
                          </m:r>
                        </m:num>
                        <m:den>
                          <m:r>
                            <a:rPr lang="en-US" sz="2400" i="0">
                              <a:latin typeface="Cambria Math"/>
                            </a:rPr>
                            <m:t>1+</m:t>
                          </m:r>
                          <m:r>
                            <a:rPr lang="en-US" sz="2400" i="1">
                              <a:latin typeface="Cambria Math"/>
                            </a:rPr>
                            <m:t>𝑓𝑅</m:t>
                          </m:r>
                        </m:den>
                      </m:f>
                      <m:r>
                        <a:rPr lang="en-US" sz="2400" i="1">
                          <a:latin typeface="Cambria Math"/>
                        </a:rPr>
                        <m:t>𝑇</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1">
                                  <a:latin typeface="Cambria Math"/>
                                </a:rPr>
                                <m:t>𝑇</m:t>
                              </m:r>
                            </m:num>
                            <m:den>
                              <m:r>
                                <a:rPr lang="en-US" sz="2400" i="1">
                                  <a:latin typeface="Cambria Math"/>
                                </a:rPr>
                                <m:t>𝑀</m:t>
                              </m:r>
                            </m:den>
                          </m:f>
                        </m:e>
                      </m:d>
                      <m:r>
                        <a:rPr lang="en-US" sz="2400" i="0">
                          <a:latin typeface="Cambria Math"/>
                        </a:rPr>
                        <m:t>−</m:t>
                      </m:r>
                      <m:r>
                        <a:rPr lang="en-US" sz="2400" i="1">
                          <a:latin typeface="Cambria Math"/>
                        </a:rPr>
                        <m:t>h𝑃</m:t>
                      </m:r>
                    </m:oMath>
                  </m:oMathPara>
                </a14:m>
                <a:endParaRPr lang="en-US" sz="2400" dirty="0" smtClean="0"/>
              </a:p>
              <a:p>
                <a:pPr marL="0" indent="0">
                  <a:buNone/>
                </a:pPr>
                <a:endParaRPr lang="en-US" sz="2400" dirty="0" smtClean="0"/>
              </a:p>
              <a:p>
                <a:pPr algn="just">
                  <a:spcAft>
                    <a:spcPts val="0"/>
                  </a:spcAft>
                </a:pPr>
                <a:r>
                  <a:rPr lang="en-CA" sz="1800" dirty="0" smtClean="0">
                    <a:latin typeface="cmr10"/>
                    <a:ea typeface="Times New Roman"/>
                    <a:cs typeface="cmr10"/>
                  </a:rPr>
                  <a:t>In </a:t>
                </a:r>
                <a:r>
                  <a:rPr lang="en-CA" sz="1800" dirty="0">
                    <a:latin typeface="cmr10"/>
                    <a:ea typeface="Times New Roman"/>
                    <a:cs typeface="cmr10"/>
                  </a:rPr>
                  <a:t>the absence of rats the invasive species model simplifies to the Basener-Ross </a:t>
                </a:r>
                <a:r>
                  <a:rPr lang="en-CA" sz="1800" dirty="0" smtClean="0">
                    <a:latin typeface="cmr10"/>
                    <a:ea typeface="Times New Roman"/>
                    <a:cs typeface="cmr10"/>
                  </a:rPr>
                  <a:t>model. Thus </a:t>
                </a:r>
                <a:r>
                  <a:rPr lang="en-CA" sz="1800" dirty="0">
                    <a:latin typeface="cmr10"/>
                    <a:ea typeface="Times New Roman"/>
                    <a:cs typeface="cmr10"/>
                  </a:rPr>
                  <a:t>the full model is:</a:t>
                </a:r>
                <a:endParaRPr lang="en-US" sz="1800" dirty="0">
                  <a:latin typeface="Times New Roman"/>
                  <a:ea typeface="Times New Roman"/>
                </a:endParaRP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0"/>
                <a:ext cx="8839200" cy="6629400"/>
              </a:xfrm>
              <a:blipFill rotWithShape="1">
                <a:blip r:embed="rId2"/>
                <a:stretch>
                  <a:fillRect l="-483" r="-552"/>
                </a:stretch>
              </a:blipFill>
            </p:spPr>
            <p:txBody>
              <a:bodyPr/>
              <a:lstStyle/>
              <a:p>
                <a:r>
                  <a:rPr lang="en-US">
                    <a:noFill/>
                  </a:rPr>
                  <a:t> </a:t>
                </a:r>
              </a:p>
            </p:txBody>
          </p:sp>
        </mc:Fallback>
      </mc:AlternateContent>
    </p:spTree>
    <p:extLst>
      <p:ext uri="{BB962C8B-B14F-4D97-AF65-F5344CB8AC3E}">
        <p14:creationId xmlns:p14="http://schemas.microsoft.com/office/powerpoint/2010/main" val="3517212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200"/>
                <a:ext cx="9144000" cy="6477000"/>
              </a:xfrm>
            </p:spPr>
            <p:txBody>
              <a:bodyPr>
                <a:normAutofit/>
              </a:bodyPr>
              <a:lstStyle/>
              <a:p>
                <a:pPr marL="0" indent="0">
                  <a:buNone/>
                </a:pPr>
                <a:r>
                  <a:rPr lang="en-US" dirty="0" smtClean="0"/>
                  <a:t>                                     </a:t>
                </a:r>
                <a14:m>
                  <m:oMath xmlns:m="http://schemas.openxmlformats.org/officeDocument/2006/math">
                    <m:f>
                      <m:fPr>
                        <m:ctrlPr>
                          <a:rPr lang="en-US" sz="2400" i="1">
                            <a:latin typeface="Cambria Math"/>
                          </a:rPr>
                        </m:ctrlPr>
                      </m:fPr>
                      <m:num>
                        <m:r>
                          <a:rPr lang="en-US" sz="2400" b="0" i="1" smtClean="0">
                            <a:latin typeface="Cambria Math"/>
                          </a:rPr>
                          <m:t> </m:t>
                        </m:r>
                        <m:r>
                          <a:rPr lang="en-US" sz="2400" i="1">
                            <a:latin typeface="Cambria Math"/>
                          </a:rPr>
                          <m:t>𝑑𝑃</m:t>
                        </m:r>
                      </m:num>
                      <m:den>
                        <m:r>
                          <a:rPr lang="en-US" sz="2400" i="1">
                            <a:latin typeface="Cambria Math"/>
                          </a:rPr>
                          <m:t>𝑑𝑡</m:t>
                        </m:r>
                      </m:den>
                    </m:f>
                    <m:r>
                      <a:rPr lang="en-US" sz="2400" i="0">
                        <a:latin typeface="Cambria Math"/>
                      </a:rPr>
                      <m:t>=</m:t>
                    </m:r>
                    <m:r>
                      <a:rPr lang="en-US" sz="2400" i="1">
                        <a:latin typeface="Cambria Math"/>
                      </a:rPr>
                      <m:t>𝑎𝑃</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1">
                                <a:latin typeface="Cambria Math"/>
                              </a:rPr>
                              <m:t>𝑃</m:t>
                            </m:r>
                          </m:num>
                          <m:den>
                            <m:r>
                              <a:rPr lang="en-US" sz="2400" i="1">
                                <a:latin typeface="Cambria Math"/>
                              </a:rPr>
                              <m:t>𝑇</m:t>
                            </m:r>
                          </m:den>
                        </m:f>
                      </m:e>
                    </m:d>
                  </m:oMath>
                </a14:m>
                <a:endParaRPr lang="en-US" sz="2400" i="1" dirty="0" smtClean="0">
                  <a:latin typeface="Cambria Math"/>
                </a:endParaRPr>
              </a:p>
              <a:p>
                <a:pPr marL="0" indent="0">
                  <a:buNone/>
                </a:pPr>
                <a:endParaRPr lang="en-US" sz="11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r>
                            <a:rPr lang="en-US" sz="2400" i="1">
                              <a:latin typeface="Cambria Math"/>
                            </a:rPr>
                            <m:t>𝑑𝑅</m:t>
                          </m:r>
                        </m:num>
                        <m:den>
                          <m:r>
                            <a:rPr lang="en-US" sz="2400" i="1">
                              <a:latin typeface="Cambria Math"/>
                            </a:rPr>
                            <m:t>𝑑𝑡</m:t>
                          </m:r>
                        </m:den>
                      </m:f>
                      <m:r>
                        <a:rPr lang="en-US" sz="2400" i="0">
                          <a:latin typeface="Cambria Math"/>
                        </a:rPr>
                        <m:t>=</m:t>
                      </m:r>
                      <m:r>
                        <a:rPr lang="en-US" sz="2400" i="1">
                          <a:latin typeface="Cambria Math"/>
                        </a:rPr>
                        <m:t>𝑐𝑅</m:t>
                      </m:r>
                      <m:d>
                        <m:dPr>
                          <m:ctrlPr>
                            <a:rPr lang="en-US" sz="2400" i="1">
                              <a:latin typeface="Cambria Math"/>
                            </a:rPr>
                          </m:ctrlPr>
                        </m:dPr>
                        <m:e>
                          <m:r>
                            <a:rPr lang="en-US" sz="2400" i="0">
                              <a:latin typeface="Cambria Math"/>
                            </a:rPr>
                            <m:t>1−</m:t>
                          </m:r>
                          <m:f>
                            <m:fPr>
                              <m:ctrlPr>
                                <a:rPr lang="en-US" sz="2400" i="1">
                                  <a:latin typeface="Cambria Math"/>
                                </a:rPr>
                              </m:ctrlPr>
                            </m:fPr>
                            <m:num>
                              <m:r>
                                <a:rPr lang="en-US" sz="2400" i="1">
                                  <a:latin typeface="Cambria Math"/>
                                </a:rPr>
                                <m:t>𝑅</m:t>
                              </m:r>
                            </m:num>
                            <m:den>
                              <m:r>
                                <a:rPr lang="en-US" sz="2400" i="1">
                                  <a:latin typeface="Cambria Math"/>
                                </a:rPr>
                                <m:t>𝑇</m:t>
                              </m:r>
                            </m:den>
                          </m:f>
                        </m:e>
                      </m:d>
                    </m:oMath>
                  </m:oMathPara>
                </a14:m>
                <a:endParaRPr lang="en-US" sz="2400" dirty="0" smtClean="0"/>
              </a:p>
              <a:p>
                <a:pPr marL="0" indent="0">
                  <a:buNone/>
                </a:pPr>
                <a:endParaRPr lang="en-US" sz="1100" dirty="0" smtClean="0"/>
              </a:p>
              <a:p>
                <a:pPr marL="0" indent="0">
                  <a:buNone/>
                </a:pPr>
                <a:r>
                  <a:rPr lang="en-US" sz="2800" dirty="0" smtClean="0"/>
                  <a:t>                                          </a:t>
                </a:r>
                <a14:m>
                  <m:oMath xmlns:m="http://schemas.openxmlformats.org/officeDocument/2006/math">
                    <m:f>
                      <m:fPr>
                        <m:ctrlPr>
                          <a:rPr lang="en-US" sz="2800" i="1">
                            <a:latin typeface="Cambria Math"/>
                          </a:rPr>
                        </m:ctrlPr>
                      </m:fPr>
                      <m:num>
                        <m:r>
                          <a:rPr lang="en-US" sz="2800" i="1">
                            <a:latin typeface="Cambria Math"/>
                          </a:rPr>
                          <m:t>𝑑𝑇</m:t>
                        </m:r>
                      </m:num>
                      <m:den>
                        <m:r>
                          <a:rPr lang="en-US" sz="2800" i="1">
                            <a:latin typeface="Cambria Math"/>
                          </a:rPr>
                          <m:t>𝑑𝑡</m:t>
                        </m:r>
                      </m:den>
                    </m:f>
                    <m:r>
                      <a:rPr lang="en-US" sz="2800" i="0">
                        <a:latin typeface="Cambria Math"/>
                      </a:rPr>
                      <m:t>=</m:t>
                    </m:r>
                    <m:f>
                      <m:fPr>
                        <m:ctrlPr>
                          <a:rPr lang="en-US" sz="2800" i="1">
                            <a:latin typeface="Cambria Math"/>
                          </a:rPr>
                        </m:ctrlPr>
                      </m:fPr>
                      <m:num>
                        <m:r>
                          <a:rPr lang="en-US" sz="2800" i="1">
                            <a:latin typeface="Cambria Math"/>
                          </a:rPr>
                          <m:t>𝑏</m:t>
                        </m:r>
                      </m:num>
                      <m:den>
                        <m:r>
                          <a:rPr lang="en-US" sz="2800" i="0">
                            <a:latin typeface="Cambria Math"/>
                          </a:rPr>
                          <m:t>1+</m:t>
                        </m:r>
                        <m:r>
                          <a:rPr lang="en-US" sz="2800" i="1">
                            <a:latin typeface="Cambria Math"/>
                          </a:rPr>
                          <m:t>𝑓𝑅</m:t>
                        </m:r>
                      </m:den>
                    </m:f>
                    <m:r>
                      <a:rPr lang="en-US" sz="2800" i="1">
                        <a:latin typeface="Cambria Math"/>
                      </a:rPr>
                      <m:t>𝑇</m:t>
                    </m:r>
                    <m:d>
                      <m:dPr>
                        <m:ctrlPr>
                          <a:rPr lang="en-US" sz="2800" i="1">
                            <a:latin typeface="Cambria Math"/>
                          </a:rPr>
                        </m:ctrlPr>
                      </m:dPr>
                      <m:e>
                        <m:r>
                          <a:rPr lang="en-US" sz="2800" i="0">
                            <a:latin typeface="Cambria Math"/>
                          </a:rPr>
                          <m:t>1−</m:t>
                        </m:r>
                        <m:f>
                          <m:fPr>
                            <m:ctrlPr>
                              <a:rPr lang="en-US" sz="2800" i="1">
                                <a:latin typeface="Cambria Math"/>
                              </a:rPr>
                            </m:ctrlPr>
                          </m:fPr>
                          <m:num>
                            <m:r>
                              <a:rPr lang="en-US" sz="2800" i="1">
                                <a:latin typeface="Cambria Math"/>
                              </a:rPr>
                              <m:t>𝑇</m:t>
                            </m:r>
                          </m:num>
                          <m:den>
                            <m:r>
                              <a:rPr lang="en-US" sz="2800" i="1">
                                <a:latin typeface="Cambria Math"/>
                              </a:rPr>
                              <m:t>𝑀</m:t>
                            </m:r>
                          </m:den>
                        </m:f>
                      </m:e>
                    </m:d>
                    <m:r>
                      <a:rPr lang="en-US" sz="2800" i="0">
                        <a:latin typeface="Cambria Math"/>
                      </a:rPr>
                      <m:t>−</m:t>
                    </m:r>
                    <m:r>
                      <a:rPr lang="en-US" sz="2800" i="1">
                        <a:latin typeface="Cambria Math"/>
                      </a:rPr>
                      <m:t>h𝑃</m:t>
                    </m:r>
                  </m:oMath>
                </a14:m>
                <a:endParaRPr lang="en-US" sz="2800" dirty="0" smtClean="0"/>
              </a:p>
              <a:p>
                <a:pPr marL="0" indent="0">
                  <a:buNone/>
                </a:pPr>
                <a:endParaRPr lang="en-US" sz="1200" dirty="0" smtClean="0"/>
              </a:p>
              <a:p>
                <a:pPr indent="457200" algn="just">
                  <a:spcAft>
                    <a:spcPts val="0"/>
                  </a:spcAft>
                </a:pPr>
                <a:r>
                  <a:rPr lang="en-CA" sz="2100" dirty="0">
                    <a:latin typeface="cmr10"/>
                    <a:ea typeface="Times New Roman"/>
                    <a:cs typeface="cmr10"/>
                  </a:rPr>
                  <a:t>We measure </a:t>
                </a:r>
                <a:r>
                  <a:rPr lang="en-CA" sz="2100" i="1" dirty="0">
                    <a:latin typeface="cmr10"/>
                    <a:ea typeface="Times New Roman"/>
                    <a:cs typeface="cmr10"/>
                  </a:rPr>
                  <a:t>P</a:t>
                </a:r>
                <a:r>
                  <a:rPr lang="en-CA" sz="2100" dirty="0">
                    <a:latin typeface="cmr10"/>
                    <a:ea typeface="Times New Roman"/>
                    <a:cs typeface="cmr10"/>
                  </a:rPr>
                  <a:t> in people. We will measure </a:t>
                </a:r>
                <a:r>
                  <a:rPr lang="en-CA" sz="2100" i="1" dirty="0">
                    <a:latin typeface="cmr10"/>
                    <a:ea typeface="Times New Roman"/>
                    <a:cs typeface="cmr10"/>
                  </a:rPr>
                  <a:t>T</a:t>
                </a:r>
                <a:r>
                  <a:rPr lang="en-CA" sz="2100" dirty="0">
                    <a:latin typeface="cmr10"/>
                    <a:ea typeface="Times New Roman"/>
                    <a:cs typeface="cmr10"/>
                  </a:rPr>
                  <a:t> in units of the amount of trees that would support 1 human. We measure </a:t>
                </a:r>
                <a:r>
                  <a:rPr lang="en-CA" sz="2100" i="1" dirty="0">
                    <a:latin typeface="cmr10"/>
                    <a:ea typeface="Times New Roman"/>
                    <a:cs typeface="cmr10"/>
                  </a:rPr>
                  <a:t>R</a:t>
                </a:r>
                <a:r>
                  <a:rPr lang="en-CA" sz="2100" dirty="0">
                    <a:latin typeface="cmr10"/>
                    <a:ea typeface="Times New Roman"/>
                    <a:cs typeface="cmr10"/>
                  </a:rPr>
                  <a:t> in the number of rats that would be supported by one tree unit</a:t>
                </a:r>
                <a:r>
                  <a:rPr lang="en-CA" sz="2100" dirty="0" smtClean="0">
                    <a:latin typeface="cmr10"/>
                    <a:ea typeface="Times New Roman"/>
                    <a:cs typeface="cmr10"/>
                  </a:rPr>
                  <a:t>.</a:t>
                </a:r>
              </a:p>
              <a:p>
                <a:pPr indent="0" algn="just">
                  <a:spcAft>
                    <a:spcPts val="0"/>
                  </a:spcAft>
                  <a:buNone/>
                </a:pPr>
                <a:endParaRPr lang="en-US" sz="2100" dirty="0">
                  <a:latin typeface="Times New Roman"/>
                  <a:ea typeface="Times New Roman"/>
                </a:endParaRPr>
              </a:p>
              <a:p>
                <a:pPr indent="457200" algn="just">
                  <a:spcAft>
                    <a:spcPts val="0"/>
                  </a:spcAft>
                </a:pPr>
                <a:r>
                  <a:rPr lang="en-CA" sz="2100" dirty="0">
                    <a:latin typeface="cmr10"/>
                    <a:ea typeface="Times New Roman"/>
                    <a:cs typeface="cmr10"/>
                  </a:rPr>
                  <a:t>When </a:t>
                </a:r>
                <a:r>
                  <a:rPr lang="en-CA" sz="2100" i="1" dirty="0">
                    <a:latin typeface="cmr10"/>
                    <a:ea typeface="Times New Roman"/>
                    <a:cs typeface="cmr10"/>
                  </a:rPr>
                  <a:t>P</a:t>
                </a:r>
                <a:r>
                  <a:rPr lang="en-CA" sz="2100" dirty="0">
                    <a:latin typeface="cmr10"/>
                    <a:ea typeface="Times New Roman"/>
                    <a:cs typeface="cmr10"/>
                  </a:rPr>
                  <a:t> = </a:t>
                </a:r>
                <a:r>
                  <a:rPr lang="en-CA" sz="2100" i="1" dirty="0">
                    <a:latin typeface="cmr10"/>
                    <a:ea typeface="Times New Roman"/>
                    <a:cs typeface="cmr10"/>
                  </a:rPr>
                  <a:t>1</a:t>
                </a:r>
                <a:r>
                  <a:rPr lang="en-CA" sz="2100" dirty="0">
                    <a:latin typeface="cmr10"/>
                    <a:ea typeface="Times New Roman"/>
                    <a:cs typeface="cmr10"/>
                  </a:rPr>
                  <a:t> there is one person; when </a:t>
                </a:r>
                <a:r>
                  <a:rPr lang="en-CA" sz="2100" i="1" dirty="0">
                    <a:latin typeface="cmr10"/>
                    <a:ea typeface="Times New Roman"/>
                    <a:cs typeface="cmr10"/>
                  </a:rPr>
                  <a:t>T </a:t>
                </a:r>
                <a:r>
                  <a:rPr lang="en-CA" sz="2100" dirty="0">
                    <a:latin typeface="cmr10"/>
                    <a:ea typeface="Times New Roman"/>
                    <a:cs typeface="cmr10"/>
                  </a:rPr>
                  <a:t>=</a:t>
                </a:r>
                <a:r>
                  <a:rPr lang="en-CA" sz="2100" i="1" dirty="0">
                    <a:latin typeface="cmr10"/>
                    <a:ea typeface="Times New Roman"/>
                    <a:cs typeface="cmr10"/>
                  </a:rPr>
                  <a:t> 1</a:t>
                </a:r>
                <a:r>
                  <a:rPr lang="en-CA" sz="2100" dirty="0">
                    <a:latin typeface="cmr10"/>
                    <a:ea typeface="Times New Roman"/>
                    <a:cs typeface="cmr10"/>
                  </a:rPr>
                  <a:t> there are 10 trees assuming that a person can be supported by 10 trees; when </a:t>
                </a:r>
                <a:r>
                  <a:rPr lang="en-CA" sz="2100" i="1" dirty="0">
                    <a:latin typeface="cmr10"/>
                    <a:ea typeface="Times New Roman"/>
                    <a:cs typeface="cmr10"/>
                  </a:rPr>
                  <a:t>R</a:t>
                </a:r>
                <a:r>
                  <a:rPr lang="en-CA" sz="2100" dirty="0">
                    <a:latin typeface="cmr10"/>
                    <a:ea typeface="Times New Roman"/>
                    <a:cs typeface="cmr10"/>
                  </a:rPr>
                  <a:t> = </a:t>
                </a:r>
                <a:r>
                  <a:rPr lang="en-CA" sz="2100" i="1" dirty="0">
                    <a:latin typeface="cmr10"/>
                    <a:ea typeface="Times New Roman"/>
                    <a:cs typeface="cmr10"/>
                  </a:rPr>
                  <a:t>1</a:t>
                </a:r>
                <a:r>
                  <a:rPr lang="en-CA" sz="2100" dirty="0">
                    <a:latin typeface="cmr10"/>
                    <a:ea typeface="Times New Roman"/>
                    <a:cs typeface="cmr10"/>
                  </a:rPr>
                  <a:t> there are 1000 rats, assuming that each tree can support 100 rats. These numbers are presented only to illustrate the relationship between the units and the objects they measure. They are not the actual values. The model parameters are estimated in the next section.</a:t>
                </a:r>
                <a:endParaRPr lang="en-US" sz="2100" dirty="0">
                  <a:latin typeface="Times New Roman"/>
                  <a:ea typeface="Times New Roman"/>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200"/>
                <a:ext cx="9144000" cy="6477000"/>
              </a:xfrm>
              <a:blipFill rotWithShape="1">
                <a:blip r:embed="rId2"/>
                <a:stretch>
                  <a:fillRect r="-800"/>
                </a:stretch>
              </a:blipFill>
            </p:spPr>
            <p:txBody>
              <a:bodyPr/>
              <a:lstStyle/>
              <a:p>
                <a:r>
                  <a:rPr lang="en-US">
                    <a:noFill/>
                  </a:rPr>
                  <a:t> </a:t>
                </a:r>
              </a:p>
            </p:txBody>
          </p:sp>
        </mc:Fallback>
      </mc:AlternateContent>
    </p:spTree>
    <p:extLst>
      <p:ext uri="{BB962C8B-B14F-4D97-AF65-F5344CB8AC3E}">
        <p14:creationId xmlns:p14="http://schemas.microsoft.com/office/powerpoint/2010/main" val="3390404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5280</Words>
  <Application>Microsoft Office PowerPoint</Application>
  <PresentationFormat>On-screen Show (4:3)</PresentationFormat>
  <Paragraphs>237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Dynamics of a Discrete Population Model for Extinction and Sustainability in Ancient Civilizations </vt:lpstr>
      <vt:lpstr>  OUTLINE OF THE PRESENTATION:   </vt:lpstr>
      <vt:lpstr>THE STANDARD LOGISTIC MODEL: </vt:lpstr>
      <vt:lpstr>PowerPoint Presentation</vt:lpstr>
      <vt:lpstr>  </vt:lpstr>
      <vt:lpstr>PowerPoint Presentation</vt:lpstr>
      <vt:lpstr> </vt:lpstr>
      <vt:lpstr>PowerPoint Presentation</vt:lpstr>
      <vt:lpstr>PowerPoint Presentation</vt:lpstr>
      <vt:lpstr>THE PARAMETER ESTIMATION:  </vt:lpstr>
      <vt:lpstr>PowerPoint Presentation</vt:lpstr>
      <vt:lpstr>PowerPoint Presentation</vt:lpstr>
      <vt:lpstr>THE EQUILIBRIA OF THE MODEL:</vt:lpstr>
      <vt:lpstr>THE HOPF BIFURCATION AT THE COEXISTENCE EQUILIBRIUM:</vt:lpstr>
      <vt:lpstr>PowerPoint Presentation</vt:lpstr>
      <vt:lpstr>THE DISCRETE MODEL:  </vt:lpstr>
      <vt:lpstr>PowerPoint Presentation</vt:lpstr>
      <vt:lpstr>THE EQUILIBRIA OF THE MODEL:</vt:lpstr>
      <vt:lpstr>PowerPoint Presentation</vt:lpstr>
      <vt:lpstr>PowerPoint Presentation</vt:lpstr>
      <vt:lpstr>PowerPoint Presentation</vt:lpstr>
      <vt:lpstr>PowerPoint Presentation</vt:lpstr>
      <vt:lpstr>PowerPoint Presentation</vt:lpstr>
      <vt:lpstr>PowerPoint Presentation</vt:lpstr>
      <vt:lpstr>The Neimark-Sacker Bifurcation: </vt:lpstr>
      <vt:lpstr>PowerPoint Presentation</vt:lpstr>
      <vt:lpstr>Numerical Bifurcation Analysis:</vt:lpstr>
      <vt:lpstr>PowerPoint Presentation</vt:lpstr>
      <vt:lpstr>PowerPoint Presentation</vt:lpstr>
      <vt:lpstr>PowerPoint Presentation</vt:lpstr>
      <vt:lpstr>PowerPoint Presentation</vt:lpstr>
      <vt:lpstr>PowerPoint Presentation</vt:lpstr>
      <vt:lpstr>PowerPoint Presentation</vt:lpstr>
      <vt:lpstr>Global Analysis and Basins of Attraction: </vt:lpstr>
      <vt:lpstr>PowerPoint Presentation</vt:lpstr>
      <vt:lpstr>The Julia Set:</vt:lpstr>
      <vt:lpstr>PowerPoint Presentation</vt:lpstr>
      <vt:lpstr>PowerPoint Presentation</vt:lpstr>
      <vt:lpstr>THE DIFFUSION:  </vt:lpstr>
      <vt:lpstr>THE DECOUPLED FORM OF THE EQUATIONS:</vt:lpstr>
      <vt:lpstr>PowerPoint Presentation</vt:lpstr>
      <vt:lpstr>PowerPoint Presentation</vt:lpstr>
      <vt:lpstr>PowerPoint Presentation</vt:lpstr>
      <vt:lpstr>PowerPoint Presentation</vt:lpstr>
    </vt:vector>
  </TitlesOfParts>
  <Company>Rochester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WITH  THE STUDENTS    OUTSIDE THE CLASSROOM</dc:title>
  <dc:creator>Michael Radin</dc:creator>
  <cp:lastModifiedBy>Michael Radin</cp:lastModifiedBy>
  <cp:revision>140</cp:revision>
  <dcterms:created xsi:type="dcterms:W3CDTF">2013-01-30T00:28:22Z</dcterms:created>
  <dcterms:modified xsi:type="dcterms:W3CDTF">2013-05-08T16:41:57Z</dcterms:modified>
</cp:coreProperties>
</file>