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0" r:id="rId4"/>
    <p:sldId id="261" r:id="rId5"/>
    <p:sldId id="279" r:id="rId6"/>
    <p:sldId id="262" r:id="rId7"/>
    <p:sldId id="257" r:id="rId8"/>
    <p:sldId id="258" r:id="rId9"/>
    <p:sldId id="259" r:id="rId10"/>
    <p:sldId id="263" r:id="rId11"/>
    <p:sldId id="264" r:id="rId12"/>
    <p:sldId id="274" r:id="rId13"/>
    <p:sldId id="265" r:id="rId14"/>
    <p:sldId id="266" r:id="rId15"/>
    <p:sldId id="267" r:id="rId16"/>
    <p:sldId id="268" r:id="rId17"/>
    <p:sldId id="275" r:id="rId18"/>
    <p:sldId id="276" r:id="rId19"/>
    <p:sldId id="277" r:id="rId20"/>
    <p:sldId id="271" r:id="rId21"/>
    <p:sldId id="272" r:id="rId22"/>
    <p:sldId id="273" r:id="rId23"/>
    <p:sldId id="269"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F20C2-57C1-49D3-B26F-4157CF4A783E}"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F20C2-57C1-49D3-B26F-4157CF4A783E}"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F20C2-57C1-49D3-B26F-4157CF4A783E}"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F20C2-57C1-49D3-B26F-4157CF4A783E}"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F20C2-57C1-49D3-B26F-4157CF4A783E}"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F20C2-57C1-49D3-B26F-4157CF4A783E}"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F20C2-57C1-49D3-B26F-4157CF4A783E}" type="datetimeFigureOut">
              <a:rPr lang="en-US" smtClean="0"/>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F20C2-57C1-49D3-B26F-4157CF4A783E}" type="datetimeFigureOut">
              <a:rPr lang="en-US" smtClean="0"/>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F20C2-57C1-49D3-B26F-4157CF4A783E}" type="datetimeFigureOut">
              <a:rPr lang="en-US" smtClean="0"/>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F20C2-57C1-49D3-B26F-4157CF4A783E}"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F20C2-57C1-49D3-B26F-4157CF4A783E}"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FCEEF-3700-48A0-8CB4-5A7463BFA6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F20C2-57C1-49D3-B26F-4157CF4A783E}" type="datetimeFigureOut">
              <a:rPr lang="en-US" smtClean="0"/>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FCEEF-3700-48A0-8CB4-5A7463BFA6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jm1@william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9t0AHNofgk" TargetMode="External"/><Relationship Id="rId2" Type="http://schemas.openxmlformats.org/officeDocument/2006/relationships/hyperlink" Target="https://www.youtube.com/watch?v=O1E6To440TA" TargetMode="External"/><Relationship Id="rId1" Type="http://schemas.openxmlformats.org/officeDocument/2006/relationships/slideLayout" Target="../slideLayouts/slideLayout2.xml"/><Relationship Id="rId4" Type="http://schemas.openxmlformats.org/officeDocument/2006/relationships/hyperlink" Target="http://web.williams.edu/Mathematics/sjmiller/public_html/legos/600579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eanken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eankenney.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eankenney.com/" TargetMode="External"/><Relationship Id="rId1" Type="http://schemas.openxmlformats.org/officeDocument/2006/relationships/slideLayout" Target="../slideLayouts/slideLayout2.xml"/><Relationship Id="rId4" Type="http://schemas.openxmlformats.org/officeDocument/2006/relationships/hyperlink" Target="http://seankenney.com/shop/brick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9t0AHNofgk" TargetMode="External"/><Relationship Id="rId2" Type="http://schemas.openxmlformats.org/officeDocument/2006/relationships/hyperlink" Target="https://www.youtube.com/watch?v=O1E6To440T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booktrove.com/Asimov,%20Isaac/Asimov,%20Isaac%20-%20Robot%2003.5%20-%20Mirror%20Image.pdf" TargetMode="External"/><Relationship Id="rId7" Type="http://schemas.openxmlformats.org/officeDocument/2006/relationships/hyperlink" Target="http://web.williams.edu/Mathematics/sjmiller/public_html/legos/Science-2002-Csete-1664-9.pdf" TargetMode="External"/><Relationship Id="rId2" Type="http://schemas.openxmlformats.org/officeDocument/2006/relationships/hyperlink" Target="http://www.rowland.harvard.edu/rjf/fischer/background.php" TargetMode="External"/><Relationship Id="rId1" Type="http://schemas.openxmlformats.org/officeDocument/2006/relationships/slideLayout" Target="../slideLayouts/slideLayout2.xml"/><Relationship Id="rId6" Type="http://schemas.openxmlformats.org/officeDocument/2006/relationships/hyperlink" Target="http://www.changizi.com/org.pdf" TargetMode="External"/><Relationship Id="rId5" Type="http://schemas.openxmlformats.org/officeDocument/2006/relationships/hyperlink" Target="http://www.wired.com/wiredscience/author/arbesman/" TargetMode="External"/><Relationship Id="rId4" Type="http://schemas.openxmlformats.org/officeDocument/2006/relationships/hyperlink" Target="http://www.wired.com/wiredscience/2012/01/the-mathematics-of-lego/"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eb.williams.edu/Mathematics/sjmiller/public_html/math/talks/CookieToCLT_UConn.pdf" TargetMode="External"/><Relationship Id="rId2" Type="http://schemas.openxmlformats.org/officeDocument/2006/relationships/hyperlink" Target="http://web.williams.edu/Mathematics/sjmiller/public_html/209/DifferenceEquations.pdf" TargetMode="External"/><Relationship Id="rId1" Type="http://schemas.openxmlformats.org/officeDocument/2006/relationships/slideLayout" Target="../slideLayouts/slideLayout2.xml"/><Relationship Id="rId4" Type="http://schemas.openxmlformats.org/officeDocument/2006/relationships/hyperlink" Target="http://web.williams.edu/Mathematics/sjmiller/public_html/341/handouts/AppendixI.pdf"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Esa2TYwDmw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rj.stanford.edu/2004/pdfs/kakaradov.pdf" TargetMode="External"/><Relationship Id="rId2" Type="http://schemas.openxmlformats.org/officeDocument/2006/relationships/hyperlink" Target="http://en.wikipedia.org/wiki/Coppersmith%C3%83?%C2%A2%C3%A2?%AC%E2??Winograd_algorithm" TargetMode="External"/><Relationship Id="rId1" Type="http://schemas.openxmlformats.org/officeDocument/2006/relationships/slideLayout" Target="../slideLayouts/slideLayout2.xml"/><Relationship Id="rId6" Type="http://schemas.openxmlformats.org/officeDocument/2006/relationships/hyperlink" Target="http://mathworld.wolfram.com/KaratsubaMultiplication.html" TargetMode="External"/><Relationship Id="rId5" Type="http://schemas.openxmlformats.org/officeDocument/2006/relationships/hyperlink" Target="http://en.wikipedia.org/wiki/Karatsuba" TargetMode="External"/><Relationship Id="rId4" Type="http://schemas.openxmlformats.org/officeDocument/2006/relationships/hyperlink" Target="http://mathworld.wolfram.com/StrassenFormula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GrIO5RJ76D0" TargetMode="External"/><Relationship Id="rId7" Type="http://schemas.openxmlformats.org/officeDocument/2006/relationships/hyperlink" Target="http://en.wikipedia.org/wiki/Merge_sort" TargetMode="External"/><Relationship Id="rId2" Type="http://schemas.openxmlformats.org/officeDocument/2006/relationships/hyperlink" Target="http://en.wikipedia.org/wiki/Conway's_Game_of_Life" TargetMode="External"/><Relationship Id="rId1" Type="http://schemas.openxmlformats.org/officeDocument/2006/relationships/slideLayout" Target="../slideLayouts/slideLayout2.xml"/><Relationship Id="rId6" Type="http://schemas.openxmlformats.org/officeDocument/2006/relationships/hyperlink" Target="http://en.wikipedia.org/wiki/Sorting_algorithm" TargetMode="External"/><Relationship Id="rId5" Type="http://schemas.openxmlformats.org/officeDocument/2006/relationships/hyperlink" Target="http://www.youtube.com/watch?v=cQUAwhhC8cU" TargetMode="External"/><Relationship Id="rId4" Type="http://schemas.openxmlformats.org/officeDocument/2006/relationships/hyperlink" Target="http://www.youtube.com/watch?v=X3HiczyUDi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524000"/>
          </a:xfrm>
        </p:spPr>
        <p:txBody>
          <a:bodyPr/>
          <a:lstStyle/>
          <a:p>
            <a:r>
              <a:rPr lang="en-US" b="1" dirty="0" smtClean="0"/>
              <a:t>Math 12: </a:t>
            </a:r>
            <a:br>
              <a:rPr lang="en-US" b="1" dirty="0" smtClean="0"/>
            </a:br>
            <a:r>
              <a:rPr lang="en-US" b="1" dirty="0" smtClean="0"/>
              <a:t>The Mathematics of LEGO Bricks</a:t>
            </a:r>
            <a:endParaRPr lang="en-US" b="1" dirty="0"/>
          </a:p>
        </p:txBody>
      </p:sp>
      <p:sp>
        <p:nvSpPr>
          <p:cNvPr id="3" name="Subtitle 2"/>
          <p:cNvSpPr>
            <a:spLocks noGrp="1"/>
          </p:cNvSpPr>
          <p:nvPr>
            <p:ph type="subTitle" idx="1"/>
          </p:nvPr>
        </p:nvSpPr>
        <p:spPr>
          <a:xfrm>
            <a:off x="228600" y="2133600"/>
            <a:ext cx="8534400" cy="4572000"/>
          </a:xfrm>
        </p:spPr>
        <p:txBody>
          <a:bodyPr>
            <a:normAutofit/>
          </a:bodyPr>
          <a:lstStyle/>
          <a:p>
            <a:endParaRPr lang="en-US" dirty="0" smtClean="0">
              <a:solidFill>
                <a:schemeClr val="accent2"/>
              </a:solidFill>
            </a:endParaRPr>
          </a:p>
          <a:p>
            <a:endParaRPr lang="en-US" dirty="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sz="1500" dirty="0" smtClean="0">
              <a:solidFill>
                <a:schemeClr val="accent2"/>
              </a:solidFill>
            </a:endParaRPr>
          </a:p>
          <a:p>
            <a:r>
              <a:rPr lang="en-US" b="1" dirty="0" smtClean="0">
                <a:solidFill>
                  <a:schemeClr val="accent2"/>
                </a:solidFill>
              </a:rPr>
              <a:t>Steven J Miller</a:t>
            </a:r>
          </a:p>
          <a:p>
            <a:r>
              <a:rPr lang="en-US" dirty="0" smtClean="0">
                <a:hlinkClick r:id="rId2"/>
              </a:rPr>
              <a:t>sjm1@williams.edu</a:t>
            </a:r>
            <a:r>
              <a:rPr lang="en-US" dirty="0" smtClean="0"/>
              <a:t> (x3293)</a:t>
            </a:r>
          </a:p>
          <a:p>
            <a:r>
              <a:rPr lang="en-US" sz="2400" dirty="0" smtClean="0">
                <a:solidFill>
                  <a:srgbClr val="002060"/>
                </a:solidFill>
              </a:rPr>
              <a:t>http://web.williams.edu/Mathematics/sjmiller/public_html/legos/</a:t>
            </a:r>
            <a:endParaRPr lang="en-US" sz="2400" dirty="0">
              <a:solidFill>
                <a:srgbClr val="002060"/>
              </a:solidFill>
            </a:endParaRPr>
          </a:p>
        </p:txBody>
      </p:sp>
      <p:pic>
        <p:nvPicPr>
          <p:cNvPr id="5" name="Picture 1"/>
          <p:cNvPicPr>
            <a:picLocks noChangeAspect="1" noChangeArrowheads="1"/>
          </p:cNvPicPr>
          <p:nvPr/>
        </p:nvPicPr>
        <p:blipFill>
          <a:blip r:embed="rId3" cstate="print"/>
          <a:srcRect/>
          <a:stretch>
            <a:fillRect/>
          </a:stretch>
        </p:blipFill>
        <p:spPr bwMode="auto">
          <a:xfrm>
            <a:off x="1219200" y="2209800"/>
            <a:ext cx="6708398" cy="228504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JOBS for The Build</a:t>
            </a:r>
            <a:endParaRPr lang="en-US" b="1"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b="1" dirty="0" smtClean="0">
                <a:solidFill>
                  <a:srgbClr val="7030A0"/>
                </a:solidFill>
              </a:rPr>
              <a:t>1 second in command (maybe with 2 aids?)</a:t>
            </a:r>
          </a:p>
          <a:p>
            <a:r>
              <a:rPr lang="en-US" b="1" dirty="0" smtClean="0">
                <a:solidFill>
                  <a:srgbClr val="7030A0"/>
                </a:solidFill>
              </a:rPr>
              <a:t>7 Bag Captains</a:t>
            </a:r>
          </a:p>
          <a:p>
            <a:r>
              <a:rPr lang="en-US" b="1" dirty="0" smtClean="0">
                <a:solidFill>
                  <a:srgbClr val="7030A0"/>
                </a:solidFill>
              </a:rPr>
              <a:t>7 Assistant Bag Captains</a:t>
            </a:r>
          </a:p>
          <a:p>
            <a:r>
              <a:rPr lang="en-US" b="1" dirty="0" smtClean="0">
                <a:solidFill>
                  <a:srgbClr val="7030A0"/>
                </a:solidFill>
              </a:rPr>
              <a:t>7 Sorters</a:t>
            </a:r>
          </a:p>
          <a:p>
            <a:r>
              <a:rPr lang="en-US" b="1" dirty="0" smtClean="0">
                <a:solidFill>
                  <a:srgbClr val="7030A0"/>
                </a:solidFill>
              </a:rPr>
              <a:t>7 Strategists</a:t>
            </a:r>
          </a:p>
          <a:p>
            <a:r>
              <a:rPr lang="en-US" b="1" dirty="0" smtClean="0">
                <a:solidFill>
                  <a:srgbClr val="7030A0"/>
                </a:solidFill>
              </a:rPr>
              <a:t>1 Publicist</a:t>
            </a:r>
          </a:p>
          <a:p>
            <a:r>
              <a:rPr lang="en-US" b="1" dirty="0" smtClean="0">
                <a:solidFill>
                  <a:srgbClr val="7030A0"/>
                </a:solidFill>
              </a:rPr>
              <a:t>N-30 or N-32 Builders</a:t>
            </a:r>
          </a:p>
          <a:p>
            <a:r>
              <a:rPr lang="en-US" b="1" dirty="0" smtClean="0">
                <a:solidFill>
                  <a:srgbClr val="7030A0"/>
                </a:solidFill>
              </a:rPr>
              <a:t>Motivation for jobs:</a:t>
            </a:r>
          </a:p>
          <a:p>
            <a:pPr lvl="1"/>
            <a:r>
              <a:rPr lang="en-US" sz="1600" b="1" dirty="0" smtClean="0">
                <a:solidFill>
                  <a:srgbClr val="7030A0"/>
                </a:solidFill>
                <a:hlinkClick r:id="rId2"/>
              </a:rPr>
              <a:t>https://www.youtube.com/watch?v=O1E6To440TA</a:t>
            </a:r>
            <a:endParaRPr lang="en-US" sz="1600" b="1" dirty="0" smtClean="0">
              <a:solidFill>
                <a:srgbClr val="7030A0"/>
              </a:solidFill>
            </a:endParaRPr>
          </a:p>
          <a:p>
            <a:pPr lvl="1"/>
            <a:r>
              <a:rPr lang="en-US" sz="1600" b="1" dirty="0" smtClean="0">
                <a:solidFill>
                  <a:srgbClr val="7030A0"/>
                </a:solidFill>
                <a:hlinkClick r:id="rId3"/>
              </a:rPr>
              <a:t>https://www.youtube.com/watch?v=s9t0AHNofgk</a:t>
            </a:r>
            <a:endParaRPr lang="en-US" sz="1600" b="1" dirty="0" smtClean="0">
              <a:solidFill>
                <a:srgbClr val="7030A0"/>
              </a:solidFill>
            </a:endParaRPr>
          </a:p>
          <a:p>
            <a:pPr lvl="1"/>
            <a:r>
              <a:rPr lang="en-US" sz="1600" b="1" dirty="0">
                <a:solidFill>
                  <a:srgbClr val="FF0000"/>
                </a:solidFill>
              </a:rPr>
              <a:t>Instructions: </a:t>
            </a:r>
            <a:r>
              <a:rPr lang="en-US" sz="1600" b="1" dirty="0">
                <a:solidFill>
                  <a:srgbClr val="FF0000"/>
                </a:solidFill>
                <a:hlinkClick r:id="rId4"/>
              </a:rPr>
              <a:t>http://web.williams.edu/Mathematics/sjmiller/public_html/legos/6005794.pdf</a:t>
            </a:r>
            <a:endParaRPr lang="en-US" sz="1600" b="1" dirty="0" smtClean="0">
              <a:solidFill>
                <a:srgbClr val="FF0000"/>
              </a:solidFill>
            </a:endParaRPr>
          </a:p>
          <a:p>
            <a:endParaRPr lang="en-US" b="1" dirty="0" smtClean="0">
              <a:solidFill>
                <a:srgbClr val="7030A0"/>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Activities</a:t>
            </a:r>
            <a:endParaRPr lang="en-US" b="1" dirty="0"/>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b="1" dirty="0" smtClean="0">
                <a:solidFill>
                  <a:srgbClr val="7030A0"/>
                </a:solidFill>
              </a:rPr>
              <a:t>Outreach Activities</a:t>
            </a:r>
          </a:p>
          <a:p>
            <a:pPr lvl="1"/>
            <a:r>
              <a:rPr lang="en-US" dirty="0" smtClean="0">
                <a:solidFill>
                  <a:srgbClr val="7030A0"/>
                </a:solidFill>
              </a:rPr>
              <a:t>Williams College Museum of Art: art inspired build</a:t>
            </a:r>
          </a:p>
          <a:p>
            <a:pPr lvl="1"/>
            <a:r>
              <a:rPr lang="en-US" dirty="0" smtClean="0">
                <a:solidFill>
                  <a:srgbClr val="7030A0"/>
                </a:solidFill>
              </a:rPr>
              <a:t>Williams College Children’s Center</a:t>
            </a:r>
          </a:p>
          <a:p>
            <a:pPr lvl="1"/>
            <a:r>
              <a:rPr lang="en-US" dirty="0" smtClean="0">
                <a:solidFill>
                  <a:srgbClr val="7030A0"/>
                </a:solidFill>
              </a:rPr>
              <a:t>Williamstown Elementary School</a:t>
            </a:r>
          </a:p>
          <a:p>
            <a:r>
              <a:rPr lang="en-US" b="1" dirty="0" smtClean="0">
                <a:solidFill>
                  <a:srgbClr val="7030A0"/>
                </a:solidFill>
              </a:rPr>
              <a:t>Movies</a:t>
            </a:r>
          </a:p>
          <a:p>
            <a:pPr lvl="1"/>
            <a:r>
              <a:rPr lang="en-US" dirty="0" smtClean="0">
                <a:solidFill>
                  <a:srgbClr val="7030A0"/>
                </a:solidFill>
              </a:rPr>
              <a:t>Lego Movie, Lego Superhero Movies, ….</a:t>
            </a:r>
          </a:p>
          <a:p>
            <a:r>
              <a:rPr lang="en-US" b="1" dirty="0" smtClean="0">
                <a:solidFill>
                  <a:srgbClr val="7030A0"/>
                </a:solidFill>
              </a:rPr>
              <a:t>Presentations / Events</a:t>
            </a:r>
          </a:p>
          <a:p>
            <a:pPr lvl="1"/>
            <a:r>
              <a:rPr lang="en-US" dirty="0" smtClean="0">
                <a:solidFill>
                  <a:srgbClr val="7030A0"/>
                </a:solidFill>
              </a:rPr>
              <a:t>History of </a:t>
            </a:r>
            <a:r>
              <a:rPr lang="en-US" dirty="0" err="1" smtClean="0">
                <a:solidFill>
                  <a:srgbClr val="7030A0"/>
                </a:solidFill>
              </a:rPr>
              <a:t>Legos</a:t>
            </a:r>
            <a:r>
              <a:rPr lang="en-US" dirty="0" smtClean="0">
                <a:solidFill>
                  <a:srgbClr val="7030A0"/>
                </a:solidFill>
              </a:rPr>
              <a:t>, Games, Challenges</a:t>
            </a:r>
          </a:p>
          <a:p>
            <a:pPr lvl="1"/>
            <a:endParaRPr lang="en-US" dirty="0" smtClean="0">
              <a:solidFill>
                <a:srgbClr val="7030A0"/>
              </a:solidFill>
            </a:endParaRPr>
          </a:p>
          <a:p>
            <a:pPr>
              <a:buNone/>
            </a:pPr>
            <a:r>
              <a:rPr lang="en-US" sz="3000" b="1" dirty="0" smtClean="0">
                <a:solidFill>
                  <a:srgbClr val="FF0000"/>
                </a:solidFill>
              </a:rPr>
              <a:t>Always feel free to email me to help coordinate!</a:t>
            </a:r>
            <a:endParaRPr lang="en-US" sz="30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 / Course Mechanics</a:t>
            </a:r>
            <a:endParaRPr lang="en-US" b="1" dirty="0"/>
          </a:p>
        </p:txBody>
      </p:sp>
      <p:sp>
        <p:nvSpPr>
          <p:cNvPr id="3" name="Content Placeholder 2"/>
          <p:cNvSpPr>
            <a:spLocks noGrp="1"/>
          </p:cNvSpPr>
          <p:nvPr>
            <p:ph idx="1"/>
          </p:nvPr>
        </p:nvSpPr>
        <p:spPr/>
        <p:txBody>
          <a:bodyPr>
            <a:normAutofit lnSpcReduction="10000"/>
          </a:bodyPr>
          <a:lstStyle/>
          <a:p>
            <a:r>
              <a:rPr lang="en-US" dirty="0" smtClean="0"/>
              <a:t>Pre-</a:t>
            </a:r>
            <a:r>
              <a:rPr lang="en-US" dirty="0" err="1" smtClean="0"/>
              <a:t>reqs</a:t>
            </a:r>
            <a:r>
              <a:rPr lang="en-US" dirty="0" smtClean="0"/>
              <a:t>: </a:t>
            </a:r>
          </a:p>
          <a:p>
            <a:pPr lvl="1"/>
            <a:r>
              <a:rPr lang="en-US" dirty="0" smtClean="0"/>
              <a:t>Basic algebra and a willingness to try suffice.</a:t>
            </a:r>
          </a:p>
          <a:p>
            <a:pPr lvl="1"/>
            <a:r>
              <a:rPr lang="en-US" dirty="0" smtClean="0"/>
              <a:t>Must come to class, encouraged to participate.</a:t>
            </a:r>
          </a:p>
          <a:p>
            <a:pPr lvl="1"/>
            <a:endParaRPr lang="en-US" dirty="0"/>
          </a:p>
          <a:p>
            <a:r>
              <a:rPr lang="en-US" dirty="0" smtClean="0"/>
              <a:t>Grading: </a:t>
            </a:r>
          </a:p>
          <a:p>
            <a:pPr lvl="1"/>
            <a:r>
              <a:rPr lang="en-US" dirty="0" smtClean="0"/>
              <a:t>Depending on role small paper, presentation, ….</a:t>
            </a:r>
          </a:p>
          <a:p>
            <a:pPr lvl="1"/>
            <a:r>
              <a:rPr lang="en-US" dirty="0" smtClean="0"/>
              <a:t>High passes available to exceptional work / leaders if we succeed.</a:t>
            </a:r>
          </a:p>
          <a:p>
            <a:pPr lvl="1"/>
            <a:r>
              <a:rPr lang="en-US" dirty="0" smtClean="0"/>
              <a:t>Perfunctory passes may be given for failure….</a:t>
            </a:r>
          </a:p>
          <a:p>
            <a:pPr lvl="1"/>
            <a:endParaRPr lang="en-US" dirty="0"/>
          </a:p>
        </p:txBody>
      </p:sp>
    </p:spTree>
    <p:extLst>
      <p:ext uri="{BB962C8B-B14F-4D97-AF65-F5344CB8AC3E}">
        <p14:creationId xmlns:p14="http://schemas.microsoft.com/office/powerpoint/2010/main" val="157030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From LEGO Bricks to Math</a:t>
            </a:r>
            <a:endParaRPr lang="en-US" dirty="0"/>
          </a:p>
        </p:txBody>
      </p:sp>
      <p:pic>
        <p:nvPicPr>
          <p:cNvPr id="5121" name="Picture 1"/>
          <p:cNvPicPr>
            <a:picLocks noGrp="1" noChangeAspect="1" noChangeArrowheads="1"/>
          </p:cNvPicPr>
          <p:nvPr>
            <p:ph idx="1"/>
          </p:nvPr>
        </p:nvPicPr>
        <p:blipFill>
          <a:blip r:embed="rId2" cstate="print"/>
          <a:srcRect/>
          <a:stretch>
            <a:fillRect/>
          </a:stretch>
        </p:blipFill>
        <p:spPr bwMode="auto">
          <a:xfrm>
            <a:off x="1237942" y="1371600"/>
            <a:ext cx="6153458" cy="45985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5562600"/>
            <a:ext cx="7848600" cy="369332"/>
          </a:xfrm>
          <a:prstGeom prst="rect">
            <a:avLst/>
          </a:prstGeom>
          <a:noFill/>
        </p:spPr>
        <p:txBody>
          <a:bodyPr wrap="square" rtlCol="0">
            <a:spAutoFit/>
          </a:bodyPr>
          <a:lstStyle/>
          <a:p>
            <a:endParaRPr lang="en-US" dirty="0"/>
          </a:p>
        </p:txBody>
      </p:sp>
      <p:sp>
        <p:nvSpPr>
          <p:cNvPr id="12" name="TextBox 11"/>
          <p:cNvSpPr txBox="1"/>
          <p:nvPr/>
        </p:nvSpPr>
        <p:spPr>
          <a:xfrm>
            <a:off x="685800" y="5638800"/>
            <a:ext cx="8001000" cy="954107"/>
          </a:xfrm>
          <a:prstGeom prst="rect">
            <a:avLst/>
          </a:prstGeom>
          <a:noFill/>
        </p:spPr>
        <p:txBody>
          <a:bodyPr wrap="square" rtlCol="0">
            <a:spAutoFit/>
          </a:bodyPr>
          <a:lstStyle/>
          <a:p>
            <a:pPr algn="ctr"/>
            <a:r>
              <a:rPr lang="en-US" sz="2800" b="1" dirty="0" smtClean="0">
                <a:solidFill>
                  <a:srgbClr val="FF0000"/>
                </a:solidFill>
              </a:rPr>
              <a:t> </a:t>
            </a:r>
          </a:p>
          <a:p>
            <a:pPr algn="ctr"/>
            <a:r>
              <a:rPr lang="en-US" sz="2800" b="1" dirty="0" smtClean="0">
                <a:solidFill>
                  <a:srgbClr val="FF0000"/>
                </a:solidFill>
              </a:rPr>
              <a:t> 560 pieces for $120, or 21 cents per piece (</a:t>
            </a:r>
            <a:r>
              <a:rPr lang="en-US" sz="2800" b="1" dirty="0" err="1" smtClean="0">
                <a:solidFill>
                  <a:srgbClr val="FF0000"/>
                </a:solidFill>
              </a:rPr>
              <a:t>cpp</a:t>
            </a:r>
            <a:r>
              <a:rPr lang="en-US" sz="2800" b="1" dirty="0" smtClean="0">
                <a:solidFill>
                  <a:srgbClr val="FF0000"/>
                </a:solidFill>
              </a:rPr>
              <a:t>).</a:t>
            </a:r>
            <a:endParaRPr lang="en-US" sz="2800" b="1" dirty="0">
              <a:solidFill>
                <a:srgbClr val="FF0000"/>
              </a:solidFill>
            </a:endParaRPr>
          </a:p>
        </p:txBody>
      </p:sp>
      <p:pic>
        <p:nvPicPr>
          <p:cNvPr id="6" name="Picture 1"/>
          <p:cNvPicPr>
            <a:picLocks noChangeAspect="1" noChangeArrowheads="1"/>
          </p:cNvPicPr>
          <p:nvPr/>
        </p:nvPicPr>
        <p:blipFill>
          <a:blip r:embed="rId2" cstate="print"/>
          <a:srcRect/>
          <a:stretch>
            <a:fillRect/>
          </a:stretch>
        </p:blipFill>
        <p:spPr bwMode="auto">
          <a:xfrm>
            <a:off x="1237942" y="1371600"/>
            <a:ext cx="6153458" cy="4598552"/>
          </a:xfrm>
          <a:prstGeom prst="rect">
            <a:avLst/>
          </a:prstGeom>
          <a:noFill/>
          <a:ln w="9525">
            <a:noFill/>
            <a:miter lim="800000"/>
            <a:headEnd/>
            <a:tailEnd/>
          </a:ln>
        </p:spPr>
      </p:pic>
      <p:sp>
        <p:nvSpPr>
          <p:cNvPr id="9" name="Title 1"/>
          <p:cNvSpPr txBox="1">
            <a:spLocks/>
          </p:cNvSpPr>
          <p:nvPr/>
        </p:nvSpPr>
        <p:spPr>
          <a:xfrm>
            <a:off x="457200" y="0"/>
            <a:ext cx="8229600" cy="1417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From LEGO Bricks to Math</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417638"/>
          </a:xfrm>
        </p:spPr>
        <p:txBody>
          <a:bodyPr/>
          <a:lstStyle/>
          <a:p>
            <a:r>
              <a:rPr lang="en-US" dirty="0" smtClean="0"/>
              <a:t>From LEGO Bricks to Math</a:t>
            </a:r>
            <a:endParaRPr lang="en-US" dirty="0"/>
          </a:p>
        </p:txBody>
      </p:sp>
      <p:sp>
        <p:nvSpPr>
          <p:cNvPr id="6" name="TextBox 5"/>
          <p:cNvSpPr txBox="1"/>
          <p:nvPr/>
        </p:nvSpPr>
        <p:spPr>
          <a:xfrm>
            <a:off x="685800" y="5638800"/>
            <a:ext cx="7620000" cy="523220"/>
          </a:xfrm>
          <a:prstGeom prst="rect">
            <a:avLst/>
          </a:prstGeom>
          <a:noFill/>
        </p:spPr>
        <p:txBody>
          <a:bodyPr wrap="square" rtlCol="0">
            <a:spAutoFit/>
          </a:bodyPr>
          <a:lstStyle/>
          <a:p>
            <a:pPr algn="ctr"/>
            <a:r>
              <a:rPr lang="en-US" sz="2800" b="1" dirty="0" smtClean="0">
                <a:solidFill>
                  <a:srgbClr val="FF0000"/>
                </a:solidFill>
              </a:rPr>
              <a:t> 292 pieces for $65, or 22 cents per piece (</a:t>
            </a:r>
            <a:r>
              <a:rPr lang="en-US" sz="2800" b="1" dirty="0" err="1" smtClean="0">
                <a:solidFill>
                  <a:srgbClr val="FF0000"/>
                </a:solidFill>
              </a:rPr>
              <a:t>cpp</a:t>
            </a:r>
            <a:r>
              <a:rPr lang="en-US" sz="2800" b="1" dirty="0" smtClean="0">
                <a:solidFill>
                  <a:srgbClr val="FF0000"/>
                </a:solidFill>
              </a:rPr>
              <a:t>).</a:t>
            </a:r>
            <a:endParaRPr lang="en-US" sz="2800" b="1" dirty="0">
              <a:solidFill>
                <a:srgbClr val="FF0000"/>
              </a:solidFill>
            </a:endParaRPr>
          </a:p>
        </p:txBody>
      </p:sp>
      <p:pic>
        <p:nvPicPr>
          <p:cNvPr id="24578" name="Picture 2"/>
          <p:cNvPicPr>
            <a:picLocks noChangeAspect="1" noChangeArrowheads="1"/>
          </p:cNvPicPr>
          <p:nvPr/>
        </p:nvPicPr>
        <p:blipFill>
          <a:blip r:embed="rId2" cstate="print"/>
          <a:srcRect/>
          <a:stretch>
            <a:fillRect/>
          </a:stretch>
        </p:blipFill>
        <p:spPr bwMode="auto">
          <a:xfrm>
            <a:off x="2286000" y="990600"/>
            <a:ext cx="4607125" cy="4800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per piece</a:t>
            </a:r>
            <a:endParaRPr lang="en-US"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685800" y="1295399"/>
            <a:ext cx="2895600" cy="2761613"/>
          </a:xfrm>
          <a:prstGeom prst="rect">
            <a:avLst/>
          </a:prstGeom>
          <a:noFill/>
          <a:ln w="9525">
            <a:noFill/>
            <a:miter lim="800000"/>
            <a:headEnd/>
            <a:tailEnd/>
          </a:ln>
        </p:spPr>
      </p:pic>
      <p:sp>
        <p:nvSpPr>
          <p:cNvPr id="5" name="TextBox 4"/>
          <p:cNvSpPr txBox="1"/>
          <p:nvPr/>
        </p:nvSpPr>
        <p:spPr>
          <a:xfrm>
            <a:off x="3733800" y="2151965"/>
            <a:ext cx="5105400" cy="646331"/>
          </a:xfrm>
          <a:prstGeom prst="rect">
            <a:avLst/>
          </a:prstGeom>
          <a:noFill/>
        </p:spPr>
        <p:txBody>
          <a:bodyPr wrap="square" rtlCol="0">
            <a:spAutoFit/>
          </a:bodyPr>
          <a:lstStyle/>
          <a:p>
            <a:r>
              <a:rPr lang="en-US" dirty="0" smtClean="0"/>
              <a:t>Superstar Destroyer: $600 to $800 for 3152 pieces</a:t>
            </a:r>
          </a:p>
          <a:p>
            <a:r>
              <a:rPr lang="en-US" dirty="0" smtClean="0"/>
              <a:t>Cost per piece of 19 to 25 cents.</a:t>
            </a:r>
            <a:endParaRPr lang="en-US" dirty="0"/>
          </a:p>
        </p:txBody>
      </p:sp>
      <p:pic>
        <p:nvPicPr>
          <p:cNvPr id="25603" name="Picture 3"/>
          <p:cNvPicPr>
            <a:picLocks noChangeAspect="1" noChangeArrowheads="1"/>
          </p:cNvPicPr>
          <p:nvPr/>
        </p:nvPicPr>
        <p:blipFill>
          <a:blip r:embed="rId3" cstate="print"/>
          <a:srcRect/>
          <a:stretch>
            <a:fillRect/>
          </a:stretch>
        </p:blipFill>
        <p:spPr bwMode="auto">
          <a:xfrm>
            <a:off x="685800" y="3886200"/>
            <a:ext cx="2819400" cy="2791826"/>
          </a:xfrm>
          <a:prstGeom prst="rect">
            <a:avLst/>
          </a:prstGeom>
          <a:noFill/>
          <a:ln w="9525">
            <a:noFill/>
            <a:miter lim="800000"/>
            <a:headEnd/>
            <a:tailEnd/>
          </a:ln>
        </p:spPr>
      </p:pic>
      <p:sp>
        <p:nvSpPr>
          <p:cNvPr id="7" name="Rectangle 6"/>
          <p:cNvSpPr/>
          <p:nvPr/>
        </p:nvSpPr>
        <p:spPr>
          <a:xfrm>
            <a:off x="3733800" y="4635782"/>
            <a:ext cx="5105400" cy="646331"/>
          </a:xfrm>
          <a:prstGeom prst="rect">
            <a:avLst/>
          </a:prstGeom>
        </p:spPr>
        <p:txBody>
          <a:bodyPr wrap="square">
            <a:spAutoFit/>
          </a:bodyPr>
          <a:lstStyle/>
          <a:p>
            <a:r>
              <a:rPr lang="en-US" dirty="0" smtClean="0"/>
              <a:t>London Bridge: $240 for 4295 pieces</a:t>
            </a:r>
          </a:p>
          <a:p>
            <a:r>
              <a:rPr lang="en-US" dirty="0" smtClean="0"/>
              <a:t>Cost per piece of </a:t>
            </a:r>
            <a:r>
              <a:rPr lang="en-US" b="1" dirty="0" smtClean="0">
                <a:solidFill>
                  <a:srgbClr val="FF0000"/>
                </a:solidFill>
              </a:rPr>
              <a:t>5.6</a:t>
            </a:r>
            <a:r>
              <a:rPr lang="en-US" dirty="0" smtClean="0"/>
              <a:t>  cents!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Sean Kenney:  </a:t>
            </a:r>
            <a:r>
              <a:rPr lang="en-US" sz="3600" dirty="0">
                <a:hlinkClick r:id="rId2"/>
              </a:rPr>
              <a:t>http://www.seankenney.com/</a:t>
            </a:r>
            <a:endParaRPr lang="en-US" sz="3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6283" y="1600200"/>
            <a:ext cx="63514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6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Sean Kenney:  </a:t>
            </a:r>
            <a:r>
              <a:rPr lang="en-US" sz="3600" dirty="0">
                <a:hlinkClick r:id="rId2"/>
              </a:rPr>
              <a:t>http://www.seankenney.com/</a:t>
            </a:r>
            <a:endParaRPr lang="en-US" sz="36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7362" y="1600200"/>
            <a:ext cx="79292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18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Sean Kenney:  </a:t>
            </a:r>
            <a:r>
              <a:rPr lang="en-US" sz="3600" dirty="0">
                <a:hlinkClick r:id="rId2"/>
              </a:rPr>
              <a:t>http://www.seankenney.com/</a:t>
            </a:r>
            <a:endParaRPr lang="en-US" sz="36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2430131" y="767604"/>
            <a:ext cx="4512337"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6096000"/>
            <a:ext cx="7467600" cy="584775"/>
          </a:xfrm>
          <a:prstGeom prst="rect">
            <a:avLst/>
          </a:prstGeom>
          <a:noFill/>
        </p:spPr>
        <p:txBody>
          <a:bodyPr wrap="square" rtlCol="0">
            <a:spAutoFit/>
          </a:bodyPr>
          <a:lstStyle/>
          <a:p>
            <a:pPr algn="ctr"/>
            <a:r>
              <a:rPr lang="en-US" sz="3200" dirty="0">
                <a:hlinkClick r:id="rId4"/>
              </a:rPr>
              <a:t>http://seankenney.com/shop/bricks/</a:t>
            </a:r>
            <a:endParaRPr lang="en-US" sz="3200" dirty="0"/>
          </a:p>
        </p:txBody>
      </p:sp>
    </p:spTree>
    <p:extLst>
      <p:ext uri="{BB962C8B-B14F-4D97-AF65-F5344CB8AC3E}">
        <p14:creationId xmlns:p14="http://schemas.microsoft.com/office/powerpoint/2010/main" val="70046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Overview</a:t>
            </a:r>
            <a:endParaRPr lang="en-US" b="1" dirty="0"/>
          </a:p>
        </p:txBody>
      </p:sp>
      <p:sp>
        <p:nvSpPr>
          <p:cNvPr id="3" name="Content Placeholder 2"/>
          <p:cNvSpPr>
            <a:spLocks noGrp="1"/>
          </p:cNvSpPr>
          <p:nvPr>
            <p:ph idx="1"/>
          </p:nvPr>
        </p:nvSpPr>
        <p:spPr/>
        <p:txBody>
          <a:bodyPr>
            <a:normAutofit lnSpcReduction="10000"/>
          </a:bodyPr>
          <a:lstStyle/>
          <a:p>
            <a:r>
              <a:rPr lang="en-US" dirty="0" smtClean="0"/>
              <a:t>Main Goal: Build the 3152 piece Superstar Destroyer in less than 10 minutes.</a:t>
            </a:r>
          </a:p>
          <a:p>
            <a:pPr lvl="1"/>
            <a:r>
              <a:rPr lang="en-US" sz="2700" b="1" dirty="0">
                <a:solidFill>
                  <a:srgbClr val="7030A0"/>
                </a:solidFill>
                <a:hlinkClick r:id="rId2"/>
              </a:rPr>
              <a:t>https://www.youtube.com/watch?v=O1E6To440TA</a:t>
            </a:r>
            <a:endParaRPr lang="en-US" sz="2700" b="1" dirty="0">
              <a:solidFill>
                <a:srgbClr val="7030A0"/>
              </a:solidFill>
            </a:endParaRPr>
          </a:p>
          <a:p>
            <a:pPr lvl="1"/>
            <a:r>
              <a:rPr lang="en-US" sz="2700" b="1" dirty="0">
                <a:solidFill>
                  <a:srgbClr val="7030A0"/>
                </a:solidFill>
                <a:hlinkClick r:id="rId3"/>
              </a:rPr>
              <a:t>https://www.youtube.com/watch?v=s9t0AHNofgk</a:t>
            </a:r>
            <a:endParaRPr lang="en-US" sz="2700" b="1" dirty="0">
              <a:solidFill>
                <a:srgbClr val="7030A0"/>
              </a:solidFill>
            </a:endParaRPr>
          </a:p>
          <a:p>
            <a:pPr lvl="1"/>
            <a:endParaRPr lang="en-US" dirty="0" smtClean="0"/>
          </a:p>
          <a:p>
            <a:r>
              <a:rPr lang="en-US" dirty="0" smtClean="0"/>
              <a:t>My Qualifications:</a:t>
            </a:r>
          </a:p>
          <a:p>
            <a:pPr lvl="1"/>
            <a:r>
              <a:rPr lang="en-US" dirty="0" smtClean="0"/>
              <a:t>Know math, know Legos.</a:t>
            </a:r>
          </a:p>
          <a:p>
            <a:pPr lvl="1"/>
            <a:r>
              <a:rPr lang="en-US" dirty="0" smtClean="0"/>
              <a:t>More forgiving than Darth Vader, less than the Emperor.</a:t>
            </a:r>
            <a:endParaRPr lang="en-US" dirty="0"/>
          </a:p>
        </p:txBody>
      </p:sp>
    </p:spTree>
    <p:extLst>
      <p:ext uri="{BB962C8B-B14F-4D97-AF65-F5344CB8AC3E}">
        <p14:creationId xmlns:p14="http://schemas.microsoft.com/office/powerpoint/2010/main" val="227295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Mathematics Topics</a:t>
            </a:r>
            <a:endParaRPr lang="en-US" b="1" dirty="0"/>
          </a:p>
        </p:txBody>
      </p:sp>
      <p:sp>
        <p:nvSpPr>
          <p:cNvPr id="3" name="Content Placeholder 2"/>
          <p:cNvSpPr>
            <a:spLocks noGrp="1"/>
          </p:cNvSpPr>
          <p:nvPr>
            <p:ph idx="1"/>
          </p:nvPr>
        </p:nvSpPr>
        <p:spPr/>
        <p:txBody>
          <a:bodyPr>
            <a:normAutofit fontScale="40000" lnSpcReduction="20000"/>
          </a:bodyPr>
          <a:lstStyle/>
          <a:p>
            <a:r>
              <a:rPr lang="en-US" b="1" dirty="0">
                <a:solidFill>
                  <a:srgbClr val="FF0000"/>
                </a:solidFill>
              </a:rPr>
              <a:t>Day 1: January </a:t>
            </a:r>
            <a:r>
              <a:rPr lang="en-US" b="1" dirty="0" smtClean="0">
                <a:solidFill>
                  <a:srgbClr val="FF0000"/>
                </a:solidFill>
              </a:rPr>
              <a:t>5, 2015:</a:t>
            </a:r>
            <a:r>
              <a:rPr lang="en-US" b="1" dirty="0"/>
              <a:t>  </a:t>
            </a:r>
            <a:r>
              <a:rPr lang="en-US" dirty="0" smtClean="0"/>
              <a:t> </a:t>
            </a:r>
            <a:r>
              <a:rPr lang="en-US" dirty="0"/>
              <a:t>Introductory remarks about the class, basics of efficiency and optimization, game theory and symmetries, how many ways to combine brick....</a:t>
            </a:r>
          </a:p>
          <a:p>
            <a:pPr lvl="1"/>
            <a:r>
              <a:rPr lang="en-US" sz="3300" dirty="0"/>
              <a:t>Problems to consider:</a:t>
            </a:r>
          </a:p>
          <a:p>
            <a:pPr lvl="2"/>
            <a:r>
              <a:rPr lang="en-US" sz="3300" dirty="0"/>
              <a:t>How many distinct games of tic-tac-toe are there? Do both in the case when we consider mirror images / flips to be the same and when we don't. Remember as soon as there are three in a row the game is over!</a:t>
            </a:r>
          </a:p>
          <a:p>
            <a:pPr lvl="2"/>
            <a:r>
              <a:rPr lang="en-US" sz="3300" dirty="0"/>
              <a:t>Redo the problem above, but now do it on a 3×3×3 tic-tac-toe board.</a:t>
            </a:r>
          </a:p>
          <a:p>
            <a:pPr lvl="2"/>
            <a:r>
              <a:rPr lang="en-US" sz="3300" dirty="0"/>
              <a:t>Redo the above problem but on a 3×3×⋯×3 board, where we have a total of n dimensions!</a:t>
            </a:r>
          </a:p>
          <a:p>
            <a:pPr lvl="2"/>
            <a:r>
              <a:rPr lang="en-US" sz="3300" dirty="0"/>
              <a:t>Write a program to figure out how many ways to combine n bricks, where all bricks are the same. Do this for bricks that are </a:t>
            </a:r>
            <a:r>
              <a:rPr lang="en-US" sz="3300" dirty="0" err="1"/>
              <a:t>m×n</a:t>
            </a:r>
            <a:r>
              <a:rPr lang="en-US" sz="3300" dirty="0"/>
              <a:t> for various m and n.</a:t>
            </a:r>
          </a:p>
          <a:p>
            <a:pPr lvl="2"/>
            <a:r>
              <a:rPr lang="en-US" sz="3300" dirty="0"/>
              <a:t>Read about solutions to a Rubik's cube to see more about symmetries.</a:t>
            </a:r>
          </a:p>
          <a:p>
            <a:pPr lvl="2"/>
            <a:r>
              <a:rPr lang="en-US" sz="3300" dirty="0"/>
              <a:t>We talked about chirality and mirror images in biology; there are a lot of great articles on this. Look at </a:t>
            </a:r>
            <a:r>
              <a:rPr lang="en-US" sz="3300" dirty="0">
                <a:hlinkClick r:id="rId2"/>
              </a:rPr>
              <a:t>http://www.rowland.harvard.edu/rjf/fischer/background.php</a:t>
            </a:r>
            <a:r>
              <a:rPr lang="en-US" sz="3300" dirty="0"/>
              <a:t> . Related to this is a wonderful story by Isaac Asimov, </a:t>
            </a:r>
            <a:r>
              <a:rPr lang="en-US" sz="3300" dirty="0">
                <a:hlinkClick r:id="rId3"/>
              </a:rPr>
              <a:t>Mirror Image</a:t>
            </a:r>
            <a:r>
              <a:rPr lang="en-US" sz="3300" dirty="0"/>
              <a:t> (click on the pdf file and search for Mirror Image to get to the story).</a:t>
            </a:r>
          </a:p>
          <a:p>
            <a:pPr lvl="2"/>
            <a:r>
              <a:rPr lang="en-US" sz="3300" dirty="0"/>
              <a:t>We also discussed scaling issues with LEGO sets, specifically how the number of pieces grows as a function of the set. There are lots of great reads, relating this to biological and other complexities.  Go to Wired: </a:t>
            </a:r>
            <a:r>
              <a:rPr lang="en-US" sz="3300" dirty="0">
                <a:hlinkClick r:id="rId4"/>
              </a:rPr>
              <a:t>http://www.wired.com/wiredscience/2012/01/the-mathematics-of-LEGO/</a:t>
            </a:r>
            <a:r>
              <a:rPr lang="en-US" sz="3300" dirty="0"/>
              <a:t> (BY </a:t>
            </a:r>
            <a:r>
              <a:rPr lang="en-US" sz="3300" dirty="0">
                <a:hlinkClick r:id="rId5"/>
              </a:rPr>
              <a:t>SAMUEL ARBESMAN</a:t>
            </a:r>
            <a:r>
              <a:rPr lang="en-US" sz="3300" dirty="0"/>
              <a:t> 01.06.12), Scaling and </a:t>
            </a:r>
            <a:r>
              <a:rPr lang="en-US" sz="3300" dirty="0" err="1"/>
              <a:t>LEGO:</a:t>
            </a:r>
            <a:r>
              <a:rPr lang="en-US" sz="3300" dirty="0" err="1">
                <a:hlinkClick r:id="rId6"/>
              </a:rPr>
              <a:t>http</a:t>
            </a:r>
            <a:r>
              <a:rPr lang="en-US" sz="3300" dirty="0">
                <a:hlinkClick r:id="rId6"/>
              </a:rPr>
              <a:t>://www.changizi.com/org.pdf</a:t>
            </a:r>
            <a:r>
              <a:rPr lang="en-US" sz="3300" dirty="0"/>
              <a:t> (Scaling of Differentiation in Networks: Nervous Systems, Organisms, Ant Colonies, Ecosystems, Businesses, Universities, Cities,</a:t>
            </a:r>
            <a:br>
              <a:rPr lang="en-US" sz="3300" dirty="0"/>
            </a:br>
            <a:r>
              <a:rPr lang="en-US" sz="3300" dirty="0"/>
              <a:t>Electronic Circuits, and LEGO: M. A. </a:t>
            </a:r>
            <a:r>
              <a:rPr lang="en-US" sz="3300" dirty="0" err="1"/>
              <a:t>Changizinw</a:t>
            </a:r>
            <a:r>
              <a:rPr lang="en-US" sz="3300" dirty="0"/>
              <a:t>, M. A. </a:t>
            </a:r>
            <a:r>
              <a:rPr lang="en-US" sz="3300" dirty="0" err="1"/>
              <a:t>McDannaldwand</a:t>
            </a:r>
            <a:r>
              <a:rPr lang="en-US" sz="3300" dirty="0"/>
              <a:t> D. </a:t>
            </a:r>
            <a:r>
              <a:rPr lang="en-US" sz="3300" dirty="0" err="1"/>
              <a:t>Widdersw</a:t>
            </a:r>
            <a:r>
              <a:rPr lang="en-US" sz="3300" dirty="0"/>
              <a:t>, J. </a:t>
            </a:r>
            <a:r>
              <a:rPr lang="en-US" sz="3300" dirty="0" err="1"/>
              <a:t>Theor</a:t>
            </a:r>
            <a:r>
              <a:rPr lang="en-US" sz="3300" dirty="0"/>
              <a:t>. Biology (2002) 218, 215–237). See also </a:t>
            </a:r>
            <a:r>
              <a:rPr lang="en-US" sz="3300" dirty="0">
                <a:hlinkClick r:id="rId7"/>
              </a:rPr>
              <a:t>Science article where LEGO bricks are mentioned</a:t>
            </a:r>
            <a:r>
              <a:rPr lang="en-US" sz="3300" dirty="0"/>
              <a:t>.</a:t>
            </a:r>
          </a:p>
          <a:p>
            <a:pPr lvl="2"/>
            <a:r>
              <a:rPr lang="en-US" sz="3300" dirty="0"/>
              <a:t>Related to the above: look at the </a:t>
            </a:r>
            <a:r>
              <a:rPr lang="en-US" sz="3300" i="1" dirty="0"/>
              <a:t>price</a:t>
            </a:r>
            <a:r>
              <a:rPr lang="en-US" sz="3300" dirty="0"/>
              <a:t> of different LEGO sets as a function of the number of pieces and what line it is (general city, Star Wars, Harry Potter, Lone Ranger, LEGO Friends, ...). Try to find relationships (if you know regression here's a terrific place to use it!).</a:t>
            </a:r>
          </a:p>
          <a:p>
            <a:pPr marL="0" indent="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Mathematics Topics</a:t>
            </a:r>
            <a:endParaRPr lang="en-US" dirty="0"/>
          </a:p>
        </p:txBody>
      </p:sp>
      <p:sp>
        <p:nvSpPr>
          <p:cNvPr id="3" name="Content Placeholder 2"/>
          <p:cNvSpPr>
            <a:spLocks noGrp="1"/>
          </p:cNvSpPr>
          <p:nvPr>
            <p:ph idx="1"/>
          </p:nvPr>
        </p:nvSpPr>
        <p:spPr>
          <a:xfrm>
            <a:off x="457200" y="1219200"/>
            <a:ext cx="8229600" cy="4906963"/>
          </a:xfrm>
        </p:spPr>
        <p:txBody>
          <a:bodyPr>
            <a:normAutofit fontScale="40000" lnSpcReduction="20000"/>
          </a:bodyPr>
          <a:lstStyle/>
          <a:p>
            <a:r>
              <a:rPr lang="en-US" b="1" dirty="0" smtClean="0">
                <a:solidFill>
                  <a:srgbClr val="FF0000"/>
                </a:solidFill>
              </a:rPr>
              <a:t>Day 1: January 5, 2015:</a:t>
            </a:r>
            <a:r>
              <a:rPr lang="en-US" dirty="0" smtClean="0"/>
              <a:t> Telescoping </a:t>
            </a:r>
            <a:r>
              <a:rPr lang="en-US" dirty="0"/>
              <a:t>sums, Babylonian Mathematics, Look-up Tables, Fibonacci Numbers, Recurrence and Difference Equations, Method of Divine Inspiration, </a:t>
            </a:r>
            <a:r>
              <a:rPr lang="en-US" dirty="0" err="1"/>
              <a:t>Binet's</a:t>
            </a:r>
            <a:r>
              <a:rPr lang="en-US" dirty="0"/>
              <a:t> Formula, Binomial Theorem, Derivative of </a:t>
            </a:r>
            <a:r>
              <a:rPr lang="en-US" dirty="0" err="1"/>
              <a:t>x^r</a:t>
            </a:r>
            <a:r>
              <a:rPr lang="en-US" dirty="0"/>
              <a:t>, Evaluating sums efficiently.</a:t>
            </a:r>
          </a:p>
          <a:p>
            <a:pPr lvl="1"/>
            <a:r>
              <a:rPr lang="en-US" dirty="0"/>
              <a:t>Problems to consider:</a:t>
            </a:r>
          </a:p>
          <a:p>
            <a:pPr lvl="2"/>
            <a:r>
              <a:rPr lang="en-US" sz="3000" dirty="0"/>
              <a:t>Let's say that if you multiply an m digit number and an n digit number that the cost is </a:t>
            </a:r>
            <a:r>
              <a:rPr lang="en-US" sz="3000" dirty="0" err="1"/>
              <a:t>mn</a:t>
            </a:r>
            <a:r>
              <a:rPr lang="en-US" sz="3000" dirty="0"/>
              <a:t>, as this is the number of digit multiplications you need to do (of course, a better approach is to also include a cost of the additions, but that's a little harder as there are possible carries). Try to figure out how to compare the run-time of directly computing a product </a:t>
            </a:r>
            <a:r>
              <a:rPr lang="en-US" sz="3000" dirty="0" err="1"/>
              <a:t>xy</a:t>
            </a:r>
            <a:r>
              <a:rPr lang="en-US" sz="3000" dirty="0"/>
              <a:t> and using the Babylonian formula </a:t>
            </a:r>
            <a:r>
              <a:rPr lang="en-US" sz="3000" dirty="0" err="1" smtClean="0"/>
              <a:t>xy</a:t>
            </a:r>
            <a:r>
              <a:rPr lang="en-US" sz="3000" dirty="0" smtClean="0"/>
              <a:t>=((</a:t>
            </a:r>
            <a:r>
              <a:rPr lang="en-US" sz="3000" dirty="0" err="1"/>
              <a:t>x+y</a:t>
            </a:r>
            <a:r>
              <a:rPr lang="en-US" sz="3000" dirty="0"/>
              <a:t>)</a:t>
            </a:r>
            <a:r>
              <a:rPr lang="en-US" sz="3000" baseline="30000" dirty="0"/>
              <a:t>2</a:t>
            </a:r>
            <a:r>
              <a:rPr lang="en-US" sz="3000" dirty="0"/>
              <a:t>−x</a:t>
            </a:r>
            <a:r>
              <a:rPr lang="en-US" sz="3000" baseline="30000" dirty="0"/>
              <a:t>2</a:t>
            </a:r>
            <a:r>
              <a:rPr lang="en-US" sz="3000" dirty="0"/>
              <a:t>−y</a:t>
            </a:r>
            <a:r>
              <a:rPr lang="en-US" sz="3000" baseline="30000" dirty="0"/>
              <a:t>2</a:t>
            </a:r>
            <a:r>
              <a:rPr lang="en-US" sz="3000" dirty="0" smtClean="0"/>
              <a:t>)/2; </a:t>
            </a:r>
            <a:r>
              <a:rPr lang="en-US" sz="3000" dirty="0"/>
              <a:t>note that with the Babylonian formula you need to make an assumption about how long it takes to read in a number and then do subtraction and division by 2.</a:t>
            </a:r>
          </a:p>
          <a:p>
            <a:pPr lvl="2"/>
            <a:r>
              <a:rPr lang="en-US" sz="3000" dirty="0">
                <a:hlinkClick r:id="rId2"/>
              </a:rPr>
              <a:t>Read the notes here on solving difference equations</a:t>
            </a:r>
            <a:r>
              <a:rPr lang="en-US" sz="3000" dirty="0"/>
              <a:t>, and try some of the problems. If you know eigenvalues and eigenvectors, use those to attack the matrix formulation of the Fibonacci numbers and reach </a:t>
            </a:r>
            <a:r>
              <a:rPr lang="en-US" sz="3000" dirty="0" err="1"/>
              <a:t>Binet's</a:t>
            </a:r>
            <a:r>
              <a:rPr lang="en-US" sz="3000" dirty="0"/>
              <a:t> formula that way.</a:t>
            </a:r>
          </a:p>
          <a:p>
            <a:pPr lvl="2"/>
            <a:r>
              <a:rPr lang="en-US" sz="3000" dirty="0">
                <a:hlinkClick r:id="rId3"/>
              </a:rPr>
              <a:t>Read pages 44 to 49 of this talk of mine on generating functions</a:t>
            </a:r>
            <a:r>
              <a:rPr lang="en-US" sz="3000" dirty="0"/>
              <a:t>, another way to solve recurrence relations and reach </a:t>
            </a:r>
            <a:r>
              <a:rPr lang="en-US" sz="3000" dirty="0" err="1"/>
              <a:t>Binet's</a:t>
            </a:r>
            <a:r>
              <a:rPr lang="en-US" sz="3000" dirty="0"/>
              <a:t> formula.</a:t>
            </a:r>
          </a:p>
          <a:p>
            <a:pPr lvl="2"/>
            <a:r>
              <a:rPr lang="en-US" sz="3000" dirty="0">
                <a:hlinkClick r:id="rId4"/>
              </a:rPr>
              <a:t>Notes on analysis review (includes proofs by induction)</a:t>
            </a:r>
            <a:r>
              <a:rPr lang="en-US" sz="3000" dirty="0"/>
              <a:t>: For us most important part is page 3, where it talks about binomial coefficients and the binomial theorem. Try Exercise 1.1.7 (note it is possible to prove each claim by telling an appropriate story). After proving the binomial theorem find an expansion for (</a:t>
            </a:r>
            <a:r>
              <a:rPr lang="en-US" sz="3000" dirty="0" err="1"/>
              <a:t>x+y+z</a:t>
            </a:r>
            <a:r>
              <a:rPr lang="en-US" sz="3000" dirty="0"/>
              <a:t>)</a:t>
            </a:r>
            <a:r>
              <a:rPr lang="en-US" sz="3000" baseline="30000" dirty="0"/>
              <a:t>n</a:t>
            </a:r>
            <a:r>
              <a:rPr lang="en-US" sz="3000" dirty="0"/>
              <a:t>,</a:t>
            </a:r>
          </a:p>
          <a:p>
            <a:pPr lvl="2"/>
            <a:r>
              <a:rPr lang="en-US" sz="3000" dirty="0"/>
              <a:t>Show </a:t>
            </a:r>
            <a:r>
              <a:rPr lang="en-US" sz="3000" dirty="0" err="1"/>
              <a:t>x</a:t>
            </a:r>
            <a:r>
              <a:rPr lang="en-US" sz="3000" baseline="30000" dirty="0" err="1"/>
              <a:t>r</a:t>
            </a:r>
            <a:r>
              <a:rPr lang="en-US" sz="3000" dirty="0"/>
              <a:t>=</a:t>
            </a:r>
            <a:r>
              <a:rPr lang="en-US" sz="3000" dirty="0" err="1"/>
              <a:t>exp</a:t>
            </a:r>
            <a:r>
              <a:rPr lang="en-US" sz="3000" dirty="0"/>
              <a:t>(</a:t>
            </a:r>
            <a:r>
              <a:rPr lang="en-US" sz="3000" dirty="0" err="1"/>
              <a:t>rlogx</a:t>
            </a:r>
            <a:r>
              <a:rPr lang="en-US" sz="3000" dirty="0"/>
              <a:t> and use the chain rule to prove its derivative is rx</a:t>
            </a:r>
            <a:r>
              <a:rPr lang="en-US" sz="3000" baseline="30000" dirty="0"/>
              <a:t>r−1</a:t>
            </a:r>
            <a:r>
              <a:rPr lang="en-US" sz="3000" dirty="0"/>
              <a:t>. Note the proof of the derivative is very different than the proof of the derivative of </a:t>
            </a:r>
            <a:r>
              <a:rPr lang="en-US" sz="3000" dirty="0" err="1"/>
              <a:t>xn</a:t>
            </a:r>
            <a:r>
              <a:rPr lang="en-US" sz="3000" dirty="0"/>
              <a:t> for n an integer. That just uses the binomial theorem. If we have </a:t>
            </a:r>
            <a:r>
              <a:rPr lang="en-US" sz="3000" dirty="0" err="1"/>
              <a:t>x</a:t>
            </a:r>
            <a:r>
              <a:rPr lang="en-US" sz="3000" baseline="30000" dirty="0" err="1"/>
              <a:t>a</a:t>
            </a:r>
            <a:r>
              <a:rPr lang="en-US" sz="3000" baseline="30000" dirty="0"/>
              <a:t>/b</a:t>
            </a:r>
            <a:r>
              <a:rPr lang="en-US" sz="3000" dirty="0"/>
              <a:t> for a rational number a/b then the proof is by the power rule: if f(x)=</a:t>
            </a:r>
            <a:r>
              <a:rPr lang="en-US" sz="3000" dirty="0" err="1"/>
              <a:t>x</a:t>
            </a:r>
            <a:r>
              <a:rPr lang="en-US" sz="3000" baseline="30000" dirty="0" err="1"/>
              <a:t>a</a:t>
            </a:r>
            <a:r>
              <a:rPr lang="en-US" sz="3000" baseline="30000" dirty="0"/>
              <a:t>/b</a:t>
            </a:r>
            <a:r>
              <a:rPr lang="en-US" sz="3000" dirty="0"/>
              <a:t> then set g(x)=f(x)</a:t>
            </a:r>
            <a:r>
              <a:rPr lang="en-US" sz="3000" baseline="30000" dirty="0"/>
              <a:t>b</a:t>
            </a:r>
            <a:r>
              <a:rPr lang="en-US" sz="3000" dirty="0"/>
              <a:t>=</a:t>
            </a:r>
            <a:r>
              <a:rPr lang="en-US" sz="3000" dirty="0" err="1"/>
              <a:t>x</a:t>
            </a:r>
            <a:r>
              <a:rPr lang="en-US" sz="3000" baseline="30000" dirty="0" err="1"/>
              <a:t>a</a:t>
            </a:r>
            <a:r>
              <a:rPr lang="en-US" sz="3000" dirty="0"/>
              <a:t>, and now we can find the derivative of g(x), from which we can get the derivative of f(x). Fill in the details of these arguments.</a:t>
            </a:r>
          </a:p>
          <a:p>
            <a:pPr lvl="2"/>
            <a:r>
              <a:rPr lang="en-US" sz="3000" dirty="0"/>
              <a:t>Create a look-up table for values of </a:t>
            </a:r>
            <a:r>
              <a:rPr lang="en-US" sz="3000" dirty="0" err="1"/>
              <a:t>sinx</a:t>
            </a:r>
            <a:r>
              <a:rPr lang="en-US" sz="3000" dirty="0"/>
              <a:t> and </a:t>
            </a:r>
            <a:r>
              <a:rPr lang="en-US" sz="3000" dirty="0" err="1"/>
              <a:t>cosx</a:t>
            </a:r>
            <a:r>
              <a:rPr lang="en-US" sz="3000" dirty="0"/>
              <a:t>. You need to start with inputs where you know the output; good choices are to take x=mπ/2n for integers </a:t>
            </a:r>
            <a:r>
              <a:rPr lang="en-US" sz="3000" dirty="0" err="1"/>
              <a:t>m,n</a:t>
            </a:r>
            <a:r>
              <a:rPr lang="en-US" sz="3000" dirty="0"/>
              <a:t>, as we can get these values from the half-angle or double-angle formulas. Continue by using Taylor series (</a:t>
            </a:r>
            <a:r>
              <a:rPr lang="en-US" sz="3000" dirty="0">
                <a:hlinkClick r:id="rId4"/>
              </a:rPr>
              <a:t>reviewed in the analysis notes</a:t>
            </a:r>
            <a:r>
              <a:rPr lang="en-US" sz="3000" dirty="0"/>
              <a:t>, page 6).</a:t>
            </a:r>
          </a:p>
          <a:p>
            <a:pPr lvl="2"/>
            <a:r>
              <a:rPr lang="en-US" sz="3000" dirty="0"/>
              <a:t>Come up with a good way to evaluate ∑</a:t>
            </a:r>
            <a:r>
              <a:rPr lang="en-US" sz="3000" baseline="-25000" dirty="0" smtClean="0"/>
              <a:t>n=0</a:t>
            </a:r>
            <a:r>
              <a:rPr lang="en-US" sz="3000" baseline="30000" dirty="0" smtClean="0"/>
              <a:t>k</a:t>
            </a:r>
            <a:r>
              <a:rPr lang="en-US" sz="3000" dirty="0" smtClean="0"/>
              <a:t>(n choose k)</a:t>
            </a:r>
            <a:r>
              <a:rPr lang="en-US" sz="3000" dirty="0" err="1" smtClean="0"/>
              <a:t>x</a:t>
            </a:r>
            <a:r>
              <a:rPr lang="en-US" sz="3000" baseline="30000" dirty="0" err="1" smtClean="0"/>
              <a:t>k</a:t>
            </a:r>
            <a:r>
              <a:rPr lang="en-US" sz="3000" dirty="0" err="1" smtClean="0"/>
              <a:t>y</a:t>
            </a:r>
            <a:r>
              <a:rPr lang="en-US" sz="3000" baseline="30000" dirty="0" err="1" smtClean="0"/>
              <a:t>n</a:t>
            </a:r>
            <a:r>
              <a:rPr lang="en-US" sz="3000" baseline="30000" dirty="0"/>
              <a:t>−k</a:t>
            </a:r>
            <a:r>
              <a:rPr lang="en-US" sz="3000" dirty="0"/>
              <a:t> by looking at the modification term by term as you go down. In other words, it's expensive to calculate each summand from scratch. If </a:t>
            </a:r>
            <a:r>
              <a:rPr lang="en-US" sz="3000" dirty="0" err="1"/>
              <a:t>a</a:t>
            </a:r>
            <a:r>
              <a:rPr lang="en-US" sz="3000" baseline="-25000" dirty="0" err="1"/>
              <a:t>k</a:t>
            </a:r>
            <a:r>
              <a:rPr lang="en-US" sz="3000" dirty="0"/>
              <a:t>=(</a:t>
            </a:r>
            <a:r>
              <a:rPr lang="en-US" sz="3000" dirty="0" smtClean="0"/>
              <a:t>n choose k)</a:t>
            </a:r>
            <a:r>
              <a:rPr lang="en-US" sz="3000" dirty="0" err="1" smtClean="0"/>
              <a:t>x</a:t>
            </a:r>
            <a:r>
              <a:rPr lang="en-US" sz="3000" baseline="30000" dirty="0" err="1" smtClean="0"/>
              <a:t>k</a:t>
            </a:r>
            <a:r>
              <a:rPr lang="en-US" sz="3000" dirty="0" err="1" smtClean="0"/>
              <a:t>y</a:t>
            </a:r>
            <a:r>
              <a:rPr lang="en-US" sz="3000" baseline="30000" dirty="0" err="1" smtClean="0"/>
              <a:t>n</a:t>
            </a:r>
            <a:r>
              <a:rPr lang="en-US" sz="3000" baseline="30000" dirty="0"/>
              <a:t>−k</a:t>
            </a:r>
            <a:r>
              <a:rPr lang="en-US" sz="3000" dirty="0"/>
              <a:t> find a simple formula relating a</a:t>
            </a:r>
            <a:r>
              <a:rPr lang="en-US" sz="3000" baseline="-25000" dirty="0"/>
              <a:t>k+1</a:t>
            </a:r>
            <a:r>
              <a:rPr lang="en-US" sz="3000" dirty="0"/>
              <a:t> to </a:t>
            </a:r>
            <a:r>
              <a:rPr lang="en-US" sz="3000" dirty="0" err="1"/>
              <a:t>a</a:t>
            </a:r>
            <a:r>
              <a:rPr lang="en-US" sz="3000" baseline="-25000" dirty="0" err="1"/>
              <a:t>k</a:t>
            </a:r>
            <a:r>
              <a:rPr lang="en-US" sz="3000" dirty="0"/>
              <a:t>, and use that to march down the line.</a:t>
            </a:r>
          </a:p>
          <a:p>
            <a:pPr marL="0" indent="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Mathematics Topics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solidFill>
                  <a:srgbClr val="FF0000"/>
                </a:solidFill>
              </a:rPr>
              <a:t>Day 2: January 6, 2015: </a:t>
            </a:r>
            <a:r>
              <a:rPr lang="en-US" dirty="0" smtClean="0"/>
              <a:t>Recurrence </a:t>
            </a:r>
            <a:r>
              <a:rPr lang="en-US" dirty="0"/>
              <a:t>relations and roulette (the roulette video is available here: </a:t>
            </a:r>
            <a:r>
              <a:rPr lang="en-US" dirty="0">
                <a:hlinkClick r:id="rId2"/>
              </a:rPr>
              <a:t>http://www.youtube.com/watch?v=Esa2TYwDmwA</a:t>
            </a:r>
            <a:r>
              <a:rPr lang="en-US" dirty="0"/>
              <a:t>), </a:t>
            </a:r>
            <a:r>
              <a:rPr lang="en-US" dirty="0" err="1"/>
              <a:t>combinatorics</a:t>
            </a:r>
            <a:r>
              <a:rPr lang="en-US" dirty="0"/>
              <a:t> (factorials, binomial coefficients, Pascal's triangles, proofs by story, the cookie problem).Problems to consider:</a:t>
            </a:r>
          </a:p>
          <a:p>
            <a:pPr lvl="1"/>
            <a:r>
              <a:rPr lang="en-US" dirty="0"/>
              <a:t>What is ∑</a:t>
            </a:r>
            <a:r>
              <a:rPr lang="en-US" baseline="-25000" dirty="0" smtClean="0"/>
              <a:t>n=0</a:t>
            </a:r>
            <a:r>
              <a:rPr lang="en-US" baseline="30000" dirty="0" smtClean="0"/>
              <a:t>k</a:t>
            </a:r>
            <a:r>
              <a:rPr lang="en-US" dirty="0" smtClean="0"/>
              <a:t>(n choose k)</a:t>
            </a:r>
            <a:r>
              <a:rPr lang="en-US" baseline="30000" dirty="0" smtClean="0"/>
              <a:t>2</a:t>
            </a:r>
            <a:r>
              <a:rPr lang="en-US" dirty="0"/>
              <a:t>? Hint: (</a:t>
            </a:r>
            <a:r>
              <a:rPr lang="en-US" dirty="0" smtClean="0"/>
              <a:t>n choose k)</a:t>
            </a:r>
            <a:r>
              <a:rPr lang="en-US" baseline="30000" dirty="0" smtClean="0"/>
              <a:t>2</a:t>
            </a:r>
            <a:r>
              <a:rPr lang="en-US" dirty="0"/>
              <a:t>=(</a:t>
            </a:r>
            <a:r>
              <a:rPr lang="en-US" dirty="0" smtClean="0"/>
              <a:t>n choose k</a:t>
            </a:r>
            <a:r>
              <a:rPr lang="en-US" dirty="0"/>
              <a:t>)(</a:t>
            </a:r>
            <a:r>
              <a:rPr lang="en-US" dirty="0" smtClean="0"/>
              <a:t>n choose  n</a:t>
            </a:r>
            <a:r>
              <a:rPr lang="en-US" dirty="0"/>
              <a:t>−k). Tell a story.</a:t>
            </a:r>
          </a:p>
          <a:p>
            <a:pPr lvl="1"/>
            <a:r>
              <a:rPr lang="en-US" dirty="0"/>
              <a:t>More generally, can you figure out what the `right' sum of a product of three binomial coefficients is? One difficulty is you have to figure out what's the right triple!</a:t>
            </a:r>
          </a:p>
          <a:p>
            <a:pPr lvl="1"/>
            <a:r>
              <a:rPr lang="en-US" dirty="0"/>
              <a:t>To solve the roulette recurrence from the video involves finding the roots of a polynomial of degree 5; sadly in general there's no analogue of the quadratic formula to give us the solution in terms of the coefficients (there are cubic and quartic formulas for polynomials of degree 3 and 4). Look up methods on how to numerically approximate roots, such as `Divide and Conquer' and `Newton's Method'.</a:t>
            </a:r>
          </a:p>
          <a:p>
            <a:pPr lvl="1"/>
            <a:r>
              <a:rPr lang="en-US" dirty="0"/>
              <a:t>Try to impose </a:t>
            </a:r>
            <a:r>
              <a:rPr lang="en-US" i="1" dirty="0"/>
              <a:t>upper</a:t>
            </a:r>
            <a:r>
              <a:rPr lang="en-US" dirty="0"/>
              <a:t> bounds in the cookie problem (say 12 people, 100 cookies, no one gets more than 20). Interestingly, I know of no good way to impose upper bound constraints, even though lower bounds aren't too bad. One possibility is to try using Inclusion-Exclusion.</a:t>
            </a:r>
          </a:p>
          <a:p>
            <a:pPr lvl="1"/>
            <a:r>
              <a:rPr lang="en-US" dirty="0"/>
              <a:t>Read about the Gamma function. Prove Γ(s+1)=</a:t>
            </a:r>
            <a:r>
              <a:rPr lang="en-US" dirty="0" err="1"/>
              <a:t>sΓ</a:t>
            </a:r>
            <a:r>
              <a:rPr lang="en-US" dirty="0"/>
              <a:t>(s) by integrating by parts. Deduce Γ(n+1)=n! for n a non-negative integer. Look up the proofs that Γ(1/2)=π√; this is a very important result in statistics and probability.</a:t>
            </a:r>
          </a:p>
          <a:p>
            <a:pPr lvl="1"/>
            <a:r>
              <a:rPr lang="en-US" dirty="0"/>
              <a:t>The cookie problem can be cast more number-theoretically as </a:t>
            </a:r>
            <a:r>
              <a:rPr lang="en-US" dirty="0" err="1"/>
              <a:t>Waring's</a:t>
            </a:r>
            <a:r>
              <a:rPr lang="en-US" dirty="0"/>
              <a:t> problem where the exponents are 1; look up </a:t>
            </a:r>
            <a:r>
              <a:rPr lang="en-US" dirty="0" err="1"/>
              <a:t>Waring's</a:t>
            </a:r>
            <a:r>
              <a:rPr lang="en-US" dirty="0"/>
              <a:t> problem and think about fragmentation problems where the pieces split so that a sum of squares equals the given number: </a:t>
            </a:r>
            <a:r>
              <a:rPr lang="en-US" dirty="0" smtClean="0"/>
              <a:t>x</a:t>
            </a:r>
            <a:r>
              <a:rPr lang="en-US" baseline="-25000" dirty="0" smtClean="0"/>
              <a:t>1</a:t>
            </a:r>
            <a:r>
              <a:rPr lang="en-US" baseline="30000" dirty="0" smtClean="0"/>
              <a:t>2</a:t>
            </a:r>
            <a:r>
              <a:rPr lang="en-US" dirty="0" smtClean="0"/>
              <a:t>+</a:t>
            </a:r>
            <a:r>
              <a:rPr lang="en-US" dirty="0"/>
              <a:t>⋯+</a:t>
            </a:r>
            <a:r>
              <a:rPr lang="en-US" dirty="0" smtClean="0"/>
              <a:t>x</a:t>
            </a:r>
            <a:r>
              <a:rPr lang="en-US" baseline="-25000" dirty="0" smtClean="0"/>
              <a:t>s</a:t>
            </a:r>
            <a:r>
              <a:rPr lang="en-US" baseline="30000" dirty="0" smtClean="0"/>
              <a:t>2</a:t>
            </a:r>
            <a:r>
              <a:rPr lang="en-US" dirty="0" smtClean="0"/>
              <a:t>=C</a:t>
            </a:r>
            <a:r>
              <a:rPr lang="en-US" dirty="0"/>
              <a: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Mathematics Topics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smtClean="0">
                <a:solidFill>
                  <a:srgbClr val="FF0000"/>
                </a:solidFill>
              </a:rPr>
              <a:t>Day 2: January 6, 2015:</a:t>
            </a:r>
          </a:p>
          <a:p>
            <a:endParaRPr lang="en-US" dirty="0" smtClean="0"/>
          </a:p>
          <a:p>
            <a:r>
              <a:rPr lang="en-US" dirty="0" smtClean="0"/>
              <a:t>Horner's </a:t>
            </a:r>
            <a:r>
              <a:rPr lang="en-US" dirty="0"/>
              <a:t>algorithm, Fast Multiplication, </a:t>
            </a:r>
            <a:r>
              <a:rPr lang="en-US" dirty="0" err="1"/>
              <a:t>Strassen's</a:t>
            </a:r>
            <a:r>
              <a:rPr lang="en-US" dirty="0"/>
              <a:t> </a:t>
            </a:r>
            <a:r>
              <a:rPr lang="en-US" dirty="0" err="1"/>
              <a:t>algorithm.Problems</a:t>
            </a:r>
            <a:r>
              <a:rPr lang="en-US" dirty="0"/>
              <a:t> to consider:</a:t>
            </a:r>
          </a:p>
          <a:p>
            <a:pPr lvl="1"/>
            <a:r>
              <a:rPr lang="en-US" dirty="0"/>
              <a:t>The best known algorithm is the </a:t>
            </a:r>
            <a:r>
              <a:rPr lang="en-US" dirty="0" err="1">
                <a:hlinkClick r:id="rId2"/>
              </a:rPr>
              <a:t>Coopersmith-Winograd</a:t>
            </a:r>
            <a:r>
              <a:rPr lang="en-US" dirty="0">
                <a:hlinkClick r:id="rId2"/>
              </a:rPr>
              <a:t> algorithm</a:t>
            </a:r>
            <a:r>
              <a:rPr lang="en-US" dirty="0"/>
              <a:t>, which is of the order of N2.376 multiplications. </a:t>
            </a:r>
            <a:r>
              <a:rPr lang="en-US" dirty="0">
                <a:hlinkClick r:id="rId3"/>
              </a:rPr>
              <a:t>See also this paper for some comparison analysis</a:t>
            </a:r>
            <a:r>
              <a:rPr lang="en-US" dirty="0"/>
              <a:t>, or email me if you want to see some of these papers.</a:t>
            </a:r>
            <a:endParaRPr lang="en-US" sz="5400" dirty="0"/>
          </a:p>
          <a:p>
            <a:pPr lvl="2"/>
            <a:r>
              <a:rPr lang="en-US" dirty="0"/>
              <a:t>Some important facts. </a:t>
            </a:r>
            <a:r>
              <a:rPr lang="en-US" dirty="0">
                <a:hlinkClick r:id="rId4"/>
              </a:rPr>
              <a:t>The </a:t>
            </a:r>
            <a:r>
              <a:rPr lang="en-US" dirty="0" err="1">
                <a:hlinkClick r:id="rId4"/>
              </a:rPr>
              <a:t>Strassen</a:t>
            </a:r>
            <a:r>
              <a:rPr lang="en-US" dirty="0">
                <a:hlinkClick r:id="rId4"/>
              </a:rPr>
              <a:t> algorithm has some issues with numerical stability</a:t>
            </a:r>
            <a:r>
              <a:rPr lang="en-US" dirty="0"/>
              <a:t>.</a:t>
            </a:r>
          </a:p>
          <a:p>
            <a:pPr lvl="1"/>
            <a:r>
              <a:rPr lang="en-US" dirty="0"/>
              <a:t>One can ask similar questions about one dimension matrices, </a:t>
            </a:r>
            <a:r>
              <a:rPr lang="en-US" dirty="0" err="1"/>
              <a:t>ie</a:t>
            </a:r>
            <a:r>
              <a:rPr lang="en-US" dirty="0"/>
              <a:t>, how many bit operations does it take to multiply two N digit numbers. It can be done in less than </a:t>
            </a:r>
            <a:r>
              <a:rPr lang="en-US" dirty="0" smtClean="0"/>
              <a:t>N</a:t>
            </a:r>
            <a:r>
              <a:rPr lang="en-US" baseline="30000" dirty="0" smtClean="0"/>
              <a:t>2</a:t>
            </a:r>
            <a:r>
              <a:rPr lang="en-US" dirty="0" smtClean="0"/>
              <a:t> </a:t>
            </a:r>
            <a:r>
              <a:rPr lang="en-US" dirty="0"/>
              <a:t>bit operations (again, very surprising!). One way to do this is with the </a:t>
            </a:r>
            <a:r>
              <a:rPr lang="en-US" dirty="0" err="1">
                <a:hlinkClick r:id="rId5"/>
              </a:rPr>
              <a:t>Karatsuba</a:t>
            </a:r>
            <a:r>
              <a:rPr lang="en-US" dirty="0">
                <a:hlinkClick r:id="rId5"/>
              </a:rPr>
              <a:t> algorithm</a:t>
            </a:r>
            <a:r>
              <a:rPr lang="en-US" dirty="0"/>
              <a:t> (see also the </a:t>
            </a:r>
            <a:r>
              <a:rPr lang="en-US" dirty="0" err="1"/>
              <a:t>Mathworld</a:t>
            </a:r>
            <a:r>
              <a:rPr lang="en-US" dirty="0"/>
              <a:t> entry for the </a:t>
            </a:r>
            <a:r>
              <a:rPr lang="en-US" dirty="0" err="1">
                <a:hlinkClick r:id="rId6"/>
              </a:rPr>
              <a:t>Karatsuba</a:t>
            </a:r>
            <a:r>
              <a:rPr lang="en-US" dirty="0">
                <a:hlinkClick r:id="rId6"/>
              </a:rPr>
              <a:t> algorithm</a:t>
            </a:r>
            <a:r>
              <a:rPr lang="en-US" dirty="0"/>
              <a:t>).</a:t>
            </a:r>
          </a:p>
          <a:p>
            <a:r>
              <a:rPr lang="en-US" dirty="0"/>
              <a:t>If instead of evaluating a function at an integer you instead </a:t>
            </a:r>
            <a:r>
              <a:rPr lang="en-US" dirty="0" err="1"/>
              <a:t>evaluted</a:t>
            </a:r>
            <a:r>
              <a:rPr lang="en-US" dirty="0"/>
              <a:t> it at a matrix, could you still use Horner's algorithm? Why or why </a:t>
            </a:r>
            <a:r>
              <a:rPr lang="en-US" dirty="0" err="1"/>
              <a:t>not?We</a:t>
            </a:r>
            <a:r>
              <a:rPr lang="en-US" dirty="0"/>
              <a:t> saw how to do fast multiplication. Show that it takes at most 2log2n multiplications to compute </a:t>
            </a:r>
            <a:r>
              <a:rPr lang="en-US" dirty="0" err="1"/>
              <a:t>xn.We</a:t>
            </a:r>
            <a:r>
              <a:rPr lang="en-US" dirty="0"/>
              <a:t> saw Horner's algorithm does significantly better than brute force, standard polynomial evaluation. What if instead we used fast multiplication to compute the different powers of x; is that enough to beat Horner? Why or why </a:t>
            </a:r>
            <a:r>
              <a:rPr lang="en-US" dirty="0" err="1"/>
              <a:t>not.Look</a:t>
            </a:r>
            <a:r>
              <a:rPr lang="en-US" dirty="0"/>
              <a:t> up RSA and see how fast exponentiation is used to make it </a:t>
            </a:r>
            <a:r>
              <a:rPr lang="en-US" dirty="0" err="1"/>
              <a:t>useable.Consider</a:t>
            </a:r>
            <a:r>
              <a:rPr lang="en-US" dirty="0"/>
              <a:t> the following problem. You're given a large number, for definiteness say 100, and you want to split it into a number of summands such that each summand is a positive integer and the product of the summands is as large as possible. How do you do this, and what is the </a:t>
            </a:r>
            <a:r>
              <a:rPr lang="en-US" dirty="0" err="1"/>
              <a:t>product?Redo</a:t>
            </a:r>
            <a:r>
              <a:rPr lang="en-US" dirty="0"/>
              <a:t> the last problem but now remove the restriction that the summands are integers (they must still be positive). Now what's the answer? How many pieces do you want, and what are their sizes? Th</a:t>
            </a:r>
            <a:r>
              <a:rPr lang="en-US" b="1" dirty="0"/>
              <a:t>e</a:t>
            </a:r>
            <a:r>
              <a:rPr lang="en-US" dirty="0"/>
              <a:t> answ</a:t>
            </a:r>
            <a:r>
              <a:rPr lang="en-US" b="1" dirty="0"/>
              <a:t>e</a:t>
            </a:r>
            <a:r>
              <a:rPr lang="en-US" dirty="0"/>
              <a:t>r is v</a:t>
            </a:r>
            <a:r>
              <a:rPr lang="en-US" b="1" dirty="0"/>
              <a:t>e</a:t>
            </a:r>
            <a:r>
              <a:rPr lang="en-US" dirty="0"/>
              <a:t>ry int</a:t>
            </a:r>
            <a:r>
              <a:rPr lang="en-US" b="1" dirty="0"/>
              <a:t>e</a:t>
            </a:r>
            <a:r>
              <a:rPr lang="en-US" dirty="0"/>
              <a:t>r</a:t>
            </a:r>
            <a:r>
              <a:rPr lang="en-US" b="1" dirty="0"/>
              <a:t>e</a:t>
            </a:r>
            <a:r>
              <a:rPr lang="en-US" dirty="0"/>
              <a:t>sting.</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Mathematics Topics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solidFill>
                  <a:srgbClr val="FF0000"/>
                </a:solidFill>
              </a:rPr>
              <a:t>Day </a:t>
            </a:r>
            <a:r>
              <a:rPr lang="en-US" b="1" dirty="0" smtClean="0">
                <a:solidFill>
                  <a:srgbClr val="FF0000"/>
                </a:solidFill>
              </a:rPr>
              <a:t>3: </a:t>
            </a:r>
            <a:r>
              <a:rPr lang="en-US" b="1" dirty="0">
                <a:solidFill>
                  <a:srgbClr val="FF0000"/>
                </a:solidFill>
              </a:rPr>
              <a:t>January 6, 2015:</a:t>
            </a:r>
          </a:p>
          <a:p>
            <a:endParaRPr lang="en-US" dirty="0" smtClean="0"/>
          </a:p>
          <a:p>
            <a:r>
              <a:rPr lang="en-US" dirty="0" smtClean="0"/>
              <a:t>Game </a:t>
            </a:r>
            <a:r>
              <a:rPr lang="en-US" dirty="0"/>
              <a:t>of Life, Pascal's Triangle Modulo 2, Sorting:  </a:t>
            </a:r>
            <a:r>
              <a:rPr lang="en-US" dirty="0" smtClean="0"/>
              <a:t>Wikipedia </a:t>
            </a:r>
            <a:r>
              <a:rPr lang="en-US" dirty="0"/>
              <a:t>page on the game of life: </a:t>
            </a:r>
            <a:r>
              <a:rPr lang="en-US" dirty="0">
                <a:hlinkClick r:id="rId2"/>
              </a:rPr>
              <a:t>http://en.wikipedia.org/wiki/Conway's_Game_of_Life</a:t>
            </a:r>
            <a:endParaRPr lang="en-US" dirty="0"/>
          </a:p>
          <a:p>
            <a:pPr lvl="1"/>
            <a:r>
              <a:rPr lang="en-US" dirty="0"/>
              <a:t>Gosper's sliding gun: </a:t>
            </a:r>
            <a:r>
              <a:rPr lang="en-US" dirty="0">
                <a:hlinkClick r:id="rId3"/>
              </a:rPr>
              <a:t>http://www.youtube.com/watch?v=GrIO5RJ76D0</a:t>
            </a:r>
            <a:endParaRPr lang="en-US" dirty="0"/>
          </a:p>
          <a:p>
            <a:pPr lvl="1"/>
            <a:r>
              <a:rPr lang="en-US" dirty="0"/>
              <a:t>Game of life breeder: </a:t>
            </a:r>
            <a:r>
              <a:rPr lang="en-US" dirty="0">
                <a:hlinkClick r:id="rId4"/>
              </a:rPr>
              <a:t>http://www.youtube.com/watch?v=X3HiczyUDis</a:t>
            </a:r>
            <a:endParaRPr lang="en-US" dirty="0"/>
          </a:p>
          <a:p>
            <a:pPr lvl="1"/>
            <a:r>
              <a:rPr lang="en-US" dirty="0"/>
              <a:t>Conway on the game of life and set theory: </a:t>
            </a:r>
            <a:r>
              <a:rPr lang="en-US" dirty="0">
                <a:hlinkClick r:id="rId5"/>
              </a:rPr>
              <a:t>http://www.youtube.com/watch?v=cQUAwhhC8cU</a:t>
            </a:r>
            <a:r>
              <a:rPr lang="en-US" dirty="0"/>
              <a:t> (2 hours)</a:t>
            </a:r>
          </a:p>
          <a:p>
            <a:pPr lvl="1"/>
            <a:r>
              <a:rPr lang="en-US" dirty="0"/>
              <a:t>Sorting algorithms: </a:t>
            </a:r>
            <a:r>
              <a:rPr lang="en-US" dirty="0">
                <a:hlinkClick r:id="rId6"/>
              </a:rPr>
              <a:t>http://en.wikipedia.org/wiki/Sorting_algorithm</a:t>
            </a:r>
            <a:r>
              <a:rPr lang="en-US" dirty="0"/>
              <a:t> (see especially Merge sort: </a:t>
            </a:r>
            <a:r>
              <a:rPr lang="en-US" dirty="0">
                <a:hlinkClick r:id="rId7"/>
              </a:rPr>
              <a:t>http://en.wikipedia.org/wiki/Merge_sort</a:t>
            </a:r>
            <a:r>
              <a:rPr lang="en-US" dirty="0"/>
              <a:t> ).</a:t>
            </a:r>
          </a:p>
          <a:p>
            <a:r>
              <a:rPr lang="en-US" dirty="0"/>
              <a:t>Problems to consider:</a:t>
            </a:r>
          </a:p>
          <a:p>
            <a:pPr lvl="1"/>
            <a:r>
              <a:rPr lang="en-US" dirty="0"/>
              <a:t>Read about the game of life and cellular automata. Try to come up with your own pattern that causes growth.</a:t>
            </a:r>
          </a:p>
          <a:p>
            <a:pPr lvl="1"/>
            <a:r>
              <a:rPr lang="en-US" dirty="0"/>
              <a:t>Read about the various sorting algorithms. Think about how you want to measure run-time: do you care about the worse case or average case?</a:t>
            </a:r>
          </a:p>
          <a:p>
            <a:pPr lvl="1"/>
            <a:r>
              <a:rPr lang="en-US" dirty="0"/>
              <a:t>Help me make a good movie out of constructing Pascal's triangle modulo 2. Think about what's the most efficient way to find the levels: do we want to use memory, or do we want to use (</a:t>
            </a:r>
            <a:r>
              <a:rPr lang="en-US" dirty="0" smtClean="0"/>
              <a:t>n choose k+1</a:t>
            </a:r>
            <a:r>
              <a:rPr lang="en-US" dirty="0"/>
              <a:t>)=(</a:t>
            </a:r>
            <a:r>
              <a:rPr lang="en-US" smtClean="0"/>
              <a:t>n choose k)(n</a:t>
            </a:r>
            <a:r>
              <a:rPr lang="en-US"/>
              <a:t>−</a:t>
            </a:r>
            <a:r>
              <a:rPr lang="en-US" smtClean="0"/>
              <a:t>k)/(k+1)?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eb.williams.edu/Mathematics/sjmiller/public_html/twisty/twistywedding_final2.jpg"/>
          <p:cNvPicPr>
            <a:picLocks noChangeAspect="1" noChangeArrowheads="1"/>
          </p:cNvPicPr>
          <p:nvPr/>
        </p:nvPicPr>
        <p:blipFill>
          <a:blip r:embed="rId2" cstate="print"/>
          <a:srcRect/>
          <a:stretch>
            <a:fillRect/>
          </a:stretch>
        </p:blipFill>
        <p:spPr bwMode="auto">
          <a:xfrm>
            <a:off x="381000" y="146100"/>
            <a:ext cx="8458200" cy="65184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a:stretch>
            <a:fillRect/>
          </a:stretch>
        </p:blipFill>
        <p:spPr bwMode="auto">
          <a:xfrm>
            <a:off x="862013" y="514350"/>
            <a:ext cx="7419975" cy="5829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07webpages\public_html\legos\LegoEnterpriseTenPiecesOrL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675" y="-7381875"/>
            <a:ext cx="414528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07webpages\public_html\legos\LegoEnterpriseTenPiecesOrL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8175" y="-7812088"/>
            <a:ext cx="310896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590550"/>
            <a:ext cx="8334375"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78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 for the Course</a:t>
            </a:r>
            <a:endParaRPr lang="en-US" b="1" dirty="0"/>
          </a:p>
        </p:txBody>
      </p:sp>
      <p:sp>
        <p:nvSpPr>
          <p:cNvPr id="3" name="Content Placeholder 2"/>
          <p:cNvSpPr>
            <a:spLocks noGrp="1"/>
          </p:cNvSpPr>
          <p:nvPr>
            <p:ph idx="1"/>
          </p:nvPr>
        </p:nvSpPr>
        <p:spPr/>
        <p:txBody>
          <a:bodyPr/>
          <a:lstStyle/>
          <a:p>
            <a:pPr marL="514350" indent="-514350"/>
            <a:r>
              <a:rPr lang="en-US" b="1" dirty="0" smtClean="0">
                <a:solidFill>
                  <a:srgbClr val="7030A0"/>
                </a:solidFill>
              </a:rPr>
              <a:t>First Week: meet mornings and afternoons</a:t>
            </a:r>
          </a:p>
          <a:p>
            <a:pPr marL="914400" lvl="1" indent="-514350"/>
            <a:r>
              <a:rPr lang="en-US" dirty="0" smtClean="0">
                <a:solidFill>
                  <a:srgbClr val="7030A0"/>
                </a:solidFill>
              </a:rPr>
              <a:t>Introductions</a:t>
            </a:r>
          </a:p>
          <a:p>
            <a:pPr marL="914400" lvl="1" indent="-514350"/>
            <a:r>
              <a:rPr lang="en-US" dirty="0" err="1" smtClean="0">
                <a:solidFill>
                  <a:srgbClr val="7030A0"/>
                </a:solidFill>
              </a:rPr>
              <a:t>Legos</a:t>
            </a:r>
            <a:r>
              <a:rPr lang="en-US" dirty="0" smtClean="0">
                <a:solidFill>
                  <a:srgbClr val="7030A0"/>
                </a:solidFill>
              </a:rPr>
              <a:t> as a springboard to mathematics</a:t>
            </a:r>
          </a:p>
          <a:p>
            <a:pPr marL="914400" lvl="1" indent="-514350"/>
            <a:r>
              <a:rPr lang="en-US" dirty="0" smtClean="0">
                <a:solidFill>
                  <a:srgbClr val="7030A0"/>
                </a:solidFill>
              </a:rPr>
              <a:t>Plan for the &lt; 10min Build</a:t>
            </a:r>
          </a:p>
          <a:p>
            <a:pPr marL="514350" indent="-514350"/>
            <a:r>
              <a:rPr lang="en-US" b="1" dirty="0" smtClean="0">
                <a:solidFill>
                  <a:srgbClr val="7030A0"/>
                </a:solidFill>
              </a:rPr>
              <a:t>Weeks 2-3: meet in groups</a:t>
            </a:r>
          </a:p>
          <a:p>
            <a:pPr marL="914400" lvl="1" indent="-514350"/>
            <a:r>
              <a:rPr lang="en-US" dirty="0" smtClean="0">
                <a:solidFill>
                  <a:srgbClr val="7030A0"/>
                </a:solidFill>
              </a:rPr>
              <a:t>Devise build strategy</a:t>
            </a:r>
          </a:p>
          <a:p>
            <a:pPr marL="914400" lvl="1" indent="-514350"/>
            <a:r>
              <a:rPr lang="en-US" dirty="0" smtClean="0">
                <a:solidFill>
                  <a:srgbClr val="7030A0"/>
                </a:solidFill>
              </a:rPr>
              <a:t>Practice, practice, practice, …, practice.</a:t>
            </a:r>
          </a:p>
          <a:p>
            <a:pPr marL="514350" indent="-514350"/>
            <a:r>
              <a:rPr lang="en-US" b="1" dirty="0" err="1" smtClean="0">
                <a:solidFill>
                  <a:srgbClr val="7030A0"/>
                </a:solidFill>
              </a:rPr>
              <a:t>Der</a:t>
            </a:r>
            <a:r>
              <a:rPr lang="en-US" b="1" dirty="0" smtClean="0">
                <a:solidFill>
                  <a:srgbClr val="7030A0"/>
                </a:solidFill>
              </a:rPr>
              <a:t> Tag: Wednesday, January 28th</a:t>
            </a:r>
            <a:endParaRPr lang="en-US" b="1"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5831" y="0"/>
            <a:ext cx="9195659" cy="68579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17684"/>
            <a:ext cx="9143999" cy="689336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51661"/>
            <a:ext cx="9144000" cy="696132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501</Words>
  <Application>Microsoft Office PowerPoint</Application>
  <PresentationFormat>On-screen Show (4:3)</PresentationFormat>
  <Paragraphs>122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Math 12:  The Mathematics of LEGO Bricks</vt:lpstr>
      <vt:lpstr>Quick Overview</vt:lpstr>
      <vt:lpstr>PowerPoint Presentation</vt:lpstr>
      <vt:lpstr>PowerPoint Presentation</vt:lpstr>
      <vt:lpstr>PowerPoint Presentation</vt:lpstr>
      <vt:lpstr>Plan for the Course</vt:lpstr>
      <vt:lpstr>PowerPoint Presentation</vt:lpstr>
      <vt:lpstr>PowerPoint Presentation</vt:lpstr>
      <vt:lpstr>PowerPoint Presentation</vt:lpstr>
      <vt:lpstr>JOBS for The Build</vt:lpstr>
      <vt:lpstr>Activities</vt:lpstr>
      <vt:lpstr>Grading / Course Mechanics</vt:lpstr>
      <vt:lpstr>From LEGO Bricks to Math</vt:lpstr>
      <vt:lpstr>PowerPoint Presentation</vt:lpstr>
      <vt:lpstr>From LEGO Bricks to Math</vt:lpstr>
      <vt:lpstr>Cost per piece</vt:lpstr>
      <vt:lpstr>Sean Kenney:  http://www.seankenney.com/</vt:lpstr>
      <vt:lpstr>Sean Kenney:  http://www.seankenney.com/</vt:lpstr>
      <vt:lpstr>Sean Kenney:  http://www.seankenney.com/</vt:lpstr>
      <vt:lpstr>Mathematics Topics</vt:lpstr>
      <vt:lpstr>Mathematics Topics</vt:lpstr>
      <vt:lpstr>Mathematics Topics</vt:lpstr>
      <vt:lpstr>Mathematics Topics</vt:lpstr>
      <vt:lpstr>Mathematics Topics</vt:lpstr>
    </vt:vector>
  </TitlesOfParts>
  <Company>Williams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 PC Account</dc:creator>
  <cp:lastModifiedBy>Local PC Account</cp:lastModifiedBy>
  <cp:revision>26</cp:revision>
  <dcterms:created xsi:type="dcterms:W3CDTF">2015-01-05T01:19:24Z</dcterms:created>
  <dcterms:modified xsi:type="dcterms:W3CDTF">2015-01-05T14:45:56Z</dcterms:modified>
</cp:coreProperties>
</file>