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73" r:id="rId5"/>
    <p:sldId id="272" r:id="rId6"/>
    <p:sldId id="259" r:id="rId7"/>
    <p:sldId id="261" r:id="rId8"/>
    <p:sldId id="265" r:id="rId9"/>
    <p:sldId id="274" r:id="rId10"/>
    <p:sldId id="275" r:id="rId11"/>
    <p:sldId id="276" r:id="rId12"/>
    <p:sldId id="266" r:id="rId13"/>
    <p:sldId id="267" r:id="rId14"/>
    <p:sldId id="278" r:id="rId15"/>
    <p:sldId id="268" r:id="rId16"/>
    <p:sldId id="277" r:id="rId17"/>
    <p:sldId id="286" r:id="rId18"/>
    <p:sldId id="279" r:id="rId19"/>
    <p:sldId id="291" r:id="rId20"/>
    <p:sldId id="269" r:id="rId21"/>
    <p:sldId id="280" r:id="rId22"/>
    <p:sldId id="270" r:id="rId23"/>
    <p:sldId id="288" r:id="rId24"/>
    <p:sldId id="287" r:id="rId25"/>
    <p:sldId id="281" r:id="rId26"/>
    <p:sldId id="282" r:id="rId27"/>
    <p:sldId id="283" r:id="rId28"/>
    <p:sldId id="284" r:id="rId29"/>
    <p:sldId id="285" r:id="rId30"/>
    <p:sldId id="289" r:id="rId31"/>
    <p:sldId id="2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Miller" initials="SM" lastIdx="1" clrIdx="0">
    <p:extLst>
      <p:ext uri="{19B8F6BF-5375-455C-9EA6-DF929625EA0E}">
        <p15:presenceInfo xmlns:p15="http://schemas.microsoft.com/office/powerpoint/2012/main" userId="2c920844523d80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6" d="100"/>
          <a:sy n="86" d="100"/>
        </p:scale>
        <p:origin x="4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7EBEE-F2E5-456E-8A63-EF5330AF1BE0}" type="datetimeFigureOut">
              <a:rPr lang="en-US" smtClean="0"/>
              <a:t>4/6/2020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64696-DB71-4AF9-A13A-10DB78EE5D3C}" type="slidenum">
              <a:rPr lang="en-US" smtClean="0"/>
              <a:t>‹#›</a:t>
            </a:fld>
            <a:endParaRPr lang="en-US"/>
          </a:p>
        </p:txBody>
      </p:sp>
    </p:spTree>
    <p:extLst>
      <p:ext uri="{BB962C8B-B14F-4D97-AF65-F5344CB8AC3E}">
        <p14:creationId xmlns:p14="http://schemas.microsoft.com/office/powerpoint/2010/main" val="53787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F4843-0829-4152-8B58-E67923E744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BE184C-311F-43D3-A903-6FDD68ADE4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0C9665-F99E-4333-920C-B02D48C4AB54}"/>
              </a:ext>
            </a:extLst>
          </p:cNvPr>
          <p:cNvSpPr>
            <a:spLocks noGrp="1"/>
          </p:cNvSpPr>
          <p:nvPr>
            <p:ph type="dt" sz="half" idx="10"/>
          </p:nvPr>
        </p:nvSpPr>
        <p:spPr/>
        <p:txBody>
          <a:bodyPr/>
          <a:lstStyle/>
          <a:p>
            <a:fld id="{4CADD7A6-A6AF-479A-9C85-006518325A27}" type="datetime1">
              <a:rPr lang="en-US" smtClean="0"/>
              <a:t>4/6/2020</a:t>
            </a:fld>
            <a:endParaRPr lang="en-US"/>
          </a:p>
        </p:txBody>
      </p:sp>
      <p:sp>
        <p:nvSpPr>
          <p:cNvPr id="5" name="Footer Placeholder 4">
            <a:extLst>
              <a:ext uri="{FF2B5EF4-FFF2-40B4-BE49-F238E27FC236}">
                <a16:creationId xmlns:a16="http://schemas.microsoft.com/office/drawing/2014/main" id="{06ED817C-19A0-4BDB-9021-70B731460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A7D71-A131-490C-84C1-8536C6A12AB1}"/>
              </a:ext>
            </a:extLst>
          </p:cNvPr>
          <p:cNvSpPr>
            <a:spLocks noGrp="1"/>
          </p:cNvSpPr>
          <p:nvPr>
            <p:ph type="sldNum" sz="quarter" idx="12"/>
          </p:nvPr>
        </p:nvSpPr>
        <p:spPr/>
        <p:txBody>
          <a:bodyPr/>
          <a:lstStyle/>
          <a:p>
            <a:fld id="{6CC615EE-D9FC-4583-9B41-1F2AB3660A82}" type="slidenum">
              <a:rPr lang="en-US" smtClean="0"/>
              <a:t>‹#›</a:t>
            </a:fld>
            <a:endParaRPr lang="en-US"/>
          </a:p>
        </p:txBody>
      </p:sp>
    </p:spTree>
    <p:extLst>
      <p:ext uri="{BB962C8B-B14F-4D97-AF65-F5344CB8AC3E}">
        <p14:creationId xmlns:p14="http://schemas.microsoft.com/office/powerpoint/2010/main" val="716442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7381-620D-4501-98B4-F85109DA94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3A2280-FB07-4A10-BFE2-89AF8CD7A0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D1A8E-EFD5-43A1-B002-F79ED6B9E1F4}"/>
              </a:ext>
            </a:extLst>
          </p:cNvPr>
          <p:cNvSpPr>
            <a:spLocks noGrp="1"/>
          </p:cNvSpPr>
          <p:nvPr>
            <p:ph type="dt" sz="half" idx="10"/>
          </p:nvPr>
        </p:nvSpPr>
        <p:spPr/>
        <p:txBody>
          <a:bodyPr/>
          <a:lstStyle/>
          <a:p>
            <a:fld id="{4B31F3D6-A518-4B3E-BB38-E7131DD5A8A9}" type="datetime1">
              <a:rPr lang="en-US" smtClean="0"/>
              <a:t>4/6/2020</a:t>
            </a:fld>
            <a:endParaRPr lang="en-US"/>
          </a:p>
        </p:txBody>
      </p:sp>
      <p:sp>
        <p:nvSpPr>
          <p:cNvPr id="5" name="Footer Placeholder 4">
            <a:extLst>
              <a:ext uri="{FF2B5EF4-FFF2-40B4-BE49-F238E27FC236}">
                <a16:creationId xmlns:a16="http://schemas.microsoft.com/office/drawing/2014/main" id="{E8217966-42F5-43D5-88B2-197BBF9E4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36003-34E6-4863-9D13-333B84562314}"/>
              </a:ext>
            </a:extLst>
          </p:cNvPr>
          <p:cNvSpPr>
            <a:spLocks noGrp="1"/>
          </p:cNvSpPr>
          <p:nvPr>
            <p:ph type="sldNum" sz="quarter" idx="12"/>
          </p:nvPr>
        </p:nvSpPr>
        <p:spPr/>
        <p:txBody>
          <a:bodyPr/>
          <a:lstStyle/>
          <a:p>
            <a:fld id="{6CC615EE-D9FC-4583-9B41-1F2AB3660A82}" type="slidenum">
              <a:rPr lang="en-US" smtClean="0"/>
              <a:t>‹#›</a:t>
            </a:fld>
            <a:endParaRPr lang="en-US"/>
          </a:p>
        </p:txBody>
      </p:sp>
    </p:spTree>
    <p:extLst>
      <p:ext uri="{BB962C8B-B14F-4D97-AF65-F5344CB8AC3E}">
        <p14:creationId xmlns:p14="http://schemas.microsoft.com/office/powerpoint/2010/main" val="14142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BB11C0-4AF9-410A-BD72-B44926F8BE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04ACA7-7470-4A67-AB53-B7FC70E3A3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450F0-9697-4104-8DE3-774AACCC9C07}"/>
              </a:ext>
            </a:extLst>
          </p:cNvPr>
          <p:cNvSpPr>
            <a:spLocks noGrp="1"/>
          </p:cNvSpPr>
          <p:nvPr>
            <p:ph type="dt" sz="half" idx="10"/>
          </p:nvPr>
        </p:nvSpPr>
        <p:spPr/>
        <p:txBody>
          <a:bodyPr/>
          <a:lstStyle/>
          <a:p>
            <a:fld id="{80CB7D7B-CE5C-4E1E-8F69-A2766EBE177F}" type="datetime1">
              <a:rPr lang="en-US" smtClean="0"/>
              <a:t>4/6/2020</a:t>
            </a:fld>
            <a:endParaRPr lang="en-US"/>
          </a:p>
        </p:txBody>
      </p:sp>
      <p:sp>
        <p:nvSpPr>
          <p:cNvPr id="5" name="Footer Placeholder 4">
            <a:extLst>
              <a:ext uri="{FF2B5EF4-FFF2-40B4-BE49-F238E27FC236}">
                <a16:creationId xmlns:a16="http://schemas.microsoft.com/office/drawing/2014/main" id="{F15AACD4-DFCA-4763-BC77-82859A661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629B3-9ADA-4782-AAD9-355BFDC5267A}"/>
              </a:ext>
            </a:extLst>
          </p:cNvPr>
          <p:cNvSpPr>
            <a:spLocks noGrp="1"/>
          </p:cNvSpPr>
          <p:nvPr>
            <p:ph type="sldNum" sz="quarter" idx="12"/>
          </p:nvPr>
        </p:nvSpPr>
        <p:spPr/>
        <p:txBody>
          <a:bodyPr/>
          <a:lstStyle/>
          <a:p>
            <a:fld id="{6CC615EE-D9FC-4583-9B41-1F2AB3660A82}" type="slidenum">
              <a:rPr lang="en-US" smtClean="0"/>
              <a:t>‹#›</a:t>
            </a:fld>
            <a:endParaRPr lang="en-US"/>
          </a:p>
        </p:txBody>
      </p:sp>
    </p:spTree>
    <p:extLst>
      <p:ext uri="{BB962C8B-B14F-4D97-AF65-F5344CB8AC3E}">
        <p14:creationId xmlns:p14="http://schemas.microsoft.com/office/powerpoint/2010/main" val="152908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7F91-D0D6-4126-9F9B-0392DE1F4D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F17258-06AE-4ECA-A7A9-420E00F193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475BC-163A-46D6-A799-A4B0E804E9F6}"/>
              </a:ext>
            </a:extLst>
          </p:cNvPr>
          <p:cNvSpPr>
            <a:spLocks noGrp="1"/>
          </p:cNvSpPr>
          <p:nvPr>
            <p:ph type="dt" sz="half" idx="10"/>
          </p:nvPr>
        </p:nvSpPr>
        <p:spPr/>
        <p:txBody>
          <a:bodyPr/>
          <a:lstStyle/>
          <a:p>
            <a:fld id="{7595E738-CEE9-4DCB-912D-A7FA1DFA5BAD}" type="datetime1">
              <a:rPr lang="en-US" smtClean="0"/>
              <a:t>4/6/2020</a:t>
            </a:fld>
            <a:endParaRPr lang="en-US"/>
          </a:p>
        </p:txBody>
      </p:sp>
      <p:sp>
        <p:nvSpPr>
          <p:cNvPr id="5" name="Footer Placeholder 4">
            <a:extLst>
              <a:ext uri="{FF2B5EF4-FFF2-40B4-BE49-F238E27FC236}">
                <a16:creationId xmlns:a16="http://schemas.microsoft.com/office/drawing/2014/main" id="{0CB6DED6-F175-4D35-BB39-715A7476A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6A329E-6202-44BC-8307-C0104E0886BE}"/>
              </a:ext>
            </a:extLst>
          </p:cNvPr>
          <p:cNvSpPr>
            <a:spLocks noGrp="1"/>
          </p:cNvSpPr>
          <p:nvPr>
            <p:ph type="sldNum" sz="quarter" idx="12"/>
          </p:nvPr>
        </p:nvSpPr>
        <p:spPr/>
        <p:txBody>
          <a:bodyPr/>
          <a:lstStyle/>
          <a:p>
            <a:fld id="{6CC615EE-D9FC-4583-9B41-1F2AB3660A82}" type="slidenum">
              <a:rPr lang="en-US" smtClean="0"/>
              <a:t>‹#›</a:t>
            </a:fld>
            <a:endParaRPr lang="en-US"/>
          </a:p>
        </p:txBody>
      </p:sp>
    </p:spTree>
    <p:extLst>
      <p:ext uri="{BB962C8B-B14F-4D97-AF65-F5344CB8AC3E}">
        <p14:creationId xmlns:p14="http://schemas.microsoft.com/office/powerpoint/2010/main" val="395527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117A-D06A-4AF0-BE98-B38091C998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AFDCB9-19F3-48DD-88E2-7445A3661C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7DFEFB-4649-40BC-BE1D-97C2F1E55A4E}"/>
              </a:ext>
            </a:extLst>
          </p:cNvPr>
          <p:cNvSpPr>
            <a:spLocks noGrp="1"/>
          </p:cNvSpPr>
          <p:nvPr>
            <p:ph type="dt" sz="half" idx="10"/>
          </p:nvPr>
        </p:nvSpPr>
        <p:spPr/>
        <p:txBody>
          <a:bodyPr/>
          <a:lstStyle/>
          <a:p>
            <a:fld id="{FBA6DB90-0BD7-4DAD-8D91-7B0EB05C0630}" type="datetime1">
              <a:rPr lang="en-US" smtClean="0"/>
              <a:t>4/6/2020</a:t>
            </a:fld>
            <a:endParaRPr lang="en-US"/>
          </a:p>
        </p:txBody>
      </p:sp>
      <p:sp>
        <p:nvSpPr>
          <p:cNvPr id="5" name="Footer Placeholder 4">
            <a:extLst>
              <a:ext uri="{FF2B5EF4-FFF2-40B4-BE49-F238E27FC236}">
                <a16:creationId xmlns:a16="http://schemas.microsoft.com/office/drawing/2014/main" id="{83AB912D-E6F0-4D78-BE40-694CCD271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BCBD-4829-47AB-9ABC-9BCF2DA9EC8E}"/>
              </a:ext>
            </a:extLst>
          </p:cNvPr>
          <p:cNvSpPr>
            <a:spLocks noGrp="1"/>
          </p:cNvSpPr>
          <p:nvPr>
            <p:ph type="sldNum" sz="quarter" idx="12"/>
          </p:nvPr>
        </p:nvSpPr>
        <p:spPr/>
        <p:txBody>
          <a:bodyPr/>
          <a:lstStyle/>
          <a:p>
            <a:fld id="{6CC615EE-D9FC-4583-9B41-1F2AB3660A82}" type="slidenum">
              <a:rPr lang="en-US" smtClean="0"/>
              <a:t>‹#›</a:t>
            </a:fld>
            <a:endParaRPr lang="en-US"/>
          </a:p>
        </p:txBody>
      </p:sp>
    </p:spTree>
    <p:extLst>
      <p:ext uri="{BB962C8B-B14F-4D97-AF65-F5344CB8AC3E}">
        <p14:creationId xmlns:p14="http://schemas.microsoft.com/office/powerpoint/2010/main" val="90128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64AB-D90E-4ADB-A9AE-D3429F1354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9AB406-386B-4A70-9E04-86DD0F4C2C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2F657-1C63-4005-BD58-B8BFE87171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D3B6EB-9128-4D00-93B1-BC3ABCF3A159}"/>
              </a:ext>
            </a:extLst>
          </p:cNvPr>
          <p:cNvSpPr>
            <a:spLocks noGrp="1"/>
          </p:cNvSpPr>
          <p:nvPr>
            <p:ph type="dt" sz="half" idx="10"/>
          </p:nvPr>
        </p:nvSpPr>
        <p:spPr/>
        <p:txBody>
          <a:bodyPr/>
          <a:lstStyle/>
          <a:p>
            <a:fld id="{8E5C0B4E-E2BD-43B2-8F76-EE0040A7C33D}" type="datetime1">
              <a:rPr lang="en-US" smtClean="0"/>
              <a:t>4/6/2020</a:t>
            </a:fld>
            <a:endParaRPr lang="en-US"/>
          </a:p>
        </p:txBody>
      </p:sp>
      <p:sp>
        <p:nvSpPr>
          <p:cNvPr id="6" name="Footer Placeholder 5">
            <a:extLst>
              <a:ext uri="{FF2B5EF4-FFF2-40B4-BE49-F238E27FC236}">
                <a16:creationId xmlns:a16="http://schemas.microsoft.com/office/drawing/2014/main" id="{67E639AA-2CA6-4D09-8C4A-52EB27655A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05A5D-B59F-406B-9599-F0C540D75B9D}"/>
              </a:ext>
            </a:extLst>
          </p:cNvPr>
          <p:cNvSpPr>
            <a:spLocks noGrp="1"/>
          </p:cNvSpPr>
          <p:nvPr>
            <p:ph type="sldNum" sz="quarter" idx="12"/>
          </p:nvPr>
        </p:nvSpPr>
        <p:spPr/>
        <p:txBody>
          <a:bodyPr/>
          <a:lstStyle/>
          <a:p>
            <a:fld id="{6CC615EE-D9FC-4583-9B41-1F2AB3660A82}" type="slidenum">
              <a:rPr lang="en-US" smtClean="0"/>
              <a:t>‹#›</a:t>
            </a:fld>
            <a:endParaRPr lang="en-US"/>
          </a:p>
        </p:txBody>
      </p:sp>
    </p:spTree>
    <p:extLst>
      <p:ext uri="{BB962C8B-B14F-4D97-AF65-F5344CB8AC3E}">
        <p14:creationId xmlns:p14="http://schemas.microsoft.com/office/powerpoint/2010/main" val="280078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F698-4A24-4354-B10F-BD858B985F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4054A-9569-449A-B396-4DB694AE41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EE913D-CFC3-4526-AA5D-4E73426660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BEA431-58AC-4EEC-8D5D-DD6CE2FB25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647965-2F2B-4E55-B0C5-ADDE631DF9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DBDB0C-59F2-4108-A504-3F4F119BA15B}"/>
              </a:ext>
            </a:extLst>
          </p:cNvPr>
          <p:cNvSpPr>
            <a:spLocks noGrp="1"/>
          </p:cNvSpPr>
          <p:nvPr>
            <p:ph type="dt" sz="half" idx="10"/>
          </p:nvPr>
        </p:nvSpPr>
        <p:spPr/>
        <p:txBody>
          <a:bodyPr/>
          <a:lstStyle/>
          <a:p>
            <a:fld id="{E21CB105-04CA-42C2-BD48-4C38CE59852E}" type="datetime1">
              <a:rPr lang="en-US" smtClean="0"/>
              <a:t>4/6/2020</a:t>
            </a:fld>
            <a:endParaRPr lang="en-US"/>
          </a:p>
        </p:txBody>
      </p:sp>
      <p:sp>
        <p:nvSpPr>
          <p:cNvPr id="8" name="Footer Placeholder 7">
            <a:extLst>
              <a:ext uri="{FF2B5EF4-FFF2-40B4-BE49-F238E27FC236}">
                <a16:creationId xmlns:a16="http://schemas.microsoft.com/office/drawing/2014/main" id="{6E327F9A-5628-4BF9-8F45-81D5797412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6C0A55-671E-4C2B-81BB-30ED2D588F47}"/>
              </a:ext>
            </a:extLst>
          </p:cNvPr>
          <p:cNvSpPr>
            <a:spLocks noGrp="1"/>
          </p:cNvSpPr>
          <p:nvPr>
            <p:ph type="sldNum" sz="quarter" idx="12"/>
          </p:nvPr>
        </p:nvSpPr>
        <p:spPr/>
        <p:txBody>
          <a:bodyPr/>
          <a:lstStyle/>
          <a:p>
            <a:fld id="{6CC615EE-D9FC-4583-9B41-1F2AB3660A82}" type="slidenum">
              <a:rPr lang="en-US" smtClean="0"/>
              <a:t>‹#›</a:t>
            </a:fld>
            <a:endParaRPr lang="en-US"/>
          </a:p>
        </p:txBody>
      </p:sp>
    </p:spTree>
    <p:extLst>
      <p:ext uri="{BB962C8B-B14F-4D97-AF65-F5344CB8AC3E}">
        <p14:creationId xmlns:p14="http://schemas.microsoft.com/office/powerpoint/2010/main" val="411066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AEA5E-F76E-48E5-B349-10294CAF26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42A6DE-E84D-4DBD-8012-DD0D22F5D9C4}"/>
              </a:ext>
            </a:extLst>
          </p:cNvPr>
          <p:cNvSpPr>
            <a:spLocks noGrp="1"/>
          </p:cNvSpPr>
          <p:nvPr>
            <p:ph type="dt" sz="half" idx="10"/>
          </p:nvPr>
        </p:nvSpPr>
        <p:spPr/>
        <p:txBody>
          <a:bodyPr/>
          <a:lstStyle/>
          <a:p>
            <a:fld id="{4E10B1E2-1A81-4E5A-88E9-DFD94B774F0B}" type="datetime1">
              <a:rPr lang="en-US" smtClean="0"/>
              <a:t>4/6/2020</a:t>
            </a:fld>
            <a:endParaRPr lang="en-US"/>
          </a:p>
        </p:txBody>
      </p:sp>
      <p:sp>
        <p:nvSpPr>
          <p:cNvPr id="4" name="Footer Placeholder 3">
            <a:extLst>
              <a:ext uri="{FF2B5EF4-FFF2-40B4-BE49-F238E27FC236}">
                <a16:creationId xmlns:a16="http://schemas.microsoft.com/office/drawing/2014/main" id="{282AC734-781B-4283-8B94-D85CEF53E4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C2FCFA-C118-482A-B06B-D7D693A42D01}"/>
              </a:ext>
            </a:extLst>
          </p:cNvPr>
          <p:cNvSpPr>
            <a:spLocks noGrp="1"/>
          </p:cNvSpPr>
          <p:nvPr>
            <p:ph type="sldNum" sz="quarter" idx="12"/>
          </p:nvPr>
        </p:nvSpPr>
        <p:spPr/>
        <p:txBody>
          <a:bodyPr/>
          <a:lstStyle/>
          <a:p>
            <a:fld id="{6CC615EE-D9FC-4583-9B41-1F2AB3660A82}" type="slidenum">
              <a:rPr lang="en-US" smtClean="0"/>
              <a:t>‹#›</a:t>
            </a:fld>
            <a:endParaRPr lang="en-US"/>
          </a:p>
        </p:txBody>
      </p:sp>
    </p:spTree>
    <p:extLst>
      <p:ext uri="{BB962C8B-B14F-4D97-AF65-F5344CB8AC3E}">
        <p14:creationId xmlns:p14="http://schemas.microsoft.com/office/powerpoint/2010/main" val="246505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DA66F4-D401-4804-B4F0-955B45C5DF40}"/>
              </a:ext>
            </a:extLst>
          </p:cNvPr>
          <p:cNvSpPr>
            <a:spLocks noGrp="1"/>
          </p:cNvSpPr>
          <p:nvPr>
            <p:ph type="dt" sz="half" idx="10"/>
          </p:nvPr>
        </p:nvSpPr>
        <p:spPr/>
        <p:txBody>
          <a:bodyPr/>
          <a:lstStyle/>
          <a:p>
            <a:fld id="{C2AB0E1E-4D3D-4359-A87A-1E6068507DFD}" type="datetime1">
              <a:rPr lang="en-US" smtClean="0"/>
              <a:t>4/6/2020</a:t>
            </a:fld>
            <a:endParaRPr lang="en-US"/>
          </a:p>
        </p:txBody>
      </p:sp>
      <p:sp>
        <p:nvSpPr>
          <p:cNvPr id="3" name="Footer Placeholder 2">
            <a:extLst>
              <a:ext uri="{FF2B5EF4-FFF2-40B4-BE49-F238E27FC236}">
                <a16:creationId xmlns:a16="http://schemas.microsoft.com/office/drawing/2014/main" id="{A553C7CD-5E10-4403-B381-6739C8BCAA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6229A8-83DC-42FA-BD41-30258047BA19}"/>
              </a:ext>
            </a:extLst>
          </p:cNvPr>
          <p:cNvSpPr>
            <a:spLocks noGrp="1"/>
          </p:cNvSpPr>
          <p:nvPr>
            <p:ph type="sldNum" sz="quarter" idx="12"/>
          </p:nvPr>
        </p:nvSpPr>
        <p:spPr/>
        <p:txBody>
          <a:bodyPr/>
          <a:lstStyle/>
          <a:p>
            <a:fld id="{6CC615EE-D9FC-4583-9B41-1F2AB3660A82}" type="slidenum">
              <a:rPr lang="en-US" smtClean="0"/>
              <a:t>‹#›</a:t>
            </a:fld>
            <a:endParaRPr lang="en-US"/>
          </a:p>
        </p:txBody>
      </p:sp>
    </p:spTree>
    <p:extLst>
      <p:ext uri="{BB962C8B-B14F-4D97-AF65-F5344CB8AC3E}">
        <p14:creationId xmlns:p14="http://schemas.microsoft.com/office/powerpoint/2010/main" val="92548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DECF-423B-464F-A36B-305D05C5C8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8D48B8-8A0E-40AC-AF34-8B8A54024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763736-1852-41E1-AF50-B9594FB66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A47B5D-4BF5-4D2F-B32D-A167FAF15518}"/>
              </a:ext>
            </a:extLst>
          </p:cNvPr>
          <p:cNvSpPr>
            <a:spLocks noGrp="1"/>
          </p:cNvSpPr>
          <p:nvPr>
            <p:ph type="dt" sz="half" idx="10"/>
          </p:nvPr>
        </p:nvSpPr>
        <p:spPr/>
        <p:txBody>
          <a:bodyPr/>
          <a:lstStyle/>
          <a:p>
            <a:fld id="{BED0C36B-D246-4605-A82B-FA31246E51A7}" type="datetime1">
              <a:rPr lang="en-US" smtClean="0"/>
              <a:t>4/6/2020</a:t>
            </a:fld>
            <a:endParaRPr lang="en-US"/>
          </a:p>
        </p:txBody>
      </p:sp>
      <p:sp>
        <p:nvSpPr>
          <p:cNvPr id="6" name="Footer Placeholder 5">
            <a:extLst>
              <a:ext uri="{FF2B5EF4-FFF2-40B4-BE49-F238E27FC236}">
                <a16:creationId xmlns:a16="http://schemas.microsoft.com/office/drawing/2014/main" id="{2B7CF559-4C78-47CD-9647-7AA20220A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837FF5-8BE8-4B7D-9119-383794DBB9F4}"/>
              </a:ext>
            </a:extLst>
          </p:cNvPr>
          <p:cNvSpPr>
            <a:spLocks noGrp="1"/>
          </p:cNvSpPr>
          <p:nvPr>
            <p:ph type="sldNum" sz="quarter" idx="12"/>
          </p:nvPr>
        </p:nvSpPr>
        <p:spPr/>
        <p:txBody>
          <a:bodyPr/>
          <a:lstStyle/>
          <a:p>
            <a:fld id="{6CC615EE-D9FC-4583-9B41-1F2AB3660A82}" type="slidenum">
              <a:rPr lang="en-US" smtClean="0"/>
              <a:t>‹#›</a:t>
            </a:fld>
            <a:endParaRPr lang="en-US"/>
          </a:p>
        </p:txBody>
      </p:sp>
    </p:spTree>
    <p:extLst>
      <p:ext uri="{BB962C8B-B14F-4D97-AF65-F5344CB8AC3E}">
        <p14:creationId xmlns:p14="http://schemas.microsoft.com/office/powerpoint/2010/main" val="287320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D5935-43F5-47B2-A63D-A1CFDF3E9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0A3BDC-33AD-4640-8128-4AF63B4FB5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2B90F3-EA7B-4DFD-AD46-45E9C10B3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71E6B6-CD3C-487E-89DC-0509235C8273}"/>
              </a:ext>
            </a:extLst>
          </p:cNvPr>
          <p:cNvSpPr>
            <a:spLocks noGrp="1"/>
          </p:cNvSpPr>
          <p:nvPr>
            <p:ph type="dt" sz="half" idx="10"/>
          </p:nvPr>
        </p:nvSpPr>
        <p:spPr/>
        <p:txBody>
          <a:bodyPr/>
          <a:lstStyle/>
          <a:p>
            <a:fld id="{CB23D7CF-F8A7-4C16-817F-DC8A428970A1}" type="datetime1">
              <a:rPr lang="en-US" smtClean="0"/>
              <a:t>4/6/2020</a:t>
            </a:fld>
            <a:endParaRPr lang="en-US"/>
          </a:p>
        </p:txBody>
      </p:sp>
      <p:sp>
        <p:nvSpPr>
          <p:cNvPr id="6" name="Footer Placeholder 5">
            <a:extLst>
              <a:ext uri="{FF2B5EF4-FFF2-40B4-BE49-F238E27FC236}">
                <a16:creationId xmlns:a16="http://schemas.microsoft.com/office/drawing/2014/main" id="{99B6FE5A-71BE-442B-9BDD-B1FC4B1F9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0D590-BCF7-47C6-A9A6-A1D313994563}"/>
              </a:ext>
            </a:extLst>
          </p:cNvPr>
          <p:cNvSpPr>
            <a:spLocks noGrp="1"/>
          </p:cNvSpPr>
          <p:nvPr>
            <p:ph type="sldNum" sz="quarter" idx="12"/>
          </p:nvPr>
        </p:nvSpPr>
        <p:spPr/>
        <p:txBody>
          <a:bodyPr/>
          <a:lstStyle/>
          <a:p>
            <a:fld id="{6CC615EE-D9FC-4583-9B41-1F2AB3660A82}" type="slidenum">
              <a:rPr lang="en-US" smtClean="0"/>
              <a:t>‹#›</a:t>
            </a:fld>
            <a:endParaRPr lang="en-US"/>
          </a:p>
        </p:txBody>
      </p:sp>
    </p:spTree>
    <p:extLst>
      <p:ext uri="{BB962C8B-B14F-4D97-AF65-F5344CB8AC3E}">
        <p14:creationId xmlns:p14="http://schemas.microsoft.com/office/powerpoint/2010/main" val="166832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BDBD6F-4B75-4648-8B1D-3AE4A4F5FD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3D821-C437-4654-9A34-38CFB8ECD3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D11AA-362E-4B60-82B1-853E34EF27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87A3E-E767-4F0B-8D65-1BBC84CC98C1}" type="datetime1">
              <a:rPr lang="en-US" smtClean="0"/>
              <a:t>4/6/2020</a:t>
            </a:fld>
            <a:endParaRPr lang="en-US"/>
          </a:p>
        </p:txBody>
      </p:sp>
      <p:sp>
        <p:nvSpPr>
          <p:cNvPr id="5" name="Footer Placeholder 4">
            <a:extLst>
              <a:ext uri="{FF2B5EF4-FFF2-40B4-BE49-F238E27FC236}">
                <a16:creationId xmlns:a16="http://schemas.microsoft.com/office/drawing/2014/main" id="{05C19D00-5A49-4C6D-89D1-4823ED7BEE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1DDB52-49B0-4607-864B-6C2C125BCF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615EE-D9FC-4583-9B41-1F2AB3660A82}" type="slidenum">
              <a:rPr lang="en-US" smtClean="0"/>
              <a:t>‹#›</a:t>
            </a:fld>
            <a:endParaRPr lang="en-US"/>
          </a:p>
        </p:txBody>
      </p:sp>
    </p:spTree>
    <p:extLst>
      <p:ext uri="{BB962C8B-B14F-4D97-AF65-F5344CB8AC3E}">
        <p14:creationId xmlns:p14="http://schemas.microsoft.com/office/powerpoint/2010/main" val="830587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1Y_6fZGSOQI"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FD14F2-7E90-4429-B422-8151BA68819B}"/>
              </a:ext>
            </a:extLst>
          </p:cNvPr>
          <p:cNvPicPr>
            <a:picLocks noChangeAspect="1"/>
          </p:cNvPicPr>
          <p:nvPr/>
        </p:nvPicPr>
        <p:blipFill>
          <a:blip r:embed="rId2"/>
          <a:stretch>
            <a:fillRect/>
          </a:stretch>
        </p:blipFill>
        <p:spPr>
          <a:xfrm>
            <a:off x="9591158" y="3686175"/>
            <a:ext cx="2600325" cy="3200400"/>
          </a:xfrm>
          <a:prstGeom prst="rect">
            <a:avLst/>
          </a:prstGeom>
        </p:spPr>
      </p:pic>
      <p:pic>
        <p:nvPicPr>
          <p:cNvPr id="10" name="Picture 9">
            <a:extLst>
              <a:ext uri="{FF2B5EF4-FFF2-40B4-BE49-F238E27FC236}">
                <a16:creationId xmlns:a16="http://schemas.microsoft.com/office/drawing/2014/main" id="{BA78D370-F4C9-49C8-AE2D-F33BC625403F}"/>
              </a:ext>
            </a:extLst>
          </p:cNvPr>
          <p:cNvPicPr>
            <a:picLocks noChangeAspect="1"/>
          </p:cNvPicPr>
          <p:nvPr/>
        </p:nvPicPr>
        <p:blipFill>
          <a:blip r:embed="rId3"/>
          <a:stretch>
            <a:fillRect/>
          </a:stretch>
        </p:blipFill>
        <p:spPr>
          <a:xfrm>
            <a:off x="517" y="3629025"/>
            <a:ext cx="2581275" cy="3257550"/>
          </a:xfrm>
          <a:prstGeom prst="rect">
            <a:avLst/>
          </a:prstGeom>
        </p:spPr>
      </p:pic>
      <p:sp>
        <p:nvSpPr>
          <p:cNvPr id="2" name="Title 1">
            <a:extLst>
              <a:ext uri="{FF2B5EF4-FFF2-40B4-BE49-F238E27FC236}">
                <a16:creationId xmlns:a16="http://schemas.microsoft.com/office/drawing/2014/main" id="{05BEEC6A-C450-4818-8547-1268D56BF73B}"/>
              </a:ext>
            </a:extLst>
          </p:cNvPr>
          <p:cNvSpPr>
            <a:spLocks noGrp="1"/>
          </p:cNvSpPr>
          <p:nvPr>
            <p:ph type="ctrTitle"/>
          </p:nvPr>
        </p:nvSpPr>
        <p:spPr/>
        <p:txBody>
          <a:bodyPr>
            <a:normAutofit/>
          </a:bodyPr>
          <a:lstStyle/>
          <a:p>
            <a:r>
              <a:rPr lang="en-US" sz="10000" b="1" dirty="0">
                <a:solidFill>
                  <a:srgbClr val="FF0000"/>
                </a:solidFill>
              </a:rPr>
              <a:t>The Hat Game</a:t>
            </a:r>
          </a:p>
        </p:txBody>
      </p:sp>
      <p:sp>
        <p:nvSpPr>
          <p:cNvPr id="3" name="Subtitle 2">
            <a:extLst>
              <a:ext uri="{FF2B5EF4-FFF2-40B4-BE49-F238E27FC236}">
                <a16:creationId xmlns:a16="http://schemas.microsoft.com/office/drawing/2014/main" id="{DB4AE2A1-F495-4723-B944-B9AA432BDD35}"/>
              </a:ext>
            </a:extLst>
          </p:cNvPr>
          <p:cNvSpPr>
            <a:spLocks noGrp="1"/>
          </p:cNvSpPr>
          <p:nvPr>
            <p:ph type="subTitle" idx="1"/>
          </p:nvPr>
        </p:nvSpPr>
        <p:spPr/>
        <p:txBody>
          <a:bodyPr/>
          <a:lstStyle/>
          <a:p>
            <a:r>
              <a:rPr lang="en-US" b="1" dirty="0">
                <a:solidFill>
                  <a:srgbClr val="7030A0"/>
                </a:solidFill>
              </a:rPr>
              <a:t>Steven and Kayla Miller, Williams College, sjm1@williams.edu</a:t>
            </a:r>
          </a:p>
        </p:txBody>
      </p:sp>
      <p:pic>
        <p:nvPicPr>
          <p:cNvPr id="4" name="Picture 3">
            <a:extLst>
              <a:ext uri="{FF2B5EF4-FFF2-40B4-BE49-F238E27FC236}">
                <a16:creationId xmlns:a16="http://schemas.microsoft.com/office/drawing/2014/main" id="{3F1F4AF4-C4A7-4CCB-9C5A-652D8A7AFC03}"/>
              </a:ext>
            </a:extLst>
          </p:cNvPr>
          <p:cNvPicPr>
            <a:picLocks noChangeAspect="1"/>
          </p:cNvPicPr>
          <p:nvPr/>
        </p:nvPicPr>
        <p:blipFill>
          <a:blip r:embed="rId4"/>
          <a:stretch>
            <a:fillRect/>
          </a:stretch>
        </p:blipFill>
        <p:spPr>
          <a:xfrm>
            <a:off x="9705814" y="142705"/>
            <a:ext cx="2486186" cy="1085518"/>
          </a:xfrm>
          <a:prstGeom prst="rect">
            <a:avLst/>
          </a:prstGeom>
        </p:spPr>
      </p:pic>
      <p:pic>
        <p:nvPicPr>
          <p:cNvPr id="5" name="Picture 4">
            <a:extLst>
              <a:ext uri="{FF2B5EF4-FFF2-40B4-BE49-F238E27FC236}">
                <a16:creationId xmlns:a16="http://schemas.microsoft.com/office/drawing/2014/main" id="{3D7366F5-5C42-4186-B8D3-01BEDAC1F4DC}"/>
              </a:ext>
            </a:extLst>
          </p:cNvPr>
          <p:cNvPicPr>
            <a:picLocks noChangeAspect="1"/>
          </p:cNvPicPr>
          <p:nvPr/>
        </p:nvPicPr>
        <p:blipFill>
          <a:blip r:embed="rId5"/>
          <a:stretch>
            <a:fillRect/>
          </a:stretch>
        </p:blipFill>
        <p:spPr>
          <a:xfrm>
            <a:off x="5403189" y="2121764"/>
            <a:ext cx="625487" cy="358944"/>
          </a:xfrm>
          <a:prstGeom prst="rect">
            <a:avLst/>
          </a:prstGeom>
        </p:spPr>
      </p:pic>
      <p:pic>
        <p:nvPicPr>
          <p:cNvPr id="7" name="Picture 6">
            <a:extLst>
              <a:ext uri="{FF2B5EF4-FFF2-40B4-BE49-F238E27FC236}">
                <a16:creationId xmlns:a16="http://schemas.microsoft.com/office/drawing/2014/main" id="{95FC41CE-D62C-467B-94D4-AE29CF7D2D09}"/>
              </a:ext>
            </a:extLst>
          </p:cNvPr>
          <p:cNvPicPr>
            <a:picLocks noChangeAspect="1"/>
          </p:cNvPicPr>
          <p:nvPr/>
        </p:nvPicPr>
        <p:blipFill>
          <a:blip r:embed="rId5"/>
          <a:stretch>
            <a:fillRect/>
          </a:stretch>
        </p:blipFill>
        <p:spPr>
          <a:xfrm>
            <a:off x="7473166" y="2136691"/>
            <a:ext cx="625487" cy="358944"/>
          </a:xfrm>
          <a:prstGeom prst="rect">
            <a:avLst/>
          </a:prstGeom>
        </p:spPr>
      </p:pic>
      <p:pic>
        <p:nvPicPr>
          <p:cNvPr id="8" name="Picture 7">
            <a:extLst>
              <a:ext uri="{FF2B5EF4-FFF2-40B4-BE49-F238E27FC236}">
                <a16:creationId xmlns:a16="http://schemas.microsoft.com/office/drawing/2014/main" id="{7EF7C433-DBFE-4727-AF47-F49C4DA1E15C}"/>
              </a:ext>
            </a:extLst>
          </p:cNvPr>
          <p:cNvPicPr>
            <a:picLocks noChangeAspect="1"/>
          </p:cNvPicPr>
          <p:nvPr/>
        </p:nvPicPr>
        <p:blipFill>
          <a:blip r:embed="rId6"/>
          <a:stretch>
            <a:fillRect/>
          </a:stretch>
        </p:blipFill>
        <p:spPr>
          <a:xfrm>
            <a:off x="2452025" y="2050742"/>
            <a:ext cx="705937" cy="250494"/>
          </a:xfrm>
          <a:prstGeom prst="rect">
            <a:avLst/>
          </a:prstGeom>
        </p:spPr>
      </p:pic>
      <p:sp>
        <p:nvSpPr>
          <p:cNvPr id="12" name="TextBox 11">
            <a:extLst>
              <a:ext uri="{FF2B5EF4-FFF2-40B4-BE49-F238E27FC236}">
                <a16:creationId xmlns:a16="http://schemas.microsoft.com/office/drawing/2014/main" id="{F3B2CB4C-CEF0-41AD-A586-67559D769C6B}"/>
              </a:ext>
            </a:extLst>
          </p:cNvPr>
          <p:cNvSpPr txBox="1"/>
          <p:nvPr/>
        </p:nvSpPr>
        <p:spPr>
          <a:xfrm>
            <a:off x="106532" y="142705"/>
            <a:ext cx="4385569" cy="369332"/>
          </a:xfrm>
          <a:prstGeom prst="rect">
            <a:avLst/>
          </a:prstGeom>
          <a:noFill/>
        </p:spPr>
        <p:txBody>
          <a:bodyPr wrap="square" rtlCol="0">
            <a:spAutoFit/>
          </a:bodyPr>
          <a:lstStyle/>
          <a:p>
            <a:r>
              <a:rPr lang="en-US" dirty="0">
                <a:solidFill>
                  <a:srgbClr val="FF0000"/>
                </a:solidFill>
              </a:rPr>
              <a:t>100101001101010101011101000111010101</a:t>
            </a:r>
          </a:p>
        </p:txBody>
      </p:sp>
      <p:sp>
        <p:nvSpPr>
          <p:cNvPr id="13" name="Rectangle 12">
            <a:extLst>
              <a:ext uri="{FF2B5EF4-FFF2-40B4-BE49-F238E27FC236}">
                <a16:creationId xmlns:a16="http://schemas.microsoft.com/office/drawing/2014/main" id="{0C639863-C8B9-4A09-A18C-0A867A087255}"/>
              </a:ext>
            </a:extLst>
          </p:cNvPr>
          <p:cNvSpPr/>
          <p:nvPr/>
        </p:nvSpPr>
        <p:spPr>
          <a:xfrm>
            <a:off x="2549522" y="5376862"/>
            <a:ext cx="7073906" cy="646331"/>
          </a:xfrm>
          <a:prstGeom prst="rect">
            <a:avLst/>
          </a:prstGeom>
        </p:spPr>
        <p:txBody>
          <a:bodyPr wrap="square">
            <a:spAutoFit/>
          </a:bodyPr>
          <a:lstStyle/>
          <a:p>
            <a:r>
              <a:rPr lang="en-US" dirty="0"/>
              <a:t>.-. . -.. ....... ... --- -..- ....... .-. ..- .-.. . --..-- ....... - .... . ....... -.-- .- -. -.- . . ... ....... .- -. -.. ....... - .... . ....... -.-. --- .-. --- -. .- ...- .. .-. ..- ... ....... ... ..- -.-. -.- .-.-.- </a:t>
            </a:r>
          </a:p>
        </p:txBody>
      </p:sp>
      <p:sp>
        <p:nvSpPr>
          <p:cNvPr id="14" name="Slide Number Placeholder 13">
            <a:extLst>
              <a:ext uri="{FF2B5EF4-FFF2-40B4-BE49-F238E27FC236}">
                <a16:creationId xmlns:a16="http://schemas.microsoft.com/office/drawing/2014/main" id="{64B5C4FF-365F-4DEF-8A21-19D9F793DF0B}"/>
              </a:ext>
            </a:extLst>
          </p:cNvPr>
          <p:cNvSpPr>
            <a:spLocks noGrp="1"/>
          </p:cNvSpPr>
          <p:nvPr>
            <p:ph type="sldNum" sz="quarter" idx="12"/>
          </p:nvPr>
        </p:nvSpPr>
        <p:spPr/>
        <p:txBody>
          <a:bodyPr/>
          <a:lstStyle/>
          <a:p>
            <a:fld id="{6CC615EE-D9FC-4583-9B41-1F2AB3660A82}" type="slidenum">
              <a:rPr lang="en-US" b="1" smtClean="0">
                <a:solidFill>
                  <a:schemeClr val="bg1"/>
                </a:solidFill>
              </a:rPr>
              <a:t>1</a:t>
            </a:fld>
            <a:endParaRPr lang="en-US" b="1" dirty="0">
              <a:solidFill>
                <a:schemeClr val="bg1"/>
              </a:solidFill>
            </a:endParaRPr>
          </a:p>
        </p:txBody>
      </p:sp>
    </p:spTree>
    <p:extLst>
      <p:ext uri="{BB962C8B-B14F-4D97-AF65-F5344CB8AC3E}">
        <p14:creationId xmlns:p14="http://schemas.microsoft.com/office/powerpoint/2010/main" val="1762388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242A82E-D16D-491B-8F76-7F430778B48E}"/>
              </a:ext>
            </a:extLst>
          </p:cNvPr>
          <p:cNvPicPr>
            <a:picLocks noChangeAspect="1"/>
          </p:cNvPicPr>
          <p:nvPr/>
        </p:nvPicPr>
        <p:blipFill>
          <a:blip r:embed="rId2"/>
          <a:stretch>
            <a:fillRect/>
          </a:stretch>
        </p:blipFill>
        <p:spPr>
          <a:xfrm>
            <a:off x="5483358" y="508817"/>
            <a:ext cx="6349077" cy="4720131"/>
          </a:xfrm>
          <a:prstGeom prst="rect">
            <a:avLst/>
          </a:prstGeom>
        </p:spPr>
      </p:pic>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10</a:t>
            </a:fld>
            <a:endParaRPr lang="en-US"/>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3"/>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4"/>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405414" y="974243"/>
            <a:ext cx="4965576" cy="4893647"/>
          </a:xfrm>
          <a:prstGeom prst="rect">
            <a:avLst/>
          </a:prstGeom>
          <a:noFill/>
        </p:spPr>
        <p:txBody>
          <a:bodyPr wrap="square" rtlCol="0">
            <a:spAutoFit/>
          </a:bodyPr>
          <a:lstStyle/>
          <a:p>
            <a:r>
              <a:rPr lang="en-US" sz="2400" dirty="0"/>
              <a:t>If each person were to speak randomly, they would have a 50% chance of being right and a 50% chance of being wrong. So 1 out of 2 times correct.</a:t>
            </a:r>
          </a:p>
          <a:p>
            <a:endParaRPr lang="en-US" sz="2400" dirty="0"/>
          </a:p>
          <a:p>
            <a:r>
              <a:rPr lang="en-US" sz="2400" dirty="0"/>
              <a:t>Thus the odds that two who speak randomly are both right is 25%, or 1 out of 4 times. </a:t>
            </a:r>
          </a:p>
          <a:p>
            <a:endParaRPr lang="en-US" sz="2400" dirty="0"/>
          </a:p>
          <a:p>
            <a:r>
              <a:rPr lang="en-US" sz="2400" dirty="0">
                <a:solidFill>
                  <a:srgbClr val="FF0000"/>
                </a:solidFill>
              </a:rPr>
              <a:t>What if three people speak randomly?</a:t>
            </a:r>
          </a:p>
          <a:p>
            <a:r>
              <a:rPr lang="en-US" sz="2400" dirty="0">
                <a:solidFill>
                  <a:srgbClr val="FF0000"/>
                </a:solidFill>
              </a:rPr>
              <a:t>What are the odds all three are right?</a:t>
            </a:r>
          </a:p>
          <a:p>
            <a:endParaRPr lang="en-US" sz="2400" dirty="0"/>
          </a:p>
        </p:txBody>
      </p:sp>
      <p:pic>
        <p:nvPicPr>
          <p:cNvPr id="12" name="Picture 11">
            <a:extLst>
              <a:ext uri="{FF2B5EF4-FFF2-40B4-BE49-F238E27FC236}">
                <a16:creationId xmlns:a16="http://schemas.microsoft.com/office/drawing/2014/main" id="{3C963340-0B6F-4119-8BF5-A9C31168244E}"/>
              </a:ext>
            </a:extLst>
          </p:cNvPr>
          <p:cNvPicPr>
            <a:picLocks noChangeAspect="1"/>
          </p:cNvPicPr>
          <p:nvPr/>
        </p:nvPicPr>
        <p:blipFill>
          <a:blip r:embed="rId5"/>
          <a:stretch>
            <a:fillRect/>
          </a:stretch>
        </p:blipFill>
        <p:spPr>
          <a:xfrm>
            <a:off x="1496172" y="5680059"/>
            <a:ext cx="1234348" cy="1161471"/>
          </a:xfrm>
          <a:prstGeom prst="rect">
            <a:avLst/>
          </a:prstGeom>
        </p:spPr>
      </p:pic>
      <p:sp>
        <p:nvSpPr>
          <p:cNvPr id="13" name="TextBox 12">
            <a:extLst>
              <a:ext uri="{FF2B5EF4-FFF2-40B4-BE49-F238E27FC236}">
                <a16:creationId xmlns:a16="http://schemas.microsoft.com/office/drawing/2014/main" id="{E42B6CF2-11C8-4A6B-9E83-E2241FB0FCE1}"/>
              </a:ext>
            </a:extLst>
          </p:cNvPr>
          <p:cNvSpPr txBox="1"/>
          <p:nvPr/>
        </p:nvSpPr>
        <p:spPr>
          <a:xfrm>
            <a:off x="2949347" y="5946518"/>
            <a:ext cx="8463989" cy="461665"/>
          </a:xfrm>
          <a:prstGeom prst="rect">
            <a:avLst/>
          </a:prstGeom>
          <a:noFill/>
        </p:spPr>
        <p:txBody>
          <a:bodyPr wrap="square" rtlCol="0">
            <a:spAutoFit/>
          </a:bodyPr>
          <a:lstStyle/>
          <a:p>
            <a:r>
              <a:rPr lang="en-US" sz="2400" dirty="0">
                <a:solidFill>
                  <a:srgbClr val="FF0000"/>
                </a:solidFill>
              </a:rPr>
              <a:t>STOP! PAUSE THE VIDEO NOW TO THINK ABOUT THE QUESTION.</a:t>
            </a:r>
          </a:p>
        </p:txBody>
      </p:sp>
    </p:spTree>
    <p:extLst>
      <p:ext uri="{BB962C8B-B14F-4D97-AF65-F5344CB8AC3E}">
        <p14:creationId xmlns:p14="http://schemas.microsoft.com/office/powerpoint/2010/main" val="402882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11</a:t>
            </a:fld>
            <a:endParaRPr lang="en-US"/>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2"/>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3"/>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405414" y="974243"/>
            <a:ext cx="4965576" cy="5632311"/>
          </a:xfrm>
          <a:prstGeom prst="rect">
            <a:avLst/>
          </a:prstGeom>
          <a:noFill/>
        </p:spPr>
        <p:txBody>
          <a:bodyPr wrap="square" rtlCol="0">
            <a:spAutoFit/>
          </a:bodyPr>
          <a:lstStyle/>
          <a:p>
            <a:r>
              <a:rPr lang="en-US" sz="2400" dirty="0"/>
              <a:t>If each person were to speak randomly, they would have a 50% chance of being right and a 50% chance of being wrong. So 1 out of 2 times correct.</a:t>
            </a:r>
          </a:p>
          <a:p>
            <a:endParaRPr lang="en-US" sz="2400" dirty="0"/>
          </a:p>
          <a:p>
            <a:r>
              <a:rPr lang="en-US" sz="2400" dirty="0"/>
              <a:t>Thus the odds that two who speak randomly are both right is 25%, or 1 out of 4 times. Why?</a:t>
            </a:r>
          </a:p>
          <a:p>
            <a:endParaRPr lang="en-US" sz="2400" dirty="0"/>
          </a:p>
          <a:p>
            <a:r>
              <a:rPr lang="en-US" sz="2400" dirty="0">
                <a:solidFill>
                  <a:srgbClr val="7030A0"/>
                </a:solidFill>
              </a:rPr>
              <a:t>What if three people speak randomly?</a:t>
            </a:r>
          </a:p>
          <a:p>
            <a:r>
              <a:rPr lang="en-US" sz="2400" dirty="0">
                <a:solidFill>
                  <a:srgbClr val="7030A0"/>
                </a:solidFill>
              </a:rPr>
              <a:t>What are the odds all three are right?</a:t>
            </a:r>
          </a:p>
          <a:p>
            <a:endParaRPr lang="en-US" sz="2400" dirty="0">
              <a:solidFill>
                <a:srgbClr val="7030A0"/>
              </a:solidFill>
            </a:endParaRPr>
          </a:p>
          <a:p>
            <a:r>
              <a:rPr lang="en-US" sz="2400" dirty="0">
                <a:solidFill>
                  <a:srgbClr val="7030A0"/>
                </a:solidFill>
              </a:rPr>
              <a:t>It is 12.5% or 1 out of 8.</a:t>
            </a:r>
          </a:p>
          <a:p>
            <a:endParaRPr lang="en-US" sz="2400" dirty="0"/>
          </a:p>
        </p:txBody>
      </p:sp>
      <p:pic>
        <p:nvPicPr>
          <p:cNvPr id="5" name="Picture 4">
            <a:extLst>
              <a:ext uri="{FF2B5EF4-FFF2-40B4-BE49-F238E27FC236}">
                <a16:creationId xmlns:a16="http://schemas.microsoft.com/office/drawing/2014/main" id="{CD488FD9-4833-4D7A-AACB-2CE5156BDDB3}"/>
              </a:ext>
            </a:extLst>
          </p:cNvPr>
          <p:cNvPicPr>
            <a:picLocks noChangeAspect="1"/>
          </p:cNvPicPr>
          <p:nvPr/>
        </p:nvPicPr>
        <p:blipFill>
          <a:blip r:embed="rId4"/>
          <a:stretch>
            <a:fillRect/>
          </a:stretch>
        </p:blipFill>
        <p:spPr>
          <a:xfrm>
            <a:off x="5557421" y="136525"/>
            <a:ext cx="6432096" cy="5199023"/>
          </a:xfrm>
          <a:prstGeom prst="rect">
            <a:avLst/>
          </a:prstGeom>
        </p:spPr>
      </p:pic>
    </p:spTree>
    <p:extLst>
      <p:ext uri="{BB962C8B-B14F-4D97-AF65-F5344CB8AC3E}">
        <p14:creationId xmlns:p14="http://schemas.microsoft.com/office/powerpoint/2010/main" val="212778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8E2627-B2BC-4436-85CE-F186B3D9BE69}"/>
              </a:ext>
            </a:extLst>
          </p:cNvPr>
          <p:cNvPicPr>
            <a:picLocks noChangeAspect="1"/>
          </p:cNvPicPr>
          <p:nvPr/>
        </p:nvPicPr>
        <p:blipFill>
          <a:blip r:embed="rId2"/>
          <a:stretch>
            <a:fillRect/>
          </a:stretch>
        </p:blipFill>
        <p:spPr>
          <a:xfrm>
            <a:off x="592417" y="5053784"/>
            <a:ext cx="1764098" cy="1659944"/>
          </a:xfrm>
          <a:prstGeom prst="rect">
            <a:avLst/>
          </a:prstGeom>
        </p:spPr>
      </p:pic>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12</a:t>
            </a:fld>
            <a:endParaRPr lang="en-US"/>
          </a:p>
        </p:txBody>
      </p:sp>
      <p:pic>
        <p:nvPicPr>
          <p:cNvPr id="6" name="Picture 5">
            <a:extLst>
              <a:ext uri="{FF2B5EF4-FFF2-40B4-BE49-F238E27FC236}">
                <a16:creationId xmlns:a16="http://schemas.microsoft.com/office/drawing/2014/main" id="{D728083A-8773-4731-9E8D-E0450E0C1FF5}"/>
              </a:ext>
            </a:extLst>
          </p:cNvPr>
          <p:cNvPicPr>
            <a:picLocks noChangeAspect="1"/>
          </p:cNvPicPr>
          <p:nvPr/>
        </p:nvPicPr>
        <p:blipFill>
          <a:blip r:embed="rId2"/>
          <a:stretch>
            <a:fillRect/>
          </a:stretch>
        </p:blipFill>
        <p:spPr>
          <a:xfrm>
            <a:off x="9339108" y="5007038"/>
            <a:ext cx="1764098" cy="1659944"/>
          </a:xfrm>
          <a:prstGeom prst="rect">
            <a:avLst/>
          </a:prstGeom>
        </p:spPr>
      </p:pic>
      <p:sp>
        <p:nvSpPr>
          <p:cNvPr id="7" name="TextBox 6">
            <a:extLst>
              <a:ext uri="{FF2B5EF4-FFF2-40B4-BE49-F238E27FC236}">
                <a16:creationId xmlns:a16="http://schemas.microsoft.com/office/drawing/2014/main" id="{995CF526-6751-4B56-8A7D-14AE6C39446F}"/>
              </a:ext>
            </a:extLst>
          </p:cNvPr>
          <p:cNvSpPr txBox="1"/>
          <p:nvPr/>
        </p:nvSpPr>
        <p:spPr>
          <a:xfrm>
            <a:off x="3153349" y="5461090"/>
            <a:ext cx="8463989" cy="830997"/>
          </a:xfrm>
          <a:prstGeom prst="rect">
            <a:avLst/>
          </a:prstGeom>
          <a:noFill/>
        </p:spPr>
        <p:txBody>
          <a:bodyPr wrap="square" rtlCol="0">
            <a:spAutoFit/>
          </a:bodyPr>
          <a:lstStyle/>
          <a:p>
            <a:r>
              <a:rPr lang="en-US" sz="2400" dirty="0">
                <a:solidFill>
                  <a:srgbClr val="FF0000"/>
                </a:solidFill>
              </a:rPr>
              <a:t>STOP! PAUSE THE VIDEO NOW TO </a:t>
            </a:r>
          </a:p>
          <a:p>
            <a:r>
              <a:rPr lang="en-US" sz="2400" dirty="0">
                <a:solidFill>
                  <a:srgbClr val="FF0000"/>
                </a:solidFill>
              </a:rPr>
              <a:t>THINK  ABOUT THE QUESTION.</a:t>
            </a:r>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3"/>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4"/>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202484" y="796305"/>
            <a:ext cx="5893516" cy="4154984"/>
          </a:xfrm>
          <a:prstGeom prst="rect">
            <a:avLst/>
          </a:prstGeom>
          <a:noFill/>
        </p:spPr>
        <p:txBody>
          <a:bodyPr wrap="square" rtlCol="0">
            <a:spAutoFit/>
          </a:bodyPr>
          <a:lstStyle/>
          <a:p>
            <a:r>
              <a:rPr lang="en-US" sz="2400" dirty="0"/>
              <a:t>Remember our FIRST goal is </a:t>
            </a:r>
            <a:r>
              <a:rPr lang="en-US" sz="2400" dirty="0" err="1"/>
              <a:t>is</a:t>
            </a:r>
            <a:r>
              <a:rPr lang="en-US" sz="2400" dirty="0"/>
              <a:t> to find a strategy that will win half the time. We see if one person speaks randomly that works!</a:t>
            </a:r>
          </a:p>
          <a:p>
            <a:endParaRPr lang="en-US" sz="2400" dirty="0"/>
          </a:p>
          <a:p>
            <a:r>
              <a:rPr lang="en-US" sz="2400" dirty="0"/>
              <a:t>If two speak randomly it is worse, and works just 1 out of 4 times.</a:t>
            </a:r>
          </a:p>
          <a:p>
            <a:endParaRPr lang="en-US" sz="2400" dirty="0"/>
          </a:p>
          <a:p>
            <a:r>
              <a:rPr lang="en-US" sz="2400" dirty="0"/>
              <a:t>If three speak randomly it is even worse, working just 1 out of 8 times.</a:t>
            </a:r>
          </a:p>
          <a:p>
            <a:endParaRPr lang="en-US" sz="2400" dirty="0"/>
          </a:p>
          <a:p>
            <a:r>
              <a:rPr lang="en-US" sz="2400" dirty="0">
                <a:solidFill>
                  <a:srgbClr val="FF0000"/>
                </a:solidFill>
              </a:rPr>
              <a:t>Can we do better than winning half the time?</a:t>
            </a:r>
          </a:p>
        </p:txBody>
      </p:sp>
      <p:pic>
        <p:nvPicPr>
          <p:cNvPr id="11" name="Picture 10">
            <a:extLst>
              <a:ext uri="{FF2B5EF4-FFF2-40B4-BE49-F238E27FC236}">
                <a16:creationId xmlns:a16="http://schemas.microsoft.com/office/drawing/2014/main" id="{67225F79-0E9B-4E46-A3A2-4806854AEB14}"/>
              </a:ext>
            </a:extLst>
          </p:cNvPr>
          <p:cNvPicPr>
            <a:picLocks noChangeAspect="1"/>
          </p:cNvPicPr>
          <p:nvPr/>
        </p:nvPicPr>
        <p:blipFill>
          <a:blip r:embed="rId5"/>
          <a:stretch>
            <a:fillRect/>
          </a:stretch>
        </p:blipFill>
        <p:spPr>
          <a:xfrm>
            <a:off x="5965793" y="136526"/>
            <a:ext cx="6023723" cy="4868938"/>
          </a:xfrm>
          <a:prstGeom prst="rect">
            <a:avLst/>
          </a:prstGeom>
        </p:spPr>
      </p:pic>
    </p:spTree>
    <p:extLst>
      <p:ext uri="{BB962C8B-B14F-4D97-AF65-F5344CB8AC3E}">
        <p14:creationId xmlns:p14="http://schemas.microsoft.com/office/powerpoint/2010/main" val="1143498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9FF7DC-27FB-4B5F-99F3-B70284697424}"/>
              </a:ext>
            </a:extLst>
          </p:cNvPr>
          <p:cNvPicPr>
            <a:picLocks noChangeAspect="1"/>
          </p:cNvPicPr>
          <p:nvPr/>
        </p:nvPicPr>
        <p:blipFill>
          <a:blip r:embed="rId2"/>
          <a:stretch>
            <a:fillRect/>
          </a:stretch>
        </p:blipFill>
        <p:spPr>
          <a:xfrm>
            <a:off x="2645546" y="618787"/>
            <a:ext cx="9546454" cy="4400848"/>
          </a:xfrm>
          <a:prstGeom prst="rect">
            <a:avLst/>
          </a:prstGeom>
        </p:spPr>
      </p:pic>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13</a:t>
            </a:fld>
            <a:endParaRPr lang="en-US"/>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3"/>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4"/>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299124" y="881109"/>
            <a:ext cx="2218436" cy="3416320"/>
          </a:xfrm>
          <a:prstGeom prst="rect">
            <a:avLst/>
          </a:prstGeom>
          <a:noFill/>
        </p:spPr>
        <p:txBody>
          <a:bodyPr wrap="square" rtlCol="0">
            <a:spAutoFit/>
          </a:bodyPr>
          <a:lstStyle/>
          <a:p>
            <a:r>
              <a:rPr lang="en-US" sz="2400" dirty="0"/>
              <a:t>Think about what each person sees in each case….</a:t>
            </a:r>
          </a:p>
          <a:p>
            <a:endParaRPr lang="en-US" sz="2400" dirty="0"/>
          </a:p>
          <a:p>
            <a:r>
              <a:rPr lang="en-US" sz="2400" dirty="0"/>
              <a:t>Here is a tree version of assigning the hats….</a:t>
            </a:r>
          </a:p>
        </p:txBody>
      </p:sp>
    </p:spTree>
    <p:extLst>
      <p:ext uri="{BB962C8B-B14F-4D97-AF65-F5344CB8AC3E}">
        <p14:creationId xmlns:p14="http://schemas.microsoft.com/office/powerpoint/2010/main" val="383138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8E2627-B2BC-4436-85CE-F186B3D9BE69}"/>
              </a:ext>
            </a:extLst>
          </p:cNvPr>
          <p:cNvPicPr>
            <a:picLocks noChangeAspect="1"/>
          </p:cNvPicPr>
          <p:nvPr/>
        </p:nvPicPr>
        <p:blipFill>
          <a:blip r:embed="rId2"/>
          <a:stretch>
            <a:fillRect/>
          </a:stretch>
        </p:blipFill>
        <p:spPr>
          <a:xfrm>
            <a:off x="820409" y="5610258"/>
            <a:ext cx="1221234" cy="1149131"/>
          </a:xfrm>
          <a:prstGeom prst="rect">
            <a:avLst/>
          </a:prstGeom>
        </p:spPr>
      </p:pic>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14</a:t>
            </a:fld>
            <a:endParaRPr lang="en-US"/>
          </a:p>
        </p:txBody>
      </p:sp>
      <p:pic>
        <p:nvPicPr>
          <p:cNvPr id="6" name="Picture 5">
            <a:extLst>
              <a:ext uri="{FF2B5EF4-FFF2-40B4-BE49-F238E27FC236}">
                <a16:creationId xmlns:a16="http://schemas.microsoft.com/office/drawing/2014/main" id="{D728083A-8773-4731-9E8D-E0450E0C1FF5}"/>
              </a:ext>
            </a:extLst>
          </p:cNvPr>
          <p:cNvPicPr>
            <a:picLocks noChangeAspect="1"/>
          </p:cNvPicPr>
          <p:nvPr/>
        </p:nvPicPr>
        <p:blipFill>
          <a:blip r:embed="rId2"/>
          <a:stretch>
            <a:fillRect/>
          </a:stretch>
        </p:blipFill>
        <p:spPr>
          <a:xfrm>
            <a:off x="9824214" y="5487129"/>
            <a:ext cx="1221235" cy="1149132"/>
          </a:xfrm>
          <a:prstGeom prst="rect">
            <a:avLst/>
          </a:prstGeom>
        </p:spPr>
      </p:pic>
      <p:sp>
        <p:nvSpPr>
          <p:cNvPr id="7" name="TextBox 6">
            <a:extLst>
              <a:ext uri="{FF2B5EF4-FFF2-40B4-BE49-F238E27FC236}">
                <a16:creationId xmlns:a16="http://schemas.microsoft.com/office/drawing/2014/main" id="{995CF526-6751-4B56-8A7D-14AE6C39446F}"/>
              </a:ext>
            </a:extLst>
          </p:cNvPr>
          <p:cNvSpPr txBox="1"/>
          <p:nvPr/>
        </p:nvSpPr>
        <p:spPr>
          <a:xfrm>
            <a:off x="3735337" y="5610258"/>
            <a:ext cx="5015883" cy="830997"/>
          </a:xfrm>
          <a:prstGeom prst="rect">
            <a:avLst/>
          </a:prstGeom>
          <a:noFill/>
        </p:spPr>
        <p:txBody>
          <a:bodyPr wrap="square" rtlCol="0">
            <a:spAutoFit/>
          </a:bodyPr>
          <a:lstStyle/>
          <a:p>
            <a:r>
              <a:rPr lang="en-US" sz="2400" dirty="0">
                <a:solidFill>
                  <a:srgbClr val="FF0000"/>
                </a:solidFill>
              </a:rPr>
              <a:t>STOP! PAUSE THE VIDEO NOW TO THINK ABOUT THE QUESTION.</a:t>
            </a:r>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3"/>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4"/>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299124" y="881109"/>
            <a:ext cx="2218436" cy="3785652"/>
          </a:xfrm>
          <a:prstGeom prst="rect">
            <a:avLst/>
          </a:prstGeom>
          <a:noFill/>
        </p:spPr>
        <p:txBody>
          <a:bodyPr wrap="square" rtlCol="0">
            <a:spAutoFit/>
          </a:bodyPr>
          <a:lstStyle/>
          <a:p>
            <a:r>
              <a:rPr lang="en-US" sz="2400" dirty="0"/>
              <a:t>Think about what each person sees in each case….</a:t>
            </a:r>
          </a:p>
          <a:p>
            <a:endParaRPr lang="en-US" sz="2400" dirty="0"/>
          </a:p>
          <a:p>
            <a:r>
              <a:rPr lang="en-US" sz="2400" dirty="0">
                <a:solidFill>
                  <a:srgbClr val="FF0000"/>
                </a:solidFill>
              </a:rPr>
              <a:t>What are the possible hat combinations each person can see?</a:t>
            </a:r>
          </a:p>
        </p:txBody>
      </p:sp>
      <p:pic>
        <p:nvPicPr>
          <p:cNvPr id="13" name="Picture 12">
            <a:extLst>
              <a:ext uri="{FF2B5EF4-FFF2-40B4-BE49-F238E27FC236}">
                <a16:creationId xmlns:a16="http://schemas.microsoft.com/office/drawing/2014/main" id="{FFF014DA-1F4A-45E2-8842-99217C24D23A}"/>
              </a:ext>
            </a:extLst>
          </p:cNvPr>
          <p:cNvPicPr>
            <a:picLocks noChangeAspect="1"/>
          </p:cNvPicPr>
          <p:nvPr/>
        </p:nvPicPr>
        <p:blipFill>
          <a:blip r:embed="rId5"/>
          <a:stretch>
            <a:fillRect/>
          </a:stretch>
        </p:blipFill>
        <p:spPr>
          <a:xfrm>
            <a:off x="2659601" y="1116483"/>
            <a:ext cx="9404412" cy="2564840"/>
          </a:xfrm>
          <a:prstGeom prst="rect">
            <a:avLst/>
          </a:prstGeom>
        </p:spPr>
      </p:pic>
    </p:spTree>
    <p:extLst>
      <p:ext uri="{BB962C8B-B14F-4D97-AF65-F5344CB8AC3E}">
        <p14:creationId xmlns:p14="http://schemas.microsoft.com/office/powerpoint/2010/main" val="2849845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15</a:t>
            </a:fld>
            <a:endParaRPr lang="en-US"/>
          </a:p>
        </p:txBody>
      </p:sp>
      <p:pic>
        <p:nvPicPr>
          <p:cNvPr id="6" name="Picture 5">
            <a:extLst>
              <a:ext uri="{FF2B5EF4-FFF2-40B4-BE49-F238E27FC236}">
                <a16:creationId xmlns:a16="http://schemas.microsoft.com/office/drawing/2014/main" id="{D728083A-8773-4731-9E8D-E0450E0C1FF5}"/>
              </a:ext>
            </a:extLst>
          </p:cNvPr>
          <p:cNvPicPr>
            <a:picLocks noChangeAspect="1"/>
          </p:cNvPicPr>
          <p:nvPr/>
        </p:nvPicPr>
        <p:blipFill>
          <a:blip r:embed="rId2"/>
          <a:stretch>
            <a:fillRect/>
          </a:stretch>
        </p:blipFill>
        <p:spPr>
          <a:xfrm>
            <a:off x="9915350" y="5551652"/>
            <a:ext cx="1216860" cy="1145015"/>
          </a:xfrm>
          <a:prstGeom prst="rect">
            <a:avLst/>
          </a:prstGeom>
        </p:spPr>
      </p:pic>
      <p:sp>
        <p:nvSpPr>
          <p:cNvPr id="7" name="TextBox 6">
            <a:extLst>
              <a:ext uri="{FF2B5EF4-FFF2-40B4-BE49-F238E27FC236}">
                <a16:creationId xmlns:a16="http://schemas.microsoft.com/office/drawing/2014/main" id="{995CF526-6751-4B56-8A7D-14AE6C39446F}"/>
              </a:ext>
            </a:extLst>
          </p:cNvPr>
          <p:cNvSpPr txBox="1"/>
          <p:nvPr/>
        </p:nvSpPr>
        <p:spPr>
          <a:xfrm>
            <a:off x="2826762" y="5849498"/>
            <a:ext cx="6520684" cy="830997"/>
          </a:xfrm>
          <a:prstGeom prst="rect">
            <a:avLst/>
          </a:prstGeom>
          <a:noFill/>
        </p:spPr>
        <p:txBody>
          <a:bodyPr wrap="square" rtlCol="0">
            <a:spAutoFit/>
          </a:bodyPr>
          <a:lstStyle/>
          <a:p>
            <a:r>
              <a:rPr lang="en-US" sz="2400" dirty="0">
                <a:solidFill>
                  <a:srgbClr val="FF0000"/>
                </a:solidFill>
              </a:rPr>
              <a:t>STOP! PAUSE THE VIDEO NOW TO THINK ABOUT THE QUESTION.</a:t>
            </a:r>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3"/>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4"/>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127987" y="660601"/>
            <a:ext cx="11381173" cy="3785652"/>
          </a:xfrm>
          <a:prstGeom prst="rect">
            <a:avLst/>
          </a:prstGeom>
          <a:noFill/>
        </p:spPr>
        <p:txBody>
          <a:bodyPr wrap="square" rtlCol="0">
            <a:spAutoFit/>
          </a:bodyPr>
          <a:lstStyle/>
          <a:p>
            <a:r>
              <a:rPr lang="en-US" sz="2400" dirty="0"/>
              <a:t>There are three options a person can see: </a:t>
            </a:r>
            <a:r>
              <a:rPr lang="en-US" sz="2400" dirty="0">
                <a:solidFill>
                  <a:srgbClr val="FF0000"/>
                </a:solidFill>
              </a:rPr>
              <a:t>red</a:t>
            </a:r>
            <a:r>
              <a:rPr lang="en-US" sz="2400" dirty="0"/>
              <a:t>-</a:t>
            </a:r>
            <a:r>
              <a:rPr lang="en-US" sz="2400" dirty="0">
                <a:solidFill>
                  <a:srgbClr val="FF0000"/>
                </a:solidFill>
              </a:rPr>
              <a:t>red</a:t>
            </a:r>
            <a:r>
              <a:rPr lang="en-US" sz="2400" dirty="0"/>
              <a:t>, </a:t>
            </a:r>
            <a:r>
              <a:rPr lang="en-US" sz="2400" dirty="0">
                <a:solidFill>
                  <a:srgbClr val="FF0000"/>
                </a:solidFill>
              </a:rPr>
              <a:t>red</a:t>
            </a:r>
            <a:r>
              <a:rPr lang="en-US" sz="2400" dirty="0"/>
              <a:t>-</a:t>
            </a:r>
            <a:r>
              <a:rPr lang="en-US" sz="2400" dirty="0">
                <a:solidFill>
                  <a:schemeClr val="accent4"/>
                </a:solidFill>
              </a:rPr>
              <a:t>yellow</a:t>
            </a:r>
            <a:r>
              <a:rPr lang="en-US" sz="2400" dirty="0"/>
              <a:t> (</a:t>
            </a:r>
            <a:r>
              <a:rPr lang="en-US" sz="2400" dirty="0">
                <a:solidFill>
                  <a:schemeClr val="accent4"/>
                </a:solidFill>
              </a:rPr>
              <a:t>yellow</a:t>
            </a:r>
            <a:r>
              <a:rPr lang="en-US" sz="2400" dirty="0"/>
              <a:t>-</a:t>
            </a:r>
            <a:r>
              <a:rPr lang="en-US" sz="2400" dirty="0">
                <a:solidFill>
                  <a:srgbClr val="FF0000"/>
                </a:solidFill>
              </a:rPr>
              <a:t>red</a:t>
            </a:r>
            <a:r>
              <a:rPr lang="en-US" sz="2400" dirty="0"/>
              <a:t>), </a:t>
            </a:r>
            <a:r>
              <a:rPr lang="en-US" sz="2400" dirty="0">
                <a:solidFill>
                  <a:schemeClr val="accent4"/>
                </a:solidFill>
              </a:rPr>
              <a:t>yellow</a:t>
            </a:r>
            <a:r>
              <a:rPr lang="en-US" sz="2400" dirty="0"/>
              <a:t>-</a:t>
            </a:r>
            <a:r>
              <a:rPr lang="en-US" sz="2400" dirty="0">
                <a:solidFill>
                  <a:schemeClr val="accent4"/>
                </a:solidFill>
              </a:rPr>
              <a:t>yellow</a:t>
            </a:r>
            <a:r>
              <a:rPr lang="en-US" sz="2400" dirty="0"/>
              <a:t>.</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Which of the eight configurations has a person seeing </a:t>
            </a:r>
            <a:r>
              <a:rPr lang="en-US" sz="2400" dirty="0">
                <a:solidFill>
                  <a:srgbClr val="FF0000"/>
                </a:solidFill>
              </a:rPr>
              <a:t>red</a:t>
            </a:r>
            <a:r>
              <a:rPr lang="en-US" sz="2400" dirty="0"/>
              <a:t>-</a:t>
            </a:r>
            <a:r>
              <a:rPr lang="en-US" sz="2400" dirty="0">
                <a:solidFill>
                  <a:srgbClr val="FF0000"/>
                </a:solidFill>
              </a:rPr>
              <a:t>red</a:t>
            </a:r>
            <a:r>
              <a:rPr lang="en-US" sz="2400" dirty="0"/>
              <a:t>? Which has them seeing </a:t>
            </a:r>
            <a:r>
              <a:rPr lang="en-US" sz="2400" dirty="0">
                <a:solidFill>
                  <a:srgbClr val="FF0000"/>
                </a:solidFill>
              </a:rPr>
              <a:t>red</a:t>
            </a:r>
            <a:r>
              <a:rPr lang="en-US" sz="2400" dirty="0"/>
              <a:t>-</a:t>
            </a:r>
            <a:r>
              <a:rPr lang="en-US" sz="2400" dirty="0">
                <a:solidFill>
                  <a:schemeClr val="accent4"/>
                </a:solidFill>
              </a:rPr>
              <a:t>yellow</a:t>
            </a:r>
            <a:r>
              <a:rPr lang="en-US" sz="2400" dirty="0"/>
              <a:t> (</a:t>
            </a:r>
            <a:r>
              <a:rPr lang="en-US" sz="2400" dirty="0">
                <a:solidFill>
                  <a:schemeClr val="accent4"/>
                </a:solidFill>
              </a:rPr>
              <a:t>yellow</a:t>
            </a:r>
            <a:r>
              <a:rPr lang="en-US" sz="2400" dirty="0"/>
              <a:t>-</a:t>
            </a:r>
            <a:r>
              <a:rPr lang="en-US" sz="2400" dirty="0">
                <a:solidFill>
                  <a:srgbClr val="FF0000"/>
                </a:solidFill>
              </a:rPr>
              <a:t>red</a:t>
            </a:r>
            <a:r>
              <a:rPr lang="en-US" sz="2400" dirty="0"/>
              <a:t>)? Which of them has them seeing </a:t>
            </a:r>
            <a:r>
              <a:rPr lang="en-US" sz="2400" dirty="0">
                <a:solidFill>
                  <a:schemeClr val="accent4"/>
                </a:solidFill>
              </a:rPr>
              <a:t>yellow</a:t>
            </a:r>
            <a:r>
              <a:rPr lang="en-US" sz="2400" dirty="0"/>
              <a:t>-</a:t>
            </a:r>
            <a:r>
              <a:rPr lang="en-US" sz="2400" dirty="0">
                <a:solidFill>
                  <a:schemeClr val="accent4"/>
                </a:solidFill>
              </a:rPr>
              <a:t>yellow</a:t>
            </a:r>
            <a:r>
              <a:rPr lang="en-US" sz="2400" dirty="0"/>
              <a:t>? Which combination is the most common?</a:t>
            </a:r>
          </a:p>
        </p:txBody>
      </p:sp>
      <p:pic>
        <p:nvPicPr>
          <p:cNvPr id="14" name="Picture 13">
            <a:extLst>
              <a:ext uri="{FF2B5EF4-FFF2-40B4-BE49-F238E27FC236}">
                <a16:creationId xmlns:a16="http://schemas.microsoft.com/office/drawing/2014/main" id="{3837228B-53EE-4310-9FC2-23C31D63410E}"/>
              </a:ext>
            </a:extLst>
          </p:cNvPr>
          <p:cNvPicPr>
            <a:picLocks noChangeAspect="1"/>
          </p:cNvPicPr>
          <p:nvPr/>
        </p:nvPicPr>
        <p:blipFill>
          <a:blip r:embed="rId5"/>
          <a:stretch>
            <a:fillRect/>
          </a:stretch>
        </p:blipFill>
        <p:spPr>
          <a:xfrm>
            <a:off x="923277" y="1290947"/>
            <a:ext cx="10012547" cy="1931648"/>
          </a:xfrm>
          <a:prstGeom prst="rect">
            <a:avLst/>
          </a:prstGeom>
        </p:spPr>
      </p:pic>
      <p:pic>
        <p:nvPicPr>
          <p:cNvPr id="15" name="Picture 14">
            <a:extLst>
              <a:ext uri="{FF2B5EF4-FFF2-40B4-BE49-F238E27FC236}">
                <a16:creationId xmlns:a16="http://schemas.microsoft.com/office/drawing/2014/main" id="{4FC39CDF-5E08-4237-B392-10C5A8032BC0}"/>
              </a:ext>
            </a:extLst>
          </p:cNvPr>
          <p:cNvPicPr>
            <a:picLocks noChangeAspect="1"/>
          </p:cNvPicPr>
          <p:nvPr/>
        </p:nvPicPr>
        <p:blipFill>
          <a:blip r:embed="rId6"/>
          <a:stretch>
            <a:fillRect/>
          </a:stretch>
        </p:blipFill>
        <p:spPr>
          <a:xfrm>
            <a:off x="4554245" y="4077884"/>
            <a:ext cx="5706848" cy="1556413"/>
          </a:xfrm>
          <a:prstGeom prst="rect">
            <a:avLst/>
          </a:prstGeom>
        </p:spPr>
      </p:pic>
      <p:pic>
        <p:nvPicPr>
          <p:cNvPr id="16" name="Picture 15">
            <a:extLst>
              <a:ext uri="{FF2B5EF4-FFF2-40B4-BE49-F238E27FC236}">
                <a16:creationId xmlns:a16="http://schemas.microsoft.com/office/drawing/2014/main" id="{A5AC4BF5-9E6C-4E47-B144-4DE2D5A37E6B}"/>
              </a:ext>
            </a:extLst>
          </p:cNvPr>
          <p:cNvPicPr>
            <a:picLocks noChangeAspect="1"/>
          </p:cNvPicPr>
          <p:nvPr/>
        </p:nvPicPr>
        <p:blipFill>
          <a:blip r:embed="rId2"/>
          <a:stretch>
            <a:fillRect/>
          </a:stretch>
        </p:blipFill>
        <p:spPr>
          <a:xfrm>
            <a:off x="980940" y="5535480"/>
            <a:ext cx="1216860" cy="1145015"/>
          </a:xfrm>
          <a:prstGeom prst="rect">
            <a:avLst/>
          </a:prstGeom>
        </p:spPr>
      </p:pic>
    </p:spTree>
    <p:extLst>
      <p:ext uri="{BB962C8B-B14F-4D97-AF65-F5344CB8AC3E}">
        <p14:creationId xmlns:p14="http://schemas.microsoft.com/office/powerpoint/2010/main" val="310668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2"/>
          <a:stretch>
            <a:fillRect/>
          </a:stretch>
        </p:blipFill>
        <p:spPr>
          <a:xfrm>
            <a:off x="-1" y="5320620"/>
            <a:ext cx="1248835" cy="1576019"/>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3"/>
          <a:stretch>
            <a:fillRect/>
          </a:stretch>
        </p:blipFill>
        <p:spPr>
          <a:xfrm>
            <a:off x="10943166" y="5293181"/>
            <a:ext cx="1248834" cy="1537028"/>
          </a:xfrm>
          <a:prstGeom prst="rect">
            <a:avLst/>
          </a:prstGeom>
        </p:spPr>
      </p:pic>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b="1" smtClean="0">
                <a:solidFill>
                  <a:schemeClr val="bg1"/>
                </a:solidFill>
              </a:rPr>
              <a:t>16</a:t>
            </a:fld>
            <a:endParaRPr lang="en-US" b="1" dirty="0">
              <a:solidFill>
                <a:schemeClr val="bg1"/>
              </a:solidFill>
            </a:endParaRPr>
          </a:p>
        </p:txBody>
      </p:sp>
      <p:sp>
        <p:nvSpPr>
          <p:cNvPr id="10" name="TextBox 9">
            <a:extLst>
              <a:ext uri="{FF2B5EF4-FFF2-40B4-BE49-F238E27FC236}">
                <a16:creationId xmlns:a16="http://schemas.microsoft.com/office/drawing/2014/main" id="{69EC3DD1-6D70-4F5D-809E-10923679FDE2}"/>
              </a:ext>
            </a:extLst>
          </p:cNvPr>
          <p:cNvSpPr txBox="1"/>
          <p:nvPr/>
        </p:nvSpPr>
        <p:spPr>
          <a:xfrm>
            <a:off x="127987" y="660601"/>
            <a:ext cx="11381173" cy="4154984"/>
          </a:xfrm>
          <a:prstGeom prst="rect">
            <a:avLst/>
          </a:prstGeom>
          <a:noFill/>
        </p:spPr>
        <p:txBody>
          <a:bodyPr wrap="square" rtlCol="0">
            <a:spAutoFit/>
          </a:bodyPr>
          <a:lstStyle/>
          <a:p>
            <a:r>
              <a:rPr lang="en-US" sz="2400" dirty="0"/>
              <a:t>There are three options a person can see: </a:t>
            </a:r>
            <a:r>
              <a:rPr lang="en-US" sz="2400" dirty="0">
                <a:solidFill>
                  <a:srgbClr val="FF0000"/>
                </a:solidFill>
              </a:rPr>
              <a:t>red</a:t>
            </a:r>
            <a:r>
              <a:rPr lang="en-US" sz="2400" dirty="0"/>
              <a:t>-</a:t>
            </a:r>
            <a:r>
              <a:rPr lang="en-US" sz="2400" dirty="0">
                <a:solidFill>
                  <a:srgbClr val="FF0000"/>
                </a:solidFill>
              </a:rPr>
              <a:t>red</a:t>
            </a:r>
            <a:r>
              <a:rPr lang="en-US" sz="2400" dirty="0"/>
              <a:t>, </a:t>
            </a:r>
            <a:r>
              <a:rPr lang="en-US" sz="2400" dirty="0">
                <a:solidFill>
                  <a:srgbClr val="FF0000"/>
                </a:solidFill>
              </a:rPr>
              <a:t>red</a:t>
            </a:r>
            <a:r>
              <a:rPr lang="en-US" sz="2400" dirty="0"/>
              <a:t>-</a:t>
            </a:r>
            <a:r>
              <a:rPr lang="en-US" sz="2400" dirty="0">
                <a:solidFill>
                  <a:schemeClr val="accent4"/>
                </a:solidFill>
              </a:rPr>
              <a:t>yellow</a:t>
            </a:r>
            <a:r>
              <a:rPr lang="en-US" sz="2400" dirty="0"/>
              <a:t> (</a:t>
            </a:r>
            <a:r>
              <a:rPr lang="en-US" sz="2400" dirty="0">
                <a:solidFill>
                  <a:schemeClr val="accent4"/>
                </a:solidFill>
              </a:rPr>
              <a:t>yellow</a:t>
            </a:r>
            <a:r>
              <a:rPr lang="en-US" sz="2400" dirty="0"/>
              <a:t>-</a:t>
            </a:r>
            <a:r>
              <a:rPr lang="en-US" sz="2400" dirty="0">
                <a:solidFill>
                  <a:srgbClr val="FF0000"/>
                </a:solidFill>
              </a:rPr>
              <a:t>red</a:t>
            </a:r>
            <a:r>
              <a:rPr lang="en-US" sz="2400" dirty="0"/>
              <a:t>), </a:t>
            </a:r>
            <a:r>
              <a:rPr lang="en-US" sz="2400" dirty="0">
                <a:solidFill>
                  <a:schemeClr val="accent4"/>
                </a:solidFill>
              </a:rPr>
              <a:t>yellow</a:t>
            </a:r>
            <a:r>
              <a:rPr lang="en-US" sz="2400" dirty="0"/>
              <a:t>-</a:t>
            </a:r>
            <a:r>
              <a:rPr lang="en-US" sz="2400" dirty="0">
                <a:solidFill>
                  <a:schemeClr val="accent4"/>
                </a:solidFill>
              </a:rPr>
              <a:t>yellow</a:t>
            </a:r>
            <a:r>
              <a:rPr lang="en-US" sz="2400" dirty="0"/>
              <a:t>.</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Which of the eight configurations has a person seeing </a:t>
            </a:r>
            <a:r>
              <a:rPr lang="en-US" sz="2400" dirty="0">
                <a:solidFill>
                  <a:srgbClr val="FF0000"/>
                </a:solidFill>
              </a:rPr>
              <a:t>red</a:t>
            </a:r>
            <a:r>
              <a:rPr lang="en-US" sz="2400" dirty="0"/>
              <a:t>-</a:t>
            </a:r>
            <a:r>
              <a:rPr lang="en-US" sz="2400" dirty="0">
                <a:solidFill>
                  <a:srgbClr val="FF0000"/>
                </a:solidFill>
              </a:rPr>
              <a:t>red</a:t>
            </a:r>
            <a:r>
              <a:rPr lang="en-US" sz="2400" dirty="0"/>
              <a:t>? If all are </a:t>
            </a:r>
            <a:r>
              <a:rPr lang="en-US" sz="2400" dirty="0">
                <a:solidFill>
                  <a:srgbClr val="FF0000"/>
                </a:solidFill>
              </a:rPr>
              <a:t>red</a:t>
            </a:r>
            <a:r>
              <a:rPr lang="en-US" sz="2400" dirty="0"/>
              <a:t>, everyone sees </a:t>
            </a:r>
            <a:r>
              <a:rPr lang="en-US" sz="2400" dirty="0">
                <a:solidFill>
                  <a:srgbClr val="FF0000"/>
                </a:solidFill>
              </a:rPr>
              <a:t>red </a:t>
            </a:r>
            <a:r>
              <a:rPr lang="en-US" sz="2400" dirty="0"/>
              <a:t>-</a:t>
            </a:r>
            <a:r>
              <a:rPr lang="en-US" sz="2400" dirty="0">
                <a:solidFill>
                  <a:srgbClr val="FF0000"/>
                </a:solidFill>
              </a:rPr>
              <a:t> red</a:t>
            </a:r>
            <a:r>
              <a:rPr lang="en-US" sz="2400" dirty="0"/>
              <a:t>. If all but one are </a:t>
            </a:r>
            <a:r>
              <a:rPr lang="en-US" sz="2400" dirty="0">
                <a:solidFill>
                  <a:srgbClr val="FF0000"/>
                </a:solidFill>
              </a:rPr>
              <a:t>red</a:t>
            </a:r>
            <a:r>
              <a:rPr lang="en-US" sz="2400" dirty="0"/>
              <a:t>, one person sees </a:t>
            </a:r>
            <a:r>
              <a:rPr lang="en-US" sz="2400" dirty="0">
                <a:solidFill>
                  <a:srgbClr val="FF0000"/>
                </a:solidFill>
              </a:rPr>
              <a:t>red</a:t>
            </a:r>
            <a:r>
              <a:rPr lang="en-US" sz="2400" dirty="0"/>
              <a:t>-</a:t>
            </a:r>
            <a:r>
              <a:rPr lang="en-US" sz="2400" dirty="0">
                <a:solidFill>
                  <a:srgbClr val="FF0000"/>
                </a:solidFill>
              </a:rPr>
              <a:t>red</a:t>
            </a:r>
            <a:r>
              <a:rPr lang="en-US" sz="2400" dirty="0"/>
              <a:t>, and the other two see red-</a:t>
            </a:r>
            <a:r>
              <a:rPr lang="en-US" sz="2400" dirty="0">
                <a:solidFill>
                  <a:srgbClr val="FFC000"/>
                </a:solidFill>
              </a:rPr>
              <a:t>yellow</a:t>
            </a:r>
            <a:r>
              <a:rPr lang="en-US" sz="2400" dirty="0"/>
              <a:t>. There are six ways to see </a:t>
            </a:r>
            <a:r>
              <a:rPr lang="en-US" sz="2400" dirty="0">
                <a:solidFill>
                  <a:srgbClr val="FF0000"/>
                </a:solidFill>
              </a:rPr>
              <a:t>red</a:t>
            </a:r>
            <a:r>
              <a:rPr lang="en-US" sz="2400" dirty="0"/>
              <a:t>-</a:t>
            </a:r>
            <a:r>
              <a:rPr lang="en-US" sz="2400" dirty="0">
                <a:solidFill>
                  <a:srgbClr val="FF0000"/>
                </a:solidFill>
              </a:rPr>
              <a:t>red</a:t>
            </a:r>
            <a:r>
              <a:rPr lang="en-US" sz="2400" dirty="0"/>
              <a:t>, but one configuration (</a:t>
            </a:r>
            <a:r>
              <a:rPr lang="en-US" sz="2400" dirty="0">
                <a:solidFill>
                  <a:srgbClr val="FF0000"/>
                </a:solidFill>
              </a:rPr>
              <a:t>red </a:t>
            </a:r>
            <a:r>
              <a:rPr lang="en-US" sz="2400" dirty="0"/>
              <a:t>-</a:t>
            </a:r>
            <a:r>
              <a:rPr lang="en-US" sz="2400" dirty="0">
                <a:solidFill>
                  <a:srgbClr val="FF0000"/>
                </a:solidFill>
              </a:rPr>
              <a:t> red</a:t>
            </a:r>
            <a:r>
              <a:rPr lang="en-US" sz="2400" dirty="0"/>
              <a:t>) has three people all seeing </a:t>
            </a:r>
            <a:r>
              <a:rPr lang="en-US" sz="2400" dirty="0">
                <a:solidFill>
                  <a:srgbClr val="FF0000"/>
                </a:solidFill>
              </a:rPr>
              <a:t>red</a:t>
            </a:r>
            <a:r>
              <a:rPr lang="en-US" sz="2400" dirty="0"/>
              <a:t>-</a:t>
            </a:r>
            <a:r>
              <a:rPr lang="en-US" sz="2400" dirty="0">
                <a:solidFill>
                  <a:srgbClr val="FF0000"/>
                </a:solidFill>
              </a:rPr>
              <a:t> red</a:t>
            </a:r>
            <a:r>
              <a:rPr lang="en-US" sz="2400" dirty="0"/>
              <a:t>, while the other three are split up into three different cases.</a:t>
            </a:r>
          </a:p>
        </p:txBody>
      </p:sp>
      <p:pic>
        <p:nvPicPr>
          <p:cNvPr id="14" name="Picture 13">
            <a:extLst>
              <a:ext uri="{FF2B5EF4-FFF2-40B4-BE49-F238E27FC236}">
                <a16:creationId xmlns:a16="http://schemas.microsoft.com/office/drawing/2014/main" id="{3837228B-53EE-4310-9FC2-23C31D63410E}"/>
              </a:ext>
            </a:extLst>
          </p:cNvPr>
          <p:cNvPicPr>
            <a:picLocks noChangeAspect="1"/>
          </p:cNvPicPr>
          <p:nvPr/>
        </p:nvPicPr>
        <p:blipFill>
          <a:blip r:embed="rId4"/>
          <a:stretch>
            <a:fillRect/>
          </a:stretch>
        </p:blipFill>
        <p:spPr>
          <a:xfrm>
            <a:off x="896644" y="1166659"/>
            <a:ext cx="10138299" cy="1955909"/>
          </a:xfrm>
          <a:prstGeom prst="rect">
            <a:avLst/>
          </a:prstGeom>
        </p:spPr>
      </p:pic>
      <p:pic>
        <p:nvPicPr>
          <p:cNvPr id="11" name="Picture 10">
            <a:extLst>
              <a:ext uri="{FF2B5EF4-FFF2-40B4-BE49-F238E27FC236}">
                <a16:creationId xmlns:a16="http://schemas.microsoft.com/office/drawing/2014/main" id="{9F0DCF5C-D04B-429F-B5B6-66B6B382B46D}"/>
              </a:ext>
            </a:extLst>
          </p:cNvPr>
          <p:cNvPicPr>
            <a:picLocks noChangeAspect="1"/>
          </p:cNvPicPr>
          <p:nvPr/>
        </p:nvPicPr>
        <p:blipFill>
          <a:blip r:embed="rId5"/>
          <a:stretch>
            <a:fillRect/>
          </a:stretch>
        </p:blipFill>
        <p:spPr>
          <a:xfrm>
            <a:off x="1103789" y="4958979"/>
            <a:ext cx="9724008" cy="1198746"/>
          </a:xfrm>
          <a:prstGeom prst="rect">
            <a:avLst/>
          </a:prstGeom>
        </p:spPr>
      </p:pic>
      <p:sp>
        <p:nvSpPr>
          <p:cNvPr id="12" name="TextBox 11">
            <a:extLst>
              <a:ext uri="{FF2B5EF4-FFF2-40B4-BE49-F238E27FC236}">
                <a16:creationId xmlns:a16="http://schemas.microsoft.com/office/drawing/2014/main" id="{346F45A5-2F68-4D3F-9842-E02EADB3E4B2}"/>
              </a:ext>
            </a:extLst>
          </p:cNvPr>
          <p:cNvSpPr txBox="1"/>
          <p:nvPr/>
        </p:nvSpPr>
        <p:spPr>
          <a:xfrm>
            <a:off x="1103789" y="6169580"/>
            <a:ext cx="9931153" cy="738664"/>
          </a:xfrm>
          <a:prstGeom prst="rect">
            <a:avLst/>
          </a:prstGeom>
          <a:noFill/>
        </p:spPr>
        <p:txBody>
          <a:bodyPr wrap="square" rtlCol="0">
            <a:spAutoFit/>
          </a:bodyPr>
          <a:lstStyle/>
          <a:p>
            <a:r>
              <a:rPr lang="en-US" sz="2100" dirty="0">
                <a:solidFill>
                  <a:srgbClr val="FF0000"/>
                </a:solidFill>
              </a:rPr>
              <a:t>What is your chance of being right if you see two red hats and say red? If you see two red hats and say yellow? Should you speak if you see two reds? If yes what should you say?</a:t>
            </a:r>
          </a:p>
        </p:txBody>
      </p:sp>
    </p:spTree>
    <p:extLst>
      <p:ext uri="{BB962C8B-B14F-4D97-AF65-F5344CB8AC3E}">
        <p14:creationId xmlns:p14="http://schemas.microsoft.com/office/powerpoint/2010/main" val="1979110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2"/>
          <a:stretch>
            <a:fillRect/>
          </a:stretch>
        </p:blipFill>
        <p:spPr>
          <a:xfrm>
            <a:off x="-1" y="5320620"/>
            <a:ext cx="1248835" cy="1576019"/>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3"/>
          <a:stretch>
            <a:fillRect/>
          </a:stretch>
        </p:blipFill>
        <p:spPr>
          <a:xfrm>
            <a:off x="10943166" y="5293181"/>
            <a:ext cx="1248834" cy="1537028"/>
          </a:xfrm>
          <a:prstGeom prst="rect">
            <a:avLst/>
          </a:prstGeom>
        </p:spPr>
      </p:pic>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b="1" smtClean="0">
                <a:solidFill>
                  <a:schemeClr val="bg1"/>
                </a:solidFill>
              </a:rPr>
              <a:t>17</a:t>
            </a:fld>
            <a:endParaRPr lang="en-US" b="1" dirty="0">
              <a:solidFill>
                <a:schemeClr val="bg1"/>
              </a:solidFill>
            </a:endParaRPr>
          </a:p>
        </p:txBody>
      </p:sp>
      <p:sp>
        <p:nvSpPr>
          <p:cNvPr id="10" name="TextBox 9">
            <a:extLst>
              <a:ext uri="{FF2B5EF4-FFF2-40B4-BE49-F238E27FC236}">
                <a16:creationId xmlns:a16="http://schemas.microsoft.com/office/drawing/2014/main" id="{69EC3DD1-6D70-4F5D-809E-10923679FDE2}"/>
              </a:ext>
            </a:extLst>
          </p:cNvPr>
          <p:cNvSpPr txBox="1"/>
          <p:nvPr/>
        </p:nvSpPr>
        <p:spPr>
          <a:xfrm>
            <a:off x="127987" y="660601"/>
            <a:ext cx="11381173" cy="4154984"/>
          </a:xfrm>
          <a:prstGeom prst="rect">
            <a:avLst/>
          </a:prstGeom>
          <a:noFill/>
        </p:spPr>
        <p:txBody>
          <a:bodyPr wrap="square" rtlCol="0">
            <a:spAutoFit/>
          </a:bodyPr>
          <a:lstStyle/>
          <a:p>
            <a:r>
              <a:rPr lang="en-US" sz="2400" dirty="0"/>
              <a:t>There are three options a person can see: </a:t>
            </a:r>
            <a:r>
              <a:rPr lang="en-US" sz="2400" dirty="0">
                <a:solidFill>
                  <a:srgbClr val="FF0000"/>
                </a:solidFill>
              </a:rPr>
              <a:t>red</a:t>
            </a:r>
            <a:r>
              <a:rPr lang="en-US" sz="2400" dirty="0"/>
              <a:t>-</a:t>
            </a:r>
            <a:r>
              <a:rPr lang="en-US" sz="2400" dirty="0">
                <a:solidFill>
                  <a:srgbClr val="FF0000"/>
                </a:solidFill>
              </a:rPr>
              <a:t>red</a:t>
            </a:r>
            <a:r>
              <a:rPr lang="en-US" sz="2400" dirty="0"/>
              <a:t>, </a:t>
            </a:r>
            <a:r>
              <a:rPr lang="en-US" sz="2400" dirty="0">
                <a:solidFill>
                  <a:srgbClr val="FF0000"/>
                </a:solidFill>
              </a:rPr>
              <a:t>red</a:t>
            </a:r>
            <a:r>
              <a:rPr lang="en-US" sz="2400" dirty="0"/>
              <a:t>-</a:t>
            </a:r>
            <a:r>
              <a:rPr lang="en-US" sz="2400" dirty="0">
                <a:solidFill>
                  <a:schemeClr val="accent4"/>
                </a:solidFill>
              </a:rPr>
              <a:t>yellow</a:t>
            </a:r>
            <a:r>
              <a:rPr lang="en-US" sz="2400" dirty="0"/>
              <a:t> (</a:t>
            </a:r>
            <a:r>
              <a:rPr lang="en-US" sz="2400" dirty="0">
                <a:solidFill>
                  <a:schemeClr val="accent4"/>
                </a:solidFill>
              </a:rPr>
              <a:t>yellow</a:t>
            </a:r>
            <a:r>
              <a:rPr lang="en-US" sz="2400" dirty="0"/>
              <a:t>-</a:t>
            </a:r>
            <a:r>
              <a:rPr lang="en-US" sz="2400" dirty="0">
                <a:solidFill>
                  <a:srgbClr val="FF0000"/>
                </a:solidFill>
              </a:rPr>
              <a:t>red</a:t>
            </a:r>
            <a:r>
              <a:rPr lang="en-US" sz="2400" dirty="0"/>
              <a:t>), </a:t>
            </a:r>
            <a:r>
              <a:rPr lang="en-US" sz="2400" dirty="0">
                <a:solidFill>
                  <a:schemeClr val="accent4"/>
                </a:solidFill>
              </a:rPr>
              <a:t>yellow</a:t>
            </a:r>
            <a:r>
              <a:rPr lang="en-US" sz="2400" dirty="0"/>
              <a:t>-</a:t>
            </a:r>
            <a:r>
              <a:rPr lang="en-US" sz="2400" dirty="0">
                <a:solidFill>
                  <a:schemeClr val="accent4"/>
                </a:solidFill>
              </a:rPr>
              <a:t>yellow</a:t>
            </a:r>
            <a:r>
              <a:rPr lang="en-US" sz="2400" dirty="0"/>
              <a:t>.</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Which of the eight configurations has a person seeing </a:t>
            </a:r>
            <a:r>
              <a:rPr lang="en-US" sz="2400" dirty="0">
                <a:solidFill>
                  <a:srgbClr val="FF0000"/>
                </a:solidFill>
              </a:rPr>
              <a:t>red</a:t>
            </a:r>
            <a:r>
              <a:rPr lang="en-US" sz="2400" dirty="0"/>
              <a:t>-</a:t>
            </a:r>
            <a:r>
              <a:rPr lang="en-US" sz="2400" dirty="0">
                <a:solidFill>
                  <a:srgbClr val="FF0000"/>
                </a:solidFill>
              </a:rPr>
              <a:t>red</a:t>
            </a:r>
            <a:r>
              <a:rPr lang="en-US" sz="2400" dirty="0"/>
              <a:t>? If all are </a:t>
            </a:r>
            <a:r>
              <a:rPr lang="en-US" sz="2400" dirty="0">
                <a:solidFill>
                  <a:srgbClr val="FF0000"/>
                </a:solidFill>
              </a:rPr>
              <a:t>red</a:t>
            </a:r>
            <a:r>
              <a:rPr lang="en-US" sz="2400" dirty="0"/>
              <a:t>, everyone sees </a:t>
            </a:r>
            <a:r>
              <a:rPr lang="en-US" sz="2400" dirty="0">
                <a:solidFill>
                  <a:srgbClr val="FF0000"/>
                </a:solidFill>
              </a:rPr>
              <a:t>red </a:t>
            </a:r>
            <a:r>
              <a:rPr lang="en-US" sz="2400" dirty="0"/>
              <a:t>-</a:t>
            </a:r>
            <a:r>
              <a:rPr lang="en-US" sz="2400" dirty="0">
                <a:solidFill>
                  <a:srgbClr val="FF0000"/>
                </a:solidFill>
              </a:rPr>
              <a:t> red</a:t>
            </a:r>
            <a:r>
              <a:rPr lang="en-US" sz="2400" dirty="0"/>
              <a:t>. If all but one are </a:t>
            </a:r>
            <a:r>
              <a:rPr lang="en-US" sz="2400" dirty="0">
                <a:solidFill>
                  <a:srgbClr val="FF0000"/>
                </a:solidFill>
              </a:rPr>
              <a:t>red</a:t>
            </a:r>
            <a:r>
              <a:rPr lang="en-US" sz="2400" dirty="0"/>
              <a:t>, one person sees </a:t>
            </a:r>
            <a:r>
              <a:rPr lang="en-US" sz="2400" dirty="0">
                <a:solidFill>
                  <a:srgbClr val="FF0000"/>
                </a:solidFill>
              </a:rPr>
              <a:t>red</a:t>
            </a:r>
            <a:r>
              <a:rPr lang="en-US" sz="2400" dirty="0"/>
              <a:t>-</a:t>
            </a:r>
            <a:r>
              <a:rPr lang="en-US" sz="2400" dirty="0">
                <a:solidFill>
                  <a:srgbClr val="FF0000"/>
                </a:solidFill>
              </a:rPr>
              <a:t>red</a:t>
            </a:r>
            <a:r>
              <a:rPr lang="en-US" sz="2400" dirty="0"/>
              <a:t>, and the other two see red-</a:t>
            </a:r>
            <a:r>
              <a:rPr lang="en-US" sz="2400" dirty="0">
                <a:solidFill>
                  <a:srgbClr val="FFC000"/>
                </a:solidFill>
              </a:rPr>
              <a:t>yellow</a:t>
            </a:r>
            <a:r>
              <a:rPr lang="en-US" sz="2400" dirty="0"/>
              <a:t>. There are six ways to see </a:t>
            </a:r>
            <a:r>
              <a:rPr lang="en-US" sz="2400" dirty="0">
                <a:solidFill>
                  <a:srgbClr val="FF0000"/>
                </a:solidFill>
              </a:rPr>
              <a:t>red</a:t>
            </a:r>
            <a:r>
              <a:rPr lang="en-US" sz="2400" dirty="0"/>
              <a:t>-</a:t>
            </a:r>
            <a:r>
              <a:rPr lang="en-US" sz="2400" dirty="0">
                <a:solidFill>
                  <a:srgbClr val="FF0000"/>
                </a:solidFill>
              </a:rPr>
              <a:t>red</a:t>
            </a:r>
            <a:r>
              <a:rPr lang="en-US" sz="2400" dirty="0"/>
              <a:t>, but one configuration (</a:t>
            </a:r>
            <a:r>
              <a:rPr lang="en-US" sz="2400" dirty="0">
                <a:solidFill>
                  <a:srgbClr val="FF0000"/>
                </a:solidFill>
              </a:rPr>
              <a:t>red </a:t>
            </a:r>
            <a:r>
              <a:rPr lang="en-US" sz="2400" dirty="0"/>
              <a:t>-</a:t>
            </a:r>
            <a:r>
              <a:rPr lang="en-US" sz="2400" dirty="0">
                <a:solidFill>
                  <a:srgbClr val="FF0000"/>
                </a:solidFill>
              </a:rPr>
              <a:t> red</a:t>
            </a:r>
            <a:r>
              <a:rPr lang="en-US" sz="2400" dirty="0"/>
              <a:t>) has three people all seeing </a:t>
            </a:r>
            <a:r>
              <a:rPr lang="en-US" sz="2400" dirty="0">
                <a:solidFill>
                  <a:srgbClr val="FF0000"/>
                </a:solidFill>
              </a:rPr>
              <a:t>red</a:t>
            </a:r>
            <a:r>
              <a:rPr lang="en-US" sz="2400" dirty="0"/>
              <a:t>-</a:t>
            </a:r>
            <a:r>
              <a:rPr lang="en-US" sz="2400" dirty="0">
                <a:solidFill>
                  <a:srgbClr val="FF0000"/>
                </a:solidFill>
              </a:rPr>
              <a:t> red</a:t>
            </a:r>
            <a:r>
              <a:rPr lang="en-US" sz="2400" dirty="0"/>
              <a:t>, while the other three are split up into three different cases.</a:t>
            </a:r>
          </a:p>
        </p:txBody>
      </p:sp>
      <p:pic>
        <p:nvPicPr>
          <p:cNvPr id="14" name="Picture 13">
            <a:extLst>
              <a:ext uri="{FF2B5EF4-FFF2-40B4-BE49-F238E27FC236}">
                <a16:creationId xmlns:a16="http://schemas.microsoft.com/office/drawing/2014/main" id="{3837228B-53EE-4310-9FC2-23C31D63410E}"/>
              </a:ext>
            </a:extLst>
          </p:cNvPr>
          <p:cNvPicPr>
            <a:picLocks noChangeAspect="1"/>
          </p:cNvPicPr>
          <p:nvPr/>
        </p:nvPicPr>
        <p:blipFill>
          <a:blip r:embed="rId4"/>
          <a:stretch>
            <a:fillRect/>
          </a:stretch>
        </p:blipFill>
        <p:spPr>
          <a:xfrm>
            <a:off x="896644" y="1166659"/>
            <a:ext cx="10138299" cy="1955909"/>
          </a:xfrm>
          <a:prstGeom prst="rect">
            <a:avLst/>
          </a:prstGeom>
        </p:spPr>
      </p:pic>
      <p:pic>
        <p:nvPicPr>
          <p:cNvPr id="11" name="Picture 10">
            <a:extLst>
              <a:ext uri="{FF2B5EF4-FFF2-40B4-BE49-F238E27FC236}">
                <a16:creationId xmlns:a16="http://schemas.microsoft.com/office/drawing/2014/main" id="{9F0DCF5C-D04B-429F-B5B6-66B6B382B46D}"/>
              </a:ext>
            </a:extLst>
          </p:cNvPr>
          <p:cNvPicPr>
            <a:picLocks noChangeAspect="1"/>
          </p:cNvPicPr>
          <p:nvPr/>
        </p:nvPicPr>
        <p:blipFill>
          <a:blip r:embed="rId5"/>
          <a:stretch>
            <a:fillRect/>
          </a:stretch>
        </p:blipFill>
        <p:spPr>
          <a:xfrm>
            <a:off x="1103789" y="4958979"/>
            <a:ext cx="9724008" cy="1198746"/>
          </a:xfrm>
          <a:prstGeom prst="rect">
            <a:avLst/>
          </a:prstGeom>
        </p:spPr>
      </p:pic>
      <p:sp>
        <p:nvSpPr>
          <p:cNvPr id="12" name="TextBox 11">
            <a:extLst>
              <a:ext uri="{FF2B5EF4-FFF2-40B4-BE49-F238E27FC236}">
                <a16:creationId xmlns:a16="http://schemas.microsoft.com/office/drawing/2014/main" id="{346F45A5-2F68-4D3F-9842-E02EADB3E4B2}"/>
              </a:ext>
            </a:extLst>
          </p:cNvPr>
          <p:cNvSpPr txBox="1"/>
          <p:nvPr/>
        </p:nvSpPr>
        <p:spPr>
          <a:xfrm>
            <a:off x="1219158" y="6169580"/>
            <a:ext cx="9724008" cy="738664"/>
          </a:xfrm>
          <a:prstGeom prst="rect">
            <a:avLst/>
          </a:prstGeom>
          <a:noFill/>
        </p:spPr>
        <p:txBody>
          <a:bodyPr wrap="square" rtlCol="0">
            <a:spAutoFit/>
          </a:bodyPr>
          <a:lstStyle/>
          <a:p>
            <a:r>
              <a:rPr lang="en-US" sz="2100" dirty="0">
                <a:solidFill>
                  <a:srgbClr val="FF0000"/>
                </a:solidFill>
              </a:rPr>
              <a:t>If people say yellow if you see red-red and are silent otherwise, your team wins 3 times, lose 1 time, and no one speaks 6 times.</a:t>
            </a:r>
          </a:p>
        </p:txBody>
      </p:sp>
    </p:spTree>
    <p:extLst>
      <p:ext uri="{BB962C8B-B14F-4D97-AF65-F5344CB8AC3E}">
        <p14:creationId xmlns:p14="http://schemas.microsoft.com/office/powerpoint/2010/main" val="3559036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2"/>
          <a:stretch>
            <a:fillRect/>
          </a:stretch>
        </p:blipFill>
        <p:spPr>
          <a:xfrm>
            <a:off x="-1" y="5320620"/>
            <a:ext cx="1248835" cy="1576019"/>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3"/>
          <a:stretch>
            <a:fillRect/>
          </a:stretch>
        </p:blipFill>
        <p:spPr>
          <a:xfrm>
            <a:off x="10943166" y="5293181"/>
            <a:ext cx="1248834" cy="1537028"/>
          </a:xfrm>
          <a:prstGeom prst="rect">
            <a:avLst/>
          </a:prstGeom>
        </p:spPr>
      </p:pic>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b="1" smtClean="0">
                <a:solidFill>
                  <a:schemeClr val="bg1"/>
                </a:solidFill>
              </a:rPr>
              <a:t>18</a:t>
            </a:fld>
            <a:endParaRPr lang="en-US" b="1" dirty="0">
              <a:solidFill>
                <a:schemeClr val="bg1"/>
              </a:solidFill>
            </a:endParaRPr>
          </a:p>
        </p:txBody>
      </p:sp>
      <p:sp>
        <p:nvSpPr>
          <p:cNvPr id="10" name="TextBox 9">
            <a:extLst>
              <a:ext uri="{FF2B5EF4-FFF2-40B4-BE49-F238E27FC236}">
                <a16:creationId xmlns:a16="http://schemas.microsoft.com/office/drawing/2014/main" id="{69EC3DD1-6D70-4F5D-809E-10923679FDE2}"/>
              </a:ext>
            </a:extLst>
          </p:cNvPr>
          <p:cNvSpPr txBox="1"/>
          <p:nvPr/>
        </p:nvSpPr>
        <p:spPr>
          <a:xfrm>
            <a:off x="127987" y="699998"/>
            <a:ext cx="11381173" cy="4154984"/>
          </a:xfrm>
          <a:prstGeom prst="rect">
            <a:avLst/>
          </a:prstGeom>
          <a:noFill/>
        </p:spPr>
        <p:txBody>
          <a:bodyPr wrap="square" rtlCol="0">
            <a:spAutoFit/>
          </a:bodyPr>
          <a:lstStyle/>
          <a:p>
            <a:r>
              <a:rPr lang="en-US" sz="2400" dirty="0"/>
              <a:t>There are three options a person can see: </a:t>
            </a:r>
            <a:r>
              <a:rPr lang="en-US" sz="2400" dirty="0">
                <a:solidFill>
                  <a:srgbClr val="FF0000"/>
                </a:solidFill>
              </a:rPr>
              <a:t>red</a:t>
            </a:r>
            <a:r>
              <a:rPr lang="en-US" sz="2400" dirty="0"/>
              <a:t>-</a:t>
            </a:r>
            <a:r>
              <a:rPr lang="en-US" sz="2400" dirty="0">
                <a:solidFill>
                  <a:srgbClr val="FF0000"/>
                </a:solidFill>
              </a:rPr>
              <a:t>red</a:t>
            </a:r>
            <a:r>
              <a:rPr lang="en-US" sz="2400" dirty="0"/>
              <a:t>, </a:t>
            </a:r>
            <a:r>
              <a:rPr lang="en-US" sz="2400" dirty="0">
                <a:solidFill>
                  <a:srgbClr val="FF0000"/>
                </a:solidFill>
              </a:rPr>
              <a:t>red</a:t>
            </a:r>
            <a:r>
              <a:rPr lang="en-US" sz="2400" dirty="0"/>
              <a:t>-</a:t>
            </a:r>
            <a:r>
              <a:rPr lang="en-US" sz="2400" dirty="0">
                <a:solidFill>
                  <a:schemeClr val="accent4"/>
                </a:solidFill>
              </a:rPr>
              <a:t>yellow</a:t>
            </a:r>
            <a:r>
              <a:rPr lang="en-US" sz="2400" dirty="0"/>
              <a:t> (</a:t>
            </a:r>
            <a:r>
              <a:rPr lang="en-US" sz="2400" dirty="0">
                <a:solidFill>
                  <a:schemeClr val="accent4"/>
                </a:solidFill>
              </a:rPr>
              <a:t>yellow</a:t>
            </a:r>
            <a:r>
              <a:rPr lang="en-US" sz="2400" dirty="0"/>
              <a:t>-</a:t>
            </a:r>
            <a:r>
              <a:rPr lang="en-US" sz="2400" dirty="0">
                <a:solidFill>
                  <a:srgbClr val="FF0000"/>
                </a:solidFill>
              </a:rPr>
              <a:t>red</a:t>
            </a:r>
            <a:r>
              <a:rPr lang="en-US" sz="2400" dirty="0"/>
              <a:t>), </a:t>
            </a:r>
            <a:r>
              <a:rPr lang="en-US" sz="2400" dirty="0">
                <a:solidFill>
                  <a:schemeClr val="accent4"/>
                </a:solidFill>
              </a:rPr>
              <a:t>yellow</a:t>
            </a:r>
            <a:r>
              <a:rPr lang="en-US" sz="2400" dirty="0"/>
              <a:t>-</a:t>
            </a:r>
            <a:r>
              <a:rPr lang="en-US" sz="2400" dirty="0">
                <a:solidFill>
                  <a:schemeClr val="accent4"/>
                </a:solidFill>
              </a:rPr>
              <a:t>yellow</a:t>
            </a:r>
            <a:r>
              <a:rPr lang="en-US" sz="2400" dirty="0"/>
              <a:t>.</a:t>
            </a:r>
          </a:p>
          <a:p>
            <a:endParaRPr lang="en-US" sz="2400" dirty="0"/>
          </a:p>
          <a:p>
            <a:endParaRPr lang="en-US" sz="2400" dirty="0"/>
          </a:p>
          <a:p>
            <a:endParaRPr lang="en-US" sz="2400" dirty="0"/>
          </a:p>
          <a:p>
            <a:endParaRPr lang="en-US" sz="2400" dirty="0"/>
          </a:p>
          <a:p>
            <a:endParaRPr lang="en-US" sz="2400" dirty="0"/>
          </a:p>
          <a:p>
            <a:r>
              <a:rPr lang="en-US" sz="2400" dirty="0"/>
              <a:t>Which of the eight configurations has a person seeing </a:t>
            </a:r>
            <a:r>
              <a:rPr lang="en-US" sz="2400" dirty="0">
                <a:solidFill>
                  <a:schemeClr val="accent4"/>
                </a:solidFill>
              </a:rPr>
              <a:t>yellow</a:t>
            </a:r>
            <a:r>
              <a:rPr lang="en-US" sz="2400" dirty="0"/>
              <a:t>-</a:t>
            </a:r>
            <a:r>
              <a:rPr lang="en-US" sz="2400" dirty="0">
                <a:solidFill>
                  <a:schemeClr val="accent4"/>
                </a:solidFill>
              </a:rPr>
              <a:t>yellow</a:t>
            </a:r>
            <a:r>
              <a:rPr lang="en-US" sz="2400" dirty="0"/>
              <a:t>? If all are </a:t>
            </a:r>
            <a:r>
              <a:rPr lang="en-US" sz="2400" dirty="0">
                <a:solidFill>
                  <a:schemeClr val="accent4"/>
                </a:solidFill>
              </a:rPr>
              <a:t>yellow</a:t>
            </a:r>
            <a:r>
              <a:rPr lang="en-US" sz="2400" dirty="0"/>
              <a:t>, everyone sees </a:t>
            </a:r>
            <a:r>
              <a:rPr lang="en-US" sz="2400" dirty="0">
                <a:solidFill>
                  <a:schemeClr val="accent4"/>
                </a:solidFill>
              </a:rPr>
              <a:t>yellow</a:t>
            </a:r>
            <a:r>
              <a:rPr lang="en-US" sz="2400" dirty="0"/>
              <a:t>-</a:t>
            </a:r>
            <a:r>
              <a:rPr lang="en-US" sz="2400" dirty="0">
                <a:solidFill>
                  <a:schemeClr val="accent4"/>
                </a:solidFill>
              </a:rPr>
              <a:t>yellow</a:t>
            </a:r>
            <a:r>
              <a:rPr lang="en-US" sz="2400" dirty="0"/>
              <a:t>. If all but one are </a:t>
            </a:r>
            <a:r>
              <a:rPr lang="en-US" sz="2400" dirty="0">
                <a:solidFill>
                  <a:schemeClr val="accent4"/>
                </a:solidFill>
              </a:rPr>
              <a:t>yellow</a:t>
            </a:r>
            <a:r>
              <a:rPr lang="en-US" sz="2400" dirty="0"/>
              <a:t>, one person sees </a:t>
            </a:r>
            <a:r>
              <a:rPr lang="en-US" sz="2400" dirty="0">
                <a:solidFill>
                  <a:schemeClr val="accent4"/>
                </a:solidFill>
              </a:rPr>
              <a:t>yellow</a:t>
            </a:r>
            <a:r>
              <a:rPr lang="en-US" sz="2400" dirty="0"/>
              <a:t>-</a:t>
            </a:r>
            <a:r>
              <a:rPr lang="en-US" sz="2400" dirty="0">
                <a:solidFill>
                  <a:schemeClr val="accent4"/>
                </a:solidFill>
              </a:rPr>
              <a:t>yellow</a:t>
            </a:r>
            <a:r>
              <a:rPr lang="en-US" sz="2400" dirty="0"/>
              <a:t>, and the other two see </a:t>
            </a:r>
            <a:r>
              <a:rPr lang="en-US" sz="2400" dirty="0">
                <a:solidFill>
                  <a:srgbClr val="FF0000"/>
                </a:solidFill>
              </a:rPr>
              <a:t>red</a:t>
            </a:r>
            <a:r>
              <a:rPr lang="en-US" sz="2400" dirty="0"/>
              <a:t>-</a:t>
            </a:r>
            <a:r>
              <a:rPr lang="en-US" sz="2400" dirty="0">
                <a:solidFill>
                  <a:schemeClr val="accent4"/>
                </a:solidFill>
              </a:rPr>
              <a:t>yellow</a:t>
            </a:r>
            <a:r>
              <a:rPr lang="en-US" sz="2400" dirty="0"/>
              <a:t>. There are six ways to see </a:t>
            </a:r>
            <a:r>
              <a:rPr lang="en-US" sz="2400" dirty="0">
                <a:solidFill>
                  <a:schemeClr val="accent4"/>
                </a:solidFill>
              </a:rPr>
              <a:t>yellow</a:t>
            </a:r>
            <a:r>
              <a:rPr lang="en-US" sz="2400" dirty="0"/>
              <a:t>-</a:t>
            </a:r>
            <a:r>
              <a:rPr lang="en-US" sz="2400" dirty="0">
                <a:solidFill>
                  <a:schemeClr val="accent4"/>
                </a:solidFill>
              </a:rPr>
              <a:t>yellow</a:t>
            </a:r>
            <a:r>
              <a:rPr lang="en-US" sz="2400" dirty="0"/>
              <a:t>, but one configuration (</a:t>
            </a:r>
            <a:r>
              <a:rPr lang="en-US" sz="2400" dirty="0">
                <a:solidFill>
                  <a:schemeClr val="accent4"/>
                </a:solidFill>
              </a:rPr>
              <a:t>yellow</a:t>
            </a:r>
            <a:r>
              <a:rPr lang="en-US" sz="2400" dirty="0"/>
              <a:t>-</a:t>
            </a:r>
            <a:r>
              <a:rPr lang="en-US" sz="2400" dirty="0">
                <a:solidFill>
                  <a:schemeClr val="accent4"/>
                </a:solidFill>
              </a:rPr>
              <a:t>yellow</a:t>
            </a:r>
            <a:r>
              <a:rPr lang="en-US" sz="2400" dirty="0"/>
              <a:t>) has three people all seeing </a:t>
            </a:r>
            <a:r>
              <a:rPr lang="en-US" sz="2400" dirty="0">
                <a:solidFill>
                  <a:schemeClr val="accent4"/>
                </a:solidFill>
              </a:rPr>
              <a:t>yellow</a:t>
            </a:r>
            <a:r>
              <a:rPr lang="en-US" sz="2400" dirty="0"/>
              <a:t>-</a:t>
            </a:r>
            <a:r>
              <a:rPr lang="en-US" sz="2400" dirty="0">
                <a:solidFill>
                  <a:schemeClr val="accent4"/>
                </a:solidFill>
              </a:rPr>
              <a:t>yellow</a:t>
            </a:r>
            <a:r>
              <a:rPr lang="en-US" sz="2400" dirty="0"/>
              <a:t>, while the other three are split up into three different cases.</a:t>
            </a:r>
          </a:p>
        </p:txBody>
      </p:sp>
      <p:pic>
        <p:nvPicPr>
          <p:cNvPr id="14" name="Picture 13">
            <a:extLst>
              <a:ext uri="{FF2B5EF4-FFF2-40B4-BE49-F238E27FC236}">
                <a16:creationId xmlns:a16="http://schemas.microsoft.com/office/drawing/2014/main" id="{3837228B-53EE-4310-9FC2-23C31D63410E}"/>
              </a:ext>
            </a:extLst>
          </p:cNvPr>
          <p:cNvPicPr>
            <a:picLocks noChangeAspect="1"/>
          </p:cNvPicPr>
          <p:nvPr/>
        </p:nvPicPr>
        <p:blipFill>
          <a:blip r:embed="rId4"/>
          <a:stretch>
            <a:fillRect/>
          </a:stretch>
        </p:blipFill>
        <p:spPr>
          <a:xfrm>
            <a:off x="1026850" y="1067879"/>
            <a:ext cx="10138299" cy="1955909"/>
          </a:xfrm>
          <a:prstGeom prst="rect">
            <a:avLst/>
          </a:prstGeom>
        </p:spPr>
      </p:pic>
      <p:sp>
        <p:nvSpPr>
          <p:cNvPr id="12" name="TextBox 11">
            <a:extLst>
              <a:ext uri="{FF2B5EF4-FFF2-40B4-BE49-F238E27FC236}">
                <a16:creationId xmlns:a16="http://schemas.microsoft.com/office/drawing/2014/main" id="{346F45A5-2F68-4D3F-9842-E02EADB3E4B2}"/>
              </a:ext>
            </a:extLst>
          </p:cNvPr>
          <p:cNvSpPr txBox="1"/>
          <p:nvPr/>
        </p:nvSpPr>
        <p:spPr>
          <a:xfrm>
            <a:off x="1219158" y="6169580"/>
            <a:ext cx="9724008" cy="738664"/>
          </a:xfrm>
          <a:prstGeom prst="rect">
            <a:avLst/>
          </a:prstGeom>
          <a:noFill/>
        </p:spPr>
        <p:txBody>
          <a:bodyPr wrap="square" rtlCol="0">
            <a:spAutoFit/>
          </a:bodyPr>
          <a:lstStyle/>
          <a:p>
            <a:r>
              <a:rPr lang="en-US" sz="2100" dirty="0">
                <a:solidFill>
                  <a:srgbClr val="FFC000"/>
                </a:solidFill>
              </a:rPr>
              <a:t>If you say red if you see yellow-yellow and are silent otherwise, you win 3 times, lose 1 time, and no one speaks 6 times.</a:t>
            </a:r>
          </a:p>
        </p:txBody>
      </p:sp>
      <p:pic>
        <p:nvPicPr>
          <p:cNvPr id="5" name="Picture 4">
            <a:extLst>
              <a:ext uri="{FF2B5EF4-FFF2-40B4-BE49-F238E27FC236}">
                <a16:creationId xmlns:a16="http://schemas.microsoft.com/office/drawing/2014/main" id="{383C7019-6AD7-4B77-97B8-1CDC83323189}"/>
              </a:ext>
            </a:extLst>
          </p:cNvPr>
          <p:cNvPicPr>
            <a:picLocks noChangeAspect="1"/>
          </p:cNvPicPr>
          <p:nvPr/>
        </p:nvPicPr>
        <p:blipFill>
          <a:blip r:embed="rId5"/>
          <a:stretch>
            <a:fillRect/>
          </a:stretch>
        </p:blipFill>
        <p:spPr>
          <a:xfrm>
            <a:off x="904001" y="4809415"/>
            <a:ext cx="10354322" cy="1160504"/>
          </a:xfrm>
          <a:prstGeom prst="rect">
            <a:avLst/>
          </a:prstGeom>
        </p:spPr>
      </p:pic>
    </p:spTree>
    <p:extLst>
      <p:ext uri="{BB962C8B-B14F-4D97-AF65-F5344CB8AC3E}">
        <p14:creationId xmlns:p14="http://schemas.microsoft.com/office/powerpoint/2010/main" val="3701927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2"/>
          <a:stretch>
            <a:fillRect/>
          </a:stretch>
        </p:blipFill>
        <p:spPr>
          <a:xfrm>
            <a:off x="-1" y="5320620"/>
            <a:ext cx="1248835" cy="1576019"/>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3"/>
          <a:stretch>
            <a:fillRect/>
          </a:stretch>
        </p:blipFill>
        <p:spPr>
          <a:xfrm>
            <a:off x="10943166" y="5293181"/>
            <a:ext cx="1248834" cy="1537028"/>
          </a:xfrm>
          <a:prstGeom prst="rect">
            <a:avLst/>
          </a:prstGeom>
        </p:spPr>
      </p:pic>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b="1" smtClean="0">
                <a:solidFill>
                  <a:schemeClr val="bg1"/>
                </a:solidFill>
              </a:rPr>
              <a:t>19</a:t>
            </a:fld>
            <a:endParaRPr lang="en-US" b="1" dirty="0">
              <a:solidFill>
                <a:schemeClr val="bg1"/>
              </a:solidFill>
            </a:endParaRPr>
          </a:p>
        </p:txBody>
      </p:sp>
      <p:sp>
        <p:nvSpPr>
          <p:cNvPr id="10" name="TextBox 9">
            <a:extLst>
              <a:ext uri="{FF2B5EF4-FFF2-40B4-BE49-F238E27FC236}">
                <a16:creationId xmlns:a16="http://schemas.microsoft.com/office/drawing/2014/main" id="{69EC3DD1-6D70-4F5D-809E-10923679FDE2}"/>
              </a:ext>
            </a:extLst>
          </p:cNvPr>
          <p:cNvSpPr txBox="1"/>
          <p:nvPr/>
        </p:nvSpPr>
        <p:spPr>
          <a:xfrm>
            <a:off x="127987" y="699998"/>
            <a:ext cx="11381173" cy="4154984"/>
          </a:xfrm>
          <a:prstGeom prst="rect">
            <a:avLst/>
          </a:prstGeom>
          <a:noFill/>
        </p:spPr>
        <p:txBody>
          <a:bodyPr wrap="square" rtlCol="0">
            <a:spAutoFit/>
          </a:bodyPr>
          <a:lstStyle/>
          <a:p>
            <a:r>
              <a:rPr lang="en-US" sz="2400" dirty="0"/>
              <a:t>There are three options a person can see: </a:t>
            </a:r>
            <a:r>
              <a:rPr lang="en-US" sz="2400" dirty="0">
                <a:solidFill>
                  <a:srgbClr val="FF0000"/>
                </a:solidFill>
              </a:rPr>
              <a:t>red</a:t>
            </a:r>
            <a:r>
              <a:rPr lang="en-US" sz="2400" dirty="0"/>
              <a:t>-</a:t>
            </a:r>
            <a:r>
              <a:rPr lang="en-US" sz="2400" dirty="0">
                <a:solidFill>
                  <a:srgbClr val="FF0000"/>
                </a:solidFill>
              </a:rPr>
              <a:t>red</a:t>
            </a:r>
            <a:r>
              <a:rPr lang="en-US" sz="2400" dirty="0"/>
              <a:t>, </a:t>
            </a:r>
            <a:r>
              <a:rPr lang="en-US" sz="2400" dirty="0">
                <a:solidFill>
                  <a:srgbClr val="FF0000"/>
                </a:solidFill>
              </a:rPr>
              <a:t>red</a:t>
            </a:r>
            <a:r>
              <a:rPr lang="en-US" sz="2400" dirty="0"/>
              <a:t>-</a:t>
            </a:r>
            <a:r>
              <a:rPr lang="en-US" sz="2400" dirty="0">
                <a:solidFill>
                  <a:schemeClr val="accent4"/>
                </a:solidFill>
              </a:rPr>
              <a:t>yellow</a:t>
            </a:r>
            <a:r>
              <a:rPr lang="en-US" sz="2400" dirty="0"/>
              <a:t> (</a:t>
            </a:r>
            <a:r>
              <a:rPr lang="en-US" sz="2400" dirty="0">
                <a:solidFill>
                  <a:schemeClr val="accent4"/>
                </a:solidFill>
              </a:rPr>
              <a:t>yellow</a:t>
            </a:r>
            <a:r>
              <a:rPr lang="en-US" sz="2400" dirty="0"/>
              <a:t>-</a:t>
            </a:r>
            <a:r>
              <a:rPr lang="en-US" sz="2400" dirty="0">
                <a:solidFill>
                  <a:srgbClr val="FF0000"/>
                </a:solidFill>
              </a:rPr>
              <a:t>red</a:t>
            </a:r>
            <a:r>
              <a:rPr lang="en-US" sz="2400" dirty="0"/>
              <a:t>), </a:t>
            </a:r>
            <a:r>
              <a:rPr lang="en-US" sz="2400" dirty="0">
                <a:solidFill>
                  <a:schemeClr val="accent4"/>
                </a:solidFill>
              </a:rPr>
              <a:t>yellow</a:t>
            </a:r>
            <a:r>
              <a:rPr lang="en-US" sz="2400" dirty="0"/>
              <a:t>-</a:t>
            </a:r>
            <a:r>
              <a:rPr lang="en-US" sz="2400" dirty="0">
                <a:solidFill>
                  <a:schemeClr val="accent4"/>
                </a:solidFill>
              </a:rPr>
              <a:t>yellow</a:t>
            </a:r>
            <a:r>
              <a:rPr lang="en-US" sz="2400" dirty="0"/>
              <a:t>.</a:t>
            </a:r>
          </a:p>
          <a:p>
            <a:endParaRPr lang="en-US" sz="2400" dirty="0"/>
          </a:p>
          <a:p>
            <a:endParaRPr lang="en-US" sz="2400" dirty="0"/>
          </a:p>
          <a:p>
            <a:endParaRPr lang="en-US" sz="2400" dirty="0"/>
          </a:p>
          <a:p>
            <a:endParaRPr lang="en-US" sz="2400" dirty="0"/>
          </a:p>
          <a:p>
            <a:endParaRPr lang="en-US" sz="2400" dirty="0"/>
          </a:p>
          <a:p>
            <a:r>
              <a:rPr lang="en-US" sz="2400" dirty="0"/>
              <a:t>Which of the eight configurations has a person seeing </a:t>
            </a:r>
            <a:r>
              <a:rPr lang="en-US" sz="2400" dirty="0">
                <a:solidFill>
                  <a:schemeClr val="accent4"/>
                </a:solidFill>
              </a:rPr>
              <a:t>yellow</a:t>
            </a:r>
            <a:r>
              <a:rPr lang="en-US" sz="2400" dirty="0"/>
              <a:t>-</a:t>
            </a:r>
            <a:r>
              <a:rPr lang="en-US" sz="2400" dirty="0">
                <a:solidFill>
                  <a:schemeClr val="accent4"/>
                </a:solidFill>
              </a:rPr>
              <a:t>yellow</a:t>
            </a:r>
            <a:r>
              <a:rPr lang="en-US" sz="2400" dirty="0"/>
              <a:t>? If all are </a:t>
            </a:r>
            <a:r>
              <a:rPr lang="en-US" sz="2400" dirty="0">
                <a:solidFill>
                  <a:schemeClr val="accent4"/>
                </a:solidFill>
              </a:rPr>
              <a:t>yellow</a:t>
            </a:r>
            <a:r>
              <a:rPr lang="en-US" sz="2400" dirty="0"/>
              <a:t>, everyone sees </a:t>
            </a:r>
            <a:r>
              <a:rPr lang="en-US" sz="2400" dirty="0">
                <a:solidFill>
                  <a:schemeClr val="accent4"/>
                </a:solidFill>
              </a:rPr>
              <a:t>yellow</a:t>
            </a:r>
            <a:r>
              <a:rPr lang="en-US" sz="2400" dirty="0"/>
              <a:t>-</a:t>
            </a:r>
            <a:r>
              <a:rPr lang="en-US" sz="2400" dirty="0">
                <a:solidFill>
                  <a:schemeClr val="accent4"/>
                </a:solidFill>
              </a:rPr>
              <a:t>yellow</a:t>
            </a:r>
            <a:r>
              <a:rPr lang="en-US" sz="2400" dirty="0"/>
              <a:t>. If all but one are </a:t>
            </a:r>
            <a:r>
              <a:rPr lang="en-US" sz="2400" dirty="0">
                <a:solidFill>
                  <a:schemeClr val="accent4"/>
                </a:solidFill>
              </a:rPr>
              <a:t>yellow</a:t>
            </a:r>
            <a:r>
              <a:rPr lang="en-US" sz="2400" dirty="0"/>
              <a:t>, one person sees </a:t>
            </a:r>
            <a:r>
              <a:rPr lang="en-US" sz="2400" dirty="0">
                <a:solidFill>
                  <a:schemeClr val="accent4"/>
                </a:solidFill>
              </a:rPr>
              <a:t>yellow</a:t>
            </a:r>
            <a:r>
              <a:rPr lang="en-US" sz="2400" dirty="0"/>
              <a:t>-</a:t>
            </a:r>
            <a:r>
              <a:rPr lang="en-US" sz="2400" dirty="0">
                <a:solidFill>
                  <a:schemeClr val="accent4"/>
                </a:solidFill>
              </a:rPr>
              <a:t>yellow</a:t>
            </a:r>
            <a:r>
              <a:rPr lang="en-US" sz="2400" dirty="0"/>
              <a:t>, and the other two see </a:t>
            </a:r>
            <a:r>
              <a:rPr lang="en-US" sz="2400" dirty="0">
                <a:solidFill>
                  <a:srgbClr val="FF0000"/>
                </a:solidFill>
              </a:rPr>
              <a:t>red</a:t>
            </a:r>
            <a:r>
              <a:rPr lang="en-US" sz="2400" dirty="0"/>
              <a:t>-</a:t>
            </a:r>
            <a:r>
              <a:rPr lang="en-US" sz="2400" dirty="0">
                <a:solidFill>
                  <a:schemeClr val="accent4"/>
                </a:solidFill>
              </a:rPr>
              <a:t>yellow</a:t>
            </a:r>
            <a:r>
              <a:rPr lang="en-US" sz="2400" dirty="0"/>
              <a:t>. There are six ways to see </a:t>
            </a:r>
            <a:r>
              <a:rPr lang="en-US" sz="2400" dirty="0">
                <a:solidFill>
                  <a:schemeClr val="accent4"/>
                </a:solidFill>
              </a:rPr>
              <a:t>yellow</a:t>
            </a:r>
            <a:r>
              <a:rPr lang="en-US" sz="2400" dirty="0"/>
              <a:t>-</a:t>
            </a:r>
            <a:r>
              <a:rPr lang="en-US" sz="2400" dirty="0">
                <a:solidFill>
                  <a:schemeClr val="accent4"/>
                </a:solidFill>
              </a:rPr>
              <a:t>yellow</a:t>
            </a:r>
            <a:r>
              <a:rPr lang="en-US" sz="2400" dirty="0"/>
              <a:t>, but one configuration (</a:t>
            </a:r>
            <a:r>
              <a:rPr lang="en-US" sz="2400" dirty="0">
                <a:solidFill>
                  <a:schemeClr val="accent4"/>
                </a:solidFill>
              </a:rPr>
              <a:t>yellow</a:t>
            </a:r>
            <a:r>
              <a:rPr lang="en-US" sz="2400" dirty="0"/>
              <a:t>-</a:t>
            </a:r>
            <a:r>
              <a:rPr lang="en-US" sz="2400" dirty="0">
                <a:solidFill>
                  <a:schemeClr val="accent4"/>
                </a:solidFill>
              </a:rPr>
              <a:t>yellow</a:t>
            </a:r>
            <a:r>
              <a:rPr lang="en-US" sz="2400" dirty="0"/>
              <a:t>) has three people all seeing </a:t>
            </a:r>
            <a:r>
              <a:rPr lang="en-US" sz="2400" dirty="0">
                <a:solidFill>
                  <a:schemeClr val="accent4"/>
                </a:solidFill>
              </a:rPr>
              <a:t>yellow</a:t>
            </a:r>
            <a:r>
              <a:rPr lang="en-US" sz="2400" dirty="0"/>
              <a:t>-</a:t>
            </a:r>
            <a:r>
              <a:rPr lang="en-US" sz="2400" dirty="0">
                <a:solidFill>
                  <a:schemeClr val="accent4"/>
                </a:solidFill>
              </a:rPr>
              <a:t>yellow</a:t>
            </a:r>
            <a:r>
              <a:rPr lang="en-US" sz="2400" dirty="0"/>
              <a:t>, while the other three are split up into three different cases.</a:t>
            </a:r>
          </a:p>
        </p:txBody>
      </p:sp>
      <p:pic>
        <p:nvPicPr>
          <p:cNvPr id="14" name="Picture 13">
            <a:extLst>
              <a:ext uri="{FF2B5EF4-FFF2-40B4-BE49-F238E27FC236}">
                <a16:creationId xmlns:a16="http://schemas.microsoft.com/office/drawing/2014/main" id="{3837228B-53EE-4310-9FC2-23C31D63410E}"/>
              </a:ext>
            </a:extLst>
          </p:cNvPr>
          <p:cNvPicPr>
            <a:picLocks noChangeAspect="1"/>
          </p:cNvPicPr>
          <p:nvPr/>
        </p:nvPicPr>
        <p:blipFill>
          <a:blip r:embed="rId4"/>
          <a:stretch>
            <a:fillRect/>
          </a:stretch>
        </p:blipFill>
        <p:spPr>
          <a:xfrm>
            <a:off x="1026850" y="1067879"/>
            <a:ext cx="10138299" cy="1955909"/>
          </a:xfrm>
          <a:prstGeom prst="rect">
            <a:avLst/>
          </a:prstGeom>
        </p:spPr>
      </p:pic>
      <p:sp>
        <p:nvSpPr>
          <p:cNvPr id="12" name="TextBox 11">
            <a:extLst>
              <a:ext uri="{FF2B5EF4-FFF2-40B4-BE49-F238E27FC236}">
                <a16:creationId xmlns:a16="http://schemas.microsoft.com/office/drawing/2014/main" id="{346F45A5-2F68-4D3F-9842-E02EADB3E4B2}"/>
              </a:ext>
            </a:extLst>
          </p:cNvPr>
          <p:cNvSpPr txBox="1"/>
          <p:nvPr/>
        </p:nvSpPr>
        <p:spPr>
          <a:xfrm>
            <a:off x="1219158" y="6169580"/>
            <a:ext cx="9724008" cy="738664"/>
          </a:xfrm>
          <a:prstGeom prst="rect">
            <a:avLst/>
          </a:prstGeom>
          <a:noFill/>
        </p:spPr>
        <p:txBody>
          <a:bodyPr wrap="square" rtlCol="0">
            <a:spAutoFit/>
          </a:bodyPr>
          <a:lstStyle/>
          <a:p>
            <a:r>
              <a:rPr lang="en-US" sz="2100" dirty="0">
                <a:solidFill>
                  <a:srgbClr val="FFC000"/>
                </a:solidFill>
              </a:rPr>
              <a:t>If you say red if you see yellow-yellow and are silent otherwise, you win 3 times, lose 1 time, and no one speaks 6 times.</a:t>
            </a:r>
          </a:p>
        </p:txBody>
      </p:sp>
      <p:pic>
        <p:nvPicPr>
          <p:cNvPr id="5" name="Picture 4">
            <a:extLst>
              <a:ext uri="{FF2B5EF4-FFF2-40B4-BE49-F238E27FC236}">
                <a16:creationId xmlns:a16="http://schemas.microsoft.com/office/drawing/2014/main" id="{383C7019-6AD7-4B77-97B8-1CDC83323189}"/>
              </a:ext>
            </a:extLst>
          </p:cNvPr>
          <p:cNvPicPr>
            <a:picLocks noChangeAspect="1"/>
          </p:cNvPicPr>
          <p:nvPr/>
        </p:nvPicPr>
        <p:blipFill>
          <a:blip r:embed="rId5"/>
          <a:stretch>
            <a:fillRect/>
          </a:stretch>
        </p:blipFill>
        <p:spPr>
          <a:xfrm>
            <a:off x="904001" y="4809415"/>
            <a:ext cx="10354322" cy="1160504"/>
          </a:xfrm>
          <a:prstGeom prst="rect">
            <a:avLst/>
          </a:prstGeom>
        </p:spPr>
      </p:pic>
    </p:spTree>
    <p:extLst>
      <p:ext uri="{BB962C8B-B14F-4D97-AF65-F5344CB8AC3E}">
        <p14:creationId xmlns:p14="http://schemas.microsoft.com/office/powerpoint/2010/main" val="246659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2E37-8FE0-4A1C-96AC-564B5D2A60B1}"/>
              </a:ext>
            </a:extLst>
          </p:cNvPr>
          <p:cNvSpPr>
            <a:spLocks noGrp="1"/>
          </p:cNvSpPr>
          <p:nvPr>
            <p:ph type="title"/>
          </p:nvPr>
        </p:nvSpPr>
        <p:spPr>
          <a:xfrm>
            <a:off x="838200" y="365125"/>
            <a:ext cx="10515600" cy="1325563"/>
          </a:xfrm>
        </p:spPr>
        <p:txBody>
          <a:bodyPr/>
          <a:lstStyle/>
          <a:p>
            <a:r>
              <a:rPr lang="en-US" b="1" dirty="0">
                <a:solidFill>
                  <a:srgbClr val="FF0000"/>
                </a:solidFill>
              </a:rPr>
              <a:t>Goals of the T</a:t>
            </a:r>
            <a:r>
              <a:rPr lang="en-US" sz="2000" b="1" dirty="0">
                <a:solidFill>
                  <a:srgbClr val="FF0000"/>
                </a:solidFill>
              </a:rPr>
              <a:t> </a:t>
            </a:r>
            <a:r>
              <a:rPr lang="en-US" b="1" dirty="0" err="1">
                <a:solidFill>
                  <a:srgbClr val="FF0000"/>
                </a:solidFill>
              </a:rPr>
              <a:t>alk</a:t>
            </a:r>
            <a:endParaRPr lang="en-US" b="1" dirty="0">
              <a:solidFill>
                <a:srgbClr val="FF0000"/>
              </a:solidFill>
            </a:endParaRPr>
          </a:p>
        </p:txBody>
      </p:sp>
      <p:sp>
        <p:nvSpPr>
          <p:cNvPr id="3" name="Content Placeholder 2">
            <a:extLst>
              <a:ext uri="{FF2B5EF4-FFF2-40B4-BE49-F238E27FC236}">
                <a16:creationId xmlns:a16="http://schemas.microsoft.com/office/drawing/2014/main" id="{ECA7E3EC-EEE5-4AC2-ADBE-324707E94933}"/>
              </a:ext>
            </a:extLst>
          </p:cNvPr>
          <p:cNvSpPr>
            <a:spLocks noGrp="1"/>
          </p:cNvSpPr>
          <p:nvPr>
            <p:ph idx="1"/>
          </p:nvPr>
        </p:nvSpPr>
        <p:spPr>
          <a:xfrm>
            <a:off x="838200" y="1774903"/>
            <a:ext cx="10515600" cy="4351338"/>
          </a:xfrm>
        </p:spPr>
        <p:txBody>
          <a:bodyPr/>
          <a:lstStyle/>
          <a:p>
            <a:r>
              <a:rPr lang="en-US" dirty="0"/>
              <a:t>We will discuss the famous three hat game.</a:t>
            </a:r>
          </a:p>
          <a:p>
            <a:endParaRPr lang="en-US" dirty="0"/>
          </a:p>
          <a:p>
            <a:r>
              <a:rPr lang="en-US" dirty="0"/>
              <a:t>We will understand why it is important.</a:t>
            </a:r>
          </a:p>
          <a:p>
            <a:endParaRPr lang="en-US" dirty="0"/>
          </a:p>
          <a:p>
            <a:r>
              <a:rPr lang="en-US" dirty="0"/>
              <a:t>We will learn how to think mathematically.</a:t>
            </a:r>
          </a:p>
        </p:txBody>
      </p:sp>
      <p:pic>
        <p:nvPicPr>
          <p:cNvPr id="4" name="Picture 3">
            <a:extLst>
              <a:ext uri="{FF2B5EF4-FFF2-40B4-BE49-F238E27FC236}">
                <a16:creationId xmlns:a16="http://schemas.microsoft.com/office/drawing/2014/main" id="{3C79A7A1-5D71-488F-B29D-7E05E74718CB}"/>
              </a:ext>
            </a:extLst>
          </p:cNvPr>
          <p:cNvPicPr>
            <a:picLocks noChangeAspect="1"/>
          </p:cNvPicPr>
          <p:nvPr/>
        </p:nvPicPr>
        <p:blipFill>
          <a:blip r:embed="rId2"/>
          <a:stretch>
            <a:fillRect/>
          </a:stretch>
        </p:blipFill>
        <p:spPr>
          <a:xfrm>
            <a:off x="1509204" y="687703"/>
            <a:ext cx="338089" cy="179471"/>
          </a:xfrm>
          <a:prstGeom prst="rect">
            <a:avLst/>
          </a:prstGeom>
        </p:spPr>
      </p:pic>
      <p:pic>
        <p:nvPicPr>
          <p:cNvPr id="5" name="Picture 4">
            <a:extLst>
              <a:ext uri="{FF2B5EF4-FFF2-40B4-BE49-F238E27FC236}">
                <a16:creationId xmlns:a16="http://schemas.microsoft.com/office/drawing/2014/main" id="{04922F20-419F-49F3-B9E0-517A5EE091D3}"/>
              </a:ext>
            </a:extLst>
          </p:cNvPr>
          <p:cNvPicPr>
            <a:picLocks noChangeAspect="1"/>
          </p:cNvPicPr>
          <p:nvPr/>
        </p:nvPicPr>
        <p:blipFill>
          <a:blip r:embed="rId2"/>
          <a:stretch>
            <a:fillRect/>
          </a:stretch>
        </p:blipFill>
        <p:spPr>
          <a:xfrm>
            <a:off x="3987553" y="687703"/>
            <a:ext cx="338089" cy="179471"/>
          </a:xfrm>
          <a:prstGeom prst="rect">
            <a:avLst/>
          </a:prstGeom>
        </p:spPr>
      </p:pic>
      <p:pic>
        <p:nvPicPr>
          <p:cNvPr id="6" name="Picture 5">
            <a:extLst>
              <a:ext uri="{FF2B5EF4-FFF2-40B4-BE49-F238E27FC236}">
                <a16:creationId xmlns:a16="http://schemas.microsoft.com/office/drawing/2014/main" id="{541B9AEB-CD02-450D-A5B1-8E7041BD5143}"/>
              </a:ext>
            </a:extLst>
          </p:cNvPr>
          <p:cNvPicPr>
            <a:picLocks noChangeAspect="1"/>
          </p:cNvPicPr>
          <p:nvPr/>
        </p:nvPicPr>
        <p:blipFill>
          <a:blip r:embed="rId3"/>
          <a:stretch>
            <a:fillRect/>
          </a:stretch>
        </p:blipFill>
        <p:spPr>
          <a:xfrm>
            <a:off x="3528621" y="603488"/>
            <a:ext cx="505782" cy="179471"/>
          </a:xfrm>
          <a:prstGeom prst="rect">
            <a:avLst/>
          </a:prstGeom>
        </p:spPr>
      </p:pic>
      <p:pic>
        <p:nvPicPr>
          <p:cNvPr id="7" name="Picture 6">
            <a:extLst>
              <a:ext uri="{FF2B5EF4-FFF2-40B4-BE49-F238E27FC236}">
                <a16:creationId xmlns:a16="http://schemas.microsoft.com/office/drawing/2014/main" id="{B5845455-A227-40A1-88BC-C237FECFE71E}"/>
              </a:ext>
            </a:extLst>
          </p:cNvPr>
          <p:cNvPicPr>
            <a:picLocks noChangeAspect="1"/>
          </p:cNvPicPr>
          <p:nvPr/>
        </p:nvPicPr>
        <p:blipFill>
          <a:blip r:embed="rId4"/>
          <a:stretch>
            <a:fillRect/>
          </a:stretch>
        </p:blipFill>
        <p:spPr>
          <a:xfrm>
            <a:off x="518" y="4367813"/>
            <a:ext cx="1995860" cy="2518761"/>
          </a:xfrm>
          <a:prstGeom prst="rect">
            <a:avLst/>
          </a:prstGeom>
        </p:spPr>
      </p:pic>
      <p:pic>
        <p:nvPicPr>
          <p:cNvPr id="8" name="Picture 7">
            <a:extLst>
              <a:ext uri="{FF2B5EF4-FFF2-40B4-BE49-F238E27FC236}">
                <a16:creationId xmlns:a16="http://schemas.microsoft.com/office/drawing/2014/main" id="{0FCBADED-FFA7-43D0-A777-407E304CA641}"/>
              </a:ext>
            </a:extLst>
          </p:cNvPr>
          <p:cNvPicPr>
            <a:picLocks noChangeAspect="1"/>
          </p:cNvPicPr>
          <p:nvPr/>
        </p:nvPicPr>
        <p:blipFill>
          <a:blip r:embed="rId5"/>
          <a:stretch>
            <a:fillRect/>
          </a:stretch>
        </p:blipFill>
        <p:spPr>
          <a:xfrm>
            <a:off x="10144988" y="4367812"/>
            <a:ext cx="2046494" cy="2518762"/>
          </a:xfrm>
          <a:prstGeom prst="rect">
            <a:avLst/>
          </a:prstGeom>
        </p:spPr>
      </p:pic>
      <p:sp>
        <p:nvSpPr>
          <p:cNvPr id="11" name="Rectangle 10">
            <a:extLst>
              <a:ext uri="{FF2B5EF4-FFF2-40B4-BE49-F238E27FC236}">
                <a16:creationId xmlns:a16="http://schemas.microsoft.com/office/drawing/2014/main" id="{1F0D9FBE-7EAE-48D4-A57A-3DC8A68F853D}"/>
              </a:ext>
            </a:extLst>
          </p:cNvPr>
          <p:cNvSpPr/>
          <p:nvPr/>
        </p:nvSpPr>
        <p:spPr>
          <a:xfrm>
            <a:off x="1450041" y="4622173"/>
            <a:ext cx="9241285" cy="830997"/>
          </a:xfrm>
          <a:prstGeom prst="rect">
            <a:avLst/>
          </a:prstGeom>
        </p:spPr>
        <p:txBody>
          <a:bodyPr wrap="square">
            <a:spAutoFit/>
          </a:bodyPr>
          <a:lstStyle/>
          <a:p>
            <a:r>
              <a:rPr lang="en-US" sz="2400" dirty="0"/>
              <a:t>.-. . -.. ....... ... --- -..- ....... .-. ..- .-.. . --..-- ....... - .... . ....... -.-- .- -. -.- . . ... ....... .- -. -.. ....... - .... . ....... -.-. --- .-. --- -. .- ...- .. .-. ..- ... ....... ... ..- -.-. -.- .-.-.- </a:t>
            </a:r>
          </a:p>
        </p:txBody>
      </p:sp>
      <p:sp>
        <p:nvSpPr>
          <p:cNvPr id="12" name="Slide Number Placeholder 11">
            <a:extLst>
              <a:ext uri="{FF2B5EF4-FFF2-40B4-BE49-F238E27FC236}">
                <a16:creationId xmlns:a16="http://schemas.microsoft.com/office/drawing/2014/main" id="{E3ACC0AB-D81D-487F-9522-5DBC08C486C7}"/>
              </a:ext>
            </a:extLst>
          </p:cNvPr>
          <p:cNvSpPr>
            <a:spLocks noGrp="1"/>
          </p:cNvSpPr>
          <p:nvPr>
            <p:ph type="sldNum" sz="quarter" idx="12"/>
          </p:nvPr>
        </p:nvSpPr>
        <p:spPr/>
        <p:txBody>
          <a:bodyPr/>
          <a:lstStyle/>
          <a:p>
            <a:fld id="{6CC615EE-D9FC-4583-9B41-1F2AB3660A82}" type="slidenum">
              <a:rPr lang="en-US" b="1" smtClean="0">
                <a:solidFill>
                  <a:schemeClr val="bg1"/>
                </a:solidFill>
              </a:rPr>
              <a:t>2</a:t>
            </a:fld>
            <a:endParaRPr lang="en-US" b="1" dirty="0">
              <a:solidFill>
                <a:schemeClr val="bg1"/>
              </a:solidFill>
            </a:endParaRPr>
          </a:p>
        </p:txBody>
      </p:sp>
    </p:spTree>
    <p:extLst>
      <p:ext uri="{BB962C8B-B14F-4D97-AF65-F5344CB8AC3E}">
        <p14:creationId xmlns:p14="http://schemas.microsoft.com/office/powerpoint/2010/main" val="2802557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8E2627-B2BC-4436-85CE-F186B3D9BE69}"/>
              </a:ext>
            </a:extLst>
          </p:cNvPr>
          <p:cNvPicPr>
            <a:picLocks noChangeAspect="1"/>
          </p:cNvPicPr>
          <p:nvPr/>
        </p:nvPicPr>
        <p:blipFill>
          <a:blip r:embed="rId2"/>
          <a:stretch>
            <a:fillRect/>
          </a:stretch>
        </p:blipFill>
        <p:spPr>
          <a:xfrm>
            <a:off x="69777" y="4372779"/>
            <a:ext cx="1764098" cy="1659944"/>
          </a:xfrm>
          <a:prstGeom prst="rect">
            <a:avLst/>
          </a:prstGeom>
        </p:spPr>
      </p:pic>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20</a:t>
            </a:fld>
            <a:endParaRPr lang="en-US"/>
          </a:p>
        </p:txBody>
      </p:sp>
      <p:pic>
        <p:nvPicPr>
          <p:cNvPr id="6" name="Picture 5">
            <a:extLst>
              <a:ext uri="{FF2B5EF4-FFF2-40B4-BE49-F238E27FC236}">
                <a16:creationId xmlns:a16="http://schemas.microsoft.com/office/drawing/2014/main" id="{D728083A-8773-4731-9E8D-E0450E0C1FF5}"/>
              </a:ext>
            </a:extLst>
          </p:cNvPr>
          <p:cNvPicPr>
            <a:picLocks noChangeAspect="1"/>
          </p:cNvPicPr>
          <p:nvPr/>
        </p:nvPicPr>
        <p:blipFill>
          <a:blip r:embed="rId2"/>
          <a:stretch>
            <a:fillRect/>
          </a:stretch>
        </p:blipFill>
        <p:spPr>
          <a:xfrm>
            <a:off x="10195135" y="4223813"/>
            <a:ext cx="1764098" cy="1659944"/>
          </a:xfrm>
          <a:prstGeom prst="rect">
            <a:avLst/>
          </a:prstGeom>
        </p:spPr>
      </p:pic>
      <p:sp>
        <p:nvSpPr>
          <p:cNvPr id="7" name="TextBox 6">
            <a:extLst>
              <a:ext uri="{FF2B5EF4-FFF2-40B4-BE49-F238E27FC236}">
                <a16:creationId xmlns:a16="http://schemas.microsoft.com/office/drawing/2014/main" id="{995CF526-6751-4B56-8A7D-14AE6C39446F}"/>
              </a:ext>
            </a:extLst>
          </p:cNvPr>
          <p:cNvSpPr txBox="1"/>
          <p:nvPr/>
        </p:nvSpPr>
        <p:spPr>
          <a:xfrm>
            <a:off x="1970843" y="4822952"/>
            <a:ext cx="8463989" cy="461665"/>
          </a:xfrm>
          <a:prstGeom prst="rect">
            <a:avLst/>
          </a:prstGeom>
          <a:noFill/>
        </p:spPr>
        <p:txBody>
          <a:bodyPr wrap="square" rtlCol="0">
            <a:spAutoFit/>
          </a:bodyPr>
          <a:lstStyle/>
          <a:p>
            <a:r>
              <a:rPr lang="en-US" sz="2400" dirty="0">
                <a:solidFill>
                  <a:srgbClr val="FF0000"/>
                </a:solidFill>
              </a:rPr>
              <a:t>STOP! PAUSE THE VIDEO NOW TO THINK ABOUT THE QUESTION.</a:t>
            </a:r>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3"/>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4"/>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405413" y="921847"/>
            <a:ext cx="11381173" cy="2323713"/>
          </a:xfrm>
          <a:prstGeom prst="rect">
            <a:avLst/>
          </a:prstGeom>
          <a:noFill/>
        </p:spPr>
        <p:txBody>
          <a:bodyPr wrap="square" rtlCol="0">
            <a:spAutoFit/>
          </a:bodyPr>
          <a:lstStyle/>
          <a:p>
            <a:r>
              <a:rPr lang="en-US" sz="2900" dirty="0"/>
              <a:t>Here is a possible strategy: </a:t>
            </a:r>
          </a:p>
          <a:p>
            <a:pPr marL="342900" indent="-342900">
              <a:buFont typeface="Arial" panose="020B0604020202020204" pitchFamily="34" charset="0"/>
              <a:buChar char="•"/>
            </a:pPr>
            <a:r>
              <a:rPr lang="en-US" sz="2900" dirty="0"/>
              <a:t>If you see two hats of the same color, say the opposite color. </a:t>
            </a:r>
          </a:p>
          <a:p>
            <a:pPr marL="342900" indent="-342900">
              <a:buFont typeface="Arial" panose="020B0604020202020204" pitchFamily="34" charset="0"/>
              <a:buChar char="•"/>
            </a:pPr>
            <a:r>
              <a:rPr lang="en-US" sz="2900" dirty="0"/>
              <a:t>If you do not see two hats of the same color, stay silent. </a:t>
            </a:r>
          </a:p>
          <a:p>
            <a:endParaRPr lang="en-US" sz="2900" dirty="0"/>
          </a:p>
          <a:p>
            <a:r>
              <a:rPr lang="en-US" sz="2900" dirty="0"/>
              <a:t>How often do you think you will win?</a:t>
            </a:r>
          </a:p>
        </p:txBody>
      </p:sp>
    </p:spTree>
    <p:extLst>
      <p:ext uri="{BB962C8B-B14F-4D97-AF65-F5344CB8AC3E}">
        <p14:creationId xmlns:p14="http://schemas.microsoft.com/office/powerpoint/2010/main" val="1400799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21</a:t>
            </a:fld>
            <a:endParaRPr lang="en-US"/>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2"/>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3"/>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405413" y="921847"/>
            <a:ext cx="11381173" cy="1877437"/>
          </a:xfrm>
          <a:prstGeom prst="rect">
            <a:avLst/>
          </a:prstGeom>
          <a:noFill/>
        </p:spPr>
        <p:txBody>
          <a:bodyPr wrap="square" rtlCol="0">
            <a:spAutoFit/>
          </a:bodyPr>
          <a:lstStyle/>
          <a:p>
            <a:r>
              <a:rPr lang="en-US" sz="2900" dirty="0"/>
              <a:t>Here is a possible strategy: </a:t>
            </a:r>
          </a:p>
          <a:p>
            <a:pPr marL="342900" indent="-342900">
              <a:buFont typeface="Arial" panose="020B0604020202020204" pitchFamily="34" charset="0"/>
              <a:buChar char="•"/>
            </a:pPr>
            <a:r>
              <a:rPr lang="en-US" sz="2900" dirty="0"/>
              <a:t>If you see two hats of the same color, say the opposite color. </a:t>
            </a:r>
          </a:p>
          <a:p>
            <a:pPr marL="342900" indent="-342900">
              <a:buFont typeface="Arial" panose="020B0604020202020204" pitchFamily="34" charset="0"/>
              <a:buChar char="•"/>
            </a:pPr>
            <a:r>
              <a:rPr lang="en-US" sz="2900" dirty="0"/>
              <a:t>If you do not see two hats of the same color, stay silent. </a:t>
            </a:r>
          </a:p>
          <a:p>
            <a:r>
              <a:rPr lang="en-US" sz="2900" dirty="0"/>
              <a:t>We win in 6 out of 8 cases, lose in 2 out of 8 (or 75% of the time we win!).</a:t>
            </a:r>
          </a:p>
        </p:txBody>
      </p:sp>
      <p:pic>
        <p:nvPicPr>
          <p:cNvPr id="11" name="Picture 10">
            <a:extLst>
              <a:ext uri="{FF2B5EF4-FFF2-40B4-BE49-F238E27FC236}">
                <a16:creationId xmlns:a16="http://schemas.microsoft.com/office/drawing/2014/main" id="{0027106B-11B0-40DD-A86B-C6C262614A37}"/>
              </a:ext>
            </a:extLst>
          </p:cNvPr>
          <p:cNvPicPr>
            <a:picLocks noChangeAspect="1"/>
          </p:cNvPicPr>
          <p:nvPr/>
        </p:nvPicPr>
        <p:blipFill>
          <a:blip r:embed="rId4"/>
          <a:stretch>
            <a:fillRect/>
          </a:stretch>
        </p:blipFill>
        <p:spPr>
          <a:xfrm>
            <a:off x="701336" y="2954008"/>
            <a:ext cx="10534060" cy="3107687"/>
          </a:xfrm>
          <a:prstGeom prst="rect">
            <a:avLst/>
          </a:prstGeom>
        </p:spPr>
      </p:pic>
    </p:spTree>
    <p:extLst>
      <p:ext uri="{BB962C8B-B14F-4D97-AF65-F5344CB8AC3E}">
        <p14:creationId xmlns:p14="http://schemas.microsoft.com/office/powerpoint/2010/main" val="724802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 Analysis</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22</a:t>
            </a:fld>
            <a:endParaRPr lang="en-US"/>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2"/>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3"/>
          <a:stretch>
            <a:fillRect/>
          </a:stretch>
        </p:blipFill>
        <p:spPr>
          <a:xfrm>
            <a:off x="11472873" y="5976891"/>
            <a:ext cx="719127" cy="885080"/>
          </a:xfrm>
          <a:prstGeom prst="rect">
            <a:avLst/>
          </a:prstGeom>
        </p:spPr>
      </p:pic>
      <p:sp>
        <p:nvSpPr>
          <p:cNvPr id="12" name="TextBox 11">
            <a:extLst>
              <a:ext uri="{FF2B5EF4-FFF2-40B4-BE49-F238E27FC236}">
                <a16:creationId xmlns:a16="http://schemas.microsoft.com/office/drawing/2014/main" id="{8FF4BDB7-F326-4916-81F9-92F4076FCDB1}"/>
              </a:ext>
            </a:extLst>
          </p:cNvPr>
          <p:cNvSpPr txBox="1"/>
          <p:nvPr/>
        </p:nvSpPr>
        <p:spPr>
          <a:xfrm>
            <a:off x="1162975" y="5690586"/>
            <a:ext cx="9729926" cy="646331"/>
          </a:xfrm>
          <a:prstGeom prst="rect">
            <a:avLst/>
          </a:prstGeom>
          <a:noFill/>
        </p:spPr>
        <p:txBody>
          <a:bodyPr wrap="square" rtlCol="0">
            <a:spAutoFit/>
          </a:bodyPr>
          <a:lstStyle/>
          <a:p>
            <a:r>
              <a:rPr lang="en-US" dirty="0">
                <a:solidFill>
                  <a:srgbClr val="FF0000"/>
                </a:solidFill>
              </a:rPr>
              <a:t>There is a lot of interesting behavior above – what do you see in the analysis? Are you surprised? Should anyone be able to be right more than half the time? Is anyone?</a:t>
            </a:r>
          </a:p>
        </p:txBody>
      </p:sp>
      <p:pic>
        <p:nvPicPr>
          <p:cNvPr id="14" name="Picture 13">
            <a:extLst>
              <a:ext uri="{FF2B5EF4-FFF2-40B4-BE49-F238E27FC236}">
                <a16:creationId xmlns:a16="http://schemas.microsoft.com/office/drawing/2014/main" id="{3D02379C-4E7E-4570-AC9F-035A6C051752}"/>
              </a:ext>
            </a:extLst>
          </p:cNvPr>
          <p:cNvPicPr>
            <a:picLocks noChangeAspect="1"/>
          </p:cNvPicPr>
          <p:nvPr/>
        </p:nvPicPr>
        <p:blipFill>
          <a:blip r:embed="rId4"/>
          <a:stretch>
            <a:fillRect/>
          </a:stretch>
        </p:blipFill>
        <p:spPr>
          <a:xfrm>
            <a:off x="390616" y="1012175"/>
            <a:ext cx="11419771" cy="4527491"/>
          </a:xfrm>
          <a:prstGeom prst="rect">
            <a:avLst/>
          </a:prstGeom>
        </p:spPr>
      </p:pic>
    </p:spTree>
    <p:extLst>
      <p:ext uri="{BB962C8B-B14F-4D97-AF65-F5344CB8AC3E}">
        <p14:creationId xmlns:p14="http://schemas.microsoft.com/office/powerpoint/2010/main" val="1163652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 Analysis</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23</a:t>
            </a:fld>
            <a:endParaRPr lang="en-US"/>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2"/>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3"/>
          <a:stretch>
            <a:fillRect/>
          </a:stretch>
        </p:blipFill>
        <p:spPr>
          <a:xfrm>
            <a:off x="11472873" y="5976891"/>
            <a:ext cx="719127" cy="885080"/>
          </a:xfrm>
          <a:prstGeom prst="rect">
            <a:avLst/>
          </a:prstGeom>
        </p:spPr>
      </p:pic>
      <p:sp>
        <p:nvSpPr>
          <p:cNvPr id="12" name="TextBox 11">
            <a:extLst>
              <a:ext uri="{FF2B5EF4-FFF2-40B4-BE49-F238E27FC236}">
                <a16:creationId xmlns:a16="http://schemas.microsoft.com/office/drawing/2014/main" id="{8FF4BDB7-F326-4916-81F9-92F4076FCDB1}"/>
              </a:ext>
            </a:extLst>
          </p:cNvPr>
          <p:cNvSpPr txBox="1"/>
          <p:nvPr/>
        </p:nvSpPr>
        <p:spPr>
          <a:xfrm>
            <a:off x="1162975" y="5690586"/>
            <a:ext cx="9729926" cy="923330"/>
          </a:xfrm>
          <a:prstGeom prst="rect">
            <a:avLst/>
          </a:prstGeom>
          <a:noFill/>
        </p:spPr>
        <p:txBody>
          <a:bodyPr wrap="square" rtlCol="0">
            <a:spAutoFit/>
          </a:bodyPr>
          <a:lstStyle/>
          <a:p>
            <a:r>
              <a:rPr lang="en-US" dirty="0">
                <a:solidFill>
                  <a:srgbClr val="FF0000"/>
                </a:solidFill>
              </a:rPr>
              <a:t>Notice each person speaks four times and is silent four times; they are right twice and wrong twice.</a:t>
            </a:r>
          </a:p>
          <a:p>
            <a:r>
              <a:rPr lang="en-US" dirty="0">
                <a:solidFill>
                  <a:srgbClr val="FF0000"/>
                </a:solidFill>
              </a:rPr>
              <a:t>We have six wrong answers and six right ones; we get to 75% because when we are wrong, we are WRONG, while when we are right we just scrape by.</a:t>
            </a:r>
          </a:p>
        </p:txBody>
      </p:sp>
      <p:pic>
        <p:nvPicPr>
          <p:cNvPr id="10" name="Picture 9">
            <a:extLst>
              <a:ext uri="{FF2B5EF4-FFF2-40B4-BE49-F238E27FC236}">
                <a16:creationId xmlns:a16="http://schemas.microsoft.com/office/drawing/2014/main" id="{51E5D8AA-971D-4AC9-A8DD-B602E5F9005E}"/>
              </a:ext>
            </a:extLst>
          </p:cNvPr>
          <p:cNvPicPr>
            <a:picLocks noChangeAspect="1"/>
          </p:cNvPicPr>
          <p:nvPr/>
        </p:nvPicPr>
        <p:blipFill>
          <a:blip r:embed="rId4"/>
          <a:stretch>
            <a:fillRect/>
          </a:stretch>
        </p:blipFill>
        <p:spPr>
          <a:xfrm>
            <a:off x="390616" y="1012175"/>
            <a:ext cx="11419771" cy="4527491"/>
          </a:xfrm>
          <a:prstGeom prst="rect">
            <a:avLst/>
          </a:prstGeom>
        </p:spPr>
      </p:pic>
    </p:spTree>
    <p:extLst>
      <p:ext uri="{BB962C8B-B14F-4D97-AF65-F5344CB8AC3E}">
        <p14:creationId xmlns:p14="http://schemas.microsoft.com/office/powerpoint/2010/main" val="4289962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24</a:t>
            </a:fld>
            <a:endParaRPr lang="en-US"/>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2"/>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3"/>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451263" y="900626"/>
            <a:ext cx="11381173" cy="3046988"/>
          </a:xfrm>
          <a:prstGeom prst="rect">
            <a:avLst/>
          </a:prstGeom>
          <a:noFill/>
        </p:spPr>
        <p:txBody>
          <a:bodyPr wrap="square" rtlCol="0">
            <a:spAutoFit/>
          </a:bodyPr>
          <a:lstStyle/>
          <a:p>
            <a:r>
              <a:rPr lang="en-US" sz="2400" dirty="0"/>
              <a:t>We saw that we can win the hat game 75% of the time.</a:t>
            </a:r>
          </a:p>
          <a:p>
            <a:endParaRPr lang="en-US" sz="2400" dirty="0"/>
          </a:p>
          <a:p>
            <a:r>
              <a:rPr lang="en-US" sz="2400" dirty="0"/>
              <a:t>The strategy was to speak only if you see two hats that are the same, and say the opposite color.</a:t>
            </a:r>
          </a:p>
          <a:p>
            <a:endParaRPr lang="en-US" sz="2400" dirty="0"/>
          </a:p>
          <a:p>
            <a:r>
              <a:rPr lang="en-US" sz="2400" dirty="0"/>
              <a:t>Why do we care about this problem?</a:t>
            </a:r>
          </a:p>
          <a:p>
            <a:endParaRPr lang="en-US" sz="2400" dirty="0"/>
          </a:p>
          <a:p>
            <a:r>
              <a:rPr lang="en-US" sz="2400" dirty="0"/>
              <a:t>This has applications to error detection and error correction codes!</a:t>
            </a:r>
          </a:p>
        </p:txBody>
      </p:sp>
    </p:spTree>
    <p:extLst>
      <p:ext uri="{BB962C8B-B14F-4D97-AF65-F5344CB8AC3E}">
        <p14:creationId xmlns:p14="http://schemas.microsoft.com/office/powerpoint/2010/main" val="1222760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Sending Messages</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25</a:t>
            </a:fld>
            <a:endParaRPr lang="en-US"/>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2"/>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3"/>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127987" y="881109"/>
            <a:ext cx="11381173" cy="4893647"/>
          </a:xfrm>
          <a:prstGeom prst="rect">
            <a:avLst/>
          </a:prstGeom>
          <a:noFill/>
        </p:spPr>
        <p:txBody>
          <a:bodyPr wrap="square" rtlCol="0">
            <a:spAutoFit/>
          </a:bodyPr>
          <a:lstStyle/>
          <a:p>
            <a:r>
              <a:rPr lang="en-US" sz="2400" dirty="0"/>
              <a:t>Imagine we want to send a message.</a:t>
            </a:r>
          </a:p>
          <a:p>
            <a:endParaRPr lang="en-US" sz="2400" dirty="0"/>
          </a:p>
          <a:p>
            <a:r>
              <a:rPr lang="en-US" sz="2400" dirty="0"/>
              <a:t>We could send letters one at a time, but there is a danger.</a:t>
            </a:r>
          </a:p>
          <a:p>
            <a:endParaRPr lang="en-US" sz="2400" dirty="0"/>
          </a:p>
          <a:p>
            <a:r>
              <a:rPr lang="en-US" sz="2400" dirty="0"/>
              <a:t>What if one of the letters is mis-received?</a:t>
            </a:r>
          </a:p>
          <a:p>
            <a:endParaRPr lang="en-US" sz="2400" dirty="0"/>
          </a:p>
          <a:p>
            <a:r>
              <a:rPr lang="en-US" sz="2400" dirty="0"/>
              <a:t>Maybe we are trying to charge something on Amazon to our credit card, but the wrong digit is sent.</a:t>
            </a:r>
          </a:p>
          <a:p>
            <a:endParaRPr lang="en-US" sz="2400" dirty="0"/>
          </a:p>
          <a:p>
            <a:r>
              <a:rPr lang="en-US" sz="2400" dirty="0"/>
              <a:t>Or maybe their system records the wrong value for our order and sends us the wrong item!</a:t>
            </a:r>
          </a:p>
          <a:p>
            <a:endParaRPr lang="en-US" sz="2400" dirty="0"/>
          </a:p>
          <a:p>
            <a:r>
              <a:rPr lang="en-US" sz="2400" dirty="0"/>
              <a:t>We want to tell if a mistake is made, and even better correct such a mistake!</a:t>
            </a:r>
          </a:p>
        </p:txBody>
      </p:sp>
    </p:spTree>
    <p:extLst>
      <p:ext uri="{BB962C8B-B14F-4D97-AF65-F5344CB8AC3E}">
        <p14:creationId xmlns:p14="http://schemas.microsoft.com/office/powerpoint/2010/main" val="3898662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Detecting and Correcting Errors</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26</a:t>
            </a:fld>
            <a:endParaRPr lang="en-US"/>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2"/>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3"/>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127987" y="881109"/>
            <a:ext cx="11381173" cy="4524315"/>
          </a:xfrm>
          <a:prstGeom prst="rect">
            <a:avLst/>
          </a:prstGeom>
          <a:noFill/>
        </p:spPr>
        <p:txBody>
          <a:bodyPr wrap="square" rtlCol="0">
            <a:spAutoFit/>
          </a:bodyPr>
          <a:lstStyle/>
          <a:p>
            <a:r>
              <a:rPr lang="en-US" sz="2400" dirty="0"/>
              <a:t>This is a very rich subject; I have longer lectures on it, this is a short introduction.</a:t>
            </a:r>
          </a:p>
          <a:p>
            <a:endParaRPr lang="en-US" sz="2400" dirty="0"/>
          </a:p>
          <a:p>
            <a:r>
              <a:rPr lang="en-US" sz="2400" dirty="0"/>
              <a:t>A popular choice is the TELL ME THREE TIMES method, though better methods exist.</a:t>
            </a:r>
          </a:p>
          <a:p>
            <a:endParaRPr lang="en-US" sz="2400" dirty="0"/>
          </a:p>
          <a:p>
            <a:r>
              <a:rPr lang="en-US" sz="2400" dirty="0"/>
              <a:t>We assume the probability of making a mistake is low (otherwise it would be hard to send anything), and thus in any short message we will almost always have zero or at most one error.</a:t>
            </a:r>
          </a:p>
          <a:p>
            <a:endParaRPr lang="en-US" sz="2400" dirty="0"/>
          </a:p>
          <a:p>
            <a:r>
              <a:rPr lang="en-US" sz="2400" dirty="0"/>
              <a:t>If we want to send H E L </a:t>
            </a:r>
            <a:r>
              <a:rPr lang="en-US" sz="2400" dirty="0" err="1"/>
              <a:t>L</a:t>
            </a:r>
            <a:r>
              <a:rPr lang="en-US" sz="2400" dirty="0"/>
              <a:t> O we would send HHH EEE LLL </a:t>
            </a:r>
            <a:r>
              <a:rPr lang="en-US" sz="2400" dirty="0" err="1"/>
              <a:t>LLL</a:t>
            </a:r>
            <a:r>
              <a:rPr lang="en-US" sz="2400" dirty="0"/>
              <a:t> OOO.</a:t>
            </a:r>
          </a:p>
          <a:p>
            <a:endParaRPr lang="en-US" sz="2400" dirty="0"/>
          </a:p>
          <a:p>
            <a:r>
              <a:rPr lang="en-US" sz="2400" dirty="0"/>
              <a:t>If we ever get a block where the three digits are not the same we switch the different digit to the repeated one. What do you think RRR EIE DDD SSS AOO XXP is?</a:t>
            </a:r>
          </a:p>
        </p:txBody>
      </p:sp>
      <p:pic>
        <p:nvPicPr>
          <p:cNvPr id="11" name="Picture 10">
            <a:extLst>
              <a:ext uri="{FF2B5EF4-FFF2-40B4-BE49-F238E27FC236}">
                <a16:creationId xmlns:a16="http://schemas.microsoft.com/office/drawing/2014/main" id="{95B496C7-1338-4044-91BB-90F7B3F24310}"/>
              </a:ext>
            </a:extLst>
          </p:cNvPr>
          <p:cNvPicPr>
            <a:picLocks noChangeAspect="1"/>
          </p:cNvPicPr>
          <p:nvPr/>
        </p:nvPicPr>
        <p:blipFill>
          <a:blip r:embed="rId4"/>
          <a:stretch>
            <a:fillRect/>
          </a:stretch>
        </p:blipFill>
        <p:spPr>
          <a:xfrm>
            <a:off x="1313894" y="5405197"/>
            <a:ext cx="1398869" cy="1316278"/>
          </a:xfrm>
          <a:prstGeom prst="rect">
            <a:avLst/>
          </a:prstGeom>
        </p:spPr>
      </p:pic>
      <p:pic>
        <p:nvPicPr>
          <p:cNvPr id="12" name="Picture 11">
            <a:extLst>
              <a:ext uri="{FF2B5EF4-FFF2-40B4-BE49-F238E27FC236}">
                <a16:creationId xmlns:a16="http://schemas.microsoft.com/office/drawing/2014/main" id="{F7E6C535-6C85-436D-AF33-5195CB4F7B02}"/>
              </a:ext>
            </a:extLst>
          </p:cNvPr>
          <p:cNvPicPr>
            <a:picLocks noChangeAspect="1"/>
          </p:cNvPicPr>
          <p:nvPr/>
        </p:nvPicPr>
        <p:blipFill>
          <a:blip r:embed="rId4"/>
          <a:stretch>
            <a:fillRect/>
          </a:stretch>
        </p:blipFill>
        <p:spPr>
          <a:xfrm>
            <a:off x="9163233" y="5405197"/>
            <a:ext cx="1398869" cy="1316278"/>
          </a:xfrm>
          <a:prstGeom prst="rect">
            <a:avLst/>
          </a:prstGeom>
        </p:spPr>
      </p:pic>
      <p:sp>
        <p:nvSpPr>
          <p:cNvPr id="5" name="Rectangle 4">
            <a:extLst>
              <a:ext uri="{FF2B5EF4-FFF2-40B4-BE49-F238E27FC236}">
                <a16:creationId xmlns:a16="http://schemas.microsoft.com/office/drawing/2014/main" id="{ACB20C2C-AF1D-47E7-A417-1F156ED248DF}"/>
              </a:ext>
            </a:extLst>
          </p:cNvPr>
          <p:cNvSpPr/>
          <p:nvPr/>
        </p:nvSpPr>
        <p:spPr>
          <a:xfrm>
            <a:off x="3420754" y="5588434"/>
            <a:ext cx="4950781" cy="830997"/>
          </a:xfrm>
          <a:prstGeom prst="rect">
            <a:avLst/>
          </a:prstGeom>
        </p:spPr>
        <p:txBody>
          <a:bodyPr wrap="square">
            <a:spAutoFit/>
          </a:bodyPr>
          <a:lstStyle/>
          <a:p>
            <a:r>
              <a:rPr lang="en-US" sz="2400" dirty="0">
                <a:solidFill>
                  <a:srgbClr val="FF0000"/>
                </a:solidFill>
              </a:rPr>
              <a:t>STOP! PAUSE THE VIDEO NOW TO THINK ABOUT THE QUESTION.</a:t>
            </a:r>
          </a:p>
        </p:txBody>
      </p:sp>
    </p:spTree>
    <p:extLst>
      <p:ext uri="{BB962C8B-B14F-4D97-AF65-F5344CB8AC3E}">
        <p14:creationId xmlns:p14="http://schemas.microsoft.com/office/powerpoint/2010/main" val="398390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Detecting and Correcting Errors</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27</a:t>
            </a:fld>
            <a:endParaRPr lang="en-US"/>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2"/>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3"/>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127987" y="881109"/>
            <a:ext cx="11381173" cy="5632311"/>
          </a:xfrm>
          <a:prstGeom prst="rect">
            <a:avLst/>
          </a:prstGeom>
          <a:noFill/>
        </p:spPr>
        <p:txBody>
          <a:bodyPr wrap="square" rtlCol="0">
            <a:spAutoFit/>
          </a:bodyPr>
          <a:lstStyle/>
          <a:p>
            <a:r>
              <a:rPr lang="en-US" sz="2400" dirty="0"/>
              <a:t>This is a very rich subject; I have longer lectures on it, this is a short introduction.</a:t>
            </a:r>
          </a:p>
          <a:p>
            <a:endParaRPr lang="en-US" sz="2400" dirty="0"/>
          </a:p>
          <a:p>
            <a:r>
              <a:rPr lang="en-US" sz="2400" dirty="0"/>
              <a:t>A popular choice is the TELL ME THREE TIMES method, though better methods exist.</a:t>
            </a:r>
          </a:p>
          <a:p>
            <a:endParaRPr lang="en-US" sz="2400" dirty="0"/>
          </a:p>
          <a:p>
            <a:r>
              <a:rPr lang="en-US" sz="2400" dirty="0"/>
              <a:t>We assume the probability of making a mistake is low (otherwise it would be hard to send anything), and thus in any short message we will almost always have zero or at most one error.</a:t>
            </a:r>
          </a:p>
          <a:p>
            <a:endParaRPr lang="en-US" sz="2400" dirty="0"/>
          </a:p>
          <a:p>
            <a:r>
              <a:rPr lang="en-US" sz="2400" dirty="0"/>
              <a:t>If we want to send H E L </a:t>
            </a:r>
            <a:r>
              <a:rPr lang="en-US" sz="2400" dirty="0" err="1"/>
              <a:t>L</a:t>
            </a:r>
            <a:r>
              <a:rPr lang="en-US" sz="2400" dirty="0"/>
              <a:t> O we would send HHH EEE LLL </a:t>
            </a:r>
            <a:r>
              <a:rPr lang="en-US" sz="2400" dirty="0" err="1"/>
              <a:t>LLL</a:t>
            </a:r>
            <a:r>
              <a:rPr lang="en-US" sz="2400" dirty="0"/>
              <a:t> OOO.</a:t>
            </a:r>
          </a:p>
          <a:p>
            <a:endParaRPr lang="en-US" sz="2400" dirty="0"/>
          </a:p>
          <a:p>
            <a:r>
              <a:rPr lang="en-US" sz="2400" dirty="0"/>
              <a:t>If we ever get a block where the three digits are not the same we switch the different digit to the repeated one. What do you think RRR EIE DDD SSS AOO XXP is?</a:t>
            </a:r>
          </a:p>
          <a:p>
            <a:endParaRPr lang="en-US" sz="2400" dirty="0"/>
          </a:p>
          <a:p>
            <a:r>
              <a:rPr lang="en-US" sz="2400" dirty="0"/>
              <a:t>It could be RID SAP, but it is almost surely RED SOX! We are using the idea of the three hat</a:t>
            </a:r>
          </a:p>
          <a:p>
            <a:r>
              <a:rPr lang="en-US" sz="2400" dirty="0"/>
              <a:t>    problem!</a:t>
            </a:r>
          </a:p>
        </p:txBody>
      </p:sp>
    </p:spTree>
    <p:extLst>
      <p:ext uri="{BB962C8B-B14F-4D97-AF65-F5344CB8AC3E}">
        <p14:creationId xmlns:p14="http://schemas.microsoft.com/office/powerpoint/2010/main" val="3006740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Binary</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5560045"/>
          </a:xfrm>
        </p:spPr>
        <p:txBody>
          <a:bodyPr>
            <a:normAutofit/>
          </a:bodyPr>
          <a:lstStyle/>
          <a:p>
            <a:pPr marL="0" indent="0">
              <a:buNone/>
            </a:pPr>
            <a:r>
              <a:rPr lang="en-US" dirty="0"/>
              <a:t>You might object to sending letters, as it is possible we could have two errors and get three letters in a message!</a:t>
            </a:r>
          </a:p>
          <a:p>
            <a:pPr marL="0" indent="0">
              <a:buNone/>
            </a:pPr>
            <a:endParaRPr lang="en-US" dirty="0"/>
          </a:p>
          <a:p>
            <a:pPr marL="0" indent="0">
              <a:buNone/>
            </a:pPr>
            <a:r>
              <a:rPr lang="en-US" dirty="0"/>
              <a:t>The hat code method works because there are just two options – if there are just two options and one is wrong, the other must be right! This is illustrated brilliantly in the Seinfeld episode “The Opposite”: </a:t>
            </a:r>
            <a:r>
              <a:rPr lang="en-US" dirty="0">
                <a:hlinkClick r:id="rId2"/>
              </a:rPr>
              <a:t>https://www.youtube.com/watch?v=1Y_6fZGSOQI</a:t>
            </a:r>
            <a:endParaRPr lang="en-US" dirty="0"/>
          </a:p>
          <a:p>
            <a:pPr marL="0" indent="0">
              <a:buNone/>
            </a:pPr>
            <a:endParaRPr lang="en-US" dirty="0"/>
          </a:p>
          <a:p>
            <a:pPr marL="0" indent="0">
              <a:buNone/>
            </a:pPr>
            <a:r>
              <a:rPr lang="en-US" dirty="0"/>
              <a:t>One solution is to send 0’s and 1’s and use these to build up letters: 00000 is A, 00001 is B, 00010 is C, 00011 is D, 00100 is E, 00101 is F, …, 11010 is Z. This is Binary (so instead of base 10 we have base 2).</a:t>
            </a:r>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28</a:t>
            </a:fld>
            <a:endParaRPr lang="en-US"/>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3"/>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4"/>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127987" y="881109"/>
            <a:ext cx="11381173"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2989708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Morse Code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6912005" cy="5560045"/>
          </a:xfrm>
        </p:spPr>
        <p:txBody>
          <a:bodyPr>
            <a:normAutofit/>
          </a:bodyPr>
          <a:lstStyle/>
          <a:p>
            <a:pPr marL="0" indent="0">
              <a:buNone/>
            </a:pPr>
            <a:r>
              <a:rPr lang="en-US" dirty="0"/>
              <a:t>You might object to sending letters, as it is possible we could have two errors and get three letters in a message!</a:t>
            </a:r>
          </a:p>
          <a:p>
            <a:pPr marL="0" indent="0">
              <a:buNone/>
            </a:pPr>
            <a:endParaRPr lang="en-US" dirty="0"/>
          </a:p>
          <a:p>
            <a:pPr marL="0" indent="0">
              <a:buNone/>
            </a:pPr>
            <a:r>
              <a:rPr lang="en-US" dirty="0"/>
              <a:t>Another solution is to use Morse Code to transmit letters. We represent each letter with dots and dashes….</a:t>
            </a:r>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29</a:t>
            </a:fld>
            <a:endParaRPr lang="en-US"/>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2"/>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3"/>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127987" y="881109"/>
            <a:ext cx="11381173" cy="461665"/>
          </a:xfrm>
          <a:prstGeom prst="rect">
            <a:avLst/>
          </a:prstGeom>
          <a:noFill/>
        </p:spPr>
        <p:txBody>
          <a:bodyPr wrap="square" rtlCol="0">
            <a:spAutoFit/>
          </a:bodyPr>
          <a:lstStyle/>
          <a:p>
            <a:endParaRPr lang="en-US" sz="2400" dirty="0"/>
          </a:p>
        </p:txBody>
      </p:sp>
      <p:pic>
        <p:nvPicPr>
          <p:cNvPr id="1032" name="Picture 8" descr="Morse Code Day | Interesting Thing of the Day">
            <a:extLst>
              <a:ext uri="{FF2B5EF4-FFF2-40B4-BE49-F238E27FC236}">
                <a16:creationId xmlns:a16="http://schemas.microsoft.com/office/drawing/2014/main" id="{4F3B6961-2DCE-4B6A-8B9A-778BB09FA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9050" y="508817"/>
            <a:ext cx="4510110" cy="30067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muel Morse - Wikipedia">
            <a:extLst>
              <a:ext uri="{FF2B5EF4-FFF2-40B4-BE49-F238E27FC236}">
                <a16:creationId xmlns:a16="http://schemas.microsoft.com/office/drawing/2014/main" id="{6BF034F6-1D92-4C57-AFE4-80CDB2E586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09" y="3967162"/>
            <a:ext cx="17811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940 5c deep blue, Samuel Morse for sale at Mystic Stamp Company">
            <a:extLst>
              <a:ext uri="{FF2B5EF4-FFF2-40B4-BE49-F238E27FC236}">
                <a16:creationId xmlns:a16="http://schemas.microsoft.com/office/drawing/2014/main" id="{EC78FD6D-1486-4CEE-923F-261FD331BE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0710" y="4235688"/>
            <a:ext cx="4375263" cy="203469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orse College - Wikipedia">
            <a:extLst>
              <a:ext uri="{FF2B5EF4-FFF2-40B4-BE49-F238E27FC236}">
                <a16:creationId xmlns:a16="http://schemas.microsoft.com/office/drawing/2014/main" id="{0B37282F-6CA3-4B87-B5D5-03F520136E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955" y="3842320"/>
            <a:ext cx="3979636" cy="265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6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9BD1CF-D241-4F02-8C83-0E1848A1ED8D}"/>
              </a:ext>
            </a:extLst>
          </p:cNvPr>
          <p:cNvPicPr>
            <a:picLocks noChangeAspect="1"/>
          </p:cNvPicPr>
          <p:nvPr/>
        </p:nvPicPr>
        <p:blipFill>
          <a:blip r:embed="rId2"/>
          <a:stretch>
            <a:fillRect/>
          </a:stretch>
        </p:blipFill>
        <p:spPr>
          <a:xfrm>
            <a:off x="11172930" y="5604670"/>
            <a:ext cx="1018330" cy="1253330"/>
          </a:xfrm>
          <a:prstGeom prst="rect">
            <a:avLst/>
          </a:prstGeom>
        </p:spPr>
      </p:pic>
      <p:pic>
        <p:nvPicPr>
          <p:cNvPr id="6" name="Picture 5">
            <a:extLst>
              <a:ext uri="{FF2B5EF4-FFF2-40B4-BE49-F238E27FC236}">
                <a16:creationId xmlns:a16="http://schemas.microsoft.com/office/drawing/2014/main" id="{13166B51-FBAE-4886-85F1-73003398296C}"/>
              </a:ext>
            </a:extLst>
          </p:cNvPr>
          <p:cNvPicPr>
            <a:picLocks noChangeAspect="1"/>
          </p:cNvPicPr>
          <p:nvPr/>
        </p:nvPicPr>
        <p:blipFill>
          <a:blip r:embed="rId3"/>
          <a:stretch>
            <a:fillRect/>
          </a:stretch>
        </p:blipFill>
        <p:spPr>
          <a:xfrm>
            <a:off x="518" y="5604670"/>
            <a:ext cx="1015778" cy="1281904"/>
          </a:xfrm>
          <a:prstGeom prst="rect">
            <a:avLst/>
          </a:prstGeom>
        </p:spPr>
      </p:pic>
      <p:sp>
        <p:nvSpPr>
          <p:cNvPr id="2" name="Title 1">
            <a:extLst>
              <a:ext uri="{FF2B5EF4-FFF2-40B4-BE49-F238E27FC236}">
                <a16:creationId xmlns:a16="http://schemas.microsoft.com/office/drawing/2014/main" id="{1C626892-A56C-4EFF-B627-89D7BD14F1F0}"/>
              </a:ext>
            </a:extLst>
          </p:cNvPr>
          <p:cNvSpPr>
            <a:spLocks noGrp="1"/>
          </p:cNvSpPr>
          <p:nvPr>
            <p:ph type="title"/>
          </p:nvPr>
        </p:nvSpPr>
        <p:spPr>
          <a:xfrm>
            <a:off x="367683" y="285226"/>
            <a:ext cx="10515600" cy="771217"/>
          </a:xfrm>
        </p:spPr>
        <p:txBody>
          <a:bodyPr/>
          <a:lstStyle/>
          <a:p>
            <a:r>
              <a:rPr lang="en-US" b="1" dirty="0">
                <a:solidFill>
                  <a:srgbClr val="FF0000"/>
                </a:solidFill>
              </a:rPr>
              <a:t>The Hat Game</a:t>
            </a:r>
          </a:p>
        </p:txBody>
      </p:sp>
      <p:sp>
        <p:nvSpPr>
          <p:cNvPr id="3" name="Content Placeholder 2">
            <a:extLst>
              <a:ext uri="{FF2B5EF4-FFF2-40B4-BE49-F238E27FC236}">
                <a16:creationId xmlns:a16="http://schemas.microsoft.com/office/drawing/2014/main" id="{0ED5357B-6042-4D0E-936A-FC4F5EE229FB}"/>
              </a:ext>
            </a:extLst>
          </p:cNvPr>
          <p:cNvSpPr>
            <a:spLocks noGrp="1"/>
          </p:cNvSpPr>
          <p:nvPr>
            <p:ph idx="1"/>
          </p:nvPr>
        </p:nvSpPr>
        <p:spPr>
          <a:xfrm>
            <a:off x="367683" y="1076031"/>
            <a:ext cx="11075634" cy="3948984"/>
          </a:xfrm>
        </p:spPr>
        <p:txBody>
          <a:bodyPr>
            <a:noAutofit/>
          </a:bodyPr>
          <a:lstStyle/>
          <a:p>
            <a:r>
              <a:rPr lang="en-US" sz="2500" dirty="0"/>
              <a:t>There are three people.</a:t>
            </a:r>
          </a:p>
          <a:p>
            <a:r>
              <a:rPr lang="en-US" sz="2500" dirty="0"/>
              <a:t>Each person gets a </a:t>
            </a:r>
            <a:r>
              <a:rPr lang="en-US" sz="2500" dirty="0">
                <a:solidFill>
                  <a:srgbClr val="FF0000"/>
                </a:solidFill>
              </a:rPr>
              <a:t>RED</a:t>
            </a:r>
            <a:r>
              <a:rPr lang="en-US" sz="2500" dirty="0"/>
              <a:t> or </a:t>
            </a:r>
            <a:r>
              <a:rPr lang="en-US" sz="2500" dirty="0">
                <a:solidFill>
                  <a:schemeClr val="accent4"/>
                </a:solidFill>
              </a:rPr>
              <a:t>YELLOW</a:t>
            </a:r>
            <a:r>
              <a:rPr lang="en-US" sz="2500" dirty="0"/>
              <a:t> hat (randomly assigned) independent of what the other two people get.</a:t>
            </a:r>
          </a:p>
          <a:p>
            <a:endParaRPr lang="en-US" sz="2500" dirty="0"/>
          </a:p>
          <a:p>
            <a:endParaRPr lang="en-US" sz="2500" dirty="0"/>
          </a:p>
          <a:p>
            <a:endParaRPr lang="en-US" sz="2500" dirty="0"/>
          </a:p>
          <a:p>
            <a:endParaRPr lang="en-US" sz="2500" dirty="0"/>
          </a:p>
          <a:p>
            <a:endParaRPr lang="en-US" sz="2500" dirty="0"/>
          </a:p>
          <a:p>
            <a:pPr marL="0" indent="0">
              <a:buNone/>
            </a:pPr>
            <a:r>
              <a:rPr lang="en-US" sz="2500" dirty="0"/>
              <a:t>	     </a:t>
            </a:r>
          </a:p>
          <a:p>
            <a:pPr marL="0" indent="0">
              <a:buNone/>
            </a:pPr>
            <a:endParaRPr lang="en-US" sz="2500" dirty="0"/>
          </a:p>
          <a:p>
            <a:pPr marL="0" indent="0">
              <a:buNone/>
            </a:pPr>
            <a:endParaRPr lang="en-US" sz="2500" dirty="0"/>
          </a:p>
          <a:p>
            <a:pPr marL="0" indent="0">
              <a:buNone/>
            </a:pPr>
            <a:r>
              <a:rPr lang="en-US" sz="2500" dirty="0"/>
              <a:t>	   For example, OWL got a </a:t>
            </a:r>
            <a:r>
              <a:rPr lang="en-US" sz="2500" dirty="0">
                <a:solidFill>
                  <a:schemeClr val="accent4"/>
                </a:solidFill>
              </a:rPr>
              <a:t>YELLOW</a:t>
            </a:r>
            <a:r>
              <a:rPr lang="en-US" sz="2500" dirty="0"/>
              <a:t> hat, TIGER and KUALA get a </a:t>
            </a:r>
            <a:r>
              <a:rPr lang="en-US" sz="2500" dirty="0">
                <a:solidFill>
                  <a:srgbClr val="FF0000"/>
                </a:solidFill>
              </a:rPr>
              <a:t>RED</a:t>
            </a:r>
            <a:r>
              <a:rPr lang="en-US" sz="2500" dirty="0"/>
              <a:t> hat.</a:t>
            </a:r>
          </a:p>
        </p:txBody>
      </p:sp>
      <p:sp>
        <p:nvSpPr>
          <p:cNvPr id="5" name="Slide Number Placeholder 4">
            <a:extLst>
              <a:ext uri="{FF2B5EF4-FFF2-40B4-BE49-F238E27FC236}">
                <a16:creationId xmlns:a16="http://schemas.microsoft.com/office/drawing/2014/main" id="{CDDEDC75-16E1-4E2A-B547-6E3C420FF3C6}"/>
              </a:ext>
            </a:extLst>
          </p:cNvPr>
          <p:cNvSpPr>
            <a:spLocks noGrp="1"/>
          </p:cNvSpPr>
          <p:nvPr>
            <p:ph type="sldNum" sz="quarter" idx="12"/>
          </p:nvPr>
        </p:nvSpPr>
        <p:spPr/>
        <p:txBody>
          <a:bodyPr/>
          <a:lstStyle/>
          <a:p>
            <a:fld id="{6CC615EE-D9FC-4583-9B41-1F2AB3660A82}" type="slidenum">
              <a:rPr lang="en-US" smtClean="0"/>
              <a:t>3</a:t>
            </a:fld>
            <a:endParaRPr lang="en-US"/>
          </a:p>
        </p:txBody>
      </p:sp>
      <p:pic>
        <p:nvPicPr>
          <p:cNvPr id="12" name="Picture 11">
            <a:extLst>
              <a:ext uri="{FF2B5EF4-FFF2-40B4-BE49-F238E27FC236}">
                <a16:creationId xmlns:a16="http://schemas.microsoft.com/office/drawing/2014/main" id="{07DBF1C7-4038-48A5-A715-1B44242CABDA}"/>
              </a:ext>
            </a:extLst>
          </p:cNvPr>
          <p:cNvPicPr>
            <a:picLocks noChangeAspect="1"/>
          </p:cNvPicPr>
          <p:nvPr/>
        </p:nvPicPr>
        <p:blipFill>
          <a:blip r:embed="rId4"/>
          <a:stretch>
            <a:fillRect/>
          </a:stretch>
        </p:blipFill>
        <p:spPr>
          <a:xfrm>
            <a:off x="1642172" y="3504844"/>
            <a:ext cx="2370338" cy="2337974"/>
          </a:xfrm>
          <a:prstGeom prst="rect">
            <a:avLst/>
          </a:prstGeom>
        </p:spPr>
      </p:pic>
      <p:pic>
        <p:nvPicPr>
          <p:cNvPr id="13" name="Picture 12">
            <a:extLst>
              <a:ext uri="{FF2B5EF4-FFF2-40B4-BE49-F238E27FC236}">
                <a16:creationId xmlns:a16="http://schemas.microsoft.com/office/drawing/2014/main" id="{D11F78CF-ABF4-467D-9C0E-5080098736A9}"/>
              </a:ext>
            </a:extLst>
          </p:cNvPr>
          <p:cNvPicPr>
            <a:picLocks noChangeAspect="1"/>
          </p:cNvPicPr>
          <p:nvPr/>
        </p:nvPicPr>
        <p:blipFill>
          <a:blip r:embed="rId5"/>
          <a:stretch>
            <a:fillRect/>
          </a:stretch>
        </p:blipFill>
        <p:spPr>
          <a:xfrm flipH="1">
            <a:off x="4846185" y="2081826"/>
            <a:ext cx="2975041" cy="2334553"/>
          </a:xfrm>
          <a:prstGeom prst="rect">
            <a:avLst/>
          </a:prstGeom>
        </p:spPr>
      </p:pic>
      <p:pic>
        <p:nvPicPr>
          <p:cNvPr id="14" name="Picture 13">
            <a:extLst>
              <a:ext uri="{FF2B5EF4-FFF2-40B4-BE49-F238E27FC236}">
                <a16:creationId xmlns:a16="http://schemas.microsoft.com/office/drawing/2014/main" id="{28EC0F67-441C-4F3A-8249-649B0B414D83}"/>
              </a:ext>
            </a:extLst>
          </p:cNvPr>
          <p:cNvPicPr>
            <a:picLocks noChangeAspect="1"/>
          </p:cNvPicPr>
          <p:nvPr/>
        </p:nvPicPr>
        <p:blipFill>
          <a:blip r:embed="rId6"/>
          <a:stretch>
            <a:fillRect/>
          </a:stretch>
        </p:blipFill>
        <p:spPr>
          <a:xfrm>
            <a:off x="8176716" y="3686091"/>
            <a:ext cx="2601143" cy="2294419"/>
          </a:xfrm>
          <a:prstGeom prst="rect">
            <a:avLst/>
          </a:prstGeom>
        </p:spPr>
      </p:pic>
    </p:spTree>
    <p:extLst>
      <p:ext uri="{BB962C8B-B14F-4D97-AF65-F5344CB8AC3E}">
        <p14:creationId xmlns:p14="http://schemas.microsoft.com/office/powerpoint/2010/main" val="2262717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EA25-42DB-4560-9477-F9F7012F7D0C}"/>
              </a:ext>
            </a:extLst>
          </p:cNvPr>
          <p:cNvSpPr>
            <a:spLocks noGrp="1"/>
          </p:cNvSpPr>
          <p:nvPr>
            <p:ph type="title"/>
          </p:nvPr>
        </p:nvSpPr>
        <p:spPr>
          <a:xfrm>
            <a:off x="163498" y="219968"/>
            <a:ext cx="10515600" cy="922137"/>
          </a:xfrm>
        </p:spPr>
        <p:txBody>
          <a:bodyPr/>
          <a:lstStyle/>
          <a:p>
            <a:r>
              <a:rPr lang="en-US" b="1" dirty="0">
                <a:solidFill>
                  <a:srgbClr val="FF0000"/>
                </a:solidFill>
              </a:rPr>
              <a:t>What stays with us….</a:t>
            </a:r>
          </a:p>
        </p:txBody>
      </p:sp>
      <p:sp>
        <p:nvSpPr>
          <p:cNvPr id="3" name="Content Placeholder 2">
            <a:extLst>
              <a:ext uri="{FF2B5EF4-FFF2-40B4-BE49-F238E27FC236}">
                <a16:creationId xmlns:a16="http://schemas.microsoft.com/office/drawing/2014/main" id="{54F6E791-8D9E-4DB2-9D3C-0A69884E7FF7}"/>
              </a:ext>
            </a:extLst>
          </p:cNvPr>
          <p:cNvSpPr>
            <a:spLocks noGrp="1"/>
          </p:cNvSpPr>
          <p:nvPr>
            <p:ph idx="1"/>
          </p:nvPr>
        </p:nvSpPr>
        <p:spPr>
          <a:xfrm>
            <a:off x="163498" y="1026635"/>
            <a:ext cx="10515600" cy="4351338"/>
          </a:xfrm>
        </p:spPr>
        <p:txBody>
          <a:bodyPr/>
          <a:lstStyle/>
          <a:p>
            <a:pPr marL="0" indent="0">
              <a:buNone/>
            </a:pPr>
            <a:r>
              <a:rPr lang="en-US" dirty="0"/>
              <a:t>Learned a lot of good things today.</a:t>
            </a:r>
          </a:p>
          <a:p>
            <a:pPr marL="0" indent="0">
              <a:buNone/>
            </a:pPr>
            <a:endParaRPr lang="en-US" dirty="0"/>
          </a:p>
          <a:p>
            <a:r>
              <a:rPr lang="en-US" dirty="0"/>
              <a:t>Attacked a big problem by breaking into simpler one first to explore.</a:t>
            </a:r>
          </a:p>
          <a:p>
            <a:endParaRPr lang="en-US" dirty="0"/>
          </a:p>
          <a:p>
            <a:r>
              <a:rPr lang="en-US" dirty="0"/>
              <a:t>Saw math can have applications in the real world.</a:t>
            </a:r>
          </a:p>
          <a:p>
            <a:endParaRPr lang="en-US" dirty="0"/>
          </a:p>
          <a:p>
            <a:r>
              <a:rPr lang="en-US" dirty="0"/>
              <a:t>Sometimes choices made a long time ago are still with us today. For example, what does QWERTY mean?</a:t>
            </a:r>
          </a:p>
        </p:txBody>
      </p:sp>
      <p:sp>
        <p:nvSpPr>
          <p:cNvPr id="4" name="Slide Number Placeholder 3">
            <a:extLst>
              <a:ext uri="{FF2B5EF4-FFF2-40B4-BE49-F238E27FC236}">
                <a16:creationId xmlns:a16="http://schemas.microsoft.com/office/drawing/2014/main" id="{13407F54-F8C5-4444-A0FE-B1D4D060BA47}"/>
              </a:ext>
            </a:extLst>
          </p:cNvPr>
          <p:cNvSpPr>
            <a:spLocks noGrp="1"/>
          </p:cNvSpPr>
          <p:nvPr>
            <p:ph type="sldNum" sz="quarter" idx="12"/>
          </p:nvPr>
        </p:nvSpPr>
        <p:spPr/>
        <p:txBody>
          <a:bodyPr/>
          <a:lstStyle/>
          <a:p>
            <a:fld id="{6CC615EE-D9FC-4583-9B41-1F2AB3660A82}" type="slidenum">
              <a:rPr lang="en-US" smtClean="0"/>
              <a:t>30</a:t>
            </a:fld>
            <a:endParaRPr lang="en-US"/>
          </a:p>
        </p:txBody>
      </p:sp>
    </p:spTree>
    <p:extLst>
      <p:ext uri="{BB962C8B-B14F-4D97-AF65-F5344CB8AC3E}">
        <p14:creationId xmlns:p14="http://schemas.microsoft.com/office/powerpoint/2010/main" val="1193145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EA25-42DB-4560-9477-F9F7012F7D0C}"/>
              </a:ext>
            </a:extLst>
          </p:cNvPr>
          <p:cNvSpPr>
            <a:spLocks noGrp="1"/>
          </p:cNvSpPr>
          <p:nvPr>
            <p:ph type="title"/>
          </p:nvPr>
        </p:nvSpPr>
        <p:spPr>
          <a:xfrm>
            <a:off x="163498" y="219968"/>
            <a:ext cx="10515600" cy="922137"/>
          </a:xfrm>
        </p:spPr>
        <p:txBody>
          <a:bodyPr/>
          <a:lstStyle/>
          <a:p>
            <a:r>
              <a:rPr lang="en-US" b="1" dirty="0">
                <a:solidFill>
                  <a:srgbClr val="FF0000"/>
                </a:solidFill>
              </a:rPr>
              <a:t>What stays with us….</a:t>
            </a:r>
          </a:p>
        </p:txBody>
      </p:sp>
      <p:sp>
        <p:nvSpPr>
          <p:cNvPr id="3" name="Content Placeholder 2">
            <a:extLst>
              <a:ext uri="{FF2B5EF4-FFF2-40B4-BE49-F238E27FC236}">
                <a16:creationId xmlns:a16="http://schemas.microsoft.com/office/drawing/2014/main" id="{54F6E791-8D9E-4DB2-9D3C-0A69884E7FF7}"/>
              </a:ext>
            </a:extLst>
          </p:cNvPr>
          <p:cNvSpPr>
            <a:spLocks noGrp="1"/>
          </p:cNvSpPr>
          <p:nvPr>
            <p:ph idx="1"/>
          </p:nvPr>
        </p:nvSpPr>
        <p:spPr>
          <a:xfrm>
            <a:off x="163498" y="1026635"/>
            <a:ext cx="7178336" cy="4351338"/>
          </a:xfrm>
        </p:spPr>
        <p:txBody>
          <a:bodyPr/>
          <a:lstStyle/>
          <a:p>
            <a:pPr marL="0" indent="0">
              <a:buNone/>
            </a:pPr>
            <a:r>
              <a:rPr lang="en-US" dirty="0"/>
              <a:t>Sometimes choices made a long time ago are still with us today. For example, what does QWERTY mean?</a:t>
            </a:r>
          </a:p>
        </p:txBody>
      </p:sp>
      <p:sp>
        <p:nvSpPr>
          <p:cNvPr id="4" name="Slide Number Placeholder 3">
            <a:extLst>
              <a:ext uri="{FF2B5EF4-FFF2-40B4-BE49-F238E27FC236}">
                <a16:creationId xmlns:a16="http://schemas.microsoft.com/office/drawing/2014/main" id="{13407F54-F8C5-4444-A0FE-B1D4D060BA47}"/>
              </a:ext>
            </a:extLst>
          </p:cNvPr>
          <p:cNvSpPr>
            <a:spLocks noGrp="1"/>
          </p:cNvSpPr>
          <p:nvPr>
            <p:ph type="sldNum" sz="quarter" idx="12"/>
          </p:nvPr>
        </p:nvSpPr>
        <p:spPr/>
        <p:txBody>
          <a:bodyPr/>
          <a:lstStyle/>
          <a:p>
            <a:fld id="{6CC615EE-D9FC-4583-9B41-1F2AB3660A82}" type="slidenum">
              <a:rPr lang="en-US" smtClean="0"/>
              <a:t>31</a:t>
            </a:fld>
            <a:endParaRPr lang="en-US"/>
          </a:p>
        </p:txBody>
      </p:sp>
      <p:pic>
        <p:nvPicPr>
          <p:cNvPr id="2050" name="Picture 2" descr="https://encrypted-tbn0.gstatic.com/images?q=tbn%3AANd9GcQggJlPwpd4NDA6aIvThDmx2dbe3-NdCsPzD_tu5j32pBZbwF0F&amp;usqp=CAU">
            <a:extLst>
              <a:ext uri="{FF2B5EF4-FFF2-40B4-BE49-F238E27FC236}">
                <a16:creationId xmlns:a16="http://schemas.microsoft.com/office/drawing/2014/main" id="{9E6282B8-D325-4CD0-B3C4-9560F5829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019" y="553484"/>
            <a:ext cx="5625981" cy="31505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xing a Smith Corona Typewriter | ThriftyFun">
            <a:extLst>
              <a:ext uri="{FF2B5EF4-FFF2-40B4-BE49-F238E27FC236}">
                <a16:creationId xmlns:a16="http://schemas.microsoft.com/office/drawing/2014/main" id="{34C2F1C5-4371-4459-A8E9-0118EC1E6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39" y="2266349"/>
            <a:ext cx="3278762" cy="43716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SI PS63 Modern Keyboard Key Replacement - ReplacementLaptopKeys.com">
            <a:extLst>
              <a:ext uri="{FF2B5EF4-FFF2-40B4-BE49-F238E27FC236}">
                <a16:creationId xmlns:a16="http://schemas.microsoft.com/office/drawing/2014/main" id="{A4EED55D-DA91-494F-8FD9-904401F85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3291" y="3564314"/>
            <a:ext cx="8185212" cy="307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03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9BD1CF-D241-4F02-8C83-0E1848A1ED8D}"/>
              </a:ext>
            </a:extLst>
          </p:cNvPr>
          <p:cNvPicPr>
            <a:picLocks noChangeAspect="1"/>
          </p:cNvPicPr>
          <p:nvPr/>
        </p:nvPicPr>
        <p:blipFill>
          <a:blip r:embed="rId2"/>
          <a:stretch>
            <a:fillRect/>
          </a:stretch>
        </p:blipFill>
        <p:spPr>
          <a:xfrm>
            <a:off x="11172930" y="5604670"/>
            <a:ext cx="1018330" cy="1253330"/>
          </a:xfrm>
          <a:prstGeom prst="rect">
            <a:avLst/>
          </a:prstGeom>
        </p:spPr>
      </p:pic>
      <p:pic>
        <p:nvPicPr>
          <p:cNvPr id="6" name="Picture 5">
            <a:extLst>
              <a:ext uri="{FF2B5EF4-FFF2-40B4-BE49-F238E27FC236}">
                <a16:creationId xmlns:a16="http://schemas.microsoft.com/office/drawing/2014/main" id="{13166B51-FBAE-4886-85F1-73003398296C}"/>
              </a:ext>
            </a:extLst>
          </p:cNvPr>
          <p:cNvPicPr>
            <a:picLocks noChangeAspect="1"/>
          </p:cNvPicPr>
          <p:nvPr/>
        </p:nvPicPr>
        <p:blipFill>
          <a:blip r:embed="rId3"/>
          <a:stretch>
            <a:fillRect/>
          </a:stretch>
        </p:blipFill>
        <p:spPr>
          <a:xfrm>
            <a:off x="518" y="5604670"/>
            <a:ext cx="1015778" cy="1281904"/>
          </a:xfrm>
          <a:prstGeom prst="rect">
            <a:avLst/>
          </a:prstGeom>
        </p:spPr>
      </p:pic>
      <p:sp>
        <p:nvSpPr>
          <p:cNvPr id="2" name="Title 1">
            <a:extLst>
              <a:ext uri="{FF2B5EF4-FFF2-40B4-BE49-F238E27FC236}">
                <a16:creationId xmlns:a16="http://schemas.microsoft.com/office/drawing/2014/main" id="{1C626892-A56C-4EFF-B627-89D7BD14F1F0}"/>
              </a:ext>
            </a:extLst>
          </p:cNvPr>
          <p:cNvSpPr>
            <a:spLocks noGrp="1"/>
          </p:cNvSpPr>
          <p:nvPr>
            <p:ph type="title"/>
          </p:nvPr>
        </p:nvSpPr>
        <p:spPr>
          <a:xfrm>
            <a:off x="367683" y="285226"/>
            <a:ext cx="10515600" cy="771217"/>
          </a:xfrm>
        </p:spPr>
        <p:txBody>
          <a:bodyPr/>
          <a:lstStyle/>
          <a:p>
            <a:r>
              <a:rPr lang="en-US" b="1" dirty="0">
                <a:solidFill>
                  <a:srgbClr val="FF0000"/>
                </a:solidFill>
              </a:rPr>
              <a:t>The Hat Game</a:t>
            </a:r>
          </a:p>
        </p:txBody>
      </p:sp>
      <p:sp>
        <p:nvSpPr>
          <p:cNvPr id="3" name="Content Placeholder 2">
            <a:extLst>
              <a:ext uri="{FF2B5EF4-FFF2-40B4-BE49-F238E27FC236}">
                <a16:creationId xmlns:a16="http://schemas.microsoft.com/office/drawing/2014/main" id="{0ED5357B-6042-4D0E-936A-FC4F5EE229FB}"/>
              </a:ext>
            </a:extLst>
          </p:cNvPr>
          <p:cNvSpPr>
            <a:spLocks noGrp="1"/>
          </p:cNvSpPr>
          <p:nvPr>
            <p:ph idx="1"/>
          </p:nvPr>
        </p:nvSpPr>
        <p:spPr>
          <a:xfrm>
            <a:off x="367683" y="1076031"/>
            <a:ext cx="11075634" cy="3948984"/>
          </a:xfrm>
        </p:spPr>
        <p:txBody>
          <a:bodyPr>
            <a:noAutofit/>
          </a:bodyPr>
          <a:lstStyle/>
          <a:p>
            <a:r>
              <a:rPr lang="en-US" sz="2500" dirty="0"/>
              <a:t>There are three people.</a:t>
            </a:r>
          </a:p>
          <a:p>
            <a:r>
              <a:rPr lang="en-US" sz="2500" dirty="0"/>
              <a:t>Each person gets a </a:t>
            </a:r>
            <a:r>
              <a:rPr lang="en-US" sz="2500" dirty="0">
                <a:solidFill>
                  <a:srgbClr val="FF0000"/>
                </a:solidFill>
              </a:rPr>
              <a:t>RED</a:t>
            </a:r>
            <a:r>
              <a:rPr lang="en-US" sz="2500" dirty="0"/>
              <a:t> or </a:t>
            </a:r>
            <a:r>
              <a:rPr lang="en-US" sz="2500" dirty="0">
                <a:solidFill>
                  <a:schemeClr val="accent4"/>
                </a:solidFill>
              </a:rPr>
              <a:t>YELLOW</a:t>
            </a:r>
            <a:r>
              <a:rPr lang="en-US" sz="2500" dirty="0"/>
              <a:t> hat (randomly assigned) independent of what the other two people get.</a:t>
            </a:r>
          </a:p>
          <a:p>
            <a:r>
              <a:rPr lang="en-US" sz="2500" dirty="0"/>
              <a:t>You can’t see your hat, but you can see the other two hats.</a:t>
            </a:r>
          </a:p>
          <a:p>
            <a:endParaRPr lang="en-US" sz="2500" dirty="0"/>
          </a:p>
          <a:p>
            <a:endParaRPr lang="en-US" sz="2500" dirty="0"/>
          </a:p>
          <a:p>
            <a:endParaRPr lang="en-US" sz="2500" dirty="0"/>
          </a:p>
          <a:p>
            <a:endParaRPr lang="en-US" sz="2500" dirty="0"/>
          </a:p>
          <a:p>
            <a:endParaRPr lang="en-US" sz="2500" dirty="0"/>
          </a:p>
          <a:p>
            <a:endParaRPr lang="en-US" sz="2500" dirty="0"/>
          </a:p>
          <a:p>
            <a:pPr marL="0" indent="0">
              <a:buNone/>
            </a:pPr>
            <a:r>
              <a:rPr lang="en-US" sz="2500" dirty="0"/>
              <a:t>	     </a:t>
            </a:r>
          </a:p>
          <a:p>
            <a:pPr marL="0" indent="0">
              <a:buNone/>
            </a:pPr>
            <a:endParaRPr lang="en-US" sz="2500" dirty="0"/>
          </a:p>
          <a:p>
            <a:pPr marL="0" indent="0">
              <a:buNone/>
            </a:pPr>
            <a:endParaRPr lang="en-US" sz="2500" dirty="0"/>
          </a:p>
        </p:txBody>
      </p:sp>
      <p:sp>
        <p:nvSpPr>
          <p:cNvPr id="5" name="Slide Number Placeholder 4">
            <a:extLst>
              <a:ext uri="{FF2B5EF4-FFF2-40B4-BE49-F238E27FC236}">
                <a16:creationId xmlns:a16="http://schemas.microsoft.com/office/drawing/2014/main" id="{CDDEDC75-16E1-4E2A-B547-6E3C420FF3C6}"/>
              </a:ext>
            </a:extLst>
          </p:cNvPr>
          <p:cNvSpPr>
            <a:spLocks noGrp="1"/>
          </p:cNvSpPr>
          <p:nvPr>
            <p:ph type="sldNum" sz="quarter" idx="12"/>
          </p:nvPr>
        </p:nvSpPr>
        <p:spPr/>
        <p:txBody>
          <a:bodyPr/>
          <a:lstStyle/>
          <a:p>
            <a:fld id="{6CC615EE-D9FC-4583-9B41-1F2AB3660A82}" type="slidenum">
              <a:rPr lang="en-US" smtClean="0"/>
              <a:t>4</a:t>
            </a:fld>
            <a:endParaRPr lang="en-US"/>
          </a:p>
        </p:txBody>
      </p:sp>
      <p:pic>
        <p:nvPicPr>
          <p:cNvPr id="12" name="Picture 11">
            <a:extLst>
              <a:ext uri="{FF2B5EF4-FFF2-40B4-BE49-F238E27FC236}">
                <a16:creationId xmlns:a16="http://schemas.microsoft.com/office/drawing/2014/main" id="{07DBF1C7-4038-48A5-A715-1B44242CABDA}"/>
              </a:ext>
            </a:extLst>
          </p:cNvPr>
          <p:cNvPicPr>
            <a:picLocks noChangeAspect="1"/>
          </p:cNvPicPr>
          <p:nvPr/>
        </p:nvPicPr>
        <p:blipFill>
          <a:blip r:embed="rId4"/>
          <a:stretch>
            <a:fillRect/>
          </a:stretch>
        </p:blipFill>
        <p:spPr>
          <a:xfrm>
            <a:off x="1644947" y="4395393"/>
            <a:ext cx="2370338" cy="2337974"/>
          </a:xfrm>
          <a:prstGeom prst="rect">
            <a:avLst/>
          </a:prstGeom>
        </p:spPr>
      </p:pic>
      <p:pic>
        <p:nvPicPr>
          <p:cNvPr id="13" name="Picture 12">
            <a:extLst>
              <a:ext uri="{FF2B5EF4-FFF2-40B4-BE49-F238E27FC236}">
                <a16:creationId xmlns:a16="http://schemas.microsoft.com/office/drawing/2014/main" id="{D11F78CF-ABF4-467D-9C0E-5080098736A9}"/>
              </a:ext>
            </a:extLst>
          </p:cNvPr>
          <p:cNvPicPr>
            <a:picLocks noChangeAspect="1"/>
          </p:cNvPicPr>
          <p:nvPr/>
        </p:nvPicPr>
        <p:blipFill>
          <a:blip r:embed="rId5"/>
          <a:stretch>
            <a:fillRect/>
          </a:stretch>
        </p:blipFill>
        <p:spPr>
          <a:xfrm flipH="1">
            <a:off x="4643936" y="2676759"/>
            <a:ext cx="2975041" cy="2334553"/>
          </a:xfrm>
          <a:prstGeom prst="rect">
            <a:avLst/>
          </a:prstGeom>
        </p:spPr>
      </p:pic>
      <p:pic>
        <p:nvPicPr>
          <p:cNvPr id="14" name="Picture 13">
            <a:extLst>
              <a:ext uri="{FF2B5EF4-FFF2-40B4-BE49-F238E27FC236}">
                <a16:creationId xmlns:a16="http://schemas.microsoft.com/office/drawing/2014/main" id="{28EC0F67-441C-4F3A-8249-649B0B414D83}"/>
              </a:ext>
            </a:extLst>
          </p:cNvPr>
          <p:cNvPicPr>
            <a:picLocks noChangeAspect="1"/>
          </p:cNvPicPr>
          <p:nvPr/>
        </p:nvPicPr>
        <p:blipFill>
          <a:blip r:embed="rId6"/>
          <a:stretch>
            <a:fillRect/>
          </a:stretch>
        </p:blipFill>
        <p:spPr>
          <a:xfrm>
            <a:off x="8176716" y="4395393"/>
            <a:ext cx="2601143" cy="2294419"/>
          </a:xfrm>
          <a:prstGeom prst="rect">
            <a:avLst/>
          </a:prstGeom>
        </p:spPr>
      </p:pic>
    </p:spTree>
    <p:extLst>
      <p:ext uri="{BB962C8B-B14F-4D97-AF65-F5344CB8AC3E}">
        <p14:creationId xmlns:p14="http://schemas.microsoft.com/office/powerpoint/2010/main" val="294873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4A78C1-4885-4690-8897-02FDB473D87E}"/>
              </a:ext>
            </a:extLst>
          </p:cNvPr>
          <p:cNvPicPr>
            <a:picLocks noChangeAspect="1"/>
          </p:cNvPicPr>
          <p:nvPr/>
        </p:nvPicPr>
        <p:blipFill>
          <a:blip r:embed="rId2"/>
          <a:stretch>
            <a:fillRect/>
          </a:stretch>
        </p:blipFill>
        <p:spPr>
          <a:xfrm>
            <a:off x="1328046" y="5061531"/>
            <a:ext cx="1764098" cy="1659944"/>
          </a:xfrm>
          <a:prstGeom prst="rect">
            <a:avLst/>
          </a:prstGeom>
        </p:spPr>
      </p:pic>
      <p:pic>
        <p:nvPicPr>
          <p:cNvPr id="7" name="Picture 6">
            <a:extLst>
              <a:ext uri="{FF2B5EF4-FFF2-40B4-BE49-F238E27FC236}">
                <a16:creationId xmlns:a16="http://schemas.microsoft.com/office/drawing/2014/main" id="{D39BD1CF-D241-4F02-8C83-0E1848A1ED8D}"/>
              </a:ext>
            </a:extLst>
          </p:cNvPr>
          <p:cNvPicPr>
            <a:picLocks noChangeAspect="1"/>
          </p:cNvPicPr>
          <p:nvPr/>
        </p:nvPicPr>
        <p:blipFill>
          <a:blip r:embed="rId3"/>
          <a:stretch>
            <a:fillRect/>
          </a:stretch>
        </p:blipFill>
        <p:spPr>
          <a:xfrm>
            <a:off x="11172930" y="5604670"/>
            <a:ext cx="1018330" cy="1253330"/>
          </a:xfrm>
          <a:prstGeom prst="rect">
            <a:avLst/>
          </a:prstGeom>
        </p:spPr>
      </p:pic>
      <p:pic>
        <p:nvPicPr>
          <p:cNvPr id="6" name="Picture 5">
            <a:extLst>
              <a:ext uri="{FF2B5EF4-FFF2-40B4-BE49-F238E27FC236}">
                <a16:creationId xmlns:a16="http://schemas.microsoft.com/office/drawing/2014/main" id="{13166B51-FBAE-4886-85F1-73003398296C}"/>
              </a:ext>
            </a:extLst>
          </p:cNvPr>
          <p:cNvPicPr>
            <a:picLocks noChangeAspect="1"/>
          </p:cNvPicPr>
          <p:nvPr/>
        </p:nvPicPr>
        <p:blipFill>
          <a:blip r:embed="rId4"/>
          <a:stretch>
            <a:fillRect/>
          </a:stretch>
        </p:blipFill>
        <p:spPr>
          <a:xfrm>
            <a:off x="518" y="5604670"/>
            <a:ext cx="1015778" cy="1281904"/>
          </a:xfrm>
          <a:prstGeom prst="rect">
            <a:avLst/>
          </a:prstGeom>
        </p:spPr>
      </p:pic>
      <p:sp>
        <p:nvSpPr>
          <p:cNvPr id="2" name="Title 1">
            <a:extLst>
              <a:ext uri="{FF2B5EF4-FFF2-40B4-BE49-F238E27FC236}">
                <a16:creationId xmlns:a16="http://schemas.microsoft.com/office/drawing/2014/main" id="{1C626892-A56C-4EFF-B627-89D7BD14F1F0}"/>
              </a:ext>
            </a:extLst>
          </p:cNvPr>
          <p:cNvSpPr>
            <a:spLocks noGrp="1"/>
          </p:cNvSpPr>
          <p:nvPr>
            <p:ph type="title"/>
          </p:nvPr>
        </p:nvSpPr>
        <p:spPr>
          <a:xfrm>
            <a:off x="367683" y="285226"/>
            <a:ext cx="10515600" cy="771217"/>
          </a:xfrm>
        </p:spPr>
        <p:txBody>
          <a:bodyPr/>
          <a:lstStyle/>
          <a:p>
            <a:r>
              <a:rPr lang="en-US" b="1" dirty="0">
                <a:solidFill>
                  <a:srgbClr val="FF0000"/>
                </a:solidFill>
              </a:rPr>
              <a:t>The Hat Game</a:t>
            </a:r>
          </a:p>
        </p:txBody>
      </p:sp>
      <p:sp>
        <p:nvSpPr>
          <p:cNvPr id="3" name="Content Placeholder 2">
            <a:extLst>
              <a:ext uri="{FF2B5EF4-FFF2-40B4-BE49-F238E27FC236}">
                <a16:creationId xmlns:a16="http://schemas.microsoft.com/office/drawing/2014/main" id="{0ED5357B-6042-4D0E-936A-FC4F5EE229FB}"/>
              </a:ext>
            </a:extLst>
          </p:cNvPr>
          <p:cNvSpPr>
            <a:spLocks noGrp="1"/>
          </p:cNvSpPr>
          <p:nvPr>
            <p:ph idx="1"/>
          </p:nvPr>
        </p:nvSpPr>
        <p:spPr>
          <a:xfrm>
            <a:off x="367682" y="1076031"/>
            <a:ext cx="11456633" cy="3948984"/>
          </a:xfrm>
        </p:spPr>
        <p:txBody>
          <a:bodyPr>
            <a:noAutofit/>
          </a:bodyPr>
          <a:lstStyle/>
          <a:p>
            <a:r>
              <a:rPr lang="en-US" sz="2500" dirty="0"/>
              <a:t>There are three people.</a:t>
            </a:r>
          </a:p>
          <a:p>
            <a:r>
              <a:rPr lang="en-US" sz="2500" dirty="0"/>
              <a:t>Each person gets a </a:t>
            </a:r>
            <a:r>
              <a:rPr lang="en-US" sz="2500" dirty="0">
                <a:solidFill>
                  <a:srgbClr val="FF0000"/>
                </a:solidFill>
              </a:rPr>
              <a:t>RED</a:t>
            </a:r>
            <a:r>
              <a:rPr lang="en-US" sz="2500" dirty="0"/>
              <a:t> or </a:t>
            </a:r>
            <a:r>
              <a:rPr lang="en-US" sz="2500" dirty="0">
                <a:solidFill>
                  <a:schemeClr val="accent4"/>
                </a:solidFill>
              </a:rPr>
              <a:t>YELLOW</a:t>
            </a:r>
            <a:r>
              <a:rPr lang="en-US" sz="2500" dirty="0"/>
              <a:t> hat (randomly assigned) independent of what the other two people get.</a:t>
            </a:r>
          </a:p>
          <a:p>
            <a:r>
              <a:rPr lang="en-US" sz="2500" dirty="0"/>
              <a:t>You can’t see your hat, but you can see the other two hats.</a:t>
            </a:r>
          </a:p>
          <a:p>
            <a:r>
              <a:rPr lang="en-US" sz="2500" dirty="0"/>
              <a:t>You can strategize with each other, but once the game starts you can’t talk to anyone or give signs.</a:t>
            </a:r>
          </a:p>
          <a:p>
            <a:r>
              <a:rPr lang="en-US" sz="2500" dirty="0"/>
              <a:t>At the count of three, each person chooses to either say their hat color or stay silent.</a:t>
            </a:r>
          </a:p>
          <a:p>
            <a:r>
              <a:rPr lang="en-US" sz="2500" dirty="0"/>
              <a:t>If everyone who speaks is right, you all win; if one or more is wrong, you all lose.</a:t>
            </a:r>
          </a:p>
          <a:p>
            <a:r>
              <a:rPr lang="en-US" sz="2500" dirty="0"/>
              <a:t>What is your best strategy, and how often will you win?</a:t>
            </a:r>
          </a:p>
        </p:txBody>
      </p:sp>
      <p:sp>
        <p:nvSpPr>
          <p:cNvPr id="5" name="Slide Number Placeholder 4">
            <a:extLst>
              <a:ext uri="{FF2B5EF4-FFF2-40B4-BE49-F238E27FC236}">
                <a16:creationId xmlns:a16="http://schemas.microsoft.com/office/drawing/2014/main" id="{CDDEDC75-16E1-4E2A-B547-6E3C420FF3C6}"/>
              </a:ext>
            </a:extLst>
          </p:cNvPr>
          <p:cNvSpPr>
            <a:spLocks noGrp="1"/>
          </p:cNvSpPr>
          <p:nvPr>
            <p:ph type="sldNum" sz="quarter" idx="12"/>
          </p:nvPr>
        </p:nvSpPr>
        <p:spPr/>
        <p:txBody>
          <a:bodyPr/>
          <a:lstStyle/>
          <a:p>
            <a:fld id="{6CC615EE-D9FC-4583-9B41-1F2AB3660A82}" type="slidenum">
              <a:rPr lang="en-US" smtClean="0"/>
              <a:t>5</a:t>
            </a:fld>
            <a:endParaRPr lang="en-US"/>
          </a:p>
        </p:txBody>
      </p:sp>
      <p:pic>
        <p:nvPicPr>
          <p:cNvPr id="9" name="Picture 8">
            <a:extLst>
              <a:ext uri="{FF2B5EF4-FFF2-40B4-BE49-F238E27FC236}">
                <a16:creationId xmlns:a16="http://schemas.microsoft.com/office/drawing/2014/main" id="{DE4F0966-F691-4796-AC56-D9ED679D02D0}"/>
              </a:ext>
            </a:extLst>
          </p:cNvPr>
          <p:cNvPicPr>
            <a:picLocks noChangeAspect="1"/>
          </p:cNvPicPr>
          <p:nvPr/>
        </p:nvPicPr>
        <p:blipFill>
          <a:blip r:embed="rId2"/>
          <a:stretch>
            <a:fillRect/>
          </a:stretch>
        </p:blipFill>
        <p:spPr>
          <a:xfrm>
            <a:off x="8987771" y="5067139"/>
            <a:ext cx="1764098" cy="1659944"/>
          </a:xfrm>
          <a:prstGeom prst="rect">
            <a:avLst/>
          </a:prstGeom>
        </p:spPr>
      </p:pic>
      <p:sp>
        <p:nvSpPr>
          <p:cNvPr id="10" name="TextBox 9">
            <a:extLst>
              <a:ext uri="{FF2B5EF4-FFF2-40B4-BE49-F238E27FC236}">
                <a16:creationId xmlns:a16="http://schemas.microsoft.com/office/drawing/2014/main" id="{CC44AE1C-E36D-400B-B6BC-328A96451322}"/>
              </a:ext>
            </a:extLst>
          </p:cNvPr>
          <p:cNvSpPr txBox="1"/>
          <p:nvPr/>
        </p:nvSpPr>
        <p:spPr>
          <a:xfrm>
            <a:off x="3195961" y="5140171"/>
            <a:ext cx="5791810" cy="892552"/>
          </a:xfrm>
          <a:prstGeom prst="rect">
            <a:avLst/>
          </a:prstGeom>
          <a:noFill/>
        </p:spPr>
        <p:txBody>
          <a:bodyPr wrap="square" rtlCol="0">
            <a:spAutoFit/>
          </a:bodyPr>
          <a:lstStyle/>
          <a:p>
            <a:r>
              <a:rPr lang="en-US" sz="2600" dirty="0">
                <a:solidFill>
                  <a:srgbClr val="FF0000"/>
                </a:solidFill>
              </a:rPr>
              <a:t>STOP! PAUSE THE VIDEO NOW TO THINK ABOUT THE QUESTIONS AND THE GAME.</a:t>
            </a:r>
          </a:p>
        </p:txBody>
      </p:sp>
      <p:pic>
        <p:nvPicPr>
          <p:cNvPr id="4" name="Picture 3">
            <a:extLst>
              <a:ext uri="{FF2B5EF4-FFF2-40B4-BE49-F238E27FC236}">
                <a16:creationId xmlns:a16="http://schemas.microsoft.com/office/drawing/2014/main" id="{6BDCE149-2D82-4360-8728-E5709128D0C8}"/>
              </a:ext>
            </a:extLst>
          </p:cNvPr>
          <p:cNvPicPr>
            <a:picLocks noChangeAspect="1"/>
          </p:cNvPicPr>
          <p:nvPr/>
        </p:nvPicPr>
        <p:blipFill>
          <a:blip r:embed="rId5"/>
          <a:stretch>
            <a:fillRect/>
          </a:stretch>
        </p:blipFill>
        <p:spPr>
          <a:xfrm>
            <a:off x="8610599" y="204389"/>
            <a:ext cx="3213717" cy="1445863"/>
          </a:xfrm>
          <a:prstGeom prst="rect">
            <a:avLst/>
          </a:prstGeom>
        </p:spPr>
      </p:pic>
    </p:spTree>
    <p:extLst>
      <p:ext uri="{BB962C8B-B14F-4D97-AF65-F5344CB8AC3E}">
        <p14:creationId xmlns:p14="http://schemas.microsoft.com/office/powerpoint/2010/main" val="21907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8E2627-B2BC-4436-85CE-F186B3D9BE69}"/>
              </a:ext>
            </a:extLst>
          </p:cNvPr>
          <p:cNvPicPr>
            <a:picLocks noChangeAspect="1"/>
          </p:cNvPicPr>
          <p:nvPr/>
        </p:nvPicPr>
        <p:blipFill>
          <a:blip r:embed="rId2"/>
          <a:stretch>
            <a:fillRect/>
          </a:stretch>
        </p:blipFill>
        <p:spPr>
          <a:xfrm>
            <a:off x="69777" y="4372779"/>
            <a:ext cx="1764098" cy="1659944"/>
          </a:xfrm>
          <a:prstGeom prst="rect">
            <a:avLst/>
          </a:prstGeom>
        </p:spPr>
      </p:pic>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881109"/>
            <a:ext cx="11936026" cy="4351338"/>
          </a:xfrm>
        </p:spPr>
        <p:txBody>
          <a:bodyPr/>
          <a:lstStyle/>
          <a:p>
            <a:pPr marL="0" indent="0">
              <a:buNone/>
            </a:pPr>
            <a:r>
              <a:rPr lang="en-US" dirty="0"/>
              <a:t>The Hat game seems hard.</a:t>
            </a:r>
          </a:p>
          <a:p>
            <a:pPr marL="0" indent="0">
              <a:buNone/>
            </a:pPr>
            <a:endParaRPr lang="en-US" dirty="0"/>
          </a:p>
          <a:p>
            <a:pPr marL="0" indent="0">
              <a:buNone/>
            </a:pPr>
            <a:r>
              <a:rPr lang="en-US" dirty="0"/>
              <a:t>You can only say </a:t>
            </a:r>
            <a:r>
              <a:rPr lang="en-US" dirty="0">
                <a:solidFill>
                  <a:srgbClr val="FF0000"/>
                </a:solidFill>
              </a:rPr>
              <a:t>RED</a:t>
            </a:r>
            <a:r>
              <a:rPr lang="en-US" dirty="0"/>
              <a:t> or</a:t>
            </a:r>
            <a:r>
              <a:rPr lang="en-US" dirty="0">
                <a:solidFill>
                  <a:schemeClr val="accent4"/>
                </a:solidFill>
              </a:rPr>
              <a:t> YELLOW</a:t>
            </a:r>
            <a:r>
              <a:rPr lang="en-US" dirty="0"/>
              <a:t>, and if even one person who speaks is wrong the entire team loses; thus if two people are right and one is wrong, YOU LOSE!</a:t>
            </a:r>
          </a:p>
          <a:p>
            <a:pPr marL="0" indent="0">
              <a:buNone/>
            </a:pPr>
            <a:endParaRPr lang="en-US" dirty="0"/>
          </a:p>
          <a:p>
            <a:pPr marL="0" indent="0">
              <a:buNone/>
            </a:pPr>
            <a:r>
              <a:rPr lang="en-US" dirty="0"/>
              <a:t>Can you come up with a strategy where exactly half the time your team wins? You must decide when each person speaks and what they will say. </a:t>
            </a:r>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6</a:t>
            </a:fld>
            <a:endParaRPr lang="en-US"/>
          </a:p>
        </p:txBody>
      </p:sp>
      <p:pic>
        <p:nvPicPr>
          <p:cNvPr id="6" name="Picture 5">
            <a:extLst>
              <a:ext uri="{FF2B5EF4-FFF2-40B4-BE49-F238E27FC236}">
                <a16:creationId xmlns:a16="http://schemas.microsoft.com/office/drawing/2014/main" id="{D728083A-8773-4731-9E8D-E0450E0C1FF5}"/>
              </a:ext>
            </a:extLst>
          </p:cNvPr>
          <p:cNvPicPr>
            <a:picLocks noChangeAspect="1"/>
          </p:cNvPicPr>
          <p:nvPr/>
        </p:nvPicPr>
        <p:blipFill>
          <a:blip r:embed="rId2"/>
          <a:stretch>
            <a:fillRect/>
          </a:stretch>
        </p:blipFill>
        <p:spPr>
          <a:xfrm>
            <a:off x="10195135" y="4223813"/>
            <a:ext cx="1764098" cy="1659944"/>
          </a:xfrm>
          <a:prstGeom prst="rect">
            <a:avLst/>
          </a:prstGeom>
        </p:spPr>
      </p:pic>
      <p:sp>
        <p:nvSpPr>
          <p:cNvPr id="7" name="TextBox 6">
            <a:extLst>
              <a:ext uri="{FF2B5EF4-FFF2-40B4-BE49-F238E27FC236}">
                <a16:creationId xmlns:a16="http://schemas.microsoft.com/office/drawing/2014/main" id="{995CF526-6751-4B56-8A7D-14AE6C39446F}"/>
              </a:ext>
            </a:extLst>
          </p:cNvPr>
          <p:cNvSpPr txBox="1"/>
          <p:nvPr/>
        </p:nvSpPr>
        <p:spPr>
          <a:xfrm>
            <a:off x="1970843" y="4822952"/>
            <a:ext cx="8463989" cy="461665"/>
          </a:xfrm>
          <a:prstGeom prst="rect">
            <a:avLst/>
          </a:prstGeom>
          <a:noFill/>
        </p:spPr>
        <p:txBody>
          <a:bodyPr wrap="square" rtlCol="0">
            <a:spAutoFit/>
          </a:bodyPr>
          <a:lstStyle/>
          <a:p>
            <a:r>
              <a:rPr lang="en-US" sz="2400" dirty="0">
                <a:solidFill>
                  <a:srgbClr val="FF0000"/>
                </a:solidFill>
              </a:rPr>
              <a:t>STOP! PAUSE THE VIDEO NOW TO THINK ABOUT THE QUESTION.</a:t>
            </a:r>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3"/>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4"/>
          <a:stretch>
            <a:fillRect/>
          </a:stretch>
        </p:blipFill>
        <p:spPr>
          <a:xfrm>
            <a:off x="11472873" y="5976891"/>
            <a:ext cx="719127" cy="885080"/>
          </a:xfrm>
          <a:prstGeom prst="rect">
            <a:avLst/>
          </a:prstGeom>
        </p:spPr>
      </p:pic>
    </p:spTree>
    <p:extLst>
      <p:ext uri="{BB962C8B-B14F-4D97-AF65-F5344CB8AC3E}">
        <p14:creationId xmlns:p14="http://schemas.microsoft.com/office/powerpoint/2010/main" val="135779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8E2627-B2BC-4436-85CE-F186B3D9BE69}"/>
              </a:ext>
            </a:extLst>
          </p:cNvPr>
          <p:cNvPicPr>
            <a:picLocks noChangeAspect="1"/>
          </p:cNvPicPr>
          <p:nvPr/>
        </p:nvPicPr>
        <p:blipFill>
          <a:blip r:embed="rId2"/>
          <a:stretch>
            <a:fillRect/>
          </a:stretch>
        </p:blipFill>
        <p:spPr>
          <a:xfrm>
            <a:off x="69777" y="4372779"/>
            <a:ext cx="1764098" cy="1659944"/>
          </a:xfrm>
          <a:prstGeom prst="rect">
            <a:avLst/>
          </a:prstGeom>
        </p:spPr>
      </p:pic>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881109"/>
            <a:ext cx="11936026" cy="4351338"/>
          </a:xfrm>
        </p:spPr>
        <p:txBody>
          <a:bodyPr/>
          <a:lstStyle/>
          <a:p>
            <a:pPr marL="0" indent="0">
              <a:buNone/>
            </a:pPr>
            <a:r>
              <a:rPr lang="en-US" dirty="0"/>
              <a:t>The Hat game seems hard.</a:t>
            </a:r>
          </a:p>
          <a:p>
            <a:pPr marL="0" indent="0">
              <a:buNone/>
            </a:pPr>
            <a:endParaRPr lang="en-US" dirty="0"/>
          </a:p>
          <a:p>
            <a:pPr marL="0" indent="0">
              <a:buNone/>
            </a:pPr>
            <a:r>
              <a:rPr lang="en-US" dirty="0"/>
              <a:t>You can only say </a:t>
            </a:r>
            <a:r>
              <a:rPr lang="en-US" dirty="0">
                <a:solidFill>
                  <a:srgbClr val="FF0000"/>
                </a:solidFill>
              </a:rPr>
              <a:t>RED</a:t>
            </a:r>
            <a:r>
              <a:rPr lang="en-US" dirty="0"/>
              <a:t> or </a:t>
            </a:r>
            <a:r>
              <a:rPr lang="en-US" dirty="0">
                <a:solidFill>
                  <a:schemeClr val="accent4"/>
                </a:solidFill>
              </a:rPr>
              <a:t>YELLOW</a:t>
            </a:r>
            <a:r>
              <a:rPr lang="en-US" dirty="0"/>
              <a:t>, and if even one person who speaks is wrong the entire team loses; thus if two people are right and one is wrong, YOU LOSE!</a:t>
            </a:r>
          </a:p>
          <a:p>
            <a:pPr marL="0" indent="0">
              <a:buNone/>
            </a:pPr>
            <a:endParaRPr lang="en-US" dirty="0"/>
          </a:p>
          <a:p>
            <a:pPr marL="0" indent="0">
              <a:buNone/>
            </a:pPr>
            <a:r>
              <a:rPr lang="en-US" dirty="0"/>
              <a:t>Can you come up with a strategy where exactly half the time your team wins? You must decide when each person speaks and what they will say. </a:t>
            </a:r>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7</a:t>
            </a:fld>
            <a:endParaRPr lang="en-US"/>
          </a:p>
        </p:txBody>
      </p:sp>
      <p:pic>
        <p:nvPicPr>
          <p:cNvPr id="6" name="Picture 5">
            <a:extLst>
              <a:ext uri="{FF2B5EF4-FFF2-40B4-BE49-F238E27FC236}">
                <a16:creationId xmlns:a16="http://schemas.microsoft.com/office/drawing/2014/main" id="{D728083A-8773-4731-9E8D-E0450E0C1FF5}"/>
              </a:ext>
            </a:extLst>
          </p:cNvPr>
          <p:cNvPicPr>
            <a:picLocks noChangeAspect="1"/>
          </p:cNvPicPr>
          <p:nvPr/>
        </p:nvPicPr>
        <p:blipFill>
          <a:blip r:embed="rId2"/>
          <a:stretch>
            <a:fillRect/>
          </a:stretch>
        </p:blipFill>
        <p:spPr>
          <a:xfrm>
            <a:off x="10195135" y="4223813"/>
            <a:ext cx="1764098" cy="1659944"/>
          </a:xfrm>
          <a:prstGeom prst="rect">
            <a:avLst/>
          </a:prstGeom>
        </p:spPr>
      </p:pic>
      <p:sp>
        <p:nvSpPr>
          <p:cNvPr id="7" name="TextBox 6">
            <a:extLst>
              <a:ext uri="{FF2B5EF4-FFF2-40B4-BE49-F238E27FC236}">
                <a16:creationId xmlns:a16="http://schemas.microsoft.com/office/drawing/2014/main" id="{995CF526-6751-4B56-8A7D-14AE6C39446F}"/>
              </a:ext>
            </a:extLst>
          </p:cNvPr>
          <p:cNvSpPr txBox="1"/>
          <p:nvPr/>
        </p:nvSpPr>
        <p:spPr>
          <a:xfrm>
            <a:off x="1970843" y="4822952"/>
            <a:ext cx="8463989" cy="461665"/>
          </a:xfrm>
          <a:prstGeom prst="rect">
            <a:avLst/>
          </a:prstGeom>
          <a:noFill/>
        </p:spPr>
        <p:txBody>
          <a:bodyPr wrap="square" rtlCol="0">
            <a:spAutoFit/>
          </a:bodyPr>
          <a:lstStyle/>
          <a:p>
            <a:r>
              <a:rPr lang="en-US" sz="2400" dirty="0">
                <a:solidFill>
                  <a:srgbClr val="FF0000"/>
                </a:solidFill>
              </a:rPr>
              <a:t>STOP! PAUSE THE VIDEO NOW TO THINK ABOUT THE QUESTION.</a:t>
            </a:r>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3"/>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4"/>
          <a:stretch>
            <a:fillRect/>
          </a:stretch>
        </p:blipFill>
        <p:spPr>
          <a:xfrm>
            <a:off x="11472873" y="5976891"/>
            <a:ext cx="719127" cy="885080"/>
          </a:xfrm>
          <a:prstGeom prst="rect">
            <a:avLst/>
          </a:prstGeom>
        </p:spPr>
      </p:pic>
      <p:pic>
        <p:nvPicPr>
          <p:cNvPr id="11" name="Picture 10">
            <a:extLst>
              <a:ext uri="{FF2B5EF4-FFF2-40B4-BE49-F238E27FC236}">
                <a16:creationId xmlns:a16="http://schemas.microsoft.com/office/drawing/2014/main" id="{093FB911-E29D-4F66-89D4-733A6EEFFC46}"/>
              </a:ext>
            </a:extLst>
          </p:cNvPr>
          <p:cNvPicPr>
            <a:picLocks noChangeAspect="1"/>
          </p:cNvPicPr>
          <p:nvPr/>
        </p:nvPicPr>
        <p:blipFill>
          <a:blip r:embed="rId5"/>
          <a:stretch>
            <a:fillRect/>
          </a:stretch>
        </p:blipFill>
        <p:spPr>
          <a:xfrm>
            <a:off x="7432362" y="93026"/>
            <a:ext cx="4526871" cy="1787505"/>
          </a:xfrm>
          <a:prstGeom prst="rect">
            <a:avLst/>
          </a:prstGeom>
        </p:spPr>
      </p:pic>
    </p:spTree>
    <p:extLst>
      <p:ext uri="{BB962C8B-B14F-4D97-AF65-F5344CB8AC3E}">
        <p14:creationId xmlns:p14="http://schemas.microsoft.com/office/powerpoint/2010/main" val="345506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8E2627-B2BC-4436-85CE-F186B3D9BE69}"/>
              </a:ext>
            </a:extLst>
          </p:cNvPr>
          <p:cNvPicPr>
            <a:picLocks noChangeAspect="1"/>
          </p:cNvPicPr>
          <p:nvPr/>
        </p:nvPicPr>
        <p:blipFill>
          <a:blip r:embed="rId2"/>
          <a:stretch>
            <a:fillRect/>
          </a:stretch>
        </p:blipFill>
        <p:spPr>
          <a:xfrm>
            <a:off x="69777" y="4372779"/>
            <a:ext cx="1764098" cy="1659944"/>
          </a:xfrm>
          <a:prstGeom prst="rect">
            <a:avLst/>
          </a:prstGeom>
        </p:spPr>
      </p:pic>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8</a:t>
            </a:fld>
            <a:endParaRPr lang="en-US"/>
          </a:p>
        </p:txBody>
      </p:sp>
      <p:pic>
        <p:nvPicPr>
          <p:cNvPr id="6" name="Picture 5">
            <a:extLst>
              <a:ext uri="{FF2B5EF4-FFF2-40B4-BE49-F238E27FC236}">
                <a16:creationId xmlns:a16="http://schemas.microsoft.com/office/drawing/2014/main" id="{D728083A-8773-4731-9E8D-E0450E0C1FF5}"/>
              </a:ext>
            </a:extLst>
          </p:cNvPr>
          <p:cNvPicPr>
            <a:picLocks noChangeAspect="1"/>
          </p:cNvPicPr>
          <p:nvPr/>
        </p:nvPicPr>
        <p:blipFill>
          <a:blip r:embed="rId2"/>
          <a:stretch>
            <a:fillRect/>
          </a:stretch>
        </p:blipFill>
        <p:spPr>
          <a:xfrm>
            <a:off x="10195135" y="4223813"/>
            <a:ext cx="1764098" cy="1659944"/>
          </a:xfrm>
          <a:prstGeom prst="rect">
            <a:avLst/>
          </a:prstGeom>
        </p:spPr>
      </p:pic>
      <p:sp>
        <p:nvSpPr>
          <p:cNvPr id="7" name="TextBox 6">
            <a:extLst>
              <a:ext uri="{FF2B5EF4-FFF2-40B4-BE49-F238E27FC236}">
                <a16:creationId xmlns:a16="http://schemas.microsoft.com/office/drawing/2014/main" id="{995CF526-6751-4B56-8A7D-14AE6C39446F}"/>
              </a:ext>
            </a:extLst>
          </p:cNvPr>
          <p:cNvSpPr txBox="1"/>
          <p:nvPr/>
        </p:nvSpPr>
        <p:spPr>
          <a:xfrm>
            <a:off x="1970843" y="4822952"/>
            <a:ext cx="8463989" cy="461665"/>
          </a:xfrm>
          <a:prstGeom prst="rect">
            <a:avLst/>
          </a:prstGeom>
          <a:noFill/>
        </p:spPr>
        <p:txBody>
          <a:bodyPr wrap="square" rtlCol="0">
            <a:spAutoFit/>
          </a:bodyPr>
          <a:lstStyle/>
          <a:p>
            <a:r>
              <a:rPr lang="en-US" sz="2400" dirty="0">
                <a:solidFill>
                  <a:srgbClr val="FF0000"/>
                </a:solidFill>
              </a:rPr>
              <a:t>STOP! PAUSE THE VIDEO NOW TO THINK ABOUT THE QUESTION.</a:t>
            </a:r>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3"/>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4"/>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405414" y="974243"/>
            <a:ext cx="6776622" cy="2677656"/>
          </a:xfrm>
          <a:prstGeom prst="rect">
            <a:avLst/>
          </a:prstGeom>
          <a:noFill/>
        </p:spPr>
        <p:txBody>
          <a:bodyPr wrap="square" rtlCol="0">
            <a:spAutoFit/>
          </a:bodyPr>
          <a:lstStyle/>
          <a:p>
            <a:r>
              <a:rPr lang="en-US" sz="2400" dirty="0"/>
              <a:t>If each person were to speak randomly, they would have a 50% chance of being right and a 50% chance of being wrong. So right 1 out of 2 times.</a:t>
            </a:r>
          </a:p>
          <a:p>
            <a:endParaRPr lang="en-US" sz="2400" dirty="0"/>
          </a:p>
          <a:p>
            <a:endParaRPr lang="en-US" sz="2400" dirty="0"/>
          </a:p>
          <a:p>
            <a:r>
              <a:rPr lang="en-US" sz="2400" dirty="0">
                <a:solidFill>
                  <a:srgbClr val="FF0000"/>
                </a:solidFill>
              </a:rPr>
              <a:t>Thus the odds that two who speak randomly are both right is …..</a:t>
            </a:r>
          </a:p>
        </p:txBody>
      </p:sp>
      <p:pic>
        <p:nvPicPr>
          <p:cNvPr id="11" name="Picture 10">
            <a:extLst>
              <a:ext uri="{FF2B5EF4-FFF2-40B4-BE49-F238E27FC236}">
                <a16:creationId xmlns:a16="http://schemas.microsoft.com/office/drawing/2014/main" id="{1BC761C8-3482-4250-B823-F3A324B9DBCC}"/>
              </a:ext>
            </a:extLst>
          </p:cNvPr>
          <p:cNvPicPr>
            <a:picLocks noChangeAspect="1"/>
          </p:cNvPicPr>
          <p:nvPr/>
        </p:nvPicPr>
        <p:blipFill>
          <a:blip r:embed="rId5"/>
          <a:stretch>
            <a:fillRect/>
          </a:stretch>
        </p:blipFill>
        <p:spPr>
          <a:xfrm>
            <a:off x="6872785" y="143805"/>
            <a:ext cx="5086448" cy="3087668"/>
          </a:xfrm>
          <a:prstGeom prst="rect">
            <a:avLst/>
          </a:prstGeom>
        </p:spPr>
      </p:pic>
    </p:spTree>
    <p:extLst>
      <p:ext uri="{BB962C8B-B14F-4D97-AF65-F5344CB8AC3E}">
        <p14:creationId xmlns:p14="http://schemas.microsoft.com/office/powerpoint/2010/main" val="324627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242A82E-D16D-491B-8F76-7F430778B48E}"/>
              </a:ext>
            </a:extLst>
          </p:cNvPr>
          <p:cNvPicPr>
            <a:picLocks noChangeAspect="1"/>
          </p:cNvPicPr>
          <p:nvPr/>
        </p:nvPicPr>
        <p:blipFill>
          <a:blip r:embed="rId2"/>
          <a:stretch>
            <a:fillRect/>
          </a:stretch>
        </p:blipFill>
        <p:spPr>
          <a:xfrm>
            <a:off x="4876566" y="508817"/>
            <a:ext cx="6955870" cy="5171243"/>
          </a:xfrm>
          <a:prstGeom prst="rect">
            <a:avLst/>
          </a:prstGeom>
        </p:spPr>
      </p:pic>
      <p:sp>
        <p:nvSpPr>
          <p:cNvPr id="2" name="Title 1">
            <a:extLst>
              <a:ext uri="{FF2B5EF4-FFF2-40B4-BE49-F238E27FC236}">
                <a16:creationId xmlns:a16="http://schemas.microsoft.com/office/drawing/2014/main" id="{E1894D37-A306-41F9-ACBB-97A941E2F9EC}"/>
              </a:ext>
            </a:extLst>
          </p:cNvPr>
          <p:cNvSpPr>
            <a:spLocks noGrp="1"/>
          </p:cNvSpPr>
          <p:nvPr>
            <p:ph type="title"/>
          </p:nvPr>
        </p:nvSpPr>
        <p:spPr>
          <a:xfrm>
            <a:off x="127987" y="136525"/>
            <a:ext cx="10515600" cy="744584"/>
          </a:xfrm>
        </p:spPr>
        <p:txBody>
          <a:bodyPr/>
          <a:lstStyle/>
          <a:p>
            <a:r>
              <a:rPr lang="en-US" b="1" dirty="0">
                <a:solidFill>
                  <a:srgbClr val="FF0000"/>
                </a:solidFill>
              </a:rPr>
              <a:t>The Hat Game</a:t>
            </a:r>
            <a:endParaRPr lang="en-US" dirty="0"/>
          </a:p>
        </p:txBody>
      </p:sp>
      <p:sp>
        <p:nvSpPr>
          <p:cNvPr id="3" name="Content Placeholder 2">
            <a:extLst>
              <a:ext uri="{FF2B5EF4-FFF2-40B4-BE49-F238E27FC236}">
                <a16:creationId xmlns:a16="http://schemas.microsoft.com/office/drawing/2014/main" id="{8E1C6FAB-9B1A-4216-9438-98D89071FD0C}"/>
              </a:ext>
            </a:extLst>
          </p:cNvPr>
          <p:cNvSpPr>
            <a:spLocks noGrp="1"/>
          </p:cNvSpPr>
          <p:nvPr>
            <p:ph idx="1"/>
          </p:nvPr>
        </p:nvSpPr>
        <p:spPr>
          <a:xfrm>
            <a:off x="127987" y="796305"/>
            <a:ext cx="11936026" cy="3427507"/>
          </a:xfrm>
        </p:spPr>
        <p:txBody>
          <a:bodyPr/>
          <a:lstStyle/>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DA7604C-D458-4B77-BF51-45EF813C4D71}"/>
              </a:ext>
            </a:extLst>
          </p:cNvPr>
          <p:cNvSpPr>
            <a:spLocks noGrp="1"/>
          </p:cNvSpPr>
          <p:nvPr>
            <p:ph type="sldNum" sz="quarter" idx="12"/>
          </p:nvPr>
        </p:nvSpPr>
        <p:spPr/>
        <p:txBody>
          <a:bodyPr/>
          <a:lstStyle/>
          <a:p>
            <a:fld id="{6CC615EE-D9FC-4583-9B41-1F2AB3660A82}" type="slidenum">
              <a:rPr lang="en-US" smtClean="0"/>
              <a:t>9</a:t>
            </a:fld>
            <a:endParaRPr lang="en-US"/>
          </a:p>
        </p:txBody>
      </p:sp>
      <p:pic>
        <p:nvPicPr>
          <p:cNvPr id="8" name="Picture 7">
            <a:extLst>
              <a:ext uri="{FF2B5EF4-FFF2-40B4-BE49-F238E27FC236}">
                <a16:creationId xmlns:a16="http://schemas.microsoft.com/office/drawing/2014/main" id="{2360294A-A3FD-499C-ACE5-8500473B72C5}"/>
              </a:ext>
            </a:extLst>
          </p:cNvPr>
          <p:cNvPicPr>
            <a:picLocks noChangeAspect="1"/>
          </p:cNvPicPr>
          <p:nvPr/>
        </p:nvPicPr>
        <p:blipFill>
          <a:blip r:embed="rId3"/>
          <a:stretch>
            <a:fillRect/>
          </a:stretch>
        </p:blipFill>
        <p:spPr>
          <a:xfrm>
            <a:off x="0" y="6011559"/>
            <a:ext cx="701336" cy="885080"/>
          </a:xfrm>
          <a:prstGeom prst="rect">
            <a:avLst/>
          </a:prstGeom>
        </p:spPr>
      </p:pic>
      <p:pic>
        <p:nvPicPr>
          <p:cNvPr id="9" name="Picture 8">
            <a:extLst>
              <a:ext uri="{FF2B5EF4-FFF2-40B4-BE49-F238E27FC236}">
                <a16:creationId xmlns:a16="http://schemas.microsoft.com/office/drawing/2014/main" id="{1CED4B11-7811-4B91-B57B-D3CD1E8AE2FB}"/>
              </a:ext>
            </a:extLst>
          </p:cNvPr>
          <p:cNvPicPr>
            <a:picLocks noChangeAspect="1"/>
          </p:cNvPicPr>
          <p:nvPr/>
        </p:nvPicPr>
        <p:blipFill>
          <a:blip r:embed="rId4"/>
          <a:stretch>
            <a:fillRect/>
          </a:stretch>
        </p:blipFill>
        <p:spPr>
          <a:xfrm>
            <a:off x="11472873" y="5976891"/>
            <a:ext cx="719127" cy="885080"/>
          </a:xfrm>
          <a:prstGeom prst="rect">
            <a:avLst/>
          </a:prstGeom>
        </p:spPr>
      </p:pic>
      <p:sp>
        <p:nvSpPr>
          <p:cNvPr id="10" name="TextBox 9">
            <a:extLst>
              <a:ext uri="{FF2B5EF4-FFF2-40B4-BE49-F238E27FC236}">
                <a16:creationId xmlns:a16="http://schemas.microsoft.com/office/drawing/2014/main" id="{69EC3DD1-6D70-4F5D-809E-10923679FDE2}"/>
              </a:ext>
            </a:extLst>
          </p:cNvPr>
          <p:cNvSpPr txBox="1"/>
          <p:nvPr/>
        </p:nvSpPr>
        <p:spPr>
          <a:xfrm>
            <a:off x="405414" y="974243"/>
            <a:ext cx="4965576" cy="3785652"/>
          </a:xfrm>
          <a:prstGeom prst="rect">
            <a:avLst/>
          </a:prstGeom>
          <a:noFill/>
        </p:spPr>
        <p:txBody>
          <a:bodyPr wrap="square" rtlCol="0">
            <a:spAutoFit/>
          </a:bodyPr>
          <a:lstStyle/>
          <a:p>
            <a:r>
              <a:rPr lang="en-US" sz="2400" dirty="0"/>
              <a:t>If each person were to speak randomly, they would have a 50% chance of being right and a 50% chance of being wrong. So 1 out of 2 times correct.</a:t>
            </a:r>
          </a:p>
          <a:p>
            <a:endParaRPr lang="en-US" sz="2400" dirty="0"/>
          </a:p>
          <a:p>
            <a:r>
              <a:rPr lang="en-US" sz="2400" dirty="0">
                <a:solidFill>
                  <a:srgbClr val="00B050"/>
                </a:solidFill>
              </a:rPr>
              <a:t>Thus the odds that two who speak randomly are both right is 25%, or 1 out of 4 times. </a:t>
            </a:r>
          </a:p>
          <a:p>
            <a:endParaRPr lang="en-US" sz="2400" dirty="0"/>
          </a:p>
        </p:txBody>
      </p:sp>
    </p:spTree>
    <p:extLst>
      <p:ext uri="{BB962C8B-B14F-4D97-AF65-F5344CB8AC3E}">
        <p14:creationId xmlns:p14="http://schemas.microsoft.com/office/powerpoint/2010/main" val="2061811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2524</Words>
  <Application>Microsoft Office PowerPoint</Application>
  <PresentationFormat>Widescreen</PresentationFormat>
  <Paragraphs>263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The Hat Game</vt:lpstr>
      <vt:lpstr>Goals of the T alk</vt:lpstr>
      <vt:lpstr>The Hat Game</vt:lpstr>
      <vt:lpstr>The Hat Game</vt:lpstr>
      <vt:lpstr>The Hat Game</vt:lpstr>
      <vt:lpstr>The Hat Game</vt:lpstr>
      <vt:lpstr>The Hat Game</vt:lpstr>
      <vt:lpstr>The Hat Game</vt:lpstr>
      <vt:lpstr>The Hat Game</vt:lpstr>
      <vt:lpstr>The Hat Game</vt:lpstr>
      <vt:lpstr>The Hat Game</vt:lpstr>
      <vt:lpstr>The Hat Game</vt:lpstr>
      <vt:lpstr>The Hat Game</vt:lpstr>
      <vt:lpstr>The Hat Game</vt:lpstr>
      <vt:lpstr>The Hat Game</vt:lpstr>
      <vt:lpstr>The Hat Game</vt:lpstr>
      <vt:lpstr>The Hat Game</vt:lpstr>
      <vt:lpstr>The Hat Game</vt:lpstr>
      <vt:lpstr>The Hat Game</vt:lpstr>
      <vt:lpstr>The Hat Game</vt:lpstr>
      <vt:lpstr>The Hat Game</vt:lpstr>
      <vt:lpstr>The Hat Game: Analysis</vt:lpstr>
      <vt:lpstr>The Hat Game: Analysis</vt:lpstr>
      <vt:lpstr>The Hat Game</vt:lpstr>
      <vt:lpstr>Sending Messages</vt:lpstr>
      <vt:lpstr>Detecting and Correcting Errors</vt:lpstr>
      <vt:lpstr>Detecting and Correcting Errors</vt:lpstr>
      <vt:lpstr>Binary</vt:lpstr>
      <vt:lpstr>Morse Code</vt:lpstr>
      <vt:lpstr>What stays with us….</vt:lpstr>
      <vt:lpstr>What stays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Miller</dc:creator>
  <cp:lastModifiedBy>Steven Miller</cp:lastModifiedBy>
  <cp:revision>42</cp:revision>
  <dcterms:created xsi:type="dcterms:W3CDTF">2020-04-05T19:55:59Z</dcterms:created>
  <dcterms:modified xsi:type="dcterms:W3CDTF">2020-04-06T21:03:29Z</dcterms:modified>
</cp:coreProperties>
</file>