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0" r:id="rId5"/>
    <p:sldId id="259" r:id="rId6"/>
    <p:sldId id="261" r:id="rId7"/>
    <p:sldId id="262" r:id="rId8"/>
    <p:sldId id="264" r:id="rId9"/>
    <p:sldId id="263" r:id="rId10"/>
    <p:sldId id="265" r:id="rId11"/>
    <p:sldId id="266" r:id="rId12"/>
    <p:sldId id="267" r:id="rId13"/>
    <p:sldId id="268" r:id="rId14"/>
    <p:sldId id="277" r:id="rId15"/>
    <p:sldId id="276" r:id="rId16"/>
    <p:sldId id="269" r:id="rId17"/>
    <p:sldId id="270" r:id="rId18"/>
    <p:sldId id="271" r:id="rId19"/>
    <p:sldId id="272" r:id="rId20"/>
    <p:sldId id="274" r:id="rId21"/>
    <p:sldId id="273" r:id="rId22"/>
    <p:sldId id="278" r:id="rId23"/>
    <p:sldId id="279" r:id="rId24"/>
    <p:sldId id="280" r:id="rId25"/>
    <p:sldId id="27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E68CEC-6F42-42EE-B43F-2F26018C44C3}" type="datetimeFigureOut">
              <a:rPr lang="en-US" smtClean="0"/>
              <a:t>4/8/2020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2BCEE2-81AE-4DC1-A3F4-A7EA677F9C39}" type="slidenum">
              <a:rPr lang="en-US" smtClean="0"/>
              <a:t>‹#›</a:t>
            </a:fld>
            <a:endParaRPr lang="en-US"/>
          </a:p>
        </p:txBody>
      </p:sp>
    </p:spTree>
    <p:extLst>
      <p:ext uri="{BB962C8B-B14F-4D97-AF65-F5344CB8AC3E}">
        <p14:creationId xmlns:p14="http://schemas.microsoft.com/office/powerpoint/2010/main" val="3948905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6442E-CBC5-4914-B786-25D75EADC3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7DBD4D-54D6-4ACF-A587-1474EFC92E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B95A09-4D3A-4C01-97CA-A4AB264E695F}"/>
              </a:ext>
            </a:extLst>
          </p:cNvPr>
          <p:cNvSpPr>
            <a:spLocks noGrp="1"/>
          </p:cNvSpPr>
          <p:nvPr>
            <p:ph type="dt" sz="half" idx="10"/>
          </p:nvPr>
        </p:nvSpPr>
        <p:spPr/>
        <p:txBody>
          <a:bodyPr/>
          <a:lstStyle/>
          <a:p>
            <a:fld id="{F991E50D-E178-4D01-A372-0650EE41068D}" type="datetime1">
              <a:rPr lang="en-US" smtClean="0"/>
              <a:t>4/8/2020</a:t>
            </a:fld>
            <a:endParaRPr lang="en-US"/>
          </a:p>
        </p:txBody>
      </p:sp>
      <p:sp>
        <p:nvSpPr>
          <p:cNvPr id="5" name="Footer Placeholder 4">
            <a:extLst>
              <a:ext uri="{FF2B5EF4-FFF2-40B4-BE49-F238E27FC236}">
                <a16:creationId xmlns:a16="http://schemas.microsoft.com/office/drawing/2014/main" id="{6BCF4226-C6CF-4994-AF1B-7C1D6084FA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49E92-CE09-4721-A750-216A90AF3BCE}"/>
              </a:ext>
            </a:extLst>
          </p:cNvPr>
          <p:cNvSpPr>
            <a:spLocks noGrp="1"/>
          </p:cNvSpPr>
          <p:nvPr>
            <p:ph type="sldNum" sz="quarter" idx="12"/>
          </p:nvPr>
        </p:nvSpPr>
        <p:spPr/>
        <p:txBody>
          <a:bodyPr/>
          <a:lstStyle/>
          <a:p>
            <a:fld id="{E3A613F6-E753-49DB-AEB3-4862E06F01BF}" type="slidenum">
              <a:rPr lang="en-US" smtClean="0"/>
              <a:t>‹#›</a:t>
            </a:fld>
            <a:endParaRPr lang="en-US"/>
          </a:p>
        </p:txBody>
      </p:sp>
    </p:spTree>
    <p:extLst>
      <p:ext uri="{BB962C8B-B14F-4D97-AF65-F5344CB8AC3E}">
        <p14:creationId xmlns:p14="http://schemas.microsoft.com/office/powerpoint/2010/main" val="2241698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94243-8B6A-4AF7-A82B-10C26AA4EF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539063-3C28-464E-9F07-D4D052AB5FA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CF2D2-81B8-4F50-8FD6-5C4100C17D02}"/>
              </a:ext>
            </a:extLst>
          </p:cNvPr>
          <p:cNvSpPr>
            <a:spLocks noGrp="1"/>
          </p:cNvSpPr>
          <p:nvPr>
            <p:ph type="dt" sz="half" idx="10"/>
          </p:nvPr>
        </p:nvSpPr>
        <p:spPr/>
        <p:txBody>
          <a:bodyPr/>
          <a:lstStyle/>
          <a:p>
            <a:fld id="{C283A6FF-30A7-48BC-B459-E1FDCFE65CE8}" type="datetime1">
              <a:rPr lang="en-US" smtClean="0"/>
              <a:t>4/8/2020</a:t>
            </a:fld>
            <a:endParaRPr lang="en-US"/>
          </a:p>
        </p:txBody>
      </p:sp>
      <p:sp>
        <p:nvSpPr>
          <p:cNvPr id="5" name="Footer Placeholder 4">
            <a:extLst>
              <a:ext uri="{FF2B5EF4-FFF2-40B4-BE49-F238E27FC236}">
                <a16:creationId xmlns:a16="http://schemas.microsoft.com/office/drawing/2014/main" id="{9E81419E-4DEB-412C-B231-06B0013A62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B1D9AD-28CF-4001-A2EE-BA26665F5A17}"/>
              </a:ext>
            </a:extLst>
          </p:cNvPr>
          <p:cNvSpPr>
            <a:spLocks noGrp="1"/>
          </p:cNvSpPr>
          <p:nvPr>
            <p:ph type="sldNum" sz="quarter" idx="12"/>
          </p:nvPr>
        </p:nvSpPr>
        <p:spPr/>
        <p:txBody>
          <a:bodyPr/>
          <a:lstStyle/>
          <a:p>
            <a:fld id="{E3A613F6-E753-49DB-AEB3-4862E06F01BF}" type="slidenum">
              <a:rPr lang="en-US" smtClean="0"/>
              <a:t>‹#›</a:t>
            </a:fld>
            <a:endParaRPr lang="en-US"/>
          </a:p>
        </p:txBody>
      </p:sp>
    </p:spTree>
    <p:extLst>
      <p:ext uri="{BB962C8B-B14F-4D97-AF65-F5344CB8AC3E}">
        <p14:creationId xmlns:p14="http://schemas.microsoft.com/office/powerpoint/2010/main" val="1103096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1103A8-A657-4B74-9F12-4C44C7E3FC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3E8BF4-CEA5-4EDF-9077-A0182E8E8CE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73D41-667B-4288-9FF2-53113AE2313D}"/>
              </a:ext>
            </a:extLst>
          </p:cNvPr>
          <p:cNvSpPr>
            <a:spLocks noGrp="1"/>
          </p:cNvSpPr>
          <p:nvPr>
            <p:ph type="dt" sz="half" idx="10"/>
          </p:nvPr>
        </p:nvSpPr>
        <p:spPr/>
        <p:txBody>
          <a:bodyPr/>
          <a:lstStyle/>
          <a:p>
            <a:fld id="{27DAA13B-5D6C-48E9-85E9-1BA74F4693C6}" type="datetime1">
              <a:rPr lang="en-US" smtClean="0"/>
              <a:t>4/8/2020</a:t>
            </a:fld>
            <a:endParaRPr lang="en-US"/>
          </a:p>
        </p:txBody>
      </p:sp>
      <p:sp>
        <p:nvSpPr>
          <p:cNvPr id="5" name="Footer Placeholder 4">
            <a:extLst>
              <a:ext uri="{FF2B5EF4-FFF2-40B4-BE49-F238E27FC236}">
                <a16:creationId xmlns:a16="http://schemas.microsoft.com/office/drawing/2014/main" id="{2B1798D9-CAF8-4567-9101-0976C49CF8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DA6FA6-13F7-403E-B3D4-3EBF5DB461A5}"/>
              </a:ext>
            </a:extLst>
          </p:cNvPr>
          <p:cNvSpPr>
            <a:spLocks noGrp="1"/>
          </p:cNvSpPr>
          <p:nvPr>
            <p:ph type="sldNum" sz="quarter" idx="12"/>
          </p:nvPr>
        </p:nvSpPr>
        <p:spPr/>
        <p:txBody>
          <a:bodyPr/>
          <a:lstStyle/>
          <a:p>
            <a:fld id="{E3A613F6-E753-49DB-AEB3-4862E06F01BF}" type="slidenum">
              <a:rPr lang="en-US" smtClean="0"/>
              <a:t>‹#›</a:t>
            </a:fld>
            <a:endParaRPr lang="en-US"/>
          </a:p>
        </p:txBody>
      </p:sp>
    </p:spTree>
    <p:extLst>
      <p:ext uri="{BB962C8B-B14F-4D97-AF65-F5344CB8AC3E}">
        <p14:creationId xmlns:p14="http://schemas.microsoft.com/office/powerpoint/2010/main" val="72640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B56A-86AF-4739-9E42-6A388DD8B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7A51EF-36F1-4CB1-91A8-1B42A7E5A23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13E72-A326-44F8-B458-DEA91A8F5D63}"/>
              </a:ext>
            </a:extLst>
          </p:cNvPr>
          <p:cNvSpPr>
            <a:spLocks noGrp="1"/>
          </p:cNvSpPr>
          <p:nvPr>
            <p:ph type="dt" sz="half" idx="10"/>
          </p:nvPr>
        </p:nvSpPr>
        <p:spPr/>
        <p:txBody>
          <a:bodyPr/>
          <a:lstStyle/>
          <a:p>
            <a:fld id="{0222F1B6-891C-4276-8EAB-914F298096B2}" type="datetime1">
              <a:rPr lang="en-US" smtClean="0"/>
              <a:t>4/8/2020</a:t>
            </a:fld>
            <a:endParaRPr lang="en-US"/>
          </a:p>
        </p:txBody>
      </p:sp>
      <p:sp>
        <p:nvSpPr>
          <p:cNvPr id="5" name="Footer Placeholder 4">
            <a:extLst>
              <a:ext uri="{FF2B5EF4-FFF2-40B4-BE49-F238E27FC236}">
                <a16:creationId xmlns:a16="http://schemas.microsoft.com/office/drawing/2014/main" id="{93E13A34-8258-4589-A4FB-E821A84EB5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98F21-3954-4FD8-87E2-4B2CBAA7B0F3}"/>
              </a:ext>
            </a:extLst>
          </p:cNvPr>
          <p:cNvSpPr>
            <a:spLocks noGrp="1"/>
          </p:cNvSpPr>
          <p:nvPr>
            <p:ph type="sldNum" sz="quarter" idx="12"/>
          </p:nvPr>
        </p:nvSpPr>
        <p:spPr/>
        <p:txBody>
          <a:bodyPr/>
          <a:lstStyle/>
          <a:p>
            <a:fld id="{E3A613F6-E753-49DB-AEB3-4862E06F01BF}" type="slidenum">
              <a:rPr lang="en-US" smtClean="0"/>
              <a:t>‹#›</a:t>
            </a:fld>
            <a:endParaRPr lang="en-US"/>
          </a:p>
        </p:txBody>
      </p:sp>
    </p:spTree>
    <p:extLst>
      <p:ext uri="{BB962C8B-B14F-4D97-AF65-F5344CB8AC3E}">
        <p14:creationId xmlns:p14="http://schemas.microsoft.com/office/powerpoint/2010/main" val="86932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0A92B-F63B-4E97-BBA8-7CAEE03092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98AEFB-2502-4568-83CC-83B7D80688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89820E8-B8A4-41C1-9460-91AD1F2E350B}"/>
              </a:ext>
            </a:extLst>
          </p:cNvPr>
          <p:cNvSpPr>
            <a:spLocks noGrp="1"/>
          </p:cNvSpPr>
          <p:nvPr>
            <p:ph type="dt" sz="half" idx="10"/>
          </p:nvPr>
        </p:nvSpPr>
        <p:spPr/>
        <p:txBody>
          <a:bodyPr/>
          <a:lstStyle/>
          <a:p>
            <a:fld id="{24C5020A-6D55-4D25-BB94-52BB97292165}" type="datetime1">
              <a:rPr lang="en-US" smtClean="0"/>
              <a:t>4/8/2020</a:t>
            </a:fld>
            <a:endParaRPr lang="en-US"/>
          </a:p>
        </p:txBody>
      </p:sp>
      <p:sp>
        <p:nvSpPr>
          <p:cNvPr id="5" name="Footer Placeholder 4">
            <a:extLst>
              <a:ext uri="{FF2B5EF4-FFF2-40B4-BE49-F238E27FC236}">
                <a16:creationId xmlns:a16="http://schemas.microsoft.com/office/drawing/2014/main" id="{7FC3EDD7-5B88-4E5E-AD61-361D918B97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E5C801-4518-4491-BDEA-40C95B6438A3}"/>
              </a:ext>
            </a:extLst>
          </p:cNvPr>
          <p:cNvSpPr>
            <a:spLocks noGrp="1"/>
          </p:cNvSpPr>
          <p:nvPr>
            <p:ph type="sldNum" sz="quarter" idx="12"/>
          </p:nvPr>
        </p:nvSpPr>
        <p:spPr/>
        <p:txBody>
          <a:bodyPr/>
          <a:lstStyle/>
          <a:p>
            <a:fld id="{E3A613F6-E753-49DB-AEB3-4862E06F01BF}" type="slidenum">
              <a:rPr lang="en-US" smtClean="0"/>
              <a:t>‹#›</a:t>
            </a:fld>
            <a:endParaRPr lang="en-US"/>
          </a:p>
        </p:txBody>
      </p:sp>
    </p:spTree>
    <p:extLst>
      <p:ext uri="{BB962C8B-B14F-4D97-AF65-F5344CB8AC3E}">
        <p14:creationId xmlns:p14="http://schemas.microsoft.com/office/powerpoint/2010/main" val="119522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6BB4E-3524-47CB-AEF7-EF3B6B0090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471BD3-65BA-4C06-8DA6-D08ADBA4FE9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AE59D6-FE0D-4A42-B890-D1BE91677F0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BDCF6A-4A66-4145-92FF-E7CD859DAFBF}"/>
              </a:ext>
            </a:extLst>
          </p:cNvPr>
          <p:cNvSpPr>
            <a:spLocks noGrp="1"/>
          </p:cNvSpPr>
          <p:nvPr>
            <p:ph type="dt" sz="half" idx="10"/>
          </p:nvPr>
        </p:nvSpPr>
        <p:spPr/>
        <p:txBody>
          <a:bodyPr/>
          <a:lstStyle/>
          <a:p>
            <a:fld id="{1B88CAB8-F549-4A69-82EF-D596F4E352C8}" type="datetime1">
              <a:rPr lang="en-US" smtClean="0"/>
              <a:t>4/8/2020</a:t>
            </a:fld>
            <a:endParaRPr lang="en-US"/>
          </a:p>
        </p:txBody>
      </p:sp>
      <p:sp>
        <p:nvSpPr>
          <p:cNvPr id="6" name="Footer Placeholder 5">
            <a:extLst>
              <a:ext uri="{FF2B5EF4-FFF2-40B4-BE49-F238E27FC236}">
                <a16:creationId xmlns:a16="http://schemas.microsoft.com/office/drawing/2014/main" id="{1AB15ED7-F6A2-4003-99B6-7A662C86FD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C5F94-0291-48EC-8D14-DA74FAE657DD}"/>
              </a:ext>
            </a:extLst>
          </p:cNvPr>
          <p:cNvSpPr>
            <a:spLocks noGrp="1"/>
          </p:cNvSpPr>
          <p:nvPr>
            <p:ph type="sldNum" sz="quarter" idx="12"/>
          </p:nvPr>
        </p:nvSpPr>
        <p:spPr/>
        <p:txBody>
          <a:bodyPr/>
          <a:lstStyle/>
          <a:p>
            <a:fld id="{E3A613F6-E753-49DB-AEB3-4862E06F01BF}" type="slidenum">
              <a:rPr lang="en-US" smtClean="0"/>
              <a:t>‹#›</a:t>
            </a:fld>
            <a:endParaRPr lang="en-US"/>
          </a:p>
        </p:txBody>
      </p:sp>
    </p:spTree>
    <p:extLst>
      <p:ext uri="{BB962C8B-B14F-4D97-AF65-F5344CB8AC3E}">
        <p14:creationId xmlns:p14="http://schemas.microsoft.com/office/powerpoint/2010/main" val="3586844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51A23-8BE2-49D5-9631-5A1280DEE0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68ACDB-F4EE-49EC-B5EE-01EB5B0628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D6E45F-AD1D-4941-B2FF-4AD6ACD186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D1AF29-F43F-4BED-9387-B791C1CEC2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4B0F577-10B7-4593-B805-A61B980EAB0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C5FEBD-2E7C-4360-B500-99FF8C5AA914}"/>
              </a:ext>
            </a:extLst>
          </p:cNvPr>
          <p:cNvSpPr>
            <a:spLocks noGrp="1"/>
          </p:cNvSpPr>
          <p:nvPr>
            <p:ph type="dt" sz="half" idx="10"/>
          </p:nvPr>
        </p:nvSpPr>
        <p:spPr/>
        <p:txBody>
          <a:bodyPr/>
          <a:lstStyle/>
          <a:p>
            <a:fld id="{6BA83E56-023B-49FD-80CE-0E5765EC5D62}" type="datetime1">
              <a:rPr lang="en-US" smtClean="0"/>
              <a:t>4/8/2020</a:t>
            </a:fld>
            <a:endParaRPr lang="en-US"/>
          </a:p>
        </p:txBody>
      </p:sp>
      <p:sp>
        <p:nvSpPr>
          <p:cNvPr id="8" name="Footer Placeholder 7">
            <a:extLst>
              <a:ext uri="{FF2B5EF4-FFF2-40B4-BE49-F238E27FC236}">
                <a16:creationId xmlns:a16="http://schemas.microsoft.com/office/drawing/2014/main" id="{B66F5D8A-BD9B-42C4-ADC6-3359F47E72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441790-67C6-4C6E-8F08-55333F88A4AA}"/>
              </a:ext>
            </a:extLst>
          </p:cNvPr>
          <p:cNvSpPr>
            <a:spLocks noGrp="1"/>
          </p:cNvSpPr>
          <p:nvPr>
            <p:ph type="sldNum" sz="quarter" idx="12"/>
          </p:nvPr>
        </p:nvSpPr>
        <p:spPr/>
        <p:txBody>
          <a:bodyPr/>
          <a:lstStyle/>
          <a:p>
            <a:fld id="{E3A613F6-E753-49DB-AEB3-4862E06F01BF}" type="slidenum">
              <a:rPr lang="en-US" smtClean="0"/>
              <a:t>‹#›</a:t>
            </a:fld>
            <a:endParaRPr lang="en-US"/>
          </a:p>
        </p:txBody>
      </p:sp>
    </p:spTree>
    <p:extLst>
      <p:ext uri="{BB962C8B-B14F-4D97-AF65-F5344CB8AC3E}">
        <p14:creationId xmlns:p14="http://schemas.microsoft.com/office/powerpoint/2010/main" val="1102296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CCF8C-A313-40E5-8F87-C659F9AD47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1E0467-8E89-450C-99E5-CC954217A0E7}"/>
              </a:ext>
            </a:extLst>
          </p:cNvPr>
          <p:cNvSpPr>
            <a:spLocks noGrp="1"/>
          </p:cNvSpPr>
          <p:nvPr>
            <p:ph type="dt" sz="half" idx="10"/>
          </p:nvPr>
        </p:nvSpPr>
        <p:spPr/>
        <p:txBody>
          <a:bodyPr/>
          <a:lstStyle/>
          <a:p>
            <a:fld id="{995BB1EE-F41F-4AFC-90BB-6A940051F2FA}" type="datetime1">
              <a:rPr lang="en-US" smtClean="0"/>
              <a:t>4/8/2020</a:t>
            </a:fld>
            <a:endParaRPr lang="en-US"/>
          </a:p>
        </p:txBody>
      </p:sp>
      <p:sp>
        <p:nvSpPr>
          <p:cNvPr id="4" name="Footer Placeholder 3">
            <a:extLst>
              <a:ext uri="{FF2B5EF4-FFF2-40B4-BE49-F238E27FC236}">
                <a16:creationId xmlns:a16="http://schemas.microsoft.com/office/drawing/2014/main" id="{AF492725-05B3-4303-8015-67A2720574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AFEEA6-139D-4AD1-BE88-EF6C08FCA340}"/>
              </a:ext>
            </a:extLst>
          </p:cNvPr>
          <p:cNvSpPr>
            <a:spLocks noGrp="1"/>
          </p:cNvSpPr>
          <p:nvPr>
            <p:ph type="sldNum" sz="quarter" idx="12"/>
          </p:nvPr>
        </p:nvSpPr>
        <p:spPr/>
        <p:txBody>
          <a:bodyPr/>
          <a:lstStyle/>
          <a:p>
            <a:fld id="{E3A613F6-E753-49DB-AEB3-4862E06F01BF}" type="slidenum">
              <a:rPr lang="en-US" smtClean="0"/>
              <a:t>‹#›</a:t>
            </a:fld>
            <a:endParaRPr lang="en-US"/>
          </a:p>
        </p:txBody>
      </p:sp>
    </p:spTree>
    <p:extLst>
      <p:ext uri="{BB962C8B-B14F-4D97-AF65-F5344CB8AC3E}">
        <p14:creationId xmlns:p14="http://schemas.microsoft.com/office/powerpoint/2010/main" val="867860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EDFFF6-7050-4C67-A29E-A403562772FC}"/>
              </a:ext>
            </a:extLst>
          </p:cNvPr>
          <p:cNvSpPr>
            <a:spLocks noGrp="1"/>
          </p:cNvSpPr>
          <p:nvPr>
            <p:ph type="dt" sz="half" idx="10"/>
          </p:nvPr>
        </p:nvSpPr>
        <p:spPr/>
        <p:txBody>
          <a:bodyPr/>
          <a:lstStyle/>
          <a:p>
            <a:fld id="{84F71BA3-27E8-4BEC-AA11-F8F356D8CAD6}" type="datetime1">
              <a:rPr lang="en-US" smtClean="0"/>
              <a:t>4/8/2020</a:t>
            </a:fld>
            <a:endParaRPr lang="en-US"/>
          </a:p>
        </p:txBody>
      </p:sp>
      <p:sp>
        <p:nvSpPr>
          <p:cNvPr id="3" name="Footer Placeholder 2">
            <a:extLst>
              <a:ext uri="{FF2B5EF4-FFF2-40B4-BE49-F238E27FC236}">
                <a16:creationId xmlns:a16="http://schemas.microsoft.com/office/drawing/2014/main" id="{D1A8C554-E7FD-4D4D-9607-F195DAF5CC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224155-5858-4ED3-952B-23283217F49C}"/>
              </a:ext>
            </a:extLst>
          </p:cNvPr>
          <p:cNvSpPr>
            <a:spLocks noGrp="1"/>
          </p:cNvSpPr>
          <p:nvPr>
            <p:ph type="sldNum" sz="quarter" idx="12"/>
          </p:nvPr>
        </p:nvSpPr>
        <p:spPr/>
        <p:txBody>
          <a:bodyPr/>
          <a:lstStyle/>
          <a:p>
            <a:fld id="{E3A613F6-E753-49DB-AEB3-4862E06F01BF}" type="slidenum">
              <a:rPr lang="en-US" smtClean="0"/>
              <a:t>‹#›</a:t>
            </a:fld>
            <a:endParaRPr lang="en-US"/>
          </a:p>
        </p:txBody>
      </p:sp>
    </p:spTree>
    <p:extLst>
      <p:ext uri="{BB962C8B-B14F-4D97-AF65-F5344CB8AC3E}">
        <p14:creationId xmlns:p14="http://schemas.microsoft.com/office/powerpoint/2010/main" val="857139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393EB-B579-4E9A-842E-679728504B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5ADDE0-8CF5-44DF-87DA-B303EB040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BFA0D8-C4FF-4C3E-B26E-68F34CA8D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C936D3-98E3-4628-A72E-48570E651B75}"/>
              </a:ext>
            </a:extLst>
          </p:cNvPr>
          <p:cNvSpPr>
            <a:spLocks noGrp="1"/>
          </p:cNvSpPr>
          <p:nvPr>
            <p:ph type="dt" sz="half" idx="10"/>
          </p:nvPr>
        </p:nvSpPr>
        <p:spPr/>
        <p:txBody>
          <a:bodyPr/>
          <a:lstStyle/>
          <a:p>
            <a:fld id="{6EFAF61A-48CE-4FF5-A207-AEB967550B1E}" type="datetime1">
              <a:rPr lang="en-US" smtClean="0"/>
              <a:t>4/8/2020</a:t>
            </a:fld>
            <a:endParaRPr lang="en-US"/>
          </a:p>
        </p:txBody>
      </p:sp>
      <p:sp>
        <p:nvSpPr>
          <p:cNvPr id="6" name="Footer Placeholder 5">
            <a:extLst>
              <a:ext uri="{FF2B5EF4-FFF2-40B4-BE49-F238E27FC236}">
                <a16:creationId xmlns:a16="http://schemas.microsoft.com/office/drawing/2014/main" id="{3DF171BE-6066-4484-AB10-221E097A4E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CC1D46-74A6-49F5-87A5-E09E07AE0F48}"/>
              </a:ext>
            </a:extLst>
          </p:cNvPr>
          <p:cNvSpPr>
            <a:spLocks noGrp="1"/>
          </p:cNvSpPr>
          <p:nvPr>
            <p:ph type="sldNum" sz="quarter" idx="12"/>
          </p:nvPr>
        </p:nvSpPr>
        <p:spPr/>
        <p:txBody>
          <a:bodyPr/>
          <a:lstStyle/>
          <a:p>
            <a:fld id="{E3A613F6-E753-49DB-AEB3-4862E06F01BF}" type="slidenum">
              <a:rPr lang="en-US" smtClean="0"/>
              <a:t>‹#›</a:t>
            </a:fld>
            <a:endParaRPr lang="en-US"/>
          </a:p>
        </p:txBody>
      </p:sp>
    </p:spTree>
    <p:extLst>
      <p:ext uri="{BB962C8B-B14F-4D97-AF65-F5344CB8AC3E}">
        <p14:creationId xmlns:p14="http://schemas.microsoft.com/office/powerpoint/2010/main" val="3722286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3BC8-1352-4DA6-AED2-70B40896D2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5BA365-7CF5-4FA7-93DD-F7FCAE302F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86672A-6772-43C8-9B93-9D1EEA386B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B4ADCC-88D7-436F-8A47-9CDE166F7D88}"/>
              </a:ext>
            </a:extLst>
          </p:cNvPr>
          <p:cNvSpPr>
            <a:spLocks noGrp="1"/>
          </p:cNvSpPr>
          <p:nvPr>
            <p:ph type="dt" sz="half" idx="10"/>
          </p:nvPr>
        </p:nvSpPr>
        <p:spPr/>
        <p:txBody>
          <a:bodyPr/>
          <a:lstStyle/>
          <a:p>
            <a:fld id="{F191D184-E82F-4F28-9419-9D4C2D927112}" type="datetime1">
              <a:rPr lang="en-US" smtClean="0"/>
              <a:t>4/8/2020</a:t>
            </a:fld>
            <a:endParaRPr lang="en-US"/>
          </a:p>
        </p:txBody>
      </p:sp>
      <p:sp>
        <p:nvSpPr>
          <p:cNvPr id="6" name="Footer Placeholder 5">
            <a:extLst>
              <a:ext uri="{FF2B5EF4-FFF2-40B4-BE49-F238E27FC236}">
                <a16:creationId xmlns:a16="http://schemas.microsoft.com/office/drawing/2014/main" id="{43E05FFB-418D-4123-8BAB-D07A6B182A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4301CD-0E5F-4886-8B76-684A4E973087}"/>
              </a:ext>
            </a:extLst>
          </p:cNvPr>
          <p:cNvSpPr>
            <a:spLocks noGrp="1"/>
          </p:cNvSpPr>
          <p:nvPr>
            <p:ph type="sldNum" sz="quarter" idx="12"/>
          </p:nvPr>
        </p:nvSpPr>
        <p:spPr/>
        <p:txBody>
          <a:bodyPr/>
          <a:lstStyle/>
          <a:p>
            <a:fld id="{E3A613F6-E753-49DB-AEB3-4862E06F01BF}" type="slidenum">
              <a:rPr lang="en-US" smtClean="0"/>
              <a:t>‹#›</a:t>
            </a:fld>
            <a:endParaRPr lang="en-US"/>
          </a:p>
        </p:txBody>
      </p:sp>
    </p:spTree>
    <p:extLst>
      <p:ext uri="{BB962C8B-B14F-4D97-AF65-F5344CB8AC3E}">
        <p14:creationId xmlns:p14="http://schemas.microsoft.com/office/powerpoint/2010/main" val="354592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D5F4BE-5BBE-4552-B778-FC5E42BD50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16D176-BF03-4F45-AD3C-A4E10307B2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06658D-02CA-4D8A-B31D-93F0B89473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7BCED-0513-471D-8F33-3F203CBA3258}" type="datetime1">
              <a:rPr lang="en-US" smtClean="0"/>
              <a:t>4/8/2020</a:t>
            </a:fld>
            <a:endParaRPr lang="en-US"/>
          </a:p>
        </p:txBody>
      </p:sp>
      <p:sp>
        <p:nvSpPr>
          <p:cNvPr id="5" name="Footer Placeholder 4">
            <a:extLst>
              <a:ext uri="{FF2B5EF4-FFF2-40B4-BE49-F238E27FC236}">
                <a16:creationId xmlns:a16="http://schemas.microsoft.com/office/drawing/2014/main" id="{A2B94AA2-53AF-4436-A7E5-770EB4395D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56E339-7309-4174-A23B-2D8D1C9B24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613F6-E753-49DB-AEB3-4862E06F01BF}" type="slidenum">
              <a:rPr lang="en-US" smtClean="0"/>
              <a:t>‹#›</a:t>
            </a:fld>
            <a:endParaRPr lang="en-US"/>
          </a:p>
        </p:txBody>
      </p:sp>
    </p:spTree>
    <p:extLst>
      <p:ext uri="{BB962C8B-B14F-4D97-AF65-F5344CB8AC3E}">
        <p14:creationId xmlns:p14="http://schemas.microsoft.com/office/powerpoint/2010/main" val="287816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EEE170C-7E0F-4195-840B-D70A630F4F65}"/>
              </a:ext>
            </a:extLst>
          </p:cNvPr>
          <p:cNvPicPr>
            <a:picLocks noChangeAspect="1"/>
          </p:cNvPicPr>
          <p:nvPr/>
        </p:nvPicPr>
        <p:blipFill>
          <a:blip r:embed="rId2"/>
          <a:stretch>
            <a:fillRect/>
          </a:stretch>
        </p:blipFill>
        <p:spPr>
          <a:xfrm>
            <a:off x="8693681" y="124056"/>
            <a:ext cx="1828958" cy="998307"/>
          </a:xfrm>
          <a:prstGeom prst="rect">
            <a:avLst/>
          </a:prstGeom>
        </p:spPr>
      </p:pic>
      <p:pic>
        <p:nvPicPr>
          <p:cNvPr id="1028" name="Picture 4" descr="Rickety Old Bridge | Enamul Hoque - Photographer / Filmmaker / Artist">
            <a:extLst>
              <a:ext uri="{FF2B5EF4-FFF2-40B4-BE49-F238E27FC236}">
                <a16:creationId xmlns:a16="http://schemas.microsoft.com/office/drawing/2014/main" id="{FDE5D297-0374-4D71-AA6D-DEBFF874CB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0985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4921A37-EA36-4A64-81F4-73C98D770036}"/>
              </a:ext>
            </a:extLst>
          </p:cNvPr>
          <p:cNvSpPr>
            <a:spLocks noGrp="1"/>
          </p:cNvSpPr>
          <p:nvPr>
            <p:ph type="ctrTitle"/>
          </p:nvPr>
        </p:nvSpPr>
        <p:spPr>
          <a:xfrm>
            <a:off x="2873405" y="1214438"/>
            <a:ext cx="9144000" cy="2387600"/>
          </a:xfrm>
        </p:spPr>
        <p:txBody>
          <a:bodyPr/>
          <a:lstStyle/>
          <a:p>
            <a:r>
              <a:rPr lang="en-US" b="1" dirty="0">
                <a:solidFill>
                  <a:srgbClr val="FF0000"/>
                </a:solidFill>
              </a:rPr>
              <a:t>How to Attack Problems I:</a:t>
            </a:r>
            <a:br>
              <a:rPr lang="en-US" b="1" dirty="0">
                <a:solidFill>
                  <a:srgbClr val="FF0000"/>
                </a:solidFill>
              </a:rPr>
            </a:br>
            <a:r>
              <a:rPr lang="en-US" b="1" dirty="0">
                <a:solidFill>
                  <a:srgbClr val="FF0000"/>
                </a:solidFill>
              </a:rPr>
              <a:t>We WILL Cross That Bridge!</a:t>
            </a:r>
          </a:p>
        </p:txBody>
      </p:sp>
      <p:sp>
        <p:nvSpPr>
          <p:cNvPr id="3" name="Subtitle 2">
            <a:extLst>
              <a:ext uri="{FF2B5EF4-FFF2-40B4-BE49-F238E27FC236}">
                <a16:creationId xmlns:a16="http://schemas.microsoft.com/office/drawing/2014/main" id="{77100D27-73D3-4C7E-833B-DD8A3E0DDB7D}"/>
              </a:ext>
            </a:extLst>
          </p:cNvPr>
          <p:cNvSpPr>
            <a:spLocks noGrp="1"/>
          </p:cNvSpPr>
          <p:nvPr>
            <p:ph type="subTitle" idx="1"/>
          </p:nvPr>
        </p:nvSpPr>
        <p:spPr>
          <a:xfrm>
            <a:off x="2766874" y="3602038"/>
            <a:ext cx="9144000" cy="1655762"/>
          </a:xfrm>
        </p:spPr>
        <p:txBody>
          <a:bodyPr/>
          <a:lstStyle/>
          <a:p>
            <a:r>
              <a:rPr lang="en-US" dirty="0">
                <a:solidFill>
                  <a:srgbClr val="7030A0"/>
                </a:solidFill>
              </a:rPr>
              <a:t>Steven Miller, Williams College (sjm1@Williams.edu)</a:t>
            </a:r>
          </a:p>
        </p:txBody>
      </p:sp>
      <p:pic>
        <p:nvPicPr>
          <p:cNvPr id="4" name="Picture 3">
            <a:extLst>
              <a:ext uri="{FF2B5EF4-FFF2-40B4-BE49-F238E27FC236}">
                <a16:creationId xmlns:a16="http://schemas.microsoft.com/office/drawing/2014/main" id="{BF3F6C0E-29B7-44FA-A567-84150313EC5D}"/>
              </a:ext>
            </a:extLst>
          </p:cNvPr>
          <p:cNvPicPr>
            <a:picLocks noChangeAspect="1"/>
          </p:cNvPicPr>
          <p:nvPr/>
        </p:nvPicPr>
        <p:blipFill>
          <a:blip r:embed="rId4"/>
          <a:stretch>
            <a:fillRect/>
          </a:stretch>
        </p:blipFill>
        <p:spPr>
          <a:xfrm>
            <a:off x="9705814" y="36845"/>
            <a:ext cx="2486186" cy="1085518"/>
          </a:xfrm>
          <a:prstGeom prst="rect">
            <a:avLst/>
          </a:prstGeom>
        </p:spPr>
      </p:pic>
      <p:pic>
        <p:nvPicPr>
          <p:cNvPr id="5" name="Picture 4">
            <a:extLst>
              <a:ext uri="{FF2B5EF4-FFF2-40B4-BE49-F238E27FC236}">
                <a16:creationId xmlns:a16="http://schemas.microsoft.com/office/drawing/2014/main" id="{BBA08431-3EA9-4B5B-AC39-AB85197473BA}"/>
              </a:ext>
            </a:extLst>
          </p:cNvPr>
          <p:cNvPicPr>
            <a:picLocks noChangeAspect="1"/>
          </p:cNvPicPr>
          <p:nvPr/>
        </p:nvPicPr>
        <p:blipFill>
          <a:blip r:embed="rId5"/>
          <a:stretch>
            <a:fillRect/>
          </a:stretch>
        </p:blipFill>
        <p:spPr>
          <a:xfrm>
            <a:off x="9787098" y="4470401"/>
            <a:ext cx="2404902" cy="2387600"/>
          </a:xfrm>
          <a:prstGeom prst="rect">
            <a:avLst/>
          </a:prstGeom>
        </p:spPr>
      </p:pic>
      <p:sp>
        <p:nvSpPr>
          <p:cNvPr id="7" name="Slide Number Placeholder 6">
            <a:extLst>
              <a:ext uri="{FF2B5EF4-FFF2-40B4-BE49-F238E27FC236}">
                <a16:creationId xmlns:a16="http://schemas.microsoft.com/office/drawing/2014/main" id="{43C90DF1-CED9-4CD3-9E35-842D68D36F05}"/>
              </a:ext>
            </a:extLst>
          </p:cNvPr>
          <p:cNvSpPr>
            <a:spLocks noGrp="1"/>
          </p:cNvSpPr>
          <p:nvPr>
            <p:ph type="sldNum" sz="quarter" idx="12"/>
          </p:nvPr>
        </p:nvSpPr>
        <p:spPr/>
        <p:txBody>
          <a:bodyPr/>
          <a:lstStyle/>
          <a:p>
            <a:fld id="{E3A613F6-E753-49DB-AEB3-4862E06F01BF}" type="slidenum">
              <a:rPr lang="en-US" smtClean="0"/>
              <a:t>1</a:t>
            </a:fld>
            <a:endParaRPr lang="en-US"/>
          </a:p>
        </p:txBody>
      </p:sp>
    </p:spTree>
    <p:extLst>
      <p:ext uri="{BB962C8B-B14F-4D97-AF65-F5344CB8AC3E}">
        <p14:creationId xmlns:p14="http://schemas.microsoft.com/office/powerpoint/2010/main" val="56043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B2B88-87F5-496B-BEF1-BDAC16C38D16}"/>
              </a:ext>
            </a:extLst>
          </p:cNvPr>
          <p:cNvSpPr>
            <a:spLocks noGrp="1"/>
          </p:cNvSpPr>
          <p:nvPr>
            <p:ph type="title"/>
          </p:nvPr>
        </p:nvSpPr>
        <p:spPr>
          <a:xfrm>
            <a:off x="127986" y="136525"/>
            <a:ext cx="10515600" cy="744584"/>
          </a:xfrm>
        </p:spPr>
        <p:txBody>
          <a:bodyPr/>
          <a:lstStyle/>
          <a:p>
            <a:r>
              <a:rPr lang="en-US" b="1" dirty="0">
                <a:solidFill>
                  <a:srgbClr val="FF0000"/>
                </a:solidFill>
              </a:rPr>
              <a:t>Finding Good Notation</a:t>
            </a:r>
          </a:p>
        </p:txBody>
      </p:sp>
      <p:sp>
        <p:nvSpPr>
          <p:cNvPr id="3" name="Content Placeholder 2">
            <a:extLst>
              <a:ext uri="{FF2B5EF4-FFF2-40B4-BE49-F238E27FC236}">
                <a16:creationId xmlns:a16="http://schemas.microsoft.com/office/drawing/2014/main" id="{74899478-089A-4E36-AA7D-6C948DE1CEC8}"/>
              </a:ext>
            </a:extLst>
          </p:cNvPr>
          <p:cNvSpPr>
            <a:spLocks noGrp="1"/>
          </p:cNvSpPr>
          <p:nvPr>
            <p:ph idx="1"/>
          </p:nvPr>
        </p:nvSpPr>
        <p:spPr>
          <a:xfrm>
            <a:off x="127985" y="813570"/>
            <a:ext cx="11741459" cy="5791416"/>
          </a:xfrm>
        </p:spPr>
        <p:txBody>
          <a:bodyPr/>
          <a:lstStyle/>
          <a:p>
            <a:pPr marL="0" indent="0">
              <a:buNone/>
            </a:pPr>
            <a:r>
              <a:rPr lang="en-US" dirty="0"/>
              <a:t>We need a good way to go through the possible solutions.</a:t>
            </a:r>
          </a:p>
          <a:p>
            <a:pPr marL="0" indent="0">
              <a:buNone/>
            </a:pPr>
            <a:endParaRPr lang="en-US" dirty="0"/>
          </a:p>
          <a:p>
            <a:pPr marL="0" indent="0">
              <a:buNone/>
            </a:pPr>
            <a:r>
              <a:rPr lang="en-US" dirty="0"/>
              <a:t>How can we enumerate the options and make sure we don’t miss anything?</a:t>
            </a:r>
          </a:p>
          <a:p>
            <a:pPr marL="0" indent="0">
              <a:buNone/>
            </a:pPr>
            <a:endParaRPr lang="en-US" dirty="0"/>
          </a:p>
          <a:p>
            <a:pPr marL="0" indent="0">
              <a:buNone/>
            </a:pPr>
            <a:r>
              <a:rPr lang="en-US" dirty="0"/>
              <a:t>We need good NOTATION. </a:t>
            </a:r>
          </a:p>
          <a:p>
            <a:pPr marL="0" indent="0">
              <a:buNone/>
            </a:pPr>
            <a:endParaRPr lang="en-US" dirty="0"/>
          </a:p>
          <a:p>
            <a:pPr marL="0" indent="0">
              <a:buNone/>
            </a:pPr>
            <a:r>
              <a:rPr lang="en-US" dirty="0"/>
              <a:t>As the people move back and forth, what do we need to keep track of?</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C83D825-C0C6-4283-9CB2-03B6A00CF3F3}"/>
              </a:ext>
            </a:extLst>
          </p:cNvPr>
          <p:cNvSpPr>
            <a:spLocks noGrp="1"/>
          </p:cNvSpPr>
          <p:nvPr>
            <p:ph type="sldNum" sz="quarter" idx="12"/>
          </p:nvPr>
        </p:nvSpPr>
        <p:spPr/>
        <p:txBody>
          <a:bodyPr/>
          <a:lstStyle/>
          <a:p>
            <a:fld id="{E3A613F6-E753-49DB-AEB3-4862E06F01BF}" type="slidenum">
              <a:rPr lang="en-US" smtClean="0"/>
              <a:t>10</a:t>
            </a:fld>
            <a:endParaRPr lang="en-US"/>
          </a:p>
        </p:txBody>
      </p:sp>
      <p:pic>
        <p:nvPicPr>
          <p:cNvPr id="5" name="Picture 4">
            <a:extLst>
              <a:ext uri="{FF2B5EF4-FFF2-40B4-BE49-F238E27FC236}">
                <a16:creationId xmlns:a16="http://schemas.microsoft.com/office/drawing/2014/main" id="{FDEF0FC3-3D99-4733-9D8C-B6397CABA4AE}"/>
              </a:ext>
            </a:extLst>
          </p:cNvPr>
          <p:cNvPicPr>
            <a:picLocks noChangeAspect="1"/>
          </p:cNvPicPr>
          <p:nvPr/>
        </p:nvPicPr>
        <p:blipFill>
          <a:blip r:embed="rId2"/>
          <a:stretch>
            <a:fillRect/>
          </a:stretch>
        </p:blipFill>
        <p:spPr>
          <a:xfrm>
            <a:off x="253105" y="4632340"/>
            <a:ext cx="1114784" cy="1048966"/>
          </a:xfrm>
          <a:prstGeom prst="rect">
            <a:avLst/>
          </a:prstGeom>
        </p:spPr>
      </p:pic>
      <p:pic>
        <p:nvPicPr>
          <p:cNvPr id="6" name="Picture 5">
            <a:extLst>
              <a:ext uri="{FF2B5EF4-FFF2-40B4-BE49-F238E27FC236}">
                <a16:creationId xmlns:a16="http://schemas.microsoft.com/office/drawing/2014/main" id="{83E70732-A185-4DB1-88F2-87784A9B9B2A}"/>
              </a:ext>
            </a:extLst>
          </p:cNvPr>
          <p:cNvPicPr>
            <a:picLocks noChangeAspect="1"/>
          </p:cNvPicPr>
          <p:nvPr/>
        </p:nvPicPr>
        <p:blipFill>
          <a:blip r:embed="rId2"/>
          <a:stretch>
            <a:fillRect/>
          </a:stretch>
        </p:blipFill>
        <p:spPr>
          <a:xfrm>
            <a:off x="9584207" y="4632339"/>
            <a:ext cx="1114784" cy="1048966"/>
          </a:xfrm>
          <a:prstGeom prst="rect">
            <a:avLst/>
          </a:prstGeom>
        </p:spPr>
      </p:pic>
      <p:sp>
        <p:nvSpPr>
          <p:cNvPr id="7" name="TextBox 6">
            <a:extLst>
              <a:ext uri="{FF2B5EF4-FFF2-40B4-BE49-F238E27FC236}">
                <a16:creationId xmlns:a16="http://schemas.microsoft.com/office/drawing/2014/main" id="{FADB7F13-C27A-4424-85FD-0750D7241696}"/>
              </a:ext>
            </a:extLst>
          </p:cNvPr>
          <p:cNvSpPr txBox="1"/>
          <p:nvPr/>
        </p:nvSpPr>
        <p:spPr>
          <a:xfrm>
            <a:off x="1493009" y="4925990"/>
            <a:ext cx="8360465" cy="461665"/>
          </a:xfrm>
          <a:prstGeom prst="rect">
            <a:avLst/>
          </a:prstGeom>
          <a:noFill/>
        </p:spPr>
        <p:txBody>
          <a:bodyPr wrap="square" rtlCol="0">
            <a:spAutoFit/>
          </a:bodyPr>
          <a:lstStyle/>
          <a:p>
            <a:r>
              <a:rPr lang="en-US" sz="2400" dirty="0">
                <a:solidFill>
                  <a:srgbClr val="FF0000"/>
                </a:solidFill>
              </a:rPr>
              <a:t>STOP! PAUSE THE VIDEO NOW TO THINK ABOUT THE QUESTION.</a:t>
            </a:r>
          </a:p>
        </p:txBody>
      </p:sp>
    </p:spTree>
    <p:extLst>
      <p:ext uri="{BB962C8B-B14F-4D97-AF65-F5344CB8AC3E}">
        <p14:creationId xmlns:p14="http://schemas.microsoft.com/office/powerpoint/2010/main" val="2477485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B2B88-87F5-496B-BEF1-BDAC16C38D16}"/>
              </a:ext>
            </a:extLst>
          </p:cNvPr>
          <p:cNvSpPr>
            <a:spLocks noGrp="1"/>
          </p:cNvSpPr>
          <p:nvPr>
            <p:ph type="title"/>
          </p:nvPr>
        </p:nvSpPr>
        <p:spPr>
          <a:xfrm>
            <a:off x="127986" y="136525"/>
            <a:ext cx="10515600" cy="744584"/>
          </a:xfrm>
        </p:spPr>
        <p:txBody>
          <a:bodyPr/>
          <a:lstStyle/>
          <a:p>
            <a:r>
              <a:rPr lang="en-US" b="1" dirty="0">
                <a:solidFill>
                  <a:srgbClr val="FF0000"/>
                </a:solidFill>
              </a:rPr>
              <a:t>Finding Good Notation</a:t>
            </a:r>
          </a:p>
        </p:txBody>
      </p:sp>
      <p:sp>
        <p:nvSpPr>
          <p:cNvPr id="3" name="Content Placeholder 2">
            <a:extLst>
              <a:ext uri="{FF2B5EF4-FFF2-40B4-BE49-F238E27FC236}">
                <a16:creationId xmlns:a16="http://schemas.microsoft.com/office/drawing/2014/main" id="{74899478-089A-4E36-AA7D-6C948DE1CEC8}"/>
              </a:ext>
            </a:extLst>
          </p:cNvPr>
          <p:cNvSpPr>
            <a:spLocks noGrp="1"/>
          </p:cNvSpPr>
          <p:nvPr>
            <p:ph idx="1"/>
          </p:nvPr>
        </p:nvSpPr>
        <p:spPr>
          <a:xfrm>
            <a:off x="127985" y="813570"/>
            <a:ext cx="11741459" cy="5791416"/>
          </a:xfrm>
        </p:spPr>
        <p:txBody>
          <a:bodyPr>
            <a:normAutofit lnSpcReduction="10000"/>
          </a:bodyPr>
          <a:lstStyle/>
          <a:p>
            <a:pPr marL="0" indent="0">
              <a:buNone/>
            </a:pPr>
            <a:r>
              <a:rPr lang="en-US" dirty="0"/>
              <a:t>We need a good way to go through the possible solutions.</a:t>
            </a:r>
          </a:p>
          <a:p>
            <a:pPr marL="0" indent="0">
              <a:buNone/>
            </a:pPr>
            <a:endParaRPr lang="en-US" dirty="0"/>
          </a:p>
          <a:p>
            <a:pPr marL="0" indent="0">
              <a:buNone/>
            </a:pPr>
            <a:r>
              <a:rPr lang="en-US" dirty="0"/>
              <a:t>How can we enumerate the options and make sure we don’t miss anything?</a:t>
            </a:r>
          </a:p>
          <a:p>
            <a:pPr marL="0" indent="0">
              <a:buNone/>
            </a:pPr>
            <a:endParaRPr lang="en-US" dirty="0"/>
          </a:p>
          <a:p>
            <a:pPr marL="0" indent="0">
              <a:buNone/>
            </a:pPr>
            <a:r>
              <a:rPr lang="en-US" dirty="0"/>
              <a:t>We need good NOTATION. </a:t>
            </a:r>
          </a:p>
          <a:p>
            <a:pPr marL="0" indent="0">
              <a:buNone/>
            </a:pPr>
            <a:endParaRPr lang="en-US" dirty="0"/>
          </a:p>
          <a:p>
            <a:pPr marL="0" indent="0">
              <a:buNone/>
            </a:pPr>
            <a:r>
              <a:rPr lang="en-US" dirty="0"/>
              <a:t>As the people move back and forth, what do we need to keep track of?</a:t>
            </a:r>
          </a:p>
          <a:p>
            <a:pPr marL="0" indent="0">
              <a:buNone/>
            </a:pPr>
            <a:endParaRPr lang="en-US" dirty="0"/>
          </a:p>
          <a:p>
            <a:r>
              <a:rPr lang="en-US" dirty="0"/>
              <a:t>Who is on the start side of the bridge.</a:t>
            </a:r>
          </a:p>
          <a:p>
            <a:r>
              <a:rPr lang="en-US" dirty="0"/>
              <a:t>Who is on the end side of the bridge.</a:t>
            </a:r>
          </a:p>
          <a:p>
            <a:r>
              <a:rPr lang="en-US" dirty="0"/>
              <a:t>Where is the flashlight.</a:t>
            </a:r>
          </a:p>
          <a:p>
            <a:r>
              <a:rPr lang="en-US" dirty="0"/>
              <a:t>How much time has passed.</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C83D825-C0C6-4283-9CB2-03B6A00CF3F3}"/>
              </a:ext>
            </a:extLst>
          </p:cNvPr>
          <p:cNvSpPr>
            <a:spLocks noGrp="1"/>
          </p:cNvSpPr>
          <p:nvPr>
            <p:ph type="sldNum" sz="quarter" idx="12"/>
          </p:nvPr>
        </p:nvSpPr>
        <p:spPr/>
        <p:txBody>
          <a:bodyPr/>
          <a:lstStyle/>
          <a:p>
            <a:fld id="{E3A613F6-E753-49DB-AEB3-4862E06F01BF}" type="slidenum">
              <a:rPr lang="en-US" smtClean="0"/>
              <a:t>11</a:t>
            </a:fld>
            <a:endParaRPr lang="en-US"/>
          </a:p>
        </p:txBody>
      </p:sp>
    </p:spTree>
    <p:extLst>
      <p:ext uri="{BB962C8B-B14F-4D97-AF65-F5344CB8AC3E}">
        <p14:creationId xmlns:p14="http://schemas.microsoft.com/office/powerpoint/2010/main" val="4164605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B2B88-87F5-496B-BEF1-BDAC16C38D16}"/>
              </a:ext>
            </a:extLst>
          </p:cNvPr>
          <p:cNvSpPr>
            <a:spLocks noGrp="1"/>
          </p:cNvSpPr>
          <p:nvPr>
            <p:ph type="title"/>
          </p:nvPr>
        </p:nvSpPr>
        <p:spPr>
          <a:xfrm>
            <a:off x="127986" y="136525"/>
            <a:ext cx="10515600" cy="744584"/>
          </a:xfrm>
        </p:spPr>
        <p:txBody>
          <a:bodyPr/>
          <a:lstStyle/>
          <a:p>
            <a:r>
              <a:rPr lang="en-US" b="1" dirty="0">
                <a:solidFill>
                  <a:srgbClr val="FF0000"/>
                </a:solidFill>
              </a:rPr>
              <a:t>Finding Good Notation</a:t>
            </a:r>
          </a:p>
        </p:txBody>
      </p:sp>
      <p:sp>
        <p:nvSpPr>
          <p:cNvPr id="3" name="Content Placeholder 2">
            <a:extLst>
              <a:ext uri="{FF2B5EF4-FFF2-40B4-BE49-F238E27FC236}">
                <a16:creationId xmlns:a16="http://schemas.microsoft.com/office/drawing/2014/main" id="{74899478-089A-4E36-AA7D-6C948DE1CEC8}"/>
              </a:ext>
            </a:extLst>
          </p:cNvPr>
          <p:cNvSpPr>
            <a:spLocks noGrp="1"/>
          </p:cNvSpPr>
          <p:nvPr>
            <p:ph idx="1"/>
          </p:nvPr>
        </p:nvSpPr>
        <p:spPr>
          <a:xfrm>
            <a:off x="127985" y="813570"/>
            <a:ext cx="11741459" cy="5791416"/>
          </a:xfrm>
        </p:spPr>
        <p:txBody>
          <a:bodyPr>
            <a:normAutofit lnSpcReduction="10000"/>
          </a:bodyPr>
          <a:lstStyle/>
          <a:p>
            <a:pPr marL="0" indent="0">
              <a:buNone/>
            </a:pPr>
            <a:r>
              <a:rPr lang="en-US" dirty="0"/>
              <a:t>As the people move back and forth, what do we need to keep track of?</a:t>
            </a:r>
          </a:p>
          <a:p>
            <a:r>
              <a:rPr lang="en-US" dirty="0"/>
              <a:t>Who is on the start side of the bridge.</a:t>
            </a:r>
          </a:p>
          <a:p>
            <a:r>
              <a:rPr lang="en-US" dirty="0"/>
              <a:t>Who is on the end side of the bridge.</a:t>
            </a:r>
          </a:p>
          <a:p>
            <a:r>
              <a:rPr lang="en-US" dirty="0"/>
              <a:t>Where is the flashlight.</a:t>
            </a:r>
          </a:p>
          <a:p>
            <a:r>
              <a:rPr lang="en-US" dirty="0"/>
              <a:t>How much time has passed.</a:t>
            </a:r>
          </a:p>
          <a:p>
            <a:endParaRPr lang="en-US" dirty="0"/>
          </a:p>
          <a:p>
            <a:pPr marL="0" indent="0">
              <a:buNone/>
            </a:pPr>
            <a:r>
              <a:rPr lang="en-US" dirty="0"/>
              <a:t>On approach is to look at the possible : (</a:t>
            </a:r>
            <a:r>
              <a:rPr lang="en-US" dirty="0" err="1"/>
              <a:t>abcF|d</a:t>
            </a:r>
            <a:r>
              <a:rPr lang="en-US" dirty="0"/>
              <a:t>) would mean people a, b, and c are on the start side and have the flashlight, and d is on the other side. </a:t>
            </a:r>
          </a:p>
          <a:p>
            <a:pPr marL="0" indent="0">
              <a:buNone/>
            </a:pPr>
            <a:endParaRPr lang="en-US" dirty="0"/>
          </a:p>
          <a:p>
            <a:pPr marL="0" indent="0">
              <a:buNone/>
            </a:pPr>
            <a:r>
              <a:rPr lang="en-US" dirty="0"/>
              <a:t>Thus (1 2 10 F | 5) means just 5 is over on the other side….</a:t>
            </a:r>
          </a:p>
          <a:p>
            <a:pPr marL="0" indent="0">
              <a:buNone/>
            </a:pPr>
            <a:endParaRPr lang="en-US" dirty="0"/>
          </a:p>
          <a:p>
            <a:pPr marL="0" indent="0">
              <a:buNone/>
            </a:pPr>
            <a:r>
              <a:rPr lang="en-US" dirty="0">
                <a:solidFill>
                  <a:srgbClr val="FF0000"/>
                </a:solidFill>
              </a:rPr>
              <a:t>How many such states are there? There are….</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C83D825-C0C6-4283-9CB2-03B6A00CF3F3}"/>
              </a:ext>
            </a:extLst>
          </p:cNvPr>
          <p:cNvSpPr>
            <a:spLocks noGrp="1"/>
          </p:cNvSpPr>
          <p:nvPr>
            <p:ph type="sldNum" sz="quarter" idx="12"/>
          </p:nvPr>
        </p:nvSpPr>
        <p:spPr/>
        <p:txBody>
          <a:bodyPr/>
          <a:lstStyle/>
          <a:p>
            <a:fld id="{E3A613F6-E753-49DB-AEB3-4862E06F01BF}" type="slidenum">
              <a:rPr lang="en-US" smtClean="0"/>
              <a:t>12</a:t>
            </a:fld>
            <a:endParaRPr lang="en-US"/>
          </a:p>
        </p:txBody>
      </p:sp>
    </p:spTree>
    <p:extLst>
      <p:ext uri="{BB962C8B-B14F-4D97-AF65-F5344CB8AC3E}">
        <p14:creationId xmlns:p14="http://schemas.microsoft.com/office/powerpoint/2010/main" val="3509856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B2B88-87F5-496B-BEF1-BDAC16C38D16}"/>
              </a:ext>
            </a:extLst>
          </p:cNvPr>
          <p:cNvSpPr>
            <a:spLocks noGrp="1"/>
          </p:cNvSpPr>
          <p:nvPr>
            <p:ph type="title"/>
          </p:nvPr>
        </p:nvSpPr>
        <p:spPr>
          <a:xfrm>
            <a:off x="127986" y="136525"/>
            <a:ext cx="10515600" cy="744584"/>
          </a:xfrm>
        </p:spPr>
        <p:txBody>
          <a:bodyPr/>
          <a:lstStyle/>
          <a:p>
            <a:r>
              <a:rPr lang="en-US" b="1" dirty="0">
                <a:solidFill>
                  <a:srgbClr val="FF0000"/>
                </a:solidFill>
              </a:rPr>
              <a:t>Finding Good Notation</a:t>
            </a:r>
          </a:p>
        </p:txBody>
      </p:sp>
      <p:sp>
        <p:nvSpPr>
          <p:cNvPr id="3" name="Content Placeholder 2">
            <a:extLst>
              <a:ext uri="{FF2B5EF4-FFF2-40B4-BE49-F238E27FC236}">
                <a16:creationId xmlns:a16="http://schemas.microsoft.com/office/drawing/2014/main" id="{74899478-089A-4E36-AA7D-6C948DE1CEC8}"/>
              </a:ext>
            </a:extLst>
          </p:cNvPr>
          <p:cNvSpPr>
            <a:spLocks noGrp="1"/>
          </p:cNvSpPr>
          <p:nvPr>
            <p:ph idx="1"/>
          </p:nvPr>
        </p:nvSpPr>
        <p:spPr>
          <a:xfrm>
            <a:off x="127985" y="813570"/>
            <a:ext cx="11741459" cy="5791416"/>
          </a:xfrm>
        </p:spPr>
        <p:txBody>
          <a:bodyPr>
            <a:normAutofit fontScale="92500" lnSpcReduction="10000"/>
          </a:bodyPr>
          <a:lstStyle/>
          <a:p>
            <a:pPr marL="0" indent="0">
              <a:buNone/>
            </a:pPr>
            <a:r>
              <a:rPr lang="en-US" dirty="0"/>
              <a:t>As the people move back and forth, what do we need to keep track of?</a:t>
            </a:r>
          </a:p>
          <a:p>
            <a:r>
              <a:rPr lang="en-US" dirty="0"/>
              <a:t>Who is on the start side of the bridge.</a:t>
            </a:r>
          </a:p>
          <a:p>
            <a:r>
              <a:rPr lang="en-US" dirty="0"/>
              <a:t>Who is on the end side of the bridge.</a:t>
            </a:r>
          </a:p>
          <a:p>
            <a:r>
              <a:rPr lang="en-US" dirty="0"/>
              <a:t>Where is the flashlight.</a:t>
            </a:r>
          </a:p>
          <a:p>
            <a:r>
              <a:rPr lang="en-US" dirty="0"/>
              <a:t>How much time has passed.</a:t>
            </a:r>
          </a:p>
          <a:p>
            <a:endParaRPr lang="en-US" dirty="0"/>
          </a:p>
          <a:p>
            <a:pPr marL="0" indent="0">
              <a:buNone/>
            </a:pPr>
            <a:r>
              <a:rPr lang="en-US" dirty="0"/>
              <a:t>On approach is to look at the possible : (</a:t>
            </a:r>
            <a:r>
              <a:rPr lang="en-US" dirty="0" err="1"/>
              <a:t>abcF|d</a:t>
            </a:r>
            <a:r>
              <a:rPr lang="en-US" dirty="0"/>
              <a:t>) would mean people a, b, and c are on the start side and have the flashlight, and d is on the other side. </a:t>
            </a:r>
          </a:p>
          <a:p>
            <a:pPr marL="0" indent="0">
              <a:buNone/>
            </a:pPr>
            <a:endParaRPr lang="en-US" dirty="0"/>
          </a:p>
          <a:p>
            <a:pPr marL="0" indent="0">
              <a:buNone/>
            </a:pPr>
            <a:r>
              <a:rPr lang="en-US" dirty="0"/>
              <a:t>Thus (1 2 10 F | 5) means just 5 is over on the other side….</a:t>
            </a:r>
          </a:p>
          <a:p>
            <a:pPr marL="0" indent="0">
              <a:buNone/>
            </a:pPr>
            <a:endParaRPr lang="en-US" dirty="0"/>
          </a:p>
          <a:p>
            <a:pPr marL="0" indent="0">
              <a:buNone/>
            </a:pPr>
            <a:r>
              <a:rPr lang="en-US" dirty="0">
                <a:solidFill>
                  <a:srgbClr val="FF0000"/>
                </a:solidFill>
              </a:rPr>
              <a:t>How many such states are there? There are 32, from two choices for each person and the flashlight. How can we visually represent this? Stop and think….</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C83D825-C0C6-4283-9CB2-03B6A00CF3F3}"/>
              </a:ext>
            </a:extLst>
          </p:cNvPr>
          <p:cNvSpPr>
            <a:spLocks noGrp="1"/>
          </p:cNvSpPr>
          <p:nvPr>
            <p:ph type="sldNum" sz="quarter" idx="12"/>
          </p:nvPr>
        </p:nvSpPr>
        <p:spPr/>
        <p:txBody>
          <a:bodyPr/>
          <a:lstStyle/>
          <a:p>
            <a:fld id="{E3A613F6-E753-49DB-AEB3-4862E06F01BF}" type="slidenum">
              <a:rPr lang="en-US" smtClean="0"/>
              <a:t>13</a:t>
            </a:fld>
            <a:endParaRPr lang="en-US"/>
          </a:p>
        </p:txBody>
      </p:sp>
      <p:pic>
        <p:nvPicPr>
          <p:cNvPr id="6" name="Picture 5">
            <a:extLst>
              <a:ext uri="{FF2B5EF4-FFF2-40B4-BE49-F238E27FC236}">
                <a16:creationId xmlns:a16="http://schemas.microsoft.com/office/drawing/2014/main" id="{020501BC-B43A-48EC-9AD4-E96A25215BE5}"/>
              </a:ext>
            </a:extLst>
          </p:cNvPr>
          <p:cNvPicPr>
            <a:picLocks noChangeAspect="1"/>
          </p:cNvPicPr>
          <p:nvPr/>
        </p:nvPicPr>
        <p:blipFill>
          <a:blip r:embed="rId2"/>
          <a:stretch>
            <a:fillRect/>
          </a:stretch>
        </p:blipFill>
        <p:spPr>
          <a:xfrm>
            <a:off x="11250034" y="5896036"/>
            <a:ext cx="877232" cy="825439"/>
          </a:xfrm>
          <a:prstGeom prst="rect">
            <a:avLst/>
          </a:prstGeom>
        </p:spPr>
      </p:pic>
    </p:spTree>
    <p:extLst>
      <p:ext uri="{BB962C8B-B14F-4D97-AF65-F5344CB8AC3E}">
        <p14:creationId xmlns:p14="http://schemas.microsoft.com/office/powerpoint/2010/main" val="4145479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944DF85-AF78-4E5E-9607-548FA703E929}"/>
              </a:ext>
            </a:extLst>
          </p:cNvPr>
          <p:cNvPicPr>
            <a:picLocks noChangeAspect="1"/>
          </p:cNvPicPr>
          <p:nvPr/>
        </p:nvPicPr>
        <p:blipFill>
          <a:blip r:embed="rId2"/>
          <a:stretch>
            <a:fillRect/>
          </a:stretch>
        </p:blipFill>
        <p:spPr>
          <a:xfrm>
            <a:off x="3856682" y="2246050"/>
            <a:ext cx="8207333" cy="3907567"/>
          </a:xfrm>
          <a:prstGeom prst="rect">
            <a:avLst/>
          </a:prstGeom>
        </p:spPr>
      </p:pic>
      <p:sp>
        <p:nvSpPr>
          <p:cNvPr id="2" name="Title 1">
            <a:extLst>
              <a:ext uri="{FF2B5EF4-FFF2-40B4-BE49-F238E27FC236}">
                <a16:creationId xmlns:a16="http://schemas.microsoft.com/office/drawing/2014/main" id="{5A9B2B88-87F5-496B-BEF1-BDAC16C38D16}"/>
              </a:ext>
            </a:extLst>
          </p:cNvPr>
          <p:cNvSpPr>
            <a:spLocks noGrp="1"/>
          </p:cNvSpPr>
          <p:nvPr>
            <p:ph type="title"/>
          </p:nvPr>
        </p:nvSpPr>
        <p:spPr>
          <a:xfrm>
            <a:off x="127986" y="136525"/>
            <a:ext cx="10515600" cy="744584"/>
          </a:xfrm>
        </p:spPr>
        <p:txBody>
          <a:bodyPr/>
          <a:lstStyle/>
          <a:p>
            <a:r>
              <a:rPr lang="en-US" b="1" dirty="0">
                <a:solidFill>
                  <a:srgbClr val="FF0000"/>
                </a:solidFill>
              </a:rPr>
              <a:t>Finding Good Notation</a:t>
            </a:r>
          </a:p>
        </p:txBody>
      </p:sp>
      <p:sp>
        <p:nvSpPr>
          <p:cNvPr id="3" name="Content Placeholder 2">
            <a:extLst>
              <a:ext uri="{FF2B5EF4-FFF2-40B4-BE49-F238E27FC236}">
                <a16:creationId xmlns:a16="http://schemas.microsoft.com/office/drawing/2014/main" id="{74899478-089A-4E36-AA7D-6C948DE1CEC8}"/>
              </a:ext>
            </a:extLst>
          </p:cNvPr>
          <p:cNvSpPr>
            <a:spLocks noGrp="1"/>
          </p:cNvSpPr>
          <p:nvPr>
            <p:ph idx="1"/>
          </p:nvPr>
        </p:nvSpPr>
        <p:spPr>
          <a:xfrm>
            <a:off x="127985" y="813570"/>
            <a:ext cx="11741459" cy="5791416"/>
          </a:xfrm>
        </p:spPr>
        <p:txBody>
          <a:bodyPr>
            <a:normAutofit/>
          </a:bodyPr>
          <a:lstStyle/>
          <a:p>
            <a:pPr marL="0" indent="0">
              <a:buNone/>
            </a:pPr>
            <a:r>
              <a:rPr lang="en-US" dirty="0"/>
              <a:t>As the people move back and forth, what do we need to keep track of?</a:t>
            </a:r>
          </a:p>
          <a:p>
            <a:r>
              <a:rPr lang="en-US" dirty="0"/>
              <a:t>Who is on the start side of the bridge.</a:t>
            </a:r>
          </a:p>
          <a:p>
            <a:r>
              <a:rPr lang="en-US" dirty="0"/>
              <a:t>Who is on the end side of the bridge.</a:t>
            </a:r>
          </a:p>
          <a:p>
            <a:r>
              <a:rPr lang="en-US" dirty="0"/>
              <a:t>Where is the flashlight.</a:t>
            </a:r>
          </a:p>
          <a:p>
            <a:r>
              <a:rPr lang="en-US" dirty="0"/>
              <a:t>How much time has passed.</a:t>
            </a:r>
          </a:p>
          <a:p>
            <a:endParaRPr lang="en-US" dirty="0"/>
          </a:p>
          <a:p>
            <a:endParaRPr lang="en-US" dirty="0"/>
          </a:p>
          <a:p>
            <a:pPr marL="0" indent="0">
              <a:buNone/>
            </a:pPr>
            <a:r>
              <a:rPr lang="en-US" dirty="0"/>
              <a:t>This shows the first two moves.</a:t>
            </a:r>
          </a:p>
          <a:p>
            <a:pPr marL="0" indent="0">
              <a:buNone/>
            </a:pPr>
            <a:r>
              <a:rPr lang="en-US" dirty="0"/>
              <a:t>Someone goes over.</a:t>
            </a:r>
          </a:p>
          <a:p>
            <a:pPr marL="0" indent="0">
              <a:buNone/>
            </a:pPr>
            <a:r>
              <a:rPr lang="en-US" dirty="0"/>
              <a:t>Someone returns. </a:t>
            </a:r>
          </a:p>
          <a:p>
            <a:pPr marL="0" indent="0">
              <a:buNone/>
            </a:pPr>
            <a:r>
              <a:rPr lang="en-US" dirty="0"/>
              <a:t>We can record the times on the lines.</a:t>
            </a:r>
          </a:p>
          <a:p>
            <a:pPr marL="0" indent="0">
              <a:buNone/>
            </a:pPr>
            <a:endParaRPr lang="en-US" dirty="0"/>
          </a:p>
          <a:p>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C83D825-C0C6-4283-9CB2-03B6A00CF3F3}"/>
              </a:ext>
            </a:extLst>
          </p:cNvPr>
          <p:cNvSpPr>
            <a:spLocks noGrp="1"/>
          </p:cNvSpPr>
          <p:nvPr>
            <p:ph type="sldNum" sz="quarter" idx="12"/>
          </p:nvPr>
        </p:nvSpPr>
        <p:spPr/>
        <p:txBody>
          <a:bodyPr/>
          <a:lstStyle/>
          <a:p>
            <a:fld id="{E3A613F6-E753-49DB-AEB3-4862E06F01BF}" type="slidenum">
              <a:rPr lang="en-US" smtClean="0"/>
              <a:t>14</a:t>
            </a:fld>
            <a:endParaRPr lang="en-US"/>
          </a:p>
        </p:txBody>
      </p:sp>
    </p:spTree>
    <p:extLst>
      <p:ext uri="{BB962C8B-B14F-4D97-AF65-F5344CB8AC3E}">
        <p14:creationId xmlns:p14="http://schemas.microsoft.com/office/powerpoint/2010/main" val="1860400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B2B88-87F5-496B-BEF1-BDAC16C38D16}"/>
              </a:ext>
            </a:extLst>
          </p:cNvPr>
          <p:cNvSpPr>
            <a:spLocks noGrp="1"/>
          </p:cNvSpPr>
          <p:nvPr>
            <p:ph type="title"/>
          </p:nvPr>
        </p:nvSpPr>
        <p:spPr>
          <a:xfrm>
            <a:off x="127986" y="136525"/>
            <a:ext cx="10515600" cy="744584"/>
          </a:xfrm>
        </p:spPr>
        <p:txBody>
          <a:bodyPr/>
          <a:lstStyle/>
          <a:p>
            <a:r>
              <a:rPr lang="en-US" b="1" dirty="0">
                <a:solidFill>
                  <a:srgbClr val="FF0000"/>
                </a:solidFill>
              </a:rPr>
              <a:t>Finding Good Notation</a:t>
            </a:r>
          </a:p>
        </p:txBody>
      </p:sp>
      <p:sp>
        <p:nvSpPr>
          <p:cNvPr id="3" name="Content Placeholder 2">
            <a:extLst>
              <a:ext uri="{FF2B5EF4-FFF2-40B4-BE49-F238E27FC236}">
                <a16:creationId xmlns:a16="http://schemas.microsoft.com/office/drawing/2014/main" id="{74899478-089A-4E36-AA7D-6C948DE1CEC8}"/>
              </a:ext>
            </a:extLst>
          </p:cNvPr>
          <p:cNvSpPr>
            <a:spLocks noGrp="1"/>
          </p:cNvSpPr>
          <p:nvPr>
            <p:ph idx="1"/>
          </p:nvPr>
        </p:nvSpPr>
        <p:spPr>
          <a:xfrm>
            <a:off x="127985" y="813570"/>
            <a:ext cx="11741459" cy="5791416"/>
          </a:xfrm>
        </p:spPr>
        <p:txBody>
          <a:bodyPr>
            <a:normAutofit fontScale="92500" lnSpcReduction="10000"/>
          </a:bodyPr>
          <a:lstStyle/>
          <a:p>
            <a:pPr marL="0" indent="0">
              <a:buNone/>
            </a:pPr>
            <a:r>
              <a:rPr lang="en-US" dirty="0"/>
              <a:t>As the people move back and forth, what do we need to keep track of?</a:t>
            </a:r>
          </a:p>
          <a:p>
            <a:r>
              <a:rPr lang="en-US" dirty="0"/>
              <a:t>Who is on the start side of the bridge.</a:t>
            </a:r>
          </a:p>
          <a:p>
            <a:r>
              <a:rPr lang="en-US" dirty="0"/>
              <a:t>Who is on the end side of the bridge.</a:t>
            </a:r>
          </a:p>
          <a:p>
            <a:r>
              <a:rPr lang="en-US" dirty="0"/>
              <a:t>Where is the flashlight.</a:t>
            </a:r>
          </a:p>
          <a:p>
            <a:r>
              <a:rPr lang="en-US" dirty="0"/>
              <a:t>How much time has passed.</a:t>
            </a:r>
          </a:p>
          <a:p>
            <a:endParaRPr lang="en-US" dirty="0"/>
          </a:p>
          <a:p>
            <a:pPr marL="0" indent="0">
              <a:buNone/>
            </a:pPr>
            <a:r>
              <a:rPr lang="en-US" dirty="0"/>
              <a:t>On approach is to look at the possible : (</a:t>
            </a:r>
            <a:r>
              <a:rPr lang="en-US" dirty="0" err="1"/>
              <a:t>abcF|d</a:t>
            </a:r>
            <a:r>
              <a:rPr lang="en-US" dirty="0"/>
              <a:t>) would mean people a, b, and c are on the start side and have the flashlight, and d is on the other side. </a:t>
            </a:r>
          </a:p>
          <a:p>
            <a:pPr marL="0" indent="0">
              <a:buNone/>
            </a:pPr>
            <a:endParaRPr lang="en-US" dirty="0"/>
          </a:p>
          <a:p>
            <a:pPr marL="0" indent="0">
              <a:buNone/>
            </a:pPr>
            <a:r>
              <a:rPr lang="en-US" dirty="0"/>
              <a:t>Thus (1 2 10 F | 5) means just 5 is over on the other side….</a:t>
            </a:r>
          </a:p>
          <a:p>
            <a:pPr marL="0" indent="0">
              <a:buNone/>
            </a:pPr>
            <a:endParaRPr lang="en-US" dirty="0"/>
          </a:p>
          <a:p>
            <a:pPr marL="0" indent="0">
              <a:buNone/>
            </a:pPr>
            <a:r>
              <a:rPr lang="en-US" dirty="0">
                <a:solidFill>
                  <a:srgbClr val="FF0000"/>
                </a:solidFill>
              </a:rPr>
              <a:t>How many such states are there? There are 32, from two choices for each person and the flashlight. That is a lot of options – can we trim down a bit? Stop and think….</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C83D825-C0C6-4283-9CB2-03B6A00CF3F3}"/>
              </a:ext>
            </a:extLst>
          </p:cNvPr>
          <p:cNvSpPr>
            <a:spLocks noGrp="1"/>
          </p:cNvSpPr>
          <p:nvPr>
            <p:ph type="sldNum" sz="quarter" idx="12"/>
          </p:nvPr>
        </p:nvSpPr>
        <p:spPr/>
        <p:txBody>
          <a:bodyPr/>
          <a:lstStyle/>
          <a:p>
            <a:fld id="{E3A613F6-E753-49DB-AEB3-4862E06F01BF}" type="slidenum">
              <a:rPr lang="en-US" smtClean="0"/>
              <a:t>15</a:t>
            </a:fld>
            <a:endParaRPr lang="en-US"/>
          </a:p>
        </p:txBody>
      </p:sp>
      <p:pic>
        <p:nvPicPr>
          <p:cNvPr id="5" name="Picture 4">
            <a:extLst>
              <a:ext uri="{FF2B5EF4-FFF2-40B4-BE49-F238E27FC236}">
                <a16:creationId xmlns:a16="http://schemas.microsoft.com/office/drawing/2014/main" id="{4CADAD87-6A70-46A8-A58A-D03C22578260}"/>
              </a:ext>
            </a:extLst>
          </p:cNvPr>
          <p:cNvPicPr>
            <a:picLocks noChangeAspect="1"/>
          </p:cNvPicPr>
          <p:nvPr/>
        </p:nvPicPr>
        <p:blipFill>
          <a:blip r:embed="rId2"/>
          <a:stretch>
            <a:fillRect/>
          </a:stretch>
        </p:blipFill>
        <p:spPr>
          <a:xfrm>
            <a:off x="11314768" y="5912527"/>
            <a:ext cx="877232" cy="825439"/>
          </a:xfrm>
          <a:prstGeom prst="rect">
            <a:avLst/>
          </a:prstGeom>
        </p:spPr>
      </p:pic>
    </p:spTree>
    <p:extLst>
      <p:ext uri="{BB962C8B-B14F-4D97-AF65-F5344CB8AC3E}">
        <p14:creationId xmlns:p14="http://schemas.microsoft.com/office/powerpoint/2010/main" val="314365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D31F7-C224-494F-BA9B-E77B565CF222}"/>
              </a:ext>
            </a:extLst>
          </p:cNvPr>
          <p:cNvSpPr>
            <a:spLocks noGrp="1"/>
          </p:cNvSpPr>
          <p:nvPr>
            <p:ph type="title"/>
          </p:nvPr>
        </p:nvSpPr>
        <p:spPr>
          <a:xfrm>
            <a:off x="207886" y="136525"/>
            <a:ext cx="10515600" cy="709073"/>
          </a:xfrm>
        </p:spPr>
        <p:txBody>
          <a:bodyPr/>
          <a:lstStyle/>
          <a:p>
            <a:r>
              <a:rPr lang="en-US" b="1" dirty="0">
                <a:solidFill>
                  <a:srgbClr val="FF0000"/>
                </a:solidFill>
              </a:rPr>
              <a:t>What configurations do we need to check?</a:t>
            </a:r>
          </a:p>
        </p:txBody>
      </p:sp>
      <p:sp>
        <p:nvSpPr>
          <p:cNvPr id="3" name="Content Placeholder 2">
            <a:extLst>
              <a:ext uri="{FF2B5EF4-FFF2-40B4-BE49-F238E27FC236}">
                <a16:creationId xmlns:a16="http://schemas.microsoft.com/office/drawing/2014/main" id="{FE3B7588-8CE1-47A3-889B-817658779083}"/>
              </a:ext>
            </a:extLst>
          </p:cNvPr>
          <p:cNvSpPr>
            <a:spLocks noGrp="1"/>
          </p:cNvSpPr>
          <p:nvPr>
            <p:ph idx="1"/>
          </p:nvPr>
        </p:nvSpPr>
        <p:spPr>
          <a:xfrm>
            <a:off x="287782" y="812307"/>
            <a:ext cx="11904217" cy="5304408"/>
          </a:xfrm>
        </p:spPr>
        <p:txBody>
          <a:bodyPr>
            <a:normAutofit lnSpcReduction="10000"/>
          </a:bodyPr>
          <a:lstStyle/>
          <a:p>
            <a:r>
              <a:rPr lang="en-US" dirty="0"/>
              <a:t>We know we start with (1 2 5 10 F | ) and end at ( | 1 2 5 10 F). </a:t>
            </a:r>
          </a:p>
          <a:p>
            <a:endParaRPr lang="en-US" dirty="0"/>
          </a:p>
          <a:p>
            <a:r>
              <a:rPr lang="en-US" dirty="0"/>
              <a:t>Every other move has someone go from the start side with another person and the flashlight to the end side, and then someone from the end side return with the flashlight to the start side. Let’s call that a move!</a:t>
            </a:r>
          </a:p>
          <a:p>
            <a:endParaRPr lang="en-US" dirty="0"/>
          </a:p>
          <a:p>
            <a:r>
              <a:rPr lang="en-US" dirty="0"/>
              <a:t>We thus have exactly three moves, and just need to keep track of what can go to where. This cuts down on the number of possibilities.</a:t>
            </a:r>
          </a:p>
          <a:p>
            <a:endParaRPr lang="en-US" dirty="0"/>
          </a:p>
          <a:p>
            <a:r>
              <a:rPr lang="en-US" dirty="0"/>
              <a:t>In fact, we don’t need to keep track of where the flashlight is, and since each move results in one more person moving to the end side, there aren’t that many possibilities…. </a:t>
            </a:r>
          </a:p>
        </p:txBody>
      </p:sp>
      <p:sp>
        <p:nvSpPr>
          <p:cNvPr id="4" name="Slide Number Placeholder 3">
            <a:extLst>
              <a:ext uri="{FF2B5EF4-FFF2-40B4-BE49-F238E27FC236}">
                <a16:creationId xmlns:a16="http://schemas.microsoft.com/office/drawing/2014/main" id="{D6CEFE1B-2361-474F-B341-DDD6115263BF}"/>
              </a:ext>
            </a:extLst>
          </p:cNvPr>
          <p:cNvSpPr>
            <a:spLocks noGrp="1"/>
          </p:cNvSpPr>
          <p:nvPr>
            <p:ph type="sldNum" sz="quarter" idx="12"/>
          </p:nvPr>
        </p:nvSpPr>
        <p:spPr/>
        <p:txBody>
          <a:bodyPr/>
          <a:lstStyle/>
          <a:p>
            <a:fld id="{E3A613F6-E753-49DB-AEB3-4862E06F01BF}" type="slidenum">
              <a:rPr lang="en-US" smtClean="0"/>
              <a:t>16</a:t>
            </a:fld>
            <a:endParaRPr lang="en-US"/>
          </a:p>
        </p:txBody>
      </p:sp>
    </p:spTree>
    <p:extLst>
      <p:ext uri="{BB962C8B-B14F-4D97-AF65-F5344CB8AC3E}">
        <p14:creationId xmlns:p14="http://schemas.microsoft.com/office/powerpoint/2010/main" val="2888904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42A762B-7400-45AE-A317-1CC9F2FC1677}"/>
              </a:ext>
            </a:extLst>
          </p:cNvPr>
          <p:cNvPicPr>
            <a:picLocks noChangeAspect="1"/>
          </p:cNvPicPr>
          <p:nvPr/>
        </p:nvPicPr>
        <p:blipFill>
          <a:blip r:embed="rId2"/>
          <a:stretch>
            <a:fillRect/>
          </a:stretch>
        </p:blipFill>
        <p:spPr>
          <a:xfrm>
            <a:off x="88776" y="751797"/>
            <a:ext cx="11872289" cy="5213997"/>
          </a:xfrm>
          <a:prstGeom prst="rect">
            <a:avLst/>
          </a:prstGeom>
        </p:spPr>
      </p:pic>
      <p:sp>
        <p:nvSpPr>
          <p:cNvPr id="2" name="Title 1">
            <a:extLst>
              <a:ext uri="{FF2B5EF4-FFF2-40B4-BE49-F238E27FC236}">
                <a16:creationId xmlns:a16="http://schemas.microsoft.com/office/drawing/2014/main" id="{9F5D31F7-C224-494F-BA9B-E77B565CF222}"/>
              </a:ext>
            </a:extLst>
          </p:cNvPr>
          <p:cNvSpPr>
            <a:spLocks noGrp="1"/>
          </p:cNvSpPr>
          <p:nvPr>
            <p:ph type="title"/>
          </p:nvPr>
        </p:nvSpPr>
        <p:spPr>
          <a:xfrm>
            <a:off x="207886" y="136525"/>
            <a:ext cx="10515600" cy="709073"/>
          </a:xfrm>
        </p:spPr>
        <p:txBody>
          <a:bodyPr/>
          <a:lstStyle/>
          <a:p>
            <a:r>
              <a:rPr lang="en-US" b="1" dirty="0">
                <a:solidFill>
                  <a:srgbClr val="FF0000"/>
                </a:solidFill>
              </a:rPr>
              <a:t>What configurations do we need to check?</a:t>
            </a:r>
          </a:p>
        </p:txBody>
      </p:sp>
      <p:sp>
        <p:nvSpPr>
          <p:cNvPr id="4" name="Slide Number Placeholder 3">
            <a:extLst>
              <a:ext uri="{FF2B5EF4-FFF2-40B4-BE49-F238E27FC236}">
                <a16:creationId xmlns:a16="http://schemas.microsoft.com/office/drawing/2014/main" id="{D6CEFE1B-2361-474F-B341-DDD6115263BF}"/>
              </a:ext>
            </a:extLst>
          </p:cNvPr>
          <p:cNvSpPr>
            <a:spLocks noGrp="1"/>
          </p:cNvSpPr>
          <p:nvPr>
            <p:ph type="sldNum" sz="quarter" idx="12"/>
          </p:nvPr>
        </p:nvSpPr>
        <p:spPr/>
        <p:txBody>
          <a:bodyPr/>
          <a:lstStyle/>
          <a:p>
            <a:fld id="{E3A613F6-E753-49DB-AEB3-4862E06F01BF}" type="slidenum">
              <a:rPr lang="en-US" smtClean="0"/>
              <a:t>17</a:t>
            </a:fld>
            <a:endParaRPr lang="en-US"/>
          </a:p>
        </p:txBody>
      </p:sp>
      <p:sp>
        <p:nvSpPr>
          <p:cNvPr id="6" name="TextBox 5">
            <a:extLst>
              <a:ext uri="{FF2B5EF4-FFF2-40B4-BE49-F238E27FC236}">
                <a16:creationId xmlns:a16="http://schemas.microsoft.com/office/drawing/2014/main" id="{273D6B51-0F63-4B39-84BA-85CACE3C0649}"/>
              </a:ext>
            </a:extLst>
          </p:cNvPr>
          <p:cNvSpPr txBox="1"/>
          <p:nvPr/>
        </p:nvSpPr>
        <p:spPr>
          <a:xfrm>
            <a:off x="207886" y="5450889"/>
            <a:ext cx="11546149" cy="1477328"/>
          </a:xfrm>
          <a:prstGeom prst="rect">
            <a:avLst/>
          </a:prstGeom>
          <a:noFill/>
        </p:spPr>
        <p:txBody>
          <a:bodyPr wrap="square" rtlCol="0">
            <a:spAutoFit/>
          </a:bodyPr>
          <a:lstStyle/>
          <a:p>
            <a:r>
              <a:rPr lang="en-US" dirty="0"/>
              <a:t>Below are all possible moves. We only need three trips.</a:t>
            </a:r>
          </a:p>
          <a:p>
            <a:r>
              <a:rPr lang="en-US" dirty="0"/>
              <a:t>We are not showing all connecting paths, but you can go from any tuple on a level to any tuple on the next level.</a:t>
            </a:r>
          </a:p>
          <a:p>
            <a:r>
              <a:rPr lang="en-US" dirty="0"/>
              <a:t>We illustrated this by only showing the lines for the far left nodes to avoid too much clutter.</a:t>
            </a:r>
          </a:p>
          <a:p>
            <a:r>
              <a:rPr lang="en-US" dirty="0"/>
              <a:t>The problem is some information is hidden – as we are combining the crossing in both directions how much time does each move take?</a:t>
            </a:r>
          </a:p>
        </p:txBody>
      </p:sp>
    </p:spTree>
    <p:extLst>
      <p:ext uri="{BB962C8B-B14F-4D97-AF65-F5344CB8AC3E}">
        <p14:creationId xmlns:p14="http://schemas.microsoft.com/office/powerpoint/2010/main" val="3336184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C9E0608-BB84-4197-9562-5F0121B4D2F0}"/>
              </a:ext>
            </a:extLst>
          </p:cNvPr>
          <p:cNvPicPr>
            <a:picLocks noChangeAspect="1"/>
          </p:cNvPicPr>
          <p:nvPr/>
        </p:nvPicPr>
        <p:blipFill>
          <a:blip r:embed="rId2"/>
          <a:stretch>
            <a:fillRect/>
          </a:stretch>
        </p:blipFill>
        <p:spPr>
          <a:xfrm>
            <a:off x="363984" y="751797"/>
            <a:ext cx="11447784" cy="5027566"/>
          </a:xfrm>
          <a:prstGeom prst="rect">
            <a:avLst/>
          </a:prstGeom>
        </p:spPr>
      </p:pic>
      <p:sp>
        <p:nvSpPr>
          <p:cNvPr id="2" name="Title 1">
            <a:extLst>
              <a:ext uri="{FF2B5EF4-FFF2-40B4-BE49-F238E27FC236}">
                <a16:creationId xmlns:a16="http://schemas.microsoft.com/office/drawing/2014/main" id="{9F5D31F7-C224-494F-BA9B-E77B565CF222}"/>
              </a:ext>
            </a:extLst>
          </p:cNvPr>
          <p:cNvSpPr>
            <a:spLocks noGrp="1"/>
          </p:cNvSpPr>
          <p:nvPr>
            <p:ph type="title"/>
          </p:nvPr>
        </p:nvSpPr>
        <p:spPr>
          <a:xfrm>
            <a:off x="207886" y="136525"/>
            <a:ext cx="10515600" cy="709073"/>
          </a:xfrm>
        </p:spPr>
        <p:txBody>
          <a:bodyPr/>
          <a:lstStyle/>
          <a:p>
            <a:r>
              <a:rPr lang="en-US" b="1" dirty="0">
                <a:solidFill>
                  <a:srgbClr val="FF0000"/>
                </a:solidFill>
              </a:rPr>
              <a:t>What configurations do we need to check?</a:t>
            </a:r>
          </a:p>
        </p:txBody>
      </p:sp>
      <p:sp>
        <p:nvSpPr>
          <p:cNvPr id="4" name="Slide Number Placeholder 3">
            <a:extLst>
              <a:ext uri="{FF2B5EF4-FFF2-40B4-BE49-F238E27FC236}">
                <a16:creationId xmlns:a16="http://schemas.microsoft.com/office/drawing/2014/main" id="{D6CEFE1B-2361-474F-B341-DDD6115263BF}"/>
              </a:ext>
            </a:extLst>
          </p:cNvPr>
          <p:cNvSpPr>
            <a:spLocks noGrp="1"/>
          </p:cNvSpPr>
          <p:nvPr>
            <p:ph type="sldNum" sz="quarter" idx="12"/>
          </p:nvPr>
        </p:nvSpPr>
        <p:spPr/>
        <p:txBody>
          <a:bodyPr/>
          <a:lstStyle/>
          <a:p>
            <a:fld id="{E3A613F6-E753-49DB-AEB3-4862E06F01BF}" type="slidenum">
              <a:rPr lang="en-US" smtClean="0"/>
              <a:t>18</a:t>
            </a:fld>
            <a:endParaRPr lang="en-US"/>
          </a:p>
        </p:txBody>
      </p:sp>
      <p:sp>
        <p:nvSpPr>
          <p:cNvPr id="6" name="TextBox 5">
            <a:extLst>
              <a:ext uri="{FF2B5EF4-FFF2-40B4-BE49-F238E27FC236}">
                <a16:creationId xmlns:a16="http://schemas.microsoft.com/office/drawing/2014/main" id="{273D6B51-0F63-4B39-84BA-85CACE3C0649}"/>
              </a:ext>
            </a:extLst>
          </p:cNvPr>
          <p:cNvSpPr txBox="1"/>
          <p:nvPr/>
        </p:nvSpPr>
        <p:spPr>
          <a:xfrm>
            <a:off x="207886" y="5450889"/>
            <a:ext cx="11546149" cy="1477328"/>
          </a:xfrm>
          <a:prstGeom prst="rect">
            <a:avLst/>
          </a:prstGeom>
          <a:noFill/>
        </p:spPr>
        <p:txBody>
          <a:bodyPr wrap="square" rtlCol="0">
            <a:spAutoFit/>
          </a:bodyPr>
          <a:lstStyle/>
          <a:p>
            <a:r>
              <a:rPr lang="en-US" dirty="0"/>
              <a:t>A key observation is that a pair goes from start to end,</a:t>
            </a:r>
          </a:p>
          <a:p>
            <a:r>
              <a:rPr lang="en-US" dirty="0"/>
              <a:t>and then a pair returns. When you go from (1 2 5 | 10) to (1 2 | 5 10) there are multiple ways to do it. We could go</a:t>
            </a:r>
          </a:p>
          <a:p>
            <a:r>
              <a:rPr lang="en-US" dirty="0"/>
              <a:t>(1 2 5 F | 10) </a:t>
            </a:r>
            <a:r>
              <a:rPr lang="en-US" dirty="0">
                <a:sym typeface="Wingdings" panose="05000000000000000000" pitchFamily="2" charset="2"/>
              </a:rPr>
              <a:t> (1 | 2 5 10 F)  (1 2 F | 5 10)  OR ( 1 2 5 F | 10)  (2 | 1 5 10 F)  (1 2 F | 5 10); the first takes 7 minutes, the second takes 6 minutes. Thus for each arrow we would put the SMALLEST time…. This is efficient, and just requires some work. </a:t>
            </a:r>
            <a:endParaRPr lang="en-US" dirty="0"/>
          </a:p>
        </p:txBody>
      </p:sp>
    </p:spTree>
    <p:extLst>
      <p:ext uri="{BB962C8B-B14F-4D97-AF65-F5344CB8AC3E}">
        <p14:creationId xmlns:p14="http://schemas.microsoft.com/office/powerpoint/2010/main" val="3561347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D31F7-C224-494F-BA9B-E77B565CF222}"/>
              </a:ext>
            </a:extLst>
          </p:cNvPr>
          <p:cNvSpPr>
            <a:spLocks noGrp="1"/>
          </p:cNvSpPr>
          <p:nvPr>
            <p:ph type="title"/>
          </p:nvPr>
        </p:nvSpPr>
        <p:spPr>
          <a:xfrm>
            <a:off x="207886" y="136525"/>
            <a:ext cx="10515600" cy="709073"/>
          </a:xfrm>
        </p:spPr>
        <p:txBody>
          <a:bodyPr/>
          <a:lstStyle/>
          <a:p>
            <a:r>
              <a:rPr lang="en-US" b="1" dirty="0">
                <a:solidFill>
                  <a:srgbClr val="FF0000"/>
                </a:solidFill>
              </a:rPr>
              <a:t>What configurations do we need to check?</a:t>
            </a:r>
          </a:p>
        </p:txBody>
      </p:sp>
      <p:sp>
        <p:nvSpPr>
          <p:cNvPr id="4" name="Slide Number Placeholder 3">
            <a:extLst>
              <a:ext uri="{FF2B5EF4-FFF2-40B4-BE49-F238E27FC236}">
                <a16:creationId xmlns:a16="http://schemas.microsoft.com/office/drawing/2014/main" id="{D6CEFE1B-2361-474F-B341-DDD6115263BF}"/>
              </a:ext>
            </a:extLst>
          </p:cNvPr>
          <p:cNvSpPr>
            <a:spLocks noGrp="1"/>
          </p:cNvSpPr>
          <p:nvPr>
            <p:ph type="sldNum" sz="quarter" idx="12"/>
          </p:nvPr>
        </p:nvSpPr>
        <p:spPr/>
        <p:txBody>
          <a:bodyPr/>
          <a:lstStyle/>
          <a:p>
            <a:fld id="{E3A613F6-E753-49DB-AEB3-4862E06F01BF}" type="slidenum">
              <a:rPr lang="en-US" smtClean="0"/>
              <a:t>19</a:t>
            </a:fld>
            <a:endParaRPr lang="en-US"/>
          </a:p>
        </p:txBody>
      </p:sp>
      <p:sp>
        <p:nvSpPr>
          <p:cNvPr id="6" name="TextBox 5">
            <a:extLst>
              <a:ext uri="{FF2B5EF4-FFF2-40B4-BE49-F238E27FC236}">
                <a16:creationId xmlns:a16="http://schemas.microsoft.com/office/drawing/2014/main" id="{273D6B51-0F63-4B39-84BA-85CACE3C0649}"/>
              </a:ext>
            </a:extLst>
          </p:cNvPr>
          <p:cNvSpPr txBox="1"/>
          <p:nvPr/>
        </p:nvSpPr>
        <p:spPr>
          <a:xfrm>
            <a:off x="207886" y="5450889"/>
            <a:ext cx="11546149" cy="1477328"/>
          </a:xfrm>
          <a:prstGeom prst="rect">
            <a:avLst/>
          </a:prstGeom>
          <a:noFill/>
        </p:spPr>
        <p:txBody>
          <a:bodyPr wrap="square" rtlCol="0">
            <a:spAutoFit/>
          </a:bodyPr>
          <a:lstStyle/>
          <a:p>
            <a:r>
              <a:rPr lang="en-US" dirty="0"/>
              <a:t>A key observation is that a pair goes from start to end,</a:t>
            </a:r>
          </a:p>
          <a:p>
            <a:r>
              <a:rPr lang="en-US" dirty="0"/>
              <a:t>and then a pair returns. When you go from (1 2 5 | 10) to (1 2 | 5 10) there are multiple ways to do it. We could go</a:t>
            </a:r>
          </a:p>
          <a:p>
            <a:r>
              <a:rPr lang="en-US" dirty="0"/>
              <a:t>(1 2 5 F | 10) </a:t>
            </a:r>
            <a:r>
              <a:rPr lang="en-US" dirty="0">
                <a:sym typeface="Wingdings" panose="05000000000000000000" pitchFamily="2" charset="2"/>
              </a:rPr>
              <a:t> (1 | 2 5 10 F)  (1 2 F | 5 10)  OR ( 1 2 5 F | 10)  (2 | 1 5 10 F)  (1 2 F | 5 10); the first takes 7 minutes, the second takes 6 minutes. Thus for each arrow we would put the SMALLEST time…. This is efficient, and just requires some work. </a:t>
            </a:r>
            <a:r>
              <a:rPr lang="en-US" dirty="0">
                <a:solidFill>
                  <a:srgbClr val="FF0000"/>
                </a:solidFill>
                <a:sym typeface="Wingdings" panose="05000000000000000000" pitchFamily="2" charset="2"/>
              </a:rPr>
              <a:t>This is already enough information to see that we cannot start by going to (1 2 5 | 10)</a:t>
            </a:r>
            <a:endParaRPr lang="en-US" dirty="0">
              <a:solidFill>
                <a:srgbClr val="FF0000"/>
              </a:solidFill>
            </a:endParaRPr>
          </a:p>
        </p:txBody>
      </p:sp>
      <p:pic>
        <p:nvPicPr>
          <p:cNvPr id="8" name="Picture 7">
            <a:extLst>
              <a:ext uri="{FF2B5EF4-FFF2-40B4-BE49-F238E27FC236}">
                <a16:creationId xmlns:a16="http://schemas.microsoft.com/office/drawing/2014/main" id="{2DD198E3-E053-4C5C-BEF9-1A2AE33B68E5}"/>
              </a:ext>
            </a:extLst>
          </p:cNvPr>
          <p:cNvPicPr>
            <a:picLocks noChangeAspect="1"/>
          </p:cNvPicPr>
          <p:nvPr/>
        </p:nvPicPr>
        <p:blipFill>
          <a:blip r:embed="rId2"/>
          <a:stretch>
            <a:fillRect/>
          </a:stretch>
        </p:blipFill>
        <p:spPr>
          <a:xfrm>
            <a:off x="1361038" y="741248"/>
            <a:ext cx="9469924" cy="4709641"/>
          </a:xfrm>
          <a:prstGeom prst="rect">
            <a:avLst/>
          </a:prstGeom>
        </p:spPr>
      </p:pic>
      <p:pic>
        <p:nvPicPr>
          <p:cNvPr id="3" name="Picture 2">
            <a:extLst>
              <a:ext uri="{FF2B5EF4-FFF2-40B4-BE49-F238E27FC236}">
                <a16:creationId xmlns:a16="http://schemas.microsoft.com/office/drawing/2014/main" id="{613EEF59-7836-4F27-BF57-99F3F3770EB5}"/>
              </a:ext>
            </a:extLst>
          </p:cNvPr>
          <p:cNvPicPr>
            <a:picLocks noChangeAspect="1"/>
          </p:cNvPicPr>
          <p:nvPr/>
        </p:nvPicPr>
        <p:blipFill>
          <a:blip r:embed="rId3"/>
          <a:stretch>
            <a:fillRect/>
          </a:stretch>
        </p:blipFill>
        <p:spPr>
          <a:xfrm>
            <a:off x="8862964" y="1862484"/>
            <a:ext cx="449619" cy="327688"/>
          </a:xfrm>
          <a:prstGeom prst="rect">
            <a:avLst/>
          </a:prstGeom>
        </p:spPr>
      </p:pic>
    </p:spTree>
    <p:extLst>
      <p:ext uri="{BB962C8B-B14F-4D97-AF65-F5344CB8AC3E}">
        <p14:creationId xmlns:p14="http://schemas.microsoft.com/office/powerpoint/2010/main" val="32580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0.gstatic.com/images?q=tbn%3AANd9GcSZUliC7TsqziTzwAITfPiMsV1073bWJmqv22kDJ67kIQgtW0Jl&amp;usqp=CAU">
            <a:extLst>
              <a:ext uri="{FF2B5EF4-FFF2-40B4-BE49-F238E27FC236}">
                <a16:creationId xmlns:a16="http://schemas.microsoft.com/office/drawing/2014/main" id="{CA1C02AF-2F55-4024-8E92-DEA17A5082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4714875"/>
            <a:ext cx="43148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6E72819-5C8A-4D62-A640-C828370AAD95}"/>
              </a:ext>
            </a:extLst>
          </p:cNvPr>
          <p:cNvSpPr>
            <a:spLocks noGrp="1"/>
          </p:cNvSpPr>
          <p:nvPr>
            <p:ph type="title"/>
          </p:nvPr>
        </p:nvSpPr>
        <p:spPr>
          <a:xfrm>
            <a:off x="238125" y="273049"/>
            <a:ext cx="10515600" cy="815975"/>
          </a:xfrm>
        </p:spPr>
        <p:txBody>
          <a:bodyPr/>
          <a:lstStyle/>
          <a:p>
            <a:r>
              <a:rPr lang="en-US" b="1" dirty="0">
                <a:solidFill>
                  <a:srgbClr val="FF0000"/>
                </a:solidFill>
              </a:rPr>
              <a:t>How to Attack Problems</a:t>
            </a:r>
          </a:p>
        </p:txBody>
      </p:sp>
      <p:sp>
        <p:nvSpPr>
          <p:cNvPr id="3" name="Content Placeholder 2">
            <a:extLst>
              <a:ext uri="{FF2B5EF4-FFF2-40B4-BE49-F238E27FC236}">
                <a16:creationId xmlns:a16="http://schemas.microsoft.com/office/drawing/2014/main" id="{E4541EA4-6597-4027-90C6-7ABCF8D0AAAC}"/>
              </a:ext>
            </a:extLst>
          </p:cNvPr>
          <p:cNvSpPr>
            <a:spLocks noGrp="1"/>
          </p:cNvSpPr>
          <p:nvPr>
            <p:ph idx="1"/>
          </p:nvPr>
        </p:nvSpPr>
        <p:spPr>
          <a:xfrm>
            <a:off x="238125" y="947753"/>
            <a:ext cx="10835936" cy="4587860"/>
          </a:xfrm>
        </p:spPr>
        <p:txBody>
          <a:bodyPr>
            <a:normAutofit/>
          </a:bodyPr>
          <a:lstStyle/>
          <a:p>
            <a:pPr marL="0" indent="0" algn="just">
              <a:buNone/>
            </a:pPr>
            <a:r>
              <a:rPr lang="en-US" dirty="0"/>
              <a:t>Often in mathematics the problem statement is clear; what is unclear is how to search for the solution.</a:t>
            </a:r>
          </a:p>
          <a:p>
            <a:pPr marL="0" indent="0" algn="just">
              <a:buNone/>
            </a:pPr>
            <a:endParaRPr lang="en-US" dirty="0"/>
          </a:p>
          <a:p>
            <a:pPr marL="0" indent="0" algn="just">
              <a:buNone/>
            </a:pPr>
            <a:r>
              <a:rPr lang="en-US" dirty="0"/>
              <a:t>Trial and error is a great approach, at least when it works. </a:t>
            </a:r>
          </a:p>
          <a:p>
            <a:pPr marL="0" indent="0" algn="just">
              <a:buNone/>
            </a:pPr>
            <a:endParaRPr lang="en-US" dirty="0"/>
          </a:p>
          <a:p>
            <a:pPr marL="0" indent="0" algn="just">
              <a:buNone/>
            </a:pPr>
            <a:r>
              <a:rPr lang="en-US" dirty="0"/>
              <a:t>The difficulty is that if there aren’t many solutions, or if the solution is a bit non-standard, it might be missed.</a:t>
            </a:r>
          </a:p>
          <a:p>
            <a:pPr marL="0" indent="0" algn="just">
              <a:buNone/>
            </a:pPr>
            <a:endParaRPr lang="en-US" dirty="0"/>
          </a:p>
          <a:p>
            <a:pPr marL="0" indent="0" algn="just">
              <a:buNone/>
            </a:pPr>
            <a:r>
              <a:rPr lang="en-US" dirty="0"/>
              <a:t>The goal today is to talk about how to search exhaustively and not miss!</a:t>
            </a:r>
          </a:p>
        </p:txBody>
      </p:sp>
      <p:sp>
        <p:nvSpPr>
          <p:cNvPr id="4" name="Slide Number Placeholder 3">
            <a:extLst>
              <a:ext uri="{FF2B5EF4-FFF2-40B4-BE49-F238E27FC236}">
                <a16:creationId xmlns:a16="http://schemas.microsoft.com/office/drawing/2014/main" id="{C498A817-19D2-4BF3-AA83-EC5D5C5C2690}"/>
              </a:ext>
            </a:extLst>
          </p:cNvPr>
          <p:cNvSpPr>
            <a:spLocks noGrp="1"/>
          </p:cNvSpPr>
          <p:nvPr>
            <p:ph type="sldNum" sz="quarter" idx="12"/>
          </p:nvPr>
        </p:nvSpPr>
        <p:spPr/>
        <p:txBody>
          <a:bodyPr/>
          <a:lstStyle/>
          <a:p>
            <a:fld id="{E3A613F6-E753-49DB-AEB3-4862E06F01BF}" type="slidenum">
              <a:rPr lang="en-US" smtClean="0"/>
              <a:t>2</a:t>
            </a:fld>
            <a:endParaRPr lang="en-US"/>
          </a:p>
        </p:txBody>
      </p:sp>
    </p:spTree>
    <p:extLst>
      <p:ext uri="{BB962C8B-B14F-4D97-AF65-F5344CB8AC3E}">
        <p14:creationId xmlns:p14="http://schemas.microsoft.com/office/powerpoint/2010/main" val="258022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3A5048-CE9E-4960-AFE3-E97FE652DC7E}"/>
              </a:ext>
            </a:extLst>
          </p:cNvPr>
          <p:cNvPicPr>
            <a:picLocks noChangeAspect="1"/>
          </p:cNvPicPr>
          <p:nvPr/>
        </p:nvPicPr>
        <p:blipFill>
          <a:blip r:embed="rId2"/>
          <a:stretch>
            <a:fillRect/>
          </a:stretch>
        </p:blipFill>
        <p:spPr>
          <a:xfrm>
            <a:off x="603682" y="1145771"/>
            <a:ext cx="11588318" cy="4817416"/>
          </a:xfrm>
          <a:prstGeom prst="rect">
            <a:avLst/>
          </a:prstGeom>
        </p:spPr>
      </p:pic>
      <p:sp>
        <p:nvSpPr>
          <p:cNvPr id="2" name="Title 1">
            <a:extLst>
              <a:ext uri="{FF2B5EF4-FFF2-40B4-BE49-F238E27FC236}">
                <a16:creationId xmlns:a16="http://schemas.microsoft.com/office/drawing/2014/main" id="{96E310E2-A4F9-4AF7-B67B-6543C9CB512C}"/>
              </a:ext>
            </a:extLst>
          </p:cNvPr>
          <p:cNvSpPr>
            <a:spLocks noGrp="1"/>
          </p:cNvSpPr>
          <p:nvPr>
            <p:ph type="title"/>
          </p:nvPr>
        </p:nvSpPr>
        <p:spPr>
          <a:xfrm>
            <a:off x="163497" y="136525"/>
            <a:ext cx="10515600" cy="726828"/>
          </a:xfrm>
        </p:spPr>
        <p:txBody>
          <a:bodyPr/>
          <a:lstStyle/>
          <a:p>
            <a:r>
              <a:rPr lang="en-US" b="1" dirty="0">
                <a:solidFill>
                  <a:srgbClr val="FF0000"/>
                </a:solidFill>
              </a:rPr>
              <a:t>Solutions!</a:t>
            </a:r>
          </a:p>
        </p:txBody>
      </p:sp>
      <p:sp>
        <p:nvSpPr>
          <p:cNvPr id="3" name="Content Placeholder 2">
            <a:extLst>
              <a:ext uri="{FF2B5EF4-FFF2-40B4-BE49-F238E27FC236}">
                <a16:creationId xmlns:a16="http://schemas.microsoft.com/office/drawing/2014/main" id="{F96204BE-354C-4BDC-ABA7-A25370694C50}"/>
              </a:ext>
            </a:extLst>
          </p:cNvPr>
          <p:cNvSpPr>
            <a:spLocks noGrp="1"/>
          </p:cNvSpPr>
          <p:nvPr>
            <p:ph idx="1"/>
          </p:nvPr>
        </p:nvSpPr>
        <p:spPr>
          <a:xfrm>
            <a:off x="163496" y="863353"/>
            <a:ext cx="11588317" cy="5858122"/>
          </a:xfrm>
        </p:spPr>
        <p:txBody>
          <a:bodyPr>
            <a:normAutofit/>
          </a:bodyPr>
          <a:lstStyle/>
          <a:p>
            <a:pPr marL="0" indent="0">
              <a:buNone/>
            </a:pPr>
            <a:r>
              <a:rPr lang="en-US" dirty="0"/>
              <a:t>Here is one solution.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Note both solutions involve 5 and 10 traveling together – that makes sense. </a:t>
            </a:r>
          </a:p>
        </p:txBody>
      </p:sp>
      <p:sp>
        <p:nvSpPr>
          <p:cNvPr id="4" name="Slide Number Placeholder 3">
            <a:extLst>
              <a:ext uri="{FF2B5EF4-FFF2-40B4-BE49-F238E27FC236}">
                <a16:creationId xmlns:a16="http://schemas.microsoft.com/office/drawing/2014/main" id="{F75B6B4B-0E31-4471-B5F2-0126B631044D}"/>
              </a:ext>
            </a:extLst>
          </p:cNvPr>
          <p:cNvSpPr>
            <a:spLocks noGrp="1"/>
          </p:cNvSpPr>
          <p:nvPr>
            <p:ph type="sldNum" sz="quarter" idx="12"/>
          </p:nvPr>
        </p:nvSpPr>
        <p:spPr/>
        <p:txBody>
          <a:bodyPr/>
          <a:lstStyle/>
          <a:p>
            <a:fld id="{E3A613F6-E753-49DB-AEB3-4862E06F01BF}" type="slidenum">
              <a:rPr lang="en-US" smtClean="0"/>
              <a:t>20</a:t>
            </a:fld>
            <a:endParaRPr lang="en-US"/>
          </a:p>
        </p:txBody>
      </p:sp>
    </p:spTree>
    <p:extLst>
      <p:ext uri="{BB962C8B-B14F-4D97-AF65-F5344CB8AC3E}">
        <p14:creationId xmlns:p14="http://schemas.microsoft.com/office/powerpoint/2010/main" val="2449785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310E2-A4F9-4AF7-B67B-6543C9CB512C}"/>
              </a:ext>
            </a:extLst>
          </p:cNvPr>
          <p:cNvSpPr>
            <a:spLocks noGrp="1"/>
          </p:cNvSpPr>
          <p:nvPr>
            <p:ph type="title"/>
          </p:nvPr>
        </p:nvSpPr>
        <p:spPr>
          <a:xfrm>
            <a:off x="163497" y="136525"/>
            <a:ext cx="10515600" cy="726828"/>
          </a:xfrm>
        </p:spPr>
        <p:txBody>
          <a:bodyPr/>
          <a:lstStyle/>
          <a:p>
            <a:r>
              <a:rPr lang="en-US" b="1" dirty="0">
                <a:solidFill>
                  <a:srgbClr val="FF0000"/>
                </a:solidFill>
              </a:rPr>
              <a:t>Solutions!</a:t>
            </a:r>
          </a:p>
        </p:txBody>
      </p:sp>
      <p:sp>
        <p:nvSpPr>
          <p:cNvPr id="3" name="Content Placeholder 2">
            <a:extLst>
              <a:ext uri="{FF2B5EF4-FFF2-40B4-BE49-F238E27FC236}">
                <a16:creationId xmlns:a16="http://schemas.microsoft.com/office/drawing/2014/main" id="{F96204BE-354C-4BDC-ABA7-A25370694C50}"/>
              </a:ext>
            </a:extLst>
          </p:cNvPr>
          <p:cNvSpPr>
            <a:spLocks noGrp="1"/>
          </p:cNvSpPr>
          <p:nvPr>
            <p:ph idx="1"/>
          </p:nvPr>
        </p:nvSpPr>
        <p:spPr>
          <a:xfrm>
            <a:off x="163497" y="863353"/>
            <a:ext cx="10515600" cy="4351338"/>
          </a:xfrm>
        </p:spPr>
        <p:txBody>
          <a:bodyPr/>
          <a:lstStyle/>
          <a:p>
            <a:pPr marL="0" indent="0">
              <a:buNone/>
            </a:pPr>
            <a:r>
              <a:rPr lang="en-US" dirty="0"/>
              <a:t>Here is another solution.</a:t>
            </a:r>
          </a:p>
        </p:txBody>
      </p:sp>
      <p:sp>
        <p:nvSpPr>
          <p:cNvPr id="4" name="Slide Number Placeholder 3">
            <a:extLst>
              <a:ext uri="{FF2B5EF4-FFF2-40B4-BE49-F238E27FC236}">
                <a16:creationId xmlns:a16="http://schemas.microsoft.com/office/drawing/2014/main" id="{F75B6B4B-0E31-4471-B5F2-0126B631044D}"/>
              </a:ext>
            </a:extLst>
          </p:cNvPr>
          <p:cNvSpPr>
            <a:spLocks noGrp="1"/>
          </p:cNvSpPr>
          <p:nvPr>
            <p:ph type="sldNum" sz="quarter" idx="12"/>
          </p:nvPr>
        </p:nvSpPr>
        <p:spPr/>
        <p:txBody>
          <a:bodyPr/>
          <a:lstStyle/>
          <a:p>
            <a:fld id="{E3A613F6-E753-49DB-AEB3-4862E06F01BF}" type="slidenum">
              <a:rPr lang="en-US" smtClean="0"/>
              <a:t>21</a:t>
            </a:fld>
            <a:endParaRPr lang="en-US"/>
          </a:p>
        </p:txBody>
      </p:sp>
      <p:pic>
        <p:nvPicPr>
          <p:cNvPr id="5" name="Picture 4">
            <a:extLst>
              <a:ext uri="{FF2B5EF4-FFF2-40B4-BE49-F238E27FC236}">
                <a16:creationId xmlns:a16="http://schemas.microsoft.com/office/drawing/2014/main" id="{EC95D923-1B81-4092-8D7F-E3B5EBCD32F8}"/>
              </a:ext>
            </a:extLst>
          </p:cNvPr>
          <p:cNvPicPr>
            <a:picLocks noChangeAspect="1"/>
          </p:cNvPicPr>
          <p:nvPr/>
        </p:nvPicPr>
        <p:blipFill>
          <a:blip r:embed="rId2"/>
          <a:stretch>
            <a:fillRect/>
          </a:stretch>
        </p:blipFill>
        <p:spPr>
          <a:xfrm>
            <a:off x="301841" y="1309796"/>
            <a:ext cx="11766346" cy="5046554"/>
          </a:xfrm>
          <a:prstGeom prst="rect">
            <a:avLst/>
          </a:prstGeom>
        </p:spPr>
      </p:pic>
    </p:spTree>
    <p:extLst>
      <p:ext uri="{BB962C8B-B14F-4D97-AF65-F5344CB8AC3E}">
        <p14:creationId xmlns:p14="http://schemas.microsoft.com/office/powerpoint/2010/main" val="2097288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310E2-A4F9-4AF7-B67B-6543C9CB512C}"/>
              </a:ext>
            </a:extLst>
          </p:cNvPr>
          <p:cNvSpPr>
            <a:spLocks noGrp="1"/>
          </p:cNvSpPr>
          <p:nvPr>
            <p:ph type="title"/>
          </p:nvPr>
        </p:nvSpPr>
        <p:spPr>
          <a:xfrm>
            <a:off x="163497" y="136525"/>
            <a:ext cx="10515600" cy="726828"/>
          </a:xfrm>
        </p:spPr>
        <p:txBody>
          <a:bodyPr/>
          <a:lstStyle/>
          <a:p>
            <a:r>
              <a:rPr lang="en-US" b="1" dirty="0">
                <a:solidFill>
                  <a:srgbClr val="FF0000"/>
                </a:solidFill>
              </a:rPr>
              <a:t>Theoretical Attack</a:t>
            </a:r>
          </a:p>
        </p:txBody>
      </p:sp>
      <p:sp>
        <p:nvSpPr>
          <p:cNvPr id="3" name="Content Placeholder 2">
            <a:extLst>
              <a:ext uri="{FF2B5EF4-FFF2-40B4-BE49-F238E27FC236}">
                <a16:creationId xmlns:a16="http://schemas.microsoft.com/office/drawing/2014/main" id="{F96204BE-354C-4BDC-ABA7-A25370694C50}"/>
              </a:ext>
            </a:extLst>
          </p:cNvPr>
          <p:cNvSpPr>
            <a:spLocks noGrp="1"/>
          </p:cNvSpPr>
          <p:nvPr>
            <p:ph idx="1"/>
          </p:nvPr>
        </p:nvSpPr>
        <p:spPr>
          <a:xfrm>
            <a:off x="163497" y="863352"/>
            <a:ext cx="11865006" cy="5858123"/>
          </a:xfrm>
        </p:spPr>
        <p:txBody>
          <a:bodyPr>
            <a:normAutofit/>
          </a:bodyPr>
          <a:lstStyle/>
          <a:p>
            <a:pPr marL="0" indent="0">
              <a:buNone/>
            </a:pPr>
            <a:r>
              <a:rPr lang="en-US" dirty="0"/>
              <a:t>We can also think a bit and reduce the paths we need to check.</a:t>
            </a:r>
          </a:p>
          <a:p>
            <a:pPr marL="0" indent="0">
              <a:buNone/>
            </a:pPr>
            <a:endParaRPr lang="en-US" dirty="0"/>
          </a:p>
          <a:p>
            <a:pPr marL="0" indent="0">
              <a:buNone/>
            </a:pPr>
            <a:r>
              <a:rPr lang="en-US" dirty="0"/>
              <a:t>We have valuable information: we’re told the goal is 17 minutes; it would be harder if we didn’t know the minimum time (or an upper bound for it).</a:t>
            </a:r>
          </a:p>
          <a:p>
            <a:pPr marL="0" indent="0">
              <a:buNone/>
            </a:pPr>
            <a:endParaRPr lang="en-US" dirty="0"/>
          </a:p>
          <a:p>
            <a:pPr marL="0" indent="0">
              <a:buNone/>
            </a:pPr>
            <a:r>
              <a:rPr lang="en-US" dirty="0"/>
              <a:t>We know there are three moves: </a:t>
            </a:r>
          </a:p>
          <a:p>
            <a:r>
              <a:rPr lang="en-US" dirty="0"/>
              <a:t>Two go over and one returns. Now three at start side and one at end side.</a:t>
            </a:r>
          </a:p>
          <a:p>
            <a:r>
              <a:rPr lang="en-US" dirty="0"/>
              <a:t>Two more go over and one returns. Now two at start side and one at end side.</a:t>
            </a:r>
          </a:p>
          <a:p>
            <a:r>
              <a:rPr lang="en-US" dirty="0"/>
              <a:t>Two go over. Now all four at the end side.</a:t>
            </a:r>
          </a:p>
          <a:p>
            <a:endParaRPr lang="en-US" dirty="0"/>
          </a:p>
          <a:p>
            <a:pPr marL="0" indent="0">
              <a:buNone/>
            </a:pPr>
            <a:r>
              <a:rPr lang="en-US" dirty="0">
                <a:solidFill>
                  <a:srgbClr val="FF0000"/>
                </a:solidFill>
              </a:rPr>
              <a:t>What do we know about 5 and 10? Stop and think…..</a:t>
            </a:r>
          </a:p>
        </p:txBody>
      </p:sp>
      <p:sp>
        <p:nvSpPr>
          <p:cNvPr id="4" name="Slide Number Placeholder 3">
            <a:extLst>
              <a:ext uri="{FF2B5EF4-FFF2-40B4-BE49-F238E27FC236}">
                <a16:creationId xmlns:a16="http://schemas.microsoft.com/office/drawing/2014/main" id="{F75B6B4B-0E31-4471-B5F2-0126B631044D}"/>
              </a:ext>
            </a:extLst>
          </p:cNvPr>
          <p:cNvSpPr>
            <a:spLocks noGrp="1"/>
          </p:cNvSpPr>
          <p:nvPr>
            <p:ph type="sldNum" sz="quarter" idx="12"/>
          </p:nvPr>
        </p:nvSpPr>
        <p:spPr/>
        <p:txBody>
          <a:bodyPr/>
          <a:lstStyle/>
          <a:p>
            <a:fld id="{E3A613F6-E753-49DB-AEB3-4862E06F01BF}" type="slidenum">
              <a:rPr lang="en-US" smtClean="0"/>
              <a:t>22</a:t>
            </a:fld>
            <a:endParaRPr lang="en-US"/>
          </a:p>
        </p:txBody>
      </p:sp>
      <p:pic>
        <p:nvPicPr>
          <p:cNvPr id="6" name="Picture 5">
            <a:extLst>
              <a:ext uri="{FF2B5EF4-FFF2-40B4-BE49-F238E27FC236}">
                <a16:creationId xmlns:a16="http://schemas.microsoft.com/office/drawing/2014/main" id="{A50D8D55-63D5-4E33-B1AF-05E32F679DA4}"/>
              </a:ext>
            </a:extLst>
          </p:cNvPr>
          <p:cNvPicPr>
            <a:picLocks noChangeAspect="1"/>
          </p:cNvPicPr>
          <p:nvPr/>
        </p:nvPicPr>
        <p:blipFill>
          <a:blip r:embed="rId2"/>
          <a:stretch>
            <a:fillRect/>
          </a:stretch>
        </p:blipFill>
        <p:spPr>
          <a:xfrm>
            <a:off x="9090734" y="4874641"/>
            <a:ext cx="1768698" cy="1664272"/>
          </a:xfrm>
          <a:prstGeom prst="rect">
            <a:avLst/>
          </a:prstGeom>
        </p:spPr>
      </p:pic>
    </p:spTree>
    <p:extLst>
      <p:ext uri="{BB962C8B-B14F-4D97-AF65-F5344CB8AC3E}">
        <p14:creationId xmlns:p14="http://schemas.microsoft.com/office/powerpoint/2010/main" val="243811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310E2-A4F9-4AF7-B67B-6543C9CB512C}"/>
              </a:ext>
            </a:extLst>
          </p:cNvPr>
          <p:cNvSpPr>
            <a:spLocks noGrp="1"/>
          </p:cNvSpPr>
          <p:nvPr>
            <p:ph type="title"/>
          </p:nvPr>
        </p:nvSpPr>
        <p:spPr>
          <a:xfrm>
            <a:off x="163497" y="136525"/>
            <a:ext cx="10515600" cy="726828"/>
          </a:xfrm>
        </p:spPr>
        <p:txBody>
          <a:bodyPr/>
          <a:lstStyle/>
          <a:p>
            <a:r>
              <a:rPr lang="en-US" b="1" dirty="0">
                <a:solidFill>
                  <a:srgbClr val="FF0000"/>
                </a:solidFill>
              </a:rPr>
              <a:t>Theoretical Attack</a:t>
            </a:r>
          </a:p>
        </p:txBody>
      </p:sp>
      <p:sp>
        <p:nvSpPr>
          <p:cNvPr id="3" name="Content Placeholder 2">
            <a:extLst>
              <a:ext uri="{FF2B5EF4-FFF2-40B4-BE49-F238E27FC236}">
                <a16:creationId xmlns:a16="http://schemas.microsoft.com/office/drawing/2014/main" id="{F96204BE-354C-4BDC-ABA7-A25370694C50}"/>
              </a:ext>
            </a:extLst>
          </p:cNvPr>
          <p:cNvSpPr>
            <a:spLocks noGrp="1"/>
          </p:cNvSpPr>
          <p:nvPr>
            <p:ph idx="1"/>
          </p:nvPr>
        </p:nvSpPr>
        <p:spPr>
          <a:xfrm>
            <a:off x="163497" y="863352"/>
            <a:ext cx="11643804" cy="5858123"/>
          </a:xfrm>
        </p:spPr>
        <p:txBody>
          <a:bodyPr>
            <a:normAutofit/>
          </a:bodyPr>
          <a:lstStyle/>
          <a:p>
            <a:pPr marL="0" indent="0">
              <a:buNone/>
            </a:pPr>
            <a:r>
              <a:rPr lang="en-US" dirty="0"/>
              <a:t>We can also think a bit and reduce the paths we need to check.</a:t>
            </a:r>
          </a:p>
          <a:p>
            <a:pPr marL="0" indent="0">
              <a:buNone/>
            </a:pPr>
            <a:r>
              <a:rPr lang="en-US" dirty="0"/>
              <a:t>We know there are three moves: </a:t>
            </a:r>
          </a:p>
          <a:p>
            <a:r>
              <a:rPr lang="en-US" dirty="0"/>
              <a:t>Two go over and one returns. Now 3 at start side and 1 at end side.</a:t>
            </a:r>
          </a:p>
          <a:p>
            <a:r>
              <a:rPr lang="en-US" dirty="0"/>
              <a:t>Two more go over and one returns. Now 2 at start side and 1 at end side.</a:t>
            </a:r>
          </a:p>
          <a:p>
            <a:r>
              <a:rPr lang="en-US" dirty="0"/>
              <a:t>Two go over. Now all four at the end side.</a:t>
            </a:r>
          </a:p>
          <a:p>
            <a:endParaRPr lang="en-US" dirty="0"/>
          </a:p>
          <a:p>
            <a:pPr marL="0" indent="0">
              <a:buNone/>
            </a:pPr>
            <a:r>
              <a:rPr lang="en-US" dirty="0">
                <a:solidFill>
                  <a:srgbClr val="FF0000"/>
                </a:solidFill>
              </a:rPr>
              <a:t>What do we know about 5 and 10? They must go over together!</a:t>
            </a:r>
          </a:p>
          <a:p>
            <a:r>
              <a:rPr lang="en-US" dirty="0"/>
              <a:t>If they are on separate trips that is at least 15 minutes.</a:t>
            </a:r>
          </a:p>
          <a:p>
            <a:r>
              <a:rPr lang="en-US" dirty="0"/>
              <a:t>We have 3 moves, and in two of them someone has to come back to the start side. That is at least 2 more minutes (if it is 1 bringing the flashlight back).</a:t>
            </a:r>
          </a:p>
          <a:p>
            <a:r>
              <a:rPr lang="en-US" dirty="0"/>
              <a:t>Thus we have at least 17 minutes and we have at least another half trip, so we now know that 5 and 10 must travel together at some point!</a:t>
            </a:r>
            <a:endParaRPr lang="en-US" dirty="0">
              <a:solidFill>
                <a:srgbClr val="FF0000"/>
              </a:solidFill>
            </a:endParaRPr>
          </a:p>
        </p:txBody>
      </p:sp>
      <p:sp>
        <p:nvSpPr>
          <p:cNvPr id="4" name="Slide Number Placeholder 3">
            <a:extLst>
              <a:ext uri="{FF2B5EF4-FFF2-40B4-BE49-F238E27FC236}">
                <a16:creationId xmlns:a16="http://schemas.microsoft.com/office/drawing/2014/main" id="{F75B6B4B-0E31-4471-B5F2-0126B631044D}"/>
              </a:ext>
            </a:extLst>
          </p:cNvPr>
          <p:cNvSpPr>
            <a:spLocks noGrp="1"/>
          </p:cNvSpPr>
          <p:nvPr>
            <p:ph type="sldNum" sz="quarter" idx="12"/>
          </p:nvPr>
        </p:nvSpPr>
        <p:spPr/>
        <p:txBody>
          <a:bodyPr/>
          <a:lstStyle/>
          <a:p>
            <a:fld id="{E3A613F6-E753-49DB-AEB3-4862E06F01BF}" type="slidenum">
              <a:rPr lang="en-US" smtClean="0"/>
              <a:t>23</a:t>
            </a:fld>
            <a:endParaRPr lang="en-US"/>
          </a:p>
        </p:txBody>
      </p:sp>
    </p:spTree>
    <p:extLst>
      <p:ext uri="{BB962C8B-B14F-4D97-AF65-F5344CB8AC3E}">
        <p14:creationId xmlns:p14="http://schemas.microsoft.com/office/powerpoint/2010/main" val="3895625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310E2-A4F9-4AF7-B67B-6543C9CB512C}"/>
              </a:ext>
            </a:extLst>
          </p:cNvPr>
          <p:cNvSpPr>
            <a:spLocks noGrp="1"/>
          </p:cNvSpPr>
          <p:nvPr>
            <p:ph type="title"/>
          </p:nvPr>
        </p:nvSpPr>
        <p:spPr>
          <a:xfrm>
            <a:off x="163497" y="136525"/>
            <a:ext cx="10515600" cy="726828"/>
          </a:xfrm>
        </p:spPr>
        <p:txBody>
          <a:bodyPr/>
          <a:lstStyle/>
          <a:p>
            <a:r>
              <a:rPr lang="en-US" b="1" dirty="0">
                <a:solidFill>
                  <a:srgbClr val="FF0000"/>
                </a:solidFill>
              </a:rPr>
              <a:t>Theoretical Attack</a:t>
            </a:r>
          </a:p>
        </p:txBody>
      </p:sp>
      <p:sp>
        <p:nvSpPr>
          <p:cNvPr id="3" name="Content Placeholder 2">
            <a:extLst>
              <a:ext uri="{FF2B5EF4-FFF2-40B4-BE49-F238E27FC236}">
                <a16:creationId xmlns:a16="http://schemas.microsoft.com/office/drawing/2014/main" id="{F96204BE-354C-4BDC-ABA7-A25370694C50}"/>
              </a:ext>
            </a:extLst>
          </p:cNvPr>
          <p:cNvSpPr>
            <a:spLocks noGrp="1"/>
          </p:cNvSpPr>
          <p:nvPr>
            <p:ph idx="1"/>
          </p:nvPr>
        </p:nvSpPr>
        <p:spPr>
          <a:xfrm>
            <a:off x="163497" y="863352"/>
            <a:ext cx="11643804" cy="5858123"/>
          </a:xfrm>
        </p:spPr>
        <p:txBody>
          <a:bodyPr>
            <a:normAutofit/>
          </a:bodyPr>
          <a:lstStyle/>
          <a:p>
            <a:pPr marL="0" indent="0" algn="just">
              <a:buNone/>
            </a:pPr>
            <a:r>
              <a:rPr lang="en-US" dirty="0"/>
              <a:t>We can also think a bit and reduce the paths we need to check.</a:t>
            </a:r>
          </a:p>
          <a:p>
            <a:pPr marL="0" indent="0" algn="just">
              <a:buNone/>
            </a:pPr>
            <a:r>
              <a:rPr lang="en-US" dirty="0"/>
              <a:t>We know that 5 and 10 must travel together at some point!</a:t>
            </a:r>
          </a:p>
          <a:p>
            <a:pPr algn="just"/>
            <a:r>
              <a:rPr lang="en-US" dirty="0"/>
              <a:t>Cannot be the first trip, as then 5 has to come back and that’s already 15 minutes.</a:t>
            </a:r>
          </a:p>
          <a:p>
            <a:pPr algn="just"/>
            <a:r>
              <a:rPr lang="en-US" dirty="0"/>
              <a:t>Similarly cannot be the last trip as then either 5 or 10 had to come back.</a:t>
            </a:r>
          </a:p>
          <a:p>
            <a:pPr algn="just"/>
            <a:r>
              <a:rPr lang="en-US" dirty="0"/>
              <a:t>Thus must be the middle trip, and must have either 1 or 2 on the end side to bring back the flashlight! So 1 and 2 go over and either remains, then 5 and 10 go over, then whoever remained brings back the flashlight to the start side, then 1 and 2 go over.</a:t>
            </a:r>
          </a:p>
          <a:p>
            <a:pPr marL="0" indent="0">
              <a:buNone/>
            </a:pPr>
            <a:endParaRPr lang="en-US" dirty="0"/>
          </a:p>
          <a:p>
            <a:pPr marL="0" indent="0">
              <a:buNone/>
            </a:pPr>
            <a:r>
              <a:rPr lang="en-US" dirty="0"/>
              <a:t>Thus, if we take some time and think, we CAN solve the problem and avoid going through all the cases, but it is good to see how to methodically check all.</a:t>
            </a:r>
          </a:p>
        </p:txBody>
      </p:sp>
      <p:sp>
        <p:nvSpPr>
          <p:cNvPr id="4" name="Slide Number Placeholder 3">
            <a:extLst>
              <a:ext uri="{FF2B5EF4-FFF2-40B4-BE49-F238E27FC236}">
                <a16:creationId xmlns:a16="http://schemas.microsoft.com/office/drawing/2014/main" id="{F75B6B4B-0E31-4471-B5F2-0126B631044D}"/>
              </a:ext>
            </a:extLst>
          </p:cNvPr>
          <p:cNvSpPr>
            <a:spLocks noGrp="1"/>
          </p:cNvSpPr>
          <p:nvPr>
            <p:ph type="sldNum" sz="quarter" idx="12"/>
          </p:nvPr>
        </p:nvSpPr>
        <p:spPr/>
        <p:txBody>
          <a:bodyPr/>
          <a:lstStyle/>
          <a:p>
            <a:fld id="{E3A613F6-E753-49DB-AEB3-4862E06F01BF}" type="slidenum">
              <a:rPr lang="en-US" smtClean="0"/>
              <a:t>24</a:t>
            </a:fld>
            <a:endParaRPr lang="en-US"/>
          </a:p>
        </p:txBody>
      </p:sp>
    </p:spTree>
    <p:extLst>
      <p:ext uri="{BB962C8B-B14F-4D97-AF65-F5344CB8AC3E}">
        <p14:creationId xmlns:p14="http://schemas.microsoft.com/office/powerpoint/2010/main" val="2805198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2D2CC-DB6B-40C7-86B1-53E826C9E2EF}"/>
              </a:ext>
            </a:extLst>
          </p:cNvPr>
          <p:cNvSpPr>
            <a:spLocks noGrp="1"/>
          </p:cNvSpPr>
          <p:nvPr>
            <p:ph type="title"/>
          </p:nvPr>
        </p:nvSpPr>
        <p:spPr>
          <a:xfrm>
            <a:off x="145742" y="61096"/>
            <a:ext cx="10515600" cy="1325563"/>
          </a:xfrm>
        </p:spPr>
        <p:txBody>
          <a:bodyPr/>
          <a:lstStyle/>
          <a:p>
            <a:r>
              <a:rPr lang="en-US" b="1" dirty="0">
                <a:solidFill>
                  <a:srgbClr val="FF0000"/>
                </a:solidFill>
              </a:rPr>
              <a:t>New Problem: Legal 21</a:t>
            </a:r>
          </a:p>
        </p:txBody>
      </p:sp>
      <p:sp>
        <p:nvSpPr>
          <p:cNvPr id="3" name="Content Placeholder 2">
            <a:extLst>
              <a:ext uri="{FF2B5EF4-FFF2-40B4-BE49-F238E27FC236}">
                <a16:creationId xmlns:a16="http://schemas.microsoft.com/office/drawing/2014/main" id="{DA80C3B8-1F43-4B45-A2E8-A41CDE3239DC}"/>
              </a:ext>
            </a:extLst>
          </p:cNvPr>
          <p:cNvSpPr>
            <a:spLocks noGrp="1"/>
          </p:cNvSpPr>
          <p:nvPr>
            <p:ph idx="1"/>
          </p:nvPr>
        </p:nvSpPr>
        <p:spPr>
          <a:xfrm>
            <a:off x="145741" y="1115410"/>
            <a:ext cx="11563905" cy="5498453"/>
          </a:xfrm>
        </p:spPr>
        <p:txBody>
          <a:bodyPr>
            <a:normAutofit lnSpcReduction="10000"/>
          </a:bodyPr>
          <a:lstStyle/>
          <a:p>
            <a:pPr marL="0" indent="0" algn="just">
              <a:buNone/>
            </a:pPr>
            <a:r>
              <a:rPr lang="en-US" dirty="0"/>
              <a:t>Young Saul, a budding mathematician and printer, is making himself a fake ID. He needs it to say he’s 21. The problem is he’s not using a computer, but rather he has some symbols he’s bought from the store, and that’s it. He has one 1, one 5, one 6, one 7, and an unlimited supply of + – * / (the operations addition, subtraction, multiplication and division). Using each number exactly once (but you can use any number of +, any number of -, …) how can he get 21 from 1, 5, 6, 7?</a:t>
            </a:r>
          </a:p>
          <a:p>
            <a:pPr algn="just"/>
            <a:r>
              <a:rPr lang="en-US" dirty="0"/>
              <a:t>Note: You can’t do things like 15+6 = 21. You have to use the four operations as ‘binary’ operations: ((1+5)*6)+7.</a:t>
            </a:r>
          </a:p>
          <a:p>
            <a:pPr algn="just"/>
            <a:r>
              <a:rPr lang="en-US" dirty="0"/>
              <a:t>Note: We strongly oppose creating fake IDs…..</a:t>
            </a:r>
          </a:p>
          <a:p>
            <a:pPr algn="just"/>
            <a:endParaRPr lang="en-US" dirty="0"/>
          </a:p>
          <a:p>
            <a:pPr marL="0" indent="0" algn="just">
              <a:buNone/>
            </a:pPr>
            <a:r>
              <a:rPr lang="en-US" dirty="0">
                <a:solidFill>
                  <a:srgbClr val="FF0000"/>
                </a:solidFill>
              </a:rPr>
              <a:t>How can you go through all the possibilities? Try, and then tune in for the next lecture…</a:t>
            </a:r>
          </a:p>
          <a:p>
            <a:pPr marL="0" indent="0">
              <a:buNone/>
            </a:pPr>
            <a:endParaRPr lang="en-US" dirty="0"/>
          </a:p>
        </p:txBody>
      </p:sp>
      <p:sp>
        <p:nvSpPr>
          <p:cNvPr id="4" name="Slide Number Placeholder 3">
            <a:extLst>
              <a:ext uri="{FF2B5EF4-FFF2-40B4-BE49-F238E27FC236}">
                <a16:creationId xmlns:a16="http://schemas.microsoft.com/office/drawing/2014/main" id="{8F5BC562-3EF1-4C2C-A642-0D8C525A725F}"/>
              </a:ext>
            </a:extLst>
          </p:cNvPr>
          <p:cNvSpPr>
            <a:spLocks noGrp="1"/>
          </p:cNvSpPr>
          <p:nvPr>
            <p:ph type="sldNum" sz="quarter" idx="12"/>
          </p:nvPr>
        </p:nvSpPr>
        <p:spPr/>
        <p:txBody>
          <a:bodyPr/>
          <a:lstStyle/>
          <a:p>
            <a:fld id="{E3A613F6-E753-49DB-AEB3-4862E06F01BF}" type="slidenum">
              <a:rPr lang="en-US" smtClean="0"/>
              <a:t>25</a:t>
            </a:fld>
            <a:endParaRPr lang="en-US"/>
          </a:p>
        </p:txBody>
      </p:sp>
    </p:spTree>
    <p:extLst>
      <p:ext uri="{BB962C8B-B14F-4D97-AF65-F5344CB8AC3E}">
        <p14:creationId xmlns:p14="http://schemas.microsoft.com/office/powerpoint/2010/main" val="4287667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CA844-C92A-4C0B-9C48-651FC660243C}"/>
              </a:ext>
            </a:extLst>
          </p:cNvPr>
          <p:cNvSpPr>
            <a:spLocks noGrp="1"/>
          </p:cNvSpPr>
          <p:nvPr>
            <p:ph type="title"/>
          </p:nvPr>
        </p:nvSpPr>
        <p:spPr>
          <a:xfrm>
            <a:off x="152400" y="136525"/>
            <a:ext cx="10515600" cy="768350"/>
          </a:xfrm>
        </p:spPr>
        <p:txBody>
          <a:bodyPr/>
          <a:lstStyle/>
          <a:p>
            <a:r>
              <a:rPr lang="en-US" b="1" dirty="0">
                <a:solidFill>
                  <a:srgbClr val="FF0000"/>
                </a:solidFill>
              </a:rPr>
              <a:t>The </a:t>
            </a:r>
            <a:r>
              <a:rPr lang="en-US" b="1" i="1" dirty="0">
                <a:solidFill>
                  <a:srgbClr val="FF0000"/>
                </a:solidFill>
              </a:rPr>
              <a:t>We’ll Cross That Bridge </a:t>
            </a:r>
            <a:r>
              <a:rPr lang="en-US" b="1" dirty="0">
                <a:solidFill>
                  <a:srgbClr val="FF0000"/>
                </a:solidFill>
              </a:rPr>
              <a:t>Problem!</a:t>
            </a:r>
          </a:p>
        </p:txBody>
      </p:sp>
      <p:sp>
        <p:nvSpPr>
          <p:cNvPr id="3" name="Content Placeholder 2">
            <a:extLst>
              <a:ext uri="{FF2B5EF4-FFF2-40B4-BE49-F238E27FC236}">
                <a16:creationId xmlns:a16="http://schemas.microsoft.com/office/drawing/2014/main" id="{A50BE6D5-E3DB-4FAD-B8A6-D74A6F198FD7}"/>
              </a:ext>
            </a:extLst>
          </p:cNvPr>
          <p:cNvSpPr>
            <a:spLocks noGrp="1"/>
          </p:cNvSpPr>
          <p:nvPr>
            <p:ph idx="1"/>
          </p:nvPr>
        </p:nvSpPr>
        <p:spPr>
          <a:xfrm>
            <a:off x="152400" y="904873"/>
            <a:ext cx="9715500" cy="5816601"/>
          </a:xfrm>
        </p:spPr>
        <p:txBody>
          <a:bodyPr>
            <a:normAutofit/>
          </a:bodyPr>
          <a:lstStyle/>
          <a:p>
            <a:pPr algn="just"/>
            <a:r>
              <a:rPr lang="en-US" dirty="0"/>
              <a:t>We have a rickety old bridge, it’s nighttime and dark but we have one flashlight, and we are being chased by zombies (or coronavirus victims). They are 17.5 minutes from us.</a:t>
            </a:r>
          </a:p>
          <a:p>
            <a:pPr marL="0" indent="0" algn="just">
              <a:buNone/>
            </a:pPr>
            <a:endParaRPr lang="en-US" dirty="0"/>
          </a:p>
          <a:p>
            <a:pPr algn="just"/>
            <a:r>
              <a:rPr lang="en-US" dirty="0"/>
              <a:t>Only two people can cross the bridge at a time, and those crossing must have the flashlight. Thus two can go across with the flashlight and then one returns with the flashlight.</a:t>
            </a:r>
          </a:p>
          <a:p>
            <a:pPr marL="0" indent="0" algn="just">
              <a:buNone/>
            </a:pPr>
            <a:endParaRPr lang="en-US" dirty="0"/>
          </a:p>
          <a:p>
            <a:pPr algn="just"/>
            <a:r>
              <a:rPr lang="en-US" dirty="0"/>
              <a:t>We must get all people across before the attackers arrive. The four people are named 1, 2, 5 and 10; these names are how long it takes each of them to cross individually; if two go over together the time it takes is the larger of the two times. We cannot have three cross together or the bridge collapses.</a:t>
            </a:r>
          </a:p>
        </p:txBody>
      </p:sp>
      <p:sp>
        <p:nvSpPr>
          <p:cNvPr id="4" name="Slide Number Placeholder 3">
            <a:extLst>
              <a:ext uri="{FF2B5EF4-FFF2-40B4-BE49-F238E27FC236}">
                <a16:creationId xmlns:a16="http://schemas.microsoft.com/office/drawing/2014/main" id="{7A6FA522-E105-40A2-8293-7A61BB012DBE}"/>
              </a:ext>
            </a:extLst>
          </p:cNvPr>
          <p:cNvSpPr>
            <a:spLocks noGrp="1"/>
          </p:cNvSpPr>
          <p:nvPr>
            <p:ph type="sldNum" sz="quarter" idx="12"/>
          </p:nvPr>
        </p:nvSpPr>
        <p:spPr/>
        <p:txBody>
          <a:bodyPr/>
          <a:lstStyle/>
          <a:p>
            <a:fld id="{E3A613F6-E753-49DB-AEB3-4862E06F01BF}" type="slidenum">
              <a:rPr lang="en-US" smtClean="0"/>
              <a:t>3</a:t>
            </a:fld>
            <a:endParaRPr lang="en-US"/>
          </a:p>
        </p:txBody>
      </p:sp>
      <p:pic>
        <p:nvPicPr>
          <p:cNvPr id="5" name="Picture 4" descr="Rickety Old Bridge | Enamul Hoque - Photographer / Filmmaker / Artist">
            <a:extLst>
              <a:ext uri="{FF2B5EF4-FFF2-40B4-BE49-F238E27FC236}">
                <a16:creationId xmlns:a16="http://schemas.microsoft.com/office/drawing/2014/main" id="{902D0176-E31C-4850-B470-93FA368129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3150" y="0"/>
            <a:ext cx="22288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889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CA844-C92A-4C0B-9C48-651FC660243C}"/>
              </a:ext>
            </a:extLst>
          </p:cNvPr>
          <p:cNvSpPr>
            <a:spLocks noGrp="1"/>
          </p:cNvSpPr>
          <p:nvPr>
            <p:ph type="title"/>
          </p:nvPr>
        </p:nvSpPr>
        <p:spPr>
          <a:xfrm>
            <a:off x="152400" y="136525"/>
            <a:ext cx="10515600" cy="768350"/>
          </a:xfrm>
        </p:spPr>
        <p:txBody>
          <a:bodyPr/>
          <a:lstStyle/>
          <a:p>
            <a:r>
              <a:rPr lang="en-US" b="1" dirty="0">
                <a:solidFill>
                  <a:srgbClr val="FF0000"/>
                </a:solidFill>
              </a:rPr>
              <a:t>The </a:t>
            </a:r>
            <a:r>
              <a:rPr lang="en-US" b="1" i="1" dirty="0">
                <a:solidFill>
                  <a:srgbClr val="FF0000"/>
                </a:solidFill>
              </a:rPr>
              <a:t>We’ll Cross That Bridge </a:t>
            </a:r>
            <a:r>
              <a:rPr lang="en-US" b="1" dirty="0">
                <a:solidFill>
                  <a:srgbClr val="FF0000"/>
                </a:solidFill>
              </a:rPr>
              <a:t>Problem!</a:t>
            </a:r>
          </a:p>
        </p:txBody>
      </p:sp>
      <p:sp>
        <p:nvSpPr>
          <p:cNvPr id="3" name="Content Placeholder 2">
            <a:extLst>
              <a:ext uri="{FF2B5EF4-FFF2-40B4-BE49-F238E27FC236}">
                <a16:creationId xmlns:a16="http://schemas.microsoft.com/office/drawing/2014/main" id="{A50BE6D5-E3DB-4FAD-B8A6-D74A6F198FD7}"/>
              </a:ext>
            </a:extLst>
          </p:cNvPr>
          <p:cNvSpPr>
            <a:spLocks noGrp="1"/>
          </p:cNvSpPr>
          <p:nvPr>
            <p:ph idx="1"/>
          </p:nvPr>
        </p:nvSpPr>
        <p:spPr>
          <a:xfrm>
            <a:off x="152400" y="904873"/>
            <a:ext cx="9715500" cy="5816601"/>
          </a:xfrm>
        </p:spPr>
        <p:txBody>
          <a:bodyPr>
            <a:normAutofit lnSpcReduction="10000"/>
          </a:bodyPr>
          <a:lstStyle/>
          <a:p>
            <a:pPr algn="just"/>
            <a:r>
              <a:rPr lang="en-US" dirty="0"/>
              <a:t>We have a rickety old bridge, it’s nighttime and dark but we have one flashlight, and we are being chased by zombies (or coronavirus victims). They are 17.5 minutes from us.</a:t>
            </a:r>
          </a:p>
          <a:p>
            <a:pPr algn="just"/>
            <a:r>
              <a:rPr lang="en-US" dirty="0"/>
              <a:t>Only two people can cross the bridge at a time, and those crossing must have the flashlight. Thus two can go across with the flashlight and then one returns with the flashlight.</a:t>
            </a:r>
          </a:p>
          <a:p>
            <a:pPr algn="just"/>
            <a:r>
              <a:rPr lang="en-US" dirty="0"/>
              <a:t>We must get all people across before the attackers arrive. The four people are named 1, 2, 5 and 10; these names are how long it takes each of them to cross individually; if two go over together the time it takes is the larger of the two times. We cannot have three cross together or the bridge collapses.</a:t>
            </a:r>
          </a:p>
          <a:p>
            <a:pPr marL="0" indent="0" algn="just">
              <a:buNone/>
            </a:pPr>
            <a:r>
              <a:rPr lang="en-US" dirty="0">
                <a:solidFill>
                  <a:srgbClr val="FF0000"/>
                </a:solidFill>
              </a:rPr>
              <a:t>Is it possible to get the four people over in 17 minutes and survive? If everyone is not over by 17.5 minutes the bridge is infected / destroyed and we lose….   Stop and try to think about how you would approach this problem.</a:t>
            </a:r>
          </a:p>
        </p:txBody>
      </p:sp>
      <p:sp>
        <p:nvSpPr>
          <p:cNvPr id="4" name="Slide Number Placeholder 3">
            <a:extLst>
              <a:ext uri="{FF2B5EF4-FFF2-40B4-BE49-F238E27FC236}">
                <a16:creationId xmlns:a16="http://schemas.microsoft.com/office/drawing/2014/main" id="{7A6FA522-E105-40A2-8293-7A61BB012DBE}"/>
              </a:ext>
            </a:extLst>
          </p:cNvPr>
          <p:cNvSpPr>
            <a:spLocks noGrp="1"/>
          </p:cNvSpPr>
          <p:nvPr>
            <p:ph type="sldNum" sz="quarter" idx="12"/>
          </p:nvPr>
        </p:nvSpPr>
        <p:spPr/>
        <p:txBody>
          <a:bodyPr/>
          <a:lstStyle/>
          <a:p>
            <a:fld id="{E3A613F6-E753-49DB-AEB3-4862E06F01BF}" type="slidenum">
              <a:rPr lang="en-US" smtClean="0"/>
              <a:t>4</a:t>
            </a:fld>
            <a:endParaRPr lang="en-US"/>
          </a:p>
        </p:txBody>
      </p:sp>
      <p:pic>
        <p:nvPicPr>
          <p:cNvPr id="5" name="Picture 4" descr="Rickety Old Bridge | Enamul Hoque - Photographer / Filmmaker / Artist">
            <a:extLst>
              <a:ext uri="{FF2B5EF4-FFF2-40B4-BE49-F238E27FC236}">
                <a16:creationId xmlns:a16="http://schemas.microsoft.com/office/drawing/2014/main" id="{902D0176-E31C-4850-B470-93FA368129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3150" y="0"/>
            <a:ext cx="222885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34216A7-EA1A-44A4-9442-DFB2A7E3C5DB}"/>
              </a:ext>
            </a:extLst>
          </p:cNvPr>
          <p:cNvPicPr>
            <a:picLocks noChangeAspect="1"/>
          </p:cNvPicPr>
          <p:nvPr/>
        </p:nvPicPr>
        <p:blipFill>
          <a:blip r:embed="rId3"/>
          <a:stretch>
            <a:fillRect/>
          </a:stretch>
        </p:blipFill>
        <p:spPr>
          <a:xfrm>
            <a:off x="9213565" y="6160177"/>
            <a:ext cx="654335" cy="615703"/>
          </a:xfrm>
          <a:prstGeom prst="rect">
            <a:avLst/>
          </a:prstGeom>
        </p:spPr>
      </p:pic>
    </p:spTree>
    <p:extLst>
      <p:ext uri="{BB962C8B-B14F-4D97-AF65-F5344CB8AC3E}">
        <p14:creationId xmlns:p14="http://schemas.microsoft.com/office/powerpoint/2010/main" val="61521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29099901-B57A-4DF4-BA23-4BF691EE98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539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6D447CB-62DE-440C-9E95-9EFD9F66F626}"/>
              </a:ext>
            </a:extLst>
          </p:cNvPr>
          <p:cNvSpPr>
            <a:spLocks noGrp="1"/>
          </p:cNvSpPr>
          <p:nvPr>
            <p:ph type="title"/>
          </p:nvPr>
        </p:nvSpPr>
        <p:spPr>
          <a:xfrm>
            <a:off x="3924300" y="11113"/>
            <a:ext cx="8505825" cy="901700"/>
          </a:xfrm>
        </p:spPr>
        <p:txBody>
          <a:bodyPr/>
          <a:lstStyle/>
          <a:p>
            <a:r>
              <a:rPr lang="en-US" b="1" dirty="0">
                <a:solidFill>
                  <a:srgbClr val="FF0000"/>
                </a:solidFill>
              </a:rPr>
              <a:t>The </a:t>
            </a:r>
            <a:r>
              <a:rPr lang="en-US" b="1" i="1" dirty="0">
                <a:solidFill>
                  <a:srgbClr val="FF0000"/>
                </a:solidFill>
              </a:rPr>
              <a:t>We’ll Cross That Bridge </a:t>
            </a:r>
            <a:r>
              <a:rPr lang="en-US" b="1" dirty="0">
                <a:solidFill>
                  <a:srgbClr val="FF0000"/>
                </a:solidFill>
              </a:rPr>
              <a:t>Problem!</a:t>
            </a:r>
            <a:endParaRPr lang="en-US" dirty="0"/>
          </a:p>
        </p:txBody>
      </p:sp>
      <p:sp>
        <p:nvSpPr>
          <p:cNvPr id="3" name="Content Placeholder 2">
            <a:extLst>
              <a:ext uri="{FF2B5EF4-FFF2-40B4-BE49-F238E27FC236}">
                <a16:creationId xmlns:a16="http://schemas.microsoft.com/office/drawing/2014/main" id="{E26B5A37-995D-4A56-8D44-04A844374C95}"/>
              </a:ext>
            </a:extLst>
          </p:cNvPr>
          <p:cNvSpPr>
            <a:spLocks noGrp="1"/>
          </p:cNvSpPr>
          <p:nvPr>
            <p:ph idx="1"/>
          </p:nvPr>
        </p:nvSpPr>
        <p:spPr>
          <a:xfrm>
            <a:off x="0" y="4760912"/>
            <a:ext cx="10515600" cy="2085975"/>
          </a:xfrm>
        </p:spPr>
        <p:txBody>
          <a:bodyPr/>
          <a:lstStyle/>
          <a:p>
            <a:pPr marL="0" indent="0">
              <a:buNone/>
            </a:pPr>
            <a:r>
              <a:rPr lang="en-US" dirty="0">
                <a:solidFill>
                  <a:srgbClr val="FFC000"/>
                </a:solidFill>
              </a:rPr>
              <a:t>How should we attack this problem? </a:t>
            </a:r>
          </a:p>
          <a:p>
            <a:pPr marL="0" indent="0">
              <a:buNone/>
            </a:pPr>
            <a:endParaRPr lang="en-US" dirty="0">
              <a:solidFill>
                <a:srgbClr val="FFC000"/>
              </a:solidFill>
            </a:endParaRPr>
          </a:p>
          <a:p>
            <a:pPr marL="0" indent="0">
              <a:buNone/>
            </a:pPr>
            <a:r>
              <a:rPr lang="en-US" dirty="0">
                <a:solidFill>
                  <a:srgbClr val="FFC000"/>
                </a:solidFill>
              </a:rPr>
              <a:t>One approach is to try some combinations. Explore! Try some options and build some intuition. Any thoughts on who you want walking?</a:t>
            </a:r>
          </a:p>
          <a:p>
            <a:pPr marL="0" indent="0">
              <a:buNone/>
            </a:pPr>
            <a:endParaRPr lang="en-US" dirty="0"/>
          </a:p>
        </p:txBody>
      </p:sp>
      <p:sp>
        <p:nvSpPr>
          <p:cNvPr id="4" name="Slide Number Placeholder 3">
            <a:extLst>
              <a:ext uri="{FF2B5EF4-FFF2-40B4-BE49-F238E27FC236}">
                <a16:creationId xmlns:a16="http://schemas.microsoft.com/office/drawing/2014/main" id="{C8BB3D98-B365-4B90-B5CE-112C9481D3BF}"/>
              </a:ext>
            </a:extLst>
          </p:cNvPr>
          <p:cNvSpPr>
            <a:spLocks noGrp="1"/>
          </p:cNvSpPr>
          <p:nvPr>
            <p:ph type="sldNum" sz="quarter" idx="12"/>
          </p:nvPr>
        </p:nvSpPr>
        <p:spPr/>
        <p:txBody>
          <a:bodyPr/>
          <a:lstStyle/>
          <a:p>
            <a:fld id="{E3A613F6-E753-49DB-AEB3-4862E06F01BF}" type="slidenum">
              <a:rPr lang="en-US" smtClean="0"/>
              <a:t>5</a:t>
            </a:fld>
            <a:endParaRPr lang="en-US"/>
          </a:p>
        </p:txBody>
      </p:sp>
    </p:spTree>
    <p:extLst>
      <p:ext uri="{BB962C8B-B14F-4D97-AF65-F5344CB8AC3E}">
        <p14:creationId xmlns:p14="http://schemas.microsoft.com/office/powerpoint/2010/main" val="386608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encrypted-tbn0.gstatic.com/images?q=tbn%3AANd9GcSZUliC7TsqziTzwAITfPiMsV1073bWJmqv22kDJ67kIQgtW0Jl&amp;usqp=CAU">
            <a:extLst>
              <a:ext uri="{FF2B5EF4-FFF2-40B4-BE49-F238E27FC236}">
                <a16:creationId xmlns:a16="http://schemas.microsoft.com/office/drawing/2014/main" id="{01F8008B-7A8A-4B6A-A3A5-1A2B12FB2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7175" y="4714875"/>
            <a:ext cx="43148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6D447CB-62DE-440C-9E95-9EFD9F66F626}"/>
              </a:ext>
            </a:extLst>
          </p:cNvPr>
          <p:cNvSpPr>
            <a:spLocks noGrp="1"/>
          </p:cNvSpPr>
          <p:nvPr>
            <p:ph type="title"/>
          </p:nvPr>
        </p:nvSpPr>
        <p:spPr>
          <a:xfrm>
            <a:off x="0" y="136525"/>
            <a:ext cx="10515600" cy="768350"/>
          </a:xfrm>
        </p:spPr>
        <p:txBody>
          <a:bodyPr/>
          <a:lstStyle/>
          <a:p>
            <a:r>
              <a:rPr lang="en-US" b="1" dirty="0">
                <a:solidFill>
                  <a:srgbClr val="FF0000"/>
                </a:solidFill>
              </a:rPr>
              <a:t>The </a:t>
            </a:r>
            <a:r>
              <a:rPr lang="en-US" b="1" i="1" dirty="0">
                <a:solidFill>
                  <a:srgbClr val="FF0000"/>
                </a:solidFill>
              </a:rPr>
              <a:t>We’ll Cross That Bridge </a:t>
            </a:r>
            <a:r>
              <a:rPr lang="en-US" b="1" dirty="0">
                <a:solidFill>
                  <a:srgbClr val="FF0000"/>
                </a:solidFill>
              </a:rPr>
              <a:t>Problem!</a:t>
            </a:r>
            <a:endParaRPr lang="en-US" dirty="0"/>
          </a:p>
        </p:txBody>
      </p:sp>
      <p:sp>
        <p:nvSpPr>
          <p:cNvPr id="3" name="Content Placeholder 2">
            <a:extLst>
              <a:ext uri="{FF2B5EF4-FFF2-40B4-BE49-F238E27FC236}">
                <a16:creationId xmlns:a16="http://schemas.microsoft.com/office/drawing/2014/main" id="{E26B5A37-995D-4A56-8D44-04A844374C95}"/>
              </a:ext>
            </a:extLst>
          </p:cNvPr>
          <p:cNvSpPr>
            <a:spLocks noGrp="1"/>
          </p:cNvSpPr>
          <p:nvPr>
            <p:ph idx="1"/>
          </p:nvPr>
        </p:nvSpPr>
        <p:spPr>
          <a:xfrm>
            <a:off x="66674" y="904875"/>
            <a:ext cx="11820525" cy="5524500"/>
          </a:xfrm>
        </p:spPr>
        <p:txBody>
          <a:bodyPr>
            <a:normAutofit/>
          </a:bodyPr>
          <a:lstStyle/>
          <a:p>
            <a:pPr marL="0" indent="0">
              <a:buNone/>
            </a:pPr>
            <a:r>
              <a:rPr lang="en-US" dirty="0"/>
              <a:t>How should we attack this problem? </a:t>
            </a:r>
          </a:p>
          <a:p>
            <a:pPr marL="0" indent="0">
              <a:buNone/>
            </a:pPr>
            <a:endParaRPr lang="en-US" dirty="0"/>
          </a:p>
          <a:p>
            <a:pPr marL="0" indent="0">
              <a:buNone/>
            </a:pPr>
            <a:r>
              <a:rPr lang="en-US" dirty="0"/>
              <a:t>One approach is to try some combinations. Explore! Try some options and build some intuition. Any thoughts on who you want walking?</a:t>
            </a:r>
          </a:p>
          <a:p>
            <a:pPr marL="0" indent="0">
              <a:buNone/>
            </a:pPr>
            <a:endParaRPr lang="en-US" dirty="0"/>
          </a:p>
          <a:p>
            <a:pPr marL="0" indent="0">
              <a:buNone/>
            </a:pPr>
            <a:r>
              <a:rPr lang="en-US" dirty="0"/>
              <a:t>Maybe have the fastest walk as much as possible – we can try that!</a:t>
            </a:r>
          </a:p>
          <a:p>
            <a:pPr marL="0" indent="0">
              <a:buNone/>
            </a:pPr>
            <a:endParaRPr lang="en-US" dirty="0"/>
          </a:p>
          <a:p>
            <a:pPr marL="0" indent="0">
              <a:buNone/>
            </a:pPr>
            <a:r>
              <a:rPr lang="en-US" dirty="0">
                <a:solidFill>
                  <a:srgbClr val="FF0000"/>
                </a:solidFill>
              </a:rPr>
              <a:t>That would be…. (       Stop and think about this for a bit       )</a:t>
            </a:r>
          </a:p>
        </p:txBody>
      </p:sp>
      <p:sp>
        <p:nvSpPr>
          <p:cNvPr id="4" name="Slide Number Placeholder 3">
            <a:extLst>
              <a:ext uri="{FF2B5EF4-FFF2-40B4-BE49-F238E27FC236}">
                <a16:creationId xmlns:a16="http://schemas.microsoft.com/office/drawing/2014/main" id="{C8BB3D98-B365-4B90-B5CE-112C9481D3BF}"/>
              </a:ext>
            </a:extLst>
          </p:cNvPr>
          <p:cNvSpPr>
            <a:spLocks noGrp="1"/>
          </p:cNvSpPr>
          <p:nvPr>
            <p:ph type="sldNum" sz="quarter" idx="12"/>
          </p:nvPr>
        </p:nvSpPr>
        <p:spPr/>
        <p:txBody>
          <a:bodyPr/>
          <a:lstStyle/>
          <a:p>
            <a:fld id="{E3A613F6-E753-49DB-AEB3-4862E06F01BF}" type="slidenum">
              <a:rPr lang="en-US" smtClean="0"/>
              <a:t>6</a:t>
            </a:fld>
            <a:endParaRPr lang="en-US"/>
          </a:p>
        </p:txBody>
      </p:sp>
      <p:pic>
        <p:nvPicPr>
          <p:cNvPr id="6" name="Picture 5">
            <a:extLst>
              <a:ext uri="{FF2B5EF4-FFF2-40B4-BE49-F238E27FC236}">
                <a16:creationId xmlns:a16="http://schemas.microsoft.com/office/drawing/2014/main" id="{3784EF7A-B94A-4A82-9C88-34E63DF2BCEE}"/>
              </a:ext>
            </a:extLst>
          </p:cNvPr>
          <p:cNvPicPr>
            <a:picLocks noChangeAspect="1"/>
          </p:cNvPicPr>
          <p:nvPr/>
        </p:nvPicPr>
        <p:blipFill>
          <a:blip r:embed="rId3"/>
          <a:stretch>
            <a:fillRect/>
          </a:stretch>
        </p:blipFill>
        <p:spPr>
          <a:xfrm>
            <a:off x="2737328" y="4284002"/>
            <a:ext cx="570239" cy="536572"/>
          </a:xfrm>
          <a:prstGeom prst="rect">
            <a:avLst/>
          </a:prstGeom>
        </p:spPr>
      </p:pic>
      <p:pic>
        <p:nvPicPr>
          <p:cNvPr id="7" name="Picture 6">
            <a:extLst>
              <a:ext uri="{FF2B5EF4-FFF2-40B4-BE49-F238E27FC236}">
                <a16:creationId xmlns:a16="http://schemas.microsoft.com/office/drawing/2014/main" id="{AE5133D4-6BD1-47F6-9F66-4F07DA736415}"/>
              </a:ext>
            </a:extLst>
          </p:cNvPr>
          <p:cNvPicPr>
            <a:picLocks noChangeAspect="1"/>
          </p:cNvPicPr>
          <p:nvPr/>
        </p:nvPicPr>
        <p:blipFill>
          <a:blip r:embed="rId3"/>
          <a:stretch>
            <a:fillRect/>
          </a:stretch>
        </p:blipFill>
        <p:spPr>
          <a:xfrm>
            <a:off x="8171941" y="4303808"/>
            <a:ext cx="570239" cy="536572"/>
          </a:xfrm>
          <a:prstGeom prst="rect">
            <a:avLst/>
          </a:prstGeom>
        </p:spPr>
      </p:pic>
    </p:spTree>
    <p:extLst>
      <p:ext uri="{BB962C8B-B14F-4D97-AF65-F5344CB8AC3E}">
        <p14:creationId xmlns:p14="http://schemas.microsoft.com/office/powerpoint/2010/main" val="572477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encrypted-tbn0.gstatic.com/images?q=tbn%3AANd9GcSZUliC7TsqziTzwAITfPiMsV1073bWJmqv22kDJ67kIQgtW0Jl&amp;usqp=CAU">
            <a:extLst>
              <a:ext uri="{FF2B5EF4-FFF2-40B4-BE49-F238E27FC236}">
                <a16:creationId xmlns:a16="http://schemas.microsoft.com/office/drawing/2014/main" id="{01F8008B-7A8A-4B6A-A3A5-1A2B12FB2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7175" y="4714875"/>
            <a:ext cx="43148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6D447CB-62DE-440C-9E95-9EFD9F66F626}"/>
              </a:ext>
            </a:extLst>
          </p:cNvPr>
          <p:cNvSpPr>
            <a:spLocks noGrp="1"/>
          </p:cNvSpPr>
          <p:nvPr>
            <p:ph type="title"/>
          </p:nvPr>
        </p:nvSpPr>
        <p:spPr>
          <a:xfrm>
            <a:off x="0" y="136525"/>
            <a:ext cx="10515600" cy="768350"/>
          </a:xfrm>
        </p:spPr>
        <p:txBody>
          <a:bodyPr/>
          <a:lstStyle/>
          <a:p>
            <a:r>
              <a:rPr lang="en-US" b="1" dirty="0">
                <a:solidFill>
                  <a:srgbClr val="FF0000"/>
                </a:solidFill>
              </a:rPr>
              <a:t>The </a:t>
            </a:r>
            <a:r>
              <a:rPr lang="en-US" b="1" i="1" dirty="0">
                <a:solidFill>
                  <a:srgbClr val="FF0000"/>
                </a:solidFill>
              </a:rPr>
              <a:t>We’ll Cross That Bridge </a:t>
            </a:r>
            <a:r>
              <a:rPr lang="en-US" b="1" dirty="0">
                <a:solidFill>
                  <a:srgbClr val="FF0000"/>
                </a:solidFill>
              </a:rPr>
              <a:t>Problem!</a:t>
            </a:r>
            <a:endParaRPr lang="en-US" dirty="0"/>
          </a:p>
        </p:txBody>
      </p:sp>
      <p:sp>
        <p:nvSpPr>
          <p:cNvPr id="3" name="Content Placeholder 2">
            <a:extLst>
              <a:ext uri="{FF2B5EF4-FFF2-40B4-BE49-F238E27FC236}">
                <a16:creationId xmlns:a16="http://schemas.microsoft.com/office/drawing/2014/main" id="{E26B5A37-995D-4A56-8D44-04A844374C95}"/>
              </a:ext>
            </a:extLst>
          </p:cNvPr>
          <p:cNvSpPr>
            <a:spLocks noGrp="1"/>
          </p:cNvSpPr>
          <p:nvPr>
            <p:ph idx="1"/>
          </p:nvPr>
        </p:nvSpPr>
        <p:spPr>
          <a:xfrm>
            <a:off x="66674" y="904875"/>
            <a:ext cx="11820525" cy="5524500"/>
          </a:xfrm>
        </p:spPr>
        <p:txBody>
          <a:bodyPr>
            <a:normAutofit/>
          </a:bodyPr>
          <a:lstStyle/>
          <a:p>
            <a:pPr marL="0" indent="0">
              <a:buNone/>
            </a:pPr>
            <a:r>
              <a:rPr lang="en-US" dirty="0"/>
              <a:t>How should we attack this problem? </a:t>
            </a:r>
          </a:p>
          <a:p>
            <a:pPr marL="0" indent="0">
              <a:buNone/>
            </a:pPr>
            <a:endParaRPr lang="en-US" dirty="0"/>
          </a:p>
          <a:p>
            <a:pPr marL="0" indent="0">
              <a:buNone/>
            </a:pPr>
            <a:r>
              <a:rPr lang="en-US" dirty="0"/>
              <a:t>One approach is to try some combinations. Explore! Try some options and build some intuition. Any thoughts on who you want walking?</a:t>
            </a:r>
          </a:p>
          <a:p>
            <a:pPr marL="0" indent="0">
              <a:buNone/>
            </a:pPr>
            <a:endParaRPr lang="en-US" dirty="0"/>
          </a:p>
          <a:p>
            <a:pPr marL="0" indent="0">
              <a:buNone/>
            </a:pPr>
            <a:r>
              <a:rPr lang="en-US" dirty="0"/>
              <a:t>Maybe have the fastest walk as much as possible – we can try that!</a:t>
            </a:r>
          </a:p>
          <a:p>
            <a:pPr marL="0" indent="0">
              <a:buNone/>
            </a:pPr>
            <a:endParaRPr lang="en-US" dirty="0"/>
          </a:p>
          <a:p>
            <a:pPr marL="0" indent="0">
              <a:buNone/>
            </a:pPr>
            <a:r>
              <a:rPr lang="en-US" dirty="0"/>
              <a:t>Send 1 and 10 over, send 1 back, send 1 and 5 over, send 1 back, send 1 and 2 over. We’re done! How long did it take? It took….</a:t>
            </a:r>
          </a:p>
          <a:p>
            <a:pPr marL="0" indent="0">
              <a:buNone/>
            </a:pPr>
            <a:endParaRPr lang="en-US" dirty="0"/>
          </a:p>
        </p:txBody>
      </p:sp>
      <p:sp>
        <p:nvSpPr>
          <p:cNvPr id="4" name="Slide Number Placeholder 3">
            <a:extLst>
              <a:ext uri="{FF2B5EF4-FFF2-40B4-BE49-F238E27FC236}">
                <a16:creationId xmlns:a16="http://schemas.microsoft.com/office/drawing/2014/main" id="{C8BB3D98-B365-4B90-B5CE-112C9481D3BF}"/>
              </a:ext>
            </a:extLst>
          </p:cNvPr>
          <p:cNvSpPr>
            <a:spLocks noGrp="1"/>
          </p:cNvSpPr>
          <p:nvPr>
            <p:ph type="sldNum" sz="quarter" idx="12"/>
          </p:nvPr>
        </p:nvSpPr>
        <p:spPr/>
        <p:txBody>
          <a:bodyPr/>
          <a:lstStyle/>
          <a:p>
            <a:fld id="{E3A613F6-E753-49DB-AEB3-4862E06F01BF}" type="slidenum">
              <a:rPr lang="en-US" smtClean="0"/>
              <a:t>7</a:t>
            </a:fld>
            <a:endParaRPr lang="en-US"/>
          </a:p>
        </p:txBody>
      </p:sp>
    </p:spTree>
    <p:extLst>
      <p:ext uri="{BB962C8B-B14F-4D97-AF65-F5344CB8AC3E}">
        <p14:creationId xmlns:p14="http://schemas.microsoft.com/office/powerpoint/2010/main" val="205871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encrypted-tbn0.gstatic.com/images?q=tbn%3AANd9GcSZUliC7TsqziTzwAITfPiMsV1073bWJmqv22kDJ67kIQgtW0Jl&amp;usqp=CAU">
            <a:extLst>
              <a:ext uri="{FF2B5EF4-FFF2-40B4-BE49-F238E27FC236}">
                <a16:creationId xmlns:a16="http://schemas.microsoft.com/office/drawing/2014/main" id="{01F8008B-7A8A-4B6A-A3A5-1A2B12FB2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7175" y="4714875"/>
            <a:ext cx="43148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6D447CB-62DE-440C-9E95-9EFD9F66F626}"/>
              </a:ext>
            </a:extLst>
          </p:cNvPr>
          <p:cNvSpPr>
            <a:spLocks noGrp="1"/>
          </p:cNvSpPr>
          <p:nvPr>
            <p:ph type="title"/>
          </p:nvPr>
        </p:nvSpPr>
        <p:spPr>
          <a:xfrm>
            <a:off x="0" y="136525"/>
            <a:ext cx="10515600" cy="768350"/>
          </a:xfrm>
        </p:spPr>
        <p:txBody>
          <a:bodyPr/>
          <a:lstStyle/>
          <a:p>
            <a:r>
              <a:rPr lang="en-US" b="1" dirty="0">
                <a:solidFill>
                  <a:srgbClr val="FF0000"/>
                </a:solidFill>
              </a:rPr>
              <a:t>The </a:t>
            </a:r>
            <a:r>
              <a:rPr lang="en-US" b="1" i="1" dirty="0">
                <a:solidFill>
                  <a:srgbClr val="FF0000"/>
                </a:solidFill>
              </a:rPr>
              <a:t>We’ll Cross That Bridge </a:t>
            </a:r>
            <a:r>
              <a:rPr lang="en-US" b="1" dirty="0">
                <a:solidFill>
                  <a:srgbClr val="FF0000"/>
                </a:solidFill>
              </a:rPr>
              <a:t>Problem!</a:t>
            </a:r>
            <a:endParaRPr lang="en-US" dirty="0"/>
          </a:p>
        </p:txBody>
      </p:sp>
      <p:sp>
        <p:nvSpPr>
          <p:cNvPr id="3" name="Content Placeholder 2">
            <a:extLst>
              <a:ext uri="{FF2B5EF4-FFF2-40B4-BE49-F238E27FC236}">
                <a16:creationId xmlns:a16="http://schemas.microsoft.com/office/drawing/2014/main" id="{E26B5A37-995D-4A56-8D44-04A844374C95}"/>
              </a:ext>
            </a:extLst>
          </p:cNvPr>
          <p:cNvSpPr>
            <a:spLocks noGrp="1"/>
          </p:cNvSpPr>
          <p:nvPr>
            <p:ph idx="1"/>
          </p:nvPr>
        </p:nvSpPr>
        <p:spPr>
          <a:xfrm>
            <a:off x="66674" y="904875"/>
            <a:ext cx="11820525" cy="5524500"/>
          </a:xfrm>
        </p:spPr>
        <p:txBody>
          <a:bodyPr>
            <a:normAutofit lnSpcReduction="10000"/>
          </a:bodyPr>
          <a:lstStyle/>
          <a:p>
            <a:pPr marL="0" indent="0">
              <a:buNone/>
            </a:pPr>
            <a:r>
              <a:rPr lang="en-US" dirty="0"/>
              <a:t>How should we attack this problem? </a:t>
            </a:r>
          </a:p>
          <a:p>
            <a:pPr marL="0" indent="0">
              <a:buNone/>
            </a:pPr>
            <a:endParaRPr lang="en-US" dirty="0"/>
          </a:p>
          <a:p>
            <a:pPr marL="0" indent="0">
              <a:buNone/>
            </a:pPr>
            <a:r>
              <a:rPr lang="en-US" dirty="0"/>
              <a:t>One approach is to try some combinations. Explore! Try some options and build some intuition. Any thoughts on who you want walking?</a:t>
            </a:r>
          </a:p>
          <a:p>
            <a:pPr marL="0" indent="0">
              <a:buNone/>
            </a:pPr>
            <a:endParaRPr lang="en-US" dirty="0"/>
          </a:p>
          <a:p>
            <a:pPr marL="0" indent="0">
              <a:buNone/>
            </a:pPr>
            <a:r>
              <a:rPr lang="en-US" dirty="0"/>
              <a:t>Maybe have the fastest walk as much as possible – we can try that!</a:t>
            </a:r>
          </a:p>
          <a:p>
            <a:pPr marL="0" indent="0">
              <a:buNone/>
            </a:pPr>
            <a:endParaRPr lang="en-US" dirty="0"/>
          </a:p>
          <a:p>
            <a:pPr marL="0" indent="0">
              <a:buNone/>
            </a:pPr>
            <a:r>
              <a:rPr lang="en-US" dirty="0"/>
              <a:t>Send 1 and 10 over, send 1 back, send 1 and 5 over, send 1 back, send 1 and 2 over. We’re done! How long did it take? It took….</a:t>
            </a:r>
          </a:p>
          <a:p>
            <a:pPr marL="0" indent="0">
              <a:buNone/>
            </a:pPr>
            <a:endParaRPr lang="en-US" dirty="0"/>
          </a:p>
          <a:p>
            <a:pPr marL="0" indent="0">
              <a:buNone/>
            </a:pPr>
            <a:r>
              <a:rPr lang="en-US" dirty="0"/>
              <a:t>Unfortunately it took 10 + 1 + 5 + 1 + 2 = 19 minutes </a:t>
            </a:r>
          </a:p>
          <a:p>
            <a:pPr marL="0" indent="0">
              <a:buNone/>
            </a:pPr>
            <a:r>
              <a:rPr lang="en-US" dirty="0"/>
              <a:t>and we fail.</a:t>
            </a:r>
          </a:p>
        </p:txBody>
      </p:sp>
      <p:sp>
        <p:nvSpPr>
          <p:cNvPr id="4" name="Slide Number Placeholder 3">
            <a:extLst>
              <a:ext uri="{FF2B5EF4-FFF2-40B4-BE49-F238E27FC236}">
                <a16:creationId xmlns:a16="http://schemas.microsoft.com/office/drawing/2014/main" id="{C8BB3D98-B365-4B90-B5CE-112C9481D3BF}"/>
              </a:ext>
            </a:extLst>
          </p:cNvPr>
          <p:cNvSpPr>
            <a:spLocks noGrp="1"/>
          </p:cNvSpPr>
          <p:nvPr>
            <p:ph type="sldNum" sz="quarter" idx="12"/>
          </p:nvPr>
        </p:nvSpPr>
        <p:spPr/>
        <p:txBody>
          <a:bodyPr/>
          <a:lstStyle/>
          <a:p>
            <a:fld id="{E3A613F6-E753-49DB-AEB3-4862E06F01BF}" type="slidenum">
              <a:rPr lang="en-US" smtClean="0"/>
              <a:t>8</a:t>
            </a:fld>
            <a:endParaRPr lang="en-US"/>
          </a:p>
        </p:txBody>
      </p:sp>
    </p:spTree>
    <p:extLst>
      <p:ext uri="{BB962C8B-B14F-4D97-AF65-F5344CB8AC3E}">
        <p14:creationId xmlns:p14="http://schemas.microsoft.com/office/powerpoint/2010/main" val="4133233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encrypted-tbn0.gstatic.com/images?q=tbn%3AANd9GcSZUliC7TsqziTzwAITfPiMsV1073bWJmqv22kDJ67kIQgtW0Jl&amp;usqp=CAU">
            <a:extLst>
              <a:ext uri="{FF2B5EF4-FFF2-40B4-BE49-F238E27FC236}">
                <a16:creationId xmlns:a16="http://schemas.microsoft.com/office/drawing/2014/main" id="{01F8008B-7A8A-4B6A-A3A5-1A2B12FB2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7175" y="4714875"/>
            <a:ext cx="43148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6D447CB-62DE-440C-9E95-9EFD9F66F626}"/>
              </a:ext>
            </a:extLst>
          </p:cNvPr>
          <p:cNvSpPr>
            <a:spLocks noGrp="1"/>
          </p:cNvSpPr>
          <p:nvPr>
            <p:ph type="title"/>
          </p:nvPr>
        </p:nvSpPr>
        <p:spPr>
          <a:xfrm>
            <a:off x="0" y="136525"/>
            <a:ext cx="10515600" cy="768350"/>
          </a:xfrm>
        </p:spPr>
        <p:txBody>
          <a:bodyPr/>
          <a:lstStyle/>
          <a:p>
            <a:r>
              <a:rPr lang="en-US" b="1" dirty="0">
                <a:solidFill>
                  <a:srgbClr val="FF0000"/>
                </a:solidFill>
              </a:rPr>
              <a:t>The </a:t>
            </a:r>
            <a:r>
              <a:rPr lang="en-US" b="1" i="1" dirty="0">
                <a:solidFill>
                  <a:srgbClr val="FF0000"/>
                </a:solidFill>
              </a:rPr>
              <a:t>We’ll Cross That Bridge </a:t>
            </a:r>
            <a:r>
              <a:rPr lang="en-US" b="1" dirty="0">
                <a:solidFill>
                  <a:srgbClr val="FF0000"/>
                </a:solidFill>
              </a:rPr>
              <a:t>Problem!</a:t>
            </a:r>
            <a:endParaRPr lang="en-US" dirty="0"/>
          </a:p>
        </p:txBody>
      </p:sp>
      <p:sp>
        <p:nvSpPr>
          <p:cNvPr id="3" name="Content Placeholder 2">
            <a:extLst>
              <a:ext uri="{FF2B5EF4-FFF2-40B4-BE49-F238E27FC236}">
                <a16:creationId xmlns:a16="http://schemas.microsoft.com/office/drawing/2014/main" id="{E26B5A37-995D-4A56-8D44-04A844374C95}"/>
              </a:ext>
            </a:extLst>
          </p:cNvPr>
          <p:cNvSpPr>
            <a:spLocks noGrp="1"/>
          </p:cNvSpPr>
          <p:nvPr>
            <p:ph idx="1"/>
          </p:nvPr>
        </p:nvSpPr>
        <p:spPr>
          <a:xfrm>
            <a:off x="66674" y="904875"/>
            <a:ext cx="11820525" cy="5524500"/>
          </a:xfrm>
        </p:spPr>
        <p:txBody>
          <a:bodyPr>
            <a:normAutofit/>
          </a:bodyPr>
          <a:lstStyle/>
          <a:p>
            <a:pPr marL="0" indent="0">
              <a:buNone/>
            </a:pPr>
            <a:r>
              <a:rPr lang="en-US" dirty="0"/>
              <a:t>How should we attack this problem? </a:t>
            </a:r>
          </a:p>
          <a:p>
            <a:pPr marL="0" indent="0">
              <a:buNone/>
            </a:pPr>
            <a:endParaRPr lang="en-US" dirty="0"/>
          </a:p>
          <a:p>
            <a:pPr marL="0" indent="0">
              <a:buNone/>
            </a:pPr>
            <a:r>
              <a:rPr lang="en-US" dirty="0"/>
              <a:t>We could try more and more combinations.</a:t>
            </a:r>
          </a:p>
          <a:p>
            <a:pPr marL="0" indent="0">
              <a:buNone/>
            </a:pPr>
            <a:endParaRPr lang="en-US" dirty="0"/>
          </a:p>
          <a:p>
            <a:pPr marL="0" indent="0">
              <a:buNone/>
            </a:pPr>
            <a:r>
              <a:rPr lang="en-US" dirty="0"/>
              <a:t>This might give us some thoughts as to who should be paired together – look and see why these pairings fail, but we are not failing by much (our first guess was just 2 minutes over).</a:t>
            </a:r>
          </a:p>
          <a:p>
            <a:pPr marL="0" indent="0">
              <a:buNone/>
            </a:pPr>
            <a:endParaRPr lang="en-US" dirty="0"/>
          </a:p>
          <a:p>
            <a:pPr marL="0" indent="0">
              <a:buNone/>
            </a:pPr>
            <a:r>
              <a:rPr lang="en-US" dirty="0"/>
              <a:t>We need a METHODICAL way to go through all the possibilities, making</a:t>
            </a:r>
          </a:p>
          <a:p>
            <a:pPr marL="0" indent="0">
              <a:buNone/>
            </a:pPr>
            <a:r>
              <a:rPr lang="en-US" dirty="0"/>
              <a:t>sure we don’t miss any. </a:t>
            </a:r>
            <a:r>
              <a:rPr lang="en-US" dirty="0">
                <a:solidFill>
                  <a:srgbClr val="FF0000"/>
                </a:solidFill>
              </a:rPr>
              <a:t>How can we do that? </a:t>
            </a:r>
          </a:p>
        </p:txBody>
      </p:sp>
      <p:sp>
        <p:nvSpPr>
          <p:cNvPr id="4" name="Slide Number Placeholder 3">
            <a:extLst>
              <a:ext uri="{FF2B5EF4-FFF2-40B4-BE49-F238E27FC236}">
                <a16:creationId xmlns:a16="http://schemas.microsoft.com/office/drawing/2014/main" id="{C8BB3D98-B365-4B90-B5CE-112C9481D3BF}"/>
              </a:ext>
            </a:extLst>
          </p:cNvPr>
          <p:cNvSpPr>
            <a:spLocks noGrp="1"/>
          </p:cNvSpPr>
          <p:nvPr>
            <p:ph type="sldNum" sz="quarter" idx="12"/>
          </p:nvPr>
        </p:nvSpPr>
        <p:spPr/>
        <p:txBody>
          <a:bodyPr/>
          <a:lstStyle/>
          <a:p>
            <a:fld id="{E3A613F6-E753-49DB-AEB3-4862E06F01BF}" type="slidenum">
              <a:rPr lang="en-US" smtClean="0"/>
              <a:t>9</a:t>
            </a:fld>
            <a:endParaRPr lang="en-US"/>
          </a:p>
        </p:txBody>
      </p:sp>
      <p:pic>
        <p:nvPicPr>
          <p:cNvPr id="7" name="Picture 6">
            <a:extLst>
              <a:ext uri="{FF2B5EF4-FFF2-40B4-BE49-F238E27FC236}">
                <a16:creationId xmlns:a16="http://schemas.microsoft.com/office/drawing/2014/main" id="{D21B4F5F-6F3B-4B43-B283-21C1D84295CF}"/>
              </a:ext>
            </a:extLst>
          </p:cNvPr>
          <p:cNvPicPr>
            <a:picLocks noChangeAspect="1"/>
          </p:cNvPicPr>
          <p:nvPr/>
        </p:nvPicPr>
        <p:blipFill>
          <a:blip r:embed="rId3"/>
          <a:stretch>
            <a:fillRect/>
          </a:stretch>
        </p:blipFill>
        <p:spPr>
          <a:xfrm>
            <a:off x="66674" y="5786437"/>
            <a:ext cx="1114784" cy="1048966"/>
          </a:xfrm>
          <a:prstGeom prst="rect">
            <a:avLst/>
          </a:prstGeom>
        </p:spPr>
      </p:pic>
      <p:sp>
        <p:nvSpPr>
          <p:cNvPr id="8" name="TextBox 7">
            <a:extLst>
              <a:ext uri="{FF2B5EF4-FFF2-40B4-BE49-F238E27FC236}">
                <a16:creationId xmlns:a16="http://schemas.microsoft.com/office/drawing/2014/main" id="{79EB399D-D799-4CC7-AA95-C9A64C7E6462}"/>
              </a:ext>
            </a:extLst>
          </p:cNvPr>
          <p:cNvSpPr txBox="1"/>
          <p:nvPr/>
        </p:nvSpPr>
        <p:spPr>
          <a:xfrm>
            <a:off x="1372421" y="5890478"/>
            <a:ext cx="4469086" cy="830997"/>
          </a:xfrm>
          <a:prstGeom prst="rect">
            <a:avLst/>
          </a:prstGeom>
          <a:noFill/>
        </p:spPr>
        <p:txBody>
          <a:bodyPr wrap="square" rtlCol="0">
            <a:spAutoFit/>
          </a:bodyPr>
          <a:lstStyle/>
          <a:p>
            <a:r>
              <a:rPr lang="en-US" sz="2400" dirty="0">
                <a:solidFill>
                  <a:srgbClr val="FF0000"/>
                </a:solidFill>
              </a:rPr>
              <a:t>STOP! PAUSE THE VIDEO NOW TO THINK ABOUT THE QUESTION.</a:t>
            </a:r>
          </a:p>
        </p:txBody>
      </p:sp>
      <p:pic>
        <p:nvPicPr>
          <p:cNvPr id="9" name="Picture 8">
            <a:extLst>
              <a:ext uri="{FF2B5EF4-FFF2-40B4-BE49-F238E27FC236}">
                <a16:creationId xmlns:a16="http://schemas.microsoft.com/office/drawing/2014/main" id="{62EE4BF4-5E2D-41E9-8ECB-40A4BF0A339A}"/>
              </a:ext>
            </a:extLst>
          </p:cNvPr>
          <p:cNvPicPr>
            <a:picLocks noChangeAspect="1"/>
          </p:cNvPicPr>
          <p:nvPr/>
        </p:nvPicPr>
        <p:blipFill>
          <a:blip r:embed="rId3"/>
          <a:stretch>
            <a:fillRect/>
          </a:stretch>
        </p:blipFill>
        <p:spPr>
          <a:xfrm>
            <a:off x="5838287" y="5786437"/>
            <a:ext cx="1114784" cy="1048966"/>
          </a:xfrm>
          <a:prstGeom prst="rect">
            <a:avLst/>
          </a:prstGeom>
        </p:spPr>
      </p:pic>
    </p:spTree>
    <p:extLst>
      <p:ext uri="{BB962C8B-B14F-4D97-AF65-F5344CB8AC3E}">
        <p14:creationId xmlns:p14="http://schemas.microsoft.com/office/powerpoint/2010/main" val="2613972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TotalTime>
  <Words>2693</Words>
  <Application>Microsoft Office PowerPoint</Application>
  <PresentationFormat>Widescreen</PresentationFormat>
  <Paragraphs>230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vt:lpstr>
      <vt:lpstr>Office Theme</vt:lpstr>
      <vt:lpstr>How to Attack Problems I: We WILL Cross That Bridge!</vt:lpstr>
      <vt:lpstr>How to Attack Problems</vt:lpstr>
      <vt:lpstr>The We’ll Cross That Bridge Problem!</vt:lpstr>
      <vt:lpstr>The We’ll Cross That Bridge Problem!</vt:lpstr>
      <vt:lpstr>The We’ll Cross That Bridge Problem!</vt:lpstr>
      <vt:lpstr>The We’ll Cross That Bridge Problem!</vt:lpstr>
      <vt:lpstr>The We’ll Cross That Bridge Problem!</vt:lpstr>
      <vt:lpstr>The We’ll Cross That Bridge Problem!</vt:lpstr>
      <vt:lpstr>The We’ll Cross That Bridge Problem!</vt:lpstr>
      <vt:lpstr>Finding Good Notation</vt:lpstr>
      <vt:lpstr>Finding Good Notation</vt:lpstr>
      <vt:lpstr>Finding Good Notation</vt:lpstr>
      <vt:lpstr>Finding Good Notation</vt:lpstr>
      <vt:lpstr>Finding Good Notation</vt:lpstr>
      <vt:lpstr>Finding Good Notation</vt:lpstr>
      <vt:lpstr>What configurations do we need to check?</vt:lpstr>
      <vt:lpstr>What configurations do we need to check?</vt:lpstr>
      <vt:lpstr>What configurations do we need to check?</vt:lpstr>
      <vt:lpstr>What configurations do we need to check?</vt:lpstr>
      <vt:lpstr>Solutions!</vt:lpstr>
      <vt:lpstr>Solutions!</vt:lpstr>
      <vt:lpstr>Theoretical Attack</vt:lpstr>
      <vt:lpstr>Theoretical Attack</vt:lpstr>
      <vt:lpstr>Theoretical Attack</vt:lpstr>
      <vt:lpstr>New Problem: Legal 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Attack Problems I: We WILL Cross That Moat!</dc:title>
  <dc:creator>Steven Miller</dc:creator>
  <cp:lastModifiedBy>Steven Miller</cp:lastModifiedBy>
  <cp:revision>23</cp:revision>
  <dcterms:created xsi:type="dcterms:W3CDTF">2020-04-07T12:04:27Z</dcterms:created>
  <dcterms:modified xsi:type="dcterms:W3CDTF">2020-04-08T14:45:49Z</dcterms:modified>
</cp:coreProperties>
</file>