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2" r:id="rId3"/>
    <p:sldId id="273" r:id="rId4"/>
    <p:sldId id="274" r:id="rId5"/>
    <p:sldId id="275" r:id="rId6"/>
    <p:sldId id="276" r:id="rId7"/>
    <p:sldId id="271" r:id="rId8"/>
    <p:sldId id="285" r:id="rId9"/>
    <p:sldId id="263" r:id="rId10"/>
    <p:sldId id="277" r:id="rId11"/>
    <p:sldId id="264" r:id="rId12"/>
    <p:sldId id="278" r:id="rId13"/>
    <p:sldId id="279" r:id="rId14"/>
    <p:sldId id="280" r:id="rId15"/>
    <p:sldId id="281" r:id="rId16"/>
    <p:sldId id="283" r:id="rId17"/>
    <p:sldId id="282" r:id="rId18"/>
    <p:sldId id="284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6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103C1-3FBC-4023-BC95-188272A5C986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67076-E8E0-422C-B7C8-AB2776F05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77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135F2-478A-4493-AD9A-A7E4F1B70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A6D720-AE45-45D9-BAB0-3C19F83730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0537B-D48C-4AC8-A01C-2C975A65E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595F-1520-4403-9C3E-36E7043DB9D4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9A03E-5929-4118-920C-58A32D540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8E8DF-F4E8-4645-B3DD-60D8BBA80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4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3BCBB-53F7-448D-863F-C7CDD1B53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DBCF29-CC16-4679-AB4A-106A9C38B8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D5364-ADDE-40A6-82E8-85BEDAAB4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19603-9BBE-4173-9CB3-978A29A9C6F2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2D16E-7B33-40C1-BFF8-D2DAF9F28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E71FC-457B-418A-BEF5-5B7D29B19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21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3DC9ED-65BB-4D21-AB2A-D75D11749A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E82C51-A4AC-41DC-99BA-582F2E88F4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C0AA7-1FC6-49B6-B452-298F67DFC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F84FE-7640-4B0E-95E1-9440AA2DF917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92220-533D-48D5-9F1D-43AF5F7A0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9C931-A922-49A6-A893-D7AF50121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53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3843E-16A1-47E4-87BB-39910459C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54502-D8EE-42FB-A0CD-EE0940F57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2F68B-CC47-4284-92E3-2FAAD6206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2C25-F8E1-4A0E-91C0-1E4DACEB37B0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98A9A-EF24-4FDB-A345-FE2BBD345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A3F77-D8CD-495D-BA7C-F2B9AAF1B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3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688EB-2717-4086-B81D-A80CF46EA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F90B49-704C-4317-A9C2-BD9312322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A155A-BD4D-4263-BB2D-4710A056A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26F5-2987-4B0A-A745-511ED4DA1097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E493A-A4A0-438A-B930-9E17C690B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4E1EB-14F5-489C-902A-3E1131ECA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7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04B8C-CA45-453A-9532-02082F31B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6797E-4F25-4AE5-8264-460F247F41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9FBA63-8648-49C1-9044-0847E2E7C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E672E1-27B9-4E98-A703-49589E0EF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2894-AD07-4B13-A42D-EFCF9FD54DCE}" type="datetime1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6B1FF7-786E-4B5E-9E66-73A0FB8BF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DFCBE2-600A-4BA6-9A87-413DA922E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23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84737-1079-4CF6-B085-AABF10FBA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C8600C-AAEC-4269-9D38-022D4E571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88E0CE-331B-4F2B-9146-71A55F716D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603CC1-1F01-484B-A96C-EFE484B416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C2E430-BD10-45B3-8BDB-0BE004B463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B6A745-32CE-4E70-8EEE-ECC2A3A66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8B5C1-DCCB-4487-B894-5A950A1DA2B9}" type="datetime1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E44FA9-7053-4058-BB64-A8A3D8781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8CD6B1-6A4F-4E08-BFD5-20F5A6061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6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62D64-6F6C-4A47-979E-66A00EA58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226AD-AF93-4C4A-8BC4-9B5864D93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85B4-A0E5-4786-A0F9-5CA23E6ABFE1}" type="datetime1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70A903-3F72-464B-A753-3D498CEB1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EB8E12-1B77-451E-936D-E73044188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11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8DC636-6D88-40C0-BC9D-8CC3AEB8E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8608-6F7B-4187-ADBB-B2E5F217CEFF}" type="datetime1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0C38DB-6F8F-4D09-B42B-805598D72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A1B025-64CE-4609-A966-289631AFA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43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367A3-9303-41AB-AFF1-6E54815CC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2AE9A-3AD9-4FAD-8977-E0025F090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9C159B-DA46-4C3C-8901-208BB17426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AC0A97-9C80-4FC7-ABF2-F490B11D0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5686-27E7-430E-B7C2-A1E8CE9DB64B}" type="datetime1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2B82F-AE73-46A3-8850-AD91DA61A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D3C5E8-E184-4371-986A-A5C79111B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9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178A4-3F46-4578-8187-B3245946D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F87F7E-9523-40F8-B258-1DD90716CD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2A07B5-433C-40E3-A72C-EB1692BCF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DB06C-168C-44A9-AD50-5C70F9DAF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30A2-A054-4D4B-BA67-FB7403CCD609}" type="datetime1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00152-2C7B-470A-8328-7ABB99ED6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6F298-088B-4210-8EE1-78F959A26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81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17DEAA-40C1-457F-BADD-EB441EDC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B7486-3784-4574-9D5A-E7EAA85EB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F7C6B-A9A9-4CDD-A55B-0FC456982C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B6E20-8AA3-466B-812F-14212B55EE11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A07EA-ED8D-40E9-8663-E71B955EC4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71552-05CA-4908-B221-6DFB6A803D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C1089-79CF-4504-8B1B-E2AB1B256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4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18.png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18.png"/><Relationship Id="rId4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2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www.youtube.com/watch?v=me6Dnl2DO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C1FE3AD-9D23-471E-ACF4-EF4F53F3A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" y="471487"/>
            <a:ext cx="11706225" cy="591502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01F4E9-975C-49BB-920B-C19A1BFE9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68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586026-4915-4B1B-A2C9-156A34B95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10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332EF8-7F7A-4186-8F61-D93B872578FB}"/>
              </a:ext>
            </a:extLst>
          </p:cNvPr>
          <p:cNvSpPr txBox="1"/>
          <p:nvPr/>
        </p:nvSpPr>
        <p:spPr>
          <a:xfrm>
            <a:off x="585926" y="355107"/>
            <a:ext cx="10767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I LOVE RECTANGLES Game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DD72E1-9453-4C59-BC34-7FBE55B7EB5B}"/>
              </a:ext>
            </a:extLst>
          </p:cNvPr>
          <p:cNvSpPr txBox="1"/>
          <p:nvPr/>
        </p:nvSpPr>
        <p:spPr>
          <a:xfrm>
            <a:off x="692458" y="967666"/>
            <a:ext cx="109905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Let’s make it more interesting. Imagine now we have EXACTLY ONE of each size square. We have one 1 by 1 rectangle, one 2 by 2 rectangle, one 3 by 3  rectangle, one 4 by 4 rectangle, and so on. </a:t>
            </a:r>
          </a:p>
          <a:p>
            <a:endParaRPr lang="en-US" sz="2800" dirty="0"/>
          </a:p>
          <a:p>
            <a:r>
              <a:rPr lang="en-US" sz="2800" dirty="0"/>
              <a:t>Here’s the rule: we put these squares down </a:t>
            </a:r>
            <a:r>
              <a:rPr lang="en-US" sz="2800" dirty="0">
                <a:solidFill>
                  <a:srgbClr val="FF0000"/>
                </a:solidFill>
              </a:rPr>
              <a:t>ONE AT A TIME</a:t>
            </a:r>
            <a:r>
              <a:rPr lang="en-US" sz="2800" dirty="0"/>
              <a:t>, and at </a:t>
            </a:r>
            <a:r>
              <a:rPr lang="en-US" sz="2800" dirty="0">
                <a:solidFill>
                  <a:srgbClr val="FF0000"/>
                </a:solidFill>
              </a:rPr>
              <a:t>EVERY MOMENT IN TIME</a:t>
            </a:r>
            <a:r>
              <a:rPr lang="en-US" sz="2800" dirty="0"/>
              <a:t> our shape </a:t>
            </a:r>
            <a:r>
              <a:rPr lang="en-US" sz="2800" dirty="0">
                <a:solidFill>
                  <a:srgbClr val="FF0000"/>
                </a:solidFill>
              </a:rPr>
              <a:t>MUST</a:t>
            </a:r>
            <a:r>
              <a:rPr lang="en-US" sz="2800" dirty="0"/>
              <a:t> be a rectangle. Can it be done? Note a square IS a rectangle.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F53076-D666-466C-AC64-61F422533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1" y="3950563"/>
            <a:ext cx="8460419" cy="277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372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49F9850-3736-404E-A3D2-7203ACA48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11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D83D33-F7AC-4E4C-A941-2AD14B737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299" y="3283670"/>
            <a:ext cx="11289402" cy="34378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8B7B9A-0D4C-4FB9-9792-1EA3640FCD5D}"/>
              </a:ext>
            </a:extLst>
          </p:cNvPr>
          <p:cNvSpPr txBox="1"/>
          <p:nvPr/>
        </p:nvSpPr>
        <p:spPr>
          <a:xfrm>
            <a:off x="600722" y="470516"/>
            <a:ext cx="109905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have one 1 by 1 rectangle, one 2 by 2 rectangle, one 3 by 3  rectangle, one 4 by 4 rectangle, and so on. </a:t>
            </a:r>
          </a:p>
          <a:p>
            <a:endParaRPr lang="en-US" sz="2800" dirty="0"/>
          </a:p>
          <a:p>
            <a:r>
              <a:rPr lang="en-US" sz="2800" dirty="0"/>
              <a:t>Here’s the rule: we put these squares down </a:t>
            </a:r>
            <a:r>
              <a:rPr lang="en-US" sz="2800" dirty="0">
                <a:solidFill>
                  <a:srgbClr val="FF0000"/>
                </a:solidFill>
              </a:rPr>
              <a:t>ONE AT A TIME</a:t>
            </a:r>
            <a:r>
              <a:rPr lang="en-US" sz="2800" dirty="0"/>
              <a:t>, and at </a:t>
            </a:r>
            <a:r>
              <a:rPr lang="en-US" sz="2800" dirty="0">
                <a:solidFill>
                  <a:srgbClr val="FF0000"/>
                </a:solidFill>
              </a:rPr>
              <a:t>EVERY MOMENT IN TIME</a:t>
            </a:r>
            <a:r>
              <a:rPr lang="en-US" sz="2800" dirty="0"/>
              <a:t> our shape </a:t>
            </a:r>
            <a:r>
              <a:rPr lang="en-US" sz="2800" dirty="0">
                <a:solidFill>
                  <a:srgbClr val="FF0000"/>
                </a:solidFill>
              </a:rPr>
              <a:t>MUST</a:t>
            </a:r>
            <a:r>
              <a:rPr lang="en-US" sz="2800" dirty="0"/>
              <a:t> be a rectangle. Can it be done? Note a square IS a rectangle.</a:t>
            </a:r>
          </a:p>
        </p:txBody>
      </p:sp>
    </p:spTree>
    <p:extLst>
      <p:ext uri="{BB962C8B-B14F-4D97-AF65-F5344CB8AC3E}">
        <p14:creationId xmlns:p14="http://schemas.microsoft.com/office/powerpoint/2010/main" val="1535624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586026-4915-4B1B-A2C9-156A34B95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12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332EF8-7F7A-4186-8F61-D93B872578FB}"/>
              </a:ext>
            </a:extLst>
          </p:cNvPr>
          <p:cNvSpPr txBox="1"/>
          <p:nvPr/>
        </p:nvSpPr>
        <p:spPr>
          <a:xfrm>
            <a:off x="585926" y="355107"/>
            <a:ext cx="10767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I LOVE RECTANGLES Game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DD72E1-9453-4C59-BC34-7FBE55B7EB5B}"/>
              </a:ext>
            </a:extLst>
          </p:cNvPr>
          <p:cNvSpPr txBox="1"/>
          <p:nvPr/>
        </p:nvSpPr>
        <p:spPr>
          <a:xfrm>
            <a:off x="692458" y="967666"/>
            <a:ext cx="109905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Imagine we put the 4 by 4 square down. That gives us a rectangle, so far so good. Can we put down anything else next to it and still have a rectangle?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04D59B-7827-4D9B-AFF3-3502D04BF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926" y="2820126"/>
            <a:ext cx="2486025" cy="26955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38AA68D-FEDD-4333-96F2-3B26CA5B85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1449" y="2332504"/>
            <a:ext cx="6524625" cy="30003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A667E48-002A-4ADC-A450-D470DFC73F47}"/>
              </a:ext>
            </a:extLst>
          </p:cNvPr>
          <p:cNvSpPr txBox="1"/>
          <p:nvPr/>
        </p:nvSpPr>
        <p:spPr>
          <a:xfrm>
            <a:off x="825623" y="5515701"/>
            <a:ext cx="20241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placed a 4 by 4 square. This is a rectangle!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CAE22B-2D15-46E2-A4FF-1B7FA2252BE7}"/>
              </a:ext>
            </a:extLst>
          </p:cNvPr>
          <p:cNvSpPr txBox="1"/>
          <p:nvPr/>
        </p:nvSpPr>
        <p:spPr>
          <a:xfrm>
            <a:off x="5459767" y="5397623"/>
            <a:ext cx="60279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are the squares we have left. We have a 1 by 1, a 2 by 2, a 3 by 3, a 5 by 5, a 6 by 6 (not drawn) and so on. </a:t>
            </a:r>
            <a:r>
              <a:rPr lang="en-US" dirty="0">
                <a:solidFill>
                  <a:srgbClr val="FF0000"/>
                </a:solidFill>
              </a:rPr>
              <a:t>Can we place anything next to the 4 by 4 and still have a rectangle?</a:t>
            </a:r>
          </a:p>
        </p:txBody>
      </p:sp>
    </p:spTree>
    <p:extLst>
      <p:ext uri="{BB962C8B-B14F-4D97-AF65-F5344CB8AC3E}">
        <p14:creationId xmlns:p14="http://schemas.microsoft.com/office/powerpoint/2010/main" val="571885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586026-4915-4B1B-A2C9-156A34B95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13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332EF8-7F7A-4186-8F61-D93B872578FB}"/>
              </a:ext>
            </a:extLst>
          </p:cNvPr>
          <p:cNvSpPr txBox="1"/>
          <p:nvPr/>
        </p:nvSpPr>
        <p:spPr>
          <a:xfrm>
            <a:off x="585926" y="355107"/>
            <a:ext cx="10767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I LOVE RECTANGLES Game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DD72E1-9453-4C59-BC34-7FBE55B7EB5B}"/>
              </a:ext>
            </a:extLst>
          </p:cNvPr>
          <p:cNvSpPr txBox="1"/>
          <p:nvPr/>
        </p:nvSpPr>
        <p:spPr>
          <a:xfrm>
            <a:off x="692458" y="967666"/>
            <a:ext cx="109905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Imagine we put the 4 by 4 square down. That gives us a rectangle, so far so good. Can we put down anything else? Let’s try putting down the 3 by 3.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04D59B-7827-4D9B-AFF3-3502D04BF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926" y="2820126"/>
            <a:ext cx="2486025" cy="26955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A667E48-002A-4ADC-A450-D470DFC73F47}"/>
              </a:ext>
            </a:extLst>
          </p:cNvPr>
          <p:cNvSpPr txBox="1"/>
          <p:nvPr/>
        </p:nvSpPr>
        <p:spPr>
          <a:xfrm>
            <a:off x="825623" y="5515701"/>
            <a:ext cx="20241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placed a 4 by 4 square. This is a rectangle!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CAE22B-2D15-46E2-A4FF-1B7FA2252BE7}"/>
              </a:ext>
            </a:extLst>
          </p:cNvPr>
          <p:cNvSpPr txBox="1"/>
          <p:nvPr/>
        </p:nvSpPr>
        <p:spPr>
          <a:xfrm>
            <a:off x="5459767" y="5397623"/>
            <a:ext cx="60279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are the squares we would have left if we try to use a 3 by 3. We would have a 1 by 1, a 2 by 2, a 5 by 5, a 6 by 6 (not drawn) and so on.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1C610E-E5F4-4D41-A911-BFD73C2053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6642" y="3573902"/>
            <a:ext cx="1704975" cy="18002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850C92C-AAEC-48CB-9DDB-8A3B1349DA05}"/>
              </a:ext>
            </a:extLst>
          </p:cNvPr>
          <p:cNvSpPr txBox="1"/>
          <p:nvPr/>
        </p:nvSpPr>
        <p:spPr>
          <a:xfrm>
            <a:off x="2849732" y="5515701"/>
            <a:ext cx="2236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see the 3 by 3 will not fit next to the 4 by 4 and still give a rectangle!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FA325C5-0238-4F3A-A4EA-259BDC67DA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0514" y="2398599"/>
            <a:ext cx="4943475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559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586026-4915-4B1B-A2C9-156A34B95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14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332EF8-7F7A-4186-8F61-D93B872578FB}"/>
              </a:ext>
            </a:extLst>
          </p:cNvPr>
          <p:cNvSpPr txBox="1"/>
          <p:nvPr/>
        </p:nvSpPr>
        <p:spPr>
          <a:xfrm>
            <a:off x="585926" y="355107"/>
            <a:ext cx="10767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I LOVE RECTANGLES Game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DD72E1-9453-4C59-BC34-7FBE55B7EB5B}"/>
              </a:ext>
            </a:extLst>
          </p:cNvPr>
          <p:cNvSpPr txBox="1"/>
          <p:nvPr/>
        </p:nvSpPr>
        <p:spPr>
          <a:xfrm>
            <a:off x="692458" y="967666"/>
            <a:ext cx="109905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In fact, no matter WHAT square we put down first, we cannot put any more down! If we put down a 5 by 5, to keep it a rectangle we would need something that has a side of length 5, but we only have </a:t>
            </a:r>
            <a:r>
              <a:rPr lang="en-US" sz="2800" dirty="0">
                <a:solidFill>
                  <a:srgbClr val="FF0000"/>
                </a:solidFill>
              </a:rPr>
              <a:t>ONE</a:t>
            </a:r>
            <a:r>
              <a:rPr lang="en-US" sz="2800" dirty="0"/>
              <a:t> of each square!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We have to modify the game. </a:t>
            </a:r>
            <a:r>
              <a:rPr lang="en-US" sz="2800" dirty="0">
                <a:solidFill>
                  <a:srgbClr val="FF0000"/>
                </a:solidFill>
              </a:rPr>
              <a:t>We need to give at least ONE more square. What is the smallest square we can give?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8483A34-5ED2-429D-AF76-CE26A5F77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81" y="3950563"/>
            <a:ext cx="8460419" cy="277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759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586026-4915-4B1B-A2C9-156A34B95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15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332EF8-7F7A-4186-8F61-D93B872578FB}"/>
              </a:ext>
            </a:extLst>
          </p:cNvPr>
          <p:cNvSpPr txBox="1"/>
          <p:nvPr/>
        </p:nvSpPr>
        <p:spPr>
          <a:xfrm>
            <a:off x="585926" y="355107"/>
            <a:ext cx="10767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I LOVE RECTANGLES Game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DD72E1-9453-4C59-BC34-7FBE55B7EB5B}"/>
              </a:ext>
            </a:extLst>
          </p:cNvPr>
          <p:cNvSpPr txBox="1"/>
          <p:nvPr/>
        </p:nvSpPr>
        <p:spPr>
          <a:xfrm>
            <a:off x="692458" y="967666"/>
            <a:ext cx="109905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In fact, no matter WHAT square we put down first, we cannot put any more down! If we put down a 5 by 5, to keep it a rectangle we would need something that has a side of length 5, but we only have </a:t>
            </a:r>
            <a:r>
              <a:rPr lang="en-US" sz="2800" dirty="0">
                <a:solidFill>
                  <a:srgbClr val="FF0000"/>
                </a:solidFill>
              </a:rPr>
              <a:t>ONE</a:t>
            </a:r>
            <a:r>
              <a:rPr lang="en-US" sz="2800" dirty="0"/>
              <a:t> of each square!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We have to modify the game. </a:t>
            </a:r>
            <a:r>
              <a:rPr lang="en-US" sz="2800" dirty="0">
                <a:solidFill>
                  <a:srgbClr val="FF0000"/>
                </a:solidFill>
              </a:rPr>
              <a:t>We need to give at least ONE more square. What is the smallest square we can give? Answer: a 1 by 1 square! Can we do it now?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994503-A07F-474B-AFF1-7F2AE30361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6254" y="4535012"/>
            <a:ext cx="6599492" cy="182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487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586026-4915-4B1B-A2C9-156A34B95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16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332EF8-7F7A-4186-8F61-D93B872578FB}"/>
              </a:ext>
            </a:extLst>
          </p:cNvPr>
          <p:cNvSpPr txBox="1"/>
          <p:nvPr/>
        </p:nvSpPr>
        <p:spPr>
          <a:xfrm>
            <a:off x="585926" y="355107"/>
            <a:ext cx="10767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I LOVE RECTANGLES Game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DD72E1-9453-4C59-BC34-7FBE55B7EB5B}"/>
              </a:ext>
            </a:extLst>
          </p:cNvPr>
          <p:cNvSpPr txBox="1"/>
          <p:nvPr/>
        </p:nvSpPr>
        <p:spPr>
          <a:xfrm>
            <a:off x="692458" y="967666"/>
            <a:ext cx="109905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OK, we want to put the squares down one at a time so that we always have a rectangle. We cannot put a square on top of a square. Which should we put down first? Which should we put down second?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994503-A07F-474B-AFF1-7F2AE30361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6254" y="4535012"/>
            <a:ext cx="6599492" cy="182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237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586026-4915-4B1B-A2C9-156A34B95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17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332EF8-7F7A-4186-8F61-D93B872578FB}"/>
              </a:ext>
            </a:extLst>
          </p:cNvPr>
          <p:cNvSpPr txBox="1"/>
          <p:nvPr/>
        </p:nvSpPr>
        <p:spPr>
          <a:xfrm>
            <a:off x="585926" y="355107"/>
            <a:ext cx="10767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I LOVE RECTANGLES Game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DD72E1-9453-4C59-BC34-7FBE55B7EB5B}"/>
              </a:ext>
            </a:extLst>
          </p:cNvPr>
          <p:cNvSpPr txBox="1"/>
          <p:nvPr/>
        </p:nvSpPr>
        <p:spPr>
          <a:xfrm>
            <a:off x="692458" y="967666"/>
            <a:ext cx="109905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OK, we want to put the squares down one at a time so that we always have a rectangle. We cannot put a square on top of a square. Which should we put down first? Which should we put down second?</a:t>
            </a:r>
          </a:p>
          <a:p>
            <a:pPr algn="just"/>
            <a:endParaRPr lang="en-US" sz="2800" dirty="0">
              <a:solidFill>
                <a:srgbClr val="FF0000"/>
              </a:solidFill>
            </a:endParaRP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Makes sense to start with the two 1 by 1 squares, as they fit! Here is placing the first 1 by 1 square. Now we have one 1 by 1, one 2 by 2, one 3 by 3, and so on.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887126-A878-45DC-B933-173C7EC21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178" y="5696497"/>
            <a:ext cx="648069" cy="65985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249615C-5403-473B-86A9-22BA0E88D7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2039" y="3797300"/>
            <a:ext cx="7800975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689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586026-4915-4B1B-A2C9-156A34B95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18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332EF8-7F7A-4186-8F61-D93B872578FB}"/>
              </a:ext>
            </a:extLst>
          </p:cNvPr>
          <p:cNvSpPr txBox="1"/>
          <p:nvPr/>
        </p:nvSpPr>
        <p:spPr>
          <a:xfrm>
            <a:off x="585926" y="355107"/>
            <a:ext cx="10767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I LOVE RECTANGLES Game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DD72E1-9453-4C59-BC34-7FBE55B7EB5B}"/>
              </a:ext>
            </a:extLst>
          </p:cNvPr>
          <p:cNvSpPr txBox="1"/>
          <p:nvPr/>
        </p:nvSpPr>
        <p:spPr>
          <a:xfrm>
            <a:off x="692458" y="967666"/>
            <a:ext cx="109905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OK, we want to put the squares down one at a time so that we always have a rectangle. We cannot put a square on top of a square. Which should we put down first? Which should we put down second?</a:t>
            </a:r>
          </a:p>
          <a:p>
            <a:pPr algn="just"/>
            <a:endParaRPr lang="en-US" sz="2800" dirty="0">
              <a:solidFill>
                <a:srgbClr val="FF0000"/>
              </a:solidFill>
            </a:endParaRP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Makes sense to start with the two 1 by 1 squares, as they fit! Here is placing the second 1 by 1 next to the first 1 by 1.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49615C-5403-473B-86A9-22BA0E88D7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9212" y="3797300"/>
            <a:ext cx="7800975" cy="29241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049C462-7967-434A-86E0-AC9BE873B3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475" y="5696154"/>
            <a:ext cx="1002798" cy="6403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932870C-90D2-45BB-9BE7-E6150F3AC0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401" y="5600998"/>
            <a:ext cx="944962" cy="830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4063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586026-4915-4B1B-A2C9-156A34B95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19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332EF8-7F7A-4186-8F61-D93B872578FB}"/>
              </a:ext>
            </a:extLst>
          </p:cNvPr>
          <p:cNvSpPr txBox="1"/>
          <p:nvPr/>
        </p:nvSpPr>
        <p:spPr>
          <a:xfrm>
            <a:off x="585926" y="355107"/>
            <a:ext cx="10767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I LOVE RECTANGLES Game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DD72E1-9453-4C59-BC34-7FBE55B7EB5B}"/>
              </a:ext>
            </a:extLst>
          </p:cNvPr>
          <p:cNvSpPr txBox="1"/>
          <p:nvPr/>
        </p:nvSpPr>
        <p:spPr>
          <a:xfrm>
            <a:off x="692458" y="967666"/>
            <a:ext cx="109905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7030A0"/>
                </a:solidFill>
              </a:rPr>
              <a:t>We have placed the two 1 by 1 squares, we have a 2 by 2, a 3 by 3, a 4 by 4, a 5 by 5 and so on. What should we place next to the two 1 by 1 squares so that we still have a rectangle? Note the two 1 by 1 squares have formed a 1 by 2 rectangle…..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49615C-5403-473B-86A9-22BA0E88D7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3882" y="2352510"/>
            <a:ext cx="7800975" cy="29241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049C462-7967-434A-86E0-AC9BE873B3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842" y="4435525"/>
            <a:ext cx="1002798" cy="6403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932870C-90D2-45BB-9BE7-E6150F3AC0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401" y="5600998"/>
            <a:ext cx="944962" cy="8306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D7F9785-EE32-47DB-B9A7-77CF6ABF9C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5522" y="5220538"/>
            <a:ext cx="10715347" cy="131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210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9F7BF4-186D-40B3-8001-B9A33F84F64D}"/>
              </a:ext>
            </a:extLst>
          </p:cNvPr>
          <p:cNvSpPr txBox="1"/>
          <p:nvPr/>
        </p:nvSpPr>
        <p:spPr>
          <a:xfrm>
            <a:off x="354842" y="368490"/>
            <a:ext cx="565918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Our goal is to explore </a:t>
            </a:r>
            <a:r>
              <a:rPr lang="en-US" sz="2800" b="1" dirty="0" err="1">
                <a:solidFill>
                  <a:srgbClr val="FF0000"/>
                </a:solidFill>
              </a:rPr>
              <a:t>tilings</a:t>
            </a:r>
            <a:r>
              <a:rPr lang="en-US" sz="2800" dirty="0"/>
              <a:t>.  What is a tiling?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We have a collection of objects and we want to place them down to cover a space.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For example, imagine you want to cover the floor and the floor is a giant square, say 10 feet by 10 feet. What would be a good shape to use to cover it? We want the shape to be smaller that the floor, and we want all the pieces to fit together with no gaps.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DB5630-9420-4009-8A5E-16D330DEF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07B119-B097-4E97-AAD1-F011933E03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4024" y="816745"/>
            <a:ext cx="5823134" cy="5363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767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586026-4915-4B1B-A2C9-156A34B95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20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332EF8-7F7A-4186-8F61-D93B872578FB}"/>
              </a:ext>
            </a:extLst>
          </p:cNvPr>
          <p:cNvSpPr txBox="1"/>
          <p:nvPr/>
        </p:nvSpPr>
        <p:spPr>
          <a:xfrm>
            <a:off x="585926" y="355107"/>
            <a:ext cx="10767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I LOVE RECTANGLES Game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DD72E1-9453-4C59-BC34-7FBE55B7EB5B}"/>
              </a:ext>
            </a:extLst>
          </p:cNvPr>
          <p:cNvSpPr txBox="1"/>
          <p:nvPr/>
        </p:nvSpPr>
        <p:spPr>
          <a:xfrm>
            <a:off x="692458" y="967666"/>
            <a:ext cx="109905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We had a 1 by 2 rectangle, so we need a square that has a side of length 1 or a side of length 2. Looking at our squares, we see we can use the 2 by 2 square! 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Building on this success, what should we put down next? Note we now have a rectangle that is 2 by 3….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32870C-90D2-45BB-9BE7-E6150F3AC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1" y="5600998"/>
            <a:ext cx="944962" cy="8306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6445E24-1860-48ED-96E7-4E858FE84B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7949" y="5341896"/>
            <a:ext cx="1341236" cy="10897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F281F9F-2E71-4063-92B4-472DA4A320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776" y="3638762"/>
            <a:ext cx="1163188" cy="153172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4844DDC-F203-4E15-A4CC-4877F68529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3378" y="3214435"/>
            <a:ext cx="5029636" cy="19585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64430A3-2DD0-4412-BBE1-E35D40A2F8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5522" y="5220538"/>
            <a:ext cx="10715347" cy="131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0990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586026-4915-4B1B-A2C9-156A34B95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21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332EF8-7F7A-4186-8F61-D93B872578FB}"/>
              </a:ext>
            </a:extLst>
          </p:cNvPr>
          <p:cNvSpPr txBox="1"/>
          <p:nvPr/>
        </p:nvSpPr>
        <p:spPr>
          <a:xfrm>
            <a:off x="585926" y="355107"/>
            <a:ext cx="10767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I LOVE RECTANGLES Game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DD72E1-9453-4C59-BC34-7FBE55B7EB5B}"/>
              </a:ext>
            </a:extLst>
          </p:cNvPr>
          <p:cNvSpPr txBox="1"/>
          <p:nvPr/>
        </p:nvSpPr>
        <p:spPr>
          <a:xfrm>
            <a:off x="692458" y="967666"/>
            <a:ext cx="109905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We had a 2 by 3 rectangle, so we need a square that has a side of length 2 or a side of length 3. Looking at our squares, we see we can use the 3 by 3 square! 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Building on this success, what should we put down next? Note we now have a 3 by 5 rectangle.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32870C-90D2-45BB-9BE7-E6150F3AC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1" y="5600998"/>
            <a:ext cx="944962" cy="8306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6445E24-1860-48ED-96E7-4E858FE84B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7949" y="5341896"/>
            <a:ext cx="1341236" cy="108975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4844DDC-F203-4E15-A4CC-4877F68529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3378" y="3214435"/>
            <a:ext cx="5029636" cy="19585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64430A3-2DD0-4412-BBE1-E35D40A2F8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5522" y="5220538"/>
            <a:ext cx="10715347" cy="13183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C50214F-E859-45D1-9F37-72C477CF72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4437" y="4012707"/>
            <a:ext cx="1943647" cy="116023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93F271C-C129-4207-BE21-CDA902F5A25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69863" y="3719268"/>
            <a:ext cx="2027096" cy="150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2229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586026-4915-4B1B-A2C9-156A34B95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22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332EF8-7F7A-4186-8F61-D93B872578FB}"/>
              </a:ext>
            </a:extLst>
          </p:cNvPr>
          <p:cNvSpPr txBox="1"/>
          <p:nvPr/>
        </p:nvSpPr>
        <p:spPr>
          <a:xfrm>
            <a:off x="585926" y="355107"/>
            <a:ext cx="10767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I LOVE RECTANGLES Game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DD72E1-9453-4C59-BC34-7FBE55B7EB5B}"/>
              </a:ext>
            </a:extLst>
          </p:cNvPr>
          <p:cNvSpPr txBox="1"/>
          <p:nvPr/>
        </p:nvSpPr>
        <p:spPr>
          <a:xfrm>
            <a:off x="692458" y="967666"/>
            <a:ext cx="109905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We had a 2 by 3 rectangle, so we need a square that has a side of length 2 or a side of length 3. Looking at our squares, we see we can use the 3 by 3 square! 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Building on this success, what should we put down next? Note we now have a 3 by 5 rectangle. Hint: the 4 by 4 square does not fit!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32870C-90D2-45BB-9BE7-E6150F3AC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1" y="5600998"/>
            <a:ext cx="944962" cy="8306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6445E24-1860-48ED-96E7-4E858FE84B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7949" y="5341896"/>
            <a:ext cx="1341236" cy="108975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4844DDC-F203-4E15-A4CC-4877F68529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3378" y="3214435"/>
            <a:ext cx="5029636" cy="19585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64430A3-2DD0-4412-BBE1-E35D40A2F8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5522" y="5220538"/>
            <a:ext cx="10715347" cy="13183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C50214F-E859-45D1-9F37-72C477CF72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4437" y="4012707"/>
            <a:ext cx="1943647" cy="116023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93F271C-C129-4207-BE21-CDA902F5A25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69863" y="3719268"/>
            <a:ext cx="2027096" cy="150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5947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586026-4915-4B1B-A2C9-156A34B95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23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332EF8-7F7A-4186-8F61-D93B872578FB}"/>
              </a:ext>
            </a:extLst>
          </p:cNvPr>
          <p:cNvSpPr txBox="1"/>
          <p:nvPr/>
        </p:nvSpPr>
        <p:spPr>
          <a:xfrm>
            <a:off x="585926" y="355107"/>
            <a:ext cx="10767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I LOVE RECTANGLES Game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DD72E1-9453-4C59-BC34-7FBE55B7EB5B}"/>
              </a:ext>
            </a:extLst>
          </p:cNvPr>
          <p:cNvSpPr txBox="1"/>
          <p:nvPr/>
        </p:nvSpPr>
        <p:spPr>
          <a:xfrm>
            <a:off x="692458" y="967666"/>
            <a:ext cx="109905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We had a 3 by 5 rectangle. Looking at our squares, we see we can use the 5 by 5 square! 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Building on this success, what should we put down next? Note we now have a 5 by 8 rectangle. The 4 by 4 is too small, we still have a 6 by 6, …..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32870C-90D2-45BB-9BE7-E6150F3AC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1" y="5600998"/>
            <a:ext cx="944962" cy="8306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6445E24-1860-48ED-96E7-4E858FE84B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7949" y="5341896"/>
            <a:ext cx="1341236" cy="108975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64430A3-2DD0-4412-BBE1-E35D40A2F8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522" y="5220538"/>
            <a:ext cx="10715347" cy="131837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882AC5A-28F1-4E2F-A9DD-E9729A088E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73620" y="3652300"/>
            <a:ext cx="839765" cy="8443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C6E398C-12DA-4619-BC61-DA0E377F73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52166" y="3083764"/>
            <a:ext cx="4630848" cy="198137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09AA864-723F-46F9-A3FC-ED6CA51935A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96915" y="2978402"/>
            <a:ext cx="1124343" cy="1767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618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586026-4915-4B1B-A2C9-156A34B95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24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332EF8-7F7A-4186-8F61-D93B872578FB}"/>
              </a:ext>
            </a:extLst>
          </p:cNvPr>
          <p:cNvSpPr txBox="1"/>
          <p:nvPr/>
        </p:nvSpPr>
        <p:spPr>
          <a:xfrm>
            <a:off x="585926" y="355107"/>
            <a:ext cx="10767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I LOVE RECTANGLES Game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DD72E1-9453-4C59-BC34-7FBE55B7EB5B}"/>
              </a:ext>
            </a:extLst>
          </p:cNvPr>
          <p:cNvSpPr txBox="1"/>
          <p:nvPr/>
        </p:nvSpPr>
        <p:spPr>
          <a:xfrm>
            <a:off x="692458" y="967666"/>
            <a:ext cx="109905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We had a 5 by 8 rectangle. We need to add something with a side of length 5 or 8. Thus we won’t use the 4 by 4, the 6 by 6 or the 7 by 7, but we will use the 8 by 8…… 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32870C-90D2-45BB-9BE7-E6150F3AC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1" y="5600998"/>
            <a:ext cx="944962" cy="8306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6445E24-1860-48ED-96E7-4E858FE84B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7949" y="5341896"/>
            <a:ext cx="1341236" cy="10897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32C2BE-2EF0-4F7E-9AF3-207650027F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939" y="2442000"/>
            <a:ext cx="6259358" cy="392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0576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586026-4915-4B1B-A2C9-156A34B95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25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332EF8-7F7A-4186-8F61-D93B872578FB}"/>
              </a:ext>
            </a:extLst>
          </p:cNvPr>
          <p:cNvSpPr txBox="1"/>
          <p:nvPr/>
        </p:nvSpPr>
        <p:spPr>
          <a:xfrm>
            <a:off x="585926" y="355107"/>
            <a:ext cx="10767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I LOVE RECTANGLES Game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DD72E1-9453-4C59-BC34-7FBE55B7EB5B}"/>
              </a:ext>
            </a:extLst>
          </p:cNvPr>
          <p:cNvSpPr txBox="1"/>
          <p:nvPr/>
        </p:nvSpPr>
        <p:spPr>
          <a:xfrm>
            <a:off x="692458" y="967666"/>
            <a:ext cx="109905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We write down the squares used in the order used: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1 by 1, 1 by 1, 2 by 2, 3 by 3, 5 by 5, 8 by 8, …..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32870C-90D2-45BB-9BE7-E6150F3AC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1" y="5600998"/>
            <a:ext cx="944962" cy="8306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6445E24-1860-48ED-96E7-4E858FE84B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7949" y="5341896"/>
            <a:ext cx="1341236" cy="10897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32C2BE-2EF0-4F7E-9AF3-207650027F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939" y="2442000"/>
            <a:ext cx="6259358" cy="392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8771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586026-4915-4B1B-A2C9-156A34B95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26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332EF8-7F7A-4186-8F61-D93B872578FB}"/>
              </a:ext>
            </a:extLst>
          </p:cNvPr>
          <p:cNvSpPr txBox="1"/>
          <p:nvPr/>
        </p:nvSpPr>
        <p:spPr>
          <a:xfrm>
            <a:off x="585926" y="355107"/>
            <a:ext cx="10767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I LOVE RECTANGLES Game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DD72E1-9453-4C59-BC34-7FBE55B7EB5B}"/>
              </a:ext>
            </a:extLst>
          </p:cNvPr>
          <p:cNvSpPr txBox="1"/>
          <p:nvPr/>
        </p:nvSpPr>
        <p:spPr>
          <a:xfrm>
            <a:off x="692458" y="967666"/>
            <a:ext cx="109905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Let’s just write down the side lengths of the squares in the order used: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1,  1,  2,  3,  5,  8, …. DO YOU NOTICE A PATTERN?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32870C-90D2-45BB-9BE7-E6150F3AC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1" y="5600998"/>
            <a:ext cx="944962" cy="8306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6445E24-1860-48ED-96E7-4E858FE84B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7949" y="5341896"/>
            <a:ext cx="1341236" cy="10897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32C2BE-2EF0-4F7E-9AF3-207650027F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5543" y="1932308"/>
            <a:ext cx="5948639" cy="3732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4106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586026-4915-4B1B-A2C9-156A34B95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27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332EF8-7F7A-4186-8F61-D93B872578FB}"/>
              </a:ext>
            </a:extLst>
          </p:cNvPr>
          <p:cNvSpPr txBox="1"/>
          <p:nvPr/>
        </p:nvSpPr>
        <p:spPr>
          <a:xfrm>
            <a:off x="585926" y="355107"/>
            <a:ext cx="10767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I LOVE RECTANGLES Game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DD72E1-9453-4C59-BC34-7FBE55B7EB5B}"/>
              </a:ext>
            </a:extLst>
          </p:cNvPr>
          <p:cNvSpPr txBox="1"/>
          <p:nvPr/>
        </p:nvSpPr>
        <p:spPr>
          <a:xfrm>
            <a:off x="585926" y="878327"/>
            <a:ext cx="109905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Let’s just write down the side lengths of the squares in the order used (we’ll add a few more terms to the sequence):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1,  1,  2,  3,  5,  8, 13, 21, 34, 55, 89, 144, 233, …. DO YOU NOTICE A PATTERN?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32870C-90D2-45BB-9BE7-E6150F3AC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1" y="5600998"/>
            <a:ext cx="944962" cy="8306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6445E24-1860-48ED-96E7-4E858FE84B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7949" y="5341896"/>
            <a:ext cx="1341236" cy="10897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32C2BE-2EF0-4F7E-9AF3-207650027F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9329" y="2154427"/>
            <a:ext cx="5663954" cy="35537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683D217-F90C-44CB-AF2F-4E753B733B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6944" y="5631719"/>
            <a:ext cx="10715347" cy="108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3476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586026-4915-4B1B-A2C9-156A34B95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28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332EF8-7F7A-4186-8F61-D93B872578FB}"/>
              </a:ext>
            </a:extLst>
          </p:cNvPr>
          <p:cNvSpPr txBox="1"/>
          <p:nvPr/>
        </p:nvSpPr>
        <p:spPr>
          <a:xfrm>
            <a:off x="585926" y="355107"/>
            <a:ext cx="10767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I LOVE RECTANGLES Game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DD72E1-9453-4C59-BC34-7FBE55B7EB5B}"/>
              </a:ext>
            </a:extLst>
          </p:cNvPr>
          <p:cNvSpPr txBox="1"/>
          <p:nvPr/>
        </p:nvSpPr>
        <p:spPr>
          <a:xfrm>
            <a:off x="692458" y="967666"/>
            <a:ext cx="109905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Let’s just write down the side lengths of the squares in the order used: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1,  1,  2,  3,  5,  8, 13, 21, 34, 55, 89, 144, 233, …. 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We start 1, 1, and then after that each term is the sum of the previous two terms! 2 = 1 + 1,  3 = 2 + 1,  5 = 3 + 2,  8 = 5 + 3, and so on. Can you continue the pattern?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32870C-90D2-45BB-9BE7-E6150F3AC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1" y="5600998"/>
            <a:ext cx="944962" cy="8306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6445E24-1860-48ED-96E7-4E858FE84B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7949" y="5341896"/>
            <a:ext cx="1341236" cy="10897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32C2BE-2EF0-4F7E-9AF3-207650027F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0903" y="2699304"/>
            <a:ext cx="5948639" cy="3732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1016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586026-4915-4B1B-A2C9-156A34B95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29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332EF8-7F7A-4186-8F61-D93B872578FB}"/>
              </a:ext>
            </a:extLst>
          </p:cNvPr>
          <p:cNvSpPr txBox="1"/>
          <p:nvPr/>
        </p:nvSpPr>
        <p:spPr>
          <a:xfrm>
            <a:off x="585926" y="355107"/>
            <a:ext cx="10767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Fibonacci Sequence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DD72E1-9453-4C59-BC34-7FBE55B7EB5B}"/>
              </a:ext>
            </a:extLst>
          </p:cNvPr>
          <p:cNvSpPr txBox="1"/>
          <p:nvPr/>
        </p:nvSpPr>
        <p:spPr>
          <a:xfrm>
            <a:off x="692458" y="967666"/>
            <a:ext cx="109905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The numbers 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1,  1,  2,  3,  5,  8, 13, 21, 34, 55, 89, 144, 233, …. </a:t>
            </a:r>
          </a:p>
          <a:p>
            <a:pPr algn="just"/>
            <a:r>
              <a:rPr lang="en-US" sz="2800" dirty="0"/>
              <a:t>are called the Fibonacci numbers, and have many wondrous properties. See for example </a:t>
            </a:r>
            <a:r>
              <a:rPr lang="en-US" sz="2800" dirty="0">
                <a:hlinkClick r:id="rId2"/>
              </a:rPr>
              <a:t>https://www.youtube.com/watch?v=me6Dnl2DOtM</a:t>
            </a:r>
            <a:r>
              <a:rPr lang="en-US" sz="2800" dirty="0"/>
              <a:t> .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32870C-90D2-45BB-9BE7-E6150F3AC0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1" y="5600998"/>
            <a:ext cx="944962" cy="8306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6445E24-1860-48ED-96E7-4E858FE84B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7949" y="5341896"/>
            <a:ext cx="1341236" cy="10897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32C2BE-2EF0-4F7E-9AF3-207650027F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3112" y="2872887"/>
            <a:ext cx="5948639" cy="3732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276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9F7BF4-186D-40B3-8001-B9A33F84F64D}"/>
              </a:ext>
            </a:extLst>
          </p:cNvPr>
          <p:cNvSpPr txBox="1"/>
          <p:nvPr/>
        </p:nvSpPr>
        <p:spPr>
          <a:xfrm>
            <a:off x="354842" y="368490"/>
            <a:ext cx="565918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Our goal is to explore </a:t>
            </a:r>
            <a:r>
              <a:rPr lang="en-US" sz="2800" b="1" dirty="0" err="1">
                <a:solidFill>
                  <a:srgbClr val="FF0000"/>
                </a:solidFill>
              </a:rPr>
              <a:t>tilings</a:t>
            </a:r>
            <a:r>
              <a:rPr lang="en-US" sz="2800" dirty="0"/>
              <a:t>.  What is a tiling?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We have a collection of objects and we want to place them down to cover a space.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For example, imagine you want to cover the floor and the floor is a giant square, say 10 feet by 10 feet. What would be a good shape to use to cover it? We want the shape to be smaller that the floor, and we want all the pieces to fit together with no gaps. </a:t>
            </a:r>
            <a:r>
              <a:rPr lang="en-US" sz="2400" dirty="0">
                <a:solidFill>
                  <a:srgbClr val="FF0000"/>
                </a:solidFill>
              </a:rPr>
              <a:t>Answer: 1 foot by 1 foot squares!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DB5630-9420-4009-8A5E-16D330DEF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3290D0-A049-4A4B-BEAC-75ECB5B7B8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4024" y="816745"/>
            <a:ext cx="5823134" cy="5363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4651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28FC3D-3ABC-40AF-A4B3-41AFE781F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30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12765F-F77F-4CFA-B109-907829C3FE02}"/>
              </a:ext>
            </a:extLst>
          </p:cNvPr>
          <p:cNvSpPr txBox="1"/>
          <p:nvPr/>
        </p:nvSpPr>
        <p:spPr>
          <a:xfrm>
            <a:off x="461639" y="4927107"/>
            <a:ext cx="11390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Advanced: you can calculate area two ways. It is length times width, which here is 21 by 34. It is also the sum of the areas of each square, which is 1</a:t>
            </a:r>
            <a:r>
              <a:rPr lang="en-US" sz="2400" baseline="30000" dirty="0"/>
              <a:t>2</a:t>
            </a:r>
            <a:r>
              <a:rPr lang="en-US" sz="2400" dirty="0"/>
              <a:t> + 1</a:t>
            </a:r>
            <a:r>
              <a:rPr lang="en-US" sz="2400" baseline="30000" dirty="0"/>
              <a:t>2 </a:t>
            </a:r>
            <a:r>
              <a:rPr lang="en-US" sz="2400" dirty="0"/>
              <a:t>+ 2</a:t>
            </a:r>
            <a:r>
              <a:rPr lang="en-US" sz="2400" baseline="30000" dirty="0"/>
              <a:t>2 </a:t>
            </a:r>
            <a:r>
              <a:rPr lang="en-US" sz="2400" dirty="0"/>
              <a:t>+ 3</a:t>
            </a:r>
            <a:r>
              <a:rPr lang="en-US" sz="2400" baseline="30000" dirty="0"/>
              <a:t>2</a:t>
            </a:r>
            <a:r>
              <a:rPr lang="en-US" sz="2400" dirty="0"/>
              <a:t> + 5</a:t>
            </a:r>
            <a:r>
              <a:rPr lang="en-US" sz="2400" baseline="30000" dirty="0"/>
              <a:t>2</a:t>
            </a:r>
            <a:r>
              <a:rPr lang="en-US" sz="2400" dirty="0"/>
              <a:t> + 8</a:t>
            </a:r>
            <a:r>
              <a:rPr lang="en-US" sz="2400" baseline="30000" dirty="0"/>
              <a:t>2 </a:t>
            </a:r>
            <a:r>
              <a:rPr lang="en-US" sz="2400" dirty="0"/>
              <a:t>+ 13</a:t>
            </a:r>
            <a:r>
              <a:rPr lang="en-US" sz="2400" baseline="30000" dirty="0"/>
              <a:t>2</a:t>
            </a:r>
            <a:r>
              <a:rPr lang="en-US" sz="2400" dirty="0"/>
              <a:t> + 21</a:t>
            </a:r>
            <a:r>
              <a:rPr lang="en-US" sz="2400" baseline="30000" dirty="0"/>
              <a:t>2</a:t>
            </a:r>
            <a:r>
              <a:rPr lang="en-US" sz="2400" dirty="0"/>
              <a:t>. These are equal! You can thus prove the sum of the squares of the first n Fibonacci numbers is the n</a:t>
            </a:r>
            <a:r>
              <a:rPr lang="en-US" sz="2400" baseline="30000" dirty="0"/>
              <a:t>th</a:t>
            </a:r>
            <a:r>
              <a:rPr lang="en-US" sz="2400" dirty="0"/>
              <a:t> Fibonacci number times the (n+1)</a:t>
            </a:r>
            <a:r>
              <a:rPr lang="en-US" sz="2400" baseline="30000" dirty="0" err="1"/>
              <a:t>st</a:t>
            </a:r>
            <a:r>
              <a:rPr lang="en-US" sz="2400" dirty="0"/>
              <a:t> Fibonacci number!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87E649-D0E4-4378-81CE-2C165BB4C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4526" y="1414043"/>
            <a:ext cx="4922947" cy="30711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159FF8-7FCB-479F-8EFB-55B9753977AD}"/>
              </a:ext>
            </a:extLst>
          </p:cNvPr>
          <p:cNvSpPr txBox="1"/>
          <p:nvPr/>
        </p:nvSpPr>
        <p:spPr>
          <a:xfrm>
            <a:off x="577049" y="284085"/>
            <a:ext cx="1086626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</a:rPr>
              <a:t>A D V A N C E D   T O P I C!</a:t>
            </a:r>
          </a:p>
        </p:txBody>
      </p:sp>
    </p:spTree>
    <p:extLst>
      <p:ext uri="{BB962C8B-B14F-4D97-AF65-F5344CB8AC3E}">
        <p14:creationId xmlns:p14="http://schemas.microsoft.com/office/powerpoint/2010/main" val="2265415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9F7BF4-186D-40B3-8001-B9A33F84F64D}"/>
              </a:ext>
            </a:extLst>
          </p:cNvPr>
          <p:cNvSpPr txBox="1"/>
          <p:nvPr/>
        </p:nvSpPr>
        <p:spPr>
          <a:xfrm>
            <a:off x="354842" y="368490"/>
            <a:ext cx="565918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Our goal is to explore </a:t>
            </a:r>
            <a:r>
              <a:rPr lang="en-US" sz="2800" b="1" dirty="0" err="1">
                <a:solidFill>
                  <a:srgbClr val="FF0000"/>
                </a:solidFill>
              </a:rPr>
              <a:t>tilings</a:t>
            </a:r>
            <a:r>
              <a:rPr lang="en-US" sz="2800" dirty="0"/>
              <a:t>.  What is a tiling?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We have a collection of objects and we want to place them down to cover a space.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For example, imagine you want to cover the floor and the floor is a giant square, say 10 feet by 10 feet. What would be a good shape to use to cover it? We want the shape to be smaller that the floor, and we want all the pieces to fit together with no gaps. </a:t>
            </a:r>
            <a:r>
              <a:rPr lang="en-US" sz="2400" dirty="0">
                <a:solidFill>
                  <a:srgbClr val="FF0000"/>
                </a:solidFill>
              </a:rPr>
              <a:t>Answer: 1 foot by 1 foot squares!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DB5630-9420-4009-8A5E-16D330DEF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4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EA80CD4-1D9A-436B-80B1-24A7A9C36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4024" y="661420"/>
            <a:ext cx="6059099" cy="553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269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9F7BF4-186D-40B3-8001-B9A33F84F64D}"/>
              </a:ext>
            </a:extLst>
          </p:cNvPr>
          <p:cNvSpPr txBox="1"/>
          <p:nvPr/>
        </p:nvSpPr>
        <p:spPr>
          <a:xfrm>
            <a:off x="354842" y="368490"/>
            <a:ext cx="565918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Our goal is to explore </a:t>
            </a:r>
            <a:r>
              <a:rPr lang="en-US" sz="2800" b="1" dirty="0" err="1">
                <a:solidFill>
                  <a:srgbClr val="FF0000"/>
                </a:solidFill>
              </a:rPr>
              <a:t>tilings</a:t>
            </a:r>
            <a:r>
              <a:rPr lang="en-US" sz="2800" dirty="0"/>
              <a:t>.  What is a tiling?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We have a collection of objects and we want to place them down to cover a space.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For example, imagine you want to cover the floor and the floor is a giant square, say 10 feet by 10 feet. What would be a good shape to use to cover it? We want the shape to be smaller that the floor, and we want all the pieces to fit together with no gaps. </a:t>
            </a:r>
            <a:r>
              <a:rPr lang="en-US" sz="2400" dirty="0">
                <a:solidFill>
                  <a:srgbClr val="FF0000"/>
                </a:solidFill>
              </a:rPr>
              <a:t>Answer: 1 foot by 1 foot squares!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DB5630-9420-4009-8A5E-16D330DEF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5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EA80CD4-1D9A-436B-80B1-24A7A9C36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4024" y="661420"/>
            <a:ext cx="6059099" cy="55351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DCC8546-707B-41F6-84C6-07146141B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2997" y="583443"/>
            <a:ext cx="6090126" cy="561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785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9F7BF4-186D-40B3-8001-B9A33F84F64D}"/>
              </a:ext>
            </a:extLst>
          </p:cNvPr>
          <p:cNvSpPr txBox="1"/>
          <p:nvPr/>
        </p:nvSpPr>
        <p:spPr>
          <a:xfrm>
            <a:off x="354842" y="368490"/>
            <a:ext cx="565918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Our goal is to explore </a:t>
            </a:r>
            <a:r>
              <a:rPr lang="en-US" sz="2800" b="1" dirty="0" err="1">
                <a:solidFill>
                  <a:srgbClr val="FF0000"/>
                </a:solidFill>
              </a:rPr>
              <a:t>tilings</a:t>
            </a:r>
            <a:r>
              <a:rPr lang="en-US" sz="2800" dirty="0"/>
              <a:t>.  What is a tiling?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We have a collection of objects and we want to place them down to cover a space.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For example, imagine you want to cover the floor and the floor is a giant square, say 10 feet by 10 feet. What would be a good shape to use to cover it? We want the shape to be smaller that the floor, and we want all the pieces to fit together with no gaps. </a:t>
            </a:r>
            <a:r>
              <a:rPr lang="en-US" sz="2400" dirty="0">
                <a:solidFill>
                  <a:srgbClr val="FF0000"/>
                </a:solidFill>
              </a:rPr>
              <a:t>Answer: 1 foot by 1 foot squares!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DB5630-9420-4009-8A5E-16D330DEF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4ED7CB-5365-472A-BE8E-DB56335908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708" y="368491"/>
            <a:ext cx="6000292" cy="543750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94E3293-1663-4132-B53A-DFDAB4AD91E0}"/>
              </a:ext>
            </a:extLst>
          </p:cNvPr>
          <p:cNvSpPr txBox="1"/>
          <p:nvPr/>
        </p:nvSpPr>
        <p:spPr>
          <a:xfrm>
            <a:off x="6445188" y="5983550"/>
            <a:ext cx="5228948" cy="372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just continue adding the smaller squares…..</a:t>
            </a:r>
          </a:p>
        </p:txBody>
      </p:sp>
    </p:spTree>
    <p:extLst>
      <p:ext uri="{BB962C8B-B14F-4D97-AF65-F5344CB8AC3E}">
        <p14:creationId xmlns:p14="http://schemas.microsoft.com/office/powerpoint/2010/main" val="207683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4AB792-2308-4ECB-ADCB-5942A2517F33}"/>
              </a:ext>
            </a:extLst>
          </p:cNvPr>
          <p:cNvSpPr txBox="1"/>
          <p:nvPr/>
        </p:nvSpPr>
        <p:spPr>
          <a:xfrm>
            <a:off x="275208" y="390617"/>
            <a:ext cx="116119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Building on our success, as a fun problem see if you can tile larger and larger regions, with no gaps, with the following shapes.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F58F29-AA05-4C9F-89AD-9FAC1CC362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263" y="1558681"/>
            <a:ext cx="8786163" cy="490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777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4AB792-2308-4ECB-ADCB-5942A2517F33}"/>
              </a:ext>
            </a:extLst>
          </p:cNvPr>
          <p:cNvSpPr txBox="1"/>
          <p:nvPr/>
        </p:nvSpPr>
        <p:spPr>
          <a:xfrm>
            <a:off x="275208" y="390617"/>
            <a:ext cx="116119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Building on our success, as a fun problem see if you can tile larger and larger regions, with no gaps, with the following shapes.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F58F29-AA05-4C9F-89AD-9FAC1CC362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739" y="1611947"/>
            <a:ext cx="5488929" cy="30665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5136B4F-85BE-44FE-828A-38E467039E7F}"/>
              </a:ext>
            </a:extLst>
          </p:cNvPr>
          <p:cNvSpPr txBox="1"/>
          <p:nvPr/>
        </p:nvSpPr>
        <p:spPr>
          <a:xfrm>
            <a:off x="480874" y="5079507"/>
            <a:ext cx="116119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Note each shape above has all sides of the same length. We saw we can do it with the square. What about the triangle? What about the pentagon?</a:t>
            </a:r>
          </a:p>
          <a:p>
            <a:r>
              <a:rPr lang="en-US" sz="2800" dirty="0">
                <a:solidFill>
                  <a:srgbClr val="FF0000"/>
                </a:solidFill>
              </a:rPr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3140630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586026-4915-4B1B-A2C9-156A34B95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089-79CF-4504-8B1B-E2AB1B2560D4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332EF8-7F7A-4186-8F61-D93B872578FB}"/>
              </a:ext>
            </a:extLst>
          </p:cNvPr>
          <p:cNvSpPr txBox="1"/>
          <p:nvPr/>
        </p:nvSpPr>
        <p:spPr>
          <a:xfrm>
            <a:off x="585926" y="355107"/>
            <a:ext cx="10767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I LOVE RECTANGLES Game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DD72E1-9453-4C59-BC34-7FBE55B7EB5B}"/>
              </a:ext>
            </a:extLst>
          </p:cNvPr>
          <p:cNvSpPr txBox="1"/>
          <p:nvPr/>
        </p:nvSpPr>
        <p:spPr>
          <a:xfrm>
            <a:off x="692458" y="967666"/>
            <a:ext cx="109905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we have an unlimited supply of 1 foot by 1 foot squares, we can cover larger and larger rectangles.</a:t>
            </a:r>
          </a:p>
          <a:p>
            <a:endParaRPr lang="en-US" sz="2800" dirty="0"/>
          </a:p>
          <a:p>
            <a:r>
              <a:rPr lang="en-US" sz="2800" dirty="0"/>
              <a:t>Let’s make it more interesting. Imagine now we have EXACTLY ONE of each size square. We have one 1 by 1 rectangle, one 2 by 2 rectangle, one 3 by 3  rectangle, one 4 by 4 rectangle, and so on.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F53076-D666-466C-AC64-61F422533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8850" y="3741838"/>
            <a:ext cx="8582025" cy="297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767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2335</Words>
  <Application>Microsoft Office PowerPoint</Application>
  <PresentationFormat>Widescreen</PresentationFormat>
  <Paragraphs>131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Miller</dc:creator>
  <cp:lastModifiedBy>Steven Miller</cp:lastModifiedBy>
  <cp:revision>13</cp:revision>
  <dcterms:created xsi:type="dcterms:W3CDTF">2020-03-24T11:16:09Z</dcterms:created>
  <dcterms:modified xsi:type="dcterms:W3CDTF">2020-03-24T12:54:33Z</dcterms:modified>
</cp:coreProperties>
</file>