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0" r:id="rId3"/>
    <p:sldId id="261" r:id="rId4"/>
    <p:sldId id="275" r:id="rId5"/>
    <p:sldId id="276" r:id="rId6"/>
    <p:sldId id="277" r:id="rId7"/>
    <p:sldId id="278" r:id="rId8"/>
    <p:sldId id="279" r:id="rId9"/>
    <p:sldId id="280" r:id="rId10"/>
    <p:sldId id="281" r:id="rId11"/>
    <p:sldId id="282" r:id="rId12"/>
    <p:sldId id="283" r:id="rId13"/>
    <p:sldId id="288" r:id="rId14"/>
    <p:sldId id="289" r:id="rId15"/>
    <p:sldId id="290" r:id="rId16"/>
    <p:sldId id="285" r:id="rId17"/>
    <p:sldId id="286" r:id="rId18"/>
    <p:sldId id="287" r:id="rId19"/>
    <p:sldId id="291"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AB3B5-85EA-44E1-A828-AF02183E647E}"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2E0DA-44ED-4EB5-ADEE-469916C21CD8}" type="slidenum">
              <a:rPr lang="en-US" smtClean="0"/>
              <a:t>‹#›</a:t>
            </a:fld>
            <a:endParaRPr lang="en-US"/>
          </a:p>
        </p:txBody>
      </p:sp>
    </p:spTree>
    <p:extLst>
      <p:ext uri="{BB962C8B-B14F-4D97-AF65-F5344CB8AC3E}">
        <p14:creationId xmlns:p14="http://schemas.microsoft.com/office/powerpoint/2010/main" val="274720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0C85-672F-48C8-AE78-B6F4B682C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33A5C-EF8F-4F59-951F-AC9550FE3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BDF063-CE12-4E38-A914-747DA967F555}"/>
              </a:ext>
            </a:extLst>
          </p:cNvPr>
          <p:cNvSpPr>
            <a:spLocks noGrp="1"/>
          </p:cNvSpPr>
          <p:nvPr>
            <p:ph type="dt" sz="half" idx="10"/>
          </p:nvPr>
        </p:nvSpPr>
        <p:spPr/>
        <p:txBody>
          <a:bodyPr/>
          <a:lstStyle/>
          <a:p>
            <a:fld id="{D98C79D1-D8AA-460D-B18E-F946EBB68FBB}" type="datetime1">
              <a:rPr lang="en-US" smtClean="0"/>
              <a:t>4/9/2020</a:t>
            </a:fld>
            <a:endParaRPr lang="en-US"/>
          </a:p>
        </p:txBody>
      </p:sp>
      <p:sp>
        <p:nvSpPr>
          <p:cNvPr id="5" name="Footer Placeholder 4">
            <a:extLst>
              <a:ext uri="{FF2B5EF4-FFF2-40B4-BE49-F238E27FC236}">
                <a16:creationId xmlns:a16="http://schemas.microsoft.com/office/drawing/2014/main" id="{1DD6821B-5E18-47A8-9366-57F769080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C29F0-081A-4177-88B9-E0CA6B08951F}"/>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133047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C326-97AD-464B-93B2-CC94787FD8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F77C2-4921-429E-8038-00E8556E84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7AC91-5760-4B0C-8719-49725518E450}"/>
              </a:ext>
            </a:extLst>
          </p:cNvPr>
          <p:cNvSpPr>
            <a:spLocks noGrp="1"/>
          </p:cNvSpPr>
          <p:nvPr>
            <p:ph type="dt" sz="half" idx="10"/>
          </p:nvPr>
        </p:nvSpPr>
        <p:spPr/>
        <p:txBody>
          <a:bodyPr/>
          <a:lstStyle/>
          <a:p>
            <a:fld id="{99DF03F1-2009-4199-AD2A-4D0EB4DA3187}" type="datetime1">
              <a:rPr lang="en-US" smtClean="0"/>
              <a:t>4/9/2020</a:t>
            </a:fld>
            <a:endParaRPr lang="en-US"/>
          </a:p>
        </p:txBody>
      </p:sp>
      <p:sp>
        <p:nvSpPr>
          <p:cNvPr id="5" name="Footer Placeholder 4">
            <a:extLst>
              <a:ext uri="{FF2B5EF4-FFF2-40B4-BE49-F238E27FC236}">
                <a16:creationId xmlns:a16="http://schemas.microsoft.com/office/drawing/2014/main" id="{87E21279-DAB0-42BD-8DEE-B1DDE10D3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77A49-DE2F-4FFB-9649-EC5FCB898BE2}"/>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226005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4A29FF-F7F6-4CCB-BDA9-5A439FBA4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FC0E2-86D5-483A-9DA4-6608D19C00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A31A2-D74D-461E-9067-320245471768}"/>
              </a:ext>
            </a:extLst>
          </p:cNvPr>
          <p:cNvSpPr>
            <a:spLocks noGrp="1"/>
          </p:cNvSpPr>
          <p:nvPr>
            <p:ph type="dt" sz="half" idx="10"/>
          </p:nvPr>
        </p:nvSpPr>
        <p:spPr/>
        <p:txBody>
          <a:bodyPr/>
          <a:lstStyle/>
          <a:p>
            <a:fld id="{33B71403-A9EF-4586-A39B-3102CC9A27DF}" type="datetime1">
              <a:rPr lang="en-US" smtClean="0"/>
              <a:t>4/9/2020</a:t>
            </a:fld>
            <a:endParaRPr lang="en-US"/>
          </a:p>
        </p:txBody>
      </p:sp>
      <p:sp>
        <p:nvSpPr>
          <p:cNvPr id="5" name="Footer Placeholder 4">
            <a:extLst>
              <a:ext uri="{FF2B5EF4-FFF2-40B4-BE49-F238E27FC236}">
                <a16:creationId xmlns:a16="http://schemas.microsoft.com/office/drawing/2014/main" id="{6B6FC0D5-17CE-473C-875A-D3BD5AF78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15679-3BA6-42D8-A6F2-68A05D4FE946}"/>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317774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7B18-2CC8-4FE2-8F30-C4E8C0F27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AA7F5-9255-4296-B478-AA87391C9C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61F87-E734-4575-83E2-9DF2826CA74B}"/>
              </a:ext>
            </a:extLst>
          </p:cNvPr>
          <p:cNvSpPr>
            <a:spLocks noGrp="1"/>
          </p:cNvSpPr>
          <p:nvPr>
            <p:ph type="dt" sz="half" idx="10"/>
          </p:nvPr>
        </p:nvSpPr>
        <p:spPr/>
        <p:txBody>
          <a:bodyPr/>
          <a:lstStyle/>
          <a:p>
            <a:fld id="{5458518E-3B3E-407F-9F81-1263AF8BB6EA}" type="datetime1">
              <a:rPr lang="en-US" smtClean="0"/>
              <a:t>4/9/2020</a:t>
            </a:fld>
            <a:endParaRPr lang="en-US"/>
          </a:p>
        </p:txBody>
      </p:sp>
      <p:sp>
        <p:nvSpPr>
          <p:cNvPr id="5" name="Footer Placeholder 4">
            <a:extLst>
              <a:ext uri="{FF2B5EF4-FFF2-40B4-BE49-F238E27FC236}">
                <a16:creationId xmlns:a16="http://schemas.microsoft.com/office/drawing/2014/main" id="{961AE47C-3345-438C-AE21-65AC7DE8E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C671B-0F14-4971-A96C-E2A80D54F450}"/>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210471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4210-3C71-422A-8E6D-6784ED682F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5C8BED-B561-43E4-97D5-92C73B41A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7661E9-8CB2-4579-840F-5585C3373181}"/>
              </a:ext>
            </a:extLst>
          </p:cNvPr>
          <p:cNvSpPr>
            <a:spLocks noGrp="1"/>
          </p:cNvSpPr>
          <p:nvPr>
            <p:ph type="dt" sz="half" idx="10"/>
          </p:nvPr>
        </p:nvSpPr>
        <p:spPr/>
        <p:txBody>
          <a:bodyPr/>
          <a:lstStyle/>
          <a:p>
            <a:fld id="{AF53E7D5-8AB0-4442-B896-8F0D88C871C0}" type="datetime1">
              <a:rPr lang="en-US" smtClean="0"/>
              <a:t>4/9/2020</a:t>
            </a:fld>
            <a:endParaRPr lang="en-US"/>
          </a:p>
        </p:txBody>
      </p:sp>
      <p:sp>
        <p:nvSpPr>
          <p:cNvPr id="5" name="Footer Placeholder 4">
            <a:extLst>
              <a:ext uri="{FF2B5EF4-FFF2-40B4-BE49-F238E27FC236}">
                <a16:creationId xmlns:a16="http://schemas.microsoft.com/office/drawing/2014/main" id="{EC75C861-FF78-40F0-AE65-D2675514C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4191F-5F9C-425F-9D46-2860E39E9197}"/>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378995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2ACD-A0BE-4958-A33E-AC542BBA8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D12A6-BEE0-424C-BFF1-595146ED63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08AA8-AF67-4F65-9A4A-B0FCB1B94E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54A59-7554-4CD8-B6D3-2190CF1CB153}"/>
              </a:ext>
            </a:extLst>
          </p:cNvPr>
          <p:cNvSpPr>
            <a:spLocks noGrp="1"/>
          </p:cNvSpPr>
          <p:nvPr>
            <p:ph type="dt" sz="half" idx="10"/>
          </p:nvPr>
        </p:nvSpPr>
        <p:spPr/>
        <p:txBody>
          <a:bodyPr/>
          <a:lstStyle/>
          <a:p>
            <a:fld id="{BCBD1287-7F7D-45B8-BC5F-2AFB359BCBE5}" type="datetime1">
              <a:rPr lang="en-US" smtClean="0"/>
              <a:t>4/9/2020</a:t>
            </a:fld>
            <a:endParaRPr lang="en-US"/>
          </a:p>
        </p:txBody>
      </p:sp>
      <p:sp>
        <p:nvSpPr>
          <p:cNvPr id="6" name="Footer Placeholder 5">
            <a:extLst>
              <a:ext uri="{FF2B5EF4-FFF2-40B4-BE49-F238E27FC236}">
                <a16:creationId xmlns:a16="http://schemas.microsoft.com/office/drawing/2014/main" id="{A044DD4C-88C9-416E-A9DA-6C141EB059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73C48-A2D7-4DED-AE02-D3842467CDF5}"/>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122785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B7-741E-4D98-99A2-7D889E971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8C2940-0F79-4D8E-9529-440F04896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6EA65D-AAD4-4177-89EC-CA0BEFED96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89F486-01AC-40B2-B22A-B454D0A92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99E64B-5719-441D-94AC-E67466FAD3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BA71F-7014-4891-BB5D-34DB3286B245}"/>
              </a:ext>
            </a:extLst>
          </p:cNvPr>
          <p:cNvSpPr>
            <a:spLocks noGrp="1"/>
          </p:cNvSpPr>
          <p:nvPr>
            <p:ph type="dt" sz="half" idx="10"/>
          </p:nvPr>
        </p:nvSpPr>
        <p:spPr/>
        <p:txBody>
          <a:bodyPr/>
          <a:lstStyle/>
          <a:p>
            <a:fld id="{995B92BA-F7A4-4315-9D75-6C51AD786AE2}" type="datetime1">
              <a:rPr lang="en-US" smtClean="0"/>
              <a:t>4/9/2020</a:t>
            </a:fld>
            <a:endParaRPr lang="en-US"/>
          </a:p>
        </p:txBody>
      </p:sp>
      <p:sp>
        <p:nvSpPr>
          <p:cNvPr id="8" name="Footer Placeholder 7">
            <a:extLst>
              <a:ext uri="{FF2B5EF4-FFF2-40B4-BE49-F238E27FC236}">
                <a16:creationId xmlns:a16="http://schemas.microsoft.com/office/drawing/2014/main" id="{A8305E51-998B-44CF-9F15-9235B058D8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5B7334-7C73-4111-87F8-F046664623AC}"/>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7940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6081-2854-4D31-B62C-FB427FA67E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841628-A878-4B41-BDD6-DB5E6C222503}"/>
              </a:ext>
            </a:extLst>
          </p:cNvPr>
          <p:cNvSpPr>
            <a:spLocks noGrp="1"/>
          </p:cNvSpPr>
          <p:nvPr>
            <p:ph type="dt" sz="half" idx="10"/>
          </p:nvPr>
        </p:nvSpPr>
        <p:spPr/>
        <p:txBody>
          <a:bodyPr/>
          <a:lstStyle/>
          <a:p>
            <a:fld id="{F427AEA8-AD3A-40DA-A208-879DF7707270}" type="datetime1">
              <a:rPr lang="en-US" smtClean="0"/>
              <a:t>4/9/2020</a:t>
            </a:fld>
            <a:endParaRPr lang="en-US"/>
          </a:p>
        </p:txBody>
      </p:sp>
      <p:sp>
        <p:nvSpPr>
          <p:cNvPr id="4" name="Footer Placeholder 3">
            <a:extLst>
              <a:ext uri="{FF2B5EF4-FFF2-40B4-BE49-F238E27FC236}">
                <a16:creationId xmlns:a16="http://schemas.microsoft.com/office/drawing/2014/main" id="{337B1449-9BBF-4094-BD17-9B8A9A136B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BA3DAE-8B7F-4565-9B39-DF194CBFF7AA}"/>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10598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C6FDE-A8BB-4D5C-A9A3-39617BBF38C0}"/>
              </a:ext>
            </a:extLst>
          </p:cNvPr>
          <p:cNvSpPr>
            <a:spLocks noGrp="1"/>
          </p:cNvSpPr>
          <p:nvPr>
            <p:ph type="dt" sz="half" idx="10"/>
          </p:nvPr>
        </p:nvSpPr>
        <p:spPr/>
        <p:txBody>
          <a:bodyPr/>
          <a:lstStyle/>
          <a:p>
            <a:fld id="{AEA535C6-A612-40E8-88B6-5BEEA1E8BB70}" type="datetime1">
              <a:rPr lang="en-US" smtClean="0"/>
              <a:t>4/9/2020</a:t>
            </a:fld>
            <a:endParaRPr lang="en-US"/>
          </a:p>
        </p:txBody>
      </p:sp>
      <p:sp>
        <p:nvSpPr>
          <p:cNvPr id="3" name="Footer Placeholder 2">
            <a:extLst>
              <a:ext uri="{FF2B5EF4-FFF2-40B4-BE49-F238E27FC236}">
                <a16:creationId xmlns:a16="http://schemas.microsoft.com/office/drawing/2014/main" id="{2032029A-F48C-4CCD-A306-04368B2893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E46185-E977-4B6F-8922-BE37B08C5627}"/>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14125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648A-82E5-4E4E-A972-6BB62EAE14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8C91AA-3DA8-4208-A6F7-CAD5FF878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B06CA7-AB2D-4AE2-9B43-0A8D2A0E0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D645BD-3E54-4D8B-B50B-A5C9280C7DE2}"/>
              </a:ext>
            </a:extLst>
          </p:cNvPr>
          <p:cNvSpPr>
            <a:spLocks noGrp="1"/>
          </p:cNvSpPr>
          <p:nvPr>
            <p:ph type="dt" sz="half" idx="10"/>
          </p:nvPr>
        </p:nvSpPr>
        <p:spPr/>
        <p:txBody>
          <a:bodyPr/>
          <a:lstStyle/>
          <a:p>
            <a:fld id="{269C5C98-DC21-4A4C-B277-71EB86EA519C}" type="datetime1">
              <a:rPr lang="en-US" smtClean="0"/>
              <a:t>4/9/2020</a:t>
            </a:fld>
            <a:endParaRPr lang="en-US"/>
          </a:p>
        </p:txBody>
      </p:sp>
      <p:sp>
        <p:nvSpPr>
          <p:cNvPr id="6" name="Footer Placeholder 5">
            <a:extLst>
              <a:ext uri="{FF2B5EF4-FFF2-40B4-BE49-F238E27FC236}">
                <a16:creationId xmlns:a16="http://schemas.microsoft.com/office/drawing/2014/main" id="{2E355A12-98F5-4634-8493-D855F5669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71360-65ED-4BF3-AA77-D82E062A13E4}"/>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85440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A0EE-C43F-4FA3-A055-3903D4EC0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DCCE2-EF26-447C-8F2B-4DB99C495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6B7EF-29AD-4925-A88E-F7BC01AC7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D619E2-24D7-42CB-A296-E823F0380D2A}"/>
              </a:ext>
            </a:extLst>
          </p:cNvPr>
          <p:cNvSpPr>
            <a:spLocks noGrp="1"/>
          </p:cNvSpPr>
          <p:nvPr>
            <p:ph type="dt" sz="half" idx="10"/>
          </p:nvPr>
        </p:nvSpPr>
        <p:spPr/>
        <p:txBody>
          <a:bodyPr/>
          <a:lstStyle/>
          <a:p>
            <a:fld id="{4BB4018C-BE38-4839-8801-647499537362}" type="datetime1">
              <a:rPr lang="en-US" smtClean="0"/>
              <a:t>4/9/2020</a:t>
            </a:fld>
            <a:endParaRPr lang="en-US"/>
          </a:p>
        </p:txBody>
      </p:sp>
      <p:sp>
        <p:nvSpPr>
          <p:cNvPr id="6" name="Footer Placeholder 5">
            <a:extLst>
              <a:ext uri="{FF2B5EF4-FFF2-40B4-BE49-F238E27FC236}">
                <a16:creationId xmlns:a16="http://schemas.microsoft.com/office/drawing/2014/main" id="{C7178D2E-EF87-40F5-9425-44F60D93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E6457-ED5F-4F2F-8A26-82C586742090}"/>
              </a:ext>
            </a:extLst>
          </p:cNvPr>
          <p:cNvSpPr>
            <a:spLocks noGrp="1"/>
          </p:cNvSpPr>
          <p:nvPr>
            <p:ph type="sldNum" sz="quarter" idx="12"/>
          </p:nvPr>
        </p:nvSpPr>
        <p:spPr/>
        <p:txBody>
          <a:bodyPr/>
          <a:lstStyle/>
          <a:p>
            <a:fld id="{334288FF-3A61-47F3-8EC7-3BEB8D43629F}" type="slidenum">
              <a:rPr lang="en-US" smtClean="0"/>
              <a:t>‹#›</a:t>
            </a:fld>
            <a:endParaRPr lang="en-US"/>
          </a:p>
        </p:txBody>
      </p:sp>
    </p:spTree>
    <p:extLst>
      <p:ext uri="{BB962C8B-B14F-4D97-AF65-F5344CB8AC3E}">
        <p14:creationId xmlns:p14="http://schemas.microsoft.com/office/powerpoint/2010/main" val="127530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5461E-23B8-47B1-8321-B6C98102C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915E19-6956-4DA7-92AF-86F022E12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7A270-7C3C-48DC-9092-EDAA1FCF4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D2E0C-70E1-4A42-8DC7-773C809B60AD}" type="datetime1">
              <a:rPr lang="en-US" smtClean="0"/>
              <a:t>4/9/2020</a:t>
            </a:fld>
            <a:endParaRPr lang="en-US"/>
          </a:p>
        </p:txBody>
      </p:sp>
      <p:sp>
        <p:nvSpPr>
          <p:cNvPr id="5" name="Footer Placeholder 4">
            <a:extLst>
              <a:ext uri="{FF2B5EF4-FFF2-40B4-BE49-F238E27FC236}">
                <a16:creationId xmlns:a16="http://schemas.microsoft.com/office/drawing/2014/main" id="{F0F635A6-E4D0-4AE6-A3B6-73823863E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00C56B-DC2D-48F9-B233-611764360F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88FF-3A61-47F3-8EC7-3BEB8D43629F}" type="slidenum">
              <a:rPr lang="en-US" smtClean="0"/>
              <a:t>‹#›</a:t>
            </a:fld>
            <a:endParaRPr lang="en-US"/>
          </a:p>
        </p:txBody>
      </p:sp>
    </p:spTree>
    <p:extLst>
      <p:ext uri="{BB962C8B-B14F-4D97-AF65-F5344CB8AC3E}">
        <p14:creationId xmlns:p14="http://schemas.microsoft.com/office/powerpoint/2010/main" val="138331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E3CDE9-EAFA-4EA8-B2FF-C9F16C04B19A}"/>
              </a:ext>
            </a:extLst>
          </p:cNvPr>
          <p:cNvPicPr>
            <a:picLocks noChangeAspect="1"/>
          </p:cNvPicPr>
          <p:nvPr/>
        </p:nvPicPr>
        <p:blipFill>
          <a:blip r:embed="rId2"/>
          <a:stretch>
            <a:fillRect/>
          </a:stretch>
        </p:blipFill>
        <p:spPr>
          <a:xfrm>
            <a:off x="8831448" y="3602038"/>
            <a:ext cx="3342981" cy="3255962"/>
          </a:xfrm>
          <a:prstGeom prst="rect">
            <a:avLst/>
          </a:prstGeom>
        </p:spPr>
      </p:pic>
      <p:sp>
        <p:nvSpPr>
          <p:cNvPr id="2" name="Title 1">
            <a:extLst>
              <a:ext uri="{FF2B5EF4-FFF2-40B4-BE49-F238E27FC236}">
                <a16:creationId xmlns:a16="http://schemas.microsoft.com/office/drawing/2014/main" id="{E4921A37-EA36-4A64-81F4-73C98D770036}"/>
              </a:ext>
            </a:extLst>
          </p:cNvPr>
          <p:cNvSpPr>
            <a:spLocks noGrp="1"/>
          </p:cNvSpPr>
          <p:nvPr>
            <p:ph type="ctrTitle"/>
          </p:nvPr>
        </p:nvSpPr>
        <p:spPr>
          <a:xfrm>
            <a:off x="2873405" y="1214438"/>
            <a:ext cx="9144000" cy="2387600"/>
          </a:xfrm>
        </p:spPr>
        <p:txBody>
          <a:bodyPr/>
          <a:lstStyle/>
          <a:p>
            <a:r>
              <a:rPr lang="en-US" b="1" dirty="0">
                <a:solidFill>
                  <a:srgbClr val="FF0000"/>
                </a:solidFill>
              </a:rPr>
              <a:t>How to Attack Problems II:</a:t>
            </a:r>
            <a:br>
              <a:rPr lang="en-US" b="1" dirty="0">
                <a:solidFill>
                  <a:srgbClr val="FF0000"/>
                </a:solidFill>
              </a:rPr>
            </a:br>
            <a:r>
              <a:rPr lang="en-US" b="1" dirty="0">
                <a:solidFill>
                  <a:srgbClr val="FF0000"/>
                </a:solidFill>
              </a:rPr>
              <a:t>Legal 21</a:t>
            </a:r>
          </a:p>
        </p:txBody>
      </p:sp>
      <p:sp>
        <p:nvSpPr>
          <p:cNvPr id="3" name="Subtitle 2">
            <a:extLst>
              <a:ext uri="{FF2B5EF4-FFF2-40B4-BE49-F238E27FC236}">
                <a16:creationId xmlns:a16="http://schemas.microsoft.com/office/drawing/2014/main" id="{77100D27-73D3-4C7E-833B-DD8A3E0DDB7D}"/>
              </a:ext>
            </a:extLst>
          </p:cNvPr>
          <p:cNvSpPr>
            <a:spLocks noGrp="1"/>
          </p:cNvSpPr>
          <p:nvPr>
            <p:ph type="subTitle" idx="1"/>
          </p:nvPr>
        </p:nvSpPr>
        <p:spPr>
          <a:xfrm>
            <a:off x="2766874" y="3602038"/>
            <a:ext cx="9144000" cy="1655762"/>
          </a:xfrm>
        </p:spPr>
        <p:txBody>
          <a:bodyPr/>
          <a:lstStyle/>
          <a:p>
            <a:r>
              <a:rPr lang="en-US" dirty="0">
                <a:solidFill>
                  <a:srgbClr val="7030A0"/>
                </a:solidFill>
              </a:rPr>
              <a:t>Steven Miller, Williams College (sjm1@Williams.edu)</a:t>
            </a:r>
          </a:p>
        </p:txBody>
      </p:sp>
      <p:pic>
        <p:nvPicPr>
          <p:cNvPr id="4" name="Picture 3">
            <a:extLst>
              <a:ext uri="{FF2B5EF4-FFF2-40B4-BE49-F238E27FC236}">
                <a16:creationId xmlns:a16="http://schemas.microsoft.com/office/drawing/2014/main" id="{BF3F6C0E-29B7-44FA-A567-84150313EC5D}"/>
              </a:ext>
            </a:extLst>
          </p:cNvPr>
          <p:cNvPicPr>
            <a:picLocks noChangeAspect="1"/>
          </p:cNvPicPr>
          <p:nvPr/>
        </p:nvPicPr>
        <p:blipFill>
          <a:blip r:embed="rId3"/>
          <a:stretch>
            <a:fillRect/>
          </a:stretch>
        </p:blipFill>
        <p:spPr>
          <a:xfrm>
            <a:off x="9705814" y="36845"/>
            <a:ext cx="2486186" cy="1085518"/>
          </a:xfrm>
          <a:prstGeom prst="rect">
            <a:avLst/>
          </a:prstGeom>
        </p:spPr>
      </p:pic>
      <p:sp>
        <p:nvSpPr>
          <p:cNvPr id="7" name="Slide Number Placeholder 6">
            <a:extLst>
              <a:ext uri="{FF2B5EF4-FFF2-40B4-BE49-F238E27FC236}">
                <a16:creationId xmlns:a16="http://schemas.microsoft.com/office/drawing/2014/main" id="{43C90DF1-CED9-4CD3-9E35-842D68D36F05}"/>
              </a:ext>
            </a:extLst>
          </p:cNvPr>
          <p:cNvSpPr>
            <a:spLocks noGrp="1"/>
          </p:cNvSpPr>
          <p:nvPr>
            <p:ph type="sldNum" sz="quarter" idx="12"/>
          </p:nvPr>
        </p:nvSpPr>
        <p:spPr/>
        <p:txBody>
          <a:bodyPr/>
          <a:lstStyle/>
          <a:p>
            <a:fld id="{E3A613F6-E753-49DB-AEB3-4862E06F01BF}" type="slidenum">
              <a:rPr lang="en-US" smtClean="0"/>
              <a:t>1</a:t>
            </a:fld>
            <a:endParaRPr lang="en-US"/>
          </a:p>
        </p:txBody>
      </p:sp>
      <p:pic>
        <p:nvPicPr>
          <p:cNvPr id="1032" name="Picture 8" descr="How to Spot a Fake I.D. Infographic - Drivers License Guide">
            <a:extLst>
              <a:ext uri="{FF2B5EF4-FFF2-40B4-BE49-F238E27FC236}">
                <a16:creationId xmlns:a16="http://schemas.microsoft.com/office/drawing/2014/main" id="{A39EDC36-0926-479D-A6ED-A16A5B863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52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3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E6A0-3A01-429A-8A0A-04F6EF802C57}"/>
              </a:ext>
            </a:extLst>
          </p:cNvPr>
          <p:cNvSpPr>
            <a:spLocks noGrp="1"/>
          </p:cNvSpPr>
          <p:nvPr>
            <p:ph type="title"/>
          </p:nvPr>
        </p:nvSpPr>
        <p:spPr>
          <a:xfrm>
            <a:off x="172375" y="143184"/>
            <a:ext cx="10515600" cy="682440"/>
          </a:xfrm>
        </p:spPr>
        <p:txBody>
          <a:bodyPr>
            <a:normAutofit fontScale="90000"/>
          </a:bodyPr>
          <a:lstStyle/>
          <a:p>
            <a:r>
              <a:rPr lang="en-US" b="1" dirty="0">
                <a:solidFill>
                  <a:srgbClr val="FF0000"/>
                </a:solidFill>
              </a:rPr>
              <a:t>Legal 21: How to attack it?</a:t>
            </a:r>
          </a:p>
        </p:txBody>
      </p:sp>
      <p:sp>
        <p:nvSpPr>
          <p:cNvPr id="3" name="Content Placeholder 2">
            <a:extLst>
              <a:ext uri="{FF2B5EF4-FFF2-40B4-BE49-F238E27FC236}">
                <a16:creationId xmlns:a16="http://schemas.microsoft.com/office/drawing/2014/main" id="{9F4FB791-7348-405D-AC06-E2677174BE56}"/>
              </a:ext>
            </a:extLst>
          </p:cNvPr>
          <p:cNvSpPr>
            <a:spLocks noGrp="1"/>
          </p:cNvSpPr>
          <p:nvPr>
            <p:ph idx="1"/>
          </p:nvPr>
        </p:nvSpPr>
        <p:spPr>
          <a:xfrm>
            <a:off x="172375" y="825624"/>
            <a:ext cx="11847250" cy="5726096"/>
          </a:xfrm>
        </p:spPr>
        <p:txBody>
          <a:bodyPr>
            <a:normAutofit/>
          </a:bodyPr>
          <a:lstStyle/>
          <a:p>
            <a:pPr marL="0" indent="0" algn="just">
              <a:buNone/>
            </a:pPr>
            <a:r>
              <a:rPr lang="en-US" dirty="0"/>
              <a:t>More generally, let b</a:t>
            </a:r>
            <a:r>
              <a:rPr lang="en-US" baseline="-25000" dirty="0"/>
              <a:t>i</a:t>
            </a:r>
            <a:r>
              <a:rPr lang="en-US" dirty="0"/>
              <a:t> denote a binary operation. Then we can really view (6*7) / (5-1) as a specific realization of the structure</a:t>
            </a:r>
          </a:p>
          <a:p>
            <a:pPr marL="0" indent="0" algn="just">
              <a:buNone/>
            </a:pPr>
            <a:endParaRPr lang="en-US" dirty="0"/>
          </a:p>
          <a:p>
            <a:pPr marL="0" indent="0" algn="just">
              <a:buNone/>
            </a:pPr>
            <a:r>
              <a:rPr lang="en-US" dirty="0"/>
              <a:t>	b</a:t>
            </a:r>
            <a:r>
              <a:rPr lang="en-US" baseline="-25000" dirty="0"/>
              <a:t>1</a:t>
            </a:r>
            <a:r>
              <a:rPr lang="en-US" dirty="0"/>
              <a:t>( b</a:t>
            </a:r>
            <a:r>
              <a:rPr lang="en-US" baseline="-25000" dirty="0"/>
              <a:t>2</a:t>
            </a:r>
            <a:r>
              <a:rPr lang="en-US" dirty="0"/>
              <a:t>(</a:t>
            </a:r>
            <a:r>
              <a:rPr lang="en-US" dirty="0" err="1"/>
              <a:t>w,x</a:t>
            </a:r>
            <a:r>
              <a:rPr lang="en-US" dirty="0"/>
              <a:t>), b</a:t>
            </a:r>
            <a:r>
              <a:rPr lang="en-US" baseline="-25000" dirty="0"/>
              <a:t>3</a:t>
            </a:r>
            <a:r>
              <a:rPr lang="en-US" dirty="0"/>
              <a:t>(</a:t>
            </a:r>
            <a:r>
              <a:rPr lang="en-US" dirty="0" err="1"/>
              <a:t>y,z</a:t>
            </a:r>
            <a:r>
              <a:rPr lang="en-US" dirty="0"/>
              <a:t>) )</a:t>
            </a:r>
          </a:p>
          <a:p>
            <a:pPr marL="0" indent="0" algn="just">
              <a:buNone/>
            </a:pPr>
            <a:endParaRPr lang="en-US" dirty="0"/>
          </a:p>
          <a:p>
            <a:pPr marL="0" indent="0" algn="just">
              <a:buNone/>
            </a:pPr>
            <a:r>
              <a:rPr lang="en-US" dirty="0"/>
              <a:t>We just showed there are 1536 ways to substitute for this!</a:t>
            </a:r>
          </a:p>
          <a:p>
            <a:pPr marL="0" indent="0" algn="just">
              <a:buNone/>
            </a:pPr>
            <a:endParaRPr lang="en-US" dirty="0"/>
          </a:p>
          <a:p>
            <a:pPr marL="0" indent="0" algn="just">
              <a:buNone/>
            </a:pPr>
            <a:r>
              <a:rPr lang="en-US" dirty="0"/>
              <a:t>That is a lot for us to do with pen and paper, but nothing for a computer!</a:t>
            </a:r>
          </a:p>
          <a:p>
            <a:pPr marL="0" indent="0" algn="just">
              <a:buNone/>
            </a:pPr>
            <a:endParaRPr lang="en-US" dirty="0"/>
          </a:p>
          <a:p>
            <a:pPr marL="0" indent="0" algn="just">
              <a:buNone/>
            </a:pPr>
            <a:r>
              <a:rPr lang="en-US" dirty="0"/>
              <a:t>Are there other structures we can have other than something like (6*7)/(5-1), i.e., b</a:t>
            </a:r>
            <a:r>
              <a:rPr lang="en-US" baseline="-25000" dirty="0"/>
              <a:t>1</a:t>
            </a:r>
            <a:r>
              <a:rPr lang="en-US" dirty="0"/>
              <a:t>( b</a:t>
            </a:r>
            <a:r>
              <a:rPr lang="en-US" baseline="-25000" dirty="0"/>
              <a:t>2</a:t>
            </a:r>
            <a:r>
              <a:rPr lang="en-US" dirty="0"/>
              <a:t>(</a:t>
            </a:r>
            <a:r>
              <a:rPr lang="en-US" dirty="0" err="1"/>
              <a:t>w,x</a:t>
            </a:r>
            <a:r>
              <a:rPr lang="en-US" dirty="0"/>
              <a:t>), b</a:t>
            </a:r>
            <a:r>
              <a:rPr lang="en-US" baseline="-25000" dirty="0"/>
              <a:t>3</a:t>
            </a:r>
            <a:r>
              <a:rPr lang="en-US" dirty="0"/>
              <a:t>(</a:t>
            </a:r>
            <a:r>
              <a:rPr lang="en-US" dirty="0" err="1"/>
              <a:t>y,z</a:t>
            </a:r>
            <a:r>
              <a:rPr lang="en-US" dirty="0"/>
              <a:t>) )? </a:t>
            </a:r>
            <a:r>
              <a:rPr lang="en-US" dirty="0">
                <a:solidFill>
                  <a:srgbClr val="FF0000"/>
                </a:solidFill>
              </a:rPr>
              <a:t>What are they?</a:t>
            </a:r>
          </a:p>
          <a:p>
            <a:pPr marL="0" indent="0" algn="just">
              <a:buNone/>
            </a:pPr>
            <a:endParaRPr lang="en-US" dirty="0"/>
          </a:p>
        </p:txBody>
      </p:sp>
      <p:pic>
        <p:nvPicPr>
          <p:cNvPr id="4" name="Picture 3">
            <a:extLst>
              <a:ext uri="{FF2B5EF4-FFF2-40B4-BE49-F238E27FC236}">
                <a16:creationId xmlns:a16="http://schemas.microsoft.com/office/drawing/2014/main" id="{9F2F57E1-B9B0-4BA8-86EE-14915349DAD2}"/>
              </a:ext>
            </a:extLst>
          </p:cNvPr>
          <p:cNvPicPr>
            <a:picLocks noChangeAspect="1"/>
          </p:cNvPicPr>
          <p:nvPr/>
        </p:nvPicPr>
        <p:blipFill>
          <a:blip r:embed="rId2"/>
          <a:stretch>
            <a:fillRect/>
          </a:stretch>
        </p:blipFill>
        <p:spPr>
          <a:xfrm>
            <a:off x="6096000" y="5801680"/>
            <a:ext cx="1122598" cy="1056319"/>
          </a:xfrm>
          <a:prstGeom prst="rect">
            <a:avLst/>
          </a:prstGeom>
        </p:spPr>
      </p:pic>
      <p:pic>
        <p:nvPicPr>
          <p:cNvPr id="5" name="Picture 4">
            <a:extLst>
              <a:ext uri="{FF2B5EF4-FFF2-40B4-BE49-F238E27FC236}">
                <a16:creationId xmlns:a16="http://schemas.microsoft.com/office/drawing/2014/main" id="{B3543813-DCF1-4E12-AB78-4C4E28E06F65}"/>
              </a:ext>
            </a:extLst>
          </p:cNvPr>
          <p:cNvPicPr>
            <a:picLocks noChangeAspect="1"/>
          </p:cNvPicPr>
          <p:nvPr/>
        </p:nvPicPr>
        <p:blipFill>
          <a:blip r:embed="rId2"/>
          <a:stretch>
            <a:fillRect/>
          </a:stretch>
        </p:blipFill>
        <p:spPr>
          <a:xfrm>
            <a:off x="10897027" y="5801681"/>
            <a:ext cx="1122598" cy="1056319"/>
          </a:xfrm>
          <a:prstGeom prst="rect">
            <a:avLst/>
          </a:prstGeom>
        </p:spPr>
      </p:pic>
      <p:sp>
        <p:nvSpPr>
          <p:cNvPr id="6" name="TextBox 5">
            <a:extLst>
              <a:ext uri="{FF2B5EF4-FFF2-40B4-BE49-F238E27FC236}">
                <a16:creationId xmlns:a16="http://schemas.microsoft.com/office/drawing/2014/main" id="{0C130790-E89D-4FE7-AEEC-E8ECCADC714B}"/>
              </a:ext>
            </a:extLst>
          </p:cNvPr>
          <p:cNvSpPr txBox="1"/>
          <p:nvPr/>
        </p:nvSpPr>
        <p:spPr>
          <a:xfrm>
            <a:off x="7270968" y="5975896"/>
            <a:ext cx="4696287" cy="707886"/>
          </a:xfrm>
          <a:prstGeom prst="rect">
            <a:avLst/>
          </a:prstGeom>
          <a:noFill/>
        </p:spPr>
        <p:txBody>
          <a:bodyPr wrap="square" rtlCol="0">
            <a:spAutoFit/>
          </a:bodyPr>
          <a:lstStyle/>
          <a:p>
            <a:r>
              <a:rPr lang="en-US" sz="2000" dirty="0">
                <a:solidFill>
                  <a:srgbClr val="FF0000"/>
                </a:solidFill>
              </a:rPr>
              <a:t>STOP! PAUSE THE VIDEO NOW TO </a:t>
            </a:r>
          </a:p>
          <a:p>
            <a:r>
              <a:rPr lang="en-US" sz="2000" dirty="0">
                <a:solidFill>
                  <a:srgbClr val="FF0000"/>
                </a:solidFill>
              </a:rPr>
              <a:t>THINK ABOUT THE QUESTION.</a:t>
            </a:r>
          </a:p>
        </p:txBody>
      </p:sp>
      <p:sp>
        <p:nvSpPr>
          <p:cNvPr id="7" name="Slide Number Placeholder 6">
            <a:extLst>
              <a:ext uri="{FF2B5EF4-FFF2-40B4-BE49-F238E27FC236}">
                <a16:creationId xmlns:a16="http://schemas.microsoft.com/office/drawing/2014/main" id="{A3F23A2F-5FAF-40CE-B6A0-84F2CC9BA456}"/>
              </a:ext>
            </a:extLst>
          </p:cNvPr>
          <p:cNvSpPr>
            <a:spLocks noGrp="1"/>
          </p:cNvSpPr>
          <p:nvPr>
            <p:ph type="sldNum" sz="quarter" idx="12"/>
          </p:nvPr>
        </p:nvSpPr>
        <p:spPr/>
        <p:txBody>
          <a:bodyPr/>
          <a:lstStyle/>
          <a:p>
            <a:fld id="{334288FF-3A61-47F3-8EC7-3BEB8D43629F}" type="slidenum">
              <a:rPr lang="en-US" smtClean="0"/>
              <a:t>10</a:t>
            </a:fld>
            <a:endParaRPr lang="en-US"/>
          </a:p>
        </p:txBody>
      </p:sp>
    </p:spTree>
    <p:extLst>
      <p:ext uri="{BB962C8B-B14F-4D97-AF65-F5344CB8AC3E}">
        <p14:creationId xmlns:p14="http://schemas.microsoft.com/office/powerpoint/2010/main" val="319537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7393-09D1-4F96-9A17-44CD261589D9}"/>
              </a:ext>
            </a:extLst>
          </p:cNvPr>
          <p:cNvSpPr>
            <a:spLocks noGrp="1"/>
          </p:cNvSpPr>
          <p:nvPr>
            <p:ph type="title"/>
          </p:nvPr>
        </p:nvSpPr>
        <p:spPr/>
        <p:txBody>
          <a:bodyPr/>
          <a:lstStyle/>
          <a:p>
            <a:r>
              <a:rPr lang="en-US" b="1" dirty="0">
                <a:solidFill>
                  <a:srgbClr val="FF0000"/>
                </a:solidFill>
              </a:rPr>
              <a:t>Legal 21: Possible Structures</a:t>
            </a:r>
            <a:endParaRPr lang="en-US" dirty="0"/>
          </a:p>
        </p:txBody>
      </p:sp>
      <p:sp>
        <p:nvSpPr>
          <p:cNvPr id="3" name="Content Placeholder 2">
            <a:extLst>
              <a:ext uri="{FF2B5EF4-FFF2-40B4-BE49-F238E27FC236}">
                <a16:creationId xmlns:a16="http://schemas.microsoft.com/office/drawing/2014/main" id="{CEE10998-2DD9-428B-9AC6-866382AA95AA}"/>
              </a:ext>
            </a:extLst>
          </p:cNvPr>
          <p:cNvSpPr>
            <a:spLocks noGrp="1"/>
          </p:cNvSpPr>
          <p:nvPr>
            <p:ph idx="1"/>
          </p:nvPr>
        </p:nvSpPr>
        <p:spPr/>
        <p:txBody>
          <a:bodyPr/>
          <a:lstStyle/>
          <a:p>
            <a:pPr marL="0" indent="0">
              <a:buNone/>
            </a:pPr>
            <a:r>
              <a:rPr lang="en-US" sz="3400" dirty="0"/>
              <a:t>Here are all the possible structures</a:t>
            </a:r>
          </a:p>
          <a:p>
            <a:pPr marL="0" indent="0">
              <a:buNone/>
            </a:pPr>
            <a:endParaRPr lang="en-US" sz="3400" dirty="0"/>
          </a:p>
          <a:p>
            <a:pPr marL="0" indent="0">
              <a:buNone/>
            </a:pPr>
            <a:r>
              <a:rPr lang="pl-PL" sz="3400" dirty="0"/>
              <a:t>(1) </a:t>
            </a:r>
            <a:r>
              <a:rPr lang="en-US" sz="3400" dirty="0"/>
              <a:t>b</a:t>
            </a:r>
            <a:r>
              <a:rPr lang="en-US" sz="3400" baseline="-25000" dirty="0"/>
              <a:t>1</a:t>
            </a:r>
            <a:r>
              <a:rPr lang="pl-PL" sz="3400" dirty="0"/>
              <a:t>(</a:t>
            </a:r>
            <a:r>
              <a:rPr lang="en-US" sz="3400" dirty="0"/>
              <a:t>b</a:t>
            </a:r>
            <a:r>
              <a:rPr lang="en-US" sz="3400" baseline="-25000" dirty="0"/>
              <a:t>2</a:t>
            </a:r>
            <a:r>
              <a:rPr lang="pl-PL" sz="3400" dirty="0"/>
              <a:t>(w,x), </a:t>
            </a:r>
            <a:r>
              <a:rPr lang="en-US" sz="3400" dirty="0"/>
              <a:t>b</a:t>
            </a:r>
            <a:r>
              <a:rPr lang="en-US" sz="3400" baseline="-25000" dirty="0"/>
              <a:t>3</a:t>
            </a:r>
            <a:r>
              <a:rPr lang="pl-PL" sz="3400" dirty="0"/>
              <a:t>(y,z) ). Example: (w+x) + (y+z).</a:t>
            </a:r>
          </a:p>
          <a:p>
            <a:pPr marL="0" indent="0">
              <a:buNone/>
            </a:pPr>
            <a:r>
              <a:rPr lang="pl-PL" sz="3400" dirty="0"/>
              <a:t>(2) </a:t>
            </a:r>
            <a:r>
              <a:rPr lang="en-US" sz="3400" dirty="0"/>
              <a:t>b</a:t>
            </a:r>
            <a:r>
              <a:rPr lang="en-US" sz="3400" baseline="-25000" dirty="0"/>
              <a:t>1</a:t>
            </a:r>
            <a:r>
              <a:rPr lang="pl-PL" sz="3400" dirty="0"/>
              <a:t>(</a:t>
            </a:r>
            <a:r>
              <a:rPr lang="en-US" sz="3400" dirty="0"/>
              <a:t>b</a:t>
            </a:r>
            <a:r>
              <a:rPr lang="en-US" sz="3400" baseline="-25000" dirty="0"/>
              <a:t>2</a:t>
            </a:r>
            <a:r>
              <a:rPr lang="pl-PL" sz="3400" dirty="0"/>
              <a:t>(</a:t>
            </a:r>
            <a:r>
              <a:rPr lang="en-US" sz="3400" dirty="0"/>
              <a:t>b</a:t>
            </a:r>
            <a:r>
              <a:rPr lang="en-US" sz="3400" baseline="-25000" dirty="0"/>
              <a:t>3</a:t>
            </a:r>
            <a:r>
              <a:rPr lang="pl-PL" sz="3400" dirty="0"/>
              <a:t>(w,x), y), z). Example: ((w+x)+y) + z.</a:t>
            </a:r>
          </a:p>
          <a:p>
            <a:pPr marL="0" indent="0">
              <a:buNone/>
            </a:pPr>
            <a:r>
              <a:rPr lang="pl-PL" sz="3400" dirty="0"/>
              <a:t>(3) </a:t>
            </a:r>
            <a:r>
              <a:rPr lang="en-US" sz="3400" dirty="0"/>
              <a:t>b</a:t>
            </a:r>
            <a:r>
              <a:rPr lang="en-US" sz="3400" baseline="-25000" dirty="0"/>
              <a:t>1</a:t>
            </a:r>
            <a:r>
              <a:rPr lang="pl-PL" sz="3400" dirty="0"/>
              <a:t>(z, </a:t>
            </a:r>
            <a:r>
              <a:rPr lang="en-US" sz="3400" dirty="0"/>
              <a:t>b</a:t>
            </a:r>
            <a:r>
              <a:rPr lang="en-US" sz="3400" baseline="-25000" dirty="0"/>
              <a:t>2</a:t>
            </a:r>
            <a:r>
              <a:rPr lang="pl-PL" sz="3400" dirty="0"/>
              <a:t>(y, </a:t>
            </a:r>
            <a:r>
              <a:rPr lang="en-US" sz="3400" dirty="0"/>
              <a:t>b</a:t>
            </a:r>
            <a:r>
              <a:rPr lang="en-US" sz="3400" baseline="-25000" dirty="0"/>
              <a:t>3</a:t>
            </a:r>
            <a:r>
              <a:rPr lang="pl-PL" sz="3400" dirty="0"/>
              <a:t>(w,x))). Example: z + (y + (w+x)).</a:t>
            </a:r>
          </a:p>
          <a:p>
            <a:pPr marL="0" indent="0">
              <a:buNone/>
            </a:pPr>
            <a:r>
              <a:rPr lang="pl-PL" sz="3400" dirty="0"/>
              <a:t>(4) </a:t>
            </a:r>
            <a:r>
              <a:rPr lang="en-US" sz="3400" dirty="0"/>
              <a:t>b</a:t>
            </a:r>
            <a:r>
              <a:rPr lang="en-US" sz="3400" baseline="-25000" dirty="0"/>
              <a:t>1</a:t>
            </a:r>
            <a:r>
              <a:rPr lang="pl-PL" sz="3400" dirty="0"/>
              <a:t>(</a:t>
            </a:r>
            <a:r>
              <a:rPr lang="en-US" sz="3400" dirty="0"/>
              <a:t>b</a:t>
            </a:r>
            <a:r>
              <a:rPr lang="en-US" sz="3400" baseline="-25000" dirty="0"/>
              <a:t>2</a:t>
            </a:r>
            <a:r>
              <a:rPr lang="pl-PL" sz="3400" dirty="0"/>
              <a:t>(y, </a:t>
            </a:r>
            <a:r>
              <a:rPr lang="en-US" sz="3400" dirty="0"/>
              <a:t>b</a:t>
            </a:r>
            <a:r>
              <a:rPr lang="en-US" sz="3400" baseline="-25000" dirty="0"/>
              <a:t>3</a:t>
            </a:r>
            <a:r>
              <a:rPr lang="pl-PL" sz="3400" dirty="0"/>
              <a:t>(w,x)), z). Example: (y + (w+x)) + z.</a:t>
            </a:r>
          </a:p>
          <a:p>
            <a:pPr marL="0" indent="0">
              <a:buNone/>
            </a:pPr>
            <a:r>
              <a:rPr lang="pl-PL" sz="3400" dirty="0"/>
              <a:t>(5) </a:t>
            </a:r>
            <a:r>
              <a:rPr lang="en-US" sz="3400" dirty="0"/>
              <a:t>b</a:t>
            </a:r>
            <a:r>
              <a:rPr lang="en-US" sz="3400" baseline="-25000" dirty="0"/>
              <a:t>1</a:t>
            </a:r>
            <a:r>
              <a:rPr lang="pl-PL" sz="3400" dirty="0"/>
              <a:t>(z, </a:t>
            </a:r>
            <a:r>
              <a:rPr lang="en-US" sz="3400" dirty="0"/>
              <a:t>b</a:t>
            </a:r>
            <a:r>
              <a:rPr lang="en-US" sz="3400" baseline="-25000" dirty="0"/>
              <a:t>2</a:t>
            </a:r>
            <a:r>
              <a:rPr lang="pl-PL" sz="3400" dirty="0"/>
              <a:t>(</a:t>
            </a:r>
            <a:r>
              <a:rPr lang="en-US" sz="3400" dirty="0"/>
              <a:t>b</a:t>
            </a:r>
            <a:r>
              <a:rPr lang="en-US" sz="3400" baseline="-25000" dirty="0"/>
              <a:t>3</a:t>
            </a:r>
            <a:r>
              <a:rPr lang="pl-PL" sz="3400" dirty="0"/>
              <a:t>(w,x), y)). Example: z + ((w+x) + y).</a:t>
            </a:r>
          </a:p>
          <a:p>
            <a:pPr marL="0" indent="0">
              <a:buNone/>
            </a:pPr>
            <a:endParaRPr lang="pl-PL" sz="3400" dirty="0"/>
          </a:p>
          <a:p>
            <a:pPr marL="0" indent="0">
              <a:buNone/>
            </a:pPr>
            <a:endParaRPr lang="en-US" dirty="0"/>
          </a:p>
        </p:txBody>
      </p:sp>
      <p:sp>
        <p:nvSpPr>
          <p:cNvPr id="4" name="Slide Number Placeholder 3">
            <a:extLst>
              <a:ext uri="{FF2B5EF4-FFF2-40B4-BE49-F238E27FC236}">
                <a16:creationId xmlns:a16="http://schemas.microsoft.com/office/drawing/2014/main" id="{1A584EFA-0AA6-4B4E-B271-4B3634FC55BA}"/>
              </a:ext>
            </a:extLst>
          </p:cNvPr>
          <p:cNvSpPr>
            <a:spLocks noGrp="1"/>
          </p:cNvSpPr>
          <p:nvPr>
            <p:ph type="sldNum" sz="quarter" idx="12"/>
          </p:nvPr>
        </p:nvSpPr>
        <p:spPr/>
        <p:txBody>
          <a:bodyPr/>
          <a:lstStyle/>
          <a:p>
            <a:fld id="{334288FF-3A61-47F3-8EC7-3BEB8D43629F}" type="slidenum">
              <a:rPr lang="en-US" smtClean="0"/>
              <a:t>11</a:t>
            </a:fld>
            <a:endParaRPr lang="en-US"/>
          </a:p>
        </p:txBody>
      </p:sp>
    </p:spTree>
    <p:extLst>
      <p:ext uri="{BB962C8B-B14F-4D97-AF65-F5344CB8AC3E}">
        <p14:creationId xmlns:p14="http://schemas.microsoft.com/office/powerpoint/2010/main" val="39974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7393-09D1-4F96-9A17-44CD261589D9}"/>
              </a:ext>
            </a:extLst>
          </p:cNvPr>
          <p:cNvSpPr>
            <a:spLocks noGrp="1"/>
          </p:cNvSpPr>
          <p:nvPr>
            <p:ph type="title"/>
          </p:nvPr>
        </p:nvSpPr>
        <p:spPr>
          <a:xfrm>
            <a:off x="0" y="0"/>
            <a:ext cx="10515600" cy="815605"/>
          </a:xfrm>
        </p:spPr>
        <p:txBody>
          <a:bodyPr/>
          <a:lstStyle/>
          <a:p>
            <a:r>
              <a:rPr lang="en-US" b="1" dirty="0">
                <a:solidFill>
                  <a:srgbClr val="FF0000"/>
                </a:solidFill>
              </a:rPr>
              <a:t>Legal 21: Possible Structures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E10998-2DD9-428B-9AC6-866382AA95AA}"/>
                  </a:ext>
                </a:extLst>
              </p:cNvPr>
              <p:cNvSpPr>
                <a:spLocks noGrp="1"/>
              </p:cNvSpPr>
              <p:nvPr>
                <p:ph idx="1"/>
              </p:nvPr>
            </p:nvSpPr>
            <p:spPr>
              <a:xfrm>
                <a:off x="0" y="681036"/>
                <a:ext cx="11949344" cy="6040439"/>
              </a:xfrm>
            </p:spPr>
            <p:txBody>
              <a:bodyPr>
                <a:normAutofit fontScale="55000" lnSpcReduction="20000"/>
              </a:bodyPr>
              <a:lstStyle/>
              <a:p>
                <a:pPr marL="0" indent="0" algn="just">
                  <a:buNone/>
                </a:pPr>
                <a:r>
                  <a:rPr lang="en-US" sz="4300" dirty="0"/>
                  <a:t>The hardest part is making sure you don't miss any sentence structures. For me, I found it very helpful to think about adding four numbers and all the different ways I could group it (hence the examples listed above).</a:t>
                </a:r>
              </a:p>
              <a:p>
                <a:pPr marL="0" indent="0" algn="just">
                  <a:buNone/>
                </a:pPr>
                <a:endParaRPr lang="en-US" sz="4300" dirty="0"/>
              </a:p>
              <a:p>
                <a:pPr marL="0" indent="0" algn="just">
                  <a:buNone/>
                </a:pPr>
                <a:r>
                  <a:rPr lang="en-US" sz="4300" dirty="0"/>
                  <a:t>We now loop through all 4!=24 ways of assigning 1,5,6,7 to </a:t>
                </a:r>
                <a:r>
                  <a:rPr lang="en-US" sz="4300" dirty="0" err="1"/>
                  <a:t>w,x,y,z</a:t>
                </a:r>
                <a:r>
                  <a:rPr lang="en-US" sz="4300" dirty="0"/>
                  <a:t>, and we loop through all ways of assigning binary operations (there are 4*4*4 = 4</a:t>
                </a:r>
                <a:r>
                  <a:rPr lang="en-US" sz="4300" baseline="30000" dirty="0"/>
                  <a:t>3</a:t>
                </a:r>
                <a:r>
                  <a:rPr lang="en-US" sz="4300" dirty="0"/>
                  <a:t> = 64 ways to do this).</a:t>
                </a:r>
              </a:p>
              <a:p>
                <a:pPr marL="0" indent="0" algn="just">
                  <a:buNone/>
                </a:pPr>
                <a:endParaRPr lang="en-US" sz="4300" dirty="0"/>
              </a:p>
              <a:p>
                <a:pPr marL="0" indent="0" algn="just">
                  <a:buNone/>
                </a:pPr>
                <a:r>
                  <a:rPr lang="en-US" sz="4300" dirty="0"/>
                  <a:t>Note that for some sentences, different assignments lead to the same output; if all the binary operations are addition then all 4! = 24 arrangements of the four numbers lead to the same output. It's faster to write simple code and execute it then to spend a lot of time telling the computer not to do certain calculations that give the same output as other cases. In programming, it's often good advice to not worry about being too clever unless you run into issues with how fast the code runs.</a:t>
                </a:r>
              </a:p>
              <a:p>
                <a:pPr marL="0" indent="0" algn="just">
                  <a:buNone/>
                </a:pPr>
                <a:endParaRPr lang="en-US" sz="4300" dirty="0"/>
              </a:p>
              <a:p>
                <a:pPr marL="0" indent="0" algn="just">
                  <a:buNone/>
                </a:pPr>
                <a:r>
                  <a:rPr lang="en-US" sz="4300" dirty="0"/>
                  <a:t>Thus, there are 5 * 4</a:t>
                </a:r>
                <a:r>
                  <a:rPr lang="en-US" sz="4300" baseline="30000" dirty="0"/>
                  <a:t>3</a:t>
                </a:r>
                <a:r>
                  <a:rPr lang="en-US" sz="4300" dirty="0"/>
                  <a:t>* 4! = 7680 candidates. While this is too large for most humans to do by hand, a computer can output the result of checking all of these almost instantaneously. The solution involves two divisions, which might explain why most people are unable to find it:</a:t>
                </a:r>
              </a:p>
              <a:p>
                <a:pPr marL="0" indent="0" algn="just">
                  <a:buNone/>
                </a:pPr>
                <a:r>
                  <a:rPr lang="en-US" sz="4300" dirty="0"/>
                  <a:t> </a:t>
                </a:r>
                <a14:m>
                  <m:oMath xmlns:m="http://schemas.openxmlformats.org/officeDocument/2006/math">
                    <m:f>
                      <m:fPr>
                        <m:ctrlPr>
                          <a:rPr lang="en-US" sz="6300" i="1" smtClean="0">
                            <a:latin typeface="Cambria Math" panose="02040503050406030204" pitchFamily="18" charset="0"/>
                          </a:rPr>
                        </m:ctrlPr>
                      </m:fPr>
                      <m:num>
                        <m:r>
                          <a:rPr lang="en-US" sz="6300" b="0" i="1" smtClean="0">
                            <a:latin typeface="Cambria Math" panose="02040503050406030204" pitchFamily="18" charset="0"/>
                          </a:rPr>
                          <m:t>6</m:t>
                        </m:r>
                      </m:num>
                      <m:den>
                        <m:r>
                          <a:rPr lang="en-US" sz="6300" b="0" i="1" smtClean="0">
                            <a:latin typeface="Cambria Math" panose="02040503050406030204" pitchFamily="18" charset="0"/>
                          </a:rPr>
                          <m:t>1 − </m:t>
                        </m:r>
                        <m:f>
                          <m:fPr>
                            <m:ctrlPr>
                              <a:rPr lang="en-US" sz="6300" b="0" i="1" smtClean="0">
                                <a:latin typeface="Cambria Math" panose="02040503050406030204" pitchFamily="18" charset="0"/>
                              </a:rPr>
                            </m:ctrlPr>
                          </m:fPr>
                          <m:num>
                            <m:r>
                              <a:rPr lang="en-US" sz="6300" b="0" i="1" smtClean="0">
                                <a:latin typeface="Cambria Math" panose="02040503050406030204" pitchFamily="18" charset="0"/>
                              </a:rPr>
                              <m:t>5</m:t>
                            </m:r>
                          </m:num>
                          <m:den>
                            <m:r>
                              <a:rPr lang="en-US" sz="6300" b="0" i="1" smtClean="0">
                                <a:latin typeface="Cambria Math" panose="02040503050406030204" pitchFamily="18" charset="0"/>
                              </a:rPr>
                              <m:t>7</m:t>
                            </m:r>
                          </m:den>
                        </m:f>
                      </m:den>
                    </m:f>
                  </m:oMath>
                </a14:m>
                <a:r>
                  <a:rPr lang="en-US" sz="6300" dirty="0"/>
                  <a:t> . </a:t>
                </a:r>
                <a:r>
                  <a:rPr lang="en-US" sz="4300" dirty="0"/>
                  <a:t>This gives us 21 from 42/2, and is of the sentence (3) type.</a:t>
                </a:r>
              </a:p>
              <a:p>
                <a:pPr marL="0" indent="0">
                  <a:buNone/>
                </a:pPr>
                <a:endParaRPr lang="pl-PL" dirty="0"/>
              </a:p>
            </p:txBody>
          </p:sp>
        </mc:Choice>
        <mc:Fallback xmlns="">
          <p:sp>
            <p:nvSpPr>
              <p:cNvPr id="3" name="Content Placeholder 2">
                <a:extLst>
                  <a:ext uri="{FF2B5EF4-FFF2-40B4-BE49-F238E27FC236}">
                    <a16:creationId xmlns:a16="http://schemas.microsoft.com/office/drawing/2014/main" id="{CEE10998-2DD9-428B-9AC6-866382AA95AA}"/>
                  </a:ext>
                </a:extLst>
              </p:cNvPr>
              <p:cNvSpPr>
                <a:spLocks noGrp="1" noRot="1" noChangeAspect="1" noMove="1" noResize="1" noEditPoints="1" noAdjustHandles="1" noChangeArrowheads="1" noChangeShapeType="1" noTextEdit="1"/>
              </p:cNvSpPr>
              <p:nvPr>
                <p:ph idx="1"/>
              </p:nvPr>
            </p:nvSpPr>
            <p:spPr>
              <a:xfrm>
                <a:off x="0" y="681036"/>
                <a:ext cx="11949344" cy="6040439"/>
              </a:xfrm>
              <a:blipFill>
                <a:blip r:embed="rId2"/>
                <a:stretch>
                  <a:fillRect l="-765" t="-2321" r="-7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A4A38C7-9E6E-4AB0-B84A-95A73A03E208}"/>
              </a:ext>
            </a:extLst>
          </p:cNvPr>
          <p:cNvSpPr>
            <a:spLocks noGrp="1"/>
          </p:cNvSpPr>
          <p:nvPr>
            <p:ph type="sldNum" sz="quarter" idx="12"/>
          </p:nvPr>
        </p:nvSpPr>
        <p:spPr/>
        <p:txBody>
          <a:bodyPr/>
          <a:lstStyle/>
          <a:p>
            <a:fld id="{334288FF-3A61-47F3-8EC7-3BEB8D43629F}" type="slidenum">
              <a:rPr lang="en-US" smtClean="0"/>
              <a:t>12</a:t>
            </a:fld>
            <a:endParaRPr lang="en-US"/>
          </a:p>
        </p:txBody>
      </p:sp>
    </p:spTree>
    <p:extLst>
      <p:ext uri="{BB962C8B-B14F-4D97-AF65-F5344CB8AC3E}">
        <p14:creationId xmlns:p14="http://schemas.microsoft.com/office/powerpoint/2010/main" val="366421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3FE4-B67A-47F9-83AC-57F32A440FCF}"/>
              </a:ext>
            </a:extLst>
          </p:cNvPr>
          <p:cNvSpPr>
            <a:spLocks noGrp="1"/>
          </p:cNvSpPr>
          <p:nvPr>
            <p:ph type="title"/>
          </p:nvPr>
        </p:nvSpPr>
        <p:spPr/>
        <p:txBody>
          <a:bodyPr/>
          <a:lstStyle/>
          <a:p>
            <a:r>
              <a:rPr lang="en-US" b="1" dirty="0">
                <a:solidFill>
                  <a:srgbClr val="FF0000"/>
                </a:solidFill>
              </a:rPr>
              <a:t>Related Problems</a:t>
            </a:r>
          </a:p>
        </p:txBody>
      </p:sp>
      <p:sp>
        <p:nvSpPr>
          <p:cNvPr id="3" name="Content Placeholder 2">
            <a:extLst>
              <a:ext uri="{FF2B5EF4-FFF2-40B4-BE49-F238E27FC236}">
                <a16:creationId xmlns:a16="http://schemas.microsoft.com/office/drawing/2014/main" id="{E7508F51-CA6D-4A0B-B1A6-095A967B63E3}"/>
              </a:ext>
            </a:extLst>
          </p:cNvPr>
          <p:cNvSpPr>
            <a:spLocks noGrp="1"/>
          </p:cNvSpPr>
          <p:nvPr>
            <p:ph idx="1"/>
          </p:nvPr>
        </p:nvSpPr>
        <p:spPr/>
        <p:txBody>
          <a:bodyPr/>
          <a:lstStyle/>
          <a:p>
            <a:pPr marL="0" indent="0">
              <a:buNone/>
            </a:pPr>
            <a:r>
              <a:rPr lang="en-US" dirty="0"/>
              <a:t>Same rules, try to get the target number using each input number once and only once; you can only use +, -, * and /.</a:t>
            </a:r>
          </a:p>
          <a:p>
            <a:r>
              <a:rPr lang="en-US" dirty="0"/>
              <a:t>21 from 1, 5, 6, 7</a:t>
            </a:r>
          </a:p>
          <a:p>
            <a:r>
              <a:rPr lang="en-US" dirty="0"/>
              <a:t>21 from 2, 3, 5, 7 (two different “sentence structures” work)</a:t>
            </a:r>
          </a:p>
          <a:p>
            <a:r>
              <a:rPr lang="en-US" dirty="0"/>
              <a:t>24 from 1, 5, 5, 5 (so you have exactly three 5’s and one 1).</a:t>
            </a:r>
          </a:p>
          <a:p>
            <a:r>
              <a:rPr lang="en-US" dirty="0"/>
              <a:t>24 from 5, 9, 13, 22</a:t>
            </a:r>
          </a:p>
          <a:p>
            <a:r>
              <a:rPr lang="en-US" dirty="0"/>
              <a:t>25 from 2, 4, 6, 8</a:t>
            </a:r>
          </a:p>
          <a:p>
            <a:endParaRPr lang="en-US" dirty="0"/>
          </a:p>
        </p:txBody>
      </p:sp>
      <p:sp>
        <p:nvSpPr>
          <p:cNvPr id="4" name="Slide Number Placeholder 3">
            <a:extLst>
              <a:ext uri="{FF2B5EF4-FFF2-40B4-BE49-F238E27FC236}">
                <a16:creationId xmlns:a16="http://schemas.microsoft.com/office/drawing/2014/main" id="{23F4B081-FF5C-43F4-AADB-E5BE6A408E17}"/>
              </a:ext>
            </a:extLst>
          </p:cNvPr>
          <p:cNvSpPr>
            <a:spLocks noGrp="1"/>
          </p:cNvSpPr>
          <p:nvPr>
            <p:ph type="sldNum" sz="quarter" idx="12"/>
          </p:nvPr>
        </p:nvSpPr>
        <p:spPr/>
        <p:txBody>
          <a:bodyPr/>
          <a:lstStyle/>
          <a:p>
            <a:fld id="{334288FF-3A61-47F3-8EC7-3BEB8D43629F}" type="slidenum">
              <a:rPr lang="en-US" smtClean="0"/>
              <a:t>13</a:t>
            </a:fld>
            <a:endParaRPr lang="en-US"/>
          </a:p>
        </p:txBody>
      </p:sp>
    </p:spTree>
    <p:extLst>
      <p:ext uri="{BB962C8B-B14F-4D97-AF65-F5344CB8AC3E}">
        <p14:creationId xmlns:p14="http://schemas.microsoft.com/office/powerpoint/2010/main" val="180892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6514-A52B-479F-83EF-ACF577FC65DB}"/>
              </a:ext>
            </a:extLst>
          </p:cNvPr>
          <p:cNvSpPr>
            <a:spLocks noGrp="1"/>
          </p:cNvSpPr>
          <p:nvPr>
            <p:ph type="title"/>
          </p:nvPr>
        </p:nvSpPr>
        <p:spPr/>
        <p:txBody>
          <a:bodyPr/>
          <a:lstStyle/>
          <a:p>
            <a:r>
              <a:rPr lang="en-US" b="1" dirty="0">
                <a:solidFill>
                  <a:srgbClr val="FF0000"/>
                </a:solidFill>
              </a:rPr>
              <a:t>Code</a:t>
            </a:r>
          </a:p>
        </p:txBody>
      </p:sp>
      <p:sp>
        <p:nvSpPr>
          <p:cNvPr id="3" name="Content Placeholder 2">
            <a:extLst>
              <a:ext uri="{FF2B5EF4-FFF2-40B4-BE49-F238E27FC236}">
                <a16:creationId xmlns:a16="http://schemas.microsoft.com/office/drawing/2014/main" id="{4354E433-7897-48D2-A797-43183E11803C}"/>
              </a:ext>
            </a:extLst>
          </p:cNvPr>
          <p:cNvSpPr>
            <a:spLocks noGrp="1"/>
          </p:cNvSpPr>
          <p:nvPr>
            <p:ph idx="1"/>
          </p:nvPr>
        </p:nvSpPr>
        <p:spPr/>
        <p:txBody>
          <a:bodyPr/>
          <a:lstStyle/>
          <a:p>
            <a:pPr marL="0" indent="0">
              <a:buNone/>
            </a:pPr>
            <a:r>
              <a:rPr lang="en-US" dirty="0"/>
              <a:t>Of course, a great way to attack these problems is to write a computer program.</a:t>
            </a:r>
          </a:p>
          <a:p>
            <a:pPr marL="0" indent="0">
              <a:buNone/>
            </a:pPr>
            <a:endParaRPr lang="en-US" dirty="0"/>
          </a:p>
          <a:p>
            <a:pPr marL="0" indent="0" algn="just">
              <a:buNone/>
            </a:pPr>
            <a:r>
              <a:rPr lang="en-US" dirty="0">
                <a:solidFill>
                  <a:srgbClr val="FF0000"/>
                </a:solidFill>
                <a:highlight>
                  <a:srgbClr val="FFFF00"/>
                </a:highlight>
              </a:rPr>
              <a:t>WARNING: MY CODE IS ON THE NEXT SLIDE – I WILL GO THROUGH IT VERY FAST SO UNLESS YOU PAUSE THE VIDEO YOU SHOULD NOT SEE IT.</a:t>
            </a:r>
          </a:p>
        </p:txBody>
      </p:sp>
      <p:sp>
        <p:nvSpPr>
          <p:cNvPr id="4" name="Slide Number Placeholder 3">
            <a:extLst>
              <a:ext uri="{FF2B5EF4-FFF2-40B4-BE49-F238E27FC236}">
                <a16:creationId xmlns:a16="http://schemas.microsoft.com/office/drawing/2014/main" id="{D572DC50-B459-45CA-8A6E-2779D3464316}"/>
              </a:ext>
            </a:extLst>
          </p:cNvPr>
          <p:cNvSpPr>
            <a:spLocks noGrp="1"/>
          </p:cNvSpPr>
          <p:nvPr>
            <p:ph type="sldNum" sz="quarter" idx="12"/>
          </p:nvPr>
        </p:nvSpPr>
        <p:spPr/>
        <p:txBody>
          <a:bodyPr/>
          <a:lstStyle/>
          <a:p>
            <a:fld id="{334288FF-3A61-47F3-8EC7-3BEB8D43629F}" type="slidenum">
              <a:rPr lang="en-US" smtClean="0"/>
              <a:t>14</a:t>
            </a:fld>
            <a:endParaRPr lang="en-US"/>
          </a:p>
        </p:txBody>
      </p:sp>
    </p:spTree>
    <p:extLst>
      <p:ext uri="{BB962C8B-B14F-4D97-AF65-F5344CB8AC3E}">
        <p14:creationId xmlns:p14="http://schemas.microsoft.com/office/powerpoint/2010/main" val="272445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DEF9CA-AB07-42AD-8530-F6ACEE3A219C}"/>
              </a:ext>
            </a:extLst>
          </p:cNvPr>
          <p:cNvPicPr>
            <a:picLocks noChangeAspect="1"/>
          </p:cNvPicPr>
          <p:nvPr/>
        </p:nvPicPr>
        <p:blipFill>
          <a:blip r:embed="rId2"/>
          <a:stretch>
            <a:fillRect/>
          </a:stretch>
        </p:blipFill>
        <p:spPr>
          <a:xfrm>
            <a:off x="381740" y="0"/>
            <a:ext cx="11203619" cy="6857999"/>
          </a:xfrm>
          <a:prstGeom prst="rect">
            <a:avLst/>
          </a:prstGeom>
        </p:spPr>
      </p:pic>
      <p:sp>
        <p:nvSpPr>
          <p:cNvPr id="4" name="Slide Number Placeholder 3">
            <a:extLst>
              <a:ext uri="{FF2B5EF4-FFF2-40B4-BE49-F238E27FC236}">
                <a16:creationId xmlns:a16="http://schemas.microsoft.com/office/drawing/2014/main" id="{D06E81EA-2B6B-44AE-B784-87A5EABB52C7}"/>
              </a:ext>
            </a:extLst>
          </p:cNvPr>
          <p:cNvSpPr>
            <a:spLocks noGrp="1"/>
          </p:cNvSpPr>
          <p:nvPr>
            <p:ph type="sldNum" sz="quarter" idx="12"/>
          </p:nvPr>
        </p:nvSpPr>
        <p:spPr/>
        <p:txBody>
          <a:bodyPr/>
          <a:lstStyle/>
          <a:p>
            <a:fld id="{334288FF-3A61-47F3-8EC7-3BEB8D43629F}" type="slidenum">
              <a:rPr lang="en-US" smtClean="0"/>
              <a:t>15</a:t>
            </a:fld>
            <a:endParaRPr lang="en-US"/>
          </a:p>
        </p:txBody>
      </p:sp>
    </p:spTree>
    <p:extLst>
      <p:ext uri="{BB962C8B-B14F-4D97-AF65-F5344CB8AC3E}">
        <p14:creationId xmlns:p14="http://schemas.microsoft.com/office/powerpoint/2010/main" val="305473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C05E-8C47-401F-BCFC-A0A237874E95}"/>
              </a:ext>
            </a:extLst>
          </p:cNvPr>
          <p:cNvSpPr>
            <a:spLocks noGrp="1"/>
          </p:cNvSpPr>
          <p:nvPr>
            <p:ph type="title"/>
          </p:nvPr>
        </p:nvSpPr>
        <p:spPr>
          <a:xfrm>
            <a:off x="127987" y="136525"/>
            <a:ext cx="10515600" cy="564811"/>
          </a:xfrm>
        </p:spPr>
        <p:txBody>
          <a:bodyPr>
            <a:normAutofit fontScale="90000"/>
          </a:bodyPr>
          <a:lstStyle/>
          <a:p>
            <a:r>
              <a:rPr lang="en-US" b="1" dirty="0">
                <a:solidFill>
                  <a:srgbClr val="FF0000"/>
                </a:solidFill>
              </a:rPr>
              <a:t>Another challenge….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4D59E2-F5AB-4C0D-AF95-CA0095F04852}"/>
                  </a:ext>
                </a:extLst>
              </p:cNvPr>
              <p:cNvSpPr>
                <a:spLocks noGrp="1"/>
              </p:cNvSpPr>
              <p:nvPr>
                <p:ph idx="1"/>
              </p:nvPr>
            </p:nvSpPr>
            <p:spPr>
              <a:xfrm>
                <a:off x="127986" y="701336"/>
                <a:ext cx="11936027" cy="6020139"/>
              </a:xfrm>
            </p:spPr>
            <p:txBody>
              <a:bodyPr>
                <a:normAutofit lnSpcReduction="10000"/>
              </a:bodyPr>
              <a:lstStyle/>
              <a:p>
                <a:r>
                  <a:rPr lang="en-US" dirty="0"/>
                  <a:t>You have one of each digit from 1 to 9: thus you have 1, 2, 3, 4, 5, 6, 7, 8  and 9.</a:t>
                </a:r>
              </a:p>
              <a:p>
                <a:endParaRPr lang="en-US" dirty="0"/>
              </a:p>
              <a:p>
                <a:r>
                  <a:rPr lang="en-US" dirty="0"/>
                  <a:t>You need to use each number exactly once</a:t>
                </a:r>
              </a:p>
              <a:p>
                <a:endParaRPr lang="en-US" dirty="0"/>
              </a:p>
              <a:p>
                <a:r>
                  <a:rPr lang="en-US" dirty="0"/>
                  <a:t>You have to have three fractions; the numerators are one digit and the denominators are two digits.</a:t>
                </a:r>
              </a:p>
              <a:p>
                <a:endParaRPr lang="en-US" dirty="0"/>
              </a:p>
              <a:p>
                <a:r>
                  <a:rPr lang="en-US" dirty="0"/>
                  <a:t>The sum of the three fractions is 1 – how can this be done?</a:t>
                </a:r>
              </a:p>
              <a:p>
                <a:endParaRPr lang="en-US" dirty="0"/>
              </a:p>
              <a:p>
                <a:pPr marL="0" indent="0">
                  <a:buNone/>
                </a:pPr>
                <a:r>
                  <a:rPr lang="en-US" dirty="0"/>
                  <a:t>Example: Could try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9</m:t>
                        </m:r>
                      </m:num>
                      <m:den>
                        <m:r>
                          <a:rPr lang="en-US" sz="3400" b="0" i="1" smtClean="0">
                            <a:latin typeface="Cambria Math" panose="02040503050406030204" pitchFamily="18" charset="0"/>
                          </a:rPr>
                          <m:t>24</m:t>
                        </m:r>
                      </m:den>
                    </m:f>
                    <m:r>
                      <a:rPr lang="en-US" sz="3400" b="0" i="1" smtClean="0">
                        <a:latin typeface="Cambria Math" panose="02040503050406030204" pitchFamily="18" charset="0"/>
                      </a:rPr>
                      <m:t> +</m:t>
                    </m:r>
                    <m:f>
                      <m:fPr>
                        <m:ctrlPr>
                          <a:rPr lang="en-US" sz="3400" i="1">
                            <a:latin typeface="Cambria Math" panose="02040503050406030204" pitchFamily="18" charset="0"/>
                          </a:rPr>
                        </m:ctrlPr>
                      </m:fPr>
                      <m:num>
                        <m:r>
                          <a:rPr lang="en-US" sz="3400" b="0" i="1" smtClean="0">
                            <a:latin typeface="Cambria Math" panose="02040503050406030204" pitchFamily="18" charset="0"/>
                          </a:rPr>
                          <m:t>8</m:t>
                        </m:r>
                      </m:num>
                      <m:den>
                        <m:r>
                          <a:rPr lang="en-US" sz="3400" b="0" i="1" smtClean="0">
                            <a:latin typeface="Cambria Math" panose="02040503050406030204" pitchFamily="18" charset="0"/>
                          </a:rPr>
                          <m:t>13</m:t>
                        </m:r>
                      </m:den>
                    </m:f>
                  </m:oMath>
                </a14:m>
                <a:r>
                  <a:rPr lang="en-US" sz="3400" dirty="0"/>
                  <a:t>  + </a:t>
                </a:r>
                <a14:m>
                  <m:oMath xmlns:m="http://schemas.openxmlformats.org/officeDocument/2006/math">
                    <m:f>
                      <m:fPr>
                        <m:ctrlPr>
                          <a:rPr lang="en-US" sz="3400" i="1">
                            <a:latin typeface="Cambria Math" panose="02040503050406030204" pitchFamily="18" charset="0"/>
                          </a:rPr>
                        </m:ctrlPr>
                      </m:fPr>
                      <m:num>
                        <m:r>
                          <a:rPr lang="en-US" sz="3400" b="0" i="1" smtClean="0">
                            <a:latin typeface="Cambria Math" panose="02040503050406030204" pitchFamily="18" charset="0"/>
                          </a:rPr>
                          <m:t>5</m:t>
                        </m:r>
                      </m:num>
                      <m:den>
                        <m:r>
                          <a:rPr lang="en-US" sz="3400" b="0" i="1" smtClean="0">
                            <a:latin typeface="Cambria Math" panose="02040503050406030204" pitchFamily="18" charset="0"/>
                          </a:rPr>
                          <m:t>67</m:t>
                        </m:r>
                      </m:den>
                    </m:f>
                  </m:oMath>
                </a14:m>
                <a:r>
                  <a:rPr lang="en-US" sz="3400" dirty="0"/>
                  <a:t>  = </a:t>
                </a:r>
                <a14:m>
                  <m:oMath xmlns:m="http://schemas.openxmlformats.org/officeDocument/2006/math">
                    <m:f>
                      <m:fPr>
                        <m:ctrlPr>
                          <a:rPr lang="en-US" sz="3400" i="1">
                            <a:latin typeface="Cambria Math" panose="02040503050406030204" pitchFamily="18" charset="0"/>
                          </a:rPr>
                        </m:ctrlPr>
                      </m:fPr>
                      <m:num>
                        <m:r>
                          <a:rPr lang="en-US" sz="3400" b="0" i="1" smtClean="0">
                            <a:latin typeface="Cambria Math" panose="02040503050406030204" pitchFamily="18" charset="0"/>
                          </a:rPr>
                          <m:t>36341</m:t>
                        </m:r>
                      </m:num>
                      <m:den>
                        <m:r>
                          <a:rPr lang="en-US" sz="3400" b="0" i="1" smtClean="0">
                            <a:latin typeface="Cambria Math" panose="02040503050406030204" pitchFamily="18" charset="0"/>
                          </a:rPr>
                          <m:t>71288</m:t>
                        </m:r>
                      </m:den>
                    </m:f>
                  </m:oMath>
                </a14:m>
                <a:r>
                  <a:rPr lang="en-US" dirty="0"/>
                  <a:t>, which is not 1.</a:t>
                </a:r>
              </a:p>
              <a:p>
                <a:pPr marL="0" indent="0">
                  <a:buNone/>
                </a:pPr>
                <a:endParaRPr lang="en-US" dirty="0"/>
              </a:p>
              <a:p>
                <a:pPr marL="0" indent="0">
                  <a:buNone/>
                </a:pPr>
                <a:r>
                  <a:rPr lang="en-US" dirty="0">
                    <a:solidFill>
                      <a:srgbClr val="FF0000"/>
                    </a:solidFill>
                  </a:rPr>
                  <a:t>How can you find the solution?</a:t>
                </a:r>
              </a:p>
            </p:txBody>
          </p:sp>
        </mc:Choice>
        <mc:Fallback xmlns="">
          <p:sp>
            <p:nvSpPr>
              <p:cNvPr id="3" name="Content Placeholder 2">
                <a:extLst>
                  <a:ext uri="{FF2B5EF4-FFF2-40B4-BE49-F238E27FC236}">
                    <a16:creationId xmlns:a16="http://schemas.microsoft.com/office/drawing/2014/main" id="{5A4D59E2-F5AB-4C0D-AF95-CA0095F04852}"/>
                  </a:ext>
                </a:extLst>
              </p:cNvPr>
              <p:cNvSpPr>
                <a:spLocks noGrp="1" noRot="1" noChangeAspect="1" noMove="1" noResize="1" noEditPoints="1" noAdjustHandles="1" noChangeArrowheads="1" noChangeShapeType="1" noTextEdit="1"/>
              </p:cNvSpPr>
              <p:nvPr>
                <p:ph idx="1"/>
              </p:nvPr>
            </p:nvSpPr>
            <p:spPr>
              <a:xfrm>
                <a:off x="127986" y="701336"/>
                <a:ext cx="11936027" cy="6020139"/>
              </a:xfrm>
              <a:blipFill>
                <a:blip r:embed="rId2"/>
                <a:stretch>
                  <a:fillRect l="-1073" t="-2227" r="-2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E860F44-A29D-45E6-8CD6-BCB4E4D64ED0}"/>
              </a:ext>
            </a:extLst>
          </p:cNvPr>
          <p:cNvSpPr>
            <a:spLocks noGrp="1"/>
          </p:cNvSpPr>
          <p:nvPr>
            <p:ph type="sldNum" sz="quarter" idx="12"/>
          </p:nvPr>
        </p:nvSpPr>
        <p:spPr/>
        <p:txBody>
          <a:bodyPr/>
          <a:lstStyle/>
          <a:p>
            <a:fld id="{334288FF-3A61-47F3-8EC7-3BEB8D43629F}" type="slidenum">
              <a:rPr lang="en-US" smtClean="0"/>
              <a:t>16</a:t>
            </a:fld>
            <a:endParaRPr lang="en-US"/>
          </a:p>
        </p:txBody>
      </p:sp>
    </p:spTree>
    <p:extLst>
      <p:ext uri="{BB962C8B-B14F-4D97-AF65-F5344CB8AC3E}">
        <p14:creationId xmlns:p14="http://schemas.microsoft.com/office/powerpoint/2010/main" val="57715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AAD2-E323-4A4E-8B0C-A9EF93D113B0}"/>
              </a:ext>
            </a:extLst>
          </p:cNvPr>
          <p:cNvSpPr>
            <a:spLocks noGrp="1"/>
          </p:cNvSpPr>
          <p:nvPr>
            <p:ph type="title"/>
          </p:nvPr>
        </p:nvSpPr>
        <p:spPr>
          <a:xfrm>
            <a:off x="145742" y="136525"/>
            <a:ext cx="10515600" cy="1019792"/>
          </a:xfrm>
        </p:spPr>
        <p:txBody>
          <a:bodyPr/>
          <a:lstStyle/>
          <a:p>
            <a:r>
              <a:rPr lang="en-US" b="1" dirty="0">
                <a:solidFill>
                  <a:srgbClr val="FF0000"/>
                </a:solidFill>
              </a:rPr>
              <a:t>How to attack the sum of fractions problem?</a:t>
            </a:r>
          </a:p>
        </p:txBody>
      </p:sp>
      <p:sp>
        <p:nvSpPr>
          <p:cNvPr id="3" name="Content Placeholder 2">
            <a:extLst>
              <a:ext uri="{FF2B5EF4-FFF2-40B4-BE49-F238E27FC236}">
                <a16:creationId xmlns:a16="http://schemas.microsoft.com/office/drawing/2014/main" id="{72881C6E-C6F5-4FBF-9B5E-9516CC7ABD96}"/>
              </a:ext>
            </a:extLst>
          </p:cNvPr>
          <p:cNvSpPr>
            <a:spLocks noGrp="1"/>
          </p:cNvSpPr>
          <p:nvPr>
            <p:ph idx="1"/>
          </p:nvPr>
        </p:nvSpPr>
        <p:spPr>
          <a:xfrm>
            <a:off x="145743" y="1029810"/>
            <a:ext cx="11892378" cy="5530787"/>
          </a:xfrm>
        </p:spPr>
        <p:txBody>
          <a:bodyPr>
            <a:normAutofit/>
          </a:bodyPr>
          <a:lstStyle/>
          <a:p>
            <a:pPr marL="0" indent="0">
              <a:buNone/>
            </a:pPr>
            <a:r>
              <a:rPr lang="en-US" dirty="0"/>
              <a:t>How many possibilities are there? </a:t>
            </a:r>
            <a:r>
              <a:rPr lang="en-US" dirty="0">
                <a:solidFill>
                  <a:srgbClr val="FF0000"/>
                </a:solidFill>
              </a:rPr>
              <a:t>At most</a:t>
            </a:r>
            <a:endParaRPr lang="en-US" dirty="0">
              <a:solidFill>
                <a:schemeClr val="bg1"/>
              </a:solidFill>
            </a:endParaRPr>
          </a:p>
        </p:txBody>
      </p:sp>
      <p:sp>
        <p:nvSpPr>
          <p:cNvPr id="4" name="Slide Number Placeholder 3">
            <a:extLst>
              <a:ext uri="{FF2B5EF4-FFF2-40B4-BE49-F238E27FC236}">
                <a16:creationId xmlns:a16="http://schemas.microsoft.com/office/drawing/2014/main" id="{5C4DEA5F-2060-4127-9DFF-028A124FFFDE}"/>
              </a:ext>
            </a:extLst>
          </p:cNvPr>
          <p:cNvSpPr>
            <a:spLocks noGrp="1"/>
          </p:cNvSpPr>
          <p:nvPr>
            <p:ph type="sldNum" sz="quarter" idx="12"/>
          </p:nvPr>
        </p:nvSpPr>
        <p:spPr/>
        <p:txBody>
          <a:bodyPr/>
          <a:lstStyle/>
          <a:p>
            <a:fld id="{334288FF-3A61-47F3-8EC7-3BEB8D43629F}" type="slidenum">
              <a:rPr lang="en-US" smtClean="0"/>
              <a:t>17</a:t>
            </a:fld>
            <a:endParaRPr lang="en-US"/>
          </a:p>
        </p:txBody>
      </p:sp>
    </p:spTree>
    <p:extLst>
      <p:ext uri="{BB962C8B-B14F-4D97-AF65-F5344CB8AC3E}">
        <p14:creationId xmlns:p14="http://schemas.microsoft.com/office/powerpoint/2010/main" val="2984129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AAD2-E323-4A4E-8B0C-A9EF93D113B0}"/>
              </a:ext>
            </a:extLst>
          </p:cNvPr>
          <p:cNvSpPr>
            <a:spLocks noGrp="1"/>
          </p:cNvSpPr>
          <p:nvPr>
            <p:ph type="title"/>
          </p:nvPr>
        </p:nvSpPr>
        <p:spPr>
          <a:xfrm>
            <a:off x="145742" y="136525"/>
            <a:ext cx="10515600" cy="1019792"/>
          </a:xfrm>
        </p:spPr>
        <p:txBody>
          <a:bodyPr/>
          <a:lstStyle/>
          <a:p>
            <a:r>
              <a:rPr lang="en-US" b="1" dirty="0">
                <a:solidFill>
                  <a:srgbClr val="FF0000"/>
                </a:solidFill>
              </a:rPr>
              <a:t>How to attack the sum of fractions problem?</a:t>
            </a:r>
          </a:p>
        </p:txBody>
      </p:sp>
      <p:sp>
        <p:nvSpPr>
          <p:cNvPr id="3" name="Content Placeholder 2">
            <a:extLst>
              <a:ext uri="{FF2B5EF4-FFF2-40B4-BE49-F238E27FC236}">
                <a16:creationId xmlns:a16="http://schemas.microsoft.com/office/drawing/2014/main" id="{72881C6E-C6F5-4FBF-9B5E-9516CC7ABD96}"/>
              </a:ext>
            </a:extLst>
          </p:cNvPr>
          <p:cNvSpPr>
            <a:spLocks noGrp="1"/>
          </p:cNvSpPr>
          <p:nvPr>
            <p:ph idx="1"/>
          </p:nvPr>
        </p:nvSpPr>
        <p:spPr>
          <a:xfrm>
            <a:off x="145743" y="1029810"/>
            <a:ext cx="11892378" cy="5530787"/>
          </a:xfrm>
        </p:spPr>
        <p:txBody>
          <a:bodyPr>
            <a:normAutofit/>
          </a:bodyPr>
          <a:lstStyle/>
          <a:p>
            <a:pPr marL="0" indent="0" algn="just">
              <a:buNone/>
            </a:pPr>
            <a:r>
              <a:rPr lang="en-US" dirty="0"/>
              <a:t>How many possibilities are there? </a:t>
            </a:r>
            <a:r>
              <a:rPr lang="en-US" dirty="0">
                <a:solidFill>
                  <a:srgbClr val="FF0000"/>
                </a:solidFill>
              </a:rPr>
              <a:t>At most 9! = 9*8*7*6*5*4*3*2*1 or 362,880. </a:t>
            </a:r>
            <a:r>
              <a:rPr lang="en-US" dirty="0"/>
              <a:t>a computer can do this easily! Don’t even need to write efficiently. The code below (in Mathematica) takes about 4 seconds on my laptop to find the answer.</a:t>
            </a:r>
          </a:p>
          <a:p>
            <a:pPr marL="0" indent="0" algn="just">
              <a:buNone/>
            </a:pPr>
            <a:endParaRPr lang="en-US" dirty="0"/>
          </a:p>
          <a:p>
            <a:pPr marL="0" indent="0" algn="just">
              <a:buNone/>
            </a:pPr>
            <a:endParaRPr lang="en-US" sz="3200" dirty="0"/>
          </a:p>
          <a:p>
            <a:pPr marL="0" indent="0" algn="just">
              <a:buNone/>
            </a:pPr>
            <a:r>
              <a:rPr lang="en-US" sz="3200" dirty="0">
                <a:solidFill>
                  <a:srgbClr val="FF0000"/>
                </a:solidFill>
                <a:highlight>
                  <a:srgbClr val="FFFF00"/>
                </a:highlight>
              </a:rPr>
              <a:t>WARNING: MY CODE IS ON THE NEXT SLIDE – I WILL GO THROUGH IT VERY FAST SO UNLESS YOU PAUSE THE VIDEO YOU SHOULD NOT SEE IT.</a:t>
            </a:r>
          </a:p>
          <a:p>
            <a:pPr marL="0" indent="0" algn="just">
              <a:buNone/>
            </a:pPr>
            <a:endParaRPr lang="en-US" dirty="0"/>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p:txBody>
      </p:sp>
      <p:sp>
        <p:nvSpPr>
          <p:cNvPr id="4" name="Slide Number Placeholder 3">
            <a:extLst>
              <a:ext uri="{FF2B5EF4-FFF2-40B4-BE49-F238E27FC236}">
                <a16:creationId xmlns:a16="http://schemas.microsoft.com/office/drawing/2014/main" id="{5C4DEA5F-2060-4127-9DFF-028A124FFFDE}"/>
              </a:ext>
            </a:extLst>
          </p:cNvPr>
          <p:cNvSpPr>
            <a:spLocks noGrp="1"/>
          </p:cNvSpPr>
          <p:nvPr>
            <p:ph type="sldNum" sz="quarter" idx="12"/>
          </p:nvPr>
        </p:nvSpPr>
        <p:spPr/>
        <p:txBody>
          <a:bodyPr/>
          <a:lstStyle/>
          <a:p>
            <a:fld id="{334288FF-3A61-47F3-8EC7-3BEB8D43629F}" type="slidenum">
              <a:rPr lang="en-US" smtClean="0"/>
              <a:t>18</a:t>
            </a:fld>
            <a:endParaRPr lang="en-US"/>
          </a:p>
        </p:txBody>
      </p:sp>
    </p:spTree>
    <p:extLst>
      <p:ext uri="{BB962C8B-B14F-4D97-AF65-F5344CB8AC3E}">
        <p14:creationId xmlns:p14="http://schemas.microsoft.com/office/powerpoint/2010/main" val="413634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AAD2-E323-4A4E-8B0C-A9EF93D113B0}"/>
              </a:ext>
            </a:extLst>
          </p:cNvPr>
          <p:cNvSpPr>
            <a:spLocks noGrp="1"/>
          </p:cNvSpPr>
          <p:nvPr>
            <p:ph type="title"/>
          </p:nvPr>
        </p:nvSpPr>
        <p:spPr>
          <a:xfrm>
            <a:off x="145742" y="136525"/>
            <a:ext cx="10515600" cy="1019792"/>
          </a:xfrm>
        </p:spPr>
        <p:txBody>
          <a:bodyPr/>
          <a:lstStyle/>
          <a:p>
            <a:r>
              <a:rPr lang="en-US" b="1" dirty="0">
                <a:solidFill>
                  <a:srgbClr val="FF0000"/>
                </a:solidFill>
              </a:rPr>
              <a:t>How to attack the sum of fractions problem?</a:t>
            </a:r>
          </a:p>
        </p:txBody>
      </p:sp>
      <p:sp>
        <p:nvSpPr>
          <p:cNvPr id="3" name="Content Placeholder 2">
            <a:extLst>
              <a:ext uri="{FF2B5EF4-FFF2-40B4-BE49-F238E27FC236}">
                <a16:creationId xmlns:a16="http://schemas.microsoft.com/office/drawing/2014/main" id="{72881C6E-C6F5-4FBF-9B5E-9516CC7ABD96}"/>
              </a:ext>
            </a:extLst>
          </p:cNvPr>
          <p:cNvSpPr>
            <a:spLocks noGrp="1"/>
          </p:cNvSpPr>
          <p:nvPr>
            <p:ph idx="1"/>
          </p:nvPr>
        </p:nvSpPr>
        <p:spPr>
          <a:xfrm>
            <a:off x="145743" y="1029810"/>
            <a:ext cx="11892378" cy="5530787"/>
          </a:xfrm>
        </p:spPr>
        <p:txBody>
          <a:bodyPr>
            <a:normAutofit lnSpcReduction="10000"/>
          </a:bodyPr>
          <a:lstStyle/>
          <a:p>
            <a:pPr marL="0" indent="0" algn="just">
              <a:buNone/>
            </a:pPr>
            <a:r>
              <a:rPr lang="en-US" dirty="0"/>
              <a:t>How many possibilities are there? </a:t>
            </a:r>
            <a:r>
              <a:rPr lang="en-US" dirty="0">
                <a:solidFill>
                  <a:srgbClr val="FF0000"/>
                </a:solidFill>
              </a:rPr>
              <a:t>At most 9! = 9*8*7*6*5*4*3*2*1 or 362,880. </a:t>
            </a:r>
            <a:r>
              <a:rPr lang="en-US" dirty="0"/>
              <a:t>a computer can do this easily! Don’t even need to write efficiently. The code below (in Mathematica) takes about 4 seconds on my laptop to find the answer.</a:t>
            </a:r>
          </a:p>
          <a:p>
            <a:pPr marL="0" indent="0">
              <a:buNone/>
            </a:pPr>
            <a:endParaRPr lang="en-US" dirty="0">
              <a:solidFill>
                <a:srgbClr val="0070C0"/>
              </a:solidFill>
            </a:endParaRPr>
          </a:p>
          <a:p>
            <a:pPr marL="0" indent="0">
              <a:buNone/>
            </a:pPr>
            <a:r>
              <a:rPr lang="en-US" dirty="0">
                <a:solidFill>
                  <a:srgbClr val="0070C0"/>
                </a:solidFill>
              </a:rPr>
              <a:t>list = {1,2,3,4,5,6,7,8,9};</a:t>
            </a:r>
          </a:p>
          <a:p>
            <a:pPr marL="0" indent="0">
              <a:buNone/>
            </a:pPr>
            <a:r>
              <a:rPr lang="en-US" dirty="0" err="1">
                <a:solidFill>
                  <a:srgbClr val="0070C0"/>
                </a:solidFill>
              </a:rPr>
              <a:t>plist</a:t>
            </a:r>
            <a:r>
              <a:rPr lang="en-US" dirty="0">
                <a:solidFill>
                  <a:srgbClr val="0070C0"/>
                </a:solidFill>
              </a:rPr>
              <a:t> = Permutations[list];</a:t>
            </a:r>
          </a:p>
          <a:p>
            <a:pPr marL="0" indent="0">
              <a:buNone/>
            </a:pPr>
            <a:r>
              <a:rPr lang="pt-BR" dirty="0">
                <a:solidFill>
                  <a:srgbClr val="0070C0"/>
                </a:solidFill>
              </a:rPr>
              <a:t>For[n = 1, n &lt;= 9!, n++,</a:t>
            </a:r>
          </a:p>
          <a:p>
            <a:pPr marL="0" indent="0">
              <a:buNone/>
            </a:pPr>
            <a:r>
              <a:rPr lang="en-US" dirty="0">
                <a:solidFill>
                  <a:srgbClr val="0070C0"/>
                </a:solidFill>
              </a:rPr>
              <a:t>  {</a:t>
            </a:r>
          </a:p>
          <a:p>
            <a:pPr marL="0" indent="0">
              <a:buNone/>
            </a:pPr>
            <a:r>
              <a:rPr lang="en-US" dirty="0">
                <a:solidFill>
                  <a:srgbClr val="0070C0"/>
                </a:solidFill>
              </a:rPr>
              <a:t>   temp = </a:t>
            </a:r>
            <a:r>
              <a:rPr lang="en-US" dirty="0" err="1">
                <a:solidFill>
                  <a:srgbClr val="0070C0"/>
                </a:solidFill>
              </a:rPr>
              <a:t>plist</a:t>
            </a:r>
            <a:r>
              <a:rPr lang="en-US" dirty="0">
                <a:solidFill>
                  <a:srgbClr val="0070C0"/>
                </a:solidFill>
              </a:rPr>
              <a:t>[[n]];</a:t>
            </a:r>
          </a:p>
          <a:p>
            <a:pPr marL="0" indent="0">
              <a:buNone/>
            </a:pPr>
            <a:r>
              <a:rPr lang="en-US" dirty="0">
                <a:solidFill>
                  <a:srgbClr val="0070C0"/>
                </a:solidFill>
              </a:rPr>
              <a:t>   sum = Sum[temp[[1+i*3]] / (10 temp[[2+i*3]] + temp[[3+i*3]]),   {i,0,2}];</a:t>
            </a:r>
          </a:p>
          <a:p>
            <a:pPr marL="0" indent="0">
              <a:buNone/>
            </a:pPr>
            <a:r>
              <a:rPr lang="en-US" dirty="0">
                <a:solidFill>
                  <a:srgbClr val="0070C0"/>
                </a:solidFill>
              </a:rPr>
              <a:t>   If[sum == 1, Print[temp]];</a:t>
            </a:r>
          </a:p>
          <a:p>
            <a:pPr marL="0" indent="0">
              <a:buNone/>
            </a:pPr>
            <a:r>
              <a:rPr lang="en-US" dirty="0">
                <a:solidFill>
                  <a:srgbClr val="0070C0"/>
                </a:solidFill>
              </a:rPr>
              <a:t>   }]; (* end of n loop *)</a:t>
            </a:r>
          </a:p>
        </p:txBody>
      </p:sp>
      <p:sp>
        <p:nvSpPr>
          <p:cNvPr id="4" name="Slide Number Placeholder 3">
            <a:extLst>
              <a:ext uri="{FF2B5EF4-FFF2-40B4-BE49-F238E27FC236}">
                <a16:creationId xmlns:a16="http://schemas.microsoft.com/office/drawing/2014/main" id="{5C4DEA5F-2060-4127-9DFF-028A124FFFDE}"/>
              </a:ext>
            </a:extLst>
          </p:cNvPr>
          <p:cNvSpPr>
            <a:spLocks noGrp="1"/>
          </p:cNvSpPr>
          <p:nvPr>
            <p:ph type="sldNum" sz="quarter" idx="12"/>
          </p:nvPr>
        </p:nvSpPr>
        <p:spPr/>
        <p:txBody>
          <a:bodyPr/>
          <a:lstStyle/>
          <a:p>
            <a:fld id="{334288FF-3A61-47F3-8EC7-3BEB8D43629F}" type="slidenum">
              <a:rPr lang="en-US" smtClean="0"/>
              <a:t>19</a:t>
            </a:fld>
            <a:endParaRPr lang="en-US"/>
          </a:p>
        </p:txBody>
      </p:sp>
    </p:spTree>
    <p:extLst>
      <p:ext uri="{BB962C8B-B14F-4D97-AF65-F5344CB8AC3E}">
        <p14:creationId xmlns:p14="http://schemas.microsoft.com/office/powerpoint/2010/main" val="207979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A844-C92A-4C0B-9C48-651FC660243C}"/>
              </a:ext>
            </a:extLst>
          </p:cNvPr>
          <p:cNvSpPr>
            <a:spLocks noGrp="1"/>
          </p:cNvSpPr>
          <p:nvPr>
            <p:ph type="title"/>
          </p:nvPr>
        </p:nvSpPr>
        <p:spPr>
          <a:xfrm>
            <a:off x="152400" y="136525"/>
            <a:ext cx="10515600" cy="768350"/>
          </a:xfrm>
        </p:spPr>
        <p:txBody>
          <a:bodyPr>
            <a:normAutofit/>
          </a:bodyPr>
          <a:lstStyle/>
          <a:p>
            <a:r>
              <a:rPr lang="en-US" b="1" dirty="0">
                <a:solidFill>
                  <a:srgbClr val="FF0000"/>
                </a:solidFill>
              </a:rPr>
              <a:t>Last Time: </a:t>
            </a:r>
            <a:r>
              <a:rPr lang="en-US" b="1" i="1" dirty="0">
                <a:solidFill>
                  <a:srgbClr val="FF0000"/>
                </a:solidFill>
              </a:rPr>
              <a:t>We’ll Cross That Bridge </a:t>
            </a:r>
            <a:r>
              <a:rPr lang="en-US" b="1" dirty="0">
                <a:solidFill>
                  <a:srgbClr val="FF0000"/>
                </a:solidFill>
              </a:rPr>
              <a:t>Problem!</a:t>
            </a:r>
          </a:p>
        </p:txBody>
      </p:sp>
      <p:sp>
        <p:nvSpPr>
          <p:cNvPr id="3" name="Content Placeholder 2">
            <a:extLst>
              <a:ext uri="{FF2B5EF4-FFF2-40B4-BE49-F238E27FC236}">
                <a16:creationId xmlns:a16="http://schemas.microsoft.com/office/drawing/2014/main" id="{A50BE6D5-E3DB-4FAD-B8A6-D74A6F198FD7}"/>
              </a:ext>
            </a:extLst>
          </p:cNvPr>
          <p:cNvSpPr>
            <a:spLocks noGrp="1"/>
          </p:cNvSpPr>
          <p:nvPr>
            <p:ph idx="1"/>
          </p:nvPr>
        </p:nvSpPr>
        <p:spPr>
          <a:xfrm>
            <a:off x="152400" y="904873"/>
            <a:ext cx="9715500" cy="5816601"/>
          </a:xfrm>
        </p:spPr>
        <p:txBody>
          <a:bodyPr>
            <a:normAutofit lnSpcReduction="10000"/>
          </a:bodyPr>
          <a:lstStyle/>
          <a:p>
            <a:pPr algn="just"/>
            <a:r>
              <a:rPr lang="en-US" dirty="0"/>
              <a:t>We have a rickety old bridge, it’s nighttime and dark but we have one flashlight, and we are being chased by zombies (or coronavirus victims). They are 17.5 minutes from us.</a:t>
            </a:r>
          </a:p>
          <a:p>
            <a:pPr algn="just"/>
            <a:r>
              <a:rPr lang="en-US" dirty="0"/>
              <a:t>Only two people can cross the bridge at a time, and those crossing must have the flashlight. Thus two can go across with the flashlight and then one returns with the flashlight.</a:t>
            </a:r>
          </a:p>
          <a:p>
            <a:pPr algn="just"/>
            <a:r>
              <a:rPr lang="en-US" dirty="0"/>
              <a:t>We must get all people across before the attackers arrive. The four people are named 1, 2, 5 and 10; these names are how long it takes each of them to cross individually; if two go over together the time it takes is the larger of the two times. We cannot have three cross together or the bridge collapses.</a:t>
            </a:r>
          </a:p>
          <a:p>
            <a:pPr marL="0" indent="0" algn="just">
              <a:buNone/>
            </a:pPr>
            <a:endParaRPr lang="en-US" dirty="0"/>
          </a:p>
          <a:p>
            <a:pPr marL="0" indent="0" algn="just">
              <a:buNone/>
            </a:pPr>
            <a:r>
              <a:rPr lang="en-US" dirty="0">
                <a:solidFill>
                  <a:srgbClr val="FF0000"/>
                </a:solidFill>
              </a:rPr>
              <a:t>Show it is possible to get the four people over in 17 minutes; if everyone is not over by 17.5 minutes the bridge is infected / destroyed and we lose….   </a:t>
            </a:r>
          </a:p>
        </p:txBody>
      </p:sp>
      <p:sp>
        <p:nvSpPr>
          <p:cNvPr id="4" name="Slide Number Placeholder 3">
            <a:extLst>
              <a:ext uri="{FF2B5EF4-FFF2-40B4-BE49-F238E27FC236}">
                <a16:creationId xmlns:a16="http://schemas.microsoft.com/office/drawing/2014/main" id="{7A6FA522-E105-40A2-8293-7A61BB012DBE}"/>
              </a:ext>
            </a:extLst>
          </p:cNvPr>
          <p:cNvSpPr>
            <a:spLocks noGrp="1"/>
          </p:cNvSpPr>
          <p:nvPr>
            <p:ph type="sldNum" sz="quarter" idx="12"/>
          </p:nvPr>
        </p:nvSpPr>
        <p:spPr/>
        <p:txBody>
          <a:bodyPr/>
          <a:lstStyle/>
          <a:p>
            <a:fld id="{E3A613F6-E753-49DB-AEB3-4862E06F01BF}" type="slidenum">
              <a:rPr lang="en-US" smtClean="0"/>
              <a:t>2</a:t>
            </a:fld>
            <a:endParaRPr lang="en-US"/>
          </a:p>
        </p:txBody>
      </p:sp>
      <p:pic>
        <p:nvPicPr>
          <p:cNvPr id="5" name="Picture 4" descr="Rickety Old Bridge | Enamul Hoque - Photographer / Filmmaker / Artist">
            <a:extLst>
              <a:ext uri="{FF2B5EF4-FFF2-40B4-BE49-F238E27FC236}">
                <a16:creationId xmlns:a16="http://schemas.microsoft.com/office/drawing/2014/main" id="{902D0176-E31C-4850-B470-93FA3681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150" y="0"/>
            <a:ext cx="2228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1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3DB2-2DF4-4E81-B593-6FCBBC607C21}"/>
              </a:ext>
            </a:extLst>
          </p:cNvPr>
          <p:cNvSpPr>
            <a:spLocks noGrp="1"/>
          </p:cNvSpPr>
          <p:nvPr>
            <p:ph type="title"/>
          </p:nvPr>
        </p:nvSpPr>
        <p:spPr>
          <a:xfrm>
            <a:off x="346229" y="136525"/>
            <a:ext cx="10515600" cy="975403"/>
          </a:xfrm>
        </p:spPr>
        <p:txBody>
          <a:bodyPr/>
          <a:lstStyle/>
          <a:p>
            <a:r>
              <a:rPr lang="en-US" b="1" dirty="0">
                <a:solidFill>
                  <a:srgbClr val="FF0000"/>
                </a:solidFill>
              </a:rPr>
              <a:t>Summary		</a:t>
            </a:r>
            <a:endParaRPr lang="en-US" dirty="0"/>
          </a:p>
        </p:txBody>
      </p:sp>
      <p:sp>
        <p:nvSpPr>
          <p:cNvPr id="3" name="Content Placeholder 2">
            <a:extLst>
              <a:ext uri="{FF2B5EF4-FFF2-40B4-BE49-F238E27FC236}">
                <a16:creationId xmlns:a16="http://schemas.microsoft.com/office/drawing/2014/main" id="{ED2B2A99-4163-4C21-A15C-CA3B49E7365A}"/>
              </a:ext>
            </a:extLst>
          </p:cNvPr>
          <p:cNvSpPr>
            <a:spLocks noGrp="1"/>
          </p:cNvSpPr>
          <p:nvPr>
            <p:ph idx="1"/>
          </p:nvPr>
        </p:nvSpPr>
        <p:spPr>
          <a:xfrm>
            <a:off x="346229" y="1340528"/>
            <a:ext cx="11665258" cy="5152347"/>
          </a:xfrm>
        </p:spPr>
        <p:txBody>
          <a:bodyPr>
            <a:noAutofit/>
          </a:bodyPr>
          <a:lstStyle/>
          <a:p>
            <a:pPr marL="0" indent="0">
              <a:buNone/>
            </a:pPr>
            <a:r>
              <a:rPr lang="en-US" sz="3400" dirty="0"/>
              <a:t>This is our second lecture on how to attack problems.</a:t>
            </a:r>
          </a:p>
          <a:p>
            <a:pPr marL="0" indent="0">
              <a:buNone/>
            </a:pPr>
            <a:endParaRPr lang="en-US" sz="3400" dirty="0"/>
          </a:p>
          <a:p>
            <a:pPr marL="0" indent="0">
              <a:buNone/>
            </a:pPr>
            <a:r>
              <a:rPr lang="en-US" sz="3400" dirty="0"/>
              <a:t>The key takeaway is we want to find a good way to methodically go through all the possibilities.</a:t>
            </a:r>
          </a:p>
          <a:p>
            <a:pPr marL="0" indent="0">
              <a:buNone/>
            </a:pPr>
            <a:endParaRPr lang="en-US" sz="3400" dirty="0"/>
          </a:p>
          <a:p>
            <a:pPr marL="0" indent="0">
              <a:buNone/>
            </a:pPr>
            <a:r>
              <a:rPr lang="en-US" sz="3400" dirty="0"/>
              <a:t>The challenge is to be exhaustive – we must make sure we don’t miss anything!</a:t>
            </a:r>
          </a:p>
          <a:p>
            <a:pPr marL="0" indent="0">
              <a:buNone/>
            </a:pPr>
            <a:endParaRPr lang="en-US" sz="3400" dirty="0"/>
          </a:p>
          <a:p>
            <a:pPr marL="0" indent="0">
              <a:buNone/>
            </a:pPr>
            <a:r>
              <a:rPr lang="en-US" sz="3400" dirty="0"/>
              <a:t>If there aren’t too many cases we can do it by hand, else it is programming time.</a:t>
            </a:r>
          </a:p>
        </p:txBody>
      </p:sp>
      <p:sp>
        <p:nvSpPr>
          <p:cNvPr id="4" name="Slide Number Placeholder 3">
            <a:extLst>
              <a:ext uri="{FF2B5EF4-FFF2-40B4-BE49-F238E27FC236}">
                <a16:creationId xmlns:a16="http://schemas.microsoft.com/office/drawing/2014/main" id="{DB583711-D43C-4499-9FD0-3136ABFF80ED}"/>
              </a:ext>
            </a:extLst>
          </p:cNvPr>
          <p:cNvSpPr>
            <a:spLocks noGrp="1"/>
          </p:cNvSpPr>
          <p:nvPr>
            <p:ph type="sldNum" sz="quarter" idx="12"/>
          </p:nvPr>
        </p:nvSpPr>
        <p:spPr/>
        <p:txBody>
          <a:bodyPr/>
          <a:lstStyle/>
          <a:p>
            <a:fld id="{334288FF-3A61-47F3-8EC7-3BEB8D43629F}" type="slidenum">
              <a:rPr lang="en-US" smtClean="0"/>
              <a:t>20</a:t>
            </a:fld>
            <a:endParaRPr lang="en-US"/>
          </a:p>
        </p:txBody>
      </p:sp>
    </p:spTree>
    <p:extLst>
      <p:ext uri="{BB962C8B-B14F-4D97-AF65-F5344CB8AC3E}">
        <p14:creationId xmlns:p14="http://schemas.microsoft.com/office/powerpoint/2010/main" val="361708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A27F-F8A8-43D0-876B-6AD431A4416E}"/>
              </a:ext>
            </a:extLst>
          </p:cNvPr>
          <p:cNvSpPr>
            <a:spLocks noGrp="1"/>
          </p:cNvSpPr>
          <p:nvPr>
            <p:ph type="title"/>
          </p:nvPr>
        </p:nvSpPr>
        <p:spPr/>
        <p:txBody>
          <a:bodyPr/>
          <a:lstStyle/>
          <a:p>
            <a:r>
              <a:rPr lang="en-US" b="1" dirty="0">
                <a:solidFill>
                  <a:srgbClr val="FF0000"/>
                </a:solidFill>
              </a:rPr>
              <a:t>Key Idea: Good way to list possibilities</a:t>
            </a:r>
          </a:p>
        </p:txBody>
      </p:sp>
      <p:pic>
        <p:nvPicPr>
          <p:cNvPr id="4" name="Content Placeholder 3">
            <a:extLst>
              <a:ext uri="{FF2B5EF4-FFF2-40B4-BE49-F238E27FC236}">
                <a16:creationId xmlns:a16="http://schemas.microsoft.com/office/drawing/2014/main" id="{D3852102-932B-4706-BBEA-EEA209A694AF}"/>
              </a:ext>
            </a:extLst>
          </p:cNvPr>
          <p:cNvPicPr>
            <a:picLocks noGrp="1" noChangeAspect="1"/>
          </p:cNvPicPr>
          <p:nvPr>
            <p:ph idx="1"/>
          </p:nvPr>
        </p:nvPicPr>
        <p:blipFill>
          <a:blip r:embed="rId2"/>
          <a:stretch>
            <a:fillRect/>
          </a:stretch>
        </p:blipFill>
        <p:spPr>
          <a:xfrm>
            <a:off x="1141994" y="1825625"/>
            <a:ext cx="9908011" cy="4351338"/>
          </a:xfrm>
          <a:prstGeom prst="rect">
            <a:avLst/>
          </a:prstGeom>
        </p:spPr>
      </p:pic>
      <p:sp>
        <p:nvSpPr>
          <p:cNvPr id="5" name="Slide Number Placeholder 4">
            <a:extLst>
              <a:ext uri="{FF2B5EF4-FFF2-40B4-BE49-F238E27FC236}">
                <a16:creationId xmlns:a16="http://schemas.microsoft.com/office/drawing/2014/main" id="{0C729B96-080B-4B4E-9EFE-4CCB4E8FDB09}"/>
              </a:ext>
            </a:extLst>
          </p:cNvPr>
          <p:cNvSpPr>
            <a:spLocks noGrp="1"/>
          </p:cNvSpPr>
          <p:nvPr>
            <p:ph type="sldNum" sz="quarter" idx="12"/>
          </p:nvPr>
        </p:nvSpPr>
        <p:spPr/>
        <p:txBody>
          <a:bodyPr/>
          <a:lstStyle/>
          <a:p>
            <a:fld id="{334288FF-3A61-47F3-8EC7-3BEB8D43629F}" type="slidenum">
              <a:rPr lang="en-US" smtClean="0"/>
              <a:t>3</a:t>
            </a:fld>
            <a:endParaRPr lang="en-US"/>
          </a:p>
        </p:txBody>
      </p:sp>
    </p:spTree>
    <p:extLst>
      <p:ext uri="{BB962C8B-B14F-4D97-AF65-F5344CB8AC3E}">
        <p14:creationId xmlns:p14="http://schemas.microsoft.com/office/powerpoint/2010/main" val="407474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D2CC-DB6B-40C7-86B1-53E826C9E2EF}"/>
              </a:ext>
            </a:extLst>
          </p:cNvPr>
          <p:cNvSpPr>
            <a:spLocks noGrp="1"/>
          </p:cNvSpPr>
          <p:nvPr>
            <p:ph type="title"/>
          </p:nvPr>
        </p:nvSpPr>
        <p:spPr>
          <a:xfrm>
            <a:off x="145742" y="61096"/>
            <a:ext cx="10515600" cy="1325563"/>
          </a:xfrm>
        </p:spPr>
        <p:txBody>
          <a:bodyPr/>
          <a:lstStyle/>
          <a:p>
            <a:r>
              <a:rPr lang="en-US" b="1" dirty="0">
                <a:solidFill>
                  <a:srgbClr val="FF0000"/>
                </a:solidFill>
              </a:rPr>
              <a:t>New Problem: Legal 21</a:t>
            </a:r>
          </a:p>
        </p:txBody>
      </p:sp>
      <p:sp>
        <p:nvSpPr>
          <p:cNvPr id="3" name="Content Placeholder 2">
            <a:extLst>
              <a:ext uri="{FF2B5EF4-FFF2-40B4-BE49-F238E27FC236}">
                <a16:creationId xmlns:a16="http://schemas.microsoft.com/office/drawing/2014/main" id="{DA80C3B8-1F43-4B45-A2E8-A41CDE3239DC}"/>
              </a:ext>
            </a:extLst>
          </p:cNvPr>
          <p:cNvSpPr>
            <a:spLocks noGrp="1"/>
          </p:cNvSpPr>
          <p:nvPr>
            <p:ph idx="1"/>
          </p:nvPr>
        </p:nvSpPr>
        <p:spPr>
          <a:xfrm>
            <a:off x="145741" y="1115410"/>
            <a:ext cx="11563905" cy="5498453"/>
          </a:xfrm>
        </p:spPr>
        <p:txBody>
          <a:bodyPr>
            <a:normAutofit/>
          </a:bodyPr>
          <a:lstStyle/>
          <a:p>
            <a:pPr marL="0" indent="0" algn="just">
              <a:buNone/>
            </a:pPr>
            <a:r>
              <a:rPr lang="en-US" dirty="0"/>
              <a:t>Young Saul, a budding mathematician and printer, is making himself a fake ID. He needs it to say he’s 21. The problem is he’s not using a computer, but rather he has some symbols he’s bought from the store, and that’s it. He has one 1, one 5, one 6, one 7, and an unlimited supply of + – * / (the operations addition, subtraction, multiplication and division). Using each number exactly once (but you can use any number of +, any number of -, …) how can he get 21 from 1, 5, 6, 7?</a:t>
            </a:r>
          </a:p>
          <a:p>
            <a:pPr algn="just"/>
            <a:r>
              <a:rPr lang="en-US" dirty="0"/>
              <a:t>Note: You can’t do things like 15+6 = 21. You have to use the four operations as ‘binary’ operations: ((1+5)*6)+7.</a:t>
            </a:r>
          </a:p>
          <a:p>
            <a:pPr algn="just"/>
            <a:r>
              <a:rPr lang="en-US" dirty="0"/>
              <a:t>Note: We strongly oppose creating fake IDs…..</a:t>
            </a:r>
          </a:p>
          <a:p>
            <a:pPr algn="just"/>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F5BC562-3EF1-4C2C-A642-0D8C525A725F}"/>
              </a:ext>
            </a:extLst>
          </p:cNvPr>
          <p:cNvSpPr>
            <a:spLocks noGrp="1"/>
          </p:cNvSpPr>
          <p:nvPr>
            <p:ph type="sldNum" sz="quarter" idx="12"/>
          </p:nvPr>
        </p:nvSpPr>
        <p:spPr/>
        <p:txBody>
          <a:bodyPr/>
          <a:lstStyle/>
          <a:p>
            <a:fld id="{E3A613F6-E753-49DB-AEB3-4862E06F01BF}" type="slidenum">
              <a:rPr lang="en-US" smtClean="0"/>
              <a:t>4</a:t>
            </a:fld>
            <a:endParaRPr lang="en-US"/>
          </a:p>
        </p:txBody>
      </p:sp>
    </p:spTree>
    <p:extLst>
      <p:ext uri="{BB962C8B-B14F-4D97-AF65-F5344CB8AC3E}">
        <p14:creationId xmlns:p14="http://schemas.microsoft.com/office/powerpoint/2010/main" val="428766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E6A0-3A01-429A-8A0A-04F6EF802C57}"/>
              </a:ext>
            </a:extLst>
          </p:cNvPr>
          <p:cNvSpPr>
            <a:spLocks noGrp="1"/>
          </p:cNvSpPr>
          <p:nvPr>
            <p:ph type="title"/>
          </p:nvPr>
        </p:nvSpPr>
        <p:spPr/>
        <p:txBody>
          <a:bodyPr/>
          <a:lstStyle/>
          <a:p>
            <a:r>
              <a:rPr lang="en-US" b="1" dirty="0">
                <a:solidFill>
                  <a:srgbClr val="FF0000"/>
                </a:solidFill>
              </a:rPr>
              <a:t>Legal 21: How to attack it?</a:t>
            </a:r>
          </a:p>
        </p:txBody>
      </p:sp>
      <p:sp>
        <p:nvSpPr>
          <p:cNvPr id="3" name="Content Placeholder 2">
            <a:extLst>
              <a:ext uri="{FF2B5EF4-FFF2-40B4-BE49-F238E27FC236}">
                <a16:creationId xmlns:a16="http://schemas.microsoft.com/office/drawing/2014/main" id="{9F4FB791-7348-405D-AC06-E2677174BE56}"/>
              </a:ext>
            </a:extLst>
          </p:cNvPr>
          <p:cNvSpPr>
            <a:spLocks noGrp="1"/>
          </p:cNvSpPr>
          <p:nvPr>
            <p:ph idx="1"/>
          </p:nvPr>
        </p:nvSpPr>
        <p:spPr/>
        <p:txBody>
          <a:bodyPr/>
          <a:lstStyle/>
          <a:p>
            <a:pPr marL="0" indent="0">
              <a:buNone/>
            </a:pPr>
            <a:r>
              <a:rPr lang="en-US" dirty="0"/>
              <a:t>Have the numbers 1, 5, 6, 7; can use any number of +, -, *, / and want to combine and get 21.</a:t>
            </a:r>
          </a:p>
          <a:p>
            <a:pPr marL="0" indent="0">
              <a:buNone/>
            </a:pPr>
            <a:endParaRPr lang="en-US" dirty="0"/>
          </a:p>
          <a:p>
            <a:pPr marL="0" indent="0">
              <a:buNone/>
            </a:pPr>
            <a:r>
              <a:rPr lang="en-US" dirty="0"/>
              <a:t>Can try some combinations to build some intuition. Take a moment and try  -- did you get it, or were you at least close? </a:t>
            </a:r>
          </a:p>
        </p:txBody>
      </p:sp>
      <p:pic>
        <p:nvPicPr>
          <p:cNvPr id="4" name="Picture 3">
            <a:extLst>
              <a:ext uri="{FF2B5EF4-FFF2-40B4-BE49-F238E27FC236}">
                <a16:creationId xmlns:a16="http://schemas.microsoft.com/office/drawing/2014/main" id="{9A4BF413-0865-4094-9DD6-8D7321A838D5}"/>
              </a:ext>
            </a:extLst>
          </p:cNvPr>
          <p:cNvPicPr>
            <a:picLocks noChangeAspect="1"/>
          </p:cNvPicPr>
          <p:nvPr/>
        </p:nvPicPr>
        <p:blipFill>
          <a:blip r:embed="rId2"/>
          <a:stretch>
            <a:fillRect/>
          </a:stretch>
        </p:blipFill>
        <p:spPr>
          <a:xfrm>
            <a:off x="838200" y="4516930"/>
            <a:ext cx="1907596" cy="1794970"/>
          </a:xfrm>
          <a:prstGeom prst="rect">
            <a:avLst/>
          </a:prstGeom>
        </p:spPr>
      </p:pic>
      <p:sp>
        <p:nvSpPr>
          <p:cNvPr id="5" name="TextBox 4">
            <a:extLst>
              <a:ext uri="{FF2B5EF4-FFF2-40B4-BE49-F238E27FC236}">
                <a16:creationId xmlns:a16="http://schemas.microsoft.com/office/drawing/2014/main" id="{DD53DE02-A236-4BFF-86E8-7365BA256B37}"/>
              </a:ext>
            </a:extLst>
          </p:cNvPr>
          <p:cNvSpPr txBox="1"/>
          <p:nvPr/>
        </p:nvSpPr>
        <p:spPr>
          <a:xfrm>
            <a:off x="2745796" y="4516930"/>
            <a:ext cx="7143928" cy="1323439"/>
          </a:xfrm>
          <a:prstGeom prst="rect">
            <a:avLst/>
          </a:prstGeom>
          <a:noFill/>
        </p:spPr>
        <p:txBody>
          <a:bodyPr wrap="square" rtlCol="0">
            <a:spAutoFit/>
          </a:bodyPr>
          <a:lstStyle/>
          <a:p>
            <a:r>
              <a:rPr lang="en-US" sz="4000" dirty="0">
                <a:solidFill>
                  <a:srgbClr val="FF0000"/>
                </a:solidFill>
              </a:rPr>
              <a:t>STOP! PAUSE THE VIDEO NOW TO THINK ABOUT THE QUESTION.</a:t>
            </a:r>
          </a:p>
        </p:txBody>
      </p:sp>
      <p:pic>
        <p:nvPicPr>
          <p:cNvPr id="6" name="Picture 5">
            <a:extLst>
              <a:ext uri="{FF2B5EF4-FFF2-40B4-BE49-F238E27FC236}">
                <a16:creationId xmlns:a16="http://schemas.microsoft.com/office/drawing/2014/main" id="{993D4AB7-57AA-4244-8594-D9444E007CFE}"/>
              </a:ext>
            </a:extLst>
          </p:cNvPr>
          <p:cNvPicPr>
            <a:picLocks noChangeAspect="1"/>
          </p:cNvPicPr>
          <p:nvPr/>
        </p:nvPicPr>
        <p:blipFill>
          <a:blip r:embed="rId2"/>
          <a:stretch>
            <a:fillRect/>
          </a:stretch>
        </p:blipFill>
        <p:spPr>
          <a:xfrm>
            <a:off x="9752860" y="4516930"/>
            <a:ext cx="1907596" cy="1794970"/>
          </a:xfrm>
          <a:prstGeom prst="rect">
            <a:avLst/>
          </a:prstGeom>
        </p:spPr>
      </p:pic>
      <p:sp>
        <p:nvSpPr>
          <p:cNvPr id="7" name="Slide Number Placeholder 6">
            <a:extLst>
              <a:ext uri="{FF2B5EF4-FFF2-40B4-BE49-F238E27FC236}">
                <a16:creationId xmlns:a16="http://schemas.microsoft.com/office/drawing/2014/main" id="{200FE8A5-1362-4F68-9D44-F86BBCBD0E76}"/>
              </a:ext>
            </a:extLst>
          </p:cNvPr>
          <p:cNvSpPr>
            <a:spLocks noGrp="1"/>
          </p:cNvSpPr>
          <p:nvPr>
            <p:ph type="sldNum" sz="quarter" idx="12"/>
          </p:nvPr>
        </p:nvSpPr>
        <p:spPr/>
        <p:txBody>
          <a:bodyPr/>
          <a:lstStyle/>
          <a:p>
            <a:fld id="{334288FF-3A61-47F3-8EC7-3BEB8D43629F}" type="slidenum">
              <a:rPr lang="en-US" smtClean="0"/>
              <a:t>5</a:t>
            </a:fld>
            <a:endParaRPr lang="en-US"/>
          </a:p>
        </p:txBody>
      </p:sp>
    </p:spTree>
    <p:extLst>
      <p:ext uri="{BB962C8B-B14F-4D97-AF65-F5344CB8AC3E}">
        <p14:creationId xmlns:p14="http://schemas.microsoft.com/office/powerpoint/2010/main" val="154464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E6A0-3A01-429A-8A0A-04F6EF802C57}"/>
              </a:ext>
            </a:extLst>
          </p:cNvPr>
          <p:cNvSpPr>
            <a:spLocks noGrp="1"/>
          </p:cNvSpPr>
          <p:nvPr>
            <p:ph type="title"/>
          </p:nvPr>
        </p:nvSpPr>
        <p:spPr/>
        <p:txBody>
          <a:bodyPr/>
          <a:lstStyle/>
          <a:p>
            <a:r>
              <a:rPr lang="en-US" b="1" dirty="0">
                <a:solidFill>
                  <a:srgbClr val="FF0000"/>
                </a:solidFill>
              </a:rPr>
              <a:t>Legal 21: How to attack it?</a:t>
            </a:r>
          </a:p>
        </p:txBody>
      </p:sp>
      <p:sp>
        <p:nvSpPr>
          <p:cNvPr id="3" name="Content Placeholder 2">
            <a:extLst>
              <a:ext uri="{FF2B5EF4-FFF2-40B4-BE49-F238E27FC236}">
                <a16:creationId xmlns:a16="http://schemas.microsoft.com/office/drawing/2014/main" id="{9F4FB791-7348-405D-AC06-E2677174BE56}"/>
              </a:ext>
            </a:extLst>
          </p:cNvPr>
          <p:cNvSpPr>
            <a:spLocks noGrp="1"/>
          </p:cNvSpPr>
          <p:nvPr>
            <p:ph idx="1"/>
          </p:nvPr>
        </p:nvSpPr>
        <p:spPr/>
        <p:txBody>
          <a:bodyPr/>
          <a:lstStyle/>
          <a:p>
            <a:pPr marL="0" indent="0">
              <a:buNone/>
            </a:pPr>
            <a:r>
              <a:rPr lang="en-US" dirty="0"/>
              <a:t>Have the numbers 1, 5, 6, 7; can use any number of +, -, *, / and want to combine and get 21.</a:t>
            </a:r>
          </a:p>
          <a:p>
            <a:pPr marL="0" indent="0">
              <a:buNone/>
            </a:pPr>
            <a:endParaRPr lang="en-US" dirty="0"/>
          </a:p>
          <a:p>
            <a:pPr marL="0" indent="0">
              <a:buNone/>
            </a:pPr>
            <a:r>
              <a:rPr lang="en-US" dirty="0"/>
              <a:t>1+5+6+7 = 19</a:t>
            </a:r>
          </a:p>
          <a:p>
            <a:pPr marL="0" indent="0">
              <a:buNone/>
            </a:pPr>
            <a:endParaRPr lang="en-US" dirty="0"/>
          </a:p>
          <a:p>
            <a:pPr marL="0" indent="0">
              <a:buNone/>
            </a:pPr>
            <a:r>
              <a:rPr lang="en-US" dirty="0"/>
              <a:t>5*6-1-7 = 22</a:t>
            </a:r>
          </a:p>
          <a:p>
            <a:pPr marL="0" indent="0">
              <a:buNone/>
            </a:pPr>
            <a:endParaRPr lang="en-US" dirty="0"/>
          </a:p>
          <a:p>
            <a:pPr marL="0" indent="0">
              <a:buNone/>
            </a:pPr>
            <a:r>
              <a:rPr lang="en-US" dirty="0"/>
              <a:t>(7*6)/(5-1) = 21/2</a:t>
            </a:r>
          </a:p>
        </p:txBody>
      </p:sp>
      <p:sp>
        <p:nvSpPr>
          <p:cNvPr id="7" name="Slide Number Placeholder 6">
            <a:extLst>
              <a:ext uri="{FF2B5EF4-FFF2-40B4-BE49-F238E27FC236}">
                <a16:creationId xmlns:a16="http://schemas.microsoft.com/office/drawing/2014/main" id="{48DF338B-B2A7-468B-B469-D299A7AE62C5}"/>
              </a:ext>
            </a:extLst>
          </p:cNvPr>
          <p:cNvSpPr>
            <a:spLocks noGrp="1"/>
          </p:cNvSpPr>
          <p:nvPr>
            <p:ph type="sldNum" sz="quarter" idx="12"/>
          </p:nvPr>
        </p:nvSpPr>
        <p:spPr/>
        <p:txBody>
          <a:bodyPr/>
          <a:lstStyle/>
          <a:p>
            <a:fld id="{334288FF-3A61-47F3-8EC7-3BEB8D43629F}" type="slidenum">
              <a:rPr lang="en-US" smtClean="0"/>
              <a:t>6</a:t>
            </a:fld>
            <a:endParaRPr lang="en-US"/>
          </a:p>
        </p:txBody>
      </p:sp>
    </p:spTree>
    <p:extLst>
      <p:ext uri="{BB962C8B-B14F-4D97-AF65-F5344CB8AC3E}">
        <p14:creationId xmlns:p14="http://schemas.microsoft.com/office/powerpoint/2010/main" val="8954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E6A0-3A01-429A-8A0A-04F6EF802C57}"/>
              </a:ext>
            </a:extLst>
          </p:cNvPr>
          <p:cNvSpPr>
            <a:spLocks noGrp="1"/>
          </p:cNvSpPr>
          <p:nvPr>
            <p:ph type="title"/>
          </p:nvPr>
        </p:nvSpPr>
        <p:spPr/>
        <p:txBody>
          <a:bodyPr/>
          <a:lstStyle/>
          <a:p>
            <a:r>
              <a:rPr lang="en-US" b="1" dirty="0">
                <a:solidFill>
                  <a:srgbClr val="FF0000"/>
                </a:solidFill>
              </a:rPr>
              <a:t>Legal 21: How to attack it?</a:t>
            </a:r>
          </a:p>
        </p:txBody>
      </p:sp>
      <p:sp>
        <p:nvSpPr>
          <p:cNvPr id="3" name="Content Placeholder 2">
            <a:extLst>
              <a:ext uri="{FF2B5EF4-FFF2-40B4-BE49-F238E27FC236}">
                <a16:creationId xmlns:a16="http://schemas.microsoft.com/office/drawing/2014/main" id="{9F4FB791-7348-405D-AC06-E2677174BE56}"/>
              </a:ext>
            </a:extLst>
          </p:cNvPr>
          <p:cNvSpPr>
            <a:spLocks noGrp="1"/>
          </p:cNvSpPr>
          <p:nvPr>
            <p:ph idx="1"/>
          </p:nvPr>
        </p:nvSpPr>
        <p:spPr/>
        <p:txBody>
          <a:bodyPr/>
          <a:lstStyle/>
          <a:p>
            <a:pPr marL="0" indent="0" algn="just">
              <a:buNone/>
            </a:pPr>
            <a:r>
              <a:rPr lang="en-US" dirty="0"/>
              <a:t>We need a way to go through all the possibilities and make sure we don’t miss anything.</a:t>
            </a:r>
          </a:p>
          <a:p>
            <a:pPr marL="0" indent="0" algn="just">
              <a:buNone/>
            </a:pPr>
            <a:endParaRPr lang="en-US" dirty="0"/>
          </a:p>
          <a:p>
            <a:pPr marL="0" indent="0" algn="just">
              <a:buNone/>
            </a:pPr>
            <a:r>
              <a:rPr lang="en-US" dirty="0"/>
              <a:t>Note that +,-,* and / are all BINARY operations – they take two inputs and give one output.</a:t>
            </a:r>
          </a:p>
          <a:p>
            <a:pPr marL="0" indent="0" algn="just">
              <a:buNone/>
            </a:pPr>
            <a:endParaRPr lang="en-US" dirty="0"/>
          </a:p>
          <a:p>
            <a:pPr marL="0" indent="0" algn="just">
              <a:buNone/>
            </a:pPr>
            <a:r>
              <a:rPr lang="en-US" dirty="0"/>
              <a:t>Thus if we look at (6*7) / (5-1) we can view this as the following:</a:t>
            </a:r>
          </a:p>
          <a:p>
            <a:pPr marL="0" indent="0" algn="just">
              <a:buNone/>
            </a:pPr>
            <a:r>
              <a:rPr lang="en-US" dirty="0"/>
              <a:t>b</a:t>
            </a:r>
            <a:r>
              <a:rPr lang="en-US" baseline="-25000" dirty="0"/>
              <a:t>/</a:t>
            </a:r>
            <a:r>
              <a:rPr lang="en-US" dirty="0"/>
              <a:t>(b</a:t>
            </a:r>
            <a:r>
              <a:rPr lang="en-US" baseline="-25000" dirty="0"/>
              <a:t>*</a:t>
            </a:r>
            <a:r>
              <a:rPr lang="en-US" dirty="0"/>
              <a:t>(6,7), b</a:t>
            </a:r>
            <a:r>
              <a:rPr lang="en-US" baseline="-25000" dirty="0"/>
              <a:t>-</a:t>
            </a:r>
            <a:r>
              <a:rPr lang="en-US" dirty="0"/>
              <a:t>(5,1)). This means we do a multiplication with two numbers, a subtraction with another two, and then divide the results.</a:t>
            </a:r>
          </a:p>
        </p:txBody>
      </p:sp>
      <p:sp>
        <p:nvSpPr>
          <p:cNvPr id="4" name="Slide Number Placeholder 3">
            <a:extLst>
              <a:ext uri="{FF2B5EF4-FFF2-40B4-BE49-F238E27FC236}">
                <a16:creationId xmlns:a16="http://schemas.microsoft.com/office/drawing/2014/main" id="{C651B27C-1B3A-4DA0-9D8C-367B1399B04F}"/>
              </a:ext>
            </a:extLst>
          </p:cNvPr>
          <p:cNvSpPr>
            <a:spLocks noGrp="1"/>
          </p:cNvSpPr>
          <p:nvPr>
            <p:ph type="sldNum" sz="quarter" idx="12"/>
          </p:nvPr>
        </p:nvSpPr>
        <p:spPr/>
        <p:txBody>
          <a:bodyPr/>
          <a:lstStyle/>
          <a:p>
            <a:fld id="{334288FF-3A61-47F3-8EC7-3BEB8D43629F}" type="slidenum">
              <a:rPr lang="en-US" smtClean="0"/>
              <a:t>7</a:t>
            </a:fld>
            <a:endParaRPr lang="en-US"/>
          </a:p>
        </p:txBody>
      </p:sp>
    </p:spTree>
    <p:extLst>
      <p:ext uri="{BB962C8B-B14F-4D97-AF65-F5344CB8AC3E}">
        <p14:creationId xmlns:p14="http://schemas.microsoft.com/office/powerpoint/2010/main" val="214687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7083E-B7FE-4844-AF97-2BE09F48E37B}"/>
              </a:ext>
            </a:extLst>
          </p:cNvPr>
          <p:cNvPicPr>
            <a:picLocks noChangeAspect="1"/>
          </p:cNvPicPr>
          <p:nvPr/>
        </p:nvPicPr>
        <p:blipFill>
          <a:blip r:embed="rId2"/>
          <a:stretch>
            <a:fillRect/>
          </a:stretch>
        </p:blipFill>
        <p:spPr>
          <a:xfrm>
            <a:off x="8837408" y="5658497"/>
            <a:ext cx="1122598" cy="1056319"/>
          </a:xfrm>
          <a:prstGeom prst="rect">
            <a:avLst/>
          </a:prstGeom>
        </p:spPr>
      </p:pic>
      <p:sp>
        <p:nvSpPr>
          <p:cNvPr id="2" name="Title 1">
            <a:extLst>
              <a:ext uri="{FF2B5EF4-FFF2-40B4-BE49-F238E27FC236}">
                <a16:creationId xmlns:a16="http://schemas.microsoft.com/office/drawing/2014/main" id="{16B4E6A0-3A01-429A-8A0A-04F6EF802C57}"/>
              </a:ext>
            </a:extLst>
          </p:cNvPr>
          <p:cNvSpPr>
            <a:spLocks noGrp="1"/>
          </p:cNvSpPr>
          <p:nvPr>
            <p:ph type="title"/>
          </p:nvPr>
        </p:nvSpPr>
        <p:spPr>
          <a:xfrm>
            <a:off x="172375" y="143184"/>
            <a:ext cx="10515600" cy="682440"/>
          </a:xfrm>
        </p:spPr>
        <p:txBody>
          <a:bodyPr>
            <a:normAutofit fontScale="90000"/>
          </a:bodyPr>
          <a:lstStyle/>
          <a:p>
            <a:r>
              <a:rPr lang="en-US" b="1" dirty="0">
                <a:solidFill>
                  <a:srgbClr val="FF0000"/>
                </a:solidFill>
              </a:rPr>
              <a:t>Legal 21: How to attack it?</a:t>
            </a:r>
          </a:p>
        </p:txBody>
      </p:sp>
      <p:sp>
        <p:nvSpPr>
          <p:cNvPr id="3" name="Content Placeholder 2">
            <a:extLst>
              <a:ext uri="{FF2B5EF4-FFF2-40B4-BE49-F238E27FC236}">
                <a16:creationId xmlns:a16="http://schemas.microsoft.com/office/drawing/2014/main" id="{9F4FB791-7348-405D-AC06-E2677174BE56}"/>
              </a:ext>
            </a:extLst>
          </p:cNvPr>
          <p:cNvSpPr>
            <a:spLocks noGrp="1"/>
          </p:cNvSpPr>
          <p:nvPr>
            <p:ph idx="1"/>
          </p:nvPr>
        </p:nvSpPr>
        <p:spPr>
          <a:xfrm>
            <a:off x="172375" y="825624"/>
            <a:ext cx="11847250" cy="5726096"/>
          </a:xfrm>
        </p:spPr>
        <p:txBody>
          <a:bodyPr>
            <a:normAutofit fontScale="92500" lnSpcReduction="20000"/>
          </a:bodyPr>
          <a:lstStyle/>
          <a:p>
            <a:pPr marL="0" indent="0" algn="just">
              <a:buNone/>
            </a:pPr>
            <a:r>
              <a:rPr lang="en-US" dirty="0"/>
              <a:t>Thus if we look at (6*7) / (5-1) we can view this as the following:</a:t>
            </a:r>
          </a:p>
          <a:p>
            <a:pPr marL="0" indent="0" algn="just">
              <a:buNone/>
            </a:pPr>
            <a:r>
              <a:rPr lang="en-US" dirty="0"/>
              <a:t>b</a:t>
            </a:r>
            <a:r>
              <a:rPr lang="en-US" baseline="-25000" dirty="0"/>
              <a:t>/</a:t>
            </a:r>
            <a:r>
              <a:rPr lang="en-US" dirty="0"/>
              <a:t>(b</a:t>
            </a:r>
            <a:r>
              <a:rPr lang="en-US" baseline="-25000" dirty="0"/>
              <a:t>*</a:t>
            </a:r>
            <a:r>
              <a:rPr lang="en-US" dirty="0"/>
              <a:t>(6,7), b</a:t>
            </a:r>
            <a:r>
              <a:rPr lang="en-US" baseline="-25000" dirty="0"/>
              <a:t>-</a:t>
            </a:r>
            <a:r>
              <a:rPr lang="en-US" dirty="0"/>
              <a:t>(5,1)). This means we do a multiplication with two numbers, a subtraction with another two, and then divide the results.</a:t>
            </a:r>
          </a:p>
          <a:p>
            <a:pPr marL="0" indent="0" algn="just">
              <a:buNone/>
            </a:pPr>
            <a:endParaRPr lang="en-US" dirty="0"/>
          </a:p>
          <a:p>
            <a:pPr marL="0" indent="0" algn="just">
              <a:buNone/>
            </a:pPr>
            <a:r>
              <a:rPr lang="en-US" dirty="0"/>
              <a:t>More generally, let b</a:t>
            </a:r>
            <a:r>
              <a:rPr lang="en-US" baseline="-25000" dirty="0"/>
              <a:t>i</a:t>
            </a:r>
            <a:r>
              <a:rPr lang="en-US" dirty="0"/>
              <a:t> denote a binary operation. Then we can really view (6*7) / (5-1) as a specific realization of the structure</a:t>
            </a:r>
          </a:p>
          <a:p>
            <a:pPr marL="0" indent="0" algn="just">
              <a:buNone/>
            </a:pPr>
            <a:endParaRPr lang="en-US" dirty="0"/>
          </a:p>
          <a:p>
            <a:pPr marL="0" indent="0" algn="just">
              <a:buNone/>
            </a:pPr>
            <a:r>
              <a:rPr lang="en-US" dirty="0"/>
              <a:t>	b</a:t>
            </a:r>
            <a:r>
              <a:rPr lang="en-US" baseline="-25000" dirty="0"/>
              <a:t>1</a:t>
            </a:r>
            <a:r>
              <a:rPr lang="en-US" dirty="0"/>
              <a:t>( b</a:t>
            </a:r>
            <a:r>
              <a:rPr lang="en-US" baseline="-25000" dirty="0"/>
              <a:t>2</a:t>
            </a:r>
            <a:r>
              <a:rPr lang="en-US" dirty="0"/>
              <a:t>(</a:t>
            </a:r>
            <a:r>
              <a:rPr lang="en-US" dirty="0" err="1"/>
              <a:t>w,x</a:t>
            </a:r>
            <a:r>
              <a:rPr lang="en-US" dirty="0"/>
              <a:t>), b</a:t>
            </a:r>
            <a:r>
              <a:rPr lang="en-US" baseline="-25000" dirty="0"/>
              <a:t>3</a:t>
            </a:r>
            <a:r>
              <a:rPr lang="en-US" dirty="0"/>
              <a:t>(</a:t>
            </a:r>
            <a:r>
              <a:rPr lang="en-US" dirty="0" err="1"/>
              <a:t>y,z</a:t>
            </a:r>
            <a:r>
              <a:rPr lang="en-US" dirty="0"/>
              <a:t>) )</a:t>
            </a:r>
          </a:p>
          <a:p>
            <a:pPr marL="0" indent="0" algn="just">
              <a:buNone/>
            </a:pPr>
            <a:endParaRPr lang="en-US" dirty="0"/>
          </a:p>
          <a:p>
            <a:pPr marL="0" indent="0" algn="just">
              <a:buNone/>
            </a:pPr>
            <a:r>
              <a:rPr lang="en-US" dirty="0"/>
              <a:t>where w, x, y, z are the numbers 1, 5, 6, 7 in some order, and the </a:t>
            </a:r>
            <a:r>
              <a:rPr lang="en-US" dirty="0" err="1"/>
              <a:t>b</a:t>
            </a:r>
            <a:r>
              <a:rPr lang="en-US" baseline="-25000" dirty="0" err="1"/>
              <a:t>i</a:t>
            </a:r>
            <a:r>
              <a:rPr lang="en-US" dirty="0" err="1"/>
              <a:t>’s</a:t>
            </a:r>
            <a:r>
              <a:rPr lang="en-US" dirty="0"/>
              <a:t> are different binary operations.</a:t>
            </a:r>
          </a:p>
          <a:p>
            <a:pPr marL="0" indent="0" algn="just">
              <a:buNone/>
            </a:pPr>
            <a:endParaRPr lang="en-US" dirty="0"/>
          </a:p>
          <a:p>
            <a:pPr algn="just"/>
            <a:r>
              <a:rPr lang="en-US" dirty="0">
                <a:solidFill>
                  <a:srgbClr val="FF0000"/>
                </a:solidFill>
              </a:rPr>
              <a:t>How many ways can we order 1, 5, 6, 7 to substitute for w, x, y, z?</a:t>
            </a:r>
          </a:p>
          <a:p>
            <a:pPr algn="just"/>
            <a:r>
              <a:rPr lang="en-US" dirty="0">
                <a:solidFill>
                  <a:srgbClr val="FF0000"/>
                </a:solidFill>
              </a:rPr>
              <a:t>How many ways can we choose binary operations for b</a:t>
            </a:r>
            <a:r>
              <a:rPr lang="en-US" baseline="-25000" dirty="0">
                <a:solidFill>
                  <a:srgbClr val="FF0000"/>
                </a:solidFill>
              </a:rPr>
              <a:t>1</a:t>
            </a:r>
            <a:r>
              <a:rPr lang="en-US" dirty="0">
                <a:solidFill>
                  <a:srgbClr val="FF0000"/>
                </a:solidFill>
              </a:rPr>
              <a:t>, b</a:t>
            </a:r>
            <a:r>
              <a:rPr lang="en-US" baseline="-25000" dirty="0">
                <a:solidFill>
                  <a:srgbClr val="FF0000"/>
                </a:solidFill>
              </a:rPr>
              <a:t>2</a:t>
            </a:r>
            <a:r>
              <a:rPr lang="en-US" dirty="0">
                <a:solidFill>
                  <a:srgbClr val="FF0000"/>
                </a:solidFill>
              </a:rPr>
              <a:t>, b</a:t>
            </a:r>
            <a:r>
              <a:rPr lang="en-US" baseline="-25000" dirty="0">
                <a:solidFill>
                  <a:srgbClr val="FF0000"/>
                </a:solidFill>
              </a:rPr>
              <a:t>3</a:t>
            </a:r>
            <a:r>
              <a:rPr lang="en-US" dirty="0">
                <a:solidFill>
                  <a:srgbClr val="FF0000"/>
                </a:solidFill>
              </a:rPr>
              <a:t>?</a:t>
            </a:r>
          </a:p>
          <a:p>
            <a:pPr algn="just"/>
            <a:r>
              <a:rPr lang="en-US" dirty="0">
                <a:solidFill>
                  <a:srgbClr val="FF0000"/>
                </a:solidFill>
              </a:rPr>
              <a:t>How many combinations are there to check for this structure?</a:t>
            </a:r>
          </a:p>
        </p:txBody>
      </p:sp>
      <p:sp>
        <p:nvSpPr>
          <p:cNvPr id="5" name="TextBox 4">
            <a:extLst>
              <a:ext uri="{FF2B5EF4-FFF2-40B4-BE49-F238E27FC236}">
                <a16:creationId xmlns:a16="http://schemas.microsoft.com/office/drawing/2014/main" id="{99761B55-80C6-40FB-BCF5-FC4D29CA801C}"/>
              </a:ext>
            </a:extLst>
          </p:cNvPr>
          <p:cNvSpPr txBox="1"/>
          <p:nvPr/>
        </p:nvSpPr>
        <p:spPr>
          <a:xfrm>
            <a:off x="9889724" y="5534561"/>
            <a:ext cx="2494625" cy="1323439"/>
          </a:xfrm>
          <a:prstGeom prst="rect">
            <a:avLst/>
          </a:prstGeom>
          <a:noFill/>
        </p:spPr>
        <p:txBody>
          <a:bodyPr wrap="square" rtlCol="0">
            <a:spAutoFit/>
          </a:bodyPr>
          <a:lstStyle/>
          <a:p>
            <a:r>
              <a:rPr lang="en-US" sz="2000" dirty="0">
                <a:solidFill>
                  <a:srgbClr val="FF0000"/>
                </a:solidFill>
              </a:rPr>
              <a:t>STOP! PAUSE THE VIDEO NOW TO </a:t>
            </a:r>
          </a:p>
          <a:p>
            <a:r>
              <a:rPr lang="en-US" sz="2000" dirty="0">
                <a:solidFill>
                  <a:srgbClr val="FF0000"/>
                </a:solidFill>
              </a:rPr>
              <a:t>THINK ABOUT THE QUESTION.</a:t>
            </a:r>
          </a:p>
        </p:txBody>
      </p:sp>
      <p:sp>
        <p:nvSpPr>
          <p:cNvPr id="6" name="Slide Number Placeholder 5">
            <a:extLst>
              <a:ext uri="{FF2B5EF4-FFF2-40B4-BE49-F238E27FC236}">
                <a16:creationId xmlns:a16="http://schemas.microsoft.com/office/drawing/2014/main" id="{8F4F2D1C-FCC4-426E-A54B-FAC228CC06B3}"/>
              </a:ext>
            </a:extLst>
          </p:cNvPr>
          <p:cNvSpPr>
            <a:spLocks noGrp="1"/>
          </p:cNvSpPr>
          <p:nvPr>
            <p:ph type="sldNum" sz="quarter" idx="12"/>
          </p:nvPr>
        </p:nvSpPr>
        <p:spPr/>
        <p:txBody>
          <a:bodyPr/>
          <a:lstStyle/>
          <a:p>
            <a:fld id="{334288FF-3A61-47F3-8EC7-3BEB8D43629F}" type="slidenum">
              <a:rPr lang="en-US" smtClean="0"/>
              <a:t>8</a:t>
            </a:fld>
            <a:endParaRPr lang="en-US"/>
          </a:p>
        </p:txBody>
      </p:sp>
    </p:spTree>
    <p:extLst>
      <p:ext uri="{BB962C8B-B14F-4D97-AF65-F5344CB8AC3E}">
        <p14:creationId xmlns:p14="http://schemas.microsoft.com/office/powerpoint/2010/main" val="26311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E6A0-3A01-429A-8A0A-04F6EF802C57}"/>
              </a:ext>
            </a:extLst>
          </p:cNvPr>
          <p:cNvSpPr>
            <a:spLocks noGrp="1"/>
          </p:cNvSpPr>
          <p:nvPr>
            <p:ph type="title"/>
          </p:nvPr>
        </p:nvSpPr>
        <p:spPr>
          <a:xfrm>
            <a:off x="172375" y="143184"/>
            <a:ext cx="10515600" cy="682440"/>
          </a:xfrm>
        </p:spPr>
        <p:txBody>
          <a:bodyPr>
            <a:normAutofit fontScale="90000"/>
          </a:bodyPr>
          <a:lstStyle/>
          <a:p>
            <a:r>
              <a:rPr lang="en-US" b="1" dirty="0">
                <a:solidFill>
                  <a:srgbClr val="FF0000"/>
                </a:solidFill>
              </a:rPr>
              <a:t>Legal 21: How to attack it?</a:t>
            </a:r>
          </a:p>
        </p:txBody>
      </p:sp>
      <p:sp>
        <p:nvSpPr>
          <p:cNvPr id="3" name="Content Placeholder 2">
            <a:extLst>
              <a:ext uri="{FF2B5EF4-FFF2-40B4-BE49-F238E27FC236}">
                <a16:creationId xmlns:a16="http://schemas.microsoft.com/office/drawing/2014/main" id="{9F4FB791-7348-405D-AC06-E2677174BE56}"/>
              </a:ext>
            </a:extLst>
          </p:cNvPr>
          <p:cNvSpPr>
            <a:spLocks noGrp="1"/>
          </p:cNvSpPr>
          <p:nvPr>
            <p:ph idx="1"/>
          </p:nvPr>
        </p:nvSpPr>
        <p:spPr>
          <a:xfrm>
            <a:off x="172375" y="825624"/>
            <a:ext cx="11847250" cy="5726096"/>
          </a:xfrm>
        </p:spPr>
        <p:txBody>
          <a:bodyPr>
            <a:normAutofit fontScale="92500" lnSpcReduction="20000"/>
          </a:bodyPr>
          <a:lstStyle/>
          <a:p>
            <a:pPr marL="0" indent="0" algn="just">
              <a:buNone/>
            </a:pPr>
            <a:r>
              <a:rPr lang="en-US" dirty="0"/>
              <a:t>Thus if we look at (6*7) / (5-1) we can view this as the following:</a:t>
            </a:r>
          </a:p>
          <a:p>
            <a:pPr marL="0" indent="0" algn="just">
              <a:buNone/>
            </a:pPr>
            <a:r>
              <a:rPr lang="en-US" dirty="0"/>
              <a:t>b</a:t>
            </a:r>
            <a:r>
              <a:rPr lang="en-US" baseline="-25000" dirty="0"/>
              <a:t>/</a:t>
            </a:r>
            <a:r>
              <a:rPr lang="en-US" dirty="0"/>
              <a:t>(b</a:t>
            </a:r>
            <a:r>
              <a:rPr lang="en-US" baseline="-25000" dirty="0"/>
              <a:t>*</a:t>
            </a:r>
            <a:r>
              <a:rPr lang="en-US" dirty="0"/>
              <a:t>(6,7), b</a:t>
            </a:r>
            <a:r>
              <a:rPr lang="en-US" baseline="-25000" dirty="0"/>
              <a:t>-</a:t>
            </a:r>
            <a:r>
              <a:rPr lang="en-US" dirty="0"/>
              <a:t>(5,1)). This means we do a multiplication with two numbers, a subtraction with another two, and then divide the results.</a:t>
            </a:r>
          </a:p>
          <a:p>
            <a:pPr marL="0" indent="0" algn="just">
              <a:buNone/>
            </a:pPr>
            <a:endParaRPr lang="en-US" dirty="0"/>
          </a:p>
          <a:p>
            <a:pPr marL="0" indent="0" algn="just">
              <a:buNone/>
            </a:pPr>
            <a:r>
              <a:rPr lang="en-US" dirty="0"/>
              <a:t>More generally, let b</a:t>
            </a:r>
            <a:r>
              <a:rPr lang="en-US" baseline="-25000" dirty="0"/>
              <a:t>i</a:t>
            </a:r>
            <a:r>
              <a:rPr lang="en-US" dirty="0"/>
              <a:t> denote a binary operation. Then we can really view (6*7) / (5-1) as a specific realization of the structure</a:t>
            </a:r>
          </a:p>
          <a:p>
            <a:pPr marL="0" indent="0" algn="just">
              <a:buNone/>
            </a:pPr>
            <a:endParaRPr lang="en-US" dirty="0"/>
          </a:p>
          <a:p>
            <a:pPr marL="0" indent="0" algn="just">
              <a:buNone/>
            </a:pPr>
            <a:r>
              <a:rPr lang="en-US" dirty="0"/>
              <a:t>	b</a:t>
            </a:r>
            <a:r>
              <a:rPr lang="en-US" baseline="-25000" dirty="0"/>
              <a:t>1</a:t>
            </a:r>
            <a:r>
              <a:rPr lang="en-US" dirty="0"/>
              <a:t>( b</a:t>
            </a:r>
            <a:r>
              <a:rPr lang="en-US" baseline="-25000" dirty="0"/>
              <a:t>2</a:t>
            </a:r>
            <a:r>
              <a:rPr lang="en-US" dirty="0"/>
              <a:t>(</a:t>
            </a:r>
            <a:r>
              <a:rPr lang="en-US" dirty="0" err="1"/>
              <a:t>w,x</a:t>
            </a:r>
            <a:r>
              <a:rPr lang="en-US" dirty="0"/>
              <a:t>), b</a:t>
            </a:r>
            <a:r>
              <a:rPr lang="en-US" baseline="-25000" dirty="0"/>
              <a:t>3</a:t>
            </a:r>
            <a:r>
              <a:rPr lang="en-US" dirty="0"/>
              <a:t>(</a:t>
            </a:r>
            <a:r>
              <a:rPr lang="en-US" dirty="0" err="1"/>
              <a:t>y,z</a:t>
            </a:r>
            <a:r>
              <a:rPr lang="en-US" dirty="0"/>
              <a:t>) )</a:t>
            </a:r>
          </a:p>
          <a:p>
            <a:pPr marL="0" indent="0" algn="just">
              <a:buNone/>
            </a:pPr>
            <a:endParaRPr lang="en-US" dirty="0"/>
          </a:p>
          <a:p>
            <a:pPr marL="0" indent="0" algn="just">
              <a:buNone/>
            </a:pPr>
            <a:r>
              <a:rPr lang="en-US" dirty="0"/>
              <a:t>where w, x, y, z are the numbers 1, 5, 6, 7 in some order, and the </a:t>
            </a:r>
            <a:r>
              <a:rPr lang="en-US" dirty="0" err="1"/>
              <a:t>b</a:t>
            </a:r>
            <a:r>
              <a:rPr lang="en-US" baseline="-25000" dirty="0" err="1"/>
              <a:t>i</a:t>
            </a:r>
            <a:r>
              <a:rPr lang="en-US" dirty="0" err="1"/>
              <a:t>’s</a:t>
            </a:r>
            <a:r>
              <a:rPr lang="en-US" dirty="0"/>
              <a:t> are different binary operations.</a:t>
            </a:r>
          </a:p>
          <a:p>
            <a:pPr marL="0" indent="0" algn="just">
              <a:buNone/>
            </a:pPr>
            <a:endParaRPr lang="en-US" dirty="0"/>
          </a:p>
          <a:p>
            <a:pPr algn="just"/>
            <a:r>
              <a:rPr lang="en-US" dirty="0"/>
              <a:t>How many ways can we order 1, 5, 6, 7 to substitute for w, x, y, z? </a:t>
            </a:r>
            <a:r>
              <a:rPr lang="en-US" dirty="0">
                <a:solidFill>
                  <a:srgbClr val="FF0000"/>
                </a:solidFill>
              </a:rPr>
              <a:t>4! = 4*3*2*1 = 24</a:t>
            </a:r>
            <a:r>
              <a:rPr lang="en-US" dirty="0"/>
              <a:t> </a:t>
            </a:r>
          </a:p>
          <a:p>
            <a:pPr algn="just"/>
            <a:r>
              <a:rPr lang="en-US" dirty="0"/>
              <a:t>How many ways can we choose binary operations for b</a:t>
            </a:r>
            <a:r>
              <a:rPr lang="en-US" baseline="-25000" dirty="0"/>
              <a:t>1</a:t>
            </a:r>
            <a:r>
              <a:rPr lang="en-US" dirty="0"/>
              <a:t>, b</a:t>
            </a:r>
            <a:r>
              <a:rPr lang="en-US" baseline="-25000" dirty="0"/>
              <a:t>2</a:t>
            </a:r>
            <a:r>
              <a:rPr lang="en-US" dirty="0"/>
              <a:t>, b</a:t>
            </a:r>
            <a:r>
              <a:rPr lang="en-US" baseline="-25000" dirty="0"/>
              <a:t>3</a:t>
            </a:r>
            <a:r>
              <a:rPr lang="en-US" dirty="0"/>
              <a:t>? </a:t>
            </a:r>
            <a:r>
              <a:rPr lang="en-US" dirty="0">
                <a:solidFill>
                  <a:srgbClr val="FF0000"/>
                </a:solidFill>
              </a:rPr>
              <a:t>4 * 4 * 4 = 64</a:t>
            </a:r>
            <a:endParaRPr lang="en-US" dirty="0"/>
          </a:p>
          <a:p>
            <a:pPr algn="just"/>
            <a:r>
              <a:rPr lang="en-US" dirty="0"/>
              <a:t>How many combinations are there to check for this structure? </a:t>
            </a:r>
            <a:r>
              <a:rPr lang="en-US" dirty="0">
                <a:solidFill>
                  <a:srgbClr val="FF0000"/>
                </a:solidFill>
              </a:rPr>
              <a:t>24 * 64 = 1536</a:t>
            </a:r>
            <a:endParaRPr lang="en-US" dirty="0"/>
          </a:p>
        </p:txBody>
      </p:sp>
      <p:sp>
        <p:nvSpPr>
          <p:cNvPr id="4" name="Slide Number Placeholder 3">
            <a:extLst>
              <a:ext uri="{FF2B5EF4-FFF2-40B4-BE49-F238E27FC236}">
                <a16:creationId xmlns:a16="http://schemas.microsoft.com/office/drawing/2014/main" id="{E7CD9D57-6596-4C0D-9BC0-E0DA540BC38B}"/>
              </a:ext>
            </a:extLst>
          </p:cNvPr>
          <p:cNvSpPr>
            <a:spLocks noGrp="1"/>
          </p:cNvSpPr>
          <p:nvPr>
            <p:ph type="sldNum" sz="quarter" idx="12"/>
          </p:nvPr>
        </p:nvSpPr>
        <p:spPr/>
        <p:txBody>
          <a:bodyPr/>
          <a:lstStyle/>
          <a:p>
            <a:fld id="{334288FF-3A61-47F3-8EC7-3BEB8D43629F}" type="slidenum">
              <a:rPr lang="en-US" smtClean="0"/>
              <a:t>9</a:t>
            </a:fld>
            <a:endParaRPr lang="en-US"/>
          </a:p>
        </p:txBody>
      </p:sp>
    </p:spTree>
    <p:extLst>
      <p:ext uri="{BB962C8B-B14F-4D97-AF65-F5344CB8AC3E}">
        <p14:creationId xmlns:p14="http://schemas.microsoft.com/office/powerpoint/2010/main" val="202386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1829</Words>
  <Application>Microsoft Office PowerPoint</Application>
  <PresentationFormat>Widescreen</PresentationFormat>
  <Paragraphs>161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How to Attack Problems II: Legal 21</vt:lpstr>
      <vt:lpstr>Last Time: We’ll Cross That Bridge Problem!</vt:lpstr>
      <vt:lpstr>Key Idea: Good way to list possibilities</vt:lpstr>
      <vt:lpstr>New Problem: Legal 21</vt:lpstr>
      <vt:lpstr>Legal 21: How to attack it?</vt:lpstr>
      <vt:lpstr>Legal 21: How to attack it?</vt:lpstr>
      <vt:lpstr>Legal 21: How to attack it?</vt:lpstr>
      <vt:lpstr>Legal 21: How to attack it?</vt:lpstr>
      <vt:lpstr>Legal 21: How to attack it?</vt:lpstr>
      <vt:lpstr>Legal 21: How to attack it?</vt:lpstr>
      <vt:lpstr>Legal 21: Possible Structures</vt:lpstr>
      <vt:lpstr>Legal 21: Possible Structures</vt:lpstr>
      <vt:lpstr>Related Problems</vt:lpstr>
      <vt:lpstr>Code</vt:lpstr>
      <vt:lpstr>PowerPoint Presentation</vt:lpstr>
      <vt:lpstr>Another challenge….</vt:lpstr>
      <vt:lpstr>How to attack the sum of fractions problem?</vt:lpstr>
      <vt:lpstr>How to attack the sum of fractions problem?</vt:lpstr>
      <vt:lpstr>How to attack the sum of fractions problem?</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Attack Problems II: Legal 21</dc:title>
  <dc:creator>Steven Miller</dc:creator>
  <cp:lastModifiedBy>Steven Miller</cp:lastModifiedBy>
  <cp:revision>14</cp:revision>
  <dcterms:created xsi:type="dcterms:W3CDTF">2020-04-07T20:15:44Z</dcterms:created>
  <dcterms:modified xsi:type="dcterms:W3CDTF">2020-04-09T13:14:29Z</dcterms:modified>
</cp:coreProperties>
</file>