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65" r:id="rId4"/>
    <p:sldId id="258" r:id="rId5"/>
    <p:sldId id="259" r:id="rId6"/>
    <p:sldId id="260" r:id="rId7"/>
    <p:sldId id="262" r:id="rId8"/>
    <p:sldId id="263" r:id="rId9"/>
    <p:sldId id="264" r:id="rId10"/>
    <p:sldId id="267" r:id="rId11"/>
    <p:sldId id="266" r:id="rId12"/>
    <p:sldId id="268" r:id="rId13"/>
    <p:sldId id="269" r:id="rId14"/>
    <p:sldId id="272" r:id="rId15"/>
    <p:sldId id="270" r:id="rId16"/>
    <p:sldId id="271" r:id="rId17"/>
    <p:sldId id="305" r:id="rId18"/>
    <p:sldId id="306" r:id="rId19"/>
    <p:sldId id="303" r:id="rId20"/>
    <p:sldId id="304" r:id="rId21"/>
    <p:sldId id="307" r:id="rId22"/>
    <p:sldId id="308" r:id="rId23"/>
    <p:sldId id="273" r:id="rId24"/>
    <p:sldId id="274" r:id="rId25"/>
    <p:sldId id="275" r:id="rId26"/>
    <p:sldId id="276" r:id="rId27"/>
    <p:sldId id="277" r:id="rId28"/>
    <p:sldId id="278" r:id="rId29"/>
    <p:sldId id="279" r:id="rId30"/>
    <p:sldId id="280" r:id="rId31"/>
    <p:sldId id="281" r:id="rId32"/>
    <p:sldId id="284" r:id="rId33"/>
    <p:sldId id="283" r:id="rId34"/>
    <p:sldId id="282" r:id="rId35"/>
    <p:sldId id="298" r:id="rId36"/>
    <p:sldId id="299" r:id="rId37"/>
    <p:sldId id="285" r:id="rId38"/>
    <p:sldId id="300" r:id="rId39"/>
    <p:sldId id="286" r:id="rId40"/>
    <p:sldId id="301" r:id="rId41"/>
    <p:sldId id="287" r:id="rId42"/>
    <p:sldId id="288" r:id="rId43"/>
    <p:sldId id="289" r:id="rId44"/>
    <p:sldId id="290" r:id="rId45"/>
    <p:sldId id="291" r:id="rId46"/>
    <p:sldId id="292" r:id="rId47"/>
    <p:sldId id="294" r:id="rId48"/>
    <p:sldId id="295" r:id="rId49"/>
    <p:sldId id="296" r:id="rId50"/>
    <p:sldId id="297" r:id="rId51"/>
    <p:sldId id="309" r:id="rId52"/>
    <p:sldId id="293" r:id="rId53"/>
    <p:sldId id="302" r:id="rId54"/>
    <p:sldId id="310" r:id="rId55"/>
    <p:sldId id="312" r:id="rId56"/>
    <p:sldId id="313" r:id="rId57"/>
    <p:sldId id="314" r:id="rId58"/>
    <p:sldId id="316" r:id="rId59"/>
    <p:sldId id="317" r:id="rId60"/>
    <p:sldId id="315" r:id="rId61"/>
    <p:sldId id="319" r:id="rId62"/>
    <p:sldId id="320" r:id="rId63"/>
    <p:sldId id="344" r:id="rId64"/>
    <p:sldId id="321" r:id="rId65"/>
    <p:sldId id="322" r:id="rId66"/>
    <p:sldId id="323" r:id="rId67"/>
    <p:sldId id="328" r:id="rId68"/>
    <p:sldId id="324" r:id="rId69"/>
    <p:sldId id="329" r:id="rId70"/>
    <p:sldId id="325" r:id="rId71"/>
    <p:sldId id="330" r:id="rId72"/>
    <p:sldId id="351" r:id="rId73"/>
    <p:sldId id="331" r:id="rId74"/>
    <p:sldId id="332" r:id="rId75"/>
    <p:sldId id="333" r:id="rId76"/>
    <p:sldId id="334" r:id="rId77"/>
    <p:sldId id="335" r:id="rId78"/>
    <p:sldId id="326" r:id="rId79"/>
    <p:sldId id="336" r:id="rId80"/>
    <p:sldId id="337" r:id="rId81"/>
    <p:sldId id="338" r:id="rId82"/>
    <p:sldId id="339" r:id="rId83"/>
    <p:sldId id="340" r:id="rId84"/>
    <p:sldId id="343" r:id="rId85"/>
    <p:sldId id="327" r:id="rId86"/>
    <p:sldId id="346" r:id="rId87"/>
    <p:sldId id="345" r:id="rId88"/>
    <p:sldId id="341" r:id="rId89"/>
    <p:sldId id="347" r:id="rId90"/>
    <p:sldId id="348" r:id="rId91"/>
    <p:sldId id="349" r:id="rId92"/>
    <p:sldId id="350" r:id="rId93"/>
    <p:sldId id="342" r:id="rId94"/>
    <p:sldId id="352" r:id="rId95"/>
    <p:sldId id="353" r:id="rId96"/>
    <p:sldId id="357" r:id="rId97"/>
    <p:sldId id="358" r:id="rId98"/>
    <p:sldId id="363" r:id="rId99"/>
    <p:sldId id="360" r:id="rId100"/>
    <p:sldId id="361" r:id="rId101"/>
    <p:sldId id="362" r:id="rId102"/>
    <p:sldId id="369" r:id="rId103"/>
    <p:sldId id="364" r:id="rId104"/>
    <p:sldId id="365" r:id="rId105"/>
    <p:sldId id="370" r:id="rId106"/>
    <p:sldId id="366" r:id="rId107"/>
    <p:sldId id="371" r:id="rId108"/>
    <p:sldId id="368"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1AEBC-F15B-423D-B90F-28116959B76E}"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9F0E7-EB44-4FBF-9120-38C56E591E4D}" type="slidenum">
              <a:rPr lang="en-US" smtClean="0"/>
              <a:t>‹#›</a:t>
            </a:fld>
            <a:endParaRPr lang="en-US"/>
          </a:p>
        </p:txBody>
      </p:sp>
    </p:spTree>
    <p:extLst>
      <p:ext uri="{BB962C8B-B14F-4D97-AF65-F5344CB8AC3E}">
        <p14:creationId xmlns:p14="http://schemas.microsoft.com/office/powerpoint/2010/main" val="202575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4C37-D491-474D-9D23-4351ED03F4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0ACCF-9BBE-4B0C-BE5D-2E263E59D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1D7629-5164-4260-857E-053BCC610436}"/>
              </a:ext>
            </a:extLst>
          </p:cNvPr>
          <p:cNvSpPr>
            <a:spLocks noGrp="1"/>
          </p:cNvSpPr>
          <p:nvPr>
            <p:ph type="dt" sz="half" idx="10"/>
          </p:nvPr>
        </p:nvSpPr>
        <p:spPr/>
        <p:txBody>
          <a:bodyPr/>
          <a:lstStyle/>
          <a:p>
            <a:fld id="{7DEC3625-98D5-4EAF-A78B-5B2EADB5A1B8}" type="datetime1">
              <a:rPr lang="en-US" smtClean="0"/>
              <a:t>4/21/2020</a:t>
            </a:fld>
            <a:endParaRPr lang="en-US"/>
          </a:p>
        </p:txBody>
      </p:sp>
      <p:sp>
        <p:nvSpPr>
          <p:cNvPr id="5" name="Footer Placeholder 4">
            <a:extLst>
              <a:ext uri="{FF2B5EF4-FFF2-40B4-BE49-F238E27FC236}">
                <a16:creationId xmlns:a16="http://schemas.microsoft.com/office/drawing/2014/main" id="{7DD92CC6-4B23-4C56-94DF-155F9E159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93F85-83C2-4A17-842D-27F2DE7ECB21}"/>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317942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E5EA-8237-4A0D-B37F-2422D48247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AF39B8-A096-4E9C-B269-A26C17BCEE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B0092-BB06-4087-BE6A-6DEA8D1103F7}"/>
              </a:ext>
            </a:extLst>
          </p:cNvPr>
          <p:cNvSpPr>
            <a:spLocks noGrp="1"/>
          </p:cNvSpPr>
          <p:nvPr>
            <p:ph type="dt" sz="half" idx="10"/>
          </p:nvPr>
        </p:nvSpPr>
        <p:spPr/>
        <p:txBody>
          <a:bodyPr/>
          <a:lstStyle/>
          <a:p>
            <a:fld id="{2356C445-CB18-4021-B7AA-70DF07910BAA}" type="datetime1">
              <a:rPr lang="en-US" smtClean="0"/>
              <a:t>4/21/2020</a:t>
            </a:fld>
            <a:endParaRPr lang="en-US"/>
          </a:p>
        </p:txBody>
      </p:sp>
      <p:sp>
        <p:nvSpPr>
          <p:cNvPr id="5" name="Footer Placeholder 4">
            <a:extLst>
              <a:ext uri="{FF2B5EF4-FFF2-40B4-BE49-F238E27FC236}">
                <a16:creationId xmlns:a16="http://schemas.microsoft.com/office/drawing/2014/main" id="{9D2FF4D1-7871-4FEC-B041-2D6C0A56E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70445-D5C5-4ECB-A778-A5A58C412287}"/>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129584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66AF1-C275-44B4-9C1A-F48029CCA8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BCC39-4EFA-4555-9EE0-3C0529CB6D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69569-E268-411B-8234-D8ACE4AE7F1E}"/>
              </a:ext>
            </a:extLst>
          </p:cNvPr>
          <p:cNvSpPr>
            <a:spLocks noGrp="1"/>
          </p:cNvSpPr>
          <p:nvPr>
            <p:ph type="dt" sz="half" idx="10"/>
          </p:nvPr>
        </p:nvSpPr>
        <p:spPr/>
        <p:txBody>
          <a:bodyPr/>
          <a:lstStyle/>
          <a:p>
            <a:fld id="{18C5CD06-6D93-4297-9BE5-70E410A844D9}" type="datetime1">
              <a:rPr lang="en-US" smtClean="0"/>
              <a:t>4/21/2020</a:t>
            </a:fld>
            <a:endParaRPr lang="en-US"/>
          </a:p>
        </p:txBody>
      </p:sp>
      <p:sp>
        <p:nvSpPr>
          <p:cNvPr id="5" name="Footer Placeholder 4">
            <a:extLst>
              <a:ext uri="{FF2B5EF4-FFF2-40B4-BE49-F238E27FC236}">
                <a16:creationId xmlns:a16="http://schemas.microsoft.com/office/drawing/2014/main" id="{21A83D7C-8806-49A3-AB4D-CB8E3428B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1A615-3A97-4AA1-A098-866E5D3F2841}"/>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361002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68AD-1C6C-42F7-9EB7-BCF8654AF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32EF8-1567-4B6A-8779-C644B7B8A7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06734-EA31-43E6-83C5-CE8CF26E4032}"/>
              </a:ext>
            </a:extLst>
          </p:cNvPr>
          <p:cNvSpPr>
            <a:spLocks noGrp="1"/>
          </p:cNvSpPr>
          <p:nvPr>
            <p:ph type="dt" sz="half" idx="10"/>
          </p:nvPr>
        </p:nvSpPr>
        <p:spPr/>
        <p:txBody>
          <a:bodyPr/>
          <a:lstStyle/>
          <a:p>
            <a:fld id="{62B277B1-7056-4A44-9308-49757EAF2506}" type="datetime1">
              <a:rPr lang="en-US" smtClean="0"/>
              <a:t>4/21/2020</a:t>
            </a:fld>
            <a:endParaRPr lang="en-US"/>
          </a:p>
        </p:txBody>
      </p:sp>
      <p:sp>
        <p:nvSpPr>
          <p:cNvPr id="5" name="Footer Placeholder 4">
            <a:extLst>
              <a:ext uri="{FF2B5EF4-FFF2-40B4-BE49-F238E27FC236}">
                <a16:creationId xmlns:a16="http://schemas.microsoft.com/office/drawing/2014/main" id="{1ED9327E-9760-4502-9169-ADA5D847F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5B663-3097-460E-8D4A-505EF8A2D2BB}"/>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165649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B574-4A58-4BE4-8E2B-AD890D357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098E9-8A5C-4E34-938E-187353A5B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7DC3CB-2F9E-4432-AABE-758FE20D8391}"/>
              </a:ext>
            </a:extLst>
          </p:cNvPr>
          <p:cNvSpPr>
            <a:spLocks noGrp="1"/>
          </p:cNvSpPr>
          <p:nvPr>
            <p:ph type="dt" sz="half" idx="10"/>
          </p:nvPr>
        </p:nvSpPr>
        <p:spPr/>
        <p:txBody>
          <a:bodyPr/>
          <a:lstStyle/>
          <a:p>
            <a:fld id="{5BAB4203-2E66-4117-AA6B-91456849DB67}" type="datetime1">
              <a:rPr lang="en-US" smtClean="0"/>
              <a:t>4/21/2020</a:t>
            </a:fld>
            <a:endParaRPr lang="en-US"/>
          </a:p>
        </p:txBody>
      </p:sp>
      <p:sp>
        <p:nvSpPr>
          <p:cNvPr id="5" name="Footer Placeholder 4">
            <a:extLst>
              <a:ext uri="{FF2B5EF4-FFF2-40B4-BE49-F238E27FC236}">
                <a16:creationId xmlns:a16="http://schemas.microsoft.com/office/drawing/2014/main" id="{23F540DA-DD07-4BA1-B83B-D1DDD7E34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92371-BBEC-43C6-9ECB-D85660E528FE}"/>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240469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08F6-1468-460C-9E45-70127D027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1822F-1A68-4183-90ED-46FAD3013D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C2AAD2-655E-4FEA-9C07-F4C1DE8C9E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FF20D6-1985-4AA4-B4C9-9C9632BD5EA1}"/>
              </a:ext>
            </a:extLst>
          </p:cNvPr>
          <p:cNvSpPr>
            <a:spLocks noGrp="1"/>
          </p:cNvSpPr>
          <p:nvPr>
            <p:ph type="dt" sz="half" idx="10"/>
          </p:nvPr>
        </p:nvSpPr>
        <p:spPr/>
        <p:txBody>
          <a:bodyPr/>
          <a:lstStyle/>
          <a:p>
            <a:fld id="{2B27D1D2-7548-46FE-92AA-8A3A4044AD11}" type="datetime1">
              <a:rPr lang="en-US" smtClean="0"/>
              <a:t>4/21/2020</a:t>
            </a:fld>
            <a:endParaRPr lang="en-US"/>
          </a:p>
        </p:txBody>
      </p:sp>
      <p:sp>
        <p:nvSpPr>
          <p:cNvPr id="6" name="Footer Placeholder 5">
            <a:extLst>
              <a:ext uri="{FF2B5EF4-FFF2-40B4-BE49-F238E27FC236}">
                <a16:creationId xmlns:a16="http://schemas.microsoft.com/office/drawing/2014/main" id="{8796934D-8B6D-40A3-AE84-DF4124589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BF5B3-745E-4C4B-868D-B41AC10B21F9}"/>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328757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6084-DE64-4D49-A5AE-4CCB85C0B5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FC4052-D750-49A1-912C-000E46C80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2F3A98-57C0-4063-B296-490EBAA62C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8F22C-53B3-4AEF-B06F-0C289A3BF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9BCF7B-C4D5-4C42-94F5-EE76CE0DF7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B6DFE-40B4-49F7-8A2D-B1A50CB06FD8}"/>
              </a:ext>
            </a:extLst>
          </p:cNvPr>
          <p:cNvSpPr>
            <a:spLocks noGrp="1"/>
          </p:cNvSpPr>
          <p:nvPr>
            <p:ph type="dt" sz="half" idx="10"/>
          </p:nvPr>
        </p:nvSpPr>
        <p:spPr/>
        <p:txBody>
          <a:bodyPr/>
          <a:lstStyle/>
          <a:p>
            <a:fld id="{60972FC6-E68D-46CE-AA56-31B9073DC27F}" type="datetime1">
              <a:rPr lang="en-US" smtClean="0"/>
              <a:t>4/21/2020</a:t>
            </a:fld>
            <a:endParaRPr lang="en-US"/>
          </a:p>
        </p:txBody>
      </p:sp>
      <p:sp>
        <p:nvSpPr>
          <p:cNvPr id="8" name="Footer Placeholder 7">
            <a:extLst>
              <a:ext uri="{FF2B5EF4-FFF2-40B4-BE49-F238E27FC236}">
                <a16:creationId xmlns:a16="http://schemas.microsoft.com/office/drawing/2014/main" id="{7C642ADE-7DBA-4351-B650-4B9B7083B5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D82EC1-373C-4D0E-A6E2-C82842DAF688}"/>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261276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015D-2124-431E-9293-B792040D7E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E0D577-7FC1-4A02-A1F2-93A26AD2704C}"/>
              </a:ext>
            </a:extLst>
          </p:cNvPr>
          <p:cNvSpPr>
            <a:spLocks noGrp="1"/>
          </p:cNvSpPr>
          <p:nvPr>
            <p:ph type="dt" sz="half" idx="10"/>
          </p:nvPr>
        </p:nvSpPr>
        <p:spPr/>
        <p:txBody>
          <a:bodyPr/>
          <a:lstStyle/>
          <a:p>
            <a:fld id="{F7A68A50-97D8-4538-8427-D87074C09A7A}" type="datetime1">
              <a:rPr lang="en-US" smtClean="0"/>
              <a:t>4/21/2020</a:t>
            </a:fld>
            <a:endParaRPr lang="en-US"/>
          </a:p>
        </p:txBody>
      </p:sp>
      <p:sp>
        <p:nvSpPr>
          <p:cNvPr id="4" name="Footer Placeholder 3">
            <a:extLst>
              <a:ext uri="{FF2B5EF4-FFF2-40B4-BE49-F238E27FC236}">
                <a16:creationId xmlns:a16="http://schemas.microsoft.com/office/drawing/2014/main" id="{91EE7AE4-C3BC-4661-99DE-28DE7F6C3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2AB2E7-6734-476B-9480-7F17A3F0FE9C}"/>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128182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F7EA9-92B4-4DB7-8C96-9492AA1C247E}"/>
              </a:ext>
            </a:extLst>
          </p:cNvPr>
          <p:cNvSpPr>
            <a:spLocks noGrp="1"/>
          </p:cNvSpPr>
          <p:nvPr>
            <p:ph type="dt" sz="half" idx="10"/>
          </p:nvPr>
        </p:nvSpPr>
        <p:spPr/>
        <p:txBody>
          <a:bodyPr/>
          <a:lstStyle/>
          <a:p>
            <a:fld id="{9A6FDB84-E05C-4830-99AD-228B4E5165DE}" type="datetime1">
              <a:rPr lang="en-US" smtClean="0"/>
              <a:t>4/21/2020</a:t>
            </a:fld>
            <a:endParaRPr lang="en-US"/>
          </a:p>
        </p:txBody>
      </p:sp>
      <p:sp>
        <p:nvSpPr>
          <p:cNvPr id="3" name="Footer Placeholder 2">
            <a:extLst>
              <a:ext uri="{FF2B5EF4-FFF2-40B4-BE49-F238E27FC236}">
                <a16:creationId xmlns:a16="http://schemas.microsoft.com/office/drawing/2014/main" id="{BAA2C2D8-41FF-48D9-8304-864198827A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2F06A8-D54D-4CD2-BD06-60A8D8FA35CF}"/>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73926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92C5-D2CD-4724-AD7D-B88E7004B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80CFC4-BD45-44B0-95A3-3AC130FFB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E2057-0FAD-40C7-9E3B-D9A910DFF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8AB99E-E945-43B3-A064-F7E140623610}"/>
              </a:ext>
            </a:extLst>
          </p:cNvPr>
          <p:cNvSpPr>
            <a:spLocks noGrp="1"/>
          </p:cNvSpPr>
          <p:nvPr>
            <p:ph type="dt" sz="half" idx="10"/>
          </p:nvPr>
        </p:nvSpPr>
        <p:spPr/>
        <p:txBody>
          <a:bodyPr/>
          <a:lstStyle/>
          <a:p>
            <a:fld id="{C5C6A99F-845C-4DC8-9BD7-4A341C2E7A84}" type="datetime1">
              <a:rPr lang="en-US" smtClean="0"/>
              <a:t>4/21/2020</a:t>
            </a:fld>
            <a:endParaRPr lang="en-US"/>
          </a:p>
        </p:txBody>
      </p:sp>
      <p:sp>
        <p:nvSpPr>
          <p:cNvPr id="6" name="Footer Placeholder 5">
            <a:extLst>
              <a:ext uri="{FF2B5EF4-FFF2-40B4-BE49-F238E27FC236}">
                <a16:creationId xmlns:a16="http://schemas.microsoft.com/office/drawing/2014/main" id="{F1FF5DB1-780E-46A4-AA3D-56818477E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73389-E417-47B7-8081-40AAFDDE938D}"/>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343393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3EFD-743E-4324-81EC-D80ABD807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32B37-932C-4682-9383-47A843E7A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4B565-3C8F-4AF4-8822-6452C266F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863607-C98B-46B9-AC03-88AF03C35FA7}"/>
              </a:ext>
            </a:extLst>
          </p:cNvPr>
          <p:cNvSpPr>
            <a:spLocks noGrp="1"/>
          </p:cNvSpPr>
          <p:nvPr>
            <p:ph type="dt" sz="half" idx="10"/>
          </p:nvPr>
        </p:nvSpPr>
        <p:spPr/>
        <p:txBody>
          <a:bodyPr/>
          <a:lstStyle/>
          <a:p>
            <a:fld id="{4FF4244C-5992-4E9A-93DE-F9C4D2957A27}" type="datetime1">
              <a:rPr lang="en-US" smtClean="0"/>
              <a:t>4/21/2020</a:t>
            </a:fld>
            <a:endParaRPr lang="en-US"/>
          </a:p>
        </p:txBody>
      </p:sp>
      <p:sp>
        <p:nvSpPr>
          <p:cNvPr id="6" name="Footer Placeholder 5">
            <a:extLst>
              <a:ext uri="{FF2B5EF4-FFF2-40B4-BE49-F238E27FC236}">
                <a16:creationId xmlns:a16="http://schemas.microsoft.com/office/drawing/2014/main" id="{FD75CA32-F444-4206-B891-2A9BC0F03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65112-24E5-472E-A31C-8BE0D06CF146}"/>
              </a:ext>
            </a:extLst>
          </p:cNvPr>
          <p:cNvSpPr>
            <a:spLocks noGrp="1"/>
          </p:cNvSpPr>
          <p:nvPr>
            <p:ph type="sldNum" sz="quarter" idx="12"/>
          </p:nvPr>
        </p:nvSpPr>
        <p:spPr/>
        <p:txBody>
          <a:bodyPr/>
          <a:lstStyle/>
          <a:p>
            <a:fld id="{5DC2FD62-BB2D-412E-AB71-8E2B5D235FAB}" type="slidenum">
              <a:rPr lang="en-US" smtClean="0"/>
              <a:t>‹#›</a:t>
            </a:fld>
            <a:endParaRPr lang="en-US"/>
          </a:p>
        </p:txBody>
      </p:sp>
    </p:spTree>
    <p:extLst>
      <p:ext uri="{BB962C8B-B14F-4D97-AF65-F5344CB8AC3E}">
        <p14:creationId xmlns:p14="http://schemas.microsoft.com/office/powerpoint/2010/main" val="19295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1B161-38E7-48C7-BE3F-D13B5AE0B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88596-643C-42D0-B993-C577CF163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E0542-C38A-40A5-8882-CA2E1AA21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62324-61FE-4C00-80F2-E4B5748D43A0}" type="datetime1">
              <a:rPr lang="en-US" smtClean="0"/>
              <a:t>4/21/2020</a:t>
            </a:fld>
            <a:endParaRPr lang="en-US"/>
          </a:p>
        </p:txBody>
      </p:sp>
      <p:sp>
        <p:nvSpPr>
          <p:cNvPr id="5" name="Footer Placeholder 4">
            <a:extLst>
              <a:ext uri="{FF2B5EF4-FFF2-40B4-BE49-F238E27FC236}">
                <a16:creationId xmlns:a16="http://schemas.microsoft.com/office/drawing/2014/main" id="{85EC9740-2192-44B1-944E-8B4D10D1C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EA2F2D-CCCA-4473-9962-213EEB7D4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2FD62-BB2D-412E-AB71-8E2B5D235FAB}" type="slidenum">
              <a:rPr lang="en-US" smtClean="0"/>
              <a:t>‹#›</a:t>
            </a:fld>
            <a:endParaRPr lang="en-US"/>
          </a:p>
        </p:txBody>
      </p:sp>
    </p:spTree>
    <p:extLst>
      <p:ext uri="{BB962C8B-B14F-4D97-AF65-F5344CB8AC3E}">
        <p14:creationId xmlns:p14="http://schemas.microsoft.com/office/powerpoint/2010/main" val="192778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eb.williams.edu/Mathematics/sjmiller/public_html/math/talks/talks.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hyperlink" Target="https://web.williams.edu/Mathematics/sjmiller/public_html/math/talks/talks.html"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mailto:sjm1@williams.edu" TargetMode="External"/><Relationship Id="rId2" Type="http://schemas.openxmlformats.org/officeDocument/2006/relationships/hyperlink" Target="https://mathriddles.williams.ed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web.williams.edu/Mathematics/sjmiller/public_html/math/talks/talks.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alculushowto.com/how-to-describe-the-path-of-a-baseball-in-calculus/" TargetMode="Externa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calculushowto.com/how-to-describe-the-path-of-a-baseball-in-calculu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calculushowto.com/how-to-describe-the-path-of-a-baseball-in-calculu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schoolphysics.co.uk/age16-19/Mechanics/Kinematics/text/Projectiles_and_air_resistance/index.html"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calculushowto.com/how-to-describe-the-path-of-a-baseball-in-calculu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hyperlink" Target="https://web.williams.edu/Mathematics/sjmiller/public_html/math/talks/talks.html" TargetMode="External"/><Relationship Id="rId4" Type="http://schemas.openxmlformats.org/officeDocument/2006/relationships/image" Target="../media/image59.jpeg"/></Relationships>
</file>

<file path=ppt/slides/_rels/slide66.xml.rels><?xml version="1.0" encoding="UTF-8" standalone="yes"?>
<Relationships xmlns="http://schemas.openxmlformats.org/package/2006/relationships"><Relationship Id="rId3" Type="http://schemas.openxmlformats.org/officeDocument/2006/relationships/hyperlink" Target="https://web.williams.edu/Mathematics/sjmiller/public_html/math/talks/ILoveRectangles.pptx" TargetMode="External"/><Relationship Id="rId2" Type="http://schemas.openxmlformats.org/officeDocument/2006/relationships/hyperlink" Target="https://youtu.be/JHtrzARHwHU" TargetMode="External"/><Relationship Id="rId1" Type="http://schemas.openxmlformats.org/officeDocument/2006/relationships/slideLayout" Target="../slideLayouts/slideLayout2.xml"/><Relationship Id="rId4" Type="http://schemas.openxmlformats.org/officeDocument/2006/relationships/hyperlink" Target="https://web.williams.edu/Mathematics/sjmiller/public_html/math/talks/ILoveRectangles.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eb.williams.edu/Mathematics/sjmiller/public_html/math/talks/ILoveRectangles.pptx" TargetMode="External"/><Relationship Id="rId2" Type="http://schemas.openxmlformats.org/officeDocument/2006/relationships/hyperlink" Target="https://youtu.be/JHtrzARHwHU" TargetMode="External"/><Relationship Id="rId1" Type="http://schemas.openxmlformats.org/officeDocument/2006/relationships/slideLayout" Target="../slideLayouts/slideLayout2.xml"/><Relationship Id="rId4" Type="http://schemas.openxmlformats.org/officeDocument/2006/relationships/hyperlink" Target="https://web.williams.edu/Mathematics/sjmiller/public_html/math/talks/ILoveRectangles.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oeis.org/A000045"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oeis.org/A00004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eb.williams.edu/Mathematics/sjmiller/public_html/math/talks/PascalToCalculus.pptx" TargetMode="External"/><Relationship Id="rId2" Type="http://schemas.openxmlformats.org/officeDocument/2006/relationships/hyperlink" Target="https://youtu.be/dv15VTyEWyQ" TargetMode="Externa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s://web.williams.edu/Mathematics/sjmiller/public_html/math/talks/PascalToCalculus.pdf"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7.png"/></Relationships>
</file>

<file path=ppt/slides/_rels/slide9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eb.williams.edu/Mathematics/sjmiller/public_html/math/talks/talks.html"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youtu.be/Esa2TYwDmwA" TargetMode="External"/><Relationship Id="rId5" Type="http://schemas.openxmlformats.org/officeDocument/2006/relationships/image" Target="../media/image75.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6.jpeg"/><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hyperlink" Target="https://web.williams.edu/Mathematics/sjmiller/public_html/math/talks/talks.html"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calculushowto.com/how-to-describe-the-path-of-a-baseball-in-calculus/"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EC3263-D7FD-4265-8BE2-28E774693938}"/>
              </a:ext>
            </a:extLst>
          </p:cNvPr>
          <p:cNvPicPr>
            <a:picLocks noChangeAspect="1"/>
          </p:cNvPicPr>
          <p:nvPr/>
        </p:nvPicPr>
        <p:blipFill>
          <a:blip r:embed="rId2"/>
          <a:stretch>
            <a:fillRect/>
          </a:stretch>
        </p:blipFill>
        <p:spPr>
          <a:xfrm>
            <a:off x="0" y="0"/>
            <a:ext cx="2679008" cy="2665613"/>
          </a:xfrm>
          <a:prstGeom prst="rect">
            <a:avLst/>
          </a:prstGeom>
        </p:spPr>
      </p:pic>
      <p:sp>
        <p:nvSpPr>
          <p:cNvPr id="2" name="Title 1">
            <a:extLst>
              <a:ext uri="{FF2B5EF4-FFF2-40B4-BE49-F238E27FC236}">
                <a16:creationId xmlns:a16="http://schemas.microsoft.com/office/drawing/2014/main" id="{C1247E45-8188-4434-B578-8D79E5DF8463}"/>
              </a:ext>
            </a:extLst>
          </p:cNvPr>
          <p:cNvSpPr>
            <a:spLocks noGrp="1"/>
          </p:cNvSpPr>
          <p:nvPr>
            <p:ph type="ctrTitle"/>
          </p:nvPr>
        </p:nvSpPr>
        <p:spPr>
          <a:xfrm>
            <a:off x="1231037" y="68064"/>
            <a:ext cx="9144000" cy="1599868"/>
          </a:xfrm>
        </p:spPr>
        <p:txBody>
          <a:bodyPr>
            <a:normAutofit fontScale="90000"/>
          </a:bodyPr>
          <a:lstStyle/>
          <a:p>
            <a:r>
              <a:rPr lang="en-US" b="1" dirty="0">
                <a:solidFill>
                  <a:srgbClr val="FF0000"/>
                </a:solidFill>
              </a:rPr>
              <a:t>The Quadratic Formula:</a:t>
            </a:r>
            <a:br>
              <a:rPr lang="en-US" b="1" dirty="0">
                <a:solidFill>
                  <a:srgbClr val="FF0000"/>
                </a:solidFill>
              </a:rPr>
            </a:br>
            <a:r>
              <a:rPr lang="en-US" b="1" dirty="0">
                <a:solidFill>
                  <a:srgbClr val="FF0000"/>
                </a:solidFill>
              </a:rPr>
              <a:t>    From Baseball to Gambling</a:t>
            </a:r>
          </a:p>
        </p:txBody>
      </p:sp>
      <p:sp>
        <p:nvSpPr>
          <p:cNvPr id="3" name="Subtitle 2">
            <a:extLst>
              <a:ext uri="{FF2B5EF4-FFF2-40B4-BE49-F238E27FC236}">
                <a16:creationId xmlns:a16="http://schemas.microsoft.com/office/drawing/2014/main" id="{C3C9341F-0A6C-4821-A748-113A762241EF}"/>
              </a:ext>
            </a:extLst>
          </p:cNvPr>
          <p:cNvSpPr>
            <a:spLocks noGrp="1"/>
          </p:cNvSpPr>
          <p:nvPr>
            <p:ph type="subTitle" idx="1"/>
          </p:nvPr>
        </p:nvSpPr>
        <p:spPr>
          <a:xfrm>
            <a:off x="1524000" y="1547097"/>
            <a:ext cx="9144000" cy="1655762"/>
          </a:xfrm>
        </p:spPr>
        <p:txBody>
          <a:bodyPr/>
          <a:lstStyle/>
          <a:p>
            <a:r>
              <a:rPr lang="en-US" dirty="0">
                <a:solidFill>
                  <a:srgbClr val="7030A0"/>
                </a:solidFill>
              </a:rPr>
              <a:t>Steven J Miller, Williams College (sjm1@Williams.edu)</a:t>
            </a:r>
          </a:p>
        </p:txBody>
      </p:sp>
      <p:pic>
        <p:nvPicPr>
          <p:cNvPr id="4" name="Picture 3">
            <a:extLst>
              <a:ext uri="{FF2B5EF4-FFF2-40B4-BE49-F238E27FC236}">
                <a16:creationId xmlns:a16="http://schemas.microsoft.com/office/drawing/2014/main" id="{A8136B98-443C-4C6C-89F6-084A56B7E463}"/>
              </a:ext>
            </a:extLst>
          </p:cNvPr>
          <p:cNvPicPr>
            <a:picLocks noChangeAspect="1"/>
          </p:cNvPicPr>
          <p:nvPr/>
        </p:nvPicPr>
        <p:blipFill>
          <a:blip r:embed="rId3"/>
          <a:stretch>
            <a:fillRect/>
          </a:stretch>
        </p:blipFill>
        <p:spPr>
          <a:xfrm>
            <a:off x="9705814" y="36845"/>
            <a:ext cx="2486186" cy="1085518"/>
          </a:xfrm>
          <a:prstGeom prst="rect">
            <a:avLst/>
          </a:prstGeom>
        </p:spPr>
      </p:pic>
      <p:pic>
        <p:nvPicPr>
          <p:cNvPr id="6" name="Picture 5">
            <a:extLst>
              <a:ext uri="{FF2B5EF4-FFF2-40B4-BE49-F238E27FC236}">
                <a16:creationId xmlns:a16="http://schemas.microsoft.com/office/drawing/2014/main" id="{F5CA6B44-507E-472F-AA71-7DCBBB574C7D}"/>
              </a:ext>
            </a:extLst>
          </p:cNvPr>
          <p:cNvPicPr>
            <a:picLocks noChangeAspect="1"/>
          </p:cNvPicPr>
          <p:nvPr/>
        </p:nvPicPr>
        <p:blipFill>
          <a:blip r:embed="rId4"/>
          <a:stretch>
            <a:fillRect/>
          </a:stretch>
        </p:blipFill>
        <p:spPr>
          <a:xfrm>
            <a:off x="0" y="2219417"/>
            <a:ext cx="12192000" cy="4638583"/>
          </a:xfrm>
          <a:prstGeom prst="rect">
            <a:avLst/>
          </a:prstGeom>
        </p:spPr>
      </p:pic>
      <p:sp>
        <p:nvSpPr>
          <p:cNvPr id="9" name="Slide Number Placeholder 8">
            <a:extLst>
              <a:ext uri="{FF2B5EF4-FFF2-40B4-BE49-F238E27FC236}">
                <a16:creationId xmlns:a16="http://schemas.microsoft.com/office/drawing/2014/main" id="{CE5449B9-EA9A-4780-85FA-C4D7B34DE7BC}"/>
              </a:ext>
            </a:extLst>
          </p:cNvPr>
          <p:cNvSpPr>
            <a:spLocks noGrp="1"/>
          </p:cNvSpPr>
          <p:nvPr>
            <p:ph type="sldNum" sz="quarter" idx="12"/>
          </p:nvPr>
        </p:nvSpPr>
        <p:spPr/>
        <p:txBody>
          <a:bodyPr/>
          <a:lstStyle/>
          <a:p>
            <a:fld id="{5DC2FD62-BB2D-412E-AB71-8E2B5D235FAB}" type="slidenum">
              <a:rPr lang="en-US" smtClean="0"/>
              <a:t>1</a:t>
            </a:fld>
            <a:endParaRPr lang="en-US"/>
          </a:p>
        </p:txBody>
      </p:sp>
      <p:sp>
        <p:nvSpPr>
          <p:cNvPr id="5" name="Rectangle 4">
            <a:extLst>
              <a:ext uri="{FF2B5EF4-FFF2-40B4-BE49-F238E27FC236}">
                <a16:creationId xmlns:a16="http://schemas.microsoft.com/office/drawing/2014/main" id="{9056D458-DABB-439A-9AB5-7CED1D00D904}"/>
              </a:ext>
            </a:extLst>
          </p:cNvPr>
          <p:cNvSpPr/>
          <p:nvPr/>
        </p:nvSpPr>
        <p:spPr>
          <a:xfrm>
            <a:off x="2633709" y="1900786"/>
            <a:ext cx="8034291" cy="369332"/>
          </a:xfrm>
          <a:prstGeom prst="rect">
            <a:avLst/>
          </a:prstGeom>
        </p:spPr>
        <p:txBody>
          <a:bodyPr wrap="square">
            <a:spAutoFit/>
          </a:bodyPr>
          <a:lstStyle/>
          <a:p>
            <a:r>
              <a:rPr lang="en-US" dirty="0">
                <a:hlinkClick r:id="rId5"/>
              </a:rPr>
              <a:t>https://web.williams.edu/Mathematics/sjmiller/public_html/math/talks/talks.html</a:t>
            </a:r>
            <a:endParaRPr lang="en-US" dirty="0"/>
          </a:p>
        </p:txBody>
      </p:sp>
    </p:spTree>
    <p:extLst>
      <p:ext uri="{BB962C8B-B14F-4D97-AF65-F5344CB8AC3E}">
        <p14:creationId xmlns:p14="http://schemas.microsoft.com/office/powerpoint/2010/main" val="182299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A485E-2102-47DB-8808-A5FD447499CE}"/>
              </a:ext>
            </a:extLst>
          </p:cNvPr>
          <p:cNvPicPr>
            <a:picLocks noChangeAspect="1"/>
          </p:cNvPicPr>
          <p:nvPr/>
        </p:nvPicPr>
        <p:blipFill>
          <a:blip r:embed="rId2"/>
          <a:stretch>
            <a:fillRect/>
          </a:stretch>
        </p:blipFill>
        <p:spPr>
          <a:xfrm>
            <a:off x="1203104" y="136525"/>
            <a:ext cx="10763995" cy="6560537"/>
          </a:xfrm>
          <a:prstGeom prst="rect">
            <a:avLst/>
          </a:prstGeom>
        </p:spPr>
      </p:pic>
      <p:sp>
        <p:nvSpPr>
          <p:cNvPr id="2" name="Title 1">
            <a:extLst>
              <a:ext uri="{FF2B5EF4-FFF2-40B4-BE49-F238E27FC236}">
                <a16:creationId xmlns:a16="http://schemas.microsoft.com/office/drawing/2014/main" id="{8C4FE1A8-6C36-4A8F-B26A-39403008E0FD}"/>
              </a:ext>
            </a:extLst>
          </p:cNvPr>
          <p:cNvSpPr>
            <a:spLocks noGrp="1"/>
          </p:cNvSpPr>
          <p:nvPr>
            <p:ph type="title"/>
          </p:nvPr>
        </p:nvSpPr>
        <p:spPr>
          <a:xfrm>
            <a:off x="145741" y="160939"/>
            <a:ext cx="10515600" cy="851116"/>
          </a:xfrm>
        </p:spPr>
        <p:txBody>
          <a:bodyPr/>
          <a:lstStyle/>
          <a:p>
            <a:r>
              <a:rPr lang="en-US" b="1" dirty="0">
                <a:solidFill>
                  <a:srgbClr val="FF0000"/>
                </a:solidFill>
              </a:rPr>
              <a:t>Linear Equations</a:t>
            </a:r>
            <a:endParaRPr lang="en-US" dirty="0"/>
          </a:p>
        </p:txBody>
      </p:sp>
      <p:sp>
        <p:nvSpPr>
          <p:cNvPr id="3" name="Content Placeholder 2">
            <a:extLst>
              <a:ext uri="{FF2B5EF4-FFF2-40B4-BE49-F238E27FC236}">
                <a16:creationId xmlns:a16="http://schemas.microsoft.com/office/drawing/2014/main" id="{5A841D50-7848-4045-B8BC-1CD593823C39}"/>
              </a:ext>
            </a:extLst>
          </p:cNvPr>
          <p:cNvSpPr>
            <a:spLocks noGrp="1"/>
          </p:cNvSpPr>
          <p:nvPr>
            <p:ph idx="1"/>
          </p:nvPr>
        </p:nvSpPr>
        <p:spPr>
          <a:xfrm>
            <a:off x="145741" y="882820"/>
            <a:ext cx="11821358" cy="5571246"/>
          </a:xfrm>
        </p:spPr>
        <p:txBody>
          <a:bodyPr/>
          <a:lstStyle/>
          <a:p>
            <a:pPr marL="0" indent="0">
              <a:buNone/>
            </a:pPr>
            <a:r>
              <a:rPr lang="en-US" dirty="0"/>
              <a:t>We often say two points determine a line.</a:t>
            </a:r>
          </a:p>
          <a:p>
            <a:pPr marL="0" indent="0">
              <a:buNone/>
            </a:pPr>
            <a:endParaRPr lang="en-US" dirty="0"/>
          </a:p>
          <a:p>
            <a:pPr marL="0" indent="0">
              <a:buNone/>
            </a:pPr>
            <a:r>
              <a:rPr lang="en-US" dirty="0"/>
              <a:t>Alternatively, if we know where the line crosses we ALMOST know the line.</a:t>
            </a:r>
          </a:p>
          <a:p>
            <a:pPr marL="0" indent="0">
              <a:buNone/>
            </a:pPr>
            <a:endParaRPr lang="en-US" dirty="0"/>
          </a:p>
          <a:p>
            <a:pPr marL="0" indent="0">
              <a:buNone/>
            </a:pPr>
            <a:r>
              <a:rPr lang="en-US" dirty="0"/>
              <a:t>We just need one additional piece of information.</a:t>
            </a:r>
          </a:p>
          <a:p>
            <a:pPr marL="0" indent="0">
              <a:buNone/>
            </a:pPr>
            <a:endParaRPr lang="en-US" dirty="0"/>
          </a:p>
          <a:p>
            <a:pPr marL="0" indent="0">
              <a:buNone/>
            </a:pPr>
            <a:r>
              <a:rPr lang="en-US" dirty="0"/>
              <a:t>We need the SLOPE.</a:t>
            </a:r>
          </a:p>
        </p:txBody>
      </p:sp>
      <p:sp>
        <p:nvSpPr>
          <p:cNvPr id="8" name="Slide Number Placeholder 7">
            <a:extLst>
              <a:ext uri="{FF2B5EF4-FFF2-40B4-BE49-F238E27FC236}">
                <a16:creationId xmlns:a16="http://schemas.microsoft.com/office/drawing/2014/main" id="{9290682D-1A8F-4801-BE74-0D88B5DA9617}"/>
              </a:ext>
            </a:extLst>
          </p:cNvPr>
          <p:cNvSpPr>
            <a:spLocks noGrp="1"/>
          </p:cNvSpPr>
          <p:nvPr>
            <p:ph type="sldNum" sz="quarter" idx="12"/>
          </p:nvPr>
        </p:nvSpPr>
        <p:spPr/>
        <p:txBody>
          <a:bodyPr/>
          <a:lstStyle/>
          <a:p>
            <a:fld id="{5DC2FD62-BB2D-412E-AB71-8E2B5D235FAB}" type="slidenum">
              <a:rPr lang="en-US" smtClean="0"/>
              <a:t>10</a:t>
            </a:fld>
            <a:endParaRPr lang="en-US"/>
          </a:p>
        </p:txBody>
      </p:sp>
    </p:spTree>
    <p:extLst>
      <p:ext uri="{BB962C8B-B14F-4D97-AF65-F5344CB8AC3E}">
        <p14:creationId xmlns:p14="http://schemas.microsoft.com/office/powerpoint/2010/main" val="320050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A4918-2986-4E75-9433-D2289BF4D2D9}"/>
              </a:ext>
            </a:extLst>
          </p:cNvPr>
          <p:cNvPicPr>
            <a:picLocks noChangeAspect="1"/>
          </p:cNvPicPr>
          <p:nvPr/>
        </p:nvPicPr>
        <p:blipFill>
          <a:blip r:embed="rId2"/>
          <a:stretch>
            <a:fillRect/>
          </a:stretch>
        </p:blipFill>
        <p:spPr>
          <a:xfrm>
            <a:off x="6163753" y="3361878"/>
            <a:ext cx="5368342" cy="3427859"/>
          </a:xfrm>
          <a:prstGeom prst="rect">
            <a:avLst/>
          </a:prstGeom>
        </p:spPr>
      </p:pic>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Trajectories are Parabolas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872231"/>
            <a:ext cx="11768090"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buNone/>
            </a:pPr>
            <a:r>
              <a:rPr lang="en-US" dirty="0"/>
              <a:t>Consider a batted baseball. Use 6 ft above ground, 176 ft/sec, 45 degree angle.</a:t>
            </a:r>
          </a:p>
          <a:p>
            <a:pPr marL="0" indent="0">
              <a:buNone/>
            </a:pPr>
            <a:endParaRPr lang="en-US" dirty="0"/>
          </a:p>
          <a:p>
            <a:pPr marL="0" indent="0" algn="just">
              <a:buNone/>
            </a:pPr>
            <a:r>
              <a:rPr lang="en-US" dirty="0"/>
              <a:t>Vertical as a function of time: y(t) = 6 + 124t – 16t</a:t>
            </a:r>
            <a:r>
              <a:rPr lang="en-US" baseline="30000" dirty="0"/>
              <a:t>2</a:t>
            </a:r>
            <a:r>
              <a:rPr lang="en-US" dirty="0"/>
              <a:t>.</a:t>
            </a:r>
          </a:p>
          <a:p>
            <a:pPr marL="0" indent="0" algn="just">
              <a:buNone/>
            </a:pPr>
            <a:r>
              <a:rPr lang="en-US" dirty="0"/>
              <a:t>Horizontal as a function of time: x(t) = 124t.</a:t>
            </a:r>
          </a:p>
          <a:p>
            <a:pPr marL="0" indent="0" algn="just">
              <a:buNone/>
            </a:pPr>
            <a:endParaRPr lang="en-US" dirty="0"/>
          </a:p>
          <a:p>
            <a:pPr marL="0" indent="0" algn="just">
              <a:buNone/>
            </a:pPr>
            <a:r>
              <a:rPr lang="en-US" dirty="0"/>
              <a:t>We have x and y as functions of time. </a:t>
            </a:r>
          </a:p>
          <a:p>
            <a:pPr marL="0" indent="0" algn="just">
              <a:buNone/>
            </a:pPr>
            <a:r>
              <a:rPr lang="en-US" dirty="0"/>
              <a:t>This gives us a linear function for x,</a:t>
            </a:r>
          </a:p>
          <a:p>
            <a:pPr marL="0" indent="0" algn="just">
              <a:buNone/>
            </a:pPr>
            <a:r>
              <a:rPr lang="en-US" dirty="0"/>
              <a:t>and a quadratic (parabola) for y as a</a:t>
            </a:r>
          </a:p>
          <a:p>
            <a:pPr marL="0" indent="0" algn="just">
              <a:buNone/>
            </a:pPr>
            <a:r>
              <a:rPr lang="en-US" dirty="0"/>
              <a:t>function of time.</a:t>
            </a:r>
          </a:p>
          <a:p>
            <a:pPr marL="0" indent="0" algn="just">
              <a:buNone/>
            </a:pPr>
            <a:r>
              <a:rPr lang="en-US" dirty="0">
                <a:solidFill>
                  <a:srgbClr val="FF0000"/>
                </a:solidFill>
              </a:rPr>
              <a:t>How do we find y as a function of x?</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100</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0063E69F-9655-4839-ADD2-C213842DFB05}"/>
              </a:ext>
            </a:extLst>
          </p:cNvPr>
          <p:cNvPicPr>
            <a:picLocks noChangeAspect="1"/>
          </p:cNvPicPr>
          <p:nvPr/>
        </p:nvPicPr>
        <p:blipFill>
          <a:blip r:embed="rId3"/>
          <a:stretch>
            <a:fillRect/>
          </a:stretch>
        </p:blipFill>
        <p:spPr>
          <a:xfrm>
            <a:off x="838200" y="6378606"/>
            <a:ext cx="4091488" cy="479394"/>
          </a:xfrm>
          <a:prstGeom prst="rect">
            <a:avLst/>
          </a:prstGeom>
        </p:spPr>
      </p:pic>
    </p:spTree>
    <p:extLst>
      <p:ext uri="{BB962C8B-B14F-4D97-AF65-F5344CB8AC3E}">
        <p14:creationId xmlns:p14="http://schemas.microsoft.com/office/powerpoint/2010/main" val="3771596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Trajectories are Parabolas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786021"/>
              </a:xfrm>
            </p:spPr>
            <p:txBody>
              <a:bodyPr>
                <a:normAutofit lnSpcReduction="1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buNone/>
                </a:pPr>
                <a:r>
                  <a:rPr lang="en-US" dirty="0"/>
                  <a:t>Consider a batted baseball. Use 6 ft above ground, 176 ft/sec, 45 degree angle.</a:t>
                </a:r>
              </a:p>
              <a:p>
                <a:pPr marL="0" indent="0">
                  <a:buNone/>
                </a:pPr>
                <a:endParaRPr lang="en-US" dirty="0"/>
              </a:p>
              <a:p>
                <a:pPr marL="0" indent="0" algn="just">
                  <a:buNone/>
                </a:pPr>
                <a:r>
                  <a:rPr lang="en-US" dirty="0"/>
                  <a:t>Vertical as a function of time: y(t) = 6 + 124t – 16t</a:t>
                </a:r>
                <a:r>
                  <a:rPr lang="en-US" baseline="30000" dirty="0"/>
                  <a:t>2</a:t>
                </a:r>
                <a:r>
                  <a:rPr lang="en-US" dirty="0"/>
                  <a:t>.</a:t>
                </a:r>
              </a:p>
              <a:p>
                <a:pPr marL="0" indent="0" algn="just">
                  <a:buNone/>
                </a:pPr>
                <a:r>
                  <a:rPr lang="en-US" dirty="0"/>
                  <a:t>Horizontal as a function of time: x(t) = 124t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We can write t as a function of x, and then use that to write y as a function of x!</a:t>
                </a:r>
              </a:p>
              <a:p>
                <a:pPr marL="0" indent="0" algn="just">
                  <a:buNone/>
                </a:pPr>
                <a:r>
                  <a:rPr lang="en-US" dirty="0"/>
                  <a:t>If x = 124t then t = x/124. Thus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=6+124 </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124</m:t>
                        </m:r>
                      </m:den>
                    </m:f>
                    <m:r>
                      <a:rPr lang="en-US" b="0" i="1" smtClean="0">
                        <a:latin typeface="Cambria Math" panose="02040503050406030204" pitchFamily="18" charset="0"/>
                      </a:rPr>
                      <m:t>  −  16 </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124</m:t>
                                </m:r>
                              </m:den>
                            </m:f>
                          </m:e>
                        </m:d>
                      </m:e>
                      <m:sup>
                        <m:r>
                          <a:rPr lang="en-US" b="0" i="1" smtClean="0">
                            <a:latin typeface="Cambria Math" panose="02040503050406030204" pitchFamily="18" charset="0"/>
                          </a:rPr>
                          <m:t>2</m:t>
                        </m:r>
                      </m:sup>
                    </m:sSup>
                  </m:oMath>
                </a14:m>
                <a:r>
                  <a:rPr lang="en-US" dirty="0"/>
                  <a:t>, so we find</a:t>
                </a:r>
              </a:p>
              <a:p>
                <a:pPr marL="0" indent="0" algn="just">
                  <a:buNone/>
                </a:pPr>
                <a:r>
                  <a:rPr lang="en-US" dirty="0"/>
                  <a:t>y = 6 + x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961</m:t>
                        </m:r>
                      </m:den>
                    </m:f>
                    <m:r>
                      <a:rPr lang="en-US" i="1">
                        <a:latin typeface="Cambria Math" panose="02040503050406030204" pitchFamily="18" charset="0"/>
                      </a:rPr>
                      <m:t> </m:t>
                    </m:r>
                  </m:oMath>
                </a14:m>
                <a:r>
                  <a:rPr lang="en-US" dirty="0"/>
                  <a:t> x</a:t>
                </a:r>
                <a:r>
                  <a:rPr lang="en-US" baseline="30000" dirty="0"/>
                  <a:t>2</a:t>
                </a:r>
                <a:r>
                  <a:rPr lang="en-US" baseline="-25000" dirty="0"/>
                  <a:t>,</a:t>
                </a:r>
                <a:r>
                  <a:rPr lang="en-US" dirty="0"/>
                  <a:t> and thus we do see it is a parabola!</a:t>
                </a: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3" y="872231"/>
                <a:ext cx="11768091" cy="5786021"/>
              </a:xfrm>
              <a:blipFill>
                <a:blip r:embed="rId2"/>
                <a:stretch>
                  <a:fillRect l="-1036" t="-2318" r="-1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101</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70FDB3D3-2179-4225-9094-1FF63DD02D5B}"/>
              </a:ext>
            </a:extLst>
          </p:cNvPr>
          <p:cNvPicPr>
            <a:picLocks noChangeAspect="1"/>
          </p:cNvPicPr>
          <p:nvPr/>
        </p:nvPicPr>
        <p:blipFill>
          <a:blip r:embed="rId3"/>
          <a:stretch>
            <a:fillRect/>
          </a:stretch>
        </p:blipFill>
        <p:spPr>
          <a:xfrm>
            <a:off x="7679184" y="1879782"/>
            <a:ext cx="4420341" cy="2691272"/>
          </a:xfrm>
          <a:prstGeom prst="rect">
            <a:avLst/>
          </a:prstGeom>
        </p:spPr>
      </p:pic>
    </p:spTree>
    <p:extLst>
      <p:ext uri="{BB962C8B-B14F-4D97-AF65-F5344CB8AC3E}">
        <p14:creationId xmlns:p14="http://schemas.microsoft.com/office/powerpoint/2010/main" val="19468758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5459B0-2EBB-4B74-B5BF-2208A4FB9429}"/>
              </a:ext>
            </a:extLst>
          </p:cNvPr>
          <p:cNvPicPr>
            <a:picLocks noChangeAspect="1"/>
          </p:cNvPicPr>
          <p:nvPr/>
        </p:nvPicPr>
        <p:blipFill>
          <a:blip r:embed="rId2"/>
          <a:stretch>
            <a:fillRect/>
          </a:stretch>
        </p:blipFill>
        <p:spPr>
          <a:xfrm>
            <a:off x="550416" y="877362"/>
            <a:ext cx="9957710" cy="5873930"/>
          </a:xfrm>
          <a:prstGeom prst="rect">
            <a:avLst/>
          </a:prstGeom>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1845076" y="2384451"/>
            <a:ext cx="10515600" cy="1325563"/>
          </a:xfrm>
        </p:spPr>
        <p:txBody>
          <a:bodyPr>
            <a:normAutofit fontScale="90000"/>
          </a:bodyPr>
          <a:lstStyle/>
          <a:p>
            <a:r>
              <a:rPr lang="en-US" sz="8000" dirty="0">
                <a:solidFill>
                  <a:srgbClr val="7030A0"/>
                </a:solidFill>
              </a:rPr>
              <a:t>Part VI: Applications of Quadratic Equations:  </a:t>
            </a:r>
            <a:br>
              <a:rPr lang="en-US" sz="8000" dirty="0">
                <a:solidFill>
                  <a:srgbClr val="7030A0"/>
                </a:solidFill>
              </a:rPr>
            </a:br>
            <a:r>
              <a:rPr lang="en-US" sz="8000" dirty="0">
                <a:solidFill>
                  <a:srgbClr val="7030A0"/>
                </a:solidFill>
              </a:rPr>
              <a:t>             Codes!</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t>102</a:t>
            </a:fld>
            <a:endParaRPr lang="en-US"/>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106708"/>
            <a:ext cx="2486186" cy="1085518"/>
          </a:xfrm>
          <a:prstGeom prst="rect">
            <a:avLst/>
          </a:prstGeom>
        </p:spPr>
      </p:pic>
      <p:sp>
        <p:nvSpPr>
          <p:cNvPr id="10" name="Rectangle 9">
            <a:extLst>
              <a:ext uri="{FF2B5EF4-FFF2-40B4-BE49-F238E27FC236}">
                <a16:creationId xmlns:a16="http://schemas.microsoft.com/office/drawing/2014/main" id="{21AFFDC0-B5AF-4DCC-809C-941395C9D02D}"/>
              </a:ext>
            </a:extLst>
          </p:cNvPr>
          <p:cNvSpPr/>
          <p:nvPr/>
        </p:nvSpPr>
        <p:spPr>
          <a:xfrm>
            <a:off x="238817" y="280135"/>
            <a:ext cx="8008538"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pic>
        <p:nvPicPr>
          <p:cNvPr id="4" name="Picture 3">
            <a:extLst>
              <a:ext uri="{FF2B5EF4-FFF2-40B4-BE49-F238E27FC236}">
                <a16:creationId xmlns:a16="http://schemas.microsoft.com/office/drawing/2014/main" id="{9722E3AC-22B3-42A3-B62A-2E6DB8F38EAF}"/>
              </a:ext>
            </a:extLst>
          </p:cNvPr>
          <p:cNvPicPr>
            <a:picLocks noChangeAspect="1"/>
          </p:cNvPicPr>
          <p:nvPr/>
        </p:nvPicPr>
        <p:blipFill>
          <a:blip r:embed="rId5"/>
          <a:stretch>
            <a:fillRect/>
          </a:stretch>
        </p:blipFill>
        <p:spPr>
          <a:xfrm>
            <a:off x="-4260" y="4327862"/>
            <a:ext cx="2063879" cy="2530137"/>
          </a:xfrm>
          <a:prstGeom prst="rect">
            <a:avLst/>
          </a:prstGeom>
        </p:spPr>
      </p:pic>
    </p:spTree>
    <p:extLst>
      <p:ext uri="{BB962C8B-B14F-4D97-AF65-F5344CB8AC3E}">
        <p14:creationId xmlns:p14="http://schemas.microsoft.com/office/powerpoint/2010/main" val="29543988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Codes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750511"/>
          </a:xfrm>
        </p:spPr>
        <p:txBody>
          <a:bodyPr>
            <a:normAutofit fontScale="92500" lnSpcReduction="10000"/>
          </a:bodyPr>
          <a:lstStyle/>
          <a:p>
            <a:pPr marL="0" indent="0" algn="just">
              <a:buNone/>
            </a:pPr>
            <a:r>
              <a:rPr lang="en-US" dirty="0"/>
              <a:t>This problem is posted on my riddles page: </a:t>
            </a:r>
            <a:r>
              <a:rPr lang="en-US" dirty="0">
                <a:hlinkClick r:id="rId2"/>
              </a:rPr>
              <a:t>https://mathriddles.williams.edu/</a:t>
            </a:r>
            <a:endParaRPr lang="en-US" dirty="0"/>
          </a:p>
          <a:p>
            <a:pPr marL="0" indent="0" algn="just">
              <a:buNone/>
            </a:pPr>
            <a:r>
              <a:rPr lang="en-US" dirty="0"/>
              <a:t>If you are interested in using the student/teacher corner, email me at </a:t>
            </a:r>
            <a:r>
              <a:rPr lang="en-US" dirty="0">
                <a:hlinkClick r:id="rId3"/>
              </a:rPr>
              <a:t>sjm1@williams.edu</a:t>
            </a:r>
            <a:r>
              <a:rPr lang="en-US" dirty="0"/>
              <a:t> for details on how to get the password.</a:t>
            </a:r>
          </a:p>
          <a:p>
            <a:pPr marL="0" indent="0" algn="just">
              <a:buNone/>
            </a:pPr>
            <a:endParaRPr lang="en-US" dirty="0"/>
          </a:p>
          <a:p>
            <a:pPr marL="0" indent="0" algn="just">
              <a:buNone/>
            </a:pPr>
            <a:r>
              <a:rPr lang="en-US" b="1" dirty="0"/>
              <a:t>Consider an army with 10 generals. One wants a security system such that any three of them can determine the code to launch nuclear missiles, but no two of them can. It is possible to devise such a system by using a quadratic polynomial, such as ax</a:t>
            </a:r>
            <a:r>
              <a:rPr lang="en-US" b="1" baseline="30000" dirty="0"/>
              <a:t>2</a:t>
            </a:r>
            <a:r>
              <a:rPr lang="en-US" b="1" dirty="0"/>
              <a:t> + bx + c; to launch the missiles, one must input (</a:t>
            </a:r>
            <a:r>
              <a:rPr lang="en-US" b="1" dirty="0" err="1"/>
              <a:t>a,b,c</a:t>
            </a:r>
            <a:r>
              <a:rPr lang="en-US" b="1" dirty="0"/>
              <a:t>). </a:t>
            </a:r>
          </a:p>
          <a:p>
            <a:pPr algn="just"/>
            <a:r>
              <a:rPr lang="en-US" b="1" dirty="0"/>
              <a:t>One cannot just tell each general one of a, b, or c (as then it is possible that some subset of three generals won’t know a, b and c).</a:t>
            </a:r>
          </a:p>
          <a:p>
            <a:pPr algn="just"/>
            <a:r>
              <a:rPr lang="en-US" b="1" dirty="0"/>
              <a:t>However, if a general knows two of (</a:t>
            </a:r>
            <a:r>
              <a:rPr lang="en-US" b="1" dirty="0" err="1"/>
              <a:t>a,b,c</a:t>
            </a:r>
            <a:r>
              <a:rPr lang="en-US" b="1" dirty="0"/>
              <a:t>), then a set of two generals can launch the missiles! </a:t>
            </a:r>
          </a:p>
          <a:p>
            <a:pPr marL="0" indent="0" algn="just">
              <a:buNone/>
            </a:pPr>
            <a:r>
              <a:rPr lang="en-US" b="1" dirty="0">
                <a:solidFill>
                  <a:srgbClr val="FF0000"/>
                </a:solidFill>
              </a:rPr>
              <a:t>What information should be given to the generals so that any three can find (</a:t>
            </a:r>
            <a:r>
              <a:rPr lang="en-US" b="1" dirty="0" err="1">
                <a:solidFill>
                  <a:srgbClr val="FF0000"/>
                </a:solidFill>
              </a:rPr>
              <a:t>a,b,c</a:t>
            </a:r>
            <a:r>
              <a:rPr lang="en-US" b="1" dirty="0">
                <a:solidFill>
                  <a:srgbClr val="FF0000"/>
                </a:solidFill>
              </a:rPr>
              <a:t>) but no two can? What about the general situation with N generals and any M can launch (but no set of M-1) can?</a:t>
            </a:r>
            <a:endParaRPr lang="en-US" dirty="0">
              <a:solidFill>
                <a:srgbClr val="FF0000"/>
              </a:solidFill>
            </a:endParaRP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103</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701EE252-EC18-4A43-86BE-C0C6AC77E343}"/>
              </a:ext>
            </a:extLst>
          </p:cNvPr>
          <p:cNvPicPr>
            <a:picLocks noChangeAspect="1"/>
          </p:cNvPicPr>
          <p:nvPr/>
        </p:nvPicPr>
        <p:blipFill>
          <a:blip r:embed="rId4"/>
          <a:stretch>
            <a:fillRect/>
          </a:stretch>
        </p:blipFill>
        <p:spPr>
          <a:xfrm>
            <a:off x="5561121" y="6143349"/>
            <a:ext cx="4512812" cy="528760"/>
          </a:xfrm>
          <a:prstGeom prst="rect">
            <a:avLst/>
          </a:prstGeom>
        </p:spPr>
      </p:pic>
    </p:spTree>
    <p:extLst>
      <p:ext uri="{BB962C8B-B14F-4D97-AF65-F5344CB8AC3E}">
        <p14:creationId xmlns:p14="http://schemas.microsoft.com/office/powerpoint/2010/main" val="3910145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Codes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750511"/>
          </a:xfrm>
        </p:spPr>
        <p:txBody>
          <a:bodyPr>
            <a:normAutofit fontScale="70000" lnSpcReduction="20000"/>
          </a:bodyPr>
          <a:lstStyle/>
          <a:p>
            <a:pPr marL="0" indent="0" algn="just">
              <a:buNone/>
            </a:pPr>
            <a:r>
              <a:rPr lang="en-US" b="1" dirty="0"/>
              <a:t>Consider an army with 10 generals. One wants a security system such that any three of them can determine the code to launch nuclear missiles, but no two of them can. It is possible to devise such a system by using a quadratic polynomial, such as ax</a:t>
            </a:r>
            <a:r>
              <a:rPr lang="en-US" b="1" baseline="30000" dirty="0"/>
              <a:t>2</a:t>
            </a:r>
            <a:r>
              <a:rPr lang="en-US" b="1" dirty="0"/>
              <a:t> + bx + c; to launch the missiles, one must input (</a:t>
            </a:r>
            <a:r>
              <a:rPr lang="en-US" b="1" dirty="0" err="1"/>
              <a:t>a,b,c</a:t>
            </a:r>
            <a:r>
              <a:rPr lang="en-US" b="1" dirty="0"/>
              <a:t>). </a:t>
            </a:r>
          </a:p>
          <a:p>
            <a:pPr algn="just"/>
            <a:r>
              <a:rPr lang="en-US" b="1" dirty="0"/>
              <a:t>One cannot just tell each general one of a, b, or c (as then it is possible that some subset of three generals won’t know a, b and c).</a:t>
            </a:r>
          </a:p>
          <a:p>
            <a:pPr algn="just"/>
            <a:r>
              <a:rPr lang="en-US" b="1" dirty="0"/>
              <a:t>However, if a general knows two of (</a:t>
            </a:r>
            <a:r>
              <a:rPr lang="en-US" b="1" dirty="0" err="1"/>
              <a:t>a,b,c</a:t>
            </a:r>
            <a:r>
              <a:rPr lang="en-US" b="1" dirty="0"/>
              <a:t>), then a set of two generals can launch the missiles! </a:t>
            </a:r>
          </a:p>
          <a:p>
            <a:pPr marL="0" indent="0">
              <a:buNone/>
            </a:pPr>
            <a:endParaRPr lang="en-US" b="1" dirty="0"/>
          </a:p>
          <a:p>
            <a:pPr marL="0" indent="0">
              <a:buNone/>
            </a:pPr>
            <a:r>
              <a:rPr lang="en-US" b="1" dirty="0"/>
              <a:t>First Thoughts</a:t>
            </a:r>
            <a:endParaRPr lang="en-US" dirty="0"/>
          </a:p>
          <a:p>
            <a:pPr marL="0" indent="0" algn="just">
              <a:buNone/>
            </a:pPr>
            <a:r>
              <a:rPr lang="en-US" dirty="0"/>
              <a:t>This seems like a difficult problem to tackle head on, so let’s first consider a simpler case. Let’s think of a way to create a similar missile system for the case where there are 3 generals and any 2 can launch the missiles. </a:t>
            </a:r>
          </a:p>
          <a:p>
            <a:pPr algn="just"/>
            <a:r>
              <a:rPr lang="en-US" dirty="0"/>
              <a:t>A first idea is to use a linear polynomial, ax + b. If we give each of our three generals one of the numbers a or b, we run into the same problem as in the original setup: a situation may arise where some subset of two generals can’t launch the missiles. </a:t>
            </a:r>
          </a:p>
          <a:p>
            <a:pPr algn="just"/>
            <a:r>
              <a:rPr lang="en-US" dirty="0"/>
              <a:t>Similarly, if we give everyone a and b, then each general can launch the missile.</a:t>
            </a:r>
          </a:p>
          <a:p>
            <a:pPr marL="0" indent="0" algn="just">
              <a:buNone/>
            </a:pPr>
            <a:endParaRPr lang="en-US" dirty="0"/>
          </a:p>
          <a:p>
            <a:pPr marL="0" indent="0" algn="just">
              <a:buNone/>
            </a:pPr>
            <a:r>
              <a:rPr lang="en-US" dirty="0"/>
              <a:t>This dilemma suggests that we think of another way to determine the equation of a line. Fortunately, we soon realize </a:t>
            </a:r>
            <a:r>
              <a:rPr lang="en-US" dirty="0">
                <a:solidFill>
                  <a:srgbClr val="FF0000"/>
                </a:solidFill>
              </a:rPr>
              <a:t>that given two points on a line, we can completely solve for the equation of that line</a:t>
            </a:r>
            <a:r>
              <a:rPr lang="en-US" dirty="0"/>
              <a:t>. Therefore, if we give each of the generals a point on the line, any subset of two generals can determine the line.</a:t>
            </a:r>
          </a:p>
          <a:p>
            <a:pPr marL="0" indent="0" algn="just">
              <a:buNone/>
            </a:pPr>
            <a:endParaRPr lang="en-US" b="1"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104</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496554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D0EB-ECB5-4B33-A9C5-A7CDB45BE433}"/>
              </a:ext>
            </a:extLst>
          </p:cNvPr>
          <p:cNvSpPr>
            <a:spLocks noGrp="1"/>
          </p:cNvSpPr>
          <p:nvPr>
            <p:ph type="title"/>
          </p:nvPr>
        </p:nvSpPr>
        <p:spPr>
          <a:xfrm>
            <a:off x="150920" y="136525"/>
            <a:ext cx="10515600" cy="762339"/>
          </a:xfrm>
        </p:spPr>
        <p:txBody>
          <a:bodyPr/>
          <a:lstStyle/>
          <a:p>
            <a:r>
              <a:rPr lang="en-US" b="1" dirty="0">
                <a:solidFill>
                  <a:srgbClr val="FF0000"/>
                </a:solidFill>
              </a:rPr>
              <a:t>Finding the equation of a line</a:t>
            </a:r>
          </a:p>
        </p:txBody>
      </p:sp>
      <p:sp>
        <p:nvSpPr>
          <p:cNvPr id="3" name="Content Placeholder 2">
            <a:extLst>
              <a:ext uri="{FF2B5EF4-FFF2-40B4-BE49-F238E27FC236}">
                <a16:creationId xmlns:a16="http://schemas.microsoft.com/office/drawing/2014/main" id="{628853B4-F643-49AF-9CCF-D704DE1D7DB0}"/>
              </a:ext>
            </a:extLst>
          </p:cNvPr>
          <p:cNvSpPr>
            <a:spLocks noGrp="1"/>
          </p:cNvSpPr>
          <p:nvPr>
            <p:ph idx="1"/>
          </p:nvPr>
        </p:nvSpPr>
        <p:spPr>
          <a:xfrm>
            <a:off x="150920" y="898863"/>
            <a:ext cx="11890160" cy="5519691"/>
          </a:xfrm>
        </p:spPr>
        <p:txBody>
          <a:bodyPr/>
          <a:lstStyle/>
          <a:p>
            <a:pPr marL="0" indent="0">
              <a:buNone/>
            </a:pPr>
            <a:r>
              <a:rPr lang="en-US" dirty="0"/>
              <a:t>Imagine we have the line y = ax + b and we have two points: (1,1) and (2,3).</a:t>
            </a:r>
          </a:p>
          <a:p>
            <a:pPr marL="0" indent="0">
              <a:buNone/>
            </a:pPr>
            <a:endParaRPr lang="en-US" dirty="0"/>
          </a:p>
          <a:p>
            <a:pPr marL="0" indent="0">
              <a:buNone/>
            </a:pPr>
            <a:r>
              <a:rPr lang="en-US" dirty="0"/>
              <a:t>Thus </a:t>
            </a:r>
          </a:p>
          <a:p>
            <a:pPr marL="0" indent="0">
              <a:buNone/>
            </a:pPr>
            <a:r>
              <a:rPr lang="en-US" dirty="0"/>
              <a:t>3 = a </a:t>
            </a:r>
            <a:r>
              <a:rPr lang="en-US" sz="1800" dirty="0"/>
              <a:t>*</a:t>
            </a:r>
            <a:r>
              <a:rPr lang="en-US" dirty="0"/>
              <a:t> 2 + b    or 3 = 2a + b</a:t>
            </a:r>
          </a:p>
          <a:p>
            <a:pPr marL="0" indent="0">
              <a:buNone/>
            </a:pPr>
            <a:r>
              <a:rPr lang="en-US" dirty="0"/>
              <a:t>1 = a </a:t>
            </a:r>
            <a:r>
              <a:rPr lang="en-US" sz="1800" dirty="0"/>
              <a:t>*</a:t>
            </a:r>
            <a:r>
              <a:rPr lang="en-US" dirty="0"/>
              <a:t> 1 + b    or 1 =   a + b</a:t>
            </a:r>
          </a:p>
          <a:p>
            <a:pPr marL="0" indent="0">
              <a:buNone/>
            </a:pPr>
            <a:endParaRPr lang="en-US" dirty="0"/>
          </a:p>
          <a:p>
            <a:pPr marL="0" indent="0">
              <a:buNone/>
            </a:pPr>
            <a:r>
              <a:rPr lang="en-US" dirty="0"/>
              <a:t>We have two equations in two unknowns. If we subtract the second from the first we get 2 = a, and then plugging that in to 1 = a + b gives 1 + 2 = b, or b = -1.</a:t>
            </a:r>
          </a:p>
          <a:p>
            <a:pPr marL="0" indent="0">
              <a:buNone/>
            </a:pPr>
            <a:endParaRPr lang="en-US" dirty="0"/>
          </a:p>
          <a:p>
            <a:pPr marL="0" indent="0">
              <a:buNone/>
            </a:pPr>
            <a:r>
              <a:rPr lang="en-US" dirty="0"/>
              <a:t>Or we could use 1 = a + b to get b = 1-a, substitute that into the first equation and find 3 = 2a + (1-a), or 3 = a + 1, thus a = 2 as before.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761AB26-0C76-4FEE-AAF5-4210DF1FC4BA}"/>
              </a:ext>
            </a:extLst>
          </p:cNvPr>
          <p:cNvSpPr>
            <a:spLocks noGrp="1"/>
          </p:cNvSpPr>
          <p:nvPr>
            <p:ph type="sldNum" sz="quarter" idx="12"/>
          </p:nvPr>
        </p:nvSpPr>
        <p:spPr/>
        <p:txBody>
          <a:bodyPr/>
          <a:lstStyle/>
          <a:p>
            <a:fld id="{5DC2FD62-BB2D-412E-AB71-8E2B5D235FAB}" type="slidenum">
              <a:rPr lang="en-US" smtClean="0"/>
              <a:t>105</a:t>
            </a:fld>
            <a:endParaRPr lang="en-US"/>
          </a:p>
        </p:txBody>
      </p:sp>
    </p:spTree>
    <p:extLst>
      <p:ext uri="{BB962C8B-B14F-4D97-AF65-F5344CB8AC3E}">
        <p14:creationId xmlns:p14="http://schemas.microsoft.com/office/powerpoint/2010/main" val="15654669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Codes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750511"/>
          </a:xfrm>
        </p:spPr>
        <p:txBody>
          <a:bodyPr>
            <a:normAutofit fontScale="70000" lnSpcReduction="20000"/>
          </a:bodyPr>
          <a:lstStyle/>
          <a:p>
            <a:pPr marL="0" indent="0" algn="just">
              <a:buNone/>
            </a:pPr>
            <a:r>
              <a:rPr lang="en-US" b="1" dirty="0"/>
              <a:t>Consider an army with 10 generals. One wants a security system such that any three of them can determine the code to launch nuclear missiles, but no two of them can. It is possible to devise such a system by using a quadratic polynomial, such as ax</a:t>
            </a:r>
            <a:r>
              <a:rPr lang="en-US" b="1" baseline="30000" dirty="0"/>
              <a:t>2</a:t>
            </a:r>
            <a:r>
              <a:rPr lang="en-US" b="1" dirty="0"/>
              <a:t> + bx + c; to launch the missiles, one must input (</a:t>
            </a:r>
            <a:r>
              <a:rPr lang="en-US" b="1" dirty="0" err="1"/>
              <a:t>a,b,c</a:t>
            </a:r>
            <a:r>
              <a:rPr lang="en-US" b="1" dirty="0"/>
              <a:t>). </a:t>
            </a:r>
          </a:p>
          <a:p>
            <a:pPr algn="just"/>
            <a:r>
              <a:rPr lang="en-US" b="1" dirty="0"/>
              <a:t>One cannot just tell each general one of a, b, or c (as then it is possible that some subset of three generals won’t know a, b and c).</a:t>
            </a:r>
          </a:p>
          <a:p>
            <a:pPr algn="just"/>
            <a:r>
              <a:rPr lang="en-US" b="1" dirty="0"/>
              <a:t>However, if a general knows two of (</a:t>
            </a:r>
            <a:r>
              <a:rPr lang="en-US" b="1" dirty="0" err="1"/>
              <a:t>a,b,c</a:t>
            </a:r>
            <a:r>
              <a:rPr lang="en-US" b="1" dirty="0"/>
              <a:t>), then a set of two generals can launch the missiles! </a:t>
            </a:r>
          </a:p>
          <a:p>
            <a:pPr marL="0" indent="0">
              <a:buNone/>
            </a:pPr>
            <a:endParaRPr lang="en-US" dirty="0"/>
          </a:p>
          <a:p>
            <a:pPr marL="0" indent="0">
              <a:buNone/>
            </a:pPr>
            <a:r>
              <a:rPr lang="en-US" b="1" dirty="0"/>
              <a:t>Second Thoughts</a:t>
            </a:r>
            <a:endParaRPr lang="en-US" dirty="0"/>
          </a:p>
          <a:p>
            <a:pPr marL="0" indent="0" algn="just">
              <a:buNone/>
            </a:pPr>
            <a:r>
              <a:rPr lang="en-US" dirty="0"/>
              <a:t>We now wish to apply the reasoning to our original problem. Perhaps we can give each general a point and have the same result; any collection of three generals can solve for the equation of the parabola. Let’s explore this option. Take any subset of three generals with points (m, n), (r, s) and (u, v). Then we get the following system of equations: The only unknowns are a, b and c.</a:t>
            </a:r>
          </a:p>
          <a:p>
            <a:pPr marL="0" indent="0" algn="just">
              <a:buNone/>
            </a:pPr>
            <a:r>
              <a:rPr lang="en-US" dirty="0">
                <a:solidFill>
                  <a:srgbClr val="FF0000"/>
                </a:solidFill>
              </a:rPr>
              <a:t>a</a:t>
            </a:r>
            <a:r>
              <a:rPr lang="en-US" dirty="0"/>
              <a:t>m</a:t>
            </a:r>
            <a:r>
              <a:rPr lang="en-US" baseline="30000" dirty="0"/>
              <a:t>2</a:t>
            </a:r>
            <a:r>
              <a:rPr lang="en-US" dirty="0"/>
              <a:t> + </a:t>
            </a:r>
            <a:r>
              <a:rPr lang="en-US" dirty="0" err="1">
                <a:solidFill>
                  <a:srgbClr val="FF0000"/>
                </a:solidFill>
              </a:rPr>
              <a:t>b</a:t>
            </a:r>
            <a:r>
              <a:rPr lang="en-US" dirty="0" err="1"/>
              <a:t>m</a:t>
            </a:r>
            <a:r>
              <a:rPr lang="en-US" dirty="0"/>
              <a:t> + </a:t>
            </a:r>
            <a:r>
              <a:rPr lang="en-US" dirty="0">
                <a:solidFill>
                  <a:srgbClr val="FF0000"/>
                </a:solidFill>
              </a:rPr>
              <a:t>c</a:t>
            </a:r>
            <a:r>
              <a:rPr lang="en-US" dirty="0"/>
              <a:t> = n</a:t>
            </a:r>
          </a:p>
          <a:p>
            <a:pPr marL="0" indent="0" algn="just">
              <a:buNone/>
            </a:pPr>
            <a:r>
              <a:rPr lang="en-US" dirty="0">
                <a:solidFill>
                  <a:srgbClr val="FF0000"/>
                </a:solidFill>
              </a:rPr>
              <a:t>a</a:t>
            </a:r>
            <a:r>
              <a:rPr lang="en-US" dirty="0"/>
              <a:t>r</a:t>
            </a:r>
            <a:r>
              <a:rPr lang="en-US" baseline="30000" dirty="0"/>
              <a:t>2</a:t>
            </a:r>
            <a:r>
              <a:rPr lang="en-US" dirty="0"/>
              <a:t> + </a:t>
            </a:r>
            <a:r>
              <a:rPr lang="en-US" dirty="0" err="1">
                <a:solidFill>
                  <a:srgbClr val="FF0000"/>
                </a:solidFill>
              </a:rPr>
              <a:t>b</a:t>
            </a:r>
            <a:r>
              <a:rPr lang="en-US" dirty="0" err="1"/>
              <a:t>r</a:t>
            </a:r>
            <a:r>
              <a:rPr lang="en-US" dirty="0"/>
              <a:t> + </a:t>
            </a:r>
            <a:r>
              <a:rPr lang="en-US" dirty="0">
                <a:solidFill>
                  <a:srgbClr val="FF0000"/>
                </a:solidFill>
              </a:rPr>
              <a:t>c</a:t>
            </a:r>
            <a:r>
              <a:rPr lang="en-US" dirty="0"/>
              <a:t> = s</a:t>
            </a:r>
          </a:p>
          <a:p>
            <a:pPr marL="0" indent="0" algn="just">
              <a:buNone/>
            </a:pPr>
            <a:r>
              <a:rPr lang="en-US" dirty="0">
                <a:solidFill>
                  <a:srgbClr val="FF0000"/>
                </a:solidFill>
              </a:rPr>
              <a:t>a</a:t>
            </a:r>
            <a:r>
              <a:rPr lang="en-US" dirty="0"/>
              <a:t>u</a:t>
            </a:r>
            <a:r>
              <a:rPr lang="en-US" baseline="30000" dirty="0"/>
              <a:t>2</a:t>
            </a:r>
            <a:r>
              <a:rPr lang="en-US" dirty="0"/>
              <a:t> + </a:t>
            </a:r>
            <a:r>
              <a:rPr lang="en-US" dirty="0" err="1">
                <a:solidFill>
                  <a:srgbClr val="FF0000"/>
                </a:solidFill>
              </a:rPr>
              <a:t>b</a:t>
            </a:r>
            <a:r>
              <a:rPr lang="en-US" dirty="0" err="1"/>
              <a:t>u</a:t>
            </a:r>
            <a:r>
              <a:rPr lang="en-US" dirty="0"/>
              <a:t> + </a:t>
            </a:r>
            <a:r>
              <a:rPr lang="en-US" dirty="0">
                <a:solidFill>
                  <a:srgbClr val="FF0000"/>
                </a:solidFill>
              </a:rPr>
              <a:t>c</a:t>
            </a:r>
            <a:r>
              <a:rPr lang="en-US" dirty="0"/>
              <a:t> = v</a:t>
            </a:r>
          </a:p>
          <a:p>
            <a:pPr marL="0" indent="0" algn="just">
              <a:buNone/>
            </a:pPr>
            <a:r>
              <a:rPr lang="en-US" dirty="0"/>
              <a:t>We observe that this is a system of three equations in three unknowns, (</a:t>
            </a:r>
            <a:r>
              <a:rPr lang="en-US" dirty="0">
                <a:solidFill>
                  <a:srgbClr val="FF0000"/>
                </a:solidFill>
              </a:rPr>
              <a:t>a</a:t>
            </a:r>
            <a:r>
              <a:rPr lang="en-US" dirty="0"/>
              <a:t>, </a:t>
            </a:r>
            <a:r>
              <a:rPr lang="en-US" dirty="0">
                <a:solidFill>
                  <a:srgbClr val="FF0000"/>
                </a:solidFill>
              </a:rPr>
              <a:t>b</a:t>
            </a:r>
            <a:r>
              <a:rPr lang="en-US" dirty="0"/>
              <a:t>, </a:t>
            </a:r>
            <a:r>
              <a:rPr lang="en-US" dirty="0">
                <a:solidFill>
                  <a:srgbClr val="FF0000"/>
                </a:solidFill>
              </a:rPr>
              <a:t>c</a:t>
            </a:r>
            <a:r>
              <a:rPr lang="en-US" dirty="0"/>
              <a:t>), since all of the other parameters are already known by the generals (that is, we know m, n, r, s, u, v). We don’t have to worry about there being no solution to this system because we have chosen three points on the parabola we are given, so we know there is at least one parabola through the three points. We must therefore be able to solve this system of equations for a unique (</a:t>
            </a:r>
            <a:r>
              <a:rPr lang="en-US" dirty="0">
                <a:solidFill>
                  <a:srgbClr val="FF0000"/>
                </a:solidFill>
              </a:rPr>
              <a:t>a</a:t>
            </a:r>
            <a:r>
              <a:rPr lang="en-US" dirty="0"/>
              <a:t>, </a:t>
            </a:r>
            <a:r>
              <a:rPr lang="en-US" dirty="0">
                <a:solidFill>
                  <a:srgbClr val="FF0000"/>
                </a:solidFill>
              </a:rPr>
              <a:t>b</a:t>
            </a:r>
            <a:r>
              <a:rPr lang="en-US" dirty="0"/>
              <a:t>, </a:t>
            </a:r>
            <a:r>
              <a:rPr lang="en-US" dirty="0">
                <a:solidFill>
                  <a:srgbClr val="FF0000"/>
                </a:solidFill>
              </a:rPr>
              <a:t>c</a:t>
            </a:r>
            <a:r>
              <a:rPr lang="en-US" dirty="0"/>
              <a:t>).</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106</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34360441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99416" cy="735706"/>
          </a:xfrm>
        </p:spPr>
        <p:txBody>
          <a:bodyPr>
            <a:normAutofit fontScale="90000"/>
          </a:bodyPr>
          <a:lstStyle/>
          <a:p>
            <a:r>
              <a:rPr lang="en-US" b="1" dirty="0">
                <a:solidFill>
                  <a:srgbClr val="FF0000"/>
                </a:solidFill>
              </a:rPr>
              <a:t>Quadratic Equations: Finding coefficients from Points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fontScale="92500" lnSpcReduction="2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know (0, 7), (1, 5) and (2,9) are on the quadratic. Then</a:t>
            </a:r>
          </a:p>
          <a:p>
            <a:pPr algn="just"/>
            <a:r>
              <a:rPr lang="en-US" dirty="0"/>
              <a:t>7 = a </a:t>
            </a:r>
            <a:r>
              <a:rPr lang="en-US" sz="1800" dirty="0"/>
              <a:t>*</a:t>
            </a:r>
            <a:r>
              <a:rPr lang="en-US" dirty="0"/>
              <a:t> 0</a:t>
            </a:r>
            <a:r>
              <a:rPr lang="en-US" baseline="30000" dirty="0"/>
              <a:t>2</a:t>
            </a:r>
            <a:r>
              <a:rPr lang="en-US" dirty="0"/>
              <a:t> + b </a:t>
            </a:r>
            <a:r>
              <a:rPr lang="en-US" sz="1800" dirty="0"/>
              <a:t>*</a:t>
            </a:r>
            <a:r>
              <a:rPr lang="en-US" dirty="0"/>
              <a:t> 0 + c, so 7 = c.</a:t>
            </a:r>
          </a:p>
          <a:p>
            <a:pPr algn="just"/>
            <a:r>
              <a:rPr lang="en-US" dirty="0"/>
              <a:t>5 = a </a:t>
            </a:r>
            <a:r>
              <a:rPr lang="en-US" sz="1800" dirty="0"/>
              <a:t>*</a:t>
            </a:r>
            <a:r>
              <a:rPr lang="en-US" dirty="0"/>
              <a:t> 1</a:t>
            </a:r>
            <a:r>
              <a:rPr lang="en-US" baseline="30000" dirty="0"/>
              <a:t>2</a:t>
            </a:r>
            <a:r>
              <a:rPr lang="en-US" dirty="0"/>
              <a:t> + b </a:t>
            </a:r>
            <a:r>
              <a:rPr lang="en-US" sz="1800" dirty="0"/>
              <a:t>*</a:t>
            </a:r>
            <a:r>
              <a:rPr lang="en-US" dirty="0"/>
              <a:t> 1 + c, so 5 = a + b + c, but since c=7 we get -2 = </a:t>
            </a:r>
            <a:r>
              <a:rPr lang="en-US" dirty="0" err="1"/>
              <a:t>a+b</a:t>
            </a:r>
            <a:r>
              <a:rPr lang="en-US" dirty="0"/>
              <a:t>.</a:t>
            </a:r>
          </a:p>
          <a:p>
            <a:pPr algn="just"/>
            <a:r>
              <a:rPr lang="en-US" dirty="0"/>
              <a:t>9 = a </a:t>
            </a:r>
            <a:r>
              <a:rPr lang="en-US" sz="1800" dirty="0"/>
              <a:t>*</a:t>
            </a:r>
            <a:r>
              <a:rPr lang="en-US" dirty="0"/>
              <a:t> 2</a:t>
            </a:r>
            <a:r>
              <a:rPr lang="en-US" baseline="30000" dirty="0"/>
              <a:t>2</a:t>
            </a:r>
            <a:r>
              <a:rPr lang="en-US" dirty="0"/>
              <a:t> + b </a:t>
            </a:r>
            <a:r>
              <a:rPr lang="en-US" sz="1800" dirty="0"/>
              <a:t>*</a:t>
            </a:r>
            <a:r>
              <a:rPr lang="en-US" dirty="0"/>
              <a:t> 2 + c, so 9 = 4a + 2b + c, but since c=7 we get 2 = 4a+2b.</a:t>
            </a:r>
          </a:p>
          <a:p>
            <a:pPr algn="just"/>
            <a:endParaRPr lang="en-US" dirty="0"/>
          </a:p>
          <a:p>
            <a:pPr marL="0" indent="0" algn="just">
              <a:buNone/>
            </a:pPr>
            <a:r>
              <a:rPr lang="en-US" dirty="0"/>
              <a:t>We have two equations in two unknowns: we can solve! If we subtract two copies of the second from the first, the b-terms vanish:</a:t>
            </a:r>
          </a:p>
          <a:p>
            <a:pPr marL="0" indent="0" algn="just">
              <a:buNone/>
            </a:pPr>
            <a:r>
              <a:rPr lang="en-US" dirty="0"/>
              <a:t>2 = 4a + 2b</a:t>
            </a:r>
          </a:p>
          <a:p>
            <a:pPr marL="0" indent="0" algn="just">
              <a:buNone/>
            </a:pPr>
            <a:r>
              <a:rPr lang="en-US" dirty="0"/>
              <a:t>-4 = 2a + 2b</a:t>
            </a:r>
          </a:p>
          <a:p>
            <a:pPr marL="0" indent="0" algn="just">
              <a:buNone/>
            </a:pPr>
            <a:r>
              <a:rPr lang="en-US" dirty="0"/>
              <a:t>So 6 = 2a or a = 3; since -2 = a + b we find b = -2-a = -5.</a:t>
            </a:r>
          </a:p>
          <a:p>
            <a:pPr marL="0" indent="0" algn="just">
              <a:buNone/>
            </a:pPr>
            <a:endParaRPr lang="en-US" dirty="0"/>
          </a:p>
          <a:p>
            <a:pPr marL="0" indent="0" algn="just">
              <a:buNone/>
            </a:pPr>
            <a:r>
              <a:rPr lang="en-US" dirty="0"/>
              <a:t>We could also have used -2 = </a:t>
            </a:r>
            <a:r>
              <a:rPr lang="en-US" dirty="0" err="1"/>
              <a:t>a+b</a:t>
            </a:r>
            <a:r>
              <a:rPr lang="en-US" dirty="0"/>
              <a:t> to say b = -2-a, and substitute that into 2 = 4a+2b, which would give 2 = 4a + 2(-2-a), or 2 = 4a – 4 – 2a. Thus 6 = 2a and again a = 3.</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107</a:t>
            </a:fld>
            <a:endParaRPr lang="en-US"/>
          </a:p>
        </p:txBody>
      </p:sp>
    </p:spTree>
    <p:extLst>
      <p:ext uri="{BB962C8B-B14F-4D97-AF65-F5344CB8AC3E}">
        <p14:creationId xmlns:p14="http://schemas.microsoft.com/office/powerpoint/2010/main" val="13599912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Codes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750511"/>
          </a:xfrm>
        </p:spPr>
        <p:txBody>
          <a:bodyPr>
            <a:normAutofit fontScale="92500" lnSpcReduction="10000"/>
          </a:bodyPr>
          <a:lstStyle/>
          <a:p>
            <a:pPr marL="0" indent="0" algn="just">
              <a:buNone/>
            </a:pPr>
            <a:r>
              <a:rPr lang="en-US" b="1" dirty="0"/>
              <a:t>Consider an army with 10 generals. One wants a security system such that any three of them can determine the code to launch nuclear missiles, but no two of them can. It is possible to devise such a system by using a quadratic polynomial, such as ax</a:t>
            </a:r>
            <a:r>
              <a:rPr lang="en-US" b="1" baseline="30000" dirty="0"/>
              <a:t>2</a:t>
            </a:r>
            <a:r>
              <a:rPr lang="en-US" b="1" dirty="0"/>
              <a:t> + bx + c; to launch the missiles, one must input (</a:t>
            </a:r>
            <a:r>
              <a:rPr lang="en-US" b="1" dirty="0" err="1"/>
              <a:t>a,b,c</a:t>
            </a:r>
            <a:r>
              <a:rPr lang="en-US" b="1" dirty="0"/>
              <a:t>). </a:t>
            </a:r>
          </a:p>
          <a:p>
            <a:pPr algn="just"/>
            <a:r>
              <a:rPr lang="en-US" b="1" dirty="0"/>
              <a:t>One cannot just tell each general one of a, b, or c (as then it is possible that some subset of three generals won’t know a, b and c).</a:t>
            </a:r>
          </a:p>
          <a:p>
            <a:pPr algn="just"/>
            <a:r>
              <a:rPr lang="en-US" b="1" dirty="0"/>
              <a:t>However, if a general knows two of (</a:t>
            </a:r>
            <a:r>
              <a:rPr lang="en-US" b="1" dirty="0" err="1"/>
              <a:t>a,b,c</a:t>
            </a:r>
            <a:r>
              <a:rPr lang="en-US" b="1" dirty="0"/>
              <a:t>), then a set of two generals can launch the missiles! </a:t>
            </a:r>
          </a:p>
          <a:p>
            <a:pPr marL="0" indent="0">
              <a:buNone/>
            </a:pPr>
            <a:r>
              <a:rPr lang="en-US" b="1" dirty="0">
                <a:solidFill>
                  <a:srgbClr val="FF0000"/>
                </a:solidFill>
              </a:rPr>
              <a:t>What information should be given to the generals so that any three can find (</a:t>
            </a:r>
            <a:r>
              <a:rPr lang="en-US" b="1" dirty="0" err="1">
                <a:solidFill>
                  <a:srgbClr val="FF0000"/>
                </a:solidFill>
              </a:rPr>
              <a:t>a,b,c</a:t>
            </a:r>
            <a:r>
              <a:rPr lang="en-US" b="1" dirty="0">
                <a:solidFill>
                  <a:srgbClr val="FF0000"/>
                </a:solidFill>
              </a:rPr>
              <a:t>) but no two can? What about the general situation with N generals and any M can launch (but no set of M-1) can?</a:t>
            </a:r>
            <a:endParaRPr lang="en-US" dirty="0">
              <a:solidFill>
                <a:srgbClr val="FF0000"/>
              </a:solidFill>
            </a:endParaRPr>
          </a:p>
          <a:p>
            <a:pPr marL="0" indent="0">
              <a:buNone/>
            </a:pPr>
            <a:r>
              <a:rPr lang="en-US" b="1" dirty="0"/>
              <a:t>The General Solution:</a:t>
            </a:r>
            <a:endParaRPr lang="en-US" dirty="0"/>
          </a:p>
          <a:p>
            <a:pPr marL="0" indent="0">
              <a:buNone/>
            </a:pPr>
            <a:r>
              <a:rPr lang="en-US" dirty="0"/>
              <a:t>Following a similar line of reasoning, we see that in the general case with N generals where any M can launch the missiles, we need to give each of the generals a unique point on a degree M – 1 curve. Also “generalizations” where some get more points….</a:t>
            </a:r>
          </a:p>
          <a:p>
            <a:pPr marL="0" indent="0">
              <a:buNone/>
            </a:pPr>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108</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63956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34097-9489-4AB0-ABD0-CD9EB6121C0E}"/>
              </a:ext>
            </a:extLst>
          </p:cNvPr>
          <p:cNvPicPr>
            <a:picLocks noChangeAspect="1"/>
          </p:cNvPicPr>
          <p:nvPr/>
        </p:nvPicPr>
        <p:blipFill>
          <a:blip r:embed="rId2"/>
          <a:stretch>
            <a:fillRect/>
          </a:stretch>
        </p:blipFill>
        <p:spPr>
          <a:xfrm>
            <a:off x="664618" y="136525"/>
            <a:ext cx="10965129" cy="6647004"/>
          </a:xfrm>
          <a:prstGeom prst="rect">
            <a:avLst/>
          </a:prstGeom>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p:txBody>
          <a:bodyPr>
            <a:normAutofit fontScale="90000"/>
          </a:bodyPr>
          <a:lstStyle/>
          <a:p>
            <a:r>
              <a:rPr lang="en-US" sz="8000" dirty="0">
                <a:solidFill>
                  <a:srgbClr val="7030A0"/>
                </a:solidFill>
              </a:rPr>
              <a:t>Part II: Quadratic Equations</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t>11</a:t>
            </a:fld>
            <a:endParaRPr lang="en-US"/>
          </a:p>
        </p:txBody>
      </p:sp>
      <p:pic>
        <p:nvPicPr>
          <p:cNvPr id="6" name="Picture 5">
            <a:extLst>
              <a:ext uri="{FF2B5EF4-FFF2-40B4-BE49-F238E27FC236}">
                <a16:creationId xmlns:a16="http://schemas.microsoft.com/office/drawing/2014/main" id="{4586DFB2-0ADB-42E8-A9B8-527696367A55}"/>
              </a:ext>
            </a:extLst>
          </p:cNvPr>
          <p:cNvPicPr>
            <a:picLocks noChangeAspect="1"/>
          </p:cNvPicPr>
          <p:nvPr/>
        </p:nvPicPr>
        <p:blipFill>
          <a:blip r:embed="rId3"/>
          <a:stretch>
            <a:fillRect/>
          </a:stretch>
        </p:blipFill>
        <p:spPr>
          <a:xfrm>
            <a:off x="0" y="5813591"/>
            <a:ext cx="2486186" cy="1085518"/>
          </a:xfrm>
          <a:prstGeom prst="rect">
            <a:avLst/>
          </a:prstGeom>
        </p:spPr>
      </p:pic>
    </p:spTree>
    <p:extLst>
      <p:ext uri="{BB962C8B-B14F-4D97-AF65-F5344CB8AC3E}">
        <p14:creationId xmlns:p14="http://schemas.microsoft.com/office/powerpoint/2010/main" val="295197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57535B-1A55-4CF5-BBAE-1EBA21A16202}"/>
              </a:ext>
            </a:extLst>
          </p:cNvPr>
          <p:cNvPicPr>
            <a:picLocks noChangeAspect="1"/>
          </p:cNvPicPr>
          <p:nvPr/>
        </p:nvPicPr>
        <p:blipFill>
          <a:blip r:embed="rId2"/>
          <a:stretch>
            <a:fillRect/>
          </a:stretch>
        </p:blipFill>
        <p:spPr>
          <a:xfrm>
            <a:off x="1784412" y="847546"/>
            <a:ext cx="9957710" cy="5873930"/>
          </a:xfrm>
          <a:prstGeom prst="rect">
            <a:avLst/>
          </a:prstGeom>
        </p:spPr>
      </p:pic>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If y = 3x</a:t>
            </a:r>
            <a:r>
              <a:rPr lang="en-US" baseline="30000" dirty="0"/>
              <a:t>2 </a:t>
            </a:r>
            <a:r>
              <a:rPr lang="en-US" dirty="0"/>
              <a:t>– 5x + 7, then when x=2, y equals 3</a:t>
            </a:r>
            <a:r>
              <a:rPr lang="en-US" sz="1800" dirty="0"/>
              <a:t>*</a:t>
            </a:r>
            <a:r>
              <a:rPr lang="en-US" dirty="0"/>
              <a:t>2</a:t>
            </a:r>
            <a:r>
              <a:rPr lang="en-US" baseline="30000" dirty="0"/>
              <a:t>2</a:t>
            </a:r>
            <a:r>
              <a:rPr lang="en-US" dirty="0"/>
              <a:t> – 5</a:t>
            </a:r>
            <a:r>
              <a:rPr lang="en-US" sz="1800" dirty="0"/>
              <a:t>*</a:t>
            </a:r>
            <a:r>
              <a:rPr lang="en-US" dirty="0"/>
              <a:t>2 + 7 = 12 – 10 + 7 = 9.</a:t>
            </a:r>
          </a:p>
          <a:p>
            <a:pPr marL="0" indent="0" algn="just">
              <a:buNone/>
            </a:pPr>
            <a:endParaRPr lang="en-US" dirty="0"/>
          </a:p>
          <a:p>
            <a:pPr marL="0" indent="0" algn="just">
              <a:buNone/>
            </a:pPr>
            <a:r>
              <a:rPr lang="en-US" dirty="0"/>
              <a:t>We say this is a </a:t>
            </a:r>
            <a:r>
              <a:rPr lang="en-US" b="1" dirty="0">
                <a:solidFill>
                  <a:srgbClr val="FF0000"/>
                </a:solidFill>
              </a:rPr>
              <a:t>polynomial</a:t>
            </a:r>
            <a:r>
              <a:rPr lang="en-US" dirty="0">
                <a:solidFill>
                  <a:srgbClr val="FF0000"/>
                </a:solidFill>
              </a:rPr>
              <a:t> </a:t>
            </a:r>
            <a:r>
              <a:rPr lang="en-US" dirty="0"/>
              <a:t>of degree 2 as 2 is the highest power of x; a </a:t>
            </a:r>
            <a:r>
              <a:rPr lang="en-US" b="1" dirty="0">
                <a:solidFill>
                  <a:srgbClr val="FF0000"/>
                </a:solidFill>
              </a:rPr>
              <a:t>cubic</a:t>
            </a:r>
            <a:r>
              <a:rPr lang="en-US" dirty="0"/>
              <a:t> would have its highest power 3, and so on.</a:t>
            </a:r>
          </a:p>
          <a:p>
            <a:pPr marL="0" indent="0" algn="just">
              <a:buNone/>
            </a:pPr>
            <a:endParaRPr lang="en-US" dirty="0"/>
          </a:p>
          <a:p>
            <a:pPr marL="0" indent="0" algn="just">
              <a:buNone/>
            </a:pPr>
            <a:r>
              <a:rPr lang="en-US" dirty="0">
                <a:solidFill>
                  <a:srgbClr val="FF0000"/>
                </a:solidFill>
              </a:rPr>
              <a:t>How many points are needed to uniquely determine a quadratic?</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12</a:t>
            </a:fld>
            <a:endParaRPr lang="en-US"/>
          </a:p>
        </p:txBody>
      </p:sp>
      <p:pic>
        <p:nvPicPr>
          <p:cNvPr id="7" name="Picture 6">
            <a:extLst>
              <a:ext uri="{FF2B5EF4-FFF2-40B4-BE49-F238E27FC236}">
                <a16:creationId xmlns:a16="http://schemas.microsoft.com/office/drawing/2014/main" id="{0F12C3F5-41CE-4EE0-B470-5F05CB7AB4AB}"/>
              </a:ext>
            </a:extLst>
          </p:cNvPr>
          <p:cNvPicPr>
            <a:picLocks noChangeAspect="1"/>
          </p:cNvPicPr>
          <p:nvPr/>
        </p:nvPicPr>
        <p:blipFill>
          <a:blip r:embed="rId3"/>
          <a:stretch>
            <a:fillRect/>
          </a:stretch>
        </p:blipFill>
        <p:spPr>
          <a:xfrm>
            <a:off x="333263" y="4898349"/>
            <a:ext cx="1254749" cy="1180668"/>
          </a:xfrm>
          <a:prstGeom prst="rect">
            <a:avLst/>
          </a:prstGeom>
        </p:spPr>
      </p:pic>
      <p:sp>
        <p:nvSpPr>
          <p:cNvPr id="8" name="TextBox 7">
            <a:extLst>
              <a:ext uri="{FF2B5EF4-FFF2-40B4-BE49-F238E27FC236}">
                <a16:creationId xmlns:a16="http://schemas.microsoft.com/office/drawing/2014/main" id="{7DE19C35-E6CC-4D51-819E-D8E25A43DCCC}"/>
              </a:ext>
            </a:extLst>
          </p:cNvPr>
          <p:cNvSpPr txBox="1"/>
          <p:nvPr/>
        </p:nvSpPr>
        <p:spPr>
          <a:xfrm>
            <a:off x="1734709" y="4951818"/>
            <a:ext cx="2908312" cy="1107996"/>
          </a:xfrm>
          <a:prstGeom prst="rect">
            <a:avLst/>
          </a:prstGeom>
          <a:noFill/>
        </p:spPr>
        <p:txBody>
          <a:bodyPr wrap="square" rtlCol="0">
            <a:spAutoFit/>
          </a:bodyPr>
          <a:lstStyle/>
          <a:p>
            <a:r>
              <a:rPr lang="en-US" sz="2200" dirty="0">
                <a:solidFill>
                  <a:srgbClr val="FF0000"/>
                </a:solidFill>
              </a:rPr>
              <a:t>STOP! PAUSE THE VIDEO NOW TO THINK ABOUT THE QUESTION.</a:t>
            </a:r>
          </a:p>
        </p:txBody>
      </p:sp>
    </p:spTree>
    <p:extLst>
      <p:ext uri="{BB962C8B-B14F-4D97-AF65-F5344CB8AC3E}">
        <p14:creationId xmlns:p14="http://schemas.microsoft.com/office/powerpoint/2010/main" val="262783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841B6D-25B0-4BD2-B644-FCDA5DFD4BA7}"/>
              </a:ext>
            </a:extLst>
          </p:cNvPr>
          <p:cNvPicPr>
            <a:picLocks noChangeAspect="1"/>
          </p:cNvPicPr>
          <p:nvPr/>
        </p:nvPicPr>
        <p:blipFill>
          <a:blip r:embed="rId2"/>
          <a:stretch>
            <a:fillRect/>
          </a:stretch>
        </p:blipFill>
        <p:spPr>
          <a:xfrm>
            <a:off x="8099469" y="572338"/>
            <a:ext cx="3805485" cy="2244809"/>
          </a:xfrm>
          <a:prstGeom prst="rect">
            <a:avLst/>
          </a:prstGeom>
        </p:spPr>
      </p:pic>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A line needed two points, a quadratic needs three.</a:t>
            </a:r>
          </a:p>
          <a:p>
            <a:pPr marL="0" indent="0" algn="just">
              <a:buNone/>
            </a:pPr>
            <a:endParaRPr lang="en-US" dirty="0">
              <a:solidFill>
                <a:srgbClr val="FF0000"/>
              </a:solidFill>
            </a:endParaRPr>
          </a:p>
          <a:p>
            <a:pPr marL="0" indent="0" algn="just">
              <a:buNone/>
            </a:pPr>
            <a:r>
              <a:rPr lang="en-US" dirty="0">
                <a:solidFill>
                  <a:srgbClr val="FF0000"/>
                </a:solidFill>
              </a:rPr>
              <a:t>Note there are three coefficients: a, b, c; by having three points we can figure out those three values. How would you do that?</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13</a:t>
            </a:fld>
            <a:endParaRPr lang="en-US"/>
          </a:p>
        </p:txBody>
      </p:sp>
      <p:pic>
        <p:nvPicPr>
          <p:cNvPr id="9" name="Picture 8">
            <a:extLst>
              <a:ext uri="{FF2B5EF4-FFF2-40B4-BE49-F238E27FC236}">
                <a16:creationId xmlns:a16="http://schemas.microsoft.com/office/drawing/2014/main" id="{3CE501DE-1DE7-4AEB-99A6-EE9F66055F8A}"/>
              </a:ext>
            </a:extLst>
          </p:cNvPr>
          <p:cNvPicPr>
            <a:picLocks noChangeAspect="1"/>
          </p:cNvPicPr>
          <p:nvPr/>
        </p:nvPicPr>
        <p:blipFill>
          <a:blip r:embed="rId3"/>
          <a:stretch>
            <a:fillRect/>
          </a:stretch>
        </p:blipFill>
        <p:spPr>
          <a:xfrm>
            <a:off x="333263" y="4898349"/>
            <a:ext cx="1254749" cy="1180668"/>
          </a:xfrm>
          <a:prstGeom prst="rect">
            <a:avLst/>
          </a:prstGeom>
        </p:spPr>
      </p:pic>
      <p:sp>
        <p:nvSpPr>
          <p:cNvPr id="10" name="TextBox 9">
            <a:extLst>
              <a:ext uri="{FF2B5EF4-FFF2-40B4-BE49-F238E27FC236}">
                <a16:creationId xmlns:a16="http://schemas.microsoft.com/office/drawing/2014/main" id="{5024E4E3-2995-4936-BBF0-E5A86C5C017F}"/>
              </a:ext>
            </a:extLst>
          </p:cNvPr>
          <p:cNvSpPr txBox="1"/>
          <p:nvPr/>
        </p:nvSpPr>
        <p:spPr>
          <a:xfrm>
            <a:off x="1921206" y="5273239"/>
            <a:ext cx="8199404" cy="430887"/>
          </a:xfrm>
          <a:prstGeom prst="rect">
            <a:avLst/>
          </a:prstGeom>
          <a:noFill/>
        </p:spPr>
        <p:txBody>
          <a:bodyPr wrap="square" rtlCol="0">
            <a:spAutoFit/>
          </a:bodyPr>
          <a:lstStyle/>
          <a:p>
            <a:r>
              <a:rPr lang="en-US" sz="2200" dirty="0">
                <a:solidFill>
                  <a:srgbClr val="FF0000"/>
                </a:solidFill>
              </a:rPr>
              <a:t>STOP! PAUSE THE VIDEO NOW TO THINK ABOUT THE QUESTION.</a:t>
            </a:r>
          </a:p>
        </p:txBody>
      </p:sp>
      <p:pic>
        <p:nvPicPr>
          <p:cNvPr id="11" name="Picture 10">
            <a:extLst>
              <a:ext uri="{FF2B5EF4-FFF2-40B4-BE49-F238E27FC236}">
                <a16:creationId xmlns:a16="http://schemas.microsoft.com/office/drawing/2014/main" id="{54C1199F-7A88-43EA-8143-971D2D652C86}"/>
              </a:ext>
            </a:extLst>
          </p:cNvPr>
          <p:cNvPicPr>
            <a:picLocks noChangeAspect="1"/>
          </p:cNvPicPr>
          <p:nvPr/>
        </p:nvPicPr>
        <p:blipFill>
          <a:blip r:embed="rId3"/>
          <a:stretch>
            <a:fillRect/>
          </a:stretch>
        </p:blipFill>
        <p:spPr>
          <a:xfrm>
            <a:off x="9397715" y="4898349"/>
            <a:ext cx="1254749" cy="1180668"/>
          </a:xfrm>
          <a:prstGeom prst="rect">
            <a:avLst/>
          </a:prstGeom>
        </p:spPr>
      </p:pic>
    </p:spTree>
    <p:extLst>
      <p:ext uri="{BB962C8B-B14F-4D97-AF65-F5344CB8AC3E}">
        <p14:creationId xmlns:p14="http://schemas.microsoft.com/office/powerpoint/2010/main" val="92196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know (0, 7), (1, 5) and (2,9) are on the quadratic. Then</a:t>
            </a:r>
          </a:p>
          <a:p>
            <a:pPr algn="just"/>
            <a:r>
              <a:rPr lang="en-US" dirty="0"/>
              <a:t>7 = a </a:t>
            </a:r>
            <a:r>
              <a:rPr lang="en-US" sz="1800" dirty="0"/>
              <a:t>*</a:t>
            </a:r>
            <a:r>
              <a:rPr lang="en-US" dirty="0"/>
              <a:t> 0</a:t>
            </a:r>
            <a:r>
              <a:rPr lang="en-US" baseline="30000" dirty="0"/>
              <a:t>2</a:t>
            </a:r>
            <a:r>
              <a:rPr lang="en-US" dirty="0"/>
              <a:t> + b </a:t>
            </a:r>
            <a:r>
              <a:rPr lang="en-US" sz="1800" dirty="0"/>
              <a:t>*</a:t>
            </a:r>
            <a:r>
              <a:rPr lang="en-US" dirty="0"/>
              <a:t> 0 + c.</a:t>
            </a:r>
          </a:p>
          <a:p>
            <a:pPr algn="just"/>
            <a:r>
              <a:rPr lang="en-US" dirty="0"/>
              <a:t>5 = a </a:t>
            </a:r>
            <a:r>
              <a:rPr lang="en-US" sz="1800" dirty="0"/>
              <a:t>*</a:t>
            </a:r>
            <a:r>
              <a:rPr lang="en-US" dirty="0"/>
              <a:t> 1</a:t>
            </a:r>
            <a:r>
              <a:rPr lang="en-US" baseline="30000" dirty="0"/>
              <a:t>2</a:t>
            </a:r>
            <a:r>
              <a:rPr lang="en-US" dirty="0"/>
              <a:t> + b </a:t>
            </a:r>
            <a:r>
              <a:rPr lang="en-US" sz="1800" dirty="0"/>
              <a:t>*</a:t>
            </a:r>
            <a:r>
              <a:rPr lang="en-US" dirty="0"/>
              <a:t> 1 + c.</a:t>
            </a:r>
          </a:p>
          <a:p>
            <a:pPr algn="just"/>
            <a:r>
              <a:rPr lang="en-US" dirty="0"/>
              <a:t>9 = a </a:t>
            </a:r>
            <a:r>
              <a:rPr lang="en-US" sz="1800" dirty="0"/>
              <a:t>*</a:t>
            </a:r>
            <a:r>
              <a:rPr lang="en-US" dirty="0"/>
              <a:t> 2</a:t>
            </a:r>
            <a:r>
              <a:rPr lang="en-US" baseline="30000" dirty="0"/>
              <a:t>2</a:t>
            </a:r>
            <a:r>
              <a:rPr lang="en-US" dirty="0"/>
              <a:t> + b </a:t>
            </a:r>
            <a:r>
              <a:rPr lang="en-US" sz="1800" dirty="0"/>
              <a:t>*</a:t>
            </a:r>
            <a:r>
              <a:rPr lang="en-US" dirty="0"/>
              <a:t> 2 + c.</a:t>
            </a:r>
          </a:p>
          <a:p>
            <a:pPr algn="just"/>
            <a:endParaRPr lang="en-US" dirty="0"/>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14</a:t>
            </a:fld>
            <a:endParaRPr lang="en-US"/>
          </a:p>
        </p:txBody>
      </p:sp>
    </p:spTree>
    <p:extLst>
      <p:ext uri="{BB962C8B-B14F-4D97-AF65-F5344CB8AC3E}">
        <p14:creationId xmlns:p14="http://schemas.microsoft.com/office/powerpoint/2010/main" val="336892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know (0, 7), (1, 5) and (2,9) are on the quadratic. Then</a:t>
            </a:r>
          </a:p>
          <a:p>
            <a:pPr algn="just"/>
            <a:r>
              <a:rPr lang="en-US" dirty="0"/>
              <a:t>7 = a </a:t>
            </a:r>
            <a:r>
              <a:rPr lang="en-US" sz="1800" dirty="0"/>
              <a:t>*</a:t>
            </a:r>
            <a:r>
              <a:rPr lang="en-US" dirty="0"/>
              <a:t> 0</a:t>
            </a:r>
            <a:r>
              <a:rPr lang="en-US" baseline="30000" dirty="0"/>
              <a:t>2</a:t>
            </a:r>
            <a:r>
              <a:rPr lang="en-US" dirty="0"/>
              <a:t> + b </a:t>
            </a:r>
            <a:r>
              <a:rPr lang="en-US" sz="1800" dirty="0"/>
              <a:t>*</a:t>
            </a:r>
            <a:r>
              <a:rPr lang="en-US" dirty="0"/>
              <a:t> 0 + c, so 7 = c.</a:t>
            </a:r>
          </a:p>
          <a:p>
            <a:pPr algn="just"/>
            <a:r>
              <a:rPr lang="en-US" dirty="0"/>
              <a:t>5 = a </a:t>
            </a:r>
            <a:r>
              <a:rPr lang="en-US" sz="1800" dirty="0"/>
              <a:t>*</a:t>
            </a:r>
            <a:r>
              <a:rPr lang="en-US" dirty="0"/>
              <a:t> 1</a:t>
            </a:r>
            <a:r>
              <a:rPr lang="en-US" baseline="30000" dirty="0"/>
              <a:t>2</a:t>
            </a:r>
            <a:r>
              <a:rPr lang="en-US" dirty="0"/>
              <a:t> + b </a:t>
            </a:r>
            <a:r>
              <a:rPr lang="en-US" sz="1800" dirty="0"/>
              <a:t>*</a:t>
            </a:r>
            <a:r>
              <a:rPr lang="en-US" dirty="0"/>
              <a:t> 1 + c, so 5 = a + b + c, but since c=7 we get -2 = </a:t>
            </a:r>
            <a:r>
              <a:rPr lang="en-US" dirty="0" err="1"/>
              <a:t>a+b</a:t>
            </a:r>
            <a:r>
              <a:rPr lang="en-US" dirty="0"/>
              <a:t>.</a:t>
            </a:r>
          </a:p>
          <a:p>
            <a:pPr algn="just"/>
            <a:r>
              <a:rPr lang="en-US" dirty="0"/>
              <a:t>9 = a </a:t>
            </a:r>
            <a:r>
              <a:rPr lang="en-US" sz="1800" dirty="0"/>
              <a:t>*</a:t>
            </a:r>
            <a:r>
              <a:rPr lang="en-US" dirty="0"/>
              <a:t> 2</a:t>
            </a:r>
            <a:r>
              <a:rPr lang="en-US" baseline="30000" dirty="0"/>
              <a:t>2</a:t>
            </a:r>
            <a:r>
              <a:rPr lang="en-US" dirty="0"/>
              <a:t> + b </a:t>
            </a:r>
            <a:r>
              <a:rPr lang="en-US" sz="1800" dirty="0"/>
              <a:t>*</a:t>
            </a:r>
            <a:r>
              <a:rPr lang="en-US" dirty="0"/>
              <a:t> 2 + c, so 9 = 4a + 2b + c, but since c=7 we get 2 = 4a+2b.</a:t>
            </a:r>
          </a:p>
          <a:p>
            <a:pPr algn="just"/>
            <a:endParaRPr lang="en-US" dirty="0"/>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15</a:t>
            </a:fld>
            <a:endParaRPr lang="en-US"/>
          </a:p>
        </p:txBody>
      </p:sp>
    </p:spTree>
    <p:extLst>
      <p:ext uri="{BB962C8B-B14F-4D97-AF65-F5344CB8AC3E}">
        <p14:creationId xmlns:p14="http://schemas.microsoft.com/office/powerpoint/2010/main" val="346980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fontScale="92500" lnSpcReduction="2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know (0, 7), (1, 5) and (2,9) are on the quadratic. Then</a:t>
            </a:r>
          </a:p>
          <a:p>
            <a:pPr algn="just"/>
            <a:r>
              <a:rPr lang="en-US" dirty="0"/>
              <a:t>7 = a </a:t>
            </a:r>
            <a:r>
              <a:rPr lang="en-US" sz="1800" dirty="0"/>
              <a:t>*</a:t>
            </a:r>
            <a:r>
              <a:rPr lang="en-US" dirty="0"/>
              <a:t> 0</a:t>
            </a:r>
            <a:r>
              <a:rPr lang="en-US" baseline="30000" dirty="0"/>
              <a:t>2</a:t>
            </a:r>
            <a:r>
              <a:rPr lang="en-US" dirty="0"/>
              <a:t> + b </a:t>
            </a:r>
            <a:r>
              <a:rPr lang="en-US" sz="1800" dirty="0"/>
              <a:t>*</a:t>
            </a:r>
            <a:r>
              <a:rPr lang="en-US" dirty="0"/>
              <a:t> 0 + c, so 7 = c.</a:t>
            </a:r>
          </a:p>
          <a:p>
            <a:pPr algn="just"/>
            <a:r>
              <a:rPr lang="en-US" dirty="0"/>
              <a:t>5 = a </a:t>
            </a:r>
            <a:r>
              <a:rPr lang="en-US" sz="1800" dirty="0"/>
              <a:t>*</a:t>
            </a:r>
            <a:r>
              <a:rPr lang="en-US" dirty="0"/>
              <a:t> 1</a:t>
            </a:r>
            <a:r>
              <a:rPr lang="en-US" baseline="30000" dirty="0"/>
              <a:t>2</a:t>
            </a:r>
            <a:r>
              <a:rPr lang="en-US" dirty="0"/>
              <a:t> + b </a:t>
            </a:r>
            <a:r>
              <a:rPr lang="en-US" sz="1800" dirty="0"/>
              <a:t>*</a:t>
            </a:r>
            <a:r>
              <a:rPr lang="en-US" dirty="0"/>
              <a:t> 1 + c, so 5 = a + b + c, but since c=7 we get -2 = </a:t>
            </a:r>
            <a:r>
              <a:rPr lang="en-US" dirty="0" err="1"/>
              <a:t>a+b</a:t>
            </a:r>
            <a:r>
              <a:rPr lang="en-US" dirty="0"/>
              <a:t>.</a:t>
            </a:r>
          </a:p>
          <a:p>
            <a:pPr algn="just"/>
            <a:r>
              <a:rPr lang="en-US" dirty="0"/>
              <a:t>9 = a </a:t>
            </a:r>
            <a:r>
              <a:rPr lang="en-US" sz="1800" dirty="0"/>
              <a:t>*</a:t>
            </a:r>
            <a:r>
              <a:rPr lang="en-US" dirty="0"/>
              <a:t> 2</a:t>
            </a:r>
            <a:r>
              <a:rPr lang="en-US" baseline="30000" dirty="0"/>
              <a:t>2</a:t>
            </a:r>
            <a:r>
              <a:rPr lang="en-US" dirty="0"/>
              <a:t> + b </a:t>
            </a:r>
            <a:r>
              <a:rPr lang="en-US" sz="1800" dirty="0"/>
              <a:t>*</a:t>
            </a:r>
            <a:r>
              <a:rPr lang="en-US" dirty="0"/>
              <a:t> 2 + c, so 9 = 4a + 2b + c, but since c=7 we get 2 = 4a+2b.</a:t>
            </a:r>
          </a:p>
          <a:p>
            <a:pPr algn="just"/>
            <a:endParaRPr lang="en-US" dirty="0"/>
          </a:p>
          <a:p>
            <a:pPr marL="0" indent="0" algn="just">
              <a:buNone/>
            </a:pPr>
            <a:r>
              <a:rPr lang="en-US" dirty="0"/>
              <a:t>We have two equations in two unknowns: we can solve! If we subtract two copies of the second from the first, the b-terms vanish:</a:t>
            </a:r>
          </a:p>
          <a:p>
            <a:pPr marL="0" indent="0" algn="just">
              <a:buNone/>
            </a:pPr>
            <a:r>
              <a:rPr lang="en-US" dirty="0"/>
              <a:t>2 = 4a + 2b</a:t>
            </a:r>
          </a:p>
          <a:p>
            <a:pPr marL="0" indent="0" algn="just">
              <a:buNone/>
            </a:pPr>
            <a:r>
              <a:rPr lang="en-US" dirty="0"/>
              <a:t>-4 = 2a + 2b</a:t>
            </a:r>
          </a:p>
          <a:p>
            <a:pPr marL="0" indent="0" algn="just">
              <a:buNone/>
            </a:pPr>
            <a:r>
              <a:rPr lang="en-US" dirty="0"/>
              <a:t>So 6 = 2a or a = 3; since -2 = a + b we find b = -2-a = -5.</a:t>
            </a:r>
          </a:p>
          <a:p>
            <a:pPr marL="0" indent="0" algn="just">
              <a:buNone/>
            </a:pPr>
            <a:endParaRPr lang="en-US" dirty="0"/>
          </a:p>
          <a:p>
            <a:pPr marL="0" indent="0" algn="just">
              <a:buNone/>
            </a:pPr>
            <a:r>
              <a:rPr lang="en-US" dirty="0"/>
              <a:t>We could also have used -2 = </a:t>
            </a:r>
            <a:r>
              <a:rPr lang="en-US" dirty="0" err="1"/>
              <a:t>a+b</a:t>
            </a:r>
            <a:r>
              <a:rPr lang="en-US" dirty="0"/>
              <a:t> to say b = -2-a, and substitute that into 2 = 4a+2b, which would give 2 = 4a + 2(-2-a), or 2 = 4a – 4 – 2a. Thus 6 = 2a and again a = 3.</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16</a:t>
            </a:fld>
            <a:endParaRPr lang="en-US"/>
          </a:p>
        </p:txBody>
      </p:sp>
    </p:spTree>
    <p:extLst>
      <p:ext uri="{BB962C8B-B14F-4D97-AF65-F5344CB8AC3E}">
        <p14:creationId xmlns:p14="http://schemas.microsoft.com/office/powerpoint/2010/main" val="267974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Plotting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algn="just"/>
            <a:r>
              <a:rPr lang="en-US" dirty="0"/>
              <a:t>What does a do? </a:t>
            </a:r>
          </a:p>
          <a:p>
            <a:pPr algn="just"/>
            <a:r>
              <a:rPr lang="en-US" dirty="0"/>
              <a:t>What’s the difference between x</a:t>
            </a:r>
            <a:r>
              <a:rPr lang="en-US" baseline="30000" dirty="0"/>
              <a:t>2</a:t>
            </a:r>
            <a:r>
              <a:rPr lang="en-US" dirty="0"/>
              <a:t>, 2x</a:t>
            </a:r>
            <a:r>
              <a:rPr lang="en-US" baseline="30000" dirty="0"/>
              <a:t>2</a:t>
            </a:r>
            <a:r>
              <a:rPr lang="en-US" dirty="0"/>
              <a:t>, 4x</a:t>
            </a:r>
            <a:r>
              <a:rPr lang="en-US" baseline="30000" dirty="0"/>
              <a:t>2</a:t>
            </a:r>
            <a:r>
              <a:rPr lang="en-US" dirty="0"/>
              <a:t> and –x</a:t>
            </a:r>
            <a:r>
              <a:rPr lang="en-US" baseline="30000" dirty="0"/>
              <a:t>2</a:t>
            </a:r>
            <a:r>
              <a:rPr lang="en-US" dirty="0"/>
              <a:t>, -2x</a:t>
            </a:r>
            <a:r>
              <a:rPr lang="en-US" baseline="30000" dirty="0"/>
              <a:t>2 </a:t>
            </a:r>
            <a:r>
              <a:rPr lang="en-US" dirty="0"/>
              <a:t>and -4x</a:t>
            </a:r>
            <a:r>
              <a:rPr lang="en-US" baseline="30000" dirty="0"/>
              <a:t>2</a:t>
            </a:r>
            <a:r>
              <a:rPr lang="en-US" dirty="0"/>
              <a:t>?</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17</a:t>
            </a:fld>
            <a:endParaRPr lang="en-US"/>
          </a:p>
        </p:txBody>
      </p:sp>
      <p:pic>
        <p:nvPicPr>
          <p:cNvPr id="5" name="Picture 4">
            <a:extLst>
              <a:ext uri="{FF2B5EF4-FFF2-40B4-BE49-F238E27FC236}">
                <a16:creationId xmlns:a16="http://schemas.microsoft.com/office/drawing/2014/main" id="{239960F6-4A8B-4A6C-B2C1-3337B78226F1}"/>
              </a:ext>
            </a:extLst>
          </p:cNvPr>
          <p:cNvPicPr>
            <a:picLocks noChangeAspect="1"/>
          </p:cNvPicPr>
          <p:nvPr/>
        </p:nvPicPr>
        <p:blipFill>
          <a:blip r:embed="rId2"/>
          <a:stretch>
            <a:fillRect/>
          </a:stretch>
        </p:blipFill>
        <p:spPr>
          <a:xfrm>
            <a:off x="1528528" y="2868881"/>
            <a:ext cx="8984759" cy="1120237"/>
          </a:xfrm>
          <a:prstGeom prst="rect">
            <a:avLst/>
          </a:prstGeom>
        </p:spPr>
      </p:pic>
    </p:spTree>
    <p:extLst>
      <p:ext uri="{BB962C8B-B14F-4D97-AF65-F5344CB8AC3E}">
        <p14:creationId xmlns:p14="http://schemas.microsoft.com/office/powerpoint/2010/main" val="222239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Plotting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algn="just"/>
            <a:r>
              <a:rPr lang="en-US" dirty="0"/>
              <a:t>What does a do? </a:t>
            </a:r>
          </a:p>
          <a:p>
            <a:pPr algn="just"/>
            <a:r>
              <a:rPr lang="en-US" dirty="0"/>
              <a:t>What’s the difference between x</a:t>
            </a:r>
            <a:r>
              <a:rPr lang="en-US" baseline="30000" dirty="0"/>
              <a:t>2</a:t>
            </a:r>
            <a:r>
              <a:rPr lang="en-US" dirty="0"/>
              <a:t>, 2x</a:t>
            </a:r>
            <a:r>
              <a:rPr lang="en-US" baseline="30000" dirty="0"/>
              <a:t>2</a:t>
            </a:r>
            <a:r>
              <a:rPr lang="en-US" dirty="0"/>
              <a:t>, 4x</a:t>
            </a:r>
            <a:r>
              <a:rPr lang="en-US" baseline="30000" dirty="0"/>
              <a:t>2</a:t>
            </a:r>
            <a:r>
              <a:rPr lang="en-US" dirty="0"/>
              <a:t> and –x</a:t>
            </a:r>
            <a:r>
              <a:rPr lang="en-US" baseline="30000" dirty="0"/>
              <a:t>2</a:t>
            </a:r>
            <a:r>
              <a:rPr lang="en-US" dirty="0"/>
              <a:t>, -2x</a:t>
            </a:r>
            <a:r>
              <a:rPr lang="en-US" baseline="30000" dirty="0"/>
              <a:t>2 </a:t>
            </a:r>
            <a:r>
              <a:rPr lang="en-US" dirty="0"/>
              <a:t>and -4x</a:t>
            </a:r>
            <a:r>
              <a:rPr lang="en-US" baseline="30000" dirty="0"/>
              <a:t>2</a:t>
            </a:r>
            <a:r>
              <a:rPr lang="en-US" dirty="0"/>
              <a:t>?</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18</a:t>
            </a:fld>
            <a:endParaRPr lang="en-US"/>
          </a:p>
        </p:txBody>
      </p:sp>
      <p:pic>
        <p:nvPicPr>
          <p:cNvPr id="8" name="Picture 7">
            <a:extLst>
              <a:ext uri="{FF2B5EF4-FFF2-40B4-BE49-F238E27FC236}">
                <a16:creationId xmlns:a16="http://schemas.microsoft.com/office/drawing/2014/main" id="{51FB9149-1C7C-4BC1-ADFE-4A11A0496BA5}"/>
              </a:ext>
            </a:extLst>
          </p:cNvPr>
          <p:cNvPicPr>
            <a:picLocks noChangeAspect="1"/>
          </p:cNvPicPr>
          <p:nvPr/>
        </p:nvPicPr>
        <p:blipFill>
          <a:blip r:embed="rId2"/>
          <a:stretch>
            <a:fillRect/>
          </a:stretch>
        </p:blipFill>
        <p:spPr>
          <a:xfrm>
            <a:off x="1395309" y="2840009"/>
            <a:ext cx="9328915" cy="3807720"/>
          </a:xfrm>
          <a:prstGeom prst="rect">
            <a:avLst/>
          </a:prstGeom>
        </p:spPr>
      </p:pic>
    </p:spTree>
    <p:extLst>
      <p:ext uri="{BB962C8B-B14F-4D97-AF65-F5344CB8AC3E}">
        <p14:creationId xmlns:p14="http://schemas.microsoft.com/office/powerpoint/2010/main" val="1742767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Plotting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algn="just"/>
            <a:r>
              <a:rPr lang="en-US" dirty="0"/>
              <a:t>What does c do? What’s the difference between 2x</a:t>
            </a:r>
            <a:r>
              <a:rPr lang="en-US" baseline="30000" dirty="0"/>
              <a:t>2</a:t>
            </a:r>
            <a:r>
              <a:rPr lang="en-US" dirty="0"/>
              <a:t> and 2x</a:t>
            </a:r>
            <a:r>
              <a:rPr lang="en-US" baseline="30000" dirty="0"/>
              <a:t>2</a:t>
            </a:r>
            <a:r>
              <a:rPr lang="en-US" dirty="0"/>
              <a:t> + 1 and 2x</a:t>
            </a:r>
            <a:r>
              <a:rPr lang="en-US" baseline="30000" dirty="0"/>
              <a:t>2</a:t>
            </a:r>
            <a:r>
              <a:rPr lang="en-US" dirty="0"/>
              <a:t> - 1?</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19</a:t>
            </a:fld>
            <a:endParaRPr lang="en-US"/>
          </a:p>
        </p:txBody>
      </p:sp>
      <p:pic>
        <p:nvPicPr>
          <p:cNvPr id="5" name="Picture 4">
            <a:extLst>
              <a:ext uri="{FF2B5EF4-FFF2-40B4-BE49-F238E27FC236}">
                <a16:creationId xmlns:a16="http://schemas.microsoft.com/office/drawing/2014/main" id="{69D261E2-0701-43D7-886E-06A5B0BB93A6}"/>
              </a:ext>
            </a:extLst>
          </p:cNvPr>
          <p:cNvPicPr>
            <a:picLocks noChangeAspect="1"/>
          </p:cNvPicPr>
          <p:nvPr/>
        </p:nvPicPr>
        <p:blipFill>
          <a:blip r:embed="rId2"/>
          <a:stretch>
            <a:fillRect/>
          </a:stretch>
        </p:blipFill>
        <p:spPr>
          <a:xfrm>
            <a:off x="1603620" y="2931025"/>
            <a:ext cx="8984759" cy="1120237"/>
          </a:xfrm>
          <a:prstGeom prst="rect">
            <a:avLst/>
          </a:prstGeom>
        </p:spPr>
      </p:pic>
    </p:spTree>
    <p:extLst>
      <p:ext uri="{BB962C8B-B14F-4D97-AF65-F5344CB8AC3E}">
        <p14:creationId xmlns:p14="http://schemas.microsoft.com/office/powerpoint/2010/main" val="293326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64732-2B94-464E-B60A-9A68AA6AE09B}"/>
              </a:ext>
            </a:extLst>
          </p:cNvPr>
          <p:cNvPicPr>
            <a:picLocks noChangeAspect="1"/>
          </p:cNvPicPr>
          <p:nvPr/>
        </p:nvPicPr>
        <p:blipFill>
          <a:blip r:embed="rId2"/>
          <a:stretch>
            <a:fillRect/>
          </a:stretch>
        </p:blipFill>
        <p:spPr>
          <a:xfrm>
            <a:off x="-1" y="88777"/>
            <a:ext cx="11203619" cy="6769223"/>
          </a:xfrm>
          <a:prstGeom prst="rect">
            <a:avLst/>
          </a:prstGeom>
        </p:spPr>
      </p:pic>
      <p:sp>
        <p:nvSpPr>
          <p:cNvPr id="2" name="Title 1">
            <a:extLst>
              <a:ext uri="{FF2B5EF4-FFF2-40B4-BE49-F238E27FC236}">
                <a16:creationId xmlns:a16="http://schemas.microsoft.com/office/drawing/2014/main" id="{36FE7AC3-ED22-4572-9D97-4D4E8C9D70F0}"/>
              </a:ext>
            </a:extLst>
          </p:cNvPr>
          <p:cNvSpPr>
            <a:spLocks noGrp="1"/>
          </p:cNvSpPr>
          <p:nvPr>
            <p:ph type="title"/>
          </p:nvPr>
        </p:nvSpPr>
        <p:spPr>
          <a:xfrm>
            <a:off x="292963" y="204187"/>
            <a:ext cx="11060837" cy="1486502"/>
          </a:xfrm>
        </p:spPr>
        <p:txBody>
          <a:bodyPr>
            <a:normAutofit/>
          </a:bodyPr>
          <a:lstStyle/>
          <a:p>
            <a:r>
              <a:rPr lang="en-US" sz="7000" b="1" dirty="0">
                <a:solidFill>
                  <a:srgbClr val="FF0000"/>
                </a:solidFill>
              </a:rPr>
              <a:t>Goals</a:t>
            </a:r>
          </a:p>
        </p:txBody>
      </p:sp>
      <p:sp>
        <p:nvSpPr>
          <p:cNvPr id="3" name="Content Placeholder 2">
            <a:extLst>
              <a:ext uri="{FF2B5EF4-FFF2-40B4-BE49-F238E27FC236}">
                <a16:creationId xmlns:a16="http://schemas.microsoft.com/office/drawing/2014/main" id="{F1DA0915-B5EE-4D67-ADD6-153EBA83FFF8}"/>
              </a:ext>
            </a:extLst>
          </p:cNvPr>
          <p:cNvSpPr>
            <a:spLocks noGrp="1"/>
          </p:cNvSpPr>
          <p:nvPr>
            <p:ph idx="1"/>
          </p:nvPr>
        </p:nvSpPr>
        <p:spPr>
          <a:xfrm>
            <a:off x="609970" y="1455938"/>
            <a:ext cx="10972060" cy="4818680"/>
          </a:xfrm>
        </p:spPr>
        <p:txBody>
          <a:bodyPr/>
          <a:lstStyle/>
          <a:p>
            <a:pPr marL="0" indent="0">
              <a:buNone/>
            </a:pPr>
            <a:r>
              <a:rPr lang="en-US" dirty="0"/>
              <a:t>Learn how to solve polynomial equations and see applications of polynomials and ways to find their roots.</a:t>
            </a:r>
          </a:p>
          <a:p>
            <a:pPr marL="0" indent="0">
              <a:buNone/>
            </a:pPr>
            <a:endParaRPr lang="en-US" dirty="0"/>
          </a:p>
          <a:p>
            <a:pPr marL="0" indent="0">
              <a:buNone/>
            </a:pPr>
            <a:r>
              <a:rPr lang="en-US" dirty="0"/>
              <a:t>These range from </a:t>
            </a:r>
          </a:p>
          <a:p>
            <a:r>
              <a:rPr lang="en-US" dirty="0"/>
              <a:t>flight paths of baseballs, cannonballs, and planes with no engines,</a:t>
            </a:r>
          </a:p>
          <a:p>
            <a:r>
              <a:rPr lang="en-US" dirty="0"/>
              <a:t>gambling (roulette)</a:t>
            </a:r>
          </a:p>
          <a:p>
            <a:r>
              <a:rPr lang="en-US" dirty="0"/>
              <a:t>Cryptography.</a:t>
            </a:r>
          </a:p>
          <a:p>
            <a:pPr marL="0" indent="0">
              <a:buNone/>
            </a:pPr>
            <a:endParaRPr lang="en-US" dirty="0"/>
          </a:p>
          <a:p>
            <a:pPr marL="0" indent="0">
              <a:buNone/>
            </a:pPr>
            <a:r>
              <a:rPr lang="en-US" dirty="0"/>
              <a:t>As always, we start simple and build up.</a:t>
            </a:r>
          </a:p>
        </p:txBody>
      </p:sp>
      <p:pic>
        <p:nvPicPr>
          <p:cNvPr id="4" name="Picture 3">
            <a:extLst>
              <a:ext uri="{FF2B5EF4-FFF2-40B4-BE49-F238E27FC236}">
                <a16:creationId xmlns:a16="http://schemas.microsoft.com/office/drawing/2014/main" id="{ED578E76-B8C8-46FE-B47B-B0E6C5C5E39E}"/>
              </a:ext>
            </a:extLst>
          </p:cNvPr>
          <p:cNvPicPr>
            <a:picLocks noChangeAspect="1"/>
          </p:cNvPicPr>
          <p:nvPr/>
        </p:nvPicPr>
        <p:blipFill>
          <a:blip r:embed="rId3"/>
          <a:stretch>
            <a:fillRect/>
          </a:stretch>
        </p:blipFill>
        <p:spPr>
          <a:xfrm>
            <a:off x="918100" y="754602"/>
            <a:ext cx="484849" cy="484849"/>
          </a:xfrm>
          <a:prstGeom prst="rect">
            <a:avLst/>
          </a:prstGeom>
        </p:spPr>
      </p:pic>
      <p:sp>
        <p:nvSpPr>
          <p:cNvPr id="6" name="Rectangle 5">
            <a:extLst>
              <a:ext uri="{FF2B5EF4-FFF2-40B4-BE49-F238E27FC236}">
                <a16:creationId xmlns:a16="http://schemas.microsoft.com/office/drawing/2014/main" id="{10B86753-FCF7-49DD-823E-8046F7F542F8}"/>
              </a:ext>
            </a:extLst>
          </p:cNvPr>
          <p:cNvSpPr/>
          <p:nvPr/>
        </p:nvSpPr>
        <p:spPr>
          <a:xfrm>
            <a:off x="5977217" y="3244334"/>
            <a:ext cx="237566" cy="369332"/>
          </a:xfrm>
          <a:prstGeom prst="rect">
            <a:avLst/>
          </a:prstGeom>
        </p:spPr>
        <p:txBody>
          <a:bodyPr wrap="square">
            <a:spAutoFit/>
          </a:bodyPr>
          <a:lstStyle/>
          <a:p>
            <a:r>
              <a:rPr lang="en-US" dirty="0">
                <a:latin typeface="Inherited"/>
              </a:rPr>
              <a:t> </a:t>
            </a:r>
            <a:endParaRPr lang="en-US" dirty="0"/>
          </a:p>
        </p:txBody>
      </p:sp>
      <p:pic>
        <p:nvPicPr>
          <p:cNvPr id="10" name="Picture 9">
            <a:extLst>
              <a:ext uri="{FF2B5EF4-FFF2-40B4-BE49-F238E27FC236}">
                <a16:creationId xmlns:a16="http://schemas.microsoft.com/office/drawing/2014/main" id="{4E59DAE1-0D93-4954-A36D-6CA747BFE31A}"/>
              </a:ext>
            </a:extLst>
          </p:cNvPr>
          <p:cNvPicPr>
            <a:picLocks noChangeAspect="1"/>
          </p:cNvPicPr>
          <p:nvPr/>
        </p:nvPicPr>
        <p:blipFill>
          <a:blip r:embed="rId4"/>
          <a:stretch>
            <a:fillRect/>
          </a:stretch>
        </p:blipFill>
        <p:spPr>
          <a:xfrm>
            <a:off x="10155682" y="4669"/>
            <a:ext cx="2036317" cy="2353448"/>
          </a:xfrm>
          <a:prstGeom prst="rect">
            <a:avLst/>
          </a:prstGeom>
        </p:spPr>
      </p:pic>
      <p:sp>
        <p:nvSpPr>
          <p:cNvPr id="11" name="Slide Number Placeholder 10">
            <a:extLst>
              <a:ext uri="{FF2B5EF4-FFF2-40B4-BE49-F238E27FC236}">
                <a16:creationId xmlns:a16="http://schemas.microsoft.com/office/drawing/2014/main" id="{BC865877-8EFB-44D1-BB7F-31CA057A9C01}"/>
              </a:ext>
            </a:extLst>
          </p:cNvPr>
          <p:cNvSpPr>
            <a:spLocks noGrp="1"/>
          </p:cNvSpPr>
          <p:nvPr>
            <p:ph type="sldNum" sz="quarter" idx="12"/>
          </p:nvPr>
        </p:nvSpPr>
        <p:spPr/>
        <p:txBody>
          <a:bodyPr/>
          <a:lstStyle/>
          <a:p>
            <a:fld id="{5DC2FD62-BB2D-412E-AB71-8E2B5D235FAB}" type="slidenum">
              <a:rPr lang="en-US" smtClean="0"/>
              <a:t>2</a:t>
            </a:fld>
            <a:endParaRPr lang="en-US"/>
          </a:p>
        </p:txBody>
      </p:sp>
    </p:spTree>
    <p:extLst>
      <p:ext uri="{BB962C8B-B14F-4D97-AF65-F5344CB8AC3E}">
        <p14:creationId xmlns:p14="http://schemas.microsoft.com/office/powerpoint/2010/main" val="387129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Plotting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algn="just"/>
            <a:r>
              <a:rPr lang="en-US" dirty="0"/>
              <a:t>What does c do? What’s the difference between 2x</a:t>
            </a:r>
            <a:r>
              <a:rPr lang="en-US" baseline="30000" dirty="0"/>
              <a:t>2</a:t>
            </a:r>
            <a:r>
              <a:rPr lang="en-US" dirty="0"/>
              <a:t> and 2x</a:t>
            </a:r>
            <a:r>
              <a:rPr lang="en-US" baseline="30000" dirty="0"/>
              <a:t>2</a:t>
            </a:r>
            <a:r>
              <a:rPr lang="en-US" dirty="0"/>
              <a:t> + 1 and 2x</a:t>
            </a:r>
            <a:r>
              <a:rPr lang="en-US" baseline="30000" dirty="0"/>
              <a:t>2</a:t>
            </a:r>
            <a:r>
              <a:rPr lang="en-US" dirty="0"/>
              <a:t> - 1?</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20</a:t>
            </a:fld>
            <a:endParaRPr lang="en-US"/>
          </a:p>
        </p:txBody>
      </p:sp>
      <p:pic>
        <p:nvPicPr>
          <p:cNvPr id="6" name="Picture 5">
            <a:extLst>
              <a:ext uri="{FF2B5EF4-FFF2-40B4-BE49-F238E27FC236}">
                <a16:creationId xmlns:a16="http://schemas.microsoft.com/office/drawing/2014/main" id="{B7918ACF-0089-4DAF-9E47-7E9734052983}"/>
              </a:ext>
            </a:extLst>
          </p:cNvPr>
          <p:cNvPicPr>
            <a:picLocks noChangeAspect="1"/>
          </p:cNvPicPr>
          <p:nvPr/>
        </p:nvPicPr>
        <p:blipFill>
          <a:blip r:embed="rId2"/>
          <a:stretch>
            <a:fillRect/>
          </a:stretch>
        </p:blipFill>
        <p:spPr>
          <a:xfrm>
            <a:off x="1246565" y="2268026"/>
            <a:ext cx="9698869" cy="4518631"/>
          </a:xfrm>
          <a:prstGeom prst="rect">
            <a:avLst/>
          </a:prstGeom>
        </p:spPr>
      </p:pic>
    </p:spTree>
    <p:extLst>
      <p:ext uri="{BB962C8B-B14F-4D97-AF65-F5344CB8AC3E}">
        <p14:creationId xmlns:p14="http://schemas.microsoft.com/office/powerpoint/2010/main" val="255515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Plotting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algn="just"/>
            <a:r>
              <a:rPr lang="en-US" dirty="0"/>
              <a:t>What does b do? </a:t>
            </a:r>
          </a:p>
          <a:p>
            <a:pPr algn="just"/>
            <a:r>
              <a:rPr lang="en-US" dirty="0"/>
              <a:t>This is a bit harder to see.</a:t>
            </a:r>
          </a:p>
          <a:p>
            <a:pPr algn="just"/>
            <a:r>
              <a:rPr lang="en-US" dirty="0"/>
              <a:t>Later will see can rewrite as a(x – h)</a:t>
            </a:r>
            <a:r>
              <a:rPr lang="en-US" baseline="30000" dirty="0"/>
              <a:t>2</a:t>
            </a:r>
            <a:r>
              <a:rPr lang="en-US" dirty="0"/>
              <a:t> + d for some d. Now what does h do?</a:t>
            </a:r>
          </a:p>
          <a:p>
            <a:pPr algn="just"/>
            <a:r>
              <a:rPr lang="en-US" dirty="0"/>
              <a:t>Compare (x-2)</a:t>
            </a:r>
            <a:r>
              <a:rPr lang="en-US" baseline="30000" dirty="0"/>
              <a:t>2</a:t>
            </a:r>
            <a:r>
              <a:rPr lang="en-US" dirty="0"/>
              <a:t> + 1,  (x-0)</a:t>
            </a:r>
            <a:r>
              <a:rPr lang="en-US" baseline="30000" dirty="0"/>
              <a:t>2</a:t>
            </a:r>
            <a:r>
              <a:rPr lang="en-US" dirty="0"/>
              <a:t> + 1,  (x+2)</a:t>
            </a:r>
            <a:r>
              <a:rPr lang="en-US" baseline="30000" dirty="0"/>
              <a:t>2</a:t>
            </a:r>
            <a:r>
              <a:rPr lang="en-US" dirty="0"/>
              <a:t> + 1…..</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21</a:t>
            </a:fld>
            <a:endParaRPr lang="en-US"/>
          </a:p>
        </p:txBody>
      </p:sp>
      <p:pic>
        <p:nvPicPr>
          <p:cNvPr id="5" name="Picture 4">
            <a:extLst>
              <a:ext uri="{FF2B5EF4-FFF2-40B4-BE49-F238E27FC236}">
                <a16:creationId xmlns:a16="http://schemas.microsoft.com/office/drawing/2014/main" id="{69D261E2-0701-43D7-886E-06A5B0BB93A6}"/>
              </a:ext>
            </a:extLst>
          </p:cNvPr>
          <p:cNvPicPr>
            <a:picLocks noChangeAspect="1"/>
          </p:cNvPicPr>
          <p:nvPr/>
        </p:nvPicPr>
        <p:blipFill>
          <a:blip r:embed="rId2"/>
          <a:stretch>
            <a:fillRect/>
          </a:stretch>
        </p:blipFill>
        <p:spPr>
          <a:xfrm>
            <a:off x="1667705" y="5425650"/>
            <a:ext cx="8984759" cy="1120237"/>
          </a:xfrm>
          <a:prstGeom prst="rect">
            <a:avLst/>
          </a:prstGeom>
        </p:spPr>
      </p:pic>
    </p:spTree>
    <p:extLst>
      <p:ext uri="{BB962C8B-B14F-4D97-AF65-F5344CB8AC3E}">
        <p14:creationId xmlns:p14="http://schemas.microsoft.com/office/powerpoint/2010/main" val="215047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Plotting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algn="just"/>
            <a:r>
              <a:rPr lang="en-US" dirty="0"/>
              <a:t>What does b do? Harder to see.</a:t>
            </a:r>
          </a:p>
          <a:p>
            <a:pPr algn="just"/>
            <a:r>
              <a:rPr lang="en-US" dirty="0"/>
              <a:t>Rewrite as a(x – h)</a:t>
            </a:r>
            <a:r>
              <a:rPr lang="en-US" baseline="30000" dirty="0"/>
              <a:t>2</a:t>
            </a:r>
            <a:r>
              <a:rPr lang="en-US" dirty="0"/>
              <a:t> + d for some d. Compare (x-2)</a:t>
            </a:r>
            <a:r>
              <a:rPr lang="en-US" baseline="30000" dirty="0"/>
              <a:t>2</a:t>
            </a:r>
            <a:r>
              <a:rPr lang="en-US" dirty="0"/>
              <a:t> + 1, (x-0)</a:t>
            </a:r>
            <a:r>
              <a:rPr lang="en-US" baseline="30000" dirty="0"/>
              <a:t>2</a:t>
            </a:r>
            <a:r>
              <a:rPr lang="en-US" dirty="0"/>
              <a:t> + 1, (x+2)</a:t>
            </a:r>
            <a:r>
              <a:rPr lang="en-US" baseline="30000" dirty="0"/>
              <a:t>2</a:t>
            </a:r>
            <a:r>
              <a:rPr lang="en-US" dirty="0"/>
              <a:t> + 1…..</a:t>
            </a:r>
          </a:p>
          <a:p>
            <a:pPr marL="0" indent="0" algn="just">
              <a:buNone/>
            </a:pPr>
            <a:r>
              <a:rPr lang="en-US" dirty="0"/>
              <a:t>   (this is called vertex form)</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22</a:t>
            </a:fld>
            <a:endParaRPr lang="en-US"/>
          </a:p>
        </p:txBody>
      </p:sp>
      <p:pic>
        <p:nvPicPr>
          <p:cNvPr id="6" name="Picture 5">
            <a:extLst>
              <a:ext uri="{FF2B5EF4-FFF2-40B4-BE49-F238E27FC236}">
                <a16:creationId xmlns:a16="http://schemas.microsoft.com/office/drawing/2014/main" id="{9BD1AE26-C62C-42EF-BE75-B3418DF623D7}"/>
              </a:ext>
            </a:extLst>
          </p:cNvPr>
          <p:cNvPicPr>
            <a:picLocks noChangeAspect="1"/>
          </p:cNvPicPr>
          <p:nvPr/>
        </p:nvPicPr>
        <p:blipFill>
          <a:blip r:embed="rId2"/>
          <a:stretch>
            <a:fillRect/>
          </a:stretch>
        </p:blipFill>
        <p:spPr>
          <a:xfrm>
            <a:off x="1418183" y="2845496"/>
            <a:ext cx="9205449" cy="3875979"/>
          </a:xfrm>
          <a:prstGeom prst="rect">
            <a:avLst/>
          </a:prstGeom>
        </p:spPr>
      </p:pic>
    </p:spTree>
    <p:extLst>
      <p:ext uri="{BB962C8B-B14F-4D97-AF65-F5344CB8AC3E}">
        <p14:creationId xmlns:p14="http://schemas.microsoft.com/office/powerpoint/2010/main" val="68940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How do we find where a quadratic equation is zero, in other words, where it hits the x-axis?</a:t>
            </a:r>
          </a:p>
          <a:p>
            <a:pPr marL="0" indent="0" algn="just">
              <a:buNone/>
            </a:pPr>
            <a:endParaRPr lang="en-US" dirty="0"/>
          </a:p>
          <a:p>
            <a:pPr marL="0" indent="0" algn="just">
              <a:buNone/>
            </a:pPr>
            <a:r>
              <a:rPr lang="en-US" dirty="0"/>
              <a:t>Thus we want to solve ax</a:t>
            </a:r>
            <a:r>
              <a:rPr lang="en-US" baseline="30000" dirty="0"/>
              <a:t>2</a:t>
            </a:r>
            <a:r>
              <a:rPr lang="en-US" dirty="0"/>
              <a:t> + bx + c = 0.</a:t>
            </a:r>
          </a:p>
          <a:p>
            <a:pPr marL="0" indent="0" algn="just">
              <a:buNone/>
            </a:pPr>
            <a:endParaRPr lang="en-US" dirty="0"/>
          </a:p>
          <a:p>
            <a:pPr marL="0" indent="0" algn="just">
              <a:buNone/>
            </a:pPr>
            <a:r>
              <a:rPr lang="en-US" dirty="0">
                <a:solidFill>
                  <a:srgbClr val="FF0000"/>
                </a:solidFill>
              </a:rPr>
              <a:t>Before doing the general case, let’s try a simpler quadratic. What’s the simplest quadratic you can think of? What would its roots be? How many might it have?</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23</a:t>
            </a:fld>
            <a:endParaRPr lang="en-US"/>
          </a:p>
        </p:txBody>
      </p:sp>
      <p:pic>
        <p:nvPicPr>
          <p:cNvPr id="5" name="Picture 4">
            <a:extLst>
              <a:ext uri="{FF2B5EF4-FFF2-40B4-BE49-F238E27FC236}">
                <a16:creationId xmlns:a16="http://schemas.microsoft.com/office/drawing/2014/main" id="{BCA65CC0-55A9-4D63-A6F3-1C6EDEEA8C38}"/>
              </a:ext>
            </a:extLst>
          </p:cNvPr>
          <p:cNvPicPr>
            <a:picLocks noChangeAspect="1"/>
          </p:cNvPicPr>
          <p:nvPr/>
        </p:nvPicPr>
        <p:blipFill>
          <a:blip r:embed="rId2"/>
          <a:stretch>
            <a:fillRect/>
          </a:stretch>
        </p:blipFill>
        <p:spPr>
          <a:xfrm>
            <a:off x="1150859" y="5327996"/>
            <a:ext cx="8984759" cy="1120237"/>
          </a:xfrm>
          <a:prstGeom prst="rect">
            <a:avLst/>
          </a:prstGeom>
        </p:spPr>
      </p:pic>
    </p:spTree>
    <p:extLst>
      <p:ext uri="{BB962C8B-B14F-4D97-AF65-F5344CB8AC3E}">
        <p14:creationId xmlns:p14="http://schemas.microsoft.com/office/powerpoint/2010/main" val="4543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Simplest is y = x</a:t>
            </a:r>
            <a:r>
              <a:rPr lang="en-US" baseline="30000" dirty="0"/>
              <a:t>2</a:t>
            </a:r>
            <a:r>
              <a:rPr lang="en-US" dirty="0"/>
              <a:t>, so solving y = 0 means solving x</a:t>
            </a:r>
            <a:r>
              <a:rPr lang="en-US" baseline="30000" dirty="0"/>
              <a:t>2</a:t>
            </a:r>
            <a:r>
              <a:rPr lang="en-US" dirty="0"/>
              <a:t> = 0; the only solution is x=0.</a:t>
            </a:r>
          </a:p>
          <a:p>
            <a:pPr marL="0" indent="0" algn="just">
              <a:buNone/>
            </a:pPr>
            <a:endParaRPr lang="en-US" dirty="0"/>
          </a:p>
          <a:p>
            <a:pPr marL="0" indent="0" algn="just">
              <a:buNone/>
            </a:pPr>
            <a:r>
              <a:rPr lang="en-US" dirty="0"/>
              <a:t>We should really view this as a </a:t>
            </a:r>
            <a:r>
              <a:rPr lang="en-US" b="1" dirty="0">
                <a:solidFill>
                  <a:srgbClr val="FF0000"/>
                </a:solidFill>
              </a:rPr>
              <a:t>double root</a:t>
            </a:r>
            <a:r>
              <a:rPr lang="en-US" dirty="0"/>
              <a:t>; a polynomial of degree n has n roots (not necessarily distinct); thus a linear equation has one root, a quadratic has two roots, and so on. This is the Fundamental Theorem of Algebra, and is beyond the scope of this lecture. </a:t>
            </a:r>
          </a:p>
          <a:p>
            <a:pPr marL="0" indent="0" algn="just">
              <a:buNone/>
            </a:pPr>
            <a:endParaRPr lang="en-US" dirty="0"/>
          </a:p>
          <a:p>
            <a:pPr marL="0" indent="0" algn="just">
              <a:buNone/>
            </a:pPr>
            <a:r>
              <a:rPr lang="en-US" dirty="0"/>
              <a:t>Building on the success of studying y = x</a:t>
            </a:r>
            <a:r>
              <a:rPr lang="en-US" baseline="30000" dirty="0"/>
              <a:t>2</a:t>
            </a:r>
            <a:r>
              <a:rPr lang="en-US" dirty="0"/>
              <a:t>, what is the next simplest?</a:t>
            </a:r>
          </a:p>
          <a:p>
            <a:pPr marL="0" indent="0" algn="just">
              <a:buNone/>
            </a:pPr>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24</a:t>
            </a:fld>
            <a:endParaRPr lang="en-US"/>
          </a:p>
        </p:txBody>
      </p:sp>
      <p:pic>
        <p:nvPicPr>
          <p:cNvPr id="5" name="Picture 4">
            <a:extLst>
              <a:ext uri="{FF2B5EF4-FFF2-40B4-BE49-F238E27FC236}">
                <a16:creationId xmlns:a16="http://schemas.microsoft.com/office/drawing/2014/main" id="{BCA65CC0-55A9-4D63-A6F3-1C6EDEEA8C38}"/>
              </a:ext>
            </a:extLst>
          </p:cNvPr>
          <p:cNvPicPr>
            <a:picLocks noChangeAspect="1"/>
          </p:cNvPicPr>
          <p:nvPr/>
        </p:nvPicPr>
        <p:blipFill>
          <a:blip r:embed="rId2"/>
          <a:stretch>
            <a:fillRect/>
          </a:stretch>
        </p:blipFill>
        <p:spPr>
          <a:xfrm>
            <a:off x="1168614" y="5737763"/>
            <a:ext cx="8984759" cy="1120237"/>
          </a:xfrm>
          <a:prstGeom prst="rect">
            <a:avLst/>
          </a:prstGeom>
        </p:spPr>
      </p:pic>
    </p:spTree>
    <p:extLst>
      <p:ext uri="{BB962C8B-B14F-4D97-AF65-F5344CB8AC3E}">
        <p14:creationId xmlns:p14="http://schemas.microsoft.com/office/powerpoint/2010/main" val="265536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Simplest is y = x</a:t>
            </a:r>
            <a:r>
              <a:rPr lang="en-US" baseline="30000" dirty="0"/>
              <a:t>2</a:t>
            </a:r>
            <a:r>
              <a:rPr lang="en-US" dirty="0"/>
              <a:t>, next would be either y = ax</a:t>
            </a:r>
            <a:r>
              <a:rPr lang="en-US" baseline="30000" dirty="0"/>
              <a:t>2</a:t>
            </a:r>
            <a:r>
              <a:rPr lang="en-US" dirty="0"/>
              <a:t> or y = x</a:t>
            </a:r>
            <a:r>
              <a:rPr lang="en-US" baseline="30000" dirty="0"/>
              <a:t>2 </a:t>
            </a:r>
            <a:r>
              <a:rPr lang="en-US" dirty="0"/>
              <a:t>+ c.</a:t>
            </a:r>
          </a:p>
          <a:p>
            <a:pPr marL="0" indent="0" algn="just">
              <a:buNone/>
            </a:pPr>
            <a:endParaRPr lang="en-US" dirty="0"/>
          </a:p>
          <a:p>
            <a:pPr marL="0" indent="0" algn="just">
              <a:buNone/>
            </a:pPr>
            <a:r>
              <a:rPr lang="en-US" dirty="0"/>
              <a:t>If want ax</a:t>
            </a:r>
            <a:r>
              <a:rPr lang="en-US" baseline="30000" dirty="0"/>
              <a:t>2</a:t>
            </a:r>
            <a:r>
              <a:rPr lang="en-US" dirty="0"/>
              <a:t> = 0 we see again it’s just a double root at x = 0. The other is more interesting.</a:t>
            </a:r>
            <a:r>
              <a:rPr lang="en-US" dirty="0">
                <a:solidFill>
                  <a:srgbClr val="FF0000"/>
                </a:solidFill>
              </a:rPr>
              <a:t> If y = x</a:t>
            </a:r>
            <a:r>
              <a:rPr lang="en-US" baseline="30000" dirty="0">
                <a:solidFill>
                  <a:srgbClr val="FF0000"/>
                </a:solidFill>
              </a:rPr>
              <a:t>2</a:t>
            </a:r>
            <a:r>
              <a:rPr lang="en-US" dirty="0">
                <a:solidFill>
                  <a:srgbClr val="FF0000"/>
                </a:solidFill>
              </a:rPr>
              <a:t> + c, then when does y = 0?</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25</a:t>
            </a:fld>
            <a:endParaRPr lang="en-US"/>
          </a:p>
        </p:txBody>
      </p:sp>
      <p:pic>
        <p:nvPicPr>
          <p:cNvPr id="5" name="Picture 4">
            <a:extLst>
              <a:ext uri="{FF2B5EF4-FFF2-40B4-BE49-F238E27FC236}">
                <a16:creationId xmlns:a16="http://schemas.microsoft.com/office/drawing/2014/main" id="{BCA65CC0-55A9-4D63-A6F3-1C6EDEEA8C38}"/>
              </a:ext>
            </a:extLst>
          </p:cNvPr>
          <p:cNvPicPr>
            <a:picLocks noChangeAspect="1"/>
          </p:cNvPicPr>
          <p:nvPr/>
        </p:nvPicPr>
        <p:blipFill>
          <a:blip r:embed="rId2"/>
          <a:stretch>
            <a:fillRect/>
          </a:stretch>
        </p:blipFill>
        <p:spPr>
          <a:xfrm>
            <a:off x="1168614" y="5737763"/>
            <a:ext cx="8984759" cy="1120237"/>
          </a:xfrm>
          <a:prstGeom prst="rect">
            <a:avLst/>
          </a:prstGeom>
        </p:spPr>
      </p:pic>
    </p:spTree>
    <p:extLst>
      <p:ext uri="{BB962C8B-B14F-4D97-AF65-F5344CB8AC3E}">
        <p14:creationId xmlns:p14="http://schemas.microsoft.com/office/powerpoint/2010/main" val="202383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Simplest is y = x</a:t>
                </a:r>
                <a:r>
                  <a:rPr lang="en-US" baseline="30000" dirty="0"/>
                  <a:t>2</a:t>
                </a:r>
                <a:r>
                  <a:rPr lang="en-US" dirty="0"/>
                  <a:t>, next would be either y = ax</a:t>
                </a:r>
                <a:r>
                  <a:rPr lang="en-US" baseline="30000" dirty="0"/>
                  <a:t>2</a:t>
                </a:r>
                <a:r>
                  <a:rPr lang="en-US" dirty="0"/>
                  <a:t> or y = x</a:t>
                </a:r>
                <a:r>
                  <a:rPr lang="en-US" baseline="30000" dirty="0"/>
                  <a:t>2 </a:t>
                </a:r>
                <a:r>
                  <a:rPr lang="en-US" dirty="0"/>
                  <a:t>+ c.</a:t>
                </a:r>
              </a:p>
              <a:p>
                <a:pPr marL="0" indent="0" algn="just">
                  <a:buNone/>
                </a:pPr>
                <a:endParaRPr lang="en-US" dirty="0"/>
              </a:p>
              <a:p>
                <a:pPr marL="0" indent="0" algn="just">
                  <a:buNone/>
                </a:pPr>
                <a:r>
                  <a:rPr lang="en-US" dirty="0"/>
                  <a:t>If want ax</a:t>
                </a:r>
                <a:r>
                  <a:rPr lang="en-US" baseline="30000" dirty="0"/>
                  <a:t>2</a:t>
                </a:r>
                <a:r>
                  <a:rPr lang="en-US" dirty="0"/>
                  <a:t> = 0 we see again it’s just a double root at x = 0. The other is more interesting. If y = x</a:t>
                </a:r>
                <a:r>
                  <a:rPr lang="en-US" baseline="30000" dirty="0"/>
                  <a:t>2</a:t>
                </a:r>
                <a:r>
                  <a:rPr lang="en-US" dirty="0"/>
                  <a:t> + c, then when does y = 0? </a:t>
                </a:r>
              </a:p>
              <a:p>
                <a:pPr marL="0" indent="0" algn="just">
                  <a:buNone/>
                </a:pPr>
                <a:endParaRPr lang="en-US" dirty="0"/>
              </a:p>
              <a:p>
                <a:pPr marL="0" indent="0" algn="just">
                  <a:buNone/>
                </a:pPr>
                <a:r>
                  <a:rPr lang="en-US" dirty="0"/>
                  <a:t>So x</a:t>
                </a:r>
                <a:r>
                  <a:rPr lang="en-US" baseline="30000" dirty="0"/>
                  <a:t>2</a:t>
                </a:r>
                <a:r>
                  <a:rPr lang="en-US" dirty="0"/>
                  <a:t> + c = 0, thus x</a:t>
                </a:r>
                <a:r>
                  <a:rPr lang="en-US" baseline="30000" dirty="0"/>
                  <a:t>2 </a:t>
                </a:r>
                <a:r>
                  <a:rPr lang="en-US" dirty="0"/>
                  <a:t>= -c so x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m:t>
                        </m:r>
                        <m:r>
                          <a:rPr lang="en-US" b="0" i="1" smtClean="0">
                            <a:latin typeface="Cambria Math" panose="02040503050406030204" pitchFamily="18" charset="0"/>
                          </a:rPr>
                          <m:t>𝑐</m:t>
                        </m:r>
                      </m:e>
                    </m:ra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m:t>
                        </m:r>
                        <m:r>
                          <a:rPr lang="en-US" b="0" i="1" smtClean="0">
                            <a:latin typeface="Cambria Math" panose="02040503050406030204" pitchFamily="18" charset="0"/>
                          </a:rPr>
                          <m:t>𝑐</m:t>
                        </m:r>
                      </m:e>
                    </m:rad>
                  </m:oMath>
                </a14:m>
                <a:r>
                  <a:rPr lang="en-US" dirty="0"/>
                  <a:t>.</a:t>
                </a:r>
              </a:p>
              <a:p>
                <a:pPr marL="0" indent="0" algn="just">
                  <a:buNone/>
                </a:pPr>
                <a:endParaRPr lang="en-US" dirty="0"/>
              </a:p>
              <a:p>
                <a:pPr marL="0" indent="0" algn="just">
                  <a:buNone/>
                </a:pPr>
                <a:r>
                  <a:rPr lang="en-US" dirty="0">
                    <a:solidFill>
                      <a:srgbClr val="FF0000"/>
                    </a:solidFill>
                  </a:rPr>
                  <a:t>For what values of c will this have “interesting” solutions?</a:t>
                </a: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3" y="872231"/>
                <a:ext cx="11768091" cy="5849244"/>
              </a:xfrm>
              <a:blipFill>
                <a:blip r:embed="rId2"/>
                <a:stretch>
                  <a:fillRect l="-1036" t="-1667" r="-10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26</a:t>
            </a:fld>
            <a:endParaRPr lang="en-US"/>
          </a:p>
        </p:txBody>
      </p:sp>
      <p:pic>
        <p:nvPicPr>
          <p:cNvPr id="5" name="Picture 4">
            <a:extLst>
              <a:ext uri="{FF2B5EF4-FFF2-40B4-BE49-F238E27FC236}">
                <a16:creationId xmlns:a16="http://schemas.microsoft.com/office/drawing/2014/main" id="{BCA65CC0-55A9-4D63-A6F3-1C6EDEEA8C38}"/>
              </a:ext>
            </a:extLst>
          </p:cNvPr>
          <p:cNvPicPr>
            <a:picLocks noChangeAspect="1"/>
          </p:cNvPicPr>
          <p:nvPr/>
        </p:nvPicPr>
        <p:blipFill>
          <a:blip r:embed="rId3"/>
          <a:stretch>
            <a:fillRect/>
          </a:stretch>
        </p:blipFill>
        <p:spPr>
          <a:xfrm>
            <a:off x="1168614" y="5737763"/>
            <a:ext cx="8984759" cy="1120237"/>
          </a:xfrm>
          <a:prstGeom prst="rect">
            <a:avLst/>
          </a:prstGeom>
        </p:spPr>
      </p:pic>
    </p:spTree>
    <p:extLst>
      <p:ext uri="{BB962C8B-B14F-4D97-AF65-F5344CB8AC3E}">
        <p14:creationId xmlns:p14="http://schemas.microsoft.com/office/powerpoint/2010/main" val="295901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Simplest is y = x</a:t>
                </a:r>
                <a:r>
                  <a:rPr lang="en-US" baseline="30000" dirty="0"/>
                  <a:t>2</a:t>
                </a:r>
                <a:r>
                  <a:rPr lang="en-US" dirty="0"/>
                  <a:t>, next would be either y = ax</a:t>
                </a:r>
                <a:r>
                  <a:rPr lang="en-US" baseline="30000" dirty="0"/>
                  <a:t>2</a:t>
                </a:r>
                <a:r>
                  <a:rPr lang="en-US" dirty="0"/>
                  <a:t> or y = x</a:t>
                </a:r>
                <a:r>
                  <a:rPr lang="en-US" baseline="30000" dirty="0"/>
                  <a:t>2 </a:t>
                </a:r>
                <a:r>
                  <a:rPr lang="en-US" dirty="0"/>
                  <a:t>+ c.</a:t>
                </a:r>
              </a:p>
              <a:p>
                <a:pPr marL="0" indent="0" algn="just">
                  <a:buNone/>
                </a:pPr>
                <a:endParaRPr lang="en-US" dirty="0"/>
              </a:p>
              <a:p>
                <a:pPr marL="0" indent="0" algn="just">
                  <a:buNone/>
                </a:pPr>
                <a:r>
                  <a:rPr lang="en-US" dirty="0"/>
                  <a:t>If want ax</a:t>
                </a:r>
                <a:r>
                  <a:rPr lang="en-US" baseline="30000" dirty="0"/>
                  <a:t>2</a:t>
                </a:r>
                <a:r>
                  <a:rPr lang="en-US" dirty="0"/>
                  <a:t> = 0 we see again it’s just a double root at x = 0. The other is more interesting. If y = x</a:t>
                </a:r>
                <a:r>
                  <a:rPr lang="en-US" baseline="30000" dirty="0"/>
                  <a:t>2</a:t>
                </a:r>
                <a:r>
                  <a:rPr lang="en-US" dirty="0"/>
                  <a:t> + c, then when does y = 0? </a:t>
                </a:r>
              </a:p>
              <a:p>
                <a:pPr marL="0" indent="0" algn="just">
                  <a:buNone/>
                </a:pPr>
                <a:endParaRPr lang="en-US" dirty="0"/>
              </a:p>
              <a:p>
                <a:pPr marL="0" indent="0" algn="just">
                  <a:buNone/>
                </a:pPr>
                <a:r>
                  <a:rPr lang="en-US" dirty="0"/>
                  <a:t>So x</a:t>
                </a:r>
                <a:r>
                  <a:rPr lang="en-US" baseline="30000" dirty="0"/>
                  <a:t>2</a:t>
                </a:r>
                <a:r>
                  <a:rPr lang="en-US" dirty="0"/>
                  <a:t> + c = 0, thus x</a:t>
                </a:r>
                <a:r>
                  <a:rPr lang="en-US" baseline="30000" dirty="0"/>
                  <a:t>2 </a:t>
                </a:r>
                <a:r>
                  <a:rPr lang="en-US" dirty="0"/>
                  <a:t>= -c so x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m:t>
                        </m:r>
                        <m:r>
                          <a:rPr lang="en-US" b="0" i="1" smtClean="0">
                            <a:latin typeface="Cambria Math" panose="02040503050406030204" pitchFamily="18" charset="0"/>
                          </a:rPr>
                          <m:t>𝑐</m:t>
                        </m:r>
                      </m:e>
                    </m:ra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m:t>
                        </m:r>
                        <m:r>
                          <a:rPr lang="en-US" b="0" i="1" smtClean="0">
                            <a:latin typeface="Cambria Math" panose="02040503050406030204" pitchFamily="18" charset="0"/>
                          </a:rPr>
                          <m:t>𝑐</m:t>
                        </m:r>
                      </m:e>
                    </m:rad>
                  </m:oMath>
                </a14:m>
                <a:r>
                  <a:rPr lang="en-US" dirty="0"/>
                  <a:t>.</a:t>
                </a:r>
              </a:p>
              <a:p>
                <a:pPr marL="0" indent="0" algn="just">
                  <a:buNone/>
                </a:pPr>
                <a:endParaRPr lang="en-US" dirty="0"/>
              </a:p>
              <a:p>
                <a:pPr marL="0" indent="0" algn="just">
                  <a:buNone/>
                </a:pPr>
                <a:r>
                  <a:rPr lang="en-US" dirty="0"/>
                  <a:t>For what values of c will this have “interesting” solutions? If c &gt; 0 then we have to take the square-root of a negative number! There is no real number that squares to -1; we introduce a new number </a:t>
                </a:r>
                <a14:m>
                  <m:oMath xmlns:m="http://schemas.openxmlformats.org/officeDocument/2006/math">
                    <m:r>
                      <a:rPr lang="en-US" b="0" i="1" smtClean="0">
                        <a:latin typeface="Cambria Math" panose="02040503050406030204" pitchFamily="18" charset="0"/>
                      </a:rPr>
                      <m:t>𝑖</m:t>
                    </m:r>
                  </m:oMath>
                </a14:m>
                <a:r>
                  <a:rPr lang="en-US" dirty="0"/>
                  <a:t> (for </a:t>
                </a:r>
                <a:r>
                  <a:rPr lang="en-US" b="1" dirty="0">
                    <a:solidFill>
                      <a:srgbClr val="FF0000"/>
                    </a:solidFill>
                  </a:rPr>
                  <a:t>imaginary</a:t>
                </a:r>
                <a:r>
                  <a:rPr lang="en-US" dirty="0"/>
                  <a:t>) and say </a:t>
                </a:r>
                <a14:m>
                  <m:oMath xmlns:m="http://schemas.openxmlformats.org/officeDocument/2006/math">
                    <m:r>
                      <a:rPr lang="en-US" b="0" i="1" smtClean="0">
                        <a:latin typeface="Cambria Math" panose="02040503050406030204" pitchFamily="18" charset="0"/>
                      </a:rPr>
                      <m:t>𝑖</m:t>
                    </m:r>
                    <m:r>
                      <a:rPr lang="en-US" b="0" i="1" baseline="30000" smtClean="0">
                        <a:latin typeface="Cambria Math" panose="02040503050406030204" pitchFamily="18" charset="0"/>
                      </a:rPr>
                      <m:t>2</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e>
                    </m:ra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3" y="872231"/>
                <a:ext cx="11768091" cy="5849244"/>
              </a:xfrm>
              <a:blipFill>
                <a:blip r:embed="rId2"/>
                <a:stretch>
                  <a:fillRect l="-1036" t="-1667" r="-1036" b="-14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27</a:t>
            </a:fld>
            <a:endParaRPr lang="en-US"/>
          </a:p>
        </p:txBody>
      </p:sp>
    </p:spTree>
    <p:extLst>
      <p:ext uri="{BB962C8B-B14F-4D97-AF65-F5344CB8AC3E}">
        <p14:creationId xmlns:p14="http://schemas.microsoft.com/office/powerpoint/2010/main" val="2922520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8479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Simplest is y = x</a:t>
            </a:r>
            <a:r>
              <a:rPr lang="en-US" baseline="30000" dirty="0"/>
              <a:t>2</a:t>
            </a:r>
            <a:r>
              <a:rPr lang="en-US" dirty="0"/>
              <a:t>, next would be either y = ax</a:t>
            </a:r>
            <a:r>
              <a:rPr lang="en-US" baseline="30000" dirty="0"/>
              <a:t>2</a:t>
            </a:r>
            <a:r>
              <a:rPr lang="en-US" dirty="0"/>
              <a:t> or y = x</a:t>
            </a:r>
            <a:r>
              <a:rPr lang="en-US" baseline="30000" dirty="0"/>
              <a:t>2 </a:t>
            </a:r>
            <a:r>
              <a:rPr lang="en-US" dirty="0"/>
              <a:t>+ c.</a:t>
            </a:r>
          </a:p>
          <a:p>
            <a:pPr marL="0" indent="0" algn="just">
              <a:buNone/>
            </a:pPr>
            <a:endParaRPr lang="en-US" dirty="0"/>
          </a:p>
          <a:p>
            <a:pPr marL="0" indent="0" algn="just">
              <a:buNone/>
            </a:pPr>
            <a:r>
              <a:rPr lang="en-US" dirty="0"/>
              <a:t>We can combine these two cases and consider y = ax</a:t>
            </a:r>
            <a:r>
              <a:rPr lang="en-US" baseline="30000" dirty="0"/>
              <a:t>2</a:t>
            </a:r>
            <a:r>
              <a:rPr lang="en-US" dirty="0"/>
              <a:t> + c; </a:t>
            </a:r>
            <a:r>
              <a:rPr lang="en-US" dirty="0">
                <a:solidFill>
                  <a:srgbClr val="FF0000"/>
                </a:solidFill>
              </a:rPr>
              <a:t>when does this equal 0?</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28</a:t>
            </a:fld>
            <a:endParaRPr lang="en-US"/>
          </a:p>
        </p:txBody>
      </p:sp>
      <p:pic>
        <p:nvPicPr>
          <p:cNvPr id="5" name="Picture 4">
            <a:extLst>
              <a:ext uri="{FF2B5EF4-FFF2-40B4-BE49-F238E27FC236}">
                <a16:creationId xmlns:a16="http://schemas.microsoft.com/office/drawing/2014/main" id="{68589248-D64A-4375-87C7-87BA30139CEA}"/>
              </a:ext>
            </a:extLst>
          </p:cNvPr>
          <p:cNvPicPr>
            <a:picLocks noChangeAspect="1"/>
          </p:cNvPicPr>
          <p:nvPr/>
        </p:nvPicPr>
        <p:blipFill>
          <a:blip r:embed="rId2"/>
          <a:stretch>
            <a:fillRect/>
          </a:stretch>
        </p:blipFill>
        <p:spPr>
          <a:xfrm>
            <a:off x="1452699" y="3971106"/>
            <a:ext cx="8984759" cy="1120237"/>
          </a:xfrm>
          <a:prstGeom prst="rect">
            <a:avLst/>
          </a:prstGeom>
        </p:spPr>
      </p:pic>
    </p:spTree>
    <p:extLst>
      <p:ext uri="{BB962C8B-B14F-4D97-AF65-F5344CB8AC3E}">
        <p14:creationId xmlns:p14="http://schemas.microsoft.com/office/powerpoint/2010/main" val="134743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B8E37D-0E9B-4B0F-BE60-BA0217D955AB}"/>
              </a:ext>
            </a:extLst>
          </p:cNvPr>
          <p:cNvPicPr>
            <a:picLocks noChangeAspect="1"/>
          </p:cNvPicPr>
          <p:nvPr/>
        </p:nvPicPr>
        <p:blipFill>
          <a:blip r:embed="rId2"/>
          <a:stretch>
            <a:fillRect/>
          </a:stretch>
        </p:blipFill>
        <p:spPr>
          <a:xfrm>
            <a:off x="4891595" y="5838273"/>
            <a:ext cx="7083641" cy="883202"/>
          </a:xfrm>
          <a:prstGeom prst="rect">
            <a:avLst/>
          </a:prstGeom>
        </p:spPr>
      </p:pic>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872231"/>
                <a:ext cx="12055136" cy="5849244"/>
              </a:xfrm>
            </p:spPr>
            <p:txBody>
              <a:bodyPr>
                <a:normAutofit lnSpcReduction="1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Simplest is y = x</a:t>
                </a:r>
                <a:r>
                  <a:rPr lang="en-US" baseline="30000" dirty="0"/>
                  <a:t>2</a:t>
                </a:r>
                <a:r>
                  <a:rPr lang="en-US" dirty="0"/>
                  <a:t>, next would be either y = ax</a:t>
                </a:r>
                <a:r>
                  <a:rPr lang="en-US" baseline="30000" dirty="0"/>
                  <a:t>2</a:t>
                </a:r>
                <a:r>
                  <a:rPr lang="en-US" dirty="0"/>
                  <a:t> or y = x</a:t>
                </a:r>
                <a:r>
                  <a:rPr lang="en-US" baseline="30000" dirty="0"/>
                  <a:t>2 </a:t>
                </a:r>
                <a:r>
                  <a:rPr lang="en-US" dirty="0"/>
                  <a:t>+ c.</a:t>
                </a:r>
              </a:p>
              <a:p>
                <a:pPr marL="0" indent="0" algn="just">
                  <a:buNone/>
                </a:pPr>
                <a:endParaRPr lang="en-US" dirty="0"/>
              </a:p>
              <a:p>
                <a:pPr marL="0" indent="0" algn="just">
                  <a:buNone/>
                </a:pPr>
                <a:r>
                  <a:rPr lang="en-US" dirty="0"/>
                  <a:t>We can combine these cases and consider y = ax</a:t>
                </a:r>
                <a:r>
                  <a:rPr lang="en-US" baseline="30000" dirty="0"/>
                  <a:t>2</a:t>
                </a:r>
                <a:r>
                  <a:rPr lang="en-US" dirty="0"/>
                  <a:t> + c; when does this equal 0?</a:t>
                </a:r>
              </a:p>
              <a:p>
                <a:pPr marL="0" indent="0" algn="just">
                  <a:buNone/>
                </a:pPr>
                <a:endParaRPr lang="en-US" dirty="0"/>
              </a:p>
              <a:p>
                <a:pPr marL="0" indent="0" algn="just">
                  <a:buNone/>
                </a:pPr>
                <a:r>
                  <a:rPr lang="en-US" dirty="0"/>
                  <a:t>We want ax</a:t>
                </a:r>
                <a:r>
                  <a:rPr lang="en-US" baseline="30000" dirty="0"/>
                  <a:t>2</a:t>
                </a:r>
                <a:r>
                  <a:rPr lang="en-US" dirty="0"/>
                  <a:t> + c = 0  so  ax</a:t>
                </a:r>
                <a:r>
                  <a:rPr lang="en-US" baseline="30000" dirty="0"/>
                  <a:t>2</a:t>
                </a:r>
                <a:r>
                  <a:rPr lang="en-US" dirty="0"/>
                  <a:t>  = -c  so x</a:t>
                </a:r>
                <a:r>
                  <a:rPr lang="en-US" baseline="30000" dirty="0"/>
                  <a:t>2</a:t>
                </a:r>
                <a:r>
                  <a:rPr lang="en-US" dirty="0"/>
                  <a:t>  = -c/a.</a:t>
                </a:r>
              </a:p>
              <a:p>
                <a:pPr marL="0" indent="0" algn="just">
                  <a:buNone/>
                </a:pPr>
                <a:endParaRPr lang="en-US" dirty="0"/>
              </a:p>
              <a:p>
                <a:pPr marL="0" indent="0" algn="just">
                  <a:buNone/>
                </a:pPr>
                <a:r>
                  <a:rPr lang="en-US" dirty="0"/>
                  <a:t>We now take the square-root and find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r>
                      <a:rPr lang="en-US" b="0" i="1" smtClean="0">
                        <a:latin typeface="Cambria Math" panose="02040503050406030204" pitchFamily="18" charset="0"/>
                      </a:rPr>
                      <m:t>.</m:t>
                    </m:r>
                  </m:oMath>
                </a14:m>
                <a:r>
                  <a:rPr lang="en-US" dirty="0"/>
                  <a:t>  </a:t>
                </a:r>
              </a:p>
              <a:p>
                <a:pPr marL="0" indent="0" algn="just">
                  <a:buNone/>
                </a:pPr>
                <a:endParaRPr lang="en-US" dirty="0"/>
              </a:p>
              <a:p>
                <a:pPr marL="0" indent="0" algn="just">
                  <a:buNone/>
                </a:pPr>
                <a:r>
                  <a:rPr lang="en-US" dirty="0">
                    <a:solidFill>
                      <a:srgbClr val="FF0000"/>
                    </a:solidFill>
                  </a:rPr>
                  <a:t>What should we study next?</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872231"/>
                <a:ext cx="12055136" cy="5849244"/>
              </a:xfrm>
              <a:blipFill>
                <a:blip r:embed="rId3"/>
                <a:stretch>
                  <a:fillRect l="-1011" t="-22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29</a:t>
            </a:fld>
            <a:endParaRPr lang="en-US" dirty="0"/>
          </a:p>
        </p:txBody>
      </p:sp>
    </p:spTree>
    <p:extLst>
      <p:ext uri="{BB962C8B-B14F-4D97-AF65-F5344CB8AC3E}">
        <p14:creationId xmlns:p14="http://schemas.microsoft.com/office/powerpoint/2010/main" val="285986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42D2D3-C020-43F8-8752-FBADFF43625D}"/>
              </a:ext>
            </a:extLst>
          </p:cNvPr>
          <p:cNvPicPr>
            <a:picLocks noChangeAspect="1"/>
          </p:cNvPicPr>
          <p:nvPr/>
        </p:nvPicPr>
        <p:blipFill>
          <a:blip r:embed="rId2"/>
          <a:stretch>
            <a:fillRect/>
          </a:stretch>
        </p:blipFill>
        <p:spPr>
          <a:xfrm>
            <a:off x="763480" y="227233"/>
            <a:ext cx="10590319" cy="6358669"/>
          </a:xfrm>
          <a:prstGeom prst="rect">
            <a:avLst/>
          </a:prstGeom>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p:txBody>
          <a:bodyPr>
            <a:normAutofit/>
          </a:bodyPr>
          <a:lstStyle/>
          <a:p>
            <a:r>
              <a:rPr lang="en-US" sz="8000" dirty="0">
                <a:solidFill>
                  <a:srgbClr val="7030A0"/>
                </a:solidFill>
              </a:rPr>
              <a:t>Part I: Linear Equations</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t>3</a:t>
            </a:fld>
            <a:endParaRPr lang="en-US"/>
          </a:p>
        </p:txBody>
      </p:sp>
      <p:pic>
        <p:nvPicPr>
          <p:cNvPr id="5" name="Picture 4">
            <a:extLst>
              <a:ext uri="{FF2B5EF4-FFF2-40B4-BE49-F238E27FC236}">
                <a16:creationId xmlns:a16="http://schemas.microsoft.com/office/drawing/2014/main" id="{0554BF59-DA13-422D-BC45-2AB3039D6924}"/>
              </a:ext>
            </a:extLst>
          </p:cNvPr>
          <p:cNvPicPr>
            <a:picLocks noChangeAspect="1"/>
          </p:cNvPicPr>
          <p:nvPr/>
        </p:nvPicPr>
        <p:blipFill>
          <a:blip r:embed="rId3"/>
          <a:stretch>
            <a:fillRect/>
          </a:stretch>
        </p:blipFill>
        <p:spPr>
          <a:xfrm>
            <a:off x="64664" y="5772482"/>
            <a:ext cx="2486186" cy="1085518"/>
          </a:xfrm>
          <a:prstGeom prst="rect">
            <a:avLst/>
          </a:prstGeom>
        </p:spPr>
      </p:pic>
    </p:spTree>
    <p:extLst>
      <p:ext uri="{BB962C8B-B14F-4D97-AF65-F5344CB8AC3E}">
        <p14:creationId xmlns:p14="http://schemas.microsoft.com/office/powerpoint/2010/main" val="74157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Roots of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0"/>
                <a:ext cx="11839113" cy="5643979"/>
              </a:xfrm>
            </p:spPr>
            <p:txBody>
              <a:bodyPr>
                <a:normAutofit fontScale="85000" lnSpcReduction="2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We can look at y = a(x – h)</a:t>
                </a:r>
                <a:r>
                  <a:rPr lang="en-US" baseline="30000" dirty="0"/>
                  <a:t>2</a:t>
                </a:r>
                <a:r>
                  <a:rPr lang="en-US" dirty="0"/>
                  <a:t> + c. Note this is not in the same form as above, but we can solve it VERY easily; we will then reduce the above general case to this.</a:t>
                </a:r>
              </a:p>
              <a:p>
                <a:pPr marL="0" indent="0" algn="just">
                  <a:buNone/>
                </a:pPr>
                <a:endParaRPr lang="en-US" dirty="0"/>
              </a:p>
              <a:p>
                <a:pPr marL="0" indent="0" algn="just">
                  <a:buNone/>
                </a:pPr>
                <a:r>
                  <a:rPr lang="en-US" dirty="0"/>
                  <a:t>We want a(x-h)</a:t>
                </a:r>
                <a:r>
                  <a:rPr lang="en-US" baseline="30000" dirty="0"/>
                  <a:t>2</a:t>
                </a:r>
                <a:r>
                  <a:rPr lang="en-US" dirty="0"/>
                  <a:t> + c = 0  so  a(x-h)</a:t>
                </a:r>
                <a:r>
                  <a:rPr lang="en-US" baseline="30000" dirty="0"/>
                  <a:t>2</a:t>
                </a:r>
                <a:r>
                  <a:rPr lang="en-US" dirty="0"/>
                  <a:t>  = -c  so (x-h)</a:t>
                </a:r>
                <a:r>
                  <a:rPr lang="en-US" baseline="30000" dirty="0"/>
                  <a:t>2</a:t>
                </a:r>
                <a:r>
                  <a:rPr lang="en-US" dirty="0"/>
                  <a:t>  = -c/a.</a:t>
                </a:r>
              </a:p>
              <a:p>
                <a:pPr marL="0" indent="0" algn="just">
                  <a:buNone/>
                </a:pPr>
                <a:endParaRPr lang="en-US" dirty="0"/>
              </a:p>
              <a:p>
                <a:pPr marL="0" indent="0" algn="just">
                  <a:buNone/>
                </a:pPr>
                <a:r>
                  <a:rPr lang="en-US" dirty="0"/>
                  <a:t>We now take the square-root, and find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r>
                      <a:rPr lang="en-US" b="0" i="1" smtClean="0">
                        <a:latin typeface="Cambria Math" panose="02040503050406030204" pitchFamily="18" charset="0"/>
                      </a:rPr>
                      <m:t>.</m:t>
                    </m:r>
                  </m:oMath>
                </a14:m>
                <a:r>
                  <a:rPr lang="en-US" dirty="0"/>
                  <a:t>  We often write this as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oMath>
                </a14:m>
                <a:r>
                  <a:rPr lang="en-US" dirty="0"/>
                  <a:t>. The ± indicates there are two terms, one with a positive and one with a negative.</a:t>
                </a:r>
              </a:p>
              <a:p>
                <a:pPr marL="0" indent="0" algn="just">
                  <a:buNone/>
                </a:pPr>
                <a:endParaRPr lang="en-US" dirty="0"/>
              </a:p>
              <a:p>
                <a:pPr marL="0" indent="0" algn="just">
                  <a:buNone/>
                </a:pPr>
                <a:r>
                  <a:rPr lang="en-US" dirty="0"/>
                  <a:t>Thus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r>
                      <a:rPr lang="en-US" b="0" i="1" smtClean="0">
                        <a:latin typeface="Cambria Math" panose="02040503050406030204" pitchFamily="18" charset="0"/>
                      </a:rPr>
                      <m:t>.</m:t>
                    </m:r>
                  </m:oMath>
                </a14:m>
                <a:r>
                  <a:rPr lang="en-US" dirty="0"/>
                  <a:t>   Or, equivalently,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e>
                    </m:rad>
                  </m:oMath>
                </a14:m>
                <a:r>
                  <a:rPr lang="en-US" dirty="0"/>
                  <a:t>. </a:t>
                </a:r>
              </a:p>
              <a:p>
                <a:pPr marL="0" indent="0" algn="just">
                  <a:buNone/>
                </a:pPr>
                <a:r>
                  <a:rPr lang="en-US" dirty="0">
                    <a:solidFill>
                      <a:srgbClr val="FF0000"/>
                    </a:solidFill>
                  </a:rPr>
                  <a:t>We see it is easy if there is no x term.</a:t>
                </a: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3" y="872230"/>
                <a:ext cx="11839113" cy="5643979"/>
              </a:xfrm>
              <a:blipFill>
                <a:blip r:embed="rId2"/>
                <a:stretch>
                  <a:fillRect l="-772" t="-2484" r="-7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30</a:t>
            </a:fld>
            <a:endParaRPr lang="en-US"/>
          </a:p>
        </p:txBody>
      </p:sp>
    </p:spTree>
    <p:extLst>
      <p:ext uri="{BB962C8B-B14F-4D97-AF65-F5344CB8AC3E}">
        <p14:creationId xmlns:p14="http://schemas.microsoft.com/office/powerpoint/2010/main" val="1498370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10640" cy="530439"/>
          </a:xfrm>
        </p:spPr>
        <p:txBody>
          <a:bodyPr>
            <a:normAutofit fontScale="90000"/>
          </a:bodyPr>
          <a:lstStyle/>
          <a:p>
            <a:r>
              <a:rPr lang="en-US" b="1" dirty="0">
                <a:solidFill>
                  <a:srgbClr val="FF0000"/>
                </a:solidFill>
              </a:rPr>
              <a:t>Roots of Quadratic Equations: Completing the Square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666964"/>
                <a:ext cx="11839113" cy="6054511"/>
              </a:xfrm>
            </p:spPr>
            <p:txBody>
              <a:bodyPr>
                <a:noAutofit/>
              </a:bodyPr>
              <a:lstStyle/>
              <a:p>
                <a:pPr marL="0" indent="0" algn="just">
                  <a:buNone/>
                </a:pPr>
                <a:r>
                  <a:rPr lang="en-US" sz="2200" dirty="0"/>
                  <a:t>A </a:t>
                </a:r>
                <a:r>
                  <a:rPr lang="en-US" sz="2200" b="1" dirty="0">
                    <a:solidFill>
                      <a:srgbClr val="FF0000"/>
                    </a:solidFill>
                  </a:rPr>
                  <a:t>quadratic equation </a:t>
                </a:r>
                <a:r>
                  <a:rPr lang="en-US" sz="2200" dirty="0"/>
                  <a:t>is of the form f(x) = ax</a:t>
                </a:r>
                <a:r>
                  <a:rPr lang="en-US" sz="2200" baseline="30000" dirty="0"/>
                  <a:t>2</a:t>
                </a:r>
                <a:r>
                  <a:rPr lang="en-US" sz="2200" dirty="0"/>
                  <a:t> + bx + c, or y = ax</a:t>
                </a:r>
                <a:r>
                  <a:rPr lang="en-US" sz="2200" baseline="30000" dirty="0"/>
                  <a:t>2</a:t>
                </a:r>
                <a:r>
                  <a:rPr lang="en-US" sz="2200" dirty="0"/>
                  <a:t> + bx + c.</a:t>
                </a:r>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𝑎𝑥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r>
                        <a:rPr lang="en-US" sz="2200" b="0" i="1" smtClean="0">
                          <a:latin typeface="Cambria Math" panose="02040503050406030204" pitchFamily="18" charset="0"/>
                        </a:rPr>
                        <m:t>𝑏𝑥</m:t>
                      </m:r>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 =</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solidFill>
                                    <a:srgbClr val="FF0000"/>
                                  </a:solidFill>
                                  <a:latin typeface="Cambria Math" panose="02040503050406030204" pitchFamily="18" charset="0"/>
                                </a:rPr>
                              </m:ctrlPr>
                            </m:fPr>
                            <m:num>
                              <m:r>
                                <a:rPr lang="en-US" sz="2200" b="0" i="1" smtClean="0">
                                  <a:solidFill>
                                    <a:srgbClr val="FF0000"/>
                                  </a:solidFill>
                                  <a:latin typeface="Cambria Math" panose="02040503050406030204" pitchFamily="18" charset="0"/>
                                </a:rPr>
                                <m:t>𝑏</m:t>
                              </m:r>
                              <m:r>
                                <a:rPr lang="en-US" sz="2200" b="0" i="1" baseline="30000" smtClean="0">
                                  <a:solidFill>
                                    <a:srgbClr val="FF0000"/>
                                  </a:solidFill>
                                  <a:latin typeface="Cambria Math" panose="02040503050406030204" pitchFamily="18" charset="0"/>
                                </a:rPr>
                                <m:t>2</m:t>
                              </m:r>
                            </m:num>
                            <m:den>
                              <m:r>
                                <a:rPr lang="en-US" sz="2200" b="0" i="1" smtClean="0">
                                  <a:solidFill>
                                    <a:srgbClr val="FF0000"/>
                                  </a:solidFill>
                                  <a:latin typeface="Cambria Math" panose="02040503050406030204" pitchFamily="18" charset="0"/>
                                </a:rPr>
                                <m:t>4</m:t>
                              </m:r>
                              <m:r>
                                <a:rPr lang="en-US" sz="2200" b="0" i="1" smtClean="0">
                                  <a:solidFill>
                                    <a:srgbClr val="FF0000"/>
                                  </a:solidFill>
                                  <a:latin typeface="Cambria Math" panose="02040503050406030204" pitchFamily="18" charset="0"/>
                                </a:rPr>
                                <m:t>𝑎</m:t>
                              </m:r>
                              <m:r>
                                <a:rPr lang="en-US" sz="2200" b="0" i="1" baseline="30000" smtClean="0">
                                  <a:solidFill>
                                    <a:srgbClr val="FF0000"/>
                                  </a:solidFill>
                                  <a:latin typeface="Cambria Math" panose="02040503050406030204" pitchFamily="18" charset="0"/>
                                </a:rPr>
                                <m:t>2</m:t>
                              </m:r>
                            </m:den>
                          </m:f>
                          <m:r>
                            <a:rPr lang="en-US" sz="2200" b="0" i="1" smtClean="0">
                              <a:solidFill>
                                <a:srgbClr val="FF0000"/>
                              </a:solidFill>
                              <a:latin typeface="Cambria Math" panose="02040503050406030204" pitchFamily="18" charset="0"/>
                            </a:rPr>
                            <m:t>  −</m:t>
                          </m:r>
                          <m:f>
                            <m:fPr>
                              <m:ctrlPr>
                                <a:rPr lang="en-US" sz="2200" i="1" smtClean="0">
                                  <a:solidFill>
                                    <a:srgbClr val="FF0000"/>
                                  </a:solidFill>
                                  <a:latin typeface="Cambria Math" panose="02040503050406030204" pitchFamily="18" charset="0"/>
                                </a:rPr>
                              </m:ctrlPr>
                            </m:fPr>
                            <m:num>
                              <m:r>
                                <a:rPr lang="en-US" sz="2200" b="0" i="1" smtClean="0">
                                  <a:solidFill>
                                    <a:srgbClr val="FF0000"/>
                                  </a:solidFill>
                                  <a:latin typeface="Cambria Math" panose="02040503050406030204" pitchFamily="18" charset="0"/>
                                </a:rPr>
                                <m:t>𝑏</m:t>
                              </m:r>
                              <m:r>
                                <a:rPr lang="en-US" sz="2200" b="0" i="1" baseline="30000" smtClean="0">
                                  <a:solidFill>
                                    <a:srgbClr val="FF0000"/>
                                  </a:solidFill>
                                  <a:latin typeface="Cambria Math" panose="02040503050406030204" pitchFamily="18" charset="0"/>
                                </a:rPr>
                                <m:t>2</m:t>
                              </m:r>
                            </m:num>
                            <m:den>
                              <m:r>
                                <a:rPr lang="en-US" sz="2200" b="0" i="1" smtClean="0">
                                  <a:solidFill>
                                    <a:srgbClr val="FF0000"/>
                                  </a:solidFill>
                                  <a:latin typeface="Cambria Math" panose="02040503050406030204" pitchFamily="18" charset="0"/>
                                </a:rPr>
                                <m:t>4</m:t>
                              </m:r>
                              <m:r>
                                <a:rPr lang="en-US" sz="2200" b="0" i="1" smtClean="0">
                                  <a:solidFill>
                                    <a:srgbClr val="FF0000"/>
                                  </a:solidFill>
                                  <a:latin typeface="Cambria Math" panose="02040503050406030204" pitchFamily="18" charset="0"/>
                                </a:rPr>
                                <m:t>𝑎</m:t>
                              </m:r>
                              <m:r>
                                <a:rPr lang="en-US" sz="2200" b="0" i="1" baseline="30000" smtClean="0">
                                  <a:solidFill>
                                    <a:srgbClr val="FF0000"/>
                                  </a:solidFill>
                                  <a:latin typeface="Cambria Math" panose="02040503050406030204" pitchFamily="18" charset="0"/>
                                </a:rPr>
                                <m:t>2</m:t>
                              </m:r>
                            </m:den>
                          </m:f>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r>
                  <a:rPr lang="en-US" dirty="0"/>
                  <a:t>We have done one of the most powerful things a mathematician can do: </a:t>
                </a:r>
                <a:r>
                  <a:rPr lang="en-US" dirty="0">
                    <a:solidFill>
                      <a:srgbClr val="FF0000"/>
                    </a:solidFill>
                  </a:rPr>
                  <a:t>NOTHING!</a:t>
                </a:r>
              </a:p>
              <a:p>
                <a:pPr marL="0" indent="0" algn="just">
                  <a:buNone/>
                </a:pPr>
                <a:endParaRPr lang="en-US" dirty="0"/>
              </a:p>
              <a:p>
                <a:pPr marL="0" indent="0" algn="just">
                  <a:buNone/>
                </a:pPr>
                <a:r>
                  <a:rPr lang="en-US" dirty="0"/>
                  <a:t>But we did nothing in a clever way – we added zero, which doesn’t change anything, but will allow us to re-write much of the above.</a:t>
                </a:r>
              </a:p>
              <a:p>
                <a:pPr marL="0" indent="0" algn="just">
                  <a:buNone/>
                </a:pPr>
                <a:endParaRPr lang="en-US" dirty="0"/>
              </a:p>
              <a:p>
                <a:pPr marL="0" indent="0" algn="just">
                  <a:buNone/>
                </a:pPr>
                <a:r>
                  <a:rPr lang="en-US" dirty="0"/>
                  <a:t>Trying to make it look like a(x-h)</a:t>
                </a:r>
                <a:r>
                  <a:rPr lang="en-US" baseline="30000" dirty="0"/>
                  <a:t>2</a:t>
                </a:r>
                <a:r>
                  <a:rPr lang="en-US" dirty="0"/>
                  <a:t> + d. We saw that is easy to understand…..</a:t>
                </a: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666964"/>
                <a:ext cx="11839113" cy="6054511"/>
              </a:xfrm>
              <a:blipFill>
                <a:blip r:embed="rId2"/>
                <a:stretch>
                  <a:fillRect l="-1029" t="-1207" r="-1029" b="-7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31</a:t>
            </a:fld>
            <a:endParaRPr lang="en-US"/>
          </a:p>
        </p:txBody>
      </p:sp>
    </p:spTree>
    <p:extLst>
      <p:ext uri="{BB962C8B-B14F-4D97-AF65-F5344CB8AC3E}">
        <p14:creationId xmlns:p14="http://schemas.microsoft.com/office/powerpoint/2010/main" val="1942029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10640" cy="530439"/>
          </a:xfrm>
        </p:spPr>
        <p:txBody>
          <a:bodyPr>
            <a:normAutofit fontScale="90000"/>
          </a:bodyPr>
          <a:lstStyle/>
          <a:p>
            <a:r>
              <a:rPr lang="en-US" b="1" dirty="0">
                <a:solidFill>
                  <a:srgbClr val="FF0000"/>
                </a:solidFill>
              </a:rPr>
              <a:t>Roots of Quadratic Equations: Completing the Square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666964"/>
                <a:ext cx="11839113" cy="6054511"/>
              </a:xfrm>
            </p:spPr>
            <p:txBody>
              <a:bodyPr>
                <a:noAutofit/>
              </a:bodyPr>
              <a:lstStyle/>
              <a:p>
                <a:pPr marL="0" indent="0" algn="just">
                  <a:buNone/>
                </a:pPr>
                <a:r>
                  <a:rPr lang="en-US" sz="2200" dirty="0"/>
                  <a:t>A </a:t>
                </a:r>
                <a:r>
                  <a:rPr lang="en-US" sz="2200" b="1" dirty="0">
                    <a:solidFill>
                      <a:srgbClr val="FF0000"/>
                    </a:solidFill>
                  </a:rPr>
                  <a:t>quadratic equation </a:t>
                </a:r>
                <a:r>
                  <a:rPr lang="en-US" sz="2200" dirty="0"/>
                  <a:t>is of the form f(x) = ax</a:t>
                </a:r>
                <a:r>
                  <a:rPr lang="en-US" sz="2200" baseline="30000" dirty="0"/>
                  <a:t>2</a:t>
                </a:r>
                <a:r>
                  <a:rPr lang="en-US" sz="2200" dirty="0"/>
                  <a:t> + bx + c, or y = ax</a:t>
                </a:r>
                <a:r>
                  <a:rPr lang="en-US" sz="2200" baseline="30000" dirty="0"/>
                  <a:t>2</a:t>
                </a:r>
                <a:r>
                  <a:rPr lang="en-US" sz="2200" dirty="0"/>
                  <a:t> + bx + c.</a:t>
                </a:r>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𝑎𝑥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r>
                        <a:rPr lang="en-US" sz="2200" b="0" i="1" smtClean="0">
                          <a:latin typeface="Cambria Math" panose="02040503050406030204" pitchFamily="18" charset="0"/>
                        </a:rPr>
                        <m:t>𝑏𝑥</m:t>
                      </m:r>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 =</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e>
                      </m:d>
                      <m:r>
                        <a:rPr lang="en-US" sz="2200" b="0" i="1" baseline="30000" smtClean="0">
                          <a:latin typeface="Cambria Math" panose="02040503050406030204" pitchFamily="18" charset="0"/>
                        </a:rPr>
                        <m:t>  </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1" baseline="30000" smtClean="0">
                          <a:latin typeface="Cambria Math" panose="02040503050406030204" pitchFamily="18" charset="0"/>
                        </a:rPr>
                        <m:t> </m:t>
                      </m:r>
                      <m:r>
                        <a:rPr lang="en-US" sz="2200" b="0" i="1" smtClean="0">
                          <a:latin typeface="Cambria Math" panose="02040503050406030204" pitchFamily="18" charset="0"/>
                        </a:rPr>
                        <m:t>+ </m:t>
                      </m:r>
                      <m:r>
                        <a:rPr lang="en-US" sz="2200" b="0" i="1" smtClean="0">
                          <a:latin typeface="Cambria Math" panose="02040503050406030204" pitchFamily="18" charset="0"/>
                        </a:rPr>
                        <m:t>𝑐</m:t>
                      </m:r>
                    </m:oMath>
                  </m:oMathPara>
                </a14:m>
                <a:endParaRPr lang="en-US" sz="2200" b="0" dirty="0"/>
              </a:p>
              <a:p>
                <a:pPr marL="0" indent="0">
                  <a:buNone/>
                </a:pPr>
                <a:endParaRPr lang="en-US" sz="2200" b="0" dirty="0"/>
              </a:p>
              <a:p>
                <a:pPr marL="0" indent="0">
                  <a:buNone/>
                </a:pPr>
                <a:r>
                  <a:rPr lang="en-US" sz="2200" dirty="0"/>
                  <a:t>We can simplify the above – note (x + h)</a:t>
                </a:r>
                <a:r>
                  <a:rPr lang="en-US" sz="2200" baseline="30000" dirty="0"/>
                  <a:t>2</a:t>
                </a:r>
                <a:r>
                  <a:rPr lang="en-US" sz="2200" dirty="0"/>
                  <a:t> = x</a:t>
                </a:r>
                <a:r>
                  <a:rPr lang="en-US" sz="2200" baseline="30000" dirty="0"/>
                  <a:t>2 </a:t>
                </a:r>
                <a:r>
                  <a:rPr lang="en-US" sz="2200" dirty="0"/>
                  <a:t>+ 2hx + h</a:t>
                </a:r>
                <a:r>
                  <a:rPr lang="en-US" sz="2200" baseline="30000" dirty="0"/>
                  <a:t>2</a:t>
                </a:r>
                <a:r>
                  <a:rPr lang="en-US" sz="2200" dirty="0"/>
                  <a:t>. Trying to make it look like a(x-h)</a:t>
                </a:r>
                <a:r>
                  <a:rPr lang="en-US" sz="2200" baseline="30000" dirty="0"/>
                  <a:t>2</a:t>
                </a:r>
                <a:r>
                  <a:rPr lang="en-US" sz="2200" dirty="0"/>
                  <a:t> + d.</a:t>
                </a:r>
              </a:p>
              <a:p>
                <a:pPr marL="0" indent="0">
                  <a:buNone/>
                </a:pPr>
                <a:r>
                  <a:rPr lang="en-US" sz="2200" b="0" dirty="0"/>
                  <a:t>Can we find h such that 2h = b/a and h</a:t>
                </a:r>
                <a:r>
                  <a:rPr lang="en-US" sz="2200" b="0" baseline="30000" dirty="0"/>
                  <a:t>2</a:t>
                </a:r>
                <a:r>
                  <a:rPr lang="en-US" sz="2200" b="0" dirty="0"/>
                  <a:t> = b</a:t>
                </a:r>
                <a:r>
                  <a:rPr lang="en-US" sz="2200" b="0" baseline="30000" dirty="0"/>
                  <a:t>2</a:t>
                </a:r>
                <a:r>
                  <a:rPr lang="en-US" sz="2200" b="0" dirty="0"/>
                  <a:t>/4a</a:t>
                </a:r>
                <a:r>
                  <a:rPr lang="en-US" sz="2200" b="0" baseline="30000" dirty="0"/>
                  <a:t>2</a:t>
                </a:r>
                <a:r>
                  <a:rPr lang="en-US" sz="2200" b="0" dirty="0"/>
                  <a:t>? Yes – take h = b/2a. </a:t>
                </a:r>
              </a:p>
              <a:p>
                <a:pPr marL="0" indent="0">
                  <a:buNone/>
                </a:pPr>
                <a:endParaRPr lang="en-US" sz="2200" dirty="0"/>
              </a:p>
              <a:p>
                <a:pPr marL="0" indent="0">
                  <a:buNone/>
                </a:pPr>
                <a:r>
                  <a:rPr lang="en-US" sz="2200" b="0" dirty="0"/>
                  <a:t>You’ve probably guessed – this is why we added 0 = </a:t>
                </a:r>
                <a14:m>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oMath>
                </a14:m>
                <a:r>
                  <a:rPr lang="en-US" sz="2200" b="0" dirty="0"/>
                  <a:t>.</a:t>
                </a: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666964"/>
                <a:ext cx="11839113" cy="6054511"/>
              </a:xfrm>
              <a:blipFill>
                <a:blip r:embed="rId2"/>
                <a:stretch>
                  <a:fillRect l="-669" t="-120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32</a:t>
            </a:fld>
            <a:endParaRPr lang="en-US"/>
          </a:p>
        </p:txBody>
      </p:sp>
    </p:spTree>
    <p:extLst>
      <p:ext uri="{BB962C8B-B14F-4D97-AF65-F5344CB8AC3E}">
        <p14:creationId xmlns:p14="http://schemas.microsoft.com/office/powerpoint/2010/main" val="369732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10640" cy="530439"/>
          </a:xfrm>
        </p:spPr>
        <p:txBody>
          <a:bodyPr>
            <a:normAutofit fontScale="90000"/>
          </a:bodyPr>
          <a:lstStyle/>
          <a:p>
            <a:r>
              <a:rPr lang="en-US" b="1" dirty="0">
                <a:solidFill>
                  <a:srgbClr val="FF0000"/>
                </a:solidFill>
              </a:rPr>
              <a:t>Roots of Quadratic Equations: Completing the Square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666964"/>
                <a:ext cx="11839113" cy="6054511"/>
              </a:xfrm>
            </p:spPr>
            <p:txBody>
              <a:bodyPr>
                <a:noAutofit/>
              </a:bodyPr>
              <a:lstStyle/>
              <a:p>
                <a:pPr marL="0" indent="0" algn="just">
                  <a:buNone/>
                </a:pPr>
                <a:r>
                  <a:rPr lang="en-US" sz="2200" dirty="0"/>
                  <a:t>A </a:t>
                </a:r>
                <a:r>
                  <a:rPr lang="en-US" sz="2200" b="1" dirty="0">
                    <a:solidFill>
                      <a:srgbClr val="FF0000"/>
                    </a:solidFill>
                  </a:rPr>
                  <a:t>quadratic equation </a:t>
                </a:r>
                <a:r>
                  <a:rPr lang="en-US" sz="2200" dirty="0"/>
                  <a:t>is of the form f(x) = ax</a:t>
                </a:r>
                <a:r>
                  <a:rPr lang="en-US" sz="2200" baseline="30000" dirty="0"/>
                  <a:t>2</a:t>
                </a:r>
                <a:r>
                  <a:rPr lang="en-US" sz="2200" dirty="0"/>
                  <a:t> + bx + c, or y = ax</a:t>
                </a:r>
                <a:r>
                  <a:rPr lang="en-US" sz="2200" baseline="30000" dirty="0"/>
                  <a:t>2</a:t>
                </a:r>
                <a:r>
                  <a:rPr lang="en-US" sz="2200" dirty="0"/>
                  <a:t> + bx + c.</a:t>
                </a:r>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𝑎𝑥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r>
                        <a:rPr lang="en-US" sz="2200" b="0" i="1" smtClean="0">
                          <a:latin typeface="Cambria Math" panose="02040503050406030204" pitchFamily="18" charset="0"/>
                        </a:rPr>
                        <m:t>𝑏𝑥</m:t>
                      </m:r>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 =</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e>
                      </m:d>
                      <m:r>
                        <a:rPr lang="en-US" sz="2200" b="0" i="1" baseline="30000" smtClean="0">
                          <a:latin typeface="Cambria Math" panose="02040503050406030204" pitchFamily="18" charset="0"/>
                        </a:rPr>
                        <m:t>  </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1" baseline="30000" smtClean="0">
                          <a:latin typeface="Cambria Math" panose="02040503050406030204" pitchFamily="18" charset="0"/>
                        </a:rPr>
                        <m:t> </m:t>
                      </m:r>
                      <m:r>
                        <a:rPr lang="en-US" sz="2200" b="0" i="1" smtClean="0">
                          <a:latin typeface="Cambria Math" panose="02040503050406030204" pitchFamily="18" charset="0"/>
                        </a:rPr>
                        <m:t>+ </m:t>
                      </m:r>
                      <m:r>
                        <a:rPr lang="en-US" sz="2200" b="0" i="1" smtClean="0">
                          <a:latin typeface="Cambria Math" panose="02040503050406030204" pitchFamily="18" charset="0"/>
                        </a:rPr>
                        <m:t>𝑐</m:t>
                      </m:r>
                    </m:oMath>
                  </m:oMathPara>
                </a14:m>
                <a:endParaRPr lang="en-US" sz="2200" b="0" dirty="0"/>
              </a:p>
              <a:p>
                <a:pPr marL="0" indent="0">
                  <a:buNone/>
                </a:pPr>
                <a:endParaRPr lang="en-US" sz="2200" b="0" dirty="0"/>
              </a:p>
              <a:p>
                <a:pPr marL="0" indent="0">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2</m:t>
                                  </m:r>
                                  <m:r>
                                    <a:rPr lang="en-US" sz="2200" b="0" i="1" smtClean="0">
                                      <a:latin typeface="Cambria Math" panose="02040503050406030204" pitchFamily="18" charset="0"/>
                                    </a:rPr>
                                    <m:t>𝑎</m:t>
                                  </m:r>
                                </m:den>
                              </m:f>
                            </m:e>
                          </m:d>
                        </m:e>
                        <m:sup>
                          <m:r>
                            <a:rPr lang="en-US" sz="2200" b="0" i="1" smtClean="0">
                              <a:latin typeface="Cambria Math" panose="02040503050406030204" pitchFamily="18" charset="0"/>
                            </a:rPr>
                            <m:t>2</m:t>
                          </m:r>
                        </m:sup>
                      </m:sSup>
                      <m:r>
                        <a:rPr lang="en-US" sz="2200" b="0" i="1" baseline="30000" smtClean="0">
                          <a:latin typeface="Cambria Math" panose="02040503050406030204" pitchFamily="18" charset="0"/>
                        </a:rPr>
                        <m:t>  </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1" baseline="30000" smtClean="0">
                          <a:latin typeface="Cambria Math" panose="02040503050406030204" pitchFamily="18" charset="0"/>
                        </a:rPr>
                        <m:t> </m:t>
                      </m:r>
                      <m:r>
                        <a:rPr lang="en-US" sz="2200" b="0" i="1" smtClean="0">
                          <a:latin typeface="Cambria Math" panose="02040503050406030204" pitchFamily="18" charset="0"/>
                        </a:rPr>
                        <m:t>+ </m:t>
                      </m:r>
                      <m:r>
                        <a:rPr lang="en-US" sz="2200" b="0" i="1" smtClean="0">
                          <a:latin typeface="Cambria Math" panose="02040503050406030204" pitchFamily="18" charset="0"/>
                        </a:rPr>
                        <m:t>𝑐</m:t>
                      </m:r>
                      <m:r>
                        <a:rPr lang="en-US" sz="2200" b="0" i="0" smtClean="0">
                          <a:latin typeface="Cambria Math" panose="02040503050406030204" pitchFamily="18" charset="0"/>
                        </a:rPr>
                        <m:t>  </m:t>
                      </m:r>
                      <m:r>
                        <a:rPr lang="en-US" sz="2200" b="0" i="1" smtClean="0">
                          <a:latin typeface="Cambria Math" panose="02040503050406030204" pitchFamily="18" charset="0"/>
                        </a:rPr>
                        <m:t>(</m:t>
                      </m:r>
                      <m:r>
                        <a:rPr lang="en-US" sz="2200" b="0" i="1" smtClean="0">
                          <a:latin typeface="Cambria Math" panose="02040503050406030204" pitchFamily="18" charset="0"/>
                        </a:rPr>
                        <m:t>h𝑜𝑤</m:t>
                      </m:r>
                      <m:r>
                        <a:rPr lang="en-US" sz="2200" b="0" i="1" smtClean="0">
                          <a:latin typeface="Cambria Math" panose="02040503050406030204" pitchFamily="18" charset="0"/>
                        </a:rPr>
                        <m:t> </m:t>
                      </m:r>
                      <m:r>
                        <a:rPr lang="en-US" sz="2200" b="0" i="1" smtClean="0">
                          <a:latin typeface="Cambria Math" panose="02040503050406030204" pitchFamily="18" charset="0"/>
                        </a:rPr>
                        <m:t>𝑠h𝑜𝑢𝑙𝑑</m:t>
                      </m:r>
                      <m:r>
                        <a:rPr lang="en-US" sz="2200" b="0" i="1" smtClean="0">
                          <a:latin typeface="Cambria Math" panose="02040503050406030204" pitchFamily="18" charset="0"/>
                        </a:rPr>
                        <m:t> </m:t>
                      </m:r>
                      <m:r>
                        <a:rPr lang="en-US" sz="2200" b="0" i="1" smtClean="0">
                          <a:latin typeface="Cambria Math" panose="02040503050406030204" pitchFamily="18" charset="0"/>
                        </a:rPr>
                        <m:t>𝑤𝑒</m:t>
                      </m:r>
                      <m:r>
                        <a:rPr lang="en-US" sz="2200" b="0" i="1" smtClean="0">
                          <a:latin typeface="Cambria Math" panose="02040503050406030204" pitchFamily="18" charset="0"/>
                        </a:rPr>
                        <m:t> </m:t>
                      </m:r>
                      <m:r>
                        <a:rPr lang="en-US" sz="2200" b="0" i="1" smtClean="0">
                          <a:latin typeface="Cambria Math" panose="02040503050406030204" pitchFamily="18" charset="0"/>
                        </a:rPr>
                        <m:t>𝑔𝑟𝑜𝑢𝑝</m:t>
                      </m:r>
                      <m:r>
                        <a:rPr lang="en-US" sz="2200" b="0" i="1" smtClean="0">
                          <a:latin typeface="Cambria Math" panose="02040503050406030204" pitchFamily="18" charset="0"/>
                        </a:rPr>
                        <m:t> </m:t>
                      </m:r>
                      <m:r>
                        <a:rPr lang="en-US" sz="2200" b="0" i="1" smtClean="0">
                          <a:latin typeface="Cambria Math" panose="02040503050406030204" pitchFamily="18" charset="0"/>
                        </a:rPr>
                        <m:t>𝑡𝑜</m:t>
                      </m:r>
                      <m:r>
                        <a:rPr lang="en-US" sz="2200" b="0" i="1" smtClean="0">
                          <a:latin typeface="Cambria Math" panose="02040503050406030204" pitchFamily="18" charset="0"/>
                        </a:rPr>
                        <m:t> </m:t>
                      </m:r>
                      <m:r>
                        <a:rPr lang="en-US" sz="2200" b="0" i="1" smtClean="0">
                          <a:latin typeface="Cambria Math" panose="02040503050406030204" pitchFamily="18" charset="0"/>
                        </a:rPr>
                        <m:t>𝑚𝑎𝑘𝑒</m:t>
                      </m:r>
                      <m:r>
                        <a:rPr lang="en-US" sz="2200" b="0" i="1" smtClean="0">
                          <a:latin typeface="Cambria Math" panose="02040503050406030204" pitchFamily="18" charset="0"/>
                        </a:rPr>
                        <m:t> </m:t>
                      </m:r>
                      <m:r>
                        <a:rPr lang="en-US" sz="2200" b="0" i="1" smtClean="0">
                          <a:latin typeface="Cambria Math" panose="02040503050406030204" pitchFamily="18" charset="0"/>
                        </a:rPr>
                        <m:t>𝑡h𝑖𝑠</m:t>
                      </m:r>
                      <m:r>
                        <a:rPr lang="en-US" sz="2200" b="0" i="1" smtClean="0">
                          <a:latin typeface="Cambria Math" panose="02040503050406030204" pitchFamily="18" charset="0"/>
                        </a:rPr>
                        <m:t> </m:t>
                      </m:r>
                      <m:r>
                        <a:rPr lang="en-US" sz="2200" b="0" i="1" smtClean="0">
                          <a:latin typeface="Cambria Math" panose="02040503050406030204" pitchFamily="18" charset="0"/>
                        </a:rPr>
                        <m:t>𝑙𝑜𝑜𝑘</m:t>
                      </m:r>
                      <m:r>
                        <a:rPr lang="en-US" sz="2200" b="0" i="1" smtClean="0">
                          <a:latin typeface="Cambria Math" panose="02040503050406030204" pitchFamily="18" charset="0"/>
                        </a:rPr>
                        <m:t> </m:t>
                      </m:r>
                      <m:r>
                        <a:rPr lang="en-US" sz="2200" b="0" i="1" smtClean="0">
                          <a:latin typeface="Cambria Math" panose="02040503050406030204" pitchFamily="18" charset="0"/>
                        </a:rPr>
                        <m:t>𝑙𝑖𝑘𝑒</m:t>
                      </m:r>
                      <m:r>
                        <a:rPr lang="en-US" sz="2200" b="0" i="1" smtClean="0">
                          <a:latin typeface="Cambria Math" panose="02040503050406030204" pitchFamily="18" charset="0"/>
                        </a:rPr>
                        <m:t> </m:t>
                      </m:r>
                      <m:r>
                        <a:rPr lang="en-US" sz="2200" b="0" i="1" smtClean="0">
                          <a:latin typeface="Cambria Math" panose="02040503050406030204" pitchFamily="18" charset="0"/>
                        </a:rPr>
                        <m:t>𝑤h𝑎𝑡</m:t>
                      </m:r>
                      <m:r>
                        <a:rPr lang="en-US" sz="2200" b="0" i="1" smtClean="0">
                          <a:latin typeface="Cambria Math" panose="02040503050406030204" pitchFamily="18" charset="0"/>
                        </a:rPr>
                        <m:t> </m:t>
                      </m:r>
                      <m:r>
                        <a:rPr lang="en-US" sz="2200" b="0" i="1" smtClean="0">
                          <a:latin typeface="Cambria Math" panose="02040503050406030204" pitchFamily="18" charset="0"/>
                        </a:rPr>
                        <m:t>𝑤𝑒</m:t>
                      </m:r>
                      <m:r>
                        <a:rPr lang="en-US" sz="2200" b="0" i="1" smtClean="0">
                          <a:latin typeface="Cambria Math" panose="02040503050406030204" pitchFamily="18" charset="0"/>
                        </a:rPr>
                        <m:t>  </m:t>
                      </m:r>
                      <m:r>
                        <a:rPr lang="en-US" sz="2200" b="0" i="1" smtClean="0">
                          <a:latin typeface="Cambria Math" panose="02040503050406030204" pitchFamily="18" charset="0"/>
                        </a:rPr>
                        <m:t>𝑠𝑡𝑢𝑑𝑖𝑒𝑑</m:t>
                      </m:r>
                      <m:r>
                        <a:rPr lang="en-US" sz="2200" b="0" i="1" smtClean="0">
                          <a:latin typeface="Cambria Math" panose="02040503050406030204" pitchFamily="18" charset="0"/>
                        </a:rPr>
                        <m:t>?)</m:t>
                      </m:r>
                    </m:oMath>
                  </m:oMathPara>
                </a14:m>
                <a:endParaRPr lang="en-US" sz="3000" dirty="0">
                  <a:solidFill>
                    <a:srgbClr val="FF0000"/>
                  </a:solidFill>
                </a:endParaRP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666964"/>
                <a:ext cx="11839113" cy="6054511"/>
              </a:xfrm>
              <a:blipFill>
                <a:blip r:embed="rId2"/>
                <a:stretch>
                  <a:fillRect l="-669" t="-120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33</a:t>
            </a:fld>
            <a:endParaRPr lang="en-US"/>
          </a:p>
        </p:txBody>
      </p:sp>
    </p:spTree>
    <p:extLst>
      <p:ext uri="{BB962C8B-B14F-4D97-AF65-F5344CB8AC3E}">
        <p14:creationId xmlns:p14="http://schemas.microsoft.com/office/powerpoint/2010/main" val="100805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10640" cy="530439"/>
          </a:xfrm>
        </p:spPr>
        <p:txBody>
          <a:bodyPr>
            <a:normAutofit fontScale="90000"/>
          </a:bodyPr>
          <a:lstStyle/>
          <a:p>
            <a:r>
              <a:rPr lang="en-US" b="1" dirty="0">
                <a:solidFill>
                  <a:srgbClr val="FF0000"/>
                </a:solidFill>
              </a:rPr>
              <a:t>Roots of Quadratic Equations: Completing the Square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666964"/>
                <a:ext cx="11839113" cy="6054511"/>
              </a:xfrm>
            </p:spPr>
            <p:txBody>
              <a:bodyPr>
                <a:noAutofit/>
              </a:bodyPr>
              <a:lstStyle/>
              <a:p>
                <a:pPr marL="0" indent="0" algn="just">
                  <a:buNone/>
                </a:pPr>
                <a:r>
                  <a:rPr lang="en-US" sz="2200" dirty="0"/>
                  <a:t>A </a:t>
                </a:r>
                <a:r>
                  <a:rPr lang="en-US" sz="2200" b="1" dirty="0">
                    <a:solidFill>
                      <a:srgbClr val="FF0000"/>
                    </a:solidFill>
                  </a:rPr>
                  <a:t>quadratic equation </a:t>
                </a:r>
                <a:r>
                  <a:rPr lang="en-US" sz="2200" dirty="0"/>
                  <a:t>is of the form f(x) = ax</a:t>
                </a:r>
                <a:r>
                  <a:rPr lang="en-US" sz="2200" baseline="30000" dirty="0"/>
                  <a:t>2</a:t>
                </a:r>
                <a:r>
                  <a:rPr lang="en-US" sz="2200" dirty="0"/>
                  <a:t> + bx + c, or y = ax</a:t>
                </a:r>
                <a:r>
                  <a:rPr lang="en-US" sz="2200" baseline="30000" dirty="0"/>
                  <a:t>2</a:t>
                </a:r>
                <a:r>
                  <a:rPr lang="en-US" sz="2200" dirty="0"/>
                  <a:t> + bx + c. Let’s solve f(x) = 0….</a:t>
                </a:r>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𝑎𝑥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r>
                        <a:rPr lang="en-US" sz="2200" b="0" i="1" smtClean="0">
                          <a:latin typeface="Cambria Math" panose="02040503050406030204" pitchFamily="18" charset="0"/>
                        </a:rPr>
                        <m:t>𝑏𝑥</m:t>
                      </m:r>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 =</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e>
                      </m:d>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dirty="0"/>
              </a:p>
              <a:p>
                <a:pPr marL="0" indent="0" algn="just">
                  <a:buNone/>
                </a:pPr>
                <a:endParaRPr lang="en-US" sz="2200" b="0" dirty="0"/>
              </a:p>
              <a:p>
                <a:pPr marL="0" indent="0" algn="just">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baseline="30000" smtClean="0">
                              <a:latin typeface="Cambria Math" panose="02040503050406030204" pitchFamily="18" charset="0"/>
                            </a:rPr>
                            <m:t>2</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r>
                            <a:rPr lang="en-US" sz="2200" b="0" i="1" smtClean="0">
                              <a:latin typeface="Cambria Math" panose="02040503050406030204" pitchFamily="18" charset="0"/>
                            </a:rPr>
                            <m:t> </m:t>
                          </m:r>
                        </m:e>
                      </m:d>
                      <m:r>
                        <a:rPr lang="en-US" sz="2200" b="0" i="1" baseline="30000" smtClean="0">
                          <a:latin typeface="Cambria Math" panose="02040503050406030204" pitchFamily="18" charset="0"/>
                        </a:rPr>
                        <m:t>  </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1" baseline="30000" smtClean="0">
                          <a:latin typeface="Cambria Math" panose="02040503050406030204" pitchFamily="18" charset="0"/>
                        </a:rPr>
                        <m:t> </m:t>
                      </m:r>
                      <m:r>
                        <a:rPr lang="en-US" sz="2200" b="0" i="1" smtClean="0">
                          <a:latin typeface="Cambria Math" panose="02040503050406030204" pitchFamily="18" charset="0"/>
                        </a:rPr>
                        <m:t>+ </m:t>
                      </m:r>
                      <m:r>
                        <a:rPr lang="en-US" sz="2200" b="0" i="1" smtClean="0">
                          <a:latin typeface="Cambria Math" panose="02040503050406030204" pitchFamily="18" charset="0"/>
                        </a:rPr>
                        <m:t>𝑐</m:t>
                      </m:r>
                    </m:oMath>
                  </m:oMathPara>
                </a14:m>
                <a:endParaRPr lang="en-US" sz="2200" b="0" dirty="0"/>
              </a:p>
              <a:p>
                <a:pPr marL="0" indent="0">
                  <a:buNone/>
                </a:pPr>
                <a:endParaRPr lang="en-US" sz="2200" b="0" dirty="0"/>
              </a:p>
              <a:p>
                <a:pPr marL="0" indent="0">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𝑎</m:t>
                      </m:r>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2</m:t>
                                  </m:r>
                                  <m:r>
                                    <a:rPr lang="en-US" sz="2200" b="0" i="1" smtClean="0">
                                      <a:latin typeface="Cambria Math" panose="02040503050406030204" pitchFamily="18" charset="0"/>
                                    </a:rPr>
                                    <m:t>𝑎</m:t>
                                  </m:r>
                                </m:den>
                              </m:f>
                            </m:e>
                          </m:d>
                        </m:e>
                        <m:sup>
                          <m:r>
                            <a:rPr lang="en-US" sz="2200" b="0" i="1" smtClean="0">
                              <a:latin typeface="Cambria Math" panose="02040503050406030204" pitchFamily="18" charset="0"/>
                            </a:rPr>
                            <m:t>2</m:t>
                          </m:r>
                        </m:sup>
                      </m:sSup>
                      <m:r>
                        <a:rPr lang="en-US" sz="2200" b="0" i="1" baseline="30000" smtClean="0">
                          <a:latin typeface="Cambria Math" panose="02040503050406030204" pitchFamily="18" charset="0"/>
                        </a:rPr>
                        <m:t>  </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1" baseline="30000" smtClean="0">
                          <a:latin typeface="Cambria Math" panose="02040503050406030204" pitchFamily="18" charset="0"/>
                        </a:rPr>
                        <m:t> </m:t>
                      </m:r>
                      <m:r>
                        <a:rPr lang="en-US" sz="2200" b="0" i="1" smtClean="0">
                          <a:latin typeface="Cambria Math" panose="02040503050406030204" pitchFamily="18" charset="0"/>
                        </a:rPr>
                        <m:t>+ </m:t>
                      </m:r>
                      <m:r>
                        <a:rPr lang="en-US" sz="2200" b="0" i="1" smtClean="0">
                          <a:latin typeface="Cambria Math" panose="02040503050406030204" pitchFamily="18" charset="0"/>
                        </a:rPr>
                        <m:t>𝑐</m:t>
                      </m:r>
                      <m:r>
                        <a:rPr lang="en-US" sz="2200" b="0" i="0" smtClean="0">
                          <a:latin typeface="Cambria Math" panose="02040503050406030204" pitchFamily="18" charset="0"/>
                        </a:rPr>
                        <m:t>  </m:t>
                      </m:r>
                      <m:r>
                        <a:rPr lang="en-US" sz="2200" b="0" i="1" smtClean="0">
                          <a:latin typeface="Cambria Math" panose="02040503050406030204" pitchFamily="18" charset="0"/>
                        </a:rPr>
                        <m:t>=</m:t>
                      </m:r>
                      <m:r>
                        <a:rPr lang="en-US" sz="2200" b="0" i="1" smtClean="0">
                          <a:latin typeface="Cambria Math" panose="02040503050406030204" pitchFamily="18" charset="0"/>
                        </a:rPr>
                        <m:t>𝑎</m:t>
                      </m:r>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2</m:t>
                                  </m:r>
                                  <m:r>
                                    <a:rPr lang="en-US" sz="2200" b="0" i="1" smtClean="0">
                                      <a:latin typeface="Cambria Math" panose="02040503050406030204" pitchFamily="18" charset="0"/>
                                    </a:rPr>
                                    <m:t>𝑎</m:t>
                                  </m:r>
                                </m:den>
                              </m:f>
                            </m:e>
                          </m:d>
                        </m:e>
                        <m:sup>
                          <m:r>
                            <a:rPr lang="en-US" sz="2200" b="0" i="1" smtClean="0">
                              <a:latin typeface="Cambria Math" panose="02040503050406030204" pitchFamily="18" charset="0"/>
                            </a:rPr>
                            <m:t>2</m:t>
                          </m:r>
                        </m:sup>
                      </m:sSup>
                      <m:r>
                        <a:rPr lang="en-US" sz="2200" b="0" i="1" baseline="30000" smtClean="0">
                          <a:latin typeface="Cambria Math" panose="02040503050406030204" pitchFamily="18" charset="0"/>
                        </a:rPr>
                        <m:t>  </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1" smtClean="0">
                              <a:latin typeface="Cambria Math" panose="02040503050406030204" pitchFamily="18" charset="0"/>
                            </a:rPr>
                            <m:t> −</m:t>
                          </m:r>
                          <m:r>
                            <a:rPr lang="en-US" sz="2200" b="0" i="1" smtClean="0">
                              <a:latin typeface="Cambria Math" panose="02040503050406030204" pitchFamily="18" charset="0"/>
                            </a:rPr>
                            <m:t>𝑐</m:t>
                          </m:r>
                        </m:e>
                      </m:d>
                      <m:r>
                        <a:rPr lang="en-US" sz="2200" b="0" i="0" smtClean="0">
                          <a:latin typeface="Cambria Math" panose="02040503050406030204" pitchFamily="18" charset="0"/>
                        </a:rPr>
                        <m:t> =</m:t>
                      </m:r>
                      <m:r>
                        <a:rPr lang="en-US" sz="2200" b="0" i="1" smtClean="0">
                          <a:latin typeface="Cambria Math" panose="02040503050406030204" pitchFamily="18" charset="0"/>
                        </a:rPr>
                        <m:t>𝑎</m:t>
                      </m:r>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2</m:t>
                                  </m:r>
                                  <m:r>
                                    <a:rPr lang="en-US" sz="2200" b="0" i="1" smtClean="0">
                                      <a:latin typeface="Cambria Math" panose="02040503050406030204" pitchFamily="18" charset="0"/>
                                    </a:rPr>
                                    <m:t>𝑎</m:t>
                                  </m:r>
                                </m:den>
                              </m:f>
                            </m:e>
                          </m:d>
                        </m:e>
                        <m:sup>
                          <m:r>
                            <a:rPr lang="en-US" sz="2200" b="0" i="1" smtClean="0">
                              <a:latin typeface="Cambria Math" panose="02040503050406030204" pitchFamily="18" charset="0"/>
                            </a:rPr>
                            <m:t>2</m:t>
                          </m:r>
                        </m:sup>
                      </m:sSup>
                      <m:r>
                        <a:rPr lang="en-US" sz="2200" b="0" i="1" baseline="30000" smtClean="0">
                          <a:latin typeface="Cambria Math" panose="02040503050406030204" pitchFamily="18" charset="0"/>
                        </a:rPr>
                        <m:t>  </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𝑏</m:t>
                          </m:r>
                          <m:r>
                            <a:rPr lang="en-US" sz="2200" b="0" i="1" baseline="30000" smtClean="0">
                              <a:latin typeface="Cambria Math" panose="02040503050406030204" pitchFamily="18" charset="0"/>
                            </a:rPr>
                            <m:t>2</m:t>
                          </m:r>
                          <m:r>
                            <a:rPr lang="en-US" sz="2200" b="0" i="1" smtClean="0">
                              <a:latin typeface="Cambria Math" panose="02040503050406030204" pitchFamily="18" charset="0"/>
                            </a:rPr>
                            <m:t> −4</m:t>
                          </m:r>
                          <m:r>
                            <a:rPr lang="en-US" sz="2200" b="0" i="1" smtClean="0">
                              <a:latin typeface="Cambria Math" panose="02040503050406030204" pitchFamily="18" charset="0"/>
                            </a:rPr>
                            <m:t>𝑎𝑐</m:t>
                          </m:r>
                        </m:num>
                        <m:den>
                          <m:r>
                            <a:rPr lang="en-US" sz="2200" b="0" i="1" smtClean="0">
                              <a:latin typeface="Cambria Math" panose="02040503050406030204" pitchFamily="18" charset="0"/>
                            </a:rPr>
                            <m:t>4</m:t>
                          </m:r>
                          <m:r>
                            <a:rPr lang="en-US" sz="2200" b="0" i="1" smtClean="0">
                              <a:latin typeface="Cambria Math" panose="02040503050406030204" pitchFamily="18" charset="0"/>
                            </a:rPr>
                            <m:t>𝑎</m:t>
                          </m:r>
                        </m:den>
                      </m:f>
                      <m:r>
                        <a:rPr lang="en-US" sz="2200" b="0" i="0" smtClean="0">
                          <a:latin typeface="Cambria Math" panose="02040503050406030204" pitchFamily="18" charset="0"/>
                        </a:rPr>
                        <m:t> =  0.</m:t>
                      </m:r>
                    </m:oMath>
                  </m:oMathPara>
                </a14:m>
                <a:endParaRPr lang="en-US" sz="2200" b="0" dirty="0"/>
              </a:p>
              <a:p>
                <a:pPr marL="0" indent="0" algn="just">
                  <a:buNone/>
                </a:pPr>
                <a:endParaRPr lang="en-US" sz="2200" b="0" dirty="0"/>
              </a:p>
              <a:p>
                <a:pPr marL="0" indent="0" algn="just">
                  <a:buNone/>
                </a:pPr>
                <a:r>
                  <a:rPr lang="en-US" sz="2200" dirty="0">
                    <a:solidFill>
                      <a:srgbClr val="FF0000"/>
                    </a:solidFill>
                  </a:rPr>
                  <a:t>We now leave it to you to use what you have learned to solve this </a:t>
                </a:r>
                <a:r>
                  <a:rPr lang="en-US" sz="2200" dirty="0"/>
                  <a:t>– it is in the form from before! You’ll get  </a:t>
                </a:r>
                <a14:m>
                  <m:oMath xmlns:m="http://schemas.openxmlformats.org/officeDocument/2006/math">
                    <m:r>
                      <a:rPr lang="en-US" sz="3000" b="0" i="1" smtClean="0">
                        <a:latin typeface="Cambria Math" panose="02040503050406030204" pitchFamily="18" charset="0"/>
                      </a:rPr>
                      <m:t> </m:t>
                    </m:r>
                    <m:r>
                      <a:rPr lang="en-US" sz="3000" b="0" i="1" smtClean="0">
                        <a:latin typeface="Cambria Math" panose="02040503050406030204" pitchFamily="18" charset="0"/>
                      </a:rPr>
                      <m:t>𝑥</m:t>
                    </m:r>
                    <m:r>
                      <a:rPr lang="en-US" sz="3000" b="0" i="1" smtClean="0">
                        <a:latin typeface="Cambria Math" panose="02040503050406030204" pitchFamily="18" charset="0"/>
                      </a:rPr>
                      <m:t>=</m:t>
                    </m:r>
                    <m:f>
                      <m:fPr>
                        <m:ctrlPr>
                          <a:rPr lang="en-US" sz="3000" b="0" i="1" smtClean="0">
                            <a:latin typeface="Cambria Math" panose="02040503050406030204" pitchFamily="18" charset="0"/>
                          </a:rPr>
                        </m:ctrlPr>
                      </m:fPr>
                      <m:num>
                        <m:r>
                          <a:rPr lang="en-US" sz="3000" b="0" i="1" smtClean="0">
                            <a:latin typeface="Cambria Math" panose="02040503050406030204" pitchFamily="18" charset="0"/>
                          </a:rPr>
                          <m:t>−</m:t>
                        </m:r>
                        <m:r>
                          <a:rPr lang="en-US" sz="3000" b="0" i="1" smtClean="0">
                            <a:latin typeface="Cambria Math" panose="02040503050406030204" pitchFamily="18" charset="0"/>
                          </a:rPr>
                          <m:t>𝑏</m:t>
                        </m:r>
                        <m:r>
                          <a:rPr lang="en-US" sz="3000" b="0" i="1" smtClean="0">
                            <a:latin typeface="Cambria Math" panose="02040503050406030204" pitchFamily="18" charset="0"/>
                          </a:rPr>
                          <m:t>±</m:t>
                        </m:r>
                        <m:rad>
                          <m:radPr>
                            <m:degHide m:val="on"/>
                            <m:ctrlPr>
                              <a:rPr lang="en-US" sz="3000" b="0" i="1" smtClean="0">
                                <a:latin typeface="Cambria Math" panose="02040503050406030204" pitchFamily="18" charset="0"/>
                              </a:rPr>
                            </m:ctrlPr>
                          </m:radPr>
                          <m:deg/>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𝑏</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−4</m:t>
                            </m:r>
                            <m:r>
                              <a:rPr lang="en-US" sz="3000" b="0" i="1" smtClean="0">
                                <a:latin typeface="Cambria Math" panose="02040503050406030204" pitchFamily="18" charset="0"/>
                              </a:rPr>
                              <m:t>𝑎𝑐</m:t>
                            </m:r>
                          </m:e>
                        </m:rad>
                      </m:num>
                      <m:den>
                        <m:r>
                          <a:rPr lang="en-US" sz="3000" b="0" i="1" smtClean="0">
                            <a:latin typeface="Cambria Math" panose="02040503050406030204" pitchFamily="18" charset="0"/>
                          </a:rPr>
                          <m:t>2</m:t>
                        </m:r>
                        <m:r>
                          <a:rPr lang="en-US" sz="3000" b="0" i="1" smtClean="0">
                            <a:latin typeface="Cambria Math" panose="02040503050406030204" pitchFamily="18" charset="0"/>
                          </a:rPr>
                          <m:t>𝑎</m:t>
                        </m:r>
                      </m:den>
                    </m:f>
                    <m:r>
                      <a:rPr lang="en-US" sz="3000" b="0" i="1" smtClean="0">
                        <a:latin typeface="Cambria Math" panose="02040503050406030204" pitchFamily="18" charset="0"/>
                      </a:rPr>
                      <m:t>.</m:t>
                    </m:r>
                  </m:oMath>
                </a14:m>
                <a:r>
                  <a:rPr lang="en-US" sz="3000" dirty="0">
                    <a:solidFill>
                      <a:srgbClr val="FF0000"/>
                    </a:solidFill>
                  </a:rPr>
                  <a:t> Remember a(x-h)</a:t>
                </a:r>
                <a:r>
                  <a:rPr lang="en-US" sz="3000" baseline="30000" dirty="0">
                    <a:solidFill>
                      <a:srgbClr val="FF0000"/>
                    </a:solidFill>
                  </a:rPr>
                  <a:t>2</a:t>
                </a:r>
                <a:r>
                  <a:rPr lang="en-US" sz="3000" dirty="0">
                    <a:solidFill>
                      <a:srgbClr val="FF0000"/>
                    </a:solidFill>
                  </a:rPr>
                  <a:t> + c = 0 meant </a:t>
                </a:r>
                <a14:m>
                  <m:oMath xmlns:m="http://schemas.openxmlformats.org/officeDocument/2006/math">
                    <m:r>
                      <a:rPr lang="en-US" sz="3000" b="0" i="1" smtClean="0">
                        <a:solidFill>
                          <a:srgbClr val="FF0000"/>
                        </a:solidFill>
                        <a:latin typeface="Cambria Math" panose="02040503050406030204" pitchFamily="18" charset="0"/>
                      </a:rPr>
                      <m:t>𝑥</m:t>
                    </m:r>
                    <m:r>
                      <a:rPr lang="en-US" sz="3000" b="0" i="1" smtClean="0">
                        <a:solidFill>
                          <a:srgbClr val="FF0000"/>
                        </a:solidFill>
                        <a:latin typeface="Cambria Math" panose="02040503050406030204" pitchFamily="18" charset="0"/>
                      </a:rPr>
                      <m:t>=</m:t>
                    </m:r>
                    <m:r>
                      <a:rPr lang="en-US" sz="3000" b="0" i="1" smtClean="0">
                        <a:solidFill>
                          <a:srgbClr val="FF0000"/>
                        </a:solidFill>
                        <a:latin typeface="Cambria Math" panose="02040503050406030204" pitchFamily="18" charset="0"/>
                      </a:rPr>
                      <m:t>h</m:t>
                    </m:r>
                    <m:r>
                      <a:rPr lang="en-US" sz="3000" b="0" i="1" smtClean="0">
                        <a:solidFill>
                          <a:srgbClr val="FF0000"/>
                        </a:solidFill>
                        <a:latin typeface="Cambria Math" panose="02040503050406030204" pitchFamily="18" charset="0"/>
                      </a:rPr>
                      <m:t> ± </m:t>
                    </m:r>
                    <m:rad>
                      <m:radPr>
                        <m:degHide m:val="on"/>
                        <m:ctrlPr>
                          <a:rPr lang="en-US" sz="3000" b="0" i="1" smtClean="0">
                            <a:solidFill>
                              <a:srgbClr val="FF0000"/>
                            </a:solidFill>
                            <a:latin typeface="Cambria Math" panose="02040503050406030204" pitchFamily="18" charset="0"/>
                            <a:ea typeface="Cambria Math" panose="02040503050406030204" pitchFamily="18" charset="0"/>
                          </a:rPr>
                        </m:ctrlPr>
                      </m:radPr>
                      <m:deg/>
                      <m:e>
                        <m:r>
                          <a:rPr lang="en-US" sz="3000" b="0" i="1" smtClean="0">
                            <a:solidFill>
                              <a:srgbClr val="FF0000"/>
                            </a:solidFill>
                            <a:latin typeface="Cambria Math" panose="02040503050406030204" pitchFamily="18" charset="0"/>
                            <a:ea typeface="Cambria Math" panose="02040503050406030204" pitchFamily="18" charset="0"/>
                          </a:rPr>
                          <m:t>−</m:t>
                        </m:r>
                        <m:f>
                          <m:fPr>
                            <m:ctrlPr>
                              <a:rPr lang="en-US" sz="3000" b="0" i="1" smtClean="0">
                                <a:solidFill>
                                  <a:srgbClr val="FF0000"/>
                                </a:solidFill>
                                <a:latin typeface="Cambria Math" panose="02040503050406030204" pitchFamily="18" charset="0"/>
                                <a:ea typeface="Cambria Math" panose="02040503050406030204" pitchFamily="18" charset="0"/>
                              </a:rPr>
                            </m:ctrlPr>
                          </m:fPr>
                          <m:num>
                            <m:r>
                              <a:rPr lang="en-US" sz="3000" b="0" i="1" smtClean="0">
                                <a:solidFill>
                                  <a:srgbClr val="FF0000"/>
                                </a:solidFill>
                                <a:latin typeface="Cambria Math" panose="02040503050406030204" pitchFamily="18" charset="0"/>
                                <a:ea typeface="Cambria Math" panose="02040503050406030204" pitchFamily="18" charset="0"/>
                              </a:rPr>
                              <m:t>𝑐</m:t>
                            </m:r>
                          </m:num>
                          <m:den>
                            <m:r>
                              <a:rPr lang="en-US" sz="3000" b="0" i="1" smtClean="0">
                                <a:solidFill>
                                  <a:srgbClr val="FF0000"/>
                                </a:solidFill>
                                <a:latin typeface="Cambria Math" panose="02040503050406030204" pitchFamily="18" charset="0"/>
                                <a:ea typeface="Cambria Math" panose="02040503050406030204" pitchFamily="18" charset="0"/>
                              </a:rPr>
                              <m:t>𝑎</m:t>
                            </m:r>
                          </m:den>
                        </m:f>
                        <m:r>
                          <a:rPr lang="en-US" sz="3000" b="0" i="1" smtClean="0">
                            <a:solidFill>
                              <a:srgbClr val="FF0000"/>
                            </a:solidFill>
                            <a:latin typeface="Cambria Math" panose="02040503050406030204" pitchFamily="18" charset="0"/>
                            <a:ea typeface="Cambria Math" panose="02040503050406030204" pitchFamily="18" charset="0"/>
                          </a:rPr>
                          <m:t>.</m:t>
                        </m:r>
                      </m:e>
                    </m:rad>
                  </m:oMath>
                </a14:m>
                <a:endParaRPr lang="en-US" sz="3000" dirty="0">
                  <a:solidFill>
                    <a:srgbClr val="FF0000"/>
                  </a:solidFill>
                </a:endParaRP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666964"/>
                <a:ext cx="11839113" cy="6054511"/>
              </a:xfrm>
              <a:blipFill>
                <a:blip r:embed="rId2"/>
                <a:stretch>
                  <a:fillRect l="-669" t="-1207" r="-618" b="-14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34</a:t>
            </a:fld>
            <a:endParaRPr lang="en-US"/>
          </a:p>
        </p:txBody>
      </p:sp>
    </p:spTree>
    <p:extLst>
      <p:ext uri="{BB962C8B-B14F-4D97-AF65-F5344CB8AC3E}">
        <p14:creationId xmlns:p14="http://schemas.microsoft.com/office/powerpoint/2010/main" val="1077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10640" cy="530439"/>
          </a:xfrm>
        </p:spPr>
        <p:txBody>
          <a:bodyPr>
            <a:normAutofit fontScale="90000"/>
          </a:bodyPr>
          <a:lstStyle/>
          <a:p>
            <a:r>
              <a:rPr lang="en-US" b="1" dirty="0">
                <a:solidFill>
                  <a:srgbClr val="FF0000"/>
                </a:solidFill>
              </a:rPr>
              <a:t>Roots of Quadratic Equations: Completing the Square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666964"/>
                <a:ext cx="11839113" cy="6054511"/>
              </a:xfrm>
            </p:spPr>
            <p:txBody>
              <a:bodyPr>
                <a:noAutofit/>
              </a:bodyPr>
              <a:lstStyle/>
              <a:p>
                <a:pPr marL="0" indent="0" algn="just">
                  <a:buNone/>
                </a:pPr>
                <a:r>
                  <a:rPr lang="en-US" sz="2200" dirty="0"/>
                  <a:t>A </a:t>
                </a:r>
                <a:r>
                  <a:rPr lang="en-US" sz="2200" b="1" dirty="0">
                    <a:solidFill>
                      <a:srgbClr val="FF0000"/>
                    </a:solidFill>
                  </a:rPr>
                  <a:t>quadratic equation </a:t>
                </a:r>
                <a:r>
                  <a:rPr lang="en-US" sz="2200" dirty="0"/>
                  <a:t>is of the form f(x) = ax</a:t>
                </a:r>
                <a:r>
                  <a:rPr lang="en-US" sz="2200" baseline="30000" dirty="0"/>
                  <a:t>2</a:t>
                </a:r>
                <a:r>
                  <a:rPr lang="en-US" sz="2200" dirty="0"/>
                  <a:t> + bx + c, or y = ax</a:t>
                </a:r>
                <a:r>
                  <a:rPr lang="en-US" sz="2200" baseline="30000" dirty="0"/>
                  <a:t>2</a:t>
                </a:r>
                <a:r>
                  <a:rPr lang="en-US" sz="2200" dirty="0"/>
                  <a:t> + bx + c. Let’s solve f(x) = 0….</a:t>
                </a:r>
              </a:p>
              <a:p>
                <a:pPr marL="0" indent="0" algn="just">
                  <a:buNone/>
                </a:pPr>
                <a:r>
                  <a:rPr lang="en-US" sz="2200" dirty="0"/>
                  <a:t>The roots are  </a:t>
                </a:r>
                <a14:m>
                  <m:oMath xmlns:m="http://schemas.openxmlformats.org/officeDocument/2006/math">
                    <m:r>
                      <a:rPr lang="en-US" sz="3000" b="0" i="1" smtClean="0">
                        <a:latin typeface="Cambria Math" panose="02040503050406030204" pitchFamily="18" charset="0"/>
                      </a:rPr>
                      <m:t> </m:t>
                    </m:r>
                    <m:r>
                      <a:rPr lang="en-US" sz="3000" b="0" i="1" smtClean="0">
                        <a:latin typeface="Cambria Math" panose="02040503050406030204" pitchFamily="18" charset="0"/>
                      </a:rPr>
                      <m:t>𝑥</m:t>
                    </m:r>
                    <m:r>
                      <a:rPr lang="en-US" sz="3000" b="0" i="1" smtClean="0">
                        <a:latin typeface="Cambria Math" panose="02040503050406030204" pitchFamily="18" charset="0"/>
                      </a:rPr>
                      <m:t>=</m:t>
                    </m:r>
                    <m:f>
                      <m:fPr>
                        <m:ctrlPr>
                          <a:rPr lang="en-US" sz="3000" b="0" i="1" smtClean="0">
                            <a:latin typeface="Cambria Math" panose="02040503050406030204" pitchFamily="18" charset="0"/>
                          </a:rPr>
                        </m:ctrlPr>
                      </m:fPr>
                      <m:num>
                        <m:r>
                          <a:rPr lang="en-US" sz="3000" b="0" i="1" smtClean="0">
                            <a:latin typeface="Cambria Math" panose="02040503050406030204" pitchFamily="18" charset="0"/>
                          </a:rPr>
                          <m:t>−</m:t>
                        </m:r>
                        <m:r>
                          <a:rPr lang="en-US" sz="3000" b="0" i="1" smtClean="0">
                            <a:latin typeface="Cambria Math" panose="02040503050406030204" pitchFamily="18" charset="0"/>
                          </a:rPr>
                          <m:t>𝑏</m:t>
                        </m:r>
                        <m:r>
                          <a:rPr lang="en-US" sz="3000" b="0" i="1" smtClean="0">
                            <a:latin typeface="Cambria Math" panose="02040503050406030204" pitchFamily="18" charset="0"/>
                          </a:rPr>
                          <m:t>±</m:t>
                        </m:r>
                        <m:rad>
                          <m:radPr>
                            <m:degHide m:val="on"/>
                            <m:ctrlPr>
                              <a:rPr lang="en-US" sz="3000" b="0" i="1" smtClean="0">
                                <a:latin typeface="Cambria Math" panose="02040503050406030204" pitchFamily="18" charset="0"/>
                              </a:rPr>
                            </m:ctrlPr>
                          </m:radPr>
                          <m:deg/>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𝑏</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−4</m:t>
                            </m:r>
                            <m:r>
                              <a:rPr lang="en-US" sz="3000" b="0" i="1" smtClean="0">
                                <a:latin typeface="Cambria Math" panose="02040503050406030204" pitchFamily="18" charset="0"/>
                              </a:rPr>
                              <m:t>𝑎𝑐</m:t>
                            </m:r>
                          </m:e>
                        </m:rad>
                      </m:num>
                      <m:den>
                        <m:r>
                          <a:rPr lang="en-US" sz="3000" b="0" i="1" smtClean="0">
                            <a:latin typeface="Cambria Math" panose="02040503050406030204" pitchFamily="18" charset="0"/>
                          </a:rPr>
                          <m:t>2</m:t>
                        </m:r>
                        <m:r>
                          <a:rPr lang="en-US" sz="3000" b="0" i="1" smtClean="0">
                            <a:latin typeface="Cambria Math" panose="02040503050406030204" pitchFamily="18" charset="0"/>
                          </a:rPr>
                          <m:t>𝑎</m:t>
                        </m:r>
                      </m:den>
                    </m:f>
                    <m:r>
                      <a:rPr lang="en-US" sz="3000" b="0" i="1" smtClean="0">
                        <a:latin typeface="Cambria Math" panose="02040503050406030204" pitchFamily="18" charset="0"/>
                      </a:rPr>
                      <m:t>.</m:t>
                    </m:r>
                  </m:oMath>
                </a14:m>
                <a:r>
                  <a:rPr lang="en-US" sz="3000" dirty="0">
                    <a:solidFill>
                      <a:srgbClr val="FF0000"/>
                    </a:solidFill>
                  </a:rPr>
                  <a:t> We used a(x-h)</a:t>
                </a:r>
                <a:r>
                  <a:rPr lang="en-US" sz="3000" baseline="30000" dirty="0">
                    <a:solidFill>
                      <a:srgbClr val="FF0000"/>
                    </a:solidFill>
                  </a:rPr>
                  <a:t>2</a:t>
                </a:r>
                <a:r>
                  <a:rPr lang="en-US" sz="3000" dirty="0">
                    <a:solidFill>
                      <a:srgbClr val="FF0000"/>
                    </a:solidFill>
                  </a:rPr>
                  <a:t> + c = 0 meant </a:t>
                </a:r>
                <a14:m>
                  <m:oMath xmlns:m="http://schemas.openxmlformats.org/officeDocument/2006/math">
                    <m:r>
                      <a:rPr lang="en-US" sz="3000" b="0" i="1" smtClean="0">
                        <a:solidFill>
                          <a:srgbClr val="FF0000"/>
                        </a:solidFill>
                        <a:latin typeface="Cambria Math" panose="02040503050406030204" pitchFamily="18" charset="0"/>
                      </a:rPr>
                      <m:t>𝑥</m:t>
                    </m:r>
                    <m:r>
                      <a:rPr lang="en-US" sz="3000" b="0" i="1" smtClean="0">
                        <a:solidFill>
                          <a:srgbClr val="FF0000"/>
                        </a:solidFill>
                        <a:latin typeface="Cambria Math" panose="02040503050406030204" pitchFamily="18" charset="0"/>
                      </a:rPr>
                      <m:t>=</m:t>
                    </m:r>
                    <m:r>
                      <a:rPr lang="en-US" sz="3000" b="0" i="1" smtClean="0">
                        <a:solidFill>
                          <a:srgbClr val="FF0000"/>
                        </a:solidFill>
                        <a:latin typeface="Cambria Math" panose="02040503050406030204" pitchFamily="18" charset="0"/>
                      </a:rPr>
                      <m:t>h</m:t>
                    </m:r>
                    <m:r>
                      <a:rPr lang="en-US" sz="3000" b="0" i="1" smtClean="0">
                        <a:solidFill>
                          <a:srgbClr val="FF0000"/>
                        </a:solidFill>
                        <a:latin typeface="Cambria Math" panose="02040503050406030204" pitchFamily="18" charset="0"/>
                      </a:rPr>
                      <m:t> ± </m:t>
                    </m:r>
                    <m:rad>
                      <m:radPr>
                        <m:degHide m:val="on"/>
                        <m:ctrlPr>
                          <a:rPr lang="en-US" sz="3000" b="0" i="1" smtClean="0">
                            <a:solidFill>
                              <a:srgbClr val="FF0000"/>
                            </a:solidFill>
                            <a:latin typeface="Cambria Math" panose="02040503050406030204" pitchFamily="18" charset="0"/>
                            <a:ea typeface="Cambria Math" panose="02040503050406030204" pitchFamily="18" charset="0"/>
                          </a:rPr>
                        </m:ctrlPr>
                      </m:radPr>
                      <m:deg/>
                      <m:e>
                        <m:r>
                          <a:rPr lang="en-US" sz="3000" b="0" i="1" smtClean="0">
                            <a:solidFill>
                              <a:srgbClr val="FF0000"/>
                            </a:solidFill>
                            <a:latin typeface="Cambria Math" panose="02040503050406030204" pitchFamily="18" charset="0"/>
                            <a:ea typeface="Cambria Math" panose="02040503050406030204" pitchFamily="18" charset="0"/>
                          </a:rPr>
                          <m:t>−</m:t>
                        </m:r>
                        <m:f>
                          <m:fPr>
                            <m:ctrlPr>
                              <a:rPr lang="en-US" sz="3000" b="0" i="1" smtClean="0">
                                <a:solidFill>
                                  <a:srgbClr val="FF0000"/>
                                </a:solidFill>
                                <a:latin typeface="Cambria Math" panose="02040503050406030204" pitchFamily="18" charset="0"/>
                                <a:ea typeface="Cambria Math" panose="02040503050406030204" pitchFamily="18" charset="0"/>
                              </a:rPr>
                            </m:ctrlPr>
                          </m:fPr>
                          <m:num>
                            <m:r>
                              <a:rPr lang="en-US" sz="3000" b="0" i="1" smtClean="0">
                                <a:solidFill>
                                  <a:srgbClr val="FF0000"/>
                                </a:solidFill>
                                <a:latin typeface="Cambria Math" panose="02040503050406030204" pitchFamily="18" charset="0"/>
                                <a:ea typeface="Cambria Math" panose="02040503050406030204" pitchFamily="18" charset="0"/>
                              </a:rPr>
                              <m:t>𝑐</m:t>
                            </m:r>
                          </m:num>
                          <m:den>
                            <m:r>
                              <a:rPr lang="en-US" sz="3000" b="0" i="1" smtClean="0">
                                <a:solidFill>
                                  <a:srgbClr val="FF0000"/>
                                </a:solidFill>
                                <a:latin typeface="Cambria Math" panose="02040503050406030204" pitchFamily="18" charset="0"/>
                                <a:ea typeface="Cambria Math" panose="02040503050406030204" pitchFamily="18" charset="0"/>
                              </a:rPr>
                              <m:t>𝑎</m:t>
                            </m:r>
                          </m:den>
                        </m:f>
                        <m:r>
                          <a:rPr lang="en-US" sz="3000" b="0" i="1" smtClean="0">
                            <a:solidFill>
                              <a:srgbClr val="FF0000"/>
                            </a:solidFill>
                            <a:latin typeface="Cambria Math" panose="02040503050406030204" pitchFamily="18" charset="0"/>
                            <a:ea typeface="Cambria Math" panose="02040503050406030204" pitchFamily="18" charset="0"/>
                          </a:rPr>
                          <m:t>.</m:t>
                        </m:r>
                      </m:e>
                    </m:rad>
                  </m:oMath>
                </a14:m>
                <a:endParaRPr lang="en-US" sz="3000" dirty="0">
                  <a:solidFill>
                    <a:srgbClr val="FF0000"/>
                  </a:solidFill>
                </a:endParaRPr>
              </a:p>
              <a:p>
                <a:pPr marL="0" indent="0" algn="just">
                  <a:buNone/>
                </a:pPr>
                <a:endParaRPr lang="en-US" sz="3000" dirty="0">
                  <a:solidFill>
                    <a:srgbClr val="FF0000"/>
                  </a:solidFill>
                </a:endParaRPr>
              </a:p>
              <a:p>
                <a:pPr marL="0" indent="0" algn="just">
                  <a:buNone/>
                </a:pPr>
                <a:r>
                  <a:rPr lang="en-US" sz="3200" dirty="0">
                    <a:solidFill>
                      <a:srgbClr val="FF0000"/>
                    </a:solidFill>
                  </a:rPr>
                  <a:t>Why did this work? </a:t>
                </a:r>
              </a:p>
              <a:p>
                <a:pPr marL="0" indent="0" algn="just">
                  <a:buNone/>
                </a:pPr>
                <a:endParaRPr lang="en-US" sz="3200" dirty="0">
                  <a:solidFill>
                    <a:srgbClr val="FF0000"/>
                  </a:solidFill>
                </a:endParaRPr>
              </a:p>
              <a:p>
                <a:pPr marL="0" indent="0" algn="just">
                  <a:buNone/>
                </a:pPr>
                <a:endParaRPr lang="en-US" sz="3200" dirty="0">
                  <a:solidFill>
                    <a:srgbClr val="FF0000"/>
                  </a:solidFill>
                </a:endParaRP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666964"/>
                <a:ext cx="11839113" cy="6054511"/>
              </a:xfrm>
              <a:blipFill>
                <a:blip r:embed="rId2"/>
                <a:stretch>
                  <a:fillRect l="-1287" t="-120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35</a:t>
            </a:fld>
            <a:endParaRPr lang="en-US"/>
          </a:p>
        </p:txBody>
      </p:sp>
      <p:pic>
        <p:nvPicPr>
          <p:cNvPr id="5" name="Picture 4">
            <a:extLst>
              <a:ext uri="{FF2B5EF4-FFF2-40B4-BE49-F238E27FC236}">
                <a16:creationId xmlns:a16="http://schemas.microsoft.com/office/drawing/2014/main" id="{25B58514-61E9-479B-AB8A-F3FAF3566B2E}"/>
              </a:ext>
            </a:extLst>
          </p:cNvPr>
          <p:cNvPicPr>
            <a:picLocks noChangeAspect="1"/>
          </p:cNvPicPr>
          <p:nvPr/>
        </p:nvPicPr>
        <p:blipFill>
          <a:blip r:embed="rId3"/>
          <a:stretch>
            <a:fillRect/>
          </a:stretch>
        </p:blipFill>
        <p:spPr>
          <a:xfrm>
            <a:off x="1452699" y="3971106"/>
            <a:ext cx="8984759" cy="1120237"/>
          </a:xfrm>
          <a:prstGeom prst="rect">
            <a:avLst/>
          </a:prstGeom>
        </p:spPr>
      </p:pic>
    </p:spTree>
    <p:extLst>
      <p:ext uri="{BB962C8B-B14F-4D97-AF65-F5344CB8AC3E}">
        <p14:creationId xmlns:p14="http://schemas.microsoft.com/office/powerpoint/2010/main" val="3708169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1510640" cy="530439"/>
          </a:xfrm>
        </p:spPr>
        <p:txBody>
          <a:bodyPr>
            <a:normAutofit fontScale="90000"/>
          </a:bodyPr>
          <a:lstStyle/>
          <a:p>
            <a:r>
              <a:rPr lang="en-US" b="1" dirty="0">
                <a:solidFill>
                  <a:srgbClr val="FF0000"/>
                </a:solidFill>
              </a:rPr>
              <a:t>Roots of Quadratic Equations: Completing the Square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4" y="666964"/>
                <a:ext cx="11839113" cy="6054511"/>
              </a:xfrm>
            </p:spPr>
            <p:txBody>
              <a:bodyPr>
                <a:noAutofit/>
              </a:bodyPr>
              <a:lstStyle/>
              <a:p>
                <a:pPr marL="0" indent="0" algn="just">
                  <a:buNone/>
                </a:pPr>
                <a:r>
                  <a:rPr lang="en-US" sz="2200" dirty="0"/>
                  <a:t>A </a:t>
                </a:r>
                <a:r>
                  <a:rPr lang="en-US" sz="2200" b="1" dirty="0">
                    <a:solidFill>
                      <a:srgbClr val="FF0000"/>
                    </a:solidFill>
                  </a:rPr>
                  <a:t>quadratic equation </a:t>
                </a:r>
                <a:r>
                  <a:rPr lang="en-US" sz="2200" dirty="0"/>
                  <a:t>is of the form f(x) = ax</a:t>
                </a:r>
                <a:r>
                  <a:rPr lang="en-US" sz="2200" baseline="30000" dirty="0"/>
                  <a:t>2</a:t>
                </a:r>
                <a:r>
                  <a:rPr lang="en-US" sz="2200" dirty="0"/>
                  <a:t> + bx + c, or y = ax</a:t>
                </a:r>
                <a:r>
                  <a:rPr lang="en-US" sz="2200" baseline="30000" dirty="0"/>
                  <a:t>2</a:t>
                </a:r>
                <a:r>
                  <a:rPr lang="en-US" sz="2200" dirty="0"/>
                  <a:t> + bx + c. Let’s solve f(x) = 0….</a:t>
                </a:r>
              </a:p>
              <a:p>
                <a:pPr marL="0" indent="0" algn="just">
                  <a:buNone/>
                </a:pPr>
                <a:r>
                  <a:rPr lang="en-US" sz="2200" dirty="0"/>
                  <a:t>The roots are  </a:t>
                </a:r>
                <a14:m>
                  <m:oMath xmlns:m="http://schemas.openxmlformats.org/officeDocument/2006/math">
                    <m:r>
                      <a:rPr lang="en-US" sz="3000" b="0" i="1" smtClean="0">
                        <a:latin typeface="Cambria Math" panose="02040503050406030204" pitchFamily="18" charset="0"/>
                      </a:rPr>
                      <m:t> </m:t>
                    </m:r>
                    <m:r>
                      <a:rPr lang="en-US" sz="3000" b="0" i="1" smtClean="0">
                        <a:latin typeface="Cambria Math" panose="02040503050406030204" pitchFamily="18" charset="0"/>
                      </a:rPr>
                      <m:t>𝑥</m:t>
                    </m:r>
                    <m:r>
                      <a:rPr lang="en-US" sz="3000" b="0" i="1" smtClean="0">
                        <a:latin typeface="Cambria Math" panose="02040503050406030204" pitchFamily="18" charset="0"/>
                      </a:rPr>
                      <m:t>=</m:t>
                    </m:r>
                    <m:f>
                      <m:fPr>
                        <m:ctrlPr>
                          <a:rPr lang="en-US" sz="3000" b="0" i="1" smtClean="0">
                            <a:latin typeface="Cambria Math" panose="02040503050406030204" pitchFamily="18" charset="0"/>
                          </a:rPr>
                        </m:ctrlPr>
                      </m:fPr>
                      <m:num>
                        <m:r>
                          <a:rPr lang="en-US" sz="3000" b="0" i="1" smtClean="0">
                            <a:latin typeface="Cambria Math" panose="02040503050406030204" pitchFamily="18" charset="0"/>
                          </a:rPr>
                          <m:t>−</m:t>
                        </m:r>
                        <m:r>
                          <a:rPr lang="en-US" sz="3000" b="0" i="1" smtClean="0">
                            <a:latin typeface="Cambria Math" panose="02040503050406030204" pitchFamily="18" charset="0"/>
                          </a:rPr>
                          <m:t>𝑏</m:t>
                        </m:r>
                        <m:r>
                          <a:rPr lang="en-US" sz="3000" b="0" i="1" smtClean="0">
                            <a:latin typeface="Cambria Math" panose="02040503050406030204" pitchFamily="18" charset="0"/>
                          </a:rPr>
                          <m:t>±</m:t>
                        </m:r>
                        <m:rad>
                          <m:radPr>
                            <m:degHide m:val="on"/>
                            <m:ctrlPr>
                              <a:rPr lang="en-US" sz="3000" b="0" i="1" smtClean="0">
                                <a:latin typeface="Cambria Math" panose="02040503050406030204" pitchFamily="18" charset="0"/>
                              </a:rPr>
                            </m:ctrlPr>
                          </m:radPr>
                          <m:deg/>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𝑏</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−4</m:t>
                            </m:r>
                            <m:r>
                              <a:rPr lang="en-US" sz="3000" b="0" i="1" smtClean="0">
                                <a:latin typeface="Cambria Math" panose="02040503050406030204" pitchFamily="18" charset="0"/>
                              </a:rPr>
                              <m:t>𝑎𝑐</m:t>
                            </m:r>
                          </m:e>
                        </m:rad>
                      </m:num>
                      <m:den>
                        <m:r>
                          <a:rPr lang="en-US" sz="3000" b="0" i="1" smtClean="0">
                            <a:latin typeface="Cambria Math" panose="02040503050406030204" pitchFamily="18" charset="0"/>
                          </a:rPr>
                          <m:t>2</m:t>
                        </m:r>
                        <m:r>
                          <a:rPr lang="en-US" sz="3000" b="0" i="1" smtClean="0">
                            <a:latin typeface="Cambria Math" panose="02040503050406030204" pitchFamily="18" charset="0"/>
                          </a:rPr>
                          <m:t>𝑎</m:t>
                        </m:r>
                      </m:den>
                    </m:f>
                    <m:r>
                      <a:rPr lang="en-US" sz="3000" b="0" i="1" smtClean="0">
                        <a:latin typeface="Cambria Math" panose="02040503050406030204" pitchFamily="18" charset="0"/>
                      </a:rPr>
                      <m:t>.</m:t>
                    </m:r>
                  </m:oMath>
                </a14:m>
                <a:r>
                  <a:rPr lang="en-US" sz="3000" dirty="0">
                    <a:solidFill>
                      <a:srgbClr val="FF0000"/>
                    </a:solidFill>
                  </a:rPr>
                  <a:t> We used a(x-h)</a:t>
                </a:r>
                <a:r>
                  <a:rPr lang="en-US" sz="3000" baseline="30000" dirty="0">
                    <a:solidFill>
                      <a:srgbClr val="FF0000"/>
                    </a:solidFill>
                  </a:rPr>
                  <a:t>2</a:t>
                </a:r>
                <a:r>
                  <a:rPr lang="en-US" sz="3000" dirty="0">
                    <a:solidFill>
                      <a:srgbClr val="FF0000"/>
                    </a:solidFill>
                  </a:rPr>
                  <a:t> + c = 0 meant </a:t>
                </a:r>
                <a14:m>
                  <m:oMath xmlns:m="http://schemas.openxmlformats.org/officeDocument/2006/math">
                    <m:r>
                      <a:rPr lang="en-US" sz="3000" b="0" i="1" smtClean="0">
                        <a:solidFill>
                          <a:srgbClr val="FF0000"/>
                        </a:solidFill>
                        <a:latin typeface="Cambria Math" panose="02040503050406030204" pitchFamily="18" charset="0"/>
                      </a:rPr>
                      <m:t>𝑥</m:t>
                    </m:r>
                    <m:r>
                      <a:rPr lang="en-US" sz="3000" b="0" i="1" smtClean="0">
                        <a:solidFill>
                          <a:srgbClr val="FF0000"/>
                        </a:solidFill>
                        <a:latin typeface="Cambria Math" panose="02040503050406030204" pitchFamily="18" charset="0"/>
                      </a:rPr>
                      <m:t>=</m:t>
                    </m:r>
                    <m:r>
                      <a:rPr lang="en-US" sz="3000" b="0" i="1" smtClean="0">
                        <a:solidFill>
                          <a:srgbClr val="FF0000"/>
                        </a:solidFill>
                        <a:latin typeface="Cambria Math" panose="02040503050406030204" pitchFamily="18" charset="0"/>
                      </a:rPr>
                      <m:t>h</m:t>
                    </m:r>
                    <m:r>
                      <a:rPr lang="en-US" sz="3000" b="0" i="1" smtClean="0">
                        <a:solidFill>
                          <a:srgbClr val="FF0000"/>
                        </a:solidFill>
                        <a:latin typeface="Cambria Math" panose="02040503050406030204" pitchFamily="18" charset="0"/>
                      </a:rPr>
                      <m:t> ± </m:t>
                    </m:r>
                    <m:rad>
                      <m:radPr>
                        <m:degHide m:val="on"/>
                        <m:ctrlPr>
                          <a:rPr lang="en-US" sz="3000" b="0" i="1" smtClean="0">
                            <a:solidFill>
                              <a:srgbClr val="FF0000"/>
                            </a:solidFill>
                            <a:latin typeface="Cambria Math" panose="02040503050406030204" pitchFamily="18" charset="0"/>
                            <a:ea typeface="Cambria Math" panose="02040503050406030204" pitchFamily="18" charset="0"/>
                          </a:rPr>
                        </m:ctrlPr>
                      </m:radPr>
                      <m:deg/>
                      <m:e>
                        <m:r>
                          <a:rPr lang="en-US" sz="3000" b="0" i="1" smtClean="0">
                            <a:solidFill>
                              <a:srgbClr val="FF0000"/>
                            </a:solidFill>
                            <a:latin typeface="Cambria Math" panose="02040503050406030204" pitchFamily="18" charset="0"/>
                            <a:ea typeface="Cambria Math" panose="02040503050406030204" pitchFamily="18" charset="0"/>
                          </a:rPr>
                          <m:t>−</m:t>
                        </m:r>
                        <m:f>
                          <m:fPr>
                            <m:ctrlPr>
                              <a:rPr lang="en-US" sz="3000" b="0" i="1" smtClean="0">
                                <a:solidFill>
                                  <a:srgbClr val="FF0000"/>
                                </a:solidFill>
                                <a:latin typeface="Cambria Math" panose="02040503050406030204" pitchFamily="18" charset="0"/>
                                <a:ea typeface="Cambria Math" panose="02040503050406030204" pitchFamily="18" charset="0"/>
                              </a:rPr>
                            </m:ctrlPr>
                          </m:fPr>
                          <m:num>
                            <m:r>
                              <a:rPr lang="en-US" sz="3000" b="0" i="1" smtClean="0">
                                <a:solidFill>
                                  <a:srgbClr val="FF0000"/>
                                </a:solidFill>
                                <a:latin typeface="Cambria Math" panose="02040503050406030204" pitchFamily="18" charset="0"/>
                                <a:ea typeface="Cambria Math" panose="02040503050406030204" pitchFamily="18" charset="0"/>
                              </a:rPr>
                              <m:t>𝑐</m:t>
                            </m:r>
                          </m:num>
                          <m:den>
                            <m:r>
                              <a:rPr lang="en-US" sz="3000" b="0" i="1" smtClean="0">
                                <a:solidFill>
                                  <a:srgbClr val="FF0000"/>
                                </a:solidFill>
                                <a:latin typeface="Cambria Math" panose="02040503050406030204" pitchFamily="18" charset="0"/>
                                <a:ea typeface="Cambria Math" panose="02040503050406030204" pitchFamily="18" charset="0"/>
                              </a:rPr>
                              <m:t>𝑎</m:t>
                            </m:r>
                          </m:den>
                        </m:f>
                        <m:r>
                          <a:rPr lang="en-US" sz="3000" b="0" i="1" smtClean="0">
                            <a:solidFill>
                              <a:srgbClr val="FF0000"/>
                            </a:solidFill>
                            <a:latin typeface="Cambria Math" panose="02040503050406030204" pitchFamily="18" charset="0"/>
                            <a:ea typeface="Cambria Math" panose="02040503050406030204" pitchFamily="18" charset="0"/>
                          </a:rPr>
                          <m:t>.</m:t>
                        </m:r>
                      </m:e>
                    </m:rad>
                  </m:oMath>
                </a14:m>
                <a:endParaRPr lang="en-US" sz="3000" dirty="0">
                  <a:solidFill>
                    <a:srgbClr val="FF0000"/>
                  </a:solidFill>
                </a:endParaRPr>
              </a:p>
              <a:p>
                <a:pPr marL="0" indent="0" algn="just">
                  <a:buNone/>
                </a:pPr>
                <a:endParaRPr lang="en-US" sz="3000" dirty="0">
                  <a:solidFill>
                    <a:srgbClr val="FF0000"/>
                  </a:solidFill>
                </a:endParaRPr>
              </a:p>
              <a:p>
                <a:pPr marL="0" indent="0" algn="just">
                  <a:buNone/>
                </a:pPr>
                <a:r>
                  <a:rPr lang="en-US" sz="3200" dirty="0">
                    <a:solidFill>
                      <a:srgbClr val="FF0000"/>
                    </a:solidFill>
                  </a:rPr>
                  <a:t>Why did this work? </a:t>
                </a:r>
              </a:p>
              <a:p>
                <a:pPr marL="0" indent="0" algn="just">
                  <a:buNone/>
                </a:pPr>
                <a:endParaRPr lang="en-US" sz="3200" dirty="0">
                  <a:solidFill>
                    <a:srgbClr val="FF0000"/>
                  </a:solidFill>
                </a:endParaRPr>
              </a:p>
              <a:p>
                <a:pPr marL="0" indent="0" algn="just">
                  <a:buNone/>
                </a:pPr>
                <a:r>
                  <a:rPr lang="en-US" sz="3200" dirty="0"/>
                  <a:t>We know how to solve linear equations, we know how to solve simple quadratic equations like x</a:t>
                </a:r>
                <a:r>
                  <a:rPr lang="en-US" sz="3200" baseline="30000" dirty="0"/>
                  <a:t>2</a:t>
                </a:r>
                <a:r>
                  <a:rPr lang="en-US" sz="3200" dirty="0"/>
                  <a:t> = 0. We are thus combining these two ideas, </a:t>
                </a:r>
                <a:r>
                  <a:rPr lang="en-US" sz="3200" dirty="0">
                    <a:solidFill>
                      <a:srgbClr val="FF0000"/>
                    </a:solidFill>
                  </a:rPr>
                  <a:t>replacing one hard problem with two easier ones</a:t>
                </a:r>
                <a:r>
                  <a:rPr lang="en-US" sz="3200" dirty="0"/>
                  <a:t>. Let t</a:t>
                </a:r>
                <a:r>
                  <a:rPr lang="en-US" sz="3200" baseline="30000" dirty="0"/>
                  <a:t>2</a:t>
                </a:r>
                <a:r>
                  <a:rPr lang="en-US" sz="3200" dirty="0"/>
                  <a:t>=(x-h)</a:t>
                </a:r>
                <a:r>
                  <a:rPr lang="en-US" sz="3200" baseline="30000" dirty="0"/>
                  <a:t>2</a:t>
                </a:r>
                <a:r>
                  <a:rPr lang="en-US" sz="3200" dirty="0"/>
                  <a:t>, then we have </a:t>
                </a:r>
                <a14:m>
                  <m:oMath xmlns:m="http://schemas.openxmlformats.org/officeDocument/2006/math">
                    <m:r>
                      <a:rPr lang="en-US" sz="3200" b="0" i="1" smtClean="0">
                        <a:latin typeface="Cambria Math" panose="02040503050406030204" pitchFamily="18" charset="0"/>
                      </a:rPr>
                      <m:t>𝑎</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𝑡</m:t>
                        </m:r>
                      </m:e>
                      <m:sup>
                        <m:r>
                          <a:rPr lang="en-US" sz="3200" b="0" i="1" smtClean="0">
                            <a:latin typeface="Cambria Math" panose="02040503050406030204" pitchFamily="18" charset="0"/>
                          </a:rPr>
                          <m:t>2</m:t>
                        </m:r>
                      </m:sup>
                    </m:sSup>
                    <m:r>
                      <a:rPr lang="en-US" sz="3200" b="0" i="1" baseline="30000" smtClean="0">
                        <a:latin typeface="Cambria Math" panose="02040503050406030204" pitchFamily="18" charset="0"/>
                      </a:rPr>
                      <m:t>  </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𝑏</m:t>
                            </m:r>
                            <m:r>
                              <a:rPr lang="en-US" sz="3200" b="0" i="1" baseline="30000" smtClean="0">
                                <a:latin typeface="Cambria Math" panose="02040503050406030204" pitchFamily="18" charset="0"/>
                              </a:rPr>
                              <m:t>2</m:t>
                            </m:r>
                          </m:num>
                          <m:den>
                            <m:r>
                              <a:rPr lang="en-US" sz="3200" b="0" i="1" smtClean="0">
                                <a:latin typeface="Cambria Math" panose="02040503050406030204" pitchFamily="18" charset="0"/>
                              </a:rPr>
                              <m:t>4</m:t>
                            </m:r>
                            <m:r>
                              <a:rPr lang="en-US" sz="3200" b="0" i="1" smtClean="0">
                                <a:latin typeface="Cambria Math" panose="02040503050406030204" pitchFamily="18" charset="0"/>
                              </a:rPr>
                              <m:t>𝑎</m:t>
                            </m:r>
                          </m:den>
                        </m:f>
                        <m:r>
                          <a:rPr lang="en-US" sz="3200" b="0" i="1" smtClean="0">
                            <a:latin typeface="Cambria Math" panose="02040503050406030204" pitchFamily="18" charset="0"/>
                          </a:rPr>
                          <m:t> −</m:t>
                        </m:r>
                        <m:r>
                          <a:rPr lang="en-US" sz="3200" b="0" i="1" smtClean="0">
                            <a:latin typeface="Cambria Math" panose="02040503050406030204" pitchFamily="18" charset="0"/>
                          </a:rPr>
                          <m:t>𝑐</m:t>
                        </m:r>
                      </m:e>
                    </m:d>
                    <m:r>
                      <a:rPr lang="en-US" sz="3200" b="0" i="0" smtClean="0">
                        <a:latin typeface="Cambria Math" panose="02040503050406030204" pitchFamily="18" charset="0"/>
                      </a:rPr>
                      <m:t> =  0</m:t>
                    </m:r>
                  </m:oMath>
                </a14:m>
                <a:r>
                  <a:rPr lang="en-US" sz="3200" dirty="0"/>
                  <a:t>, so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𝑡</m:t>
                        </m:r>
                      </m:e>
                      <m:sup>
                        <m:r>
                          <a:rPr lang="en-US" sz="3200" b="0" i="1" smtClean="0">
                            <a:latin typeface="Cambria Math" panose="02040503050406030204" pitchFamily="18" charset="0"/>
                          </a:rPr>
                          <m:t>2</m:t>
                        </m:r>
                      </m:sup>
                    </m:sSup>
                    <m:r>
                      <a:rPr lang="en-US" sz="3200" b="0" i="1" baseline="30000" smtClean="0">
                        <a:latin typeface="Cambria Math" panose="02040503050406030204" pitchFamily="18" charset="0"/>
                      </a:rPr>
                      <m:t> </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𝑏</m:t>
                            </m:r>
                            <m:r>
                              <a:rPr lang="en-US" sz="3200" b="0" i="1" baseline="30000" smtClean="0">
                                <a:latin typeface="Cambria Math" panose="02040503050406030204" pitchFamily="18" charset="0"/>
                              </a:rPr>
                              <m:t>2</m:t>
                            </m:r>
                            <m:r>
                              <a:rPr lang="en-US" sz="3200" b="0" i="1" smtClean="0">
                                <a:latin typeface="Cambria Math" panose="02040503050406030204" pitchFamily="18" charset="0"/>
                              </a:rPr>
                              <m:t>−4</m:t>
                            </m:r>
                            <m:r>
                              <a:rPr lang="en-US" sz="3200" b="0" i="1" smtClean="0">
                                <a:latin typeface="Cambria Math" panose="02040503050406030204" pitchFamily="18" charset="0"/>
                              </a:rPr>
                              <m:t>𝑎𝑐</m:t>
                            </m:r>
                          </m:num>
                          <m:den>
                            <m:r>
                              <a:rPr lang="en-US" sz="3200" b="0" i="1" smtClean="0">
                                <a:latin typeface="Cambria Math" panose="02040503050406030204" pitchFamily="18" charset="0"/>
                              </a:rPr>
                              <m:t>4</m:t>
                            </m:r>
                            <m:r>
                              <a:rPr lang="en-US" sz="3200" b="0" i="1" smtClean="0">
                                <a:latin typeface="Cambria Math" panose="02040503050406030204" pitchFamily="18" charset="0"/>
                              </a:rPr>
                              <m:t>𝑎</m:t>
                            </m:r>
                            <m:r>
                              <a:rPr lang="en-US" sz="3200" b="0" i="1" baseline="30000" smtClean="0">
                                <a:latin typeface="Cambria Math" panose="02040503050406030204" pitchFamily="18" charset="0"/>
                              </a:rPr>
                              <m:t>2</m:t>
                            </m:r>
                          </m:den>
                        </m:f>
                        <m:r>
                          <a:rPr lang="en-US" sz="3200" b="0" i="1" smtClean="0">
                            <a:latin typeface="Cambria Math" panose="02040503050406030204" pitchFamily="18" charset="0"/>
                          </a:rPr>
                          <m:t> </m:t>
                        </m:r>
                      </m:e>
                    </m:d>
                  </m:oMath>
                </a14:m>
                <a:r>
                  <a:rPr lang="en-US" sz="3200" dirty="0"/>
                  <a:t>. We can take the square root, and then as t = x-h we get x is h plus the two solutions. </a:t>
                </a:r>
              </a:p>
            </p:txBody>
          </p:sp>
        </mc:Choice>
        <mc:Fallback xmlns="">
          <p:sp>
            <p:nvSpPr>
              <p:cNvPr id="3" name="Content Placeholder 2">
                <a:extLst>
                  <a:ext uri="{FF2B5EF4-FFF2-40B4-BE49-F238E27FC236}">
                    <a16:creationId xmlns:a16="http://schemas.microsoft.com/office/drawing/2014/main" id="{E4A03A38-1887-401A-BC94-062FE2B80531}"/>
                  </a:ext>
                </a:extLst>
              </p:cNvPr>
              <p:cNvSpPr>
                <a:spLocks noGrp="1" noRot="1" noChangeAspect="1" noMove="1" noResize="1" noEditPoints="1" noAdjustHandles="1" noChangeArrowheads="1" noChangeShapeType="1" noTextEdit="1"/>
              </p:cNvSpPr>
              <p:nvPr>
                <p:ph idx="1"/>
              </p:nvPr>
            </p:nvSpPr>
            <p:spPr>
              <a:xfrm>
                <a:off x="136864" y="666964"/>
                <a:ext cx="11839113" cy="6054511"/>
              </a:xfrm>
              <a:blipFill>
                <a:blip r:embed="rId2"/>
                <a:stretch>
                  <a:fillRect l="-1287" t="-1207" r="-1287" b="-25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36</a:t>
            </a:fld>
            <a:endParaRPr lang="en-US"/>
          </a:p>
        </p:txBody>
      </p:sp>
    </p:spTree>
    <p:extLst>
      <p:ext uri="{BB962C8B-B14F-4D97-AF65-F5344CB8AC3E}">
        <p14:creationId xmlns:p14="http://schemas.microsoft.com/office/powerpoint/2010/main" val="889807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8A4823-CDE2-402D-837E-4A260D5D6546}"/>
              </a:ext>
            </a:extLst>
          </p:cNvPr>
          <p:cNvPicPr>
            <a:picLocks noChangeAspect="1"/>
          </p:cNvPicPr>
          <p:nvPr/>
        </p:nvPicPr>
        <p:blipFill>
          <a:blip r:embed="rId2"/>
          <a:stretch>
            <a:fillRect/>
          </a:stretch>
        </p:blipFill>
        <p:spPr>
          <a:xfrm>
            <a:off x="6445188" y="2951255"/>
            <a:ext cx="5498237" cy="3770220"/>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f(x) = ax</a:t>
                </a:r>
                <a:r>
                  <a:rPr lang="en-US" baseline="30000" dirty="0"/>
                  <a:t>2</a:t>
                </a:r>
                <a:r>
                  <a:rPr lang="en-US" dirty="0"/>
                  <a:t> + bx + c, or y = ax</a:t>
                </a:r>
                <a:r>
                  <a:rPr lang="en-US" baseline="30000" dirty="0"/>
                  <a:t>2</a:t>
                </a:r>
                <a:r>
                  <a:rPr lang="en-US" dirty="0"/>
                  <a:t> + bx + c, the solutions to f(x) = 0 or y = 0 are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i="1" smtClean="0">
                                      <a:latin typeface="Cambria Math" panose="02040503050406030204" pitchFamily="18" charset="0"/>
                                    </a:rPr>
                                    <m:t>𝑏</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i="1" smtClean="0">
                                  <a:latin typeface="Cambria Math" panose="02040503050406030204" pitchFamily="18" charset="0"/>
                                </a:rPr>
                                <m:t>𝑎𝑐</m:t>
                              </m:r>
                            </m:e>
                          </m:rad>
                        </m:num>
                        <m:den>
                          <m:r>
                            <a:rPr lang="en-US" i="1" smtClean="0">
                              <a:latin typeface="Cambria Math" panose="02040503050406030204" pitchFamily="18" charset="0"/>
                            </a:rPr>
                            <m:t>2</m:t>
                          </m:r>
                          <m:r>
                            <a:rPr lang="en-US" i="1" smtClean="0">
                              <a:latin typeface="Cambria Math" panose="02040503050406030204" pitchFamily="18" charset="0"/>
                            </a:rPr>
                            <m:t>𝑎</m:t>
                          </m:r>
                        </m:den>
                      </m:f>
                    </m:oMath>
                  </m:oMathPara>
                </a14:m>
                <a:endParaRPr lang="en-US" dirty="0"/>
              </a:p>
              <a:p>
                <a:pPr marL="0" indent="0">
                  <a:buNone/>
                </a:pPr>
                <a:endParaRPr lang="en-US" dirty="0"/>
              </a:p>
              <a:p>
                <a:pPr marL="0" indent="0">
                  <a:buNone/>
                </a:pPr>
                <a:r>
                  <a:rPr lang="en-US" dirty="0"/>
                  <a:t>This formula allows us to mechanically solve any quadratic! If we have</a:t>
                </a:r>
              </a:p>
              <a:p>
                <a:pPr marL="0" indent="0">
                  <a:buNone/>
                </a:pPr>
                <a:r>
                  <a:rPr lang="en-US" dirty="0"/>
                  <a:t>y = 3 x</a:t>
                </a:r>
                <a:r>
                  <a:rPr lang="en-US" baseline="30000" dirty="0"/>
                  <a:t>2</a:t>
                </a:r>
                <a:r>
                  <a:rPr lang="en-US" dirty="0"/>
                  <a:t> – 5 x + 7 = 0, the roots are just….</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5C04E55-A7DE-48F9-BADD-AF15A26157E8}"/>
                  </a:ext>
                </a:extLst>
              </p:cNvPr>
              <p:cNvSpPr>
                <a:spLocks noGrp="1" noRot="1" noChangeAspect="1" noMove="1" noResize="1" noEditPoints="1" noAdjustHandles="1" noChangeArrowheads="1" noChangeShapeType="1" noTextEdit="1"/>
              </p:cNvSpPr>
              <p:nvPr>
                <p:ph idx="1"/>
              </p:nvPr>
            </p:nvSpPr>
            <p:spPr>
              <a:xfrm>
                <a:off x="248575" y="1032029"/>
                <a:ext cx="11105225" cy="5144934"/>
              </a:xfrm>
              <a:blipFill>
                <a:blip r:embed="rId3"/>
                <a:stretch>
                  <a:fillRect l="-1153" t="-18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37</a:t>
            </a:fld>
            <a:endParaRPr lang="en-US"/>
          </a:p>
        </p:txBody>
      </p:sp>
      <p:pic>
        <p:nvPicPr>
          <p:cNvPr id="6" name="Picture 5">
            <a:extLst>
              <a:ext uri="{FF2B5EF4-FFF2-40B4-BE49-F238E27FC236}">
                <a16:creationId xmlns:a16="http://schemas.microsoft.com/office/drawing/2014/main" id="{94828759-D7D8-49D7-AD7A-6E7443D6640D}"/>
              </a:ext>
            </a:extLst>
          </p:cNvPr>
          <p:cNvPicPr>
            <a:picLocks noChangeAspect="1"/>
          </p:cNvPicPr>
          <p:nvPr/>
        </p:nvPicPr>
        <p:blipFill>
          <a:blip r:embed="rId4"/>
          <a:stretch>
            <a:fillRect/>
          </a:stretch>
        </p:blipFill>
        <p:spPr>
          <a:xfrm>
            <a:off x="248575" y="4184170"/>
            <a:ext cx="5887453" cy="734059"/>
          </a:xfrm>
          <a:prstGeom prst="rect">
            <a:avLst/>
          </a:prstGeom>
        </p:spPr>
      </p:pic>
    </p:spTree>
    <p:extLst>
      <p:ext uri="{BB962C8B-B14F-4D97-AF65-F5344CB8AC3E}">
        <p14:creationId xmlns:p14="http://schemas.microsoft.com/office/powerpoint/2010/main" val="2014253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8A4823-CDE2-402D-837E-4A260D5D6546}"/>
              </a:ext>
            </a:extLst>
          </p:cNvPr>
          <p:cNvPicPr>
            <a:picLocks noChangeAspect="1"/>
          </p:cNvPicPr>
          <p:nvPr/>
        </p:nvPicPr>
        <p:blipFill>
          <a:blip r:embed="rId2"/>
          <a:stretch>
            <a:fillRect/>
          </a:stretch>
        </p:blipFill>
        <p:spPr>
          <a:xfrm>
            <a:off x="8476025" y="4343829"/>
            <a:ext cx="3467400" cy="2377646"/>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f(x) = ax</a:t>
                </a:r>
                <a:r>
                  <a:rPr lang="en-US" baseline="30000" dirty="0"/>
                  <a:t>2</a:t>
                </a:r>
                <a:r>
                  <a:rPr lang="en-US" dirty="0"/>
                  <a:t> + bx + c, or y = ax</a:t>
                </a:r>
                <a:r>
                  <a:rPr lang="en-US" baseline="30000" dirty="0"/>
                  <a:t>2</a:t>
                </a:r>
                <a:r>
                  <a:rPr lang="en-US" dirty="0"/>
                  <a:t> + bx + c, the solutions to f(x) = 0 or y = 0 are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i="1" smtClean="0">
                                      <a:latin typeface="Cambria Math" panose="02040503050406030204" pitchFamily="18" charset="0"/>
                                    </a:rPr>
                                    <m:t>𝑏</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i="1" smtClean="0">
                                  <a:latin typeface="Cambria Math" panose="02040503050406030204" pitchFamily="18" charset="0"/>
                                </a:rPr>
                                <m:t>𝑎𝑐</m:t>
                              </m:r>
                            </m:e>
                          </m:rad>
                        </m:num>
                        <m:den>
                          <m:r>
                            <a:rPr lang="en-US" i="1" smtClean="0">
                              <a:latin typeface="Cambria Math" panose="02040503050406030204" pitchFamily="18" charset="0"/>
                            </a:rPr>
                            <m:t>2</m:t>
                          </m:r>
                          <m:r>
                            <a:rPr lang="en-US" i="1" smtClean="0">
                              <a:latin typeface="Cambria Math" panose="02040503050406030204" pitchFamily="18" charset="0"/>
                            </a:rPr>
                            <m:t>𝑎</m:t>
                          </m:r>
                        </m:den>
                      </m:f>
                    </m:oMath>
                  </m:oMathPara>
                </a14:m>
                <a:endParaRPr lang="en-US" dirty="0"/>
              </a:p>
              <a:p>
                <a:pPr marL="0" indent="0">
                  <a:buNone/>
                </a:pPr>
                <a:endParaRPr lang="en-US" dirty="0"/>
              </a:p>
              <a:p>
                <a:pPr marL="0" indent="0">
                  <a:buNone/>
                </a:pPr>
                <a:r>
                  <a:rPr lang="en-US" dirty="0"/>
                  <a:t>This formula allows us to mechanically solve any quadratic! If we have</a:t>
                </a:r>
              </a:p>
              <a:p>
                <a:pPr marL="0" indent="0">
                  <a:buNone/>
                </a:pPr>
                <a:r>
                  <a:rPr lang="en-US" dirty="0"/>
                  <a:t>y = 3 x</a:t>
                </a:r>
                <a:r>
                  <a:rPr lang="en-US" baseline="30000" dirty="0"/>
                  <a:t>2</a:t>
                </a:r>
                <a:r>
                  <a:rPr lang="en-US" dirty="0"/>
                  <a:t> – 5 x + 7 = 0, the roots are just</a:t>
                </a:r>
              </a:p>
              <a:p>
                <a:pPr marL="0" indent="0">
                  <a:buNone/>
                </a:pPr>
                <a14:m>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(−5)</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(−5)</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b="0" i="1" smtClean="0">
                                <a:latin typeface="Cambria Math" panose="02040503050406030204" pitchFamily="18" charset="0"/>
                              </a:rPr>
                              <m:t>∗3∗7</m:t>
                            </m:r>
                          </m:e>
                        </m:rad>
                      </m:num>
                      <m:den>
                        <m:r>
                          <a:rPr lang="en-US" i="1" smtClean="0">
                            <a:latin typeface="Cambria Math" panose="02040503050406030204" pitchFamily="18" charset="0"/>
                          </a:rPr>
                          <m:t>2</m:t>
                        </m:r>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5</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i="1" smtClean="0">
                                <a:latin typeface="Cambria Math" panose="02040503050406030204" pitchFamily="18" charset="0"/>
                              </a:rPr>
                              <m:t>2</m:t>
                            </m:r>
                            <m:r>
                              <a:rPr lang="en-US" b="0" i="1" smtClean="0">
                                <a:latin typeface="Cambria Math" panose="02040503050406030204" pitchFamily="18" charset="0"/>
                              </a:rPr>
                              <m:t>5</m:t>
                            </m:r>
                            <m:r>
                              <a:rPr lang="en-US" i="1" smtClean="0">
                                <a:latin typeface="Cambria Math" panose="02040503050406030204" pitchFamily="18" charset="0"/>
                              </a:rPr>
                              <m:t>−4</m:t>
                            </m:r>
                            <m:r>
                              <a:rPr lang="en-US" b="0" i="1" smtClean="0">
                                <a:latin typeface="Cambria Math" panose="02040503050406030204" pitchFamily="18" charset="0"/>
                              </a:rPr>
                              <m:t>∗3∗7</m:t>
                            </m:r>
                          </m:e>
                        </m:rad>
                      </m:num>
                      <m:den>
                        <m:r>
                          <a:rPr lang="en-US" i="1" smtClean="0">
                            <a:latin typeface="Cambria Math" panose="02040503050406030204" pitchFamily="18" charset="0"/>
                          </a:rPr>
                          <m:t>2</m:t>
                        </m:r>
                        <m:r>
                          <a:rPr lang="en-US" b="0" i="1" smtClean="0">
                            <a:latin typeface="Cambria Math" panose="02040503050406030204" pitchFamily="18" charset="0"/>
                          </a:rPr>
                          <m:t>∗3</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5±</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25 −84  </m:t>
                            </m:r>
                          </m:e>
                        </m:rad>
                      </m:num>
                      <m:den>
                        <m:r>
                          <a:rPr lang="en-US" i="1" smtClean="0">
                            <a:latin typeface="Cambria Math" panose="02040503050406030204" pitchFamily="18" charset="0"/>
                          </a:rPr>
                          <m:t>6</m:t>
                        </m:r>
                      </m:den>
                    </m:f>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5</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m:t>
                            </m:r>
                            <m:r>
                              <a:rPr lang="en-US" i="1" smtClean="0">
                                <a:latin typeface="Cambria Math" panose="02040503050406030204" pitchFamily="18" charset="0"/>
                              </a:rPr>
                              <m:t>5</m:t>
                            </m:r>
                            <m:r>
                              <a:rPr lang="en-US" b="0" i="1" smtClean="0">
                                <a:latin typeface="Cambria Math" panose="02040503050406030204" pitchFamily="18" charset="0"/>
                              </a:rPr>
                              <m:t>9</m:t>
                            </m:r>
                          </m:e>
                        </m:rad>
                      </m:num>
                      <m:den>
                        <m:r>
                          <a:rPr lang="en-US" i="1" smtClean="0">
                            <a:latin typeface="Cambria Math" panose="02040503050406030204" pitchFamily="18" charset="0"/>
                          </a:rPr>
                          <m:t>6</m:t>
                        </m:r>
                      </m:den>
                    </m:f>
                  </m:oMath>
                </a14:m>
                <a:r>
                  <a:rPr lang="en-US" dirty="0"/>
                  <a:t>.</a:t>
                </a:r>
              </a:p>
              <a:p>
                <a:pPr marL="0" indent="0">
                  <a:buNone/>
                </a:pPr>
                <a:endParaRPr lang="en-US" dirty="0"/>
              </a:p>
              <a:p>
                <a:pPr marL="0" indent="0">
                  <a:buNone/>
                </a:pPr>
                <a:r>
                  <a:rPr lang="en-US" dirty="0"/>
                  <a:t>So our first example gives non-real roots, but </a:t>
                </a:r>
              </a:p>
              <a:p>
                <a:pPr marL="0" indent="0">
                  <a:buNone/>
                </a:pPr>
                <a:r>
                  <a:rPr lang="en-US" dirty="0"/>
                  <a:t>looking at the plot, this isn’t surprising….</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5C04E55-A7DE-48F9-BADD-AF15A26157E8}"/>
                  </a:ext>
                </a:extLst>
              </p:cNvPr>
              <p:cNvSpPr>
                <a:spLocks noGrp="1" noRot="1" noChangeAspect="1" noMove="1" noResize="1" noEditPoints="1" noAdjustHandles="1" noChangeArrowheads="1" noChangeShapeType="1" noTextEdit="1"/>
              </p:cNvSpPr>
              <p:nvPr>
                <p:ph idx="1"/>
              </p:nvPr>
            </p:nvSpPr>
            <p:spPr>
              <a:xfrm>
                <a:off x="248575" y="1032029"/>
                <a:ext cx="11105225" cy="5144934"/>
              </a:xfrm>
              <a:blipFill>
                <a:blip r:embed="rId3"/>
                <a:stretch>
                  <a:fillRect l="-1153" t="-1896" b="-30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38</a:t>
            </a:fld>
            <a:endParaRPr lang="en-US"/>
          </a:p>
        </p:txBody>
      </p:sp>
    </p:spTree>
    <p:extLst>
      <p:ext uri="{BB962C8B-B14F-4D97-AF65-F5344CB8AC3E}">
        <p14:creationId xmlns:p14="http://schemas.microsoft.com/office/powerpoint/2010/main" val="2446832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C762B-036A-4F63-88D2-58F11AB5C2F1}"/>
              </a:ext>
            </a:extLst>
          </p:cNvPr>
          <p:cNvPicPr>
            <a:picLocks noChangeAspect="1"/>
          </p:cNvPicPr>
          <p:nvPr/>
        </p:nvPicPr>
        <p:blipFill>
          <a:blip r:embed="rId2"/>
          <a:stretch>
            <a:fillRect/>
          </a:stretch>
        </p:blipFill>
        <p:spPr>
          <a:xfrm>
            <a:off x="6418555" y="3361816"/>
            <a:ext cx="5615429" cy="3359659"/>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f(x) = ax</a:t>
                </a:r>
                <a:r>
                  <a:rPr lang="en-US" baseline="30000" dirty="0"/>
                  <a:t>2</a:t>
                </a:r>
                <a:r>
                  <a:rPr lang="en-US" dirty="0"/>
                  <a:t> + bx + c, or y = ax</a:t>
                </a:r>
                <a:r>
                  <a:rPr lang="en-US" baseline="30000" dirty="0"/>
                  <a:t>2</a:t>
                </a:r>
                <a:r>
                  <a:rPr lang="en-US" dirty="0"/>
                  <a:t> + bx + c, the solutions to f(x) = 0 or y = 0 are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i="1" smtClean="0">
                                      <a:latin typeface="Cambria Math" panose="02040503050406030204" pitchFamily="18" charset="0"/>
                                    </a:rPr>
                                    <m:t>𝑏</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i="1" smtClean="0">
                                  <a:latin typeface="Cambria Math" panose="02040503050406030204" pitchFamily="18" charset="0"/>
                                </a:rPr>
                                <m:t>𝑎𝑐</m:t>
                              </m:r>
                            </m:e>
                          </m:rad>
                        </m:num>
                        <m:den>
                          <m:r>
                            <a:rPr lang="en-US" i="1" smtClean="0">
                              <a:latin typeface="Cambria Math" panose="02040503050406030204" pitchFamily="18" charset="0"/>
                            </a:rPr>
                            <m:t>2</m:t>
                          </m:r>
                          <m:r>
                            <a:rPr lang="en-US" i="1" smtClean="0">
                              <a:latin typeface="Cambria Math" panose="02040503050406030204" pitchFamily="18" charset="0"/>
                            </a:rPr>
                            <m:t>𝑎</m:t>
                          </m:r>
                        </m:den>
                      </m:f>
                    </m:oMath>
                  </m:oMathPara>
                </a14:m>
                <a:endParaRPr lang="en-US" dirty="0"/>
              </a:p>
              <a:p>
                <a:pPr marL="0" indent="0">
                  <a:buNone/>
                </a:pPr>
                <a:endParaRPr lang="en-US" dirty="0"/>
              </a:p>
              <a:p>
                <a:pPr marL="0" indent="0">
                  <a:buNone/>
                </a:pPr>
                <a:r>
                  <a:rPr lang="en-US" dirty="0"/>
                  <a:t>If we have y = x</a:t>
                </a:r>
                <a:r>
                  <a:rPr lang="en-US" baseline="30000" dirty="0"/>
                  <a:t>2</a:t>
                </a:r>
                <a:r>
                  <a:rPr lang="en-US" dirty="0"/>
                  <a:t> – 5 x + 6 = 0, the roots are just….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5C04E55-A7DE-48F9-BADD-AF15A26157E8}"/>
                  </a:ext>
                </a:extLst>
              </p:cNvPr>
              <p:cNvSpPr>
                <a:spLocks noGrp="1" noRot="1" noChangeAspect="1" noMove="1" noResize="1" noEditPoints="1" noAdjustHandles="1" noChangeArrowheads="1" noChangeShapeType="1" noTextEdit="1"/>
              </p:cNvSpPr>
              <p:nvPr>
                <p:ph idx="1"/>
              </p:nvPr>
            </p:nvSpPr>
            <p:spPr>
              <a:xfrm>
                <a:off x="248575" y="1032029"/>
                <a:ext cx="11105225" cy="5144934"/>
              </a:xfrm>
              <a:blipFill>
                <a:blip r:embed="rId3"/>
                <a:stretch>
                  <a:fillRect l="-1153" t="-18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39</a:t>
            </a:fld>
            <a:endParaRPr lang="en-US" dirty="0"/>
          </a:p>
        </p:txBody>
      </p:sp>
      <p:pic>
        <p:nvPicPr>
          <p:cNvPr id="8" name="Picture 7">
            <a:extLst>
              <a:ext uri="{FF2B5EF4-FFF2-40B4-BE49-F238E27FC236}">
                <a16:creationId xmlns:a16="http://schemas.microsoft.com/office/drawing/2014/main" id="{61AAE7AC-4EAE-468B-A937-D28C88FE7290}"/>
              </a:ext>
            </a:extLst>
          </p:cNvPr>
          <p:cNvPicPr>
            <a:picLocks noChangeAspect="1"/>
          </p:cNvPicPr>
          <p:nvPr/>
        </p:nvPicPr>
        <p:blipFill>
          <a:blip r:embed="rId4"/>
          <a:stretch>
            <a:fillRect/>
          </a:stretch>
        </p:blipFill>
        <p:spPr>
          <a:xfrm>
            <a:off x="248575" y="4184170"/>
            <a:ext cx="5887453" cy="734059"/>
          </a:xfrm>
          <a:prstGeom prst="rect">
            <a:avLst/>
          </a:prstGeom>
        </p:spPr>
      </p:pic>
    </p:spTree>
    <p:extLst>
      <p:ext uri="{BB962C8B-B14F-4D97-AF65-F5344CB8AC3E}">
        <p14:creationId xmlns:p14="http://schemas.microsoft.com/office/powerpoint/2010/main" val="244339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1D268E-138F-4DCC-A65E-0726E6C1AADB}"/>
              </a:ext>
            </a:extLst>
          </p:cNvPr>
          <p:cNvPicPr>
            <a:picLocks noChangeAspect="1"/>
          </p:cNvPicPr>
          <p:nvPr/>
        </p:nvPicPr>
        <p:blipFill>
          <a:blip r:embed="rId2"/>
          <a:stretch>
            <a:fillRect/>
          </a:stretch>
        </p:blipFill>
        <p:spPr>
          <a:xfrm>
            <a:off x="6141402" y="3710866"/>
            <a:ext cx="4866908" cy="2995806"/>
          </a:xfrm>
          <a:prstGeom prst="rect">
            <a:avLst/>
          </a:prstGeom>
        </p:spPr>
      </p:pic>
      <p:sp>
        <p:nvSpPr>
          <p:cNvPr id="2" name="Title 1">
            <a:extLst>
              <a:ext uri="{FF2B5EF4-FFF2-40B4-BE49-F238E27FC236}">
                <a16:creationId xmlns:a16="http://schemas.microsoft.com/office/drawing/2014/main" id="{0D296CDE-22E6-42EE-9788-28E883EE6318}"/>
              </a:ext>
            </a:extLst>
          </p:cNvPr>
          <p:cNvSpPr>
            <a:spLocks noGrp="1"/>
          </p:cNvSpPr>
          <p:nvPr>
            <p:ph type="title"/>
          </p:nvPr>
        </p:nvSpPr>
        <p:spPr/>
        <p:txBody>
          <a:bodyPr/>
          <a:lstStyle/>
          <a:p>
            <a:r>
              <a:rPr lang="en-US" b="1" dirty="0">
                <a:solidFill>
                  <a:srgbClr val="FF0000"/>
                </a:solidFill>
              </a:rPr>
              <a:t>Linear Equations</a:t>
            </a:r>
          </a:p>
        </p:txBody>
      </p:sp>
      <p:sp>
        <p:nvSpPr>
          <p:cNvPr id="3" name="Content Placeholder 2">
            <a:extLst>
              <a:ext uri="{FF2B5EF4-FFF2-40B4-BE49-F238E27FC236}">
                <a16:creationId xmlns:a16="http://schemas.microsoft.com/office/drawing/2014/main" id="{6F4064E5-D00A-4F0F-8D9A-E3FE2C8E42B2}"/>
              </a:ext>
            </a:extLst>
          </p:cNvPr>
          <p:cNvSpPr>
            <a:spLocks noGrp="1"/>
          </p:cNvSpPr>
          <p:nvPr>
            <p:ph idx="1"/>
          </p:nvPr>
        </p:nvSpPr>
        <p:spPr/>
        <p:txBody>
          <a:bodyPr>
            <a:normAutofit/>
          </a:bodyPr>
          <a:lstStyle/>
          <a:p>
            <a:pPr marL="0" indent="0">
              <a:buNone/>
            </a:pPr>
            <a:r>
              <a:rPr lang="en-US" dirty="0"/>
              <a:t>We start with linear equations: f(x) = a x + b, often written y = a x + b.</a:t>
            </a:r>
          </a:p>
          <a:p>
            <a:pPr marL="0" indent="0">
              <a:buNone/>
            </a:pPr>
            <a:endParaRPr lang="en-US" dirty="0"/>
          </a:p>
          <a:p>
            <a:pPr marL="0" indent="0">
              <a:buNone/>
            </a:pPr>
            <a:r>
              <a:rPr lang="en-US" dirty="0"/>
              <a:t>For example, if we have y = 3 x + 11, when x = 2 then y = 3</a:t>
            </a:r>
            <a:r>
              <a:rPr lang="en-US" sz="1800" dirty="0"/>
              <a:t>*</a:t>
            </a:r>
            <a:r>
              <a:rPr lang="en-US" dirty="0"/>
              <a:t>2 + 11 = 17.</a:t>
            </a:r>
          </a:p>
          <a:p>
            <a:pPr marL="0" indent="0">
              <a:buNone/>
            </a:pPr>
            <a:endParaRPr lang="en-US" dirty="0"/>
          </a:p>
          <a:p>
            <a:pPr marL="0" indent="0">
              <a:buNone/>
            </a:pPr>
            <a:r>
              <a:rPr lang="en-US" dirty="0"/>
              <a:t>The plots of these are straight lines.</a:t>
            </a:r>
          </a:p>
          <a:p>
            <a:pPr marL="0" indent="0">
              <a:buNone/>
            </a:pPr>
            <a:endParaRPr lang="en-US" dirty="0">
              <a:solidFill>
                <a:srgbClr val="FF0000"/>
              </a:solidFill>
            </a:endParaRPr>
          </a:p>
          <a:p>
            <a:pPr marL="0" indent="0">
              <a:buNone/>
            </a:pPr>
            <a:r>
              <a:rPr lang="en-US" dirty="0">
                <a:solidFill>
                  <a:srgbClr val="FF0000"/>
                </a:solidFill>
              </a:rPr>
              <a:t>         Will every straight line cross the x-axis?         </a:t>
            </a:r>
          </a:p>
          <a:p>
            <a:pPr marL="0" indent="0">
              <a:buNone/>
            </a:pPr>
            <a:r>
              <a:rPr lang="en-US" dirty="0">
                <a:solidFill>
                  <a:srgbClr val="FF0000"/>
                </a:solidFill>
              </a:rPr>
              <a:t>         Pause and think about this. </a:t>
            </a:r>
          </a:p>
        </p:txBody>
      </p:sp>
      <p:pic>
        <p:nvPicPr>
          <p:cNvPr id="5" name="Picture 4">
            <a:extLst>
              <a:ext uri="{FF2B5EF4-FFF2-40B4-BE49-F238E27FC236}">
                <a16:creationId xmlns:a16="http://schemas.microsoft.com/office/drawing/2014/main" id="{8388A678-62FA-458B-9383-2F44B4AA5413}"/>
              </a:ext>
            </a:extLst>
          </p:cNvPr>
          <p:cNvPicPr>
            <a:picLocks noChangeAspect="1"/>
          </p:cNvPicPr>
          <p:nvPr/>
        </p:nvPicPr>
        <p:blipFill>
          <a:blip r:embed="rId3"/>
          <a:stretch>
            <a:fillRect/>
          </a:stretch>
        </p:blipFill>
        <p:spPr>
          <a:xfrm>
            <a:off x="695481" y="4961644"/>
            <a:ext cx="878462" cy="826597"/>
          </a:xfrm>
          <a:prstGeom prst="rect">
            <a:avLst/>
          </a:prstGeom>
        </p:spPr>
      </p:pic>
      <p:sp>
        <p:nvSpPr>
          <p:cNvPr id="6" name="Slide Number Placeholder 5">
            <a:extLst>
              <a:ext uri="{FF2B5EF4-FFF2-40B4-BE49-F238E27FC236}">
                <a16:creationId xmlns:a16="http://schemas.microsoft.com/office/drawing/2014/main" id="{BA29B594-842D-4775-B596-246CE1D04C2B}"/>
              </a:ext>
            </a:extLst>
          </p:cNvPr>
          <p:cNvSpPr>
            <a:spLocks noGrp="1"/>
          </p:cNvSpPr>
          <p:nvPr>
            <p:ph type="sldNum" sz="quarter" idx="12"/>
          </p:nvPr>
        </p:nvSpPr>
        <p:spPr/>
        <p:txBody>
          <a:bodyPr/>
          <a:lstStyle/>
          <a:p>
            <a:fld id="{5DC2FD62-BB2D-412E-AB71-8E2B5D235FAB}" type="slidenum">
              <a:rPr lang="en-US" smtClean="0"/>
              <a:t>4</a:t>
            </a:fld>
            <a:endParaRPr lang="en-US"/>
          </a:p>
        </p:txBody>
      </p:sp>
    </p:spTree>
    <p:extLst>
      <p:ext uri="{BB962C8B-B14F-4D97-AF65-F5344CB8AC3E}">
        <p14:creationId xmlns:p14="http://schemas.microsoft.com/office/powerpoint/2010/main" val="4002872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C762B-036A-4F63-88D2-58F11AB5C2F1}"/>
              </a:ext>
            </a:extLst>
          </p:cNvPr>
          <p:cNvPicPr>
            <a:picLocks noChangeAspect="1"/>
          </p:cNvPicPr>
          <p:nvPr/>
        </p:nvPicPr>
        <p:blipFill>
          <a:blip r:embed="rId2"/>
          <a:stretch>
            <a:fillRect/>
          </a:stretch>
        </p:blipFill>
        <p:spPr>
          <a:xfrm>
            <a:off x="8467515" y="4587690"/>
            <a:ext cx="3566469" cy="2133785"/>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f(x) = ax</a:t>
                </a:r>
                <a:r>
                  <a:rPr lang="en-US" baseline="30000" dirty="0"/>
                  <a:t>2</a:t>
                </a:r>
                <a:r>
                  <a:rPr lang="en-US" dirty="0"/>
                  <a:t> + bx + c, or y = ax</a:t>
                </a:r>
                <a:r>
                  <a:rPr lang="en-US" baseline="30000" dirty="0"/>
                  <a:t>2</a:t>
                </a:r>
                <a:r>
                  <a:rPr lang="en-US" dirty="0"/>
                  <a:t> + bx + c, the solutions to f(x) = 0 or y = 0 are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i="1" smtClean="0">
                                      <a:latin typeface="Cambria Math" panose="02040503050406030204" pitchFamily="18" charset="0"/>
                                    </a:rPr>
                                    <m:t>𝑏</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i="1" smtClean="0">
                                  <a:latin typeface="Cambria Math" panose="02040503050406030204" pitchFamily="18" charset="0"/>
                                </a:rPr>
                                <m:t>𝑎𝑐</m:t>
                              </m:r>
                            </m:e>
                          </m:rad>
                        </m:num>
                        <m:den>
                          <m:r>
                            <a:rPr lang="en-US" i="1" smtClean="0">
                              <a:latin typeface="Cambria Math" panose="02040503050406030204" pitchFamily="18" charset="0"/>
                            </a:rPr>
                            <m:t>2</m:t>
                          </m:r>
                          <m:r>
                            <a:rPr lang="en-US" i="1" smtClean="0">
                              <a:latin typeface="Cambria Math" panose="02040503050406030204" pitchFamily="18" charset="0"/>
                            </a:rPr>
                            <m:t>𝑎</m:t>
                          </m:r>
                        </m:den>
                      </m:f>
                    </m:oMath>
                  </m:oMathPara>
                </a14:m>
                <a:endParaRPr lang="en-US" dirty="0"/>
              </a:p>
              <a:p>
                <a:pPr marL="0" indent="0">
                  <a:buNone/>
                </a:pPr>
                <a:endParaRPr lang="en-US" dirty="0"/>
              </a:p>
              <a:p>
                <a:pPr marL="0" indent="0">
                  <a:buNone/>
                </a:pPr>
                <a:r>
                  <a:rPr lang="en-US" dirty="0"/>
                  <a:t>If we have y = x</a:t>
                </a:r>
                <a:r>
                  <a:rPr lang="en-US" baseline="30000" dirty="0"/>
                  <a:t>2</a:t>
                </a:r>
                <a:r>
                  <a:rPr lang="en-US" dirty="0"/>
                  <a:t> – 5 x + 6 = 0, the roots are just</a:t>
                </a:r>
              </a:p>
              <a:p>
                <a:pPr marL="0" indent="0">
                  <a:buNone/>
                </a:pPr>
                <a14:m>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5</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5</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b="0" i="1" smtClean="0">
                                <a:latin typeface="Cambria Math" panose="02040503050406030204" pitchFamily="18" charset="0"/>
                              </a:rPr>
                              <m:t>∗1∗6</m:t>
                            </m:r>
                          </m:e>
                        </m:rad>
                      </m:num>
                      <m:den>
                        <m:r>
                          <a:rPr lang="en-US" i="1" smtClean="0">
                            <a:latin typeface="Cambria Math" panose="02040503050406030204" pitchFamily="18" charset="0"/>
                          </a:rPr>
                          <m:t>2</m:t>
                        </m:r>
                        <m:r>
                          <a:rPr lang="en-US" b="0" i="1" smtClean="0">
                            <a:latin typeface="Cambria Math" panose="02040503050406030204" pitchFamily="18" charset="0"/>
                          </a:rPr>
                          <m:t>∗1</m:t>
                        </m:r>
                      </m:den>
                    </m:f>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5</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i="1" smtClean="0">
                                <a:latin typeface="Cambria Math" panose="02040503050406030204" pitchFamily="18" charset="0"/>
                              </a:rPr>
                              <m:t>2</m:t>
                            </m:r>
                            <m:r>
                              <a:rPr lang="en-US" b="0" i="1" smtClean="0">
                                <a:latin typeface="Cambria Math" panose="02040503050406030204" pitchFamily="18" charset="0"/>
                              </a:rPr>
                              <m:t>5</m:t>
                            </m:r>
                            <m:r>
                              <a:rPr lang="en-US" i="1" smtClean="0">
                                <a:latin typeface="Cambria Math" panose="02040503050406030204" pitchFamily="18" charset="0"/>
                              </a:rPr>
                              <m:t>−</m:t>
                            </m:r>
                            <m:r>
                              <a:rPr lang="en-US" b="0" i="1" smtClean="0">
                                <a:latin typeface="Cambria Math" panose="02040503050406030204" pitchFamily="18" charset="0"/>
                              </a:rPr>
                              <m:t>2</m:t>
                            </m:r>
                            <m:r>
                              <a:rPr lang="en-US" i="1" smtClean="0">
                                <a:latin typeface="Cambria Math" panose="02040503050406030204" pitchFamily="18" charset="0"/>
                              </a:rPr>
                              <m:t>4</m:t>
                            </m:r>
                          </m:e>
                        </m:rad>
                      </m:num>
                      <m:den>
                        <m:r>
                          <a:rPr lang="en-US" i="1" smtClean="0">
                            <a:latin typeface="Cambria Math" panose="02040503050406030204" pitchFamily="18" charset="0"/>
                          </a:rPr>
                          <m:t>2</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5±</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m:t>
                            </m:r>
                          </m:e>
                        </m:rad>
                      </m:num>
                      <m:den>
                        <m:r>
                          <a:rPr lang="en-US" b="0" i="1" smtClean="0">
                            <a:latin typeface="Cambria Math" panose="02040503050406030204" pitchFamily="18" charset="0"/>
                          </a:rPr>
                          <m:t>2</m:t>
                        </m:r>
                      </m:den>
                    </m:f>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5</m:t>
                        </m:r>
                        <m:r>
                          <a:rPr lang="en-US" i="1" smtClean="0">
                            <a:latin typeface="Cambria Math" panose="02040503050406030204" pitchFamily="18" charset="0"/>
                          </a:rPr>
                          <m:t>±1</m:t>
                        </m:r>
                      </m:num>
                      <m:den>
                        <m:r>
                          <a:rPr lang="en-US" b="0" i="1" smtClean="0">
                            <a:latin typeface="Cambria Math" panose="02040503050406030204" pitchFamily="18" charset="0"/>
                          </a:rPr>
                          <m:t>2</m:t>
                        </m:r>
                      </m:den>
                    </m:f>
                    <m:r>
                      <a:rPr lang="en-US" b="0" i="0" smtClean="0">
                        <a:latin typeface="Cambria Math" panose="02040503050406030204" pitchFamily="18" charset="0"/>
                      </a:rPr>
                      <m:t>, </m:t>
                    </m:r>
                    <m:r>
                      <m:rPr>
                        <m:sty m:val="p"/>
                      </m:rPr>
                      <a:rPr lang="en-US" b="0" i="0" smtClean="0">
                        <a:latin typeface="Cambria Math" panose="02040503050406030204" pitchFamily="18" charset="0"/>
                      </a:rPr>
                      <m:t>so</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6</m:t>
                        </m:r>
                      </m:num>
                      <m:den>
                        <m:r>
                          <a:rPr lang="en-US" b="0" i="0" smtClean="0">
                            <a:latin typeface="Cambria Math" panose="02040503050406030204" pitchFamily="18" charset="0"/>
                          </a:rPr>
                          <m:t>2</m:t>
                        </m:r>
                      </m:den>
                    </m:f>
                    <m:r>
                      <a:rPr lang="en-US" b="0" i="0" smtClean="0">
                        <a:latin typeface="Cambria Math" panose="02040503050406030204" pitchFamily="18" charset="0"/>
                      </a:rPr>
                      <m:t> </m:t>
                    </m:r>
                    <m:r>
                      <m:rPr>
                        <m:sty m:val="p"/>
                      </m:rPr>
                      <a:rPr lang="en-US" b="0" i="0" smtClean="0">
                        <a:latin typeface="Cambria Math" panose="02040503050406030204" pitchFamily="18" charset="0"/>
                      </a:rPr>
                      <m:t>or</m:t>
                    </m:r>
                    <m:f>
                      <m:fPr>
                        <m:ctrlPr>
                          <a:rPr lang="en-US" b="0" i="1" smtClean="0">
                            <a:latin typeface="Cambria Math" panose="02040503050406030204" pitchFamily="18" charset="0"/>
                          </a:rPr>
                        </m:ctrlPr>
                      </m:fPr>
                      <m:num>
                        <m:r>
                          <a:rPr lang="en-US" b="0" i="0" smtClean="0">
                            <a:latin typeface="Cambria Math" panose="02040503050406030204" pitchFamily="18" charset="0"/>
                          </a:rPr>
                          <m:t>4</m:t>
                        </m:r>
                      </m:num>
                      <m:den>
                        <m:r>
                          <a:rPr lang="en-US" b="0" i="0" smtClean="0">
                            <a:latin typeface="Cambria Math" panose="02040503050406030204" pitchFamily="18" charset="0"/>
                          </a:rPr>
                          <m:t>2</m:t>
                        </m:r>
                      </m:den>
                    </m:f>
                    <m:r>
                      <a:rPr lang="en-US" b="0" i="0"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e</m:t>
                        </m:r>
                        <m:r>
                          <a:rPr lang="en-US" b="0" i="0" smtClean="0">
                            <a:latin typeface="Cambria Math" panose="02040503050406030204" pitchFamily="18" charset="0"/>
                          </a:rPr>
                          <m:t>., 3 </m:t>
                        </m:r>
                        <m:r>
                          <m:rPr>
                            <m:sty m:val="p"/>
                          </m:rPr>
                          <a:rPr lang="en-US" b="0" i="0" smtClean="0">
                            <a:latin typeface="Cambria Math" panose="02040503050406030204" pitchFamily="18" charset="0"/>
                          </a:rPr>
                          <m:t>or</m:t>
                        </m:r>
                        <m:r>
                          <a:rPr lang="en-US" b="0" i="0" smtClean="0">
                            <a:latin typeface="Cambria Math" panose="02040503050406030204" pitchFamily="18" charset="0"/>
                          </a:rPr>
                          <m:t> 2</m:t>
                        </m:r>
                      </m:e>
                    </m:d>
                    <m:r>
                      <a:rPr lang="en-US" b="0" i="0" smtClean="0">
                        <a:latin typeface="Cambria Math" panose="02040503050406030204" pitchFamily="18" charset="0"/>
                      </a:rPr>
                      <m:t>.</m:t>
                    </m:r>
                  </m:oMath>
                </a14:m>
                <a:endParaRPr lang="en-US" dirty="0"/>
              </a:p>
              <a:p>
                <a:pPr marL="0" indent="0">
                  <a:buNone/>
                </a:pPr>
                <a:endParaRPr lang="en-US" dirty="0"/>
              </a:p>
              <a:p>
                <a:pPr marL="0" indent="0">
                  <a:buNone/>
                </a:pPr>
                <a:r>
                  <a:rPr lang="en-US" dirty="0"/>
                  <a:t>Is there another way to find these answers?</a:t>
                </a:r>
              </a:p>
              <a:p>
                <a:pPr marL="0" indent="0">
                  <a:buNone/>
                </a:pPr>
                <a:r>
                  <a:rPr lang="en-US" dirty="0"/>
                  <a:t>They seem so nice!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5C04E55-A7DE-48F9-BADD-AF15A26157E8}"/>
                  </a:ext>
                </a:extLst>
              </p:cNvPr>
              <p:cNvSpPr>
                <a:spLocks noGrp="1" noRot="1" noChangeAspect="1" noMove="1" noResize="1" noEditPoints="1" noAdjustHandles="1" noChangeArrowheads="1" noChangeShapeType="1" noTextEdit="1"/>
              </p:cNvSpPr>
              <p:nvPr>
                <p:ph idx="1"/>
              </p:nvPr>
            </p:nvSpPr>
            <p:spPr>
              <a:xfrm>
                <a:off x="248575" y="1032029"/>
                <a:ext cx="11105225" cy="5144934"/>
              </a:xfrm>
              <a:blipFill>
                <a:blip r:embed="rId3"/>
                <a:stretch>
                  <a:fillRect l="-1153" t="-18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40</a:t>
            </a:fld>
            <a:endParaRPr lang="en-US" dirty="0"/>
          </a:p>
        </p:txBody>
      </p:sp>
    </p:spTree>
    <p:extLst>
      <p:ext uri="{BB962C8B-B14F-4D97-AF65-F5344CB8AC3E}">
        <p14:creationId xmlns:p14="http://schemas.microsoft.com/office/powerpoint/2010/main" val="170996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C762B-036A-4F63-88D2-58F11AB5C2F1}"/>
              </a:ext>
            </a:extLst>
          </p:cNvPr>
          <p:cNvPicPr>
            <a:picLocks noChangeAspect="1"/>
          </p:cNvPicPr>
          <p:nvPr/>
        </p:nvPicPr>
        <p:blipFill>
          <a:blip r:embed="rId2"/>
          <a:stretch>
            <a:fillRect/>
          </a:stretch>
        </p:blipFill>
        <p:spPr>
          <a:xfrm>
            <a:off x="8467515" y="4587690"/>
            <a:ext cx="3566469" cy="2133785"/>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we have y = x</a:t>
            </a:r>
            <a:r>
              <a:rPr lang="en-US" baseline="30000" dirty="0"/>
              <a:t>2</a:t>
            </a:r>
            <a:r>
              <a:rPr lang="en-US" dirty="0"/>
              <a:t> – 5 x + 6 = 0, if the roots are r</a:t>
            </a:r>
            <a:r>
              <a:rPr lang="en-US" baseline="-25000" dirty="0"/>
              <a:t>1</a:t>
            </a:r>
            <a:r>
              <a:rPr lang="en-US" dirty="0"/>
              <a:t> and r</a:t>
            </a:r>
            <a:r>
              <a:rPr lang="en-US" baseline="-25000" dirty="0"/>
              <a:t>2</a:t>
            </a:r>
            <a:r>
              <a:rPr lang="en-US" dirty="0"/>
              <a:t> we are looking to factor it as x</a:t>
            </a:r>
            <a:r>
              <a:rPr lang="en-US" baseline="30000" dirty="0"/>
              <a:t>2</a:t>
            </a:r>
            <a:r>
              <a:rPr lang="en-US" dirty="0"/>
              <a:t> – 5 x + 6 = (x – r</a:t>
            </a:r>
            <a:r>
              <a:rPr lang="en-US" baseline="-25000" dirty="0"/>
              <a:t>1</a:t>
            </a:r>
            <a:r>
              <a:rPr lang="en-US" dirty="0"/>
              <a:t>) (x – r</a:t>
            </a:r>
            <a:r>
              <a:rPr lang="en-US" baseline="-25000" dirty="0"/>
              <a:t>2</a:t>
            </a:r>
            <a:r>
              <a:rPr lang="en-US" dirty="0"/>
              <a:t>).</a:t>
            </a:r>
          </a:p>
          <a:p>
            <a:pPr marL="0" indent="0">
              <a:buNone/>
            </a:pPr>
            <a:endParaRPr lang="en-US" dirty="0"/>
          </a:p>
          <a:p>
            <a:pPr marL="0" indent="0">
              <a:buNone/>
            </a:pPr>
            <a:r>
              <a:rPr lang="en-US" dirty="0"/>
              <a:t>Expanding with FOIL, we get x</a:t>
            </a:r>
            <a:r>
              <a:rPr lang="en-US" baseline="30000" dirty="0"/>
              <a:t>2</a:t>
            </a:r>
            <a:r>
              <a:rPr lang="en-US" dirty="0"/>
              <a:t> – 5 x + 6 = x</a:t>
            </a:r>
            <a:r>
              <a:rPr lang="en-US" baseline="30000" dirty="0"/>
              <a:t>2 </a:t>
            </a:r>
            <a:r>
              <a:rPr lang="en-US" dirty="0"/>
              <a:t>– r</a:t>
            </a:r>
            <a:r>
              <a:rPr lang="en-US" baseline="-25000" dirty="0"/>
              <a:t>2</a:t>
            </a:r>
            <a:r>
              <a:rPr lang="en-US" dirty="0"/>
              <a:t> x – r</a:t>
            </a:r>
            <a:r>
              <a:rPr lang="en-US" baseline="-25000" dirty="0"/>
              <a:t>1 </a:t>
            </a:r>
            <a:r>
              <a:rPr lang="en-US" dirty="0"/>
              <a:t>x + r</a:t>
            </a:r>
            <a:r>
              <a:rPr lang="en-US" baseline="-25000" dirty="0"/>
              <a:t>1</a:t>
            </a:r>
            <a:r>
              <a:rPr lang="en-US" dirty="0"/>
              <a:t>r</a:t>
            </a:r>
            <a:r>
              <a:rPr lang="en-US" baseline="-25000" dirty="0"/>
              <a:t>2</a:t>
            </a:r>
            <a:r>
              <a:rPr lang="en-US" dirty="0"/>
              <a:t>.</a:t>
            </a:r>
          </a:p>
          <a:p>
            <a:pPr marL="0" indent="0">
              <a:buNone/>
            </a:pPr>
            <a:r>
              <a:rPr lang="en-US" dirty="0"/>
              <a:t>So x</a:t>
            </a:r>
            <a:r>
              <a:rPr lang="en-US" baseline="30000" dirty="0"/>
              <a:t>2</a:t>
            </a:r>
            <a:r>
              <a:rPr lang="en-US" dirty="0"/>
              <a:t> – 5 x + 6 = x</a:t>
            </a:r>
            <a:r>
              <a:rPr lang="en-US" baseline="30000" dirty="0"/>
              <a:t>2 </a:t>
            </a:r>
            <a:r>
              <a:rPr lang="en-US" dirty="0"/>
              <a:t>– (r</a:t>
            </a:r>
            <a:r>
              <a:rPr lang="en-US" baseline="-25000" dirty="0"/>
              <a:t>1</a:t>
            </a:r>
            <a:r>
              <a:rPr lang="en-US" dirty="0"/>
              <a:t> + r</a:t>
            </a:r>
            <a:r>
              <a:rPr lang="en-US" baseline="-25000" dirty="0"/>
              <a:t>2 </a:t>
            </a:r>
            <a:r>
              <a:rPr lang="en-US" dirty="0"/>
              <a:t>)x + r</a:t>
            </a:r>
            <a:r>
              <a:rPr lang="en-US" baseline="-25000" dirty="0"/>
              <a:t>1</a:t>
            </a:r>
            <a:r>
              <a:rPr lang="en-US" dirty="0"/>
              <a:t>r</a:t>
            </a:r>
            <a:r>
              <a:rPr lang="en-US" baseline="-25000" dirty="0"/>
              <a:t>2. </a:t>
            </a:r>
          </a:p>
          <a:p>
            <a:pPr marL="0" indent="0">
              <a:buNone/>
            </a:pPr>
            <a:r>
              <a:rPr lang="en-US" dirty="0"/>
              <a:t>We need two numbers r</a:t>
            </a:r>
            <a:r>
              <a:rPr lang="en-US" baseline="-25000" dirty="0"/>
              <a:t>1</a:t>
            </a:r>
            <a:r>
              <a:rPr lang="en-US" dirty="0"/>
              <a:t> and r</a:t>
            </a:r>
            <a:r>
              <a:rPr lang="en-US" baseline="-25000" dirty="0"/>
              <a:t>2</a:t>
            </a:r>
            <a:r>
              <a:rPr lang="en-US" dirty="0"/>
              <a:t> such that r</a:t>
            </a:r>
            <a:r>
              <a:rPr lang="en-US" baseline="-25000" dirty="0"/>
              <a:t>1 </a:t>
            </a:r>
            <a:r>
              <a:rPr lang="en-US" dirty="0"/>
              <a:t>+ r</a:t>
            </a:r>
            <a:r>
              <a:rPr lang="en-US" baseline="-25000" dirty="0"/>
              <a:t>2</a:t>
            </a:r>
            <a:r>
              <a:rPr lang="en-US" dirty="0"/>
              <a:t> = 5 and r</a:t>
            </a:r>
            <a:r>
              <a:rPr lang="en-US" baseline="-25000" dirty="0"/>
              <a:t>1 </a:t>
            </a:r>
            <a:r>
              <a:rPr lang="en-US" dirty="0"/>
              <a:t>r</a:t>
            </a:r>
            <a:r>
              <a:rPr lang="en-US" baseline="-25000" dirty="0"/>
              <a:t>2 </a:t>
            </a:r>
            <a:r>
              <a:rPr lang="en-US" dirty="0"/>
              <a:t>= 6.</a:t>
            </a:r>
          </a:p>
          <a:p>
            <a:pPr marL="0" indent="0">
              <a:buNone/>
            </a:pPr>
            <a:endParaRPr lang="en-US" dirty="0"/>
          </a:p>
          <a:p>
            <a:pPr marL="0" indent="0">
              <a:buNone/>
            </a:pPr>
            <a:r>
              <a:rPr lang="en-US" dirty="0"/>
              <a:t>This is an </a:t>
            </a:r>
            <a:r>
              <a:rPr lang="en-US" b="1" i="1" dirty="0">
                <a:solidFill>
                  <a:srgbClr val="FF0000"/>
                </a:solidFill>
              </a:rPr>
              <a:t>art</a:t>
            </a:r>
            <a:r>
              <a:rPr lang="en-US" dirty="0"/>
              <a:t>, you can often </a:t>
            </a:r>
            <a:r>
              <a:rPr lang="en-US" b="1" i="1" dirty="0">
                <a:solidFill>
                  <a:srgbClr val="FF0000"/>
                </a:solidFill>
              </a:rPr>
              <a:t>see</a:t>
            </a:r>
            <a:r>
              <a:rPr lang="en-US" dirty="0"/>
              <a:t> the answer…..</a:t>
            </a:r>
          </a:p>
          <a:p>
            <a:pPr marL="0" indent="0">
              <a:buNone/>
            </a:pPr>
            <a:r>
              <a:rPr lang="en-US" dirty="0"/>
              <a:t>Here we see one root is 2, one is 3.</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41</a:t>
            </a:fld>
            <a:endParaRPr lang="en-US" dirty="0"/>
          </a:p>
        </p:txBody>
      </p:sp>
    </p:spTree>
    <p:extLst>
      <p:ext uri="{BB962C8B-B14F-4D97-AF65-F5344CB8AC3E}">
        <p14:creationId xmlns:p14="http://schemas.microsoft.com/office/powerpoint/2010/main" val="3331651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we have y = x</a:t>
            </a:r>
            <a:r>
              <a:rPr lang="en-US" baseline="30000" dirty="0"/>
              <a:t>2</a:t>
            </a:r>
            <a:r>
              <a:rPr lang="en-US" dirty="0"/>
              <a:t> – 7 x + 12 = 0, if the roots are r</a:t>
            </a:r>
            <a:r>
              <a:rPr lang="en-US" baseline="-25000" dirty="0"/>
              <a:t>1</a:t>
            </a:r>
            <a:r>
              <a:rPr lang="en-US" dirty="0"/>
              <a:t> and r</a:t>
            </a:r>
            <a:r>
              <a:rPr lang="en-US" baseline="-25000" dirty="0"/>
              <a:t>2</a:t>
            </a:r>
            <a:r>
              <a:rPr lang="en-US" dirty="0"/>
              <a:t> we are looking to factor it as x</a:t>
            </a:r>
            <a:r>
              <a:rPr lang="en-US" baseline="30000" dirty="0"/>
              <a:t>2</a:t>
            </a:r>
            <a:r>
              <a:rPr lang="en-US" dirty="0"/>
              <a:t> – 7 x + 12 = (x – r</a:t>
            </a:r>
            <a:r>
              <a:rPr lang="en-US" baseline="-25000" dirty="0"/>
              <a:t>1</a:t>
            </a:r>
            <a:r>
              <a:rPr lang="en-US" dirty="0"/>
              <a:t>) (x – r</a:t>
            </a:r>
            <a:r>
              <a:rPr lang="en-US" baseline="-25000" dirty="0"/>
              <a:t>2</a:t>
            </a:r>
            <a:r>
              <a:rPr lang="en-US" dirty="0"/>
              <a:t>).</a:t>
            </a:r>
          </a:p>
          <a:p>
            <a:pPr marL="0" indent="0">
              <a:buNone/>
            </a:pPr>
            <a:endParaRPr lang="en-US" dirty="0"/>
          </a:p>
          <a:p>
            <a:pPr marL="0" indent="0">
              <a:buNone/>
            </a:pPr>
            <a:r>
              <a:rPr lang="en-US" dirty="0"/>
              <a:t>Expanding with FOIL, we get x</a:t>
            </a:r>
            <a:r>
              <a:rPr lang="en-US" baseline="30000" dirty="0"/>
              <a:t>2</a:t>
            </a:r>
            <a:r>
              <a:rPr lang="en-US" dirty="0"/>
              <a:t> – 7 x + 12 = x</a:t>
            </a:r>
            <a:r>
              <a:rPr lang="en-US" baseline="30000" dirty="0"/>
              <a:t>2 </a:t>
            </a:r>
            <a:r>
              <a:rPr lang="en-US" dirty="0"/>
              <a:t>– r</a:t>
            </a:r>
            <a:r>
              <a:rPr lang="en-US" baseline="-25000" dirty="0"/>
              <a:t>2</a:t>
            </a:r>
            <a:r>
              <a:rPr lang="en-US" dirty="0"/>
              <a:t> x – r</a:t>
            </a:r>
            <a:r>
              <a:rPr lang="en-US" baseline="-25000" dirty="0"/>
              <a:t>1 </a:t>
            </a:r>
            <a:r>
              <a:rPr lang="en-US" dirty="0"/>
              <a:t>x + r</a:t>
            </a:r>
            <a:r>
              <a:rPr lang="en-US" baseline="-25000" dirty="0"/>
              <a:t>1</a:t>
            </a:r>
            <a:r>
              <a:rPr lang="en-US" dirty="0"/>
              <a:t>r</a:t>
            </a:r>
            <a:r>
              <a:rPr lang="en-US" baseline="-25000" dirty="0"/>
              <a:t>2</a:t>
            </a:r>
            <a:r>
              <a:rPr lang="en-US" dirty="0"/>
              <a:t>.</a:t>
            </a:r>
          </a:p>
          <a:p>
            <a:pPr marL="0" indent="0">
              <a:buNone/>
            </a:pPr>
            <a:r>
              <a:rPr lang="en-US" dirty="0"/>
              <a:t>So x</a:t>
            </a:r>
            <a:r>
              <a:rPr lang="en-US" baseline="30000" dirty="0"/>
              <a:t>2</a:t>
            </a:r>
            <a:r>
              <a:rPr lang="en-US" dirty="0"/>
              <a:t> – 7 x + 12 = x</a:t>
            </a:r>
            <a:r>
              <a:rPr lang="en-US" baseline="30000" dirty="0"/>
              <a:t>2 </a:t>
            </a:r>
            <a:r>
              <a:rPr lang="en-US" dirty="0"/>
              <a:t>– (r</a:t>
            </a:r>
            <a:r>
              <a:rPr lang="en-US" baseline="-25000" dirty="0"/>
              <a:t>1</a:t>
            </a:r>
            <a:r>
              <a:rPr lang="en-US" dirty="0"/>
              <a:t> + r</a:t>
            </a:r>
            <a:r>
              <a:rPr lang="en-US" baseline="-25000" dirty="0"/>
              <a:t>2 </a:t>
            </a:r>
            <a:r>
              <a:rPr lang="en-US" dirty="0"/>
              <a:t>)x + r</a:t>
            </a:r>
            <a:r>
              <a:rPr lang="en-US" baseline="-25000" dirty="0"/>
              <a:t>1</a:t>
            </a:r>
            <a:r>
              <a:rPr lang="en-US" dirty="0"/>
              <a:t>r</a:t>
            </a:r>
            <a:r>
              <a:rPr lang="en-US" baseline="-25000" dirty="0"/>
              <a:t>2. </a:t>
            </a:r>
          </a:p>
          <a:p>
            <a:pPr marL="0" indent="0">
              <a:buNone/>
            </a:pPr>
            <a:r>
              <a:rPr lang="en-US" dirty="0"/>
              <a:t>We need two numbers r</a:t>
            </a:r>
            <a:r>
              <a:rPr lang="en-US" baseline="-25000" dirty="0"/>
              <a:t>1</a:t>
            </a:r>
            <a:r>
              <a:rPr lang="en-US" dirty="0"/>
              <a:t> and r</a:t>
            </a:r>
            <a:r>
              <a:rPr lang="en-US" baseline="-25000" dirty="0"/>
              <a:t>2</a:t>
            </a:r>
            <a:r>
              <a:rPr lang="en-US" dirty="0"/>
              <a:t> such that r</a:t>
            </a:r>
            <a:r>
              <a:rPr lang="en-US" baseline="-25000" dirty="0"/>
              <a:t>1 </a:t>
            </a:r>
            <a:r>
              <a:rPr lang="en-US" dirty="0"/>
              <a:t>+ r</a:t>
            </a:r>
            <a:r>
              <a:rPr lang="en-US" baseline="-25000" dirty="0"/>
              <a:t>2</a:t>
            </a:r>
            <a:r>
              <a:rPr lang="en-US" dirty="0"/>
              <a:t> = 7 and r</a:t>
            </a:r>
            <a:r>
              <a:rPr lang="en-US" baseline="-25000" dirty="0"/>
              <a:t>1 </a:t>
            </a:r>
            <a:r>
              <a:rPr lang="en-US" dirty="0"/>
              <a:t>r</a:t>
            </a:r>
            <a:r>
              <a:rPr lang="en-US" baseline="-25000" dirty="0"/>
              <a:t>2 </a:t>
            </a:r>
            <a:r>
              <a:rPr lang="en-US" dirty="0"/>
              <a:t>= 12.</a:t>
            </a:r>
          </a:p>
          <a:p>
            <a:pPr marL="0" indent="0">
              <a:buNone/>
            </a:pPr>
            <a:endParaRPr lang="en-US" dirty="0"/>
          </a:p>
          <a:p>
            <a:pPr marL="0" indent="0">
              <a:buNone/>
            </a:pPr>
            <a:r>
              <a:rPr lang="en-US" dirty="0"/>
              <a:t>This is an </a:t>
            </a:r>
            <a:r>
              <a:rPr lang="en-US" b="1" i="1" dirty="0">
                <a:solidFill>
                  <a:srgbClr val="FF0000"/>
                </a:solidFill>
              </a:rPr>
              <a:t>art</a:t>
            </a:r>
            <a:r>
              <a:rPr lang="en-US" dirty="0"/>
              <a:t>, you can often </a:t>
            </a:r>
            <a:r>
              <a:rPr lang="en-US" b="1" i="1" dirty="0">
                <a:solidFill>
                  <a:srgbClr val="FF0000"/>
                </a:solidFill>
              </a:rPr>
              <a:t>see</a:t>
            </a:r>
            <a:r>
              <a:rPr lang="en-US" dirty="0"/>
              <a:t> the answer…..</a:t>
            </a:r>
          </a:p>
          <a:p>
            <a:pPr marL="0" indent="0">
              <a:buNone/>
            </a:pPr>
            <a:r>
              <a:rPr lang="en-US" dirty="0"/>
              <a:t>Here we see one root is </a:t>
            </a:r>
            <a:r>
              <a:rPr lang="en-US" b="1" dirty="0">
                <a:solidFill>
                  <a:srgbClr val="FF0000"/>
                </a:solidFill>
              </a:rPr>
              <a:t>???</a:t>
            </a:r>
            <a:r>
              <a:rPr lang="en-US" dirty="0"/>
              <a:t>, one is </a:t>
            </a:r>
            <a:r>
              <a:rPr lang="en-US" b="1" dirty="0">
                <a:solidFill>
                  <a:srgbClr val="FF0000"/>
                </a:solidFill>
              </a:rPr>
              <a:t>???</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42</a:t>
            </a:fld>
            <a:endParaRPr lang="en-US" dirty="0"/>
          </a:p>
        </p:txBody>
      </p:sp>
    </p:spTree>
    <p:extLst>
      <p:ext uri="{BB962C8B-B14F-4D97-AF65-F5344CB8AC3E}">
        <p14:creationId xmlns:p14="http://schemas.microsoft.com/office/powerpoint/2010/main" val="3372006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BC13D-8DE3-42F1-9661-DBF310DD70BC}"/>
              </a:ext>
            </a:extLst>
          </p:cNvPr>
          <p:cNvPicPr>
            <a:picLocks noChangeAspect="1"/>
          </p:cNvPicPr>
          <p:nvPr/>
        </p:nvPicPr>
        <p:blipFill>
          <a:blip r:embed="rId2"/>
          <a:stretch>
            <a:fillRect/>
          </a:stretch>
        </p:blipFill>
        <p:spPr>
          <a:xfrm>
            <a:off x="6615852" y="4742386"/>
            <a:ext cx="5210175" cy="1190625"/>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we have y = x</a:t>
            </a:r>
            <a:r>
              <a:rPr lang="en-US" baseline="30000" dirty="0"/>
              <a:t>2</a:t>
            </a:r>
            <a:r>
              <a:rPr lang="en-US" dirty="0"/>
              <a:t> – 7 x + 12 = 0, if the roots are r</a:t>
            </a:r>
            <a:r>
              <a:rPr lang="en-US" baseline="-25000" dirty="0"/>
              <a:t>1</a:t>
            </a:r>
            <a:r>
              <a:rPr lang="en-US" dirty="0"/>
              <a:t> and r</a:t>
            </a:r>
            <a:r>
              <a:rPr lang="en-US" baseline="-25000" dirty="0"/>
              <a:t>2</a:t>
            </a:r>
            <a:r>
              <a:rPr lang="en-US" dirty="0"/>
              <a:t> we are looking to factor it as x</a:t>
            </a:r>
            <a:r>
              <a:rPr lang="en-US" baseline="30000" dirty="0"/>
              <a:t>2</a:t>
            </a:r>
            <a:r>
              <a:rPr lang="en-US" dirty="0"/>
              <a:t> – 7 x + 12 = (x – r</a:t>
            </a:r>
            <a:r>
              <a:rPr lang="en-US" baseline="-25000" dirty="0"/>
              <a:t>1</a:t>
            </a:r>
            <a:r>
              <a:rPr lang="en-US" dirty="0"/>
              <a:t>) (x – r</a:t>
            </a:r>
            <a:r>
              <a:rPr lang="en-US" baseline="-25000" dirty="0"/>
              <a:t>2</a:t>
            </a:r>
            <a:r>
              <a:rPr lang="en-US" dirty="0"/>
              <a:t>).</a:t>
            </a:r>
          </a:p>
          <a:p>
            <a:pPr marL="0" indent="0">
              <a:buNone/>
            </a:pPr>
            <a:endParaRPr lang="en-US" dirty="0"/>
          </a:p>
          <a:p>
            <a:pPr marL="0" indent="0">
              <a:buNone/>
            </a:pPr>
            <a:r>
              <a:rPr lang="en-US" dirty="0"/>
              <a:t>Expanding with FOIL, we get x</a:t>
            </a:r>
            <a:r>
              <a:rPr lang="en-US" baseline="30000" dirty="0"/>
              <a:t>2</a:t>
            </a:r>
            <a:r>
              <a:rPr lang="en-US" dirty="0"/>
              <a:t> – 7 x + 12 = x</a:t>
            </a:r>
            <a:r>
              <a:rPr lang="en-US" baseline="30000" dirty="0"/>
              <a:t>2 </a:t>
            </a:r>
            <a:r>
              <a:rPr lang="en-US" dirty="0"/>
              <a:t>– r</a:t>
            </a:r>
            <a:r>
              <a:rPr lang="en-US" baseline="-25000" dirty="0"/>
              <a:t>2</a:t>
            </a:r>
            <a:r>
              <a:rPr lang="en-US" dirty="0"/>
              <a:t> x – r</a:t>
            </a:r>
            <a:r>
              <a:rPr lang="en-US" baseline="-25000" dirty="0"/>
              <a:t>1 </a:t>
            </a:r>
            <a:r>
              <a:rPr lang="en-US" dirty="0"/>
              <a:t>x + r</a:t>
            </a:r>
            <a:r>
              <a:rPr lang="en-US" baseline="-25000" dirty="0"/>
              <a:t>1</a:t>
            </a:r>
            <a:r>
              <a:rPr lang="en-US" dirty="0"/>
              <a:t>r</a:t>
            </a:r>
            <a:r>
              <a:rPr lang="en-US" baseline="-25000" dirty="0"/>
              <a:t>2</a:t>
            </a:r>
            <a:r>
              <a:rPr lang="en-US" dirty="0"/>
              <a:t>.</a:t>
            </a:r>
          </a:p>
          <a:p>
            <a:pPr marL="0" indent="0">
              <a:buNone/>
            </a:pPr>
            <a:r>
              <a:rPr lang="en-US" dirty="0"/>
              <a:t>So x</a:t>
            </a:r>
            <a:r>
              <a:rPr lang="en-US" baseline="30000" dirty="0"/>
              <a:t>2</a:t>
            </a:r>
            <a:r>
              <a:rPr lang="en-US" dirty="0"/>
              <a:t> – 7 x + 12 = x</a:t>
            </a:r>
            <a:r>
              <a:rPr lang="en-US" baseline="30000" dirty="0"/>
              <a:t>2 </a:t>
            </a:r>
            <a:r>
              <a:rPr lang="en-US" dirty="0"/>
              <a:t>– (r</a:t>
            </a:r>
            <a:r>
              <a:rPr lang="en-US" baseline="-25000" dirty="0"/>
              <a:t>1</a:t>
            </a:r>
            <a:r>
              <a:rPr lang="en-US" dirty="0"/>
              <a:t> + r</a:t>
            </a:r>
            <a:r>
              <a:rPr lang="en-US" baseline="-25000" dirty="0"/>
              <a:t>2 </a:t>
            </a:r>
            <a:r>
              <a:rPr lang="en-US" dirty="0"/>
              <a:t>)x + r</a:t>
            </a:r>
            <a:r>
              <a:rPr lang="en-US" baseline="-25000" dirty="0"/>
              <a:t>1</a:t>
            </a:r>
            <a:r>
              <a:rPr lang="en-US" dirty="0"/>
              <a:t>r</a:t>
            </a:r>
            <a:r>
              <a:rPr lang="en-US" baseline="-25000" dirty="0"/>
              <a:t>2. </a:t>
            </a:r>
          </a:p>
          <a:p>
            <a:pPr marL="0" indent="0">
              <a:buNone/>
            </a:pPr>
            <a:r>
              <a:rPr lang="en-US" dirty="0"/>
              <a:t>We need two numbers r</a:t>
            </a:r>
            <a:r>
              <a:rPr lang="en-US" baseline="-25000" dirty="0"/>
              <a:t>1</a:t>
            </a:r>
            <a:r>
              <a:rPr lang="en-US" dirty="0"/>
              <a:t> and r</a:t>
            </a:r>
            <a:r>
              <a:rPr lang="en-US" baseline="-25000" dirty="0"/>
              <a:t>2</a:t>
            </a:r>
            <a:r>
              <a:rPr lang="en-US" dirty="0"/>
              <a:t> such that r</a:t>
            </a:r>
            <a:r>
              <a:rPr lang="en-US" baseline="-25000" dirty="0"/>
              <a:t>1 </a:t>
            </a:r>
            <a:r>
              <a:rPr lang="en-US" dirty="0"/>
              <a:t>+ r</a:t>
            </a:r>
            <a:r>
              <a:rPr lang="en-US" baseline="-25000" dirty="0"/>
              <a:t>2</a:t>
            </a:r>
            <a:r>
              <a:rPr lang="en-US" dirty="0"/>
              <a:t> = 7 and r</a:t>
            </a:r>
            <a:r>
              <a:rPr lang="en-US" baseline="-25000" dirty="0"/>
              <a:t>1 </a:t>
            </a:r>
            <a:r>
              <a:rPr lang="en-US" dirty="0"/>
              <a:t>r</a:t>
            </a:r>
            <a:r>
              <a:rPr lang="en-US" baseline="-25000" dirty="0"/>
              <a:t>2 </a:t>
            </a:r>
            <a:r>
              <a:rPr lang="en-US" dirty="0"/>
              <a:t>= 12.</a:t>
            </a:r>
          </a:p>
          <a:p>
            <a:pPr marL="0" indent="0">
              <a:buNone/>
            </a:pPr>
            <a:endParaRPr lang="en-US" dirty="0"/>
          </a:p>
          <a:p>
            <a:pPr marL="0" indent="0">
              <a:buNone/>
            </a:pPr>
            <a:r>
              <a:rPr lang="en-US" dirty="0"/>
              <a:t>This is an </a:t>
            </a:r>
            <a:r>
              <a:rPr lang="en-US" b="1" i="1" dirty="0">
                <a:solidFill>
                  <a:srgbClr val="FF0000"/>
                </a:solidFill>
              </a:rPr>
              <a:t>art</a:t>
            </a:r>
            <a:r>
              <a:rPr lang="en-US" dirty="0"/>
              <a:t>, you can often </a:t>
            </a:r>
            <a:r>
              <a:rPr lang="en-US" b="1" i="1" dirty="0">
                <a:solidFill>
                  <a:srgbClr val="FF0000"/>
                </a:solidFill>
              </a:rPr>
              <a:t>see</a:t>
            </a:r>
            <a:r>
              <a:rPr lang="en-US" dirty="0"/>
              <a:t> the answer…..</a:t>
            </a:r>
          </a:p>
          <a:p>
            <a:pPr marL="0" indent="0">
              <a:buNone/>
            </a:pPr>
            <a:r>
              <a:rPr lang="en-US" dirty="0"/>
              <a:t>Here we see one root is </a:t>
            </a:r>
            <a:r>
              <a:rPr lang="en-US" b="1" dirty="0">
                <a:solidFill>
                  <a:srgbClr val="FF0000"/>
                </a:solidFill>
              </a:rPr>
              <a:t>3</a:t>
            </a:r>
            <a:r>
              <a:rPr lang="en-US" dirty="0"/>
              <a:t>, one is </a:t>
            </a:r>
            <a:r>
              <a:rPr lang="en-US" b="1" dirty="0">
                <a:solidFill>
                  <a:srgbClr val="FF0000"/>
                </a:solidFill>
              </a:rPr>
              <a:t>4</a:t>
            </a:r>
            <a:r>
              <a:rPr lang="en-US" dirty="0"/>
              <a:t>.</a:t>
            </a:r>
          </a:p>
          <a:p>
            <a:pPr marL="0" indent="0">
              <a:buNone/>
            </a:pPr>
            <a:r>
              <a:rPr lang="en-US" dirty="0"/>
              <a:t>Drawing the factor trees helps….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43</a:t>
            </a:fld>
            <a:endParaRPr lang="en-US" dirty="0"/>
          </a:p>
        </p:txBody>
      </p:sp>
      <p:pic>
        <p:nvPicPr>
          <p:cNvPr id="6" name="Picture 5">
            <a:extLst>
              <a:ext uri="{FF2B5EF4-FFF2-40B4-BE49-F238E27FC236}">
                <a16:creationId xmlns:a16="http://schemas.microsoft.com/office/drawing/2014/main" id="{5C03FC58-6483-4AE6-AE65-E7C2992BD28A}"/>
              </a:ext>
            </a:extLst>
          </p:cNvPr>
          <p:cNvPicPr>
            <a:picLocks noChangeAspect="1"/>
          </p:cNvPicPr>
          <p:nvPr/>
        </p:nvPicPr>
        <p:blipFill>
          <a:blip r:embed="rId3"/>
          <a:stretch>
            <a:fillRect/>
          </a:stretch>
        </p:blipFill>
        <p:spPr>
          <a:xfrm>
            <a:off x="11499277" y="5563455"/>
            <a:ext cx="228620" cy="327688"/>
          </a:xfrm>
          <a:prstGeom prst="rect">
            <a:avLst/>
          </a:prstGeom>
        </p:spPr>
      </p:pic>
    </p:spTree>
    <p:extLst>
      <p:ext uri="{BB962C8B-B14F-4D97-AF65-F5344CB8AC3E}">
        <p14:creationId xmlns:p14="http://schemas.microsoft.com/office/powerpoint/2010/main" val="438118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BC13D-8DE3-42F1-9661-DBF310DD70BC}"/>
              </a:ext>
            </a:extLst>
          </p:cNvPr>
          <p:cNvPicPr>
            <a:picLocks noChangeAspect="1"/>
          </p:cNvPicPr>
          <p:nvPr/>
        </p:nvPicPr>
        <p:blipFill>
          <a:blip r:embed="rId2"/>
          <a:stretch>
            <a:fillRect/>
          </a:stretch>
        </p:blipFill>
        <p:spPr>
          <a:xfrm>
            <a:off x="6615852" y="4742386"/>
            <a:ext cx="5210175" cy="1190625"/>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we have y = x</a:t>
            </a:r>
            <a:r>
              <a:rPr lang="en-US" baseline="30000" dirty="0"/>
              <a:t>2</a:t>
            </a:r>
            <a:r>
              <a:rPr lang="en-US" dirty="0"/>
              <a:t> + x - 12 = 0, if the roots are r</a:t>
            </a:r>
            <a:r>
              <a:rPr lang="en-US" baseline="-25000" dirty="0"/>
              <a:t>1</a:t>
            </a:r>
            <a:r>
              <a:rPr lang="en-US" dirty="0"/>
              <a:t> and r</a:t>
            </a:r>
            <a:r>
              <a:rPr lang="en-US" baseline="-25000" dirty="0"/>
              <a:t>2</a:t>
            </a:r>
            <a:r>
              <a:rPr lang="en-US" dirty="0"/>
              <a:t> we are looking to factor it as x</a:t>
            </a:r>
            <a:r>
              <a:rPr lang="en-US" baseline="30000" dirty="0"/>
              <a:t>2</a:t>
            </a:r>
            <a:r>
              <a:rPr lang="en-US" dirty="0"/>
              <a:t> + x - 12 = (x – r</a:t>
            </a:r>
            <a:r>
              <a:rPr lang="en-US" baseline="-25000" dirty="0"/>
              <a:t>1</a:t>
            </a:r>
            <a:r>
              <a:rPr lang="en-US" dirty="0"/>
              <a:t>) (x – r</a:t>
            </a:r>
            <a:r>
              <a:rPr lang="en-US" baseline="-25000" dirty="0"/>
              <a:t>2</a:t>
            </a:r>
            <a:r>
              <a:rPr lang="en-US" dirty="0"/>
              <a:t>).</a:t>
            </a:r>
          </a:p>
          <a:p>
            <a:pPr marL="0" indent="0">
              <a:buNone/>
            </a:pPr>
            <a:endParaRPr lang="en-US" dirty="0"/>
          </a:p>
          <a:p>
            <a:pPr marL="0" indent="0">
              <a:buNone/>
            </a:pPr>
            <a:r>
              <a:rPr lang="en-US" dirty="0"/>
              <a:t>Expanding with FOIL, we get x</a:t>
            </a:r>
            <a:r>
              <a:rPr lang="en-US" baseline="30000" dirty="0"/>
              <a:t>2</a:t>
            </a:r>
            <a:r>
              <a:rPr lang="en-US" dirty="0"/>
              <a:t> + x - 12 = x</a:t>
            </a:r>
            <a:r>
              <a:rPr lang="en-US" baseline="30000" dirty="0"/>
              <a:t>2 </a:t>
            </a:r>
            <a:r>
              <a:rPr lang="en-US" dirty="0"/>
              <a:t>– r</a:t>
            </a:r>
            <a:r>
              <a:rPr lang="en-US" baseline="-25000" dirty="0"/>
              <a:t>2</a:t>
            </a:r>
            <a:r>
              <a:rPr lang="en-US" dirty="0"/>
              <a:t> x – r</a:t>
            </a:r>
            <a:r>
              <a:rPr lang="en-US" baseline="-25000" dirty="0"/>
              <a:t>1 </a:t>
            </a:r>
            <a:r>
              <a:rPr lang="en-US" dirty="0"/>
              <a:t>x + r</a:t>
            </a:r>
            <a:r>
              <a:rPr lang="en-US" baseline="-25000" dirty="0"/>
              <a:t>1</a:t>
            </a:r>
            <a:r>
              <a:rPr lang="en-US" dirty="0"/>
              <a:t>r</a:t>
            </a:r>
            <a:r>
              <a:rPr lang="en-US" baseline="-25000" dirty="0"/>
              <a:t>2</a:t>
            </a:r>
            <a:r>
              <a:rPr lang="en-US" dirty="0"/>
              <a:t>.</a:t>
            </a:r>
          </a:p>
          <a:p>
            <a:pPr marL="0" indent="0">
              <a:buNone/>
            </a:pPr>
            <a:r>
              <a:rPr lang="en-US" dirty="0"/>
              <a:t>So x</a:t>
            </a:r>
            <a:r>
              <a:rPr lang="en-US" baseline="30000" dirty="0"/>
              <a:t>2</a:t>
            </a:r>
            <a:r>
              <a:rPr lang="en-US" dirty="0"/>
              <a:t> + x - 12 = x</a:t>
            </a:r>
            <a:r>
              <a:rPr lang="en-US" baseline="30000" dirty="0"/>
              <a:t>2 </a:t>
            </a:r>
            <a:r>
              <a:rPr lang="en-US" dirty="0"/>
              <a:t>– (r</a:t>
            </a:r>
            <a:r>
              <a:rPr lang="en-US" baseline="-25000" dirty="0"/>
              <a:t>1</a:t>
            </a:r>
            <a:r>
              <a:rPr lang="en-US" dirty="0"/>
              <a:t> + r</a:t>
            </a:r>
            <a:r>
              <a:rPr lang="en-US" baseline="-25000" dirty="0"/>
              <a:t>2 </a:t>
            </a:r>
            <a:r>
              <a:rPr lang="en-US" dirty="0"/>
              <a:t>)x + r</a:t>
            </a:r>
            <a:r>
              <a:rPr lang="en-US" baseline="-25000" dirty="0"/>
              <a:t>1</a:t>
            </a:r>
            <a:r>
              <a:rPr lang="en-US" dirty="0"/>
              <a:t>r</a:t>
            </a:r>
            <a:r>
              <a:rPr lang="en-US" baseline="-25000" dirty="0"/>
              <a:t>2. </a:t>
            </a:r>
          </a:p>
          <a:p>
            <a:pPr marL="0" indent="0">
              <a:buNone/>
            </a:pPr>
            <a:r>
              <a:rPr lang="en-US" dirty="0"/>
              <a:t>We need two numbers r</a:t>
            </a:r>
            <a:r>
              <a:rPr lang="en-US" baseline="-25000" dirty="0"/>
              <a:t>1</a:t>
            </a:r>
            <a:r>
              <a:rPr lang="en-US" dirty="0"/>
              <a:t> and r</a:t>
            </a:r>
            <a:r>
              <a:rPr lang="en-US" baseline="-25000" dirty="0"/>
              <a:t>2</a:t>
            </a:r>
            <a:r>
              <a:rPr lang="en-US" dirty="0"/>
              <a:t> such that r</a:t>
            </a:r>
            <a:r>
              <a:rPr lang="en-US" baseline="-25000" dirty="0"/>
              <a:t>1 </a:t>
            </a:r>
            <a:r>
              <a:rPr lang="en-US" dirty="0"/>
              <a:t>+ r</a:t>
            </a:r>
            <a:r>
              <a:rPr lang="en-US" baseline="-25000" dirty="0"/>
              <a:t>2</a:t>
            </a:r>
            <a:r>
              <a:rPr lang="en-US" dirty="0"/>
              <a:t> = -1 and r</a:t>
            </a:r>
            <a:r>
              <a:rPr lang="en-US" baseline="-25000" dirty="0"/>
              <a:t>1 </a:t>
            </a:r>
            <a:r>
              <a:rPr lang="en-US" dirty="0"/>
              <a:t>r</a:t>
            </a:r>
            <a:r>
              <a:rPr lang="en-US" baseline="-25000" dirty="0"/>
              <a:t>2 </a:t>
            </a:r>
            <a:r>
              <a:rPr lang="en-US" dirty="0"/>
              <a:t>= -12.</a:t>
            </a:r>
          </a:p>
          <a:p>
            <a:pPr marL="0" indent="0">
              <a:buNone/>
            </a:pPr>
            <a:endParaRPr lang="en-US" dirty="0"/>
          </a:p>
          <a:p>
            <a:pPr marL="0" indent="0">
              <a:buNone/>
            </a:pPr>
            <a:r>
              <a:rPr lang="en-US" dirty="0"/>
              <a:t>This is an </a:t>
            </a:r>
            <a:r>
              <a:rPr lang="en-US" b="1" i="1" dirty="0">
                <a:solidFill>
                  <a:srgbClr val="FF0000"/>
                </a:solidFill>
              </a:rPr>
              <a:t>art</a:t>
            </a:r>
            <a:r>
              <a:rPr lang="en-US" dirty="0"/>
              <a:t>, you can often </a:t>
            </a:r>
            <a:r>
              <a:rPr lang="en-US" b="1" i="1" dirty="0">
                <a:solidFill>
                  <a:srgbClr val="FF0000"/>
                </a:solidFill>
              </a:rPr>
              <a:t>see</a:t>
            </a:r>
            <a:r>
              <a:rPr lang="en-US" dirty="0"/>
              <a:t> the answer…..</a:t>
            </a:r>
          </a:p>
          <a:p>
            <a:pPr marL="0" indent="0">
              <a:buNone/>
            </a:pPr>
            <a:r>
              <a:rPr lang="en-US" dirty="0"/>
              <a:t>Here we see one root is </a:t>
            </a:r>
            <a:r>
              <a:rPr lang="en-US" b="1" dirty="0">
                <a:solidFill>
                  <a:srgbClr val="FF0000"/>
                </a:solidFill>
              </a:rPr>
              <a:t>???</a:t>
            </a:r>
            <a:r>
              <a:rPr lang="en-US" dirty="0"/>
              <a:t>, one is </a:t>
            </a:r>
            <a:r>
              <a:rPr lang="en-US" b="1" dirty="0">
                <a:solidFill>
                  <a:srgbClr val="FF0000"/>
                </a:solidFill>
              </a:rPr>
              <a:t>???</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44</a:t>
            </a:fld>
            <a:endParaRPr lang="en-US" dirty="0"/>
          </a:p>
        </p:txBody>
      </p:sp>
    </p:spTree>
    <p:extLst>
      <p:ext uri="{BB962C8B-B14F-4D97-AF65-F5344CB8AC3E}">
        <p14:creationId xmlns:p14="http://schemas.microsoft.com/office/powerpoint/2010/main" val="2712347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BC13D-8DE3-42F1-9661-DBF310DD70BC}"/>
              </a:ext>
            </a:extLst>
          </p:cNvPr>
          <p:cNvPicPr>
            <a:picLocks noChangeAspect="1"/>
          </p:cNvPicPr>
          <p:nvPr/>
        </p:nvPicPr>
        <p:blipFill>
          <a:blip r:embed="rId2"/>
          <a:stretch>
            <a:fillRect/>
          </a:stretch>
        </p:blipFill>
        <p:spPr>
          <a:xfrm>
            <a:off x="6615852" y="4742386"/>
            <a:ext cx="5210175" cy="1190625"/>
          </a:xfrm>
          <a:prstGeom prst="rect">
            <a:avLst/>
          </a:prstGeom>
        </p:spPr>
      </p:pic>
      <p:sp>
        <p:nvSpPr>
          <p:cNvPr id="2" name="Title 1">
            <a:extLst>
              <a:ext uri="{FF2B5EF4-FFF2-40B4-BE49-F238E27FC236}">
                <a16:creationId xmlns:a16="http://schemas.microsoft.com/office/drawing/2014/main" id="{A5381560-DAC8-454B-8CF6-07FBA502D882}"/>
              </a:ext>
            </a:extLst>
          </p:cNvPr>
          <p:cNvSpPr>
            <a:spLocks noGrp="1"/>
          </p:cNvSpPr>
          <p:nvPr>
            <p:ph type="title"/>
          </p:nvPr>
        </p:nvSpPr>
        <p:spPr>
          <a:xfrm>
            <a:off x="172374" y="136525"/>
            <a:ext cx="10515600" cy="895504"/>
          </a:xfrm>
        </p:spPr>
        <p:txBody>
          <a:bodyPr/>
          <a:lstStyle/>
          <a:p>
            <a:r>
              <a:rPr lang="en-US" b="1" dirty="0">
                <a:solidFill>
                  <a:srgbClr val="FF0000"/>
                </a:solidFill>
              </a:rPr>
              <a:t>Solving Quadratic Equations</a:t>
            </a:r>
          </a:p>
        </p:txBody>
      </p:sp>
      <p:sp>
        <p:nvSpPr>
          <p:cNvPr id="3" name="Content Placeholder 2">
            <a:extLst>
              <a:ext uri="{FF2B5EF4-FFF2-40B4-BE49-F238E27FC236}">
                <a16:creationId xmlns:a16="http://schemas.microsoft.com/office/drawing/2014/main" id="{D5C04E55-A7DE-48F9-BADD-AF15A26157E8}"/>
              </a:ext>
            </a:extLst>
          </p:cNvPr>
          <p:cNvSpPr>
            <a:spLocks noGrp="1"/>
          </p:cNvSpPr>
          <p:nvPr>
            <p:ph idx="1"/>
          </p:nvPr>
        </p:nvSpPr>
        <p:spPr>
          <a:xfrm>
            <a:off x="248575" y="1032029"/>
            <a:ext cx="11105225" cy="5144934"/>
          </a:xfrm>
        </p:spPr>
        <p:txBody>
          <a:bodyPr/>
          <a:lstStyle/>
          <a:p>
            <a:pPr marL="0" indent="0">
              <a:buNone/>
            </a:pPr>
            <a:r>
              <a:rPr lang="en-US" dirty="0"/>
              <a:t>If we have y = x</a:t>
            </a:r>
            <a:r>
              <a:rPr lang="en-US" baseline="30000" dirty="0"/>
              <a:t>2</a:t>
            </a:r>
            <a:r>
              <a:rPr lang="en-US" dirty="0"/>
              <a:t> + x - 12 = 0, if the roots are r</a:t>
            </a:r>
            <a:r>
              <a:rPr lang="en-US" baseline="-25000" dirty="0"/>
              <a:t>1</a:t>
            </a:r>
            <a:r>
              <a:rPr lang="en-US" dirty="0"/>
              <a:t> and r</a:t>
            </a:r>
            <a:r>
              <a:rPr lang="en-US" baseline="-25000" dirty="0"/>
              <a:t>2</a:t>
            </a:r>
            <a:r>
              <a:rPr lang="en-US" dirty="0"/>
              <a:t> we are looking to factor it as x</a:t>
            </a:r>
            <a:r>
              <a:rPr lang="en-US" baseline="30000" dirty="0"/>
              <a:t>2</a:t>
            </a:r>
            <a:r>
              <a:rPr lang="en-US" dirty="0"/>
              <a:t> + x - 12 = (x – r</a:t>
            </a:r>
            <a:r>
              <a:rPr lang="en-US" baseline="-25000" dirty="0"/>
              <a:t>1</a:t>
            </a:r>
            <a:r>
              <a:rPr lang="en-US" dirty="0"/>
              <a:t>) (x – r</a:t>
            </a:r>
            <a:r>
              <a:rPr lang="en-US" baseline="-25000" dirty="0"/>
              <a:t>2</a:t>
            </a:r>
            <a:r>
              <a:rPr lang="en-US" dirty="0"/>
              <a:t>).</a:t>
            </a:r>
          </a:p>
          <a:p>
            <a:pPr marL="0" indent="0">
              <a:buNone/>
            </a:pPr>
            <a:endParaRPr lang="en-US" dirty="0"/>
          </a:p>
          <a:p>
            <a:pPr marL="0" indent="0">
              <a:buNone/>
            </a:pPr>
            <a:r>
              <a:rPr lang="en-US" dirty="0"/>
              <a:t>Expanding with FOIL, we get x</a:t>
            </a:r>
            <a:r>
              <a:rPr lang="en-US" baseline="30000" dirty="0"/>
              <a:t>2</a:t>
            </a:r>
            <a:r>
              <a:rPr lang="en-US" dirty="0"/>
              <a:t> + x - 12 = x</a:t>
            </a:r>
            <a:r>
              <a:rPr lang="en-US" baseline="30000" dirty="0"/>
              <a:t>2 </a:t>
            </a:r>
            <a:r>
              <a:rPr lang="en-US" dirty="0"/>
              <a:t>– r</a:t>
            </a:r>
            <a:r>
              <a:rPr lang="en-US" baseline="-25000" dirty="0"/>
              <a:t>2</a:t>
            </a:r>
            <a:r>
              <a:rPr lang="en-US" dirty="0"/>
              <a:t> x – r</a:t>
            </a:r>
            <a:r>
              <a:rPr lang="en-US" baseline="-25000" dirty="0"/>
              <a:t>1 </a:t>
            </a:r>
            <a:r>
              <a:rPr lang="en-US" dirty="0"/>
              <a:t>x + r</a:t>
            </a:r>
            <a:r>
              <a:rPr lang="en-US" baseline="-25000" dirty="0"/>
              <a:t>1</a:t>
            </a:r>
            <a:r>
              <a:rPr lang="en-US" dirty="0"/>
              <a:t>r</a:t>
            </a:r>
            <a:r>
              <a:rPr lang="en-US" baseline="-25000" dirty="0"/>
              <a:t>2</a:t>
            </a:r>
            <a:r>
              <a:rPr lang="en-US" dirty="0"/>
              <a:t>.</a:t>
            </a:r>
          </a:p>
          <a:p>
            <a:pPr marL="0" indent="0">
              <a:buNone/>
            </a:pPr>
            <a:r>
              <a:rPr lang="en-US" dirty="0"/>
              <a:t>So x</a:t>
            </a:r>
            <a:r>
              <a:rPr lang="en-US" baseline="30000" dirty="0"/>
              <a:t>2</a:t>
            </a:r>
            <a:r>
              <a:rPr lang="en-US" dirty="0"/>
              <a:t> + x - 12 = x</a:t>
            </a:r>
            <a:r>
              <a:rPr lang="en-US" baseline="30000" dirty="0"/>
              <a:t>2 </a:t>
            </a:r>
            <a:r>
              <a:rPr lang="en-US" dirty="0"/>
              <a:t>– (r</a:t>
            </a:r>
            <a:r>
              <a:rPr lang="en-US" baseline="-25000" dirty="0"/>
              <a:t>1</a:t>
            </a:r>
            <a:r>
              <a:rPr lang="en-US" dirty="0"/>
              <a:t> + r</a:t>
            </a:r>
            <a:r>
              <a:rPr lang="en-US" baseline="-25000" dirty="0"/>
              <a:t>2 </a:t>
            </a:r>
            <a:r>
              <a:rPr lang="en-US" dirty="0"/>
              <a:t>)x + r</a:t>
            </a:r>
            <a:r>
              <a:rPr lang="en-US" baseline="-25000" dirty="0"/>
              <a:t>1</a:t>
            </a:r>
            <a:r>
              <a:rPr lang="en-US" dirty="0"/>
              <a:t>r</a:t>
            </a:r>
            <a:r>
              <a:rPr lang="en-US" baseline="-25000" dirty="0"/>
              <a:t>2. </a:t>
            </a:r>
          </a:p>
          <a:p>
            <a:pPr marL="0" indent="0">
              <a:buNone/>
            </a:pPr>
            <a:r>
              <a:rPr lang="en-US" dirty="0"/>
              <a:t>We need two numbers r</a:t>
            </a:r>
            <a:r>
              <a:rPr lang="en-US" baseline="-25000" dirty="0"/>
              <a:t>1</a:t>
            </a:r>
            <a:r>
              <a:rPr lang="en-US" dirty="0"/>
              <a:t> and r</a:t>
            </a:r>
            <a:r>
              <a:rPr lang="en-US" baseline="-25000" dirty="0"/>
              <a:t>2</a:t>
            </a:r>
            <a:r>
              <a:rPr lang="en-US" dirty="0"/>
              <a:t> such that r</a:t>
            </a:r>
            <a:r>
              <a:rPr lang="en-US" baseline="-25000" dirty="0"/>
              <a:t>1 </a:t>
            </a:r>
            <a:r>
              <a:rPr lang="en-US" dirty="0"/>
              <a:t>+ r</a:t>
            </a:r>
            <a:r>
              <a:rPr lang="en-US" baseline="-25000" dirty="0"/>
              <a:t>2</a:t>
            </a:r>
            <a:r>
              <a:rPr lang="en-US" dirty="0"/>
              <a:t> = -1 and r</a:t>
            </a:r>
            <a:r>
              <a:rPr lang="en-US" baseline="-25000" dirty="0"/>
              <a:t>1 </a:t>
            </a:r>
            <a:r>
              <a:rPr lang="en-US" dirty="0"/>
              <a:t>r</a:t>
            </a:r>
            <a:r>
              <a:rPr lang="en-US" baseline="-25000" dirty="0"/>
              <a:t>2 </a:t>
            </a:r>
            <a:r>
              <a:rPr lang="en-US" dirty="0"/>
              <a:t>= -12.</a:t>
            </a:r>
          </a:p>
          <a:p>
            <a:pPr marL="0" indent="0">
              <a:buNone/>
            </a:pPr>
            <a:endParaRPr lang="en-US" dirty="0"/>
          </a:p>
          <a:p>
            <a:pPr marL="0" indent="0">
              <a:buNone/>
            </a:pPr>
            <a:r>
              <a:rPr lang="en-US" dirty="0"/>
              <a:t>This is an </a:t>
            </a:r>
            <a:r>
              <a:rPr lang="en-US" b="1" i="1" dirty="0">
                <a:solidFill>
                  <a:srgbClr val="FF0000"/>
                </a:solidFill>
              </a:rPr>
              <a:t>art</a:t>
            </a:r>
            <a:r>
              <a:rPr lang="en-US" dirty="0"/>
              <a:t>, you can often </a:t>
            </a:r>
            <a:r>
              <a:rPr lang="en-US" b="1" i="1" dirty="0">
                <a:solidFill>
                  <a:srgbClr val="FF0000"/>
                </a:solidFill>
              </a:rPr>
              <a:t>see</a:t>
            </a:r>
            <a:r>
              <a:rPr lang="en-US" dirty="0"/>
              <a:t> the answer…..</a:t>
            </a:r>
          </a:p>
          <a:p>
            <a:pPr marL="0" indent="0">
              <a:buNone/>
            </a:pPr>
            <a:r>
              <a:rPr lang="en-US" dirty="0"/>
              <a:t>Here we see one root is </a:t>
            </a:r>
            <a:r>
              <a:rPr lang="en-US" b="1" dirty="0">
                <a:solidFill>
                  <a:srgbClr val="FF0000"/>
                </a:solidFill>
              </a:rPr>
              <a:t>-4</a:t>
            </a:r>
            <a:r>
              <a:rPr lang="en-US" dirty="0"/>
              <a:t>, one is </a:t>
            </a:r>
            <a:r>
              <a:rPr lang="en-US" b="1" dirty="0">
                <a:solidFill>
                  <a:srgbClr val="FF0000"/>
                </a:solidFill>
              </a:rPr>
              <a:t>3</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CB7B737-8725-4C99-AAB9-372717DF9A8D}"/>
              </a:ext>
            </a:extLst>
          </p:cNvPr>
          <p:cNvSpPr>
            <a:spLocks noGrp="1"/>
          </p:cNvSpPr>
          <p:nvPr>
            <p:ph type="sldNum" sz="quarter" idx="12"/>
          </p:nvPr>
        </p:nvSpPr>
        <p:spPr/>
        <p:txBody>
          <a:bodyPr/>
          <a:lstStyle/>
          <a:p>
            <a:fld id="{5DC2FD62-BB2D-412E-AB71-8E2B5D235FAB}" type="slidenum">
              <a:rPr lang="en-US" smtClean="0"/>
              <a:t>45</a:t>
            </a:fld>
            <a:endParaRPr lang="en-US" dirty="0"/>
          </a:p>
        </p:txBody>
      </p:sp>
    </p:spTree>
    <p:extLst>
      <p:ext uri="{BB962C8B-B14F-4D97-AF65-F5344CB8AC3E}">
        <p14:creationId xmlns:p14="http://schemas.microsoft.com/office/powerpoint/2010/main" val="2923933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0386E-93B5-42C0-977F-54045458A660}"/>
              </a:ext>
            </a:extLst>
          </p:cNvPr>
          <p:cNvPicPr>
            <a:picLocks noChangeAspect="1"/>
          </p:cNvPicPr>
          <p:nvPr/>
        </p:nvPicPr>
        <p:blipFill>
          <a:blip r:embed="rId2"/>
          <a:stretch>
            <a:fillRect/>
          </a:stretch>
        </p:blipFill>
        <p:spPr>
          <a:xfrm>
            <a:off x="4704116" y="2441359"/>
            <a:ext cx="7068856" cy="4294067"/>
          </a:xfrm>
          <a:prstGeom prst="rect">
            <a:avLst/>
          </a:prstGeom>
        </p:spPr>
      </p:pic>
      <p:sp>
        <p:nvSpPr>
          <p:cNvPr id="2" name="Title 1">
            <a:extLst>
              <a:ext uri="{FF2B5EF4-FFF2-40B4-BE49-F238E27FC236}">
                <a16:creationId xmlns:a16="http://schemas.microsoft.com/office/drawing/2014/main" id="{EE800053-AE60-4DA9-9A5E-F654E63CECA9}"/>
              </a:ext>
            </a:extLst>
          </p:cNvPr>
          <p:cNvSpPr>
            <a:spLocks noGrp="1"/>
          </p:cNvSpPr>
          <p:nvPr>
            <p:ph type="title"/>
          </p:nvPr>
        </p:nvSpPr>
        <p:spPr>
          <a:xfrm>
            <a:off x="110231" y="136526"/>
            <a:ext cx="10515600" cy="760120"/>
          </a:xfrm>
        </p:spPr>
        <p:txBody>
          <a:bodyPr/>
          <a:lstStyle/>
          <a:p>
            <a:r>
              <a:rPr lang="en-US" b="1" dirty="0">
                <a:solidFill>
                  <a:srgbClr val="FF0000"/>
                </a:solidFill>
              </a:rPr>
              <a:t>Quadratic Equations</a:t>
            </a:r>
          </a:p>
        </p:txBody>
      </p:sp>
      <p:sp>
        <p:nvSpPr>
          <p:cNvPr id="3" name="Content Placeholder 2">
            <a:extLst>
              <a:ext uri="{FF2B5EF4-FFF2-40B4-BE49-F238E27FC236}">
                <a16:creationId xmlns:a16="http://schemas.microsoft.com/office/drawing/2014/main" id="{4F281195-EE52-4A8B-9A90-9365AE8C93A8}"/>
              </a:ext>
            </a:extLst>
          </p:cNvPr>
          <p:cNvSpPr>
            <a:spLocks noGrp="1"/>
          </p:cNvSpPr>
          <p:nvPr>
            <p:ph idx="1"/>
          </p:nvPr>
        </p:nvSpPr>
        <p:spPr>
          <a:xfrm>
            <a:off x="252273" y="991123"/>
            <a:ext cx="10373557" cy="5285389"/>
          </a:xfrm>
        </p:spPr>
        <p:txBody>
          <a:bodyPr/>
          <a:lstStyle/>
          <a:p>
            <a:pPr marL="0" indent="0">
              <a:buNone/>
            </a:pPr>
            <a:r>
              <a:rPr lang="en-US" dirty="0"/>
              <a:t>Similar to lines, if we know the two roots of a quadratic we don’t quite know it.</a:t>
            </a:r>
          </a:p>
          <a:p>
            <a:pPr marL="0" indent="0">
              <a:buNone/>
            </a:pPr>
            <a:endParaRPr lang="en-US" dirty="0"/>
          </a:p>
          <a:p>
            <a:pPr marL="0" indent="0">
              <a:buNone/>
            </a:pPr>
            <a:r>
              <a:rPr lang="en-US" dirty="0"/>
              <a:t>If the roots are r</a:t>
            </a:r>
            <a:r>
              <a:rPr lang="en-US" baseline="-25000" dirty="0"/>
              <a:t>1</a:t>
            </a:r>
            <a:r>
              <a:rPr lang="en-US" dirty="0"/>
              <a:t> and r</a:t>
            </a:r>
            <a:r>
              <a:rPr lang="en-US" baseline="-25000" dirty="0"/>
              <a:t>2</a:t>
            </a:r>
            <a:r>
              <a:rPr lang="en-US" dirty="0"/>
              <a:t> then it could be f(x) = a (x – r</a:t>
            </a:r>
            <a:r>
              <a:rPr lang="en-US" baseline="-25000" dirty="0"/>
              <a:t>1</a:t>
            </a:r>
            <a:r>
              <a:rPr lang="en-US" dirty="0"/>
              <a:t>) (x – r</a:t>
            </a:r>
            <a:r>
              <a:rPr lang="en-US" baseline="-25000" dirty="0"/>
              <a:t>2</a:t>
            </a:r>
            <a:r>
              <a:rPr lang="en-US" dirty="0"/>
              <a:t>).</a:t>
            </a:r>
          </a:p>
          <a:p>
            <a:pPr marL="0" indent="0">
              <a:buNone/>
            </a:pPr>
            <a:endParaRPr lang="en-US" dirty="0"/>
          </a:p>
          <a:p>
            <a:pPr marL="0" indent="0">
              <a:buNone/>
            </a:pPr>
            <a:r>
              <a:rPr lang="en-US" dirty="0"/>
              <a:t>Any choice of a will work.</a:t>
            </a:r>
          </a:p>
        </p:txBody>
      </p:sp>
      <p:sp>
        <p:nvSpPr>
          <p:cNvPr id="4" name="Slide Number Placeholder 3">
            <a:extLst>
              <a:ext uri="{FF2B5EF4-FFF2-40B4-BE49-F238E27FC236}">
                <a16:creationId xmlns:a16="http://schemas.microsoft.com/office/drawing/2014/main" id="{BABBE307-6C2E-44CC-B5FF-03CE63BFCF5B}"/>
              </a:ext>
            </a:extLst>
          </p:cNvPr>
          <p:cNvSpPr>
            <a:spLocks noGrp="1"/>
          </p:cNvSpPr>
          <p:nvPr>
            <p:ph type="sldNum" sz="quarter" idx="12"/>
          </p:nvPr>
        </p:nvSpPr>
        <p:spPr/>
        <p:txBody>
          <a:bodyPr/>
          <a:lstStyle/>
          <a:p>
            <a:fld id="{5DC2FD62-BB2D-412E-AB71-8E2B5D235FAB}" type="slidenum">
              <a:rPr lang="en-US" smtClean="0"/>
              <a:t>46</a:t>
            </a:fld>
            <a:endParaRPr lang="en-US"/>
          </a:p>
        </p:txBody>
      </p:sp>
    </p:spTree>
    <p:extLst>
      <p:ext uri="{BB962C8B-B14F-4D97-AF65-F5344CB8AC3E}">
        <p14:creationId xmlns:p14="http://schemas.microsoft.com/office/powerpoint/2010/main" val="3530131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D4957D-D72A-4FF6-A62F-5ED0F8C5C212}"/>
              </a:ext>
            </a:extLst>
          </p:cNvPr>
          <p:cNvPicPr>
            <a:picLocks noChangeAspect="1"/>
          </p:cNvPicPr>
          <p:nvPr/>
        </p:nvPicPr>
        <p:blipFill>
          <a:blip r:embed="rId2"/>
          <a:stretch>
            <a:fillRect/>
          </a:stretch>
        </p:blipFill>
        <p:spPr>
          <a:xfrm>
            <a:off x="5509189" y="2652043"/>
            <a:ext cx="6430538" cy="4069432"/>
          </a:xfrm>
          <a:prstGeom prst="rect">
            <a:avLst/>
          </a:prstGeom>
        </p:spPr>
      </p:pic>
      <p:sp>
        <p:nvSpPr>
          <p:cNvPr id="2" name="Title 1">
            <a:extLst>
              <a:ext uri="{FF2B5EF4-FFF2-40B4-BE49-F238E27FC236}">
                <a16:creationId xmlns:a16="http://schemas.microsoft.com/office/drawing/2014/main" id="{EE800053-AE60-4DA9-9A5E-F654E63CECA9}"/>
              </a:ext>
            </a:extLst>
          </p:cNvPr>
          <p:cNvSpPr>
            <a:spLocks noGrp="1"/>
          </p:cNvSpPr>
          <p:nvPr>
            <p:ph type="title"/>
          </p:nvPr>
        </p:nvSpPr>
        <p:spPr>
          <a:xfrm>
            <a:off x="110231" y="136526"/>
            <a:ext cx="10515600" cy="760120"/>
          </a:xfrm>
        </p:spPr>
        <p:txBody>
          <a:bodyPr/>
          <a:lstStyle/>
          <a:p>
            <a:r>
              <a:rPr lang="en-US" b="1" dirty="0">
                <a:solidFill>
                  <a:srgbClr val="FF0000"/>
                </a:solidFill>
              </a:rPr>
              <a:t>Cubic Equations</a:t>
            </a:r>
          </a:p>
        </p:txBody>
      </p:sp>
      <p:sp>
        <p:nvSpPr>
          <p:cNvPr id="3" name="Content Placeholder 2">
            <a:extLst>
              <a:ext uri="{FF2B5EF4-FFF2-40B4-BE49-F238E27FC236}">
                <a16:creationId xmlns:a16="http://schemas.microsoft.com/office/drawing/2014/main" id="{4F281195-EE52-4A8B-9A90-9365AE8C93A8}"/>
              </a:ext>
            </a:extLst>
          </p:cNvPr>
          <p:cNvSpPr>
            <a:spLocks noGrp="1"/>
          </p:cNvSpPr>
          <p:nvPr>
            <p:ph idx="1"/>
          </p:nvPr>
        </p:nvSpPr>
        <p:spPr>
          <a:xfrm>
            <a:off x="252273" y="991123"/>
            <a:ext cx="10373557" cy="5285389"/>
          </a:xfrm>
        </p:spPr>
        <p:txBody>
          <a:bodyPr/>
          <a:lstStyle/>
          <a:p>
            <a:pPr marL="0" indent="0">
              <a:buNone/>
            </a:pPr>
            <a:r>
              <a:rPr lang="en-US" dirty="0"/>
              <a:t>Amazingly there is a formula for </a:t>
            </a:r>
            <a:r>
              <a:rPr lang="en-US" dirty="0" err="1"/>
              <a:t>cubics</a:t>
            </a:r>
            <a:r>
              <a:rPr lang="en-US" dirty="0"/>
              <a:t>!</a:t>
            </a:r>
          </a:p>
        </p:txBody>
      </p:sp>
      <p:sp>
        <p:nvSpPr>
          <p:cNvPr id="4" name="Slide Number Placeholder 3">
            <a:extLst>
              <a:ext uri="{FF2B5EF4-FFF2-40B4-BE49-F238E27FC236}">
                <a16:creationId xmlns:a16="http://schemas.microsoft.com/office/drawing/2014/main" id="{BABBE307-6C2E-44CC-B5FF-03CE63BFCF5B}"/>
              </a:ext>
            </a:extLst>
          </p:cNvPr>
          <p:cNvSpPr>
            <a:spLocks noGrp="1"/>
          </p:cNvSpPr>
          <p:nvPr>
            <p:ph type="sldNum" sz="quarter" idx="12"/>
          </p:nvPr>
        </p:nvSpPr>
        <p:spPr/>
        <p:txBody>
          <a:bodyPr/>
          <a:lstStyle/>
          <a:p>
            <a:fld id="{5DC2FD62-BB2D-412E-AB71-8E2B5D235FAB}" type="slidenum">
              <a:rPr lang="en-US" smtClean="0"/>
              <a:t>47</a:t>
            </a:fld>
            <a:endParaRPr lang="en-US"/>
          </a:p>
        </p:txBody>
      </p:sp>
      <p:pic>
        <p:nvPicPr>
          <p:cNvPr id="6" name="Picture 5">
            <a:extLst>
              <a:ext uri="{FF2B5EF4-FFF2-40B4-BE49-F238E27FC236}">
                <a16:creationId xmlns:a16="http://schemas.microsoft.com/office/drawing/2014/main" id="{80E20397-D7CB-4F43-A0A2-3C053D9A6460}"/>
              </a:ext>
            </a:extLst>
          </p:cNvPr>
          <p:cNvPicPr>
            <a:picLocks noChangeAspect="1"/>
          </p:cNvPicPr>
          <p:nvPr/>
        </p:nvPicPr>
        <p:blipFill>
          <a:blip r:embed="rId3"/>
          <a:stretch>
            <a:fillRect/>
          </a:stretch>
        </p:blipFill>
        <p:spPr>
          <a:xfrm>
            <a:off x="400933" y="1591781"/>
            <a:ext cx="6081287" cy="4069433"/>
          </a:xfrm>
          <a:prstGeom prst="rect">
            <a:avLst/>
          </a:prstGeom>
        </p:spPr>
      </p:pic>
    </p:spTree>
    <p:extLst>
      <p:ext uri="{BB962C8B-B14F-4D97-AF65-F5344CB8AC3E}">
        <p14:creationId xmlns:p14="http://schemas.microsoft.com/office/powerpoint/2010/main" val="2786624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D4957D-D72A-4FF6-A62F-5ED0F8C5C212}"/>
              </a:ext>
            </a:extLst>
          </p:cNvPr>
          <p:cNvPicPr>
            <a:picLocks noChangeAspect="1"/>
          </p:cNvPicPr>
          <p:nvPr/>
        </p:nvPicPr>
        <p:blipFill>
          <a:blip r:embed="rId2"/>
          <a:stretch>
            <a:fillRect/>
          </a:stretch>
        </p:blipFill>
        <p:spPr>
          <a:xfrm>
            <a:off x="5509189" y="2652043"/>
            <a:ext cx="6430538" cy="4069432"/>
          </a:xfrm>
          <a:prstGeom prst="rect">
            <a:avLst/>
          </a:prstGeom>
        </p:spPr>
      </p:pic>
      <p:sp>
        <p:nvSpPr>
          <p:cNvPr id="2" name="Title 1">
            <a:extLst>
              <a:ext uri="{FF2B5EF4-FFF2-40B4-BE49-F238E27FC236}">
                <a16:creationId xmlns:a16="http://schemas.microsoft.com/office/drawing/2014/main" id="{EE800053-AE60-4DA9-9A5E-F654E63CECA9}"/>
              </a:ext>
            </a:extLst>
          </p:cNvPr>
          <p:cNvSpPr>
            <a:spLocks noGrp="1"/>
          </p:cNvSpPr>
          <p:nvPr>
            <p:ph type="title"/>
          </p:nvPr>
        </p:nvSpPr>
        <p:spPr>
          <a:xfrm>
            <a:off x="110231" y="136526"/>
            <a:ext cx="10515600" cy="760120"/>
          </a:xfrm>
        </p:spPr>
        <p:txBody>
          <a:bodyPr/>
          <a:lstStyle/>
          <a:p>
            <a:r>
              <a:rPr lang="en-US" b="1" dirty="0">
                <a:solidFill>
                  <a:srgbClr val="FF0000"/>
                </a:solidFill>
              </a:rPr>
              <a:t>Cubic Equations</a:t>
            </a:r>
          </a:p>
        </p:txBody>
      </p:sp>
      <p:sp>
        <p:nvSpPr>
          <p:cNvPr id="3" name="Content Placeholder 2">
            <a:extLst>
              <a:ext uri="{FF2B5EF4-FFF2-40B4-BE49-F238E27FC236}">
                <a16:creationId xmlns:a16="http://schemas.microsoft.com/office/drawing/2014/main" id="{4F281195-EE52-4A8B-9A90-9365AE8C93A8}"/>
              </a:ext>
            </a:extLst>
          </p:cNvPr>
          <p:cNvSpPr>
            <a:spLocks noGrp="1"/>
          </p:cNvSpPr>
          <p:nvPr>
            <p:ph idx="1"/>
          </p:nvPr>
        </p:nvSpPr>
        <p:spPr>
          <a:xfrm>
            <a:off x="252273" y="991123"/>
            <a:ext cx="10373557" cy="5285389"/>
          </a:xfrm>
        </p:spPr>
        <p:txBody>
          <a:bodyPr/>
          <a:lstStyle/>
          <a:p>
            <a:pPr marL="0" indent="0">
              <a:buNone/>
            </a:pPr>
            <a:r>
              <a:rPr lang="en-US" dirty="0"/>
              <a:t>Amazingly there is a formula for </a:t>
            </a:r>
            <a:r>
              <a:rPr lang="en-US" dirty="0" err="1"/>
              <a:t>cubics</a:t>
            </a:r>
            <a:r>
              <a:rPr lang="en-US" dirty="0"/>
              <a:t>! Little cleaner if adjust to a=1.</a:t>
            </a:r>
          </a:p>
        </p:txBody>
      </p:sp>
      <p:sp>
        <p:nvSpPr>
          <p:cNvPr id="4" name="Slide Number Placeholder 3">
            <a:extLst>
              <a:ext uri="{FF2B5EF4-FFF2-40B4-BE49-F238E27FC236}">
                <a16:creationId xmlns:a16="http://schemas.microsoft.com/office/drawing/2014/main" id="{BABBE307-6C2E-44CC-B5FF-03CE63BFCF5B}"/>
              </a:ext>
            </a:extLst>
          </p:cNvPr>
          <p:cNvSpPr>
            <a:spLocks noGrp="1"/>
          </p:cNvSpPr>
          <p:nvPr>
            <p:ph type="sldNum" sz="quarter" idx="12"/>
          </p:nvPr>
        </p:nvSpPr>
        <p:spPr/>
        <p:txBody>
          <a:bodyPr/>
          <a:lstStyle/>
          <a:p>
            <a:fld id="{5DC2FD62-BB2D-412E-AB71-8E2B5D235FAB}" type="slidenum">
              <a:rPr lang="en-US" smtClean="0"/>
              <a:t>48</a:t>
            </a:fld>
            <a:endParaRPr lang="en-US"/>
          </a:p>
        </p:txBody>
      </p:sp>
      <p:pic>
        <p:nvPicPr>
          <p:cNvPr id="5" name="Picture 4">
            <a:extLst>
              <a:ext uri="{FF2B5EF4-FFF2-40B4-BE49-F238E27FC236}">
                <a16:creationId xmlns:a16="http://schemas.microsoft.com/office/drawing/2014/main" id="{19ECC584-5D84-4772-83B0-28B4AE554C7A}"/>
              </a:ext>
            </a:extLst>
          </p:cNvPr>
          <p:cNvPicPr>
            <a:picLocks noChangeAspect="1"/>
          </p:cNvPicPr>
          <p:nvPr/>
        </p:nvPicPr>
        <p:blipFill>
          <a:blip r:embed="rId3"/>
          <a:stretch>
            <a:fillRect/>
          </a:stretch>
        </p:blipFill>
        <p:spPr>
          <a:xfrm>
            <a:off x="421674" y="1622903"/>
            <a:ext cx="5919539" cy="3907885"/>
          </a:xfrm>
          <a:prstGeom prst="rect">
            <a:avLst/>
          </a:prstGeom>
        </p:spPr>
      </p:pic>
    </p:spTree>
    <p:extLst>
      <p:ext uri="{BB962C8B-B14F-4D97-AF65-F5344CB8AC3E}">
        <p14:creationId xmlns:p14="http://schemas.microsoft.com/office/powerpoint/2010/main" val="984619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D4957D-D72A-4FF6-A62F-5ED0F8C5C212}"/>
              </a:ext>
            </a:extLst>
          </p:cNvPr>
          <p:cNvPicPr>
            <a:picLocks noChangeAspect="1"/>
          </p:cNvPicPr>
          <p:nvPr/>
        </p:nvPicPr>
        <p:blipFill>
          <a:blip r:embed="rId2"/>
          <a:stretch>
            <a:fillRect/>
          </a:stretch>
        </p:blipFill>
        <p:spPr>
          <a:xfrm>
            <a:off x="6971919" y="3577701"/>
            <a:ext cx="4967808" cy="3143774"/>
          </a:xfrm>
          <a:prstGeom prst="rect">
            <a:avLst/>
          </a:prstGeom>
        </p:spPr>
      </p:pic>
      <p:sp>
        <p:nvSpPr>
          <p:cNvPr id="2" name="Title 1">
            <a:extLst>
              <a:ext uri="{FF2B5EF4-FFF2-40B4-BE49-F238E27FC236}">
                <a16:creationId xmlns:a16="http://schemas.microsoft.com/office/drawing/2014/main" id="{EE800053-AE60-4DA9-9A5E-F654E63CECA9}"/>
              </a:ext>
            </a:extLst>
          </p:cNvPr>
          <p:cNvSpPr>
            <a:spLocks noGrp="1"/>
          </p:cNvSpPr>
          <p:nvPr>
            <p:ph type="title"/>
          </p:nvPr>
        </p:nvSpPr>
        <p:spPr>
          <a:xfrm>
            <a:off x="110231" y="136526"/>
            <a:ext cx="10515600" cy="760120"/>
          </a:xfrm>
        </p:spPr>
        <p:txBody>
          <a:bodyPr/>
          <a:lstStyle/>
          <a:p>
            <a:r>
              <a:rPr lang="en-US" b="1" dirty="0">
                <a:solidFill>
                  <a:srgbClr val="FF0000"/>
                </a:solidFill>
              </a:rPr>
              <a:t>Cubic Equations</a:t>
            </a:r>
          </a:p>
        </p:txBody>
      </p:sp>
      <p:sp>
        <p:nvSpPr>
          <p:cNvPr id="3" name="Content Placeholder 2">
            <a:extLst>
              <a:ext uri="{FF2B5EF4-FFF2-40B4-BE49-F238E27FC236}">
                <a16:creationId xmlns:a16="http://schemas.microsoft.com/office/drawing/2014/main" id="{4F281195-EE52-4A8B-9A90-9365AE8C93A8}"/>
              </a:ext>
            </a:extLst>
          </p:cNvPr>
          <p:cNvSpPr>
            <a:spLocks noGrp="1"/>
          </p:cNvSpPr>
          <p:nvPr>
            <p:ph idx="1"/>
          </p:nvPr>
        </p:nvSpPr>
        <p:spPr>
          <a:xfrm>
            <a:off x="252273" y="991123"/>
            <a:ext cx="11687454" cy="5285389"/>
          </a:xfrm>
        </p:spPr>
        <p:txBody>
          <a:bodyPr/>
          <a:lstStyle/>
          <a:p>
            <a:pPr marL="0" indent="0">
              <a:buNone/>
            </a:pPr>
            <a:r>
              <a:rPr lang="en-US" dirty="0"/>
              <a:t>Amazingly there is a formula for </a:t>
            </a:r>
            <a:r>
              <a:rPr lang="en-US" dirty="0" err="1"/>
              <a:t>cubics</a:t>
            </a:r>
            <a:r>
              <a:rPr lang="en-US" dirty="0"/>
              <a:t>! Better: a=1, translate to b=0.</a:t>
            </a:r>
          </a:p>
        </p:txBody>
      </p:sp>
      <p:sp>
        <p:nvSpPr>
          <p:cNvPr id="4" name="Slide Number Placeholder 3">
            <a:extLst>
              <a:ext uri="{FF2B5EF4-FFF2-40B4-BE49-F238E27FC236}">
                <a16:creationId xmlns:a16="http://schemas.microsoft.com/office/drawing/2014/main" id="{BABBE307-6C2E-44CC-B5FF-03CE63BFCF5B}"/>
              </a:ext>
            </a:extLst>
          </p:cNvPr>
          <p:cNvSpPr>
            <a:spLocks noGrp="1"/>
          </p:cNvSpPr>
          <p:nvPr>
            <p:ph type="sldNum" sz="quarter" idx="12"/>
          </p:nvPr>
        </p:nvSpPr>
        <p:spPr/>
        <p:txBody>
          <a:bodyPr/>
          <a:lstStyle/>
          <a:p>
            <a:fld id="{5DC2FD62-BB2D-412E-AB71-8E2B5D235FAB}" type="slidenum">
              <a:rPr lang="en-US" smtClean="0"/>
              <a:t>49</a:t>
            </a:fld>
            <a:endParaRPr lang="en-US"/>
          </a:p>
        </p:txBody>
      </p:sp>
      <p:pic>
        <p:nvPicPr>
          <p:cNvPr id="6" name="Picture 5">
            <a:extLst>
              <a:ext uri="{FF2B5EF4-FFF2-40B4-BE49-F238E27FC236}">
                <a16:creationId xmlns:a16="http://schemas.microsoft.com/office/drawing/2014/main" id="{07C7A2AB-66B8-42ED-AFDC-CE0C15B97C58}"/>
              </a:ext>
            </a:extLst>
          </p:cNvPr>
          <p:cNvPicPr>
            <a:picLocks noChangeAspect="1"/>
          </p:cNvPicPr>
          <p:nvPr/>
        </p:nvPicPr>
        <p:blipFill>
          <a:blip r:embed="rId3"/>
          <a:stretch>
            <a:fillRect/>
          </a:stretch>
        </p:blipFill>
        <p:spPr>
          <a:xfrm>
            <a:off x="443826" y="1402672"/>
            <a:ext cx="7475056" cy="3727892"/>
          </a:xfrm>
          <a:prstGeom prst="rect">
            <a:avLst/>
          </a:prstGeom>
        </p:spPr>
      </p:pic>
    </p:spTree>
    <p:extLst>
      <p:ext uri="{BB962C8B-B14F-4D97-AF65-F5344CB8AC3E}">
        <p14:creationId xmlns:p14="http://schemas.microsoft.com/office/powerpoint/2010/main" val="163537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E1A8-6C36-4A8F-B26A-39403008E0FD}"/>
              </a:ext>
            </a:extLst>
          </p:cNvPr>
          <p:cNvSpPr>
            <a:spLocks noGrp="1"/>
          </p:cNvSpPr>
          <p:nvPr>
            <p:ph type="title"/>
          </p:nvPr>
        </p:nvSpPr>
        <p:spPr>
          <a:xfrm>
            <a:off x="145741" y="160939"/>
            <a:ext cx="10515600" cy="851116"/>
          </a:xfrm>
        </p:spPr>
        <p:txBody>
          <a:bodyPr/>
          <a:lstStyle/>
          <a:p>
            <a:r>
              <a:rPr lang="en-US" b="1" dirty="0">
                <a:solidFill>
                  <a:srgbClr val="FF0000"/>
                </a:solidFill>
              </a:rPr>
              <a:t>Linear Equations</a:t>
            </a:r>
            <a:endParaRPr lang="en-US" dirty="0"/>
          </a:p>
        </p:txBody>
      </p:sp>
      <p:sp>
        <p:nvSpPr>
          <p:cNvPr id="3" name="Content Placeholder 2">
            <a:extLst>
              <a:ext uri="{FF2B5EF4-FFF2-40B4-BE49-F238E27FC236}">
                <a16:creationId xmlns:a16="http://schemas.microsoft.com/office/drawing/2014/main" id="{5A841D50-7848-4045-B8BC-1CD593823C39}"/>
              </a:ext>
            </a:extLst>
          </p:cNvPr>
          <p:cNvSpPr>
            <a:spLocks noGrp="1"/>
          </p:cNvSpPr>
          <p:nvPr>
            <p:ph idx="1"/>
          </p:nvPr>
        </p:nvSpPr>
        <p:spPr>
          <a:xfrm>
            <a:off x="145741" y="882820"/>
            <a:ext cx="11821358" cy="5571246"/>
          </a:xfrm>
        </p:spPr>
        <p:txBody>
          <a:bodyPr/>
          <a:lstStyle/>
          <a:p>
            <a:pPr marL="0" indent="0">
              <a:buNone/>
            </a:pPr>
            <a:r>
              <a:rPr lang="en-US" dirty="0"/>
              <a:t>Not every line hits the x-axis: Consider y = 2 (or anything!)</a:t>
            </a:r>
          </a:p>
          <a:p>
            <a:pPr marL="0" indent="0">
              <a:buNone/>
            </a:pPr>
            <a:endParaRPr lang="en-US" dirty="0"/>
          </a:p>
          <a:p>
            <a:pPr marL="0" indent="0">
              <a:buNone/>
            </a:pPr>
            <a:r>
              <a:rPr lang="en-US" dirty="0"/>
              <a:t>However, if y = a x + b and a is not zero, it will cross the x-axis.</a:t>
            </a:r>
          </a:p>
          <a:p>
            <a:pPr marL="0" indent="0">
              <a:buNone/>
            </a:pPr>
            <a:endParaRPr lang="en-US" dirty="0"/>
          </a:p>
          <a:p>
            <a:pPr marL="0" indent="0">
              <a:buNone/>
            </a:pPr>
            <a:r>
              <a:rPr lang="en-US" dirty="0">
                <a:solidFill>
                  <a:srgbClr val="FF0000"/>
                </a:solidFill>
              </a:rPr>
              <a:t>Where will y = a x + b hit the x-axis? In other words, what value of x yields y equals zero? Try to do y = 3 x + 11 first, then do the more general y = a x + b. </a:t>
            </a:r>
          </a:p>
        </p:txBody>
      </p:sp>
      <p:pic>
        <p:nvPicPr>
          <p:cNvPr id="5" name="Picture 4">
            <a:extLst>
              <a:ext uri="{FF2B5EF4-FFF2-40B4-BE49-F238E27FC236}">
                <a16:creationId xmlns:a16="http://schemas.microsoft.com/office/drawing/2014/main" id="{671A22C6-EA8D-402E-B24A-D28BCDBCAA99}"/>
              </a:ext>
            </a:extLst>
          </p:cNvPr>
          <p:cNvPicPr>
            <a:picLocks noChangeAspect="1"/>
          </p:cNvPicPr>
          <p:nvPr/>
        </p:nvPicPr>
        <p:blipFill>
          <a:blip r:embed="rId2"/>
          <a:stretch>
            <a:fillRect/>
          </a:stretch>
        </p:blipFill>
        <p:spPr>
          <a:xfrm>
            <a:off x="500849" y="4180210"/>
            <a:ext cx="1907596" cy="1794970"/>
          </a:xfrm>
          <a:prstGeom prst="rect">
            <a:avLst/>
          </a:prstGeom>
        </p:spPr>
      </p:pic>
      <p:sp>
        <p:nvSpPr>
          <p:cNvPr id="6" name="TextBox 5">
            <a:extLst>
              <a:ext uri="{FF2B5EF4-FFF2-40B4-BE49-F238E27FC236}">
                <a16:creationId xmlns:a16="http://schemas.microsoft.com/office/drawing/2014/main" id="{161CA313-9D19-4004-BC26-ADED18464696}"/>
              </a:ext>
            </a:extLst>
          </p:cNvPr>
          <p:cNvSpPr txBox="1"/>
          <p:nvPr/>
        </p:nvSpPr>
        <p:spPr>
          <a:xfrm>
            <a:off x="2484456" y="4348254"/>
            <a:ext cx="7143928" cy="1323439"/>
          </a:xfrm>
          <a:prstGeom prst="rect">
            <a:avLst/>
          </a:prstGeom>
          <a:noFill/>
        </p:spPr>
        <p:txBody>
          <a:bodyPr wrap="square" rtlCol="0">
            <a:spAutoFit/>
          </a:bodyPr>
          <a:lstStyle/>
          <a:p>
            <a:r>
              <a:rPr lang="en-US" sz="4000" dirty="0">
                <a:solidFill>
                  <a:srgbClr val="FF0000"/>
                </a:solidFill>
              </a:rPr>
              <a:t>STOP! PAUSE THE VIDEO NOW TO THINK ABOUT THE QUESTION.</a:t>
            </a:r>
          </a:p>
        </p:txBody>
      </p:sp>
      <p:pic>
        <p:nvPicPr>
          <p:cNvPr id="7" name="Picture 6">
            <a:extLst>
              <a:ext uri="{FF2B5EF4-FFF2-40B4-BE49-F238E27FC236}">
                <a16:creationId xmlns:a16="http://schemas.microsoft.com/office/drawing/2014/main" id="{4D599829-525B-4ED5-878E-E991D50699E5}"/>
              </a:ext>
            </a:extLst>
          </p:cNvPr>
          <p:cNvPicPr>
            <a:picLocks noChangeAspect="1"/>
          </p:cNvPicPr>
          <p:nvPr/>
        </p:nvPicPr>
        <p:blipFill>
          <a:blip r:embed="rId2"/>
          <a:stretch>
            <a:fillRect/>
          </a:stretch>
        </p:blipFill>
        <p:spPr>
          <a:xfrm>
            <a:off x="9707543" y="4180210"/>
            <a:ext cx="1907596" cy="1794970"/>
          </a:xfrm>
          <a:prstGeom prst="rect">
            <a:avLst/>
          </a:prstGeom>
        </p:spPr>
      </p:pic>
      <p:sp>
        <p:nvSpPr>
          <p:cNvPr id="8" name="Slide Number Placeholder 7">
            <a:extLst>
              <a:ext uri="{FF2B5EF4-FFF2-40B4-BE49-F238E27FC236}">
                <a16:creationId xmlns:a16="http://schemas.microsoft.com/office/drawing/2014/main" id="{9290682D-1A8F-4801-BE74-0D88B5DA9617}"/>
              </a:ext>
            </a:extLst>
          </p:cNvPr>
          <p:cNvSpPr>
            <a:spLocks noGrp="1"/>
          </p:cNvSpPr>
          <p:nvPr>
            <p:ph type="sldNum" sz="quarter" idx="12"/>
          </p:nvPr>
        </p:nvSpPr>
        <p:spPr/>
        <p:txBody>
          <a:bodyPr/>
          <a:lstStyle/>
          <a:p>
            <a:fld id="{5DC2FD62-BB2D-412E-AB71-8E2B5D235FAB}" type="slidenum">
              <a:rPr lang="en-US" smtClean="0"/>
              <a:t>5</a:t>
            </a:fld>
            <a:endParaRPr lang="en-US"/>
          </a:p>
        </p:txBody>
      </p:sp>
    </p:spTree>
    <p:extLst>
      <p:ext uri="{BB962C8B-B14F-4D97-AF65-F5344CB8AC3E}">
        <p14:creationId xmlns:p14="http://schemas.microsoft.com/office/powerpoint/2010/main" val="3597483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0053-AE60-4DA9-9A5E-F654E63CECA9}"/>
              </a:ext>
            </a:extLst>
          </p:cNvPr>
          <p:cNvSpPr>
            <a:spLocks noGrp="1"/>
          </p:cNvSpPr>
          <p:nvPr>
            <p:ph type="title"/>
          </p:nvPr>
        </p:nvSpPr>
        <p:spPr>
          <a:xfrm>
            <a:off x="110231" y="136526"/>
            <a:ext cx="10515600" cy="760120"/>
          </a:xfrm>
        </p:spPr>
        <p:txBody>
          <a:bodyPr/>
          <a:lstStyle/>
          <a:p>
            <a:r>
              <a:rPr lang="en-US" b="1" dirty="0">
                <a:solidFill>
                  <a:srgbClr val="FF0000"/>
                </a:solidFill>
              </a:rPr>
              <a:t>Quartic Equations</a:t>
            </a:r>
          </a:p>
        </p:txBody>
      </p:sp>
      <p:sp>
        <p:nvSpPr>
          <p:cNvPr id="3" name="Content Placeholder 2">
            <a:extLst>
              <a:ext uri="{FF2B5EF4-FFF2-40B4-BE49-F238E27FC236}">
                <a16:creationId xmlns:a16="http://schemas.microsoft.com/office/drawing/2014/main" id="{4F281195-EE52-4A8B-9A90-9365AE8C93A8}"/>
              </a:ext>
            </a:extLst>
          </p:cNvPr>
          <p:cNvSpPr>
            <a:spLocks noGrp="1"/>
          </p:cNvSpPr>
          <p:nvPr>
            <p:ph idx="1"/>
          </p:nvPr>
        </p:nvSpPr>
        <p:spPr>
          <a:xfrm>
            <a:off x="252273" y="991123"/>
            <a:ext cx="11687454" cy="5285389"/>
          </a:xfrm>
        </p:spPr>
        <p:txBody>
          <a:bodyPr/>
          <a:lstStyle/>
          <a:p>
            <a:pPr marL="0" indent="0">
              <a:buNone/>
            </a:pPr>
            <a:r>
              <a:rPr lang="en-US" dirty="0"/>
              <a:t>Amazingly there is a formula for </a:t>
            </a:r>
            <a:r>
              <a:rPr lang="en-US" dirty="0" err="1"/>
              <a:t>quartics</a:t>
            </a:r>
            <a:r>
              <a:rPr lang="en-US" dirty="0"/>
              <a:t>, but not for degree 5 and higher!</a:t>
            </a:r>
          </a:p>
          <a:p>
            <a:pPr marL="0" indent="0">
              <a:buNone/>
            </a:pPr>
            <a:r>
              <a:rPr lang="en-US" dirty="0"/>
              <a:t>Doing x</a:t>
            </a:r>
            <a:r>
              <a:rPr lang="en-US" baseline="30000" dirty="0"/>
              <a:t>4</a:t>
            </a:r>
            <a:r>
              <a:rPr lang="en-US" dirty="0"/>
              <a:t> + cx</a:t>
            </a:r>
            <a:r>
              <a:rPr lang="en-US" baseline="30000" dirty="0"/>
              <a:t>2 </a:t>
            </a:r>
            <a:r>
              <a:rPr lang="en-US" dirty="0"/>
              <a:t>+ dx + e = 0. Here is </a:t>
            </a:r>
            <a:r>
              <a:rPr lang="en-US" dirty="0">
                <a:solidFill>
                  <a:srgbClr val="FF0000"/>
                </a:solidFill>
              </a:rPr>
              <a:t>ONE</a:t>
            </a:r>
            <a:r>
              <a:rPr lang="en-US" dirty="0"/>
              <a:t> of the four roots….</a:t>
            </a:r>
          </a:p>
        </p:txBody>
      </p:sp>
      <p:sp>
        <p:nvSpPr>
          <p:cNvPr id="4" name="Slide Number Placeholder 3">
            <a:extLst>
              <a:ext uri="{FF2B5EF4-FFF2-40B4-BE49-F238E27FC236}">
                <a16:creationId xmlns:a16="http://schemas.microsoft.com/office/drawing/2014/main" id="{BABBE307-6C2E-44CC-B5FF-03CE63BFCF5B}"/>
              </a:ext>
            </a:extLst>
          </p:cNvPr>
          <p:cNvSpPr>
            <a:spLocks noGrp="1"/>
          </p:cNvSpPr>
          <p:nvPr>
            <p:ph type="sldNum" sz="quarter" idx="12"/>
          </p:nvPr>
        </p:nvSpPr>
        <p:spPr/>
        <p:txBody>
          <a:bodyPr/>
          <a:lstStyle/>
          <a:p>
            <a:fld id="{5DC2FD62-BB2D-412E-AB71-8E2B5D235FAB}" type="slidenum">
              <a:rPr lang="en-US" smtClean="0"/>
              <a:t>50</a:t>
            </a:fld>
            <a:endParaRPr lang="en-US"/>
          </a:p>
        </p:txBody>
      </p:sp>
      <p:pic>
        <p:nvPicPr>
          <p:cNvPr id="5" name="Picture 4">
            <a:extLst>
              <a:ext uri="{FF2B5EF4-FFF2-40B4-BE49-F238E27FC236}">
                <a16:creationId xmlns:a16="http://schemas.microsoft.com/office/drawing/2014/main" id="{E487DEEA-D295-4BAF-8553-FF19BD0A4E0E}"/>
              </a:ext>
            </a:extLst>
          </p:cNvPr>
          <p:cNvPicPr>
            <a:picLocks noChangeAspect="1"/>
          </p:cNvPicPr>
          <p:nvPr/>
        </p:nvPicPr>
        <p:blipFill>
          <a:blip r:embed="rId2"/>
          <a:stretch>
            <a:fillRect/>
          </a:stretch>
        </p:blipFill>
        <p:spPr>
          <a:xfrm>
            <a:off x="252273" y="1846555"/>
            <a:ext cx="11225189" cy="4919405"/>
          </a:xfrm>
          <a:prstGeom prst="rect">
            <a:avLst/>
          </a:prstGeom>
        </p:spPr>
      </p:pic>
      <p:pic>
        <p:nvPicPr>
          <p:cNvPr id="8" name="Picture 7">
            <a:extLst>
              <a:ext uri="{FF2B5EF4-FFF2-40B4-BE49-F238E27FC236}">
                <a16:creationId xmlns:a16="http://schemas.microsoft.com/office/drawing/2014/main" id="{C185D7B6-060B-4721-85BA-999910E68867}"/>
              </a:ext>
            </a:extLst>
          </p:cNvPr>
          <p:cNvPicPr>
            <a:picLocks noChangeAspect="1"/>
          </p:cNvPicPr>
          <p:nvPr/>
        </p:nvPicPr>
        <p:blipFill>
          <a:blip r:embed="rId3"/>
          <a:stretch>
            <a:fillRect/>
          </a:stretch>
        </p:blipFill>
        <p:spPr>
          <a:xfrm>
            <a:off x="7039992" y="4260668"/>
            <a:ext cx="4065648" cy="2435922"/>
          </a:xfrm>
          <a:prstGeom prst="rect">
            <a:avLst/>
          </a:prstGeom>
        </p:spPr>
      </p:pic>
    </p:spTree>
    <p:extLst>
      <p:ext uri="{BB962C8B-B14F-4D97-AF65-F5344CB8AC3E}">
        <p14:creationId xmlns:p14="http://schemas.microsoft.com/office/powerpoint/2010/main" val="3855970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2801-0D94-4CD1-9950-721330508DD6}"/>
              </a:ext>
            </a:extLst>
          </p:cNvPr>
          <p:cNvSpPr>
            <a:spLocks noGrp="1"/>
          </p:cNvSpPr>
          <p:nvPr>
            <p:ph type="title"/>
          </p:nvPr>
        </p:nvSpPr>
        <p:spPr>
          <a:xfrm>
            <a:off x="447583" y="365125"/>
            <a:ext cx="10515600" cy="1325563"/>
          </a:xfrm>
        </p:spPr>
        <p:txBody>
          <a:bodyPr/>
          <a:lstStyle/>
          <a:p>
            <a:r>
              <a:rPr lang="en-US" b="1" dirty="0">
                <a:solidFill>
                  <a:srgbClr val="FF0000"/>
                </a:solidFill>
              </a:rPr>
              <a:t>Where does it all go?</a:t>
            </a:r>
          </a:p>
        </p:txBody>
      </p:sp>
      <p:sp>
        <p:nvSpPr>
          <p:cNvPr id="3" name="Content Placeholder 2">
            <a:extLst>
              <a:ext uri="{FF2B5EF4-FFF2-40B4-BE49-F238E27FC236}">
                <a16:creationId xmlns:a16="http://schemas.microsoft.com/office/drawing/2014/main" id="{B5FC5422-5E3B-4CD3-A20D-59529B5E60D6}"/>
              </a:ext>
            </a:extLst>
          </p:cNvPr>
          <p:cNvSpPr>
            <a:spLocks noGrp="1"/>
          </p:cNvSpPr>
          <p:nvPr>
            <p:ph idx="1"/>
          </p:nvPr>
        </p:nvSpPr>
        <p:spPr>
          <a:xfrm>
            <a:off x="447583" y="1690688"/>
            <a:ext cx="11146654" cy="4351338"/>
          </a:xfrm>
        </p:spPr>
        <p:txBody>
          <a:bodyPr/>
          <a:lstStyle/>
          <a:p>
            <a:pPr algn="just"/>
            <a:r>
              <a:rPr lang="en-US" dirty="0"/>
              <a:t>The </a:t>
            </a:r>
            <a:r>
              <a:rPr lang="en-US" b="1" dirty="0">
                <a:solidFill>
                  <a:srgbClr val="FF0000"/>
                </a:solidFill>
              </a:rPr>
              <a:t>Fundamental Theorem of Algebra </a:t>
            </a:r>
            <a:r>
              <a:rPr lang="en-US" dirty="0"/>
              <a:t>states that if you have a polynomial of degree d then it has exactly d roots.</a:t>
            </a:r>
          </a:p>
          <a:p>
            <a:pPr algn="just"/>
            <a:r>
              <a:rPr lang="en-US" dirty="0"/>
              <a:t>Some roots might be multiple roots: x</a:t>
            </a:r>
            <a:r>
              <a:rPr lang="en-US" baseline="30000" dirty="0"/>
              <a:t>4</a:t>
            </a:r>
            <a:r>
              <a:rPr lang="en-US" dirty="0"/>
              <a:t> – x</a:t>
            </a:r>
            <a:r>
              <a:rPr lang="en-US" baseline="30000" dirty="0"/>
              <a:t>2 </a:t>
            </a:r>
            <a:r>
              <a:rPr lang="en-US" dirty="0"/>
              <a:t>= x</a:t>
            </a:r>
            <a:r>
              <a:rPr lang="en-US" baseline="30000" dirty="0"/>
              <a:t>2</a:t>
            </a:r>
            <a:r>
              <a:rPr lang="en-US" dirty="0"/>
              <a:t> (x</a:t>
            </a:r>
            <a:r>
              <a:rPr lang="en-US" baseline="30000" dirty="0"/>
              <a:t>2</a:t>
            </a:r>
            <a:r>
              <a:rPr lang="en-US" dirty="0"/>
              <a:t> – 1) = x </a:t>
            </a:r>
            <a:r>
              <a:rPr lang="en-US" dirty="0" err="1"/>
              <a:t>x</a:t>
            </a:r>
            <a:r>
              <a:rPr lang="en-US" dirty="0"/>
              <a:t> (x-1)(x+1) has roots 0, 0, 1 and -1; so 0 is a double root.</a:t>
            </a:r>
          </a:p>
          <a:p>
            <a:pPr algn="just"/>
            <a:r>
              <a:rPr lang="en-US" dirty="0"/>
              <a:t>Amazingly, all the roots are complex numbers and can be written in the form a + </a:t>
            </a:r>
            <a:r>
              <a:rPr lang="en-US" dirty="0" err="1"/>
              <a:t>ib</a:t>
            </a:r>
            <a:r>
              <a:rPr lang="en-US" dirty="0"/>
              <a:t> where a and b are real numbers and </a:t>
            </a:r>
            <a:r>
              <a:rPr lang="en-US" dirty="0" err="1"/>
              <a:t>i</a:t>
            </a:r>
            <a:r>
              <a:rPr lang="en-US" dirty="0"/>
              <a:t> is the square-root of -1; this means the one number we introduced to solve x</a:t>
            </a:r>
            <a:r>
              <a:rPr lang="en-US" baseline="30000" dirty="0"/>
              <a:t>2</a:t>
            </a:r>
            <a:r>
              <a:rPr lang="en-US" dirty="0"/>
              <a:t> + 1 = 0 is all we need to solve any polynomial!</a:t>
            </a:r>
          </a:p>
        </p:txBody>
      </p:sp>
      <p:sp>
        <p:nvSpPr>
          <p:cNvPr id="4" name="Slide Number Placeholder 3">
            <a:extLst>
              <a:ext uri="{FF2B5EF4-FFF2-40B4-BE49-F238E27FC236}">
                <a16:creationId xmlns:a16="http://schemas.microsoft.com/office/drawing/2014/main" id="{592FBE46-07A5-49D9-8B0E-F7EBD006728B}"/>
              </a:ext>
            </a:extLst>
          </p:cNvPr>
          <p:cNvSpPr>
            <a:spLocks noGrp="1"/>
          </p:cNvSpPr>
          <p:nvPr>
            <p:ph type="sldNum" sz="quarter" idx="12"/>
          </p:nvPr>
        </p:nvSpPr>
        <p:spPr/>
        <p:txBody>
          <a:bodyPr/>
          <a:lstStyle/>
          <a:p>
            <a:fld id="{5DC2FD62-BB2D-412E-AB71-8E2B5D235FAB}" type="slidenum">
              <a:rPr lang="en-US" smtClean="0"/>
              <a:t>51</a:t>
            </a:fld>
            <a:endParaRPr lang="en-US"/>
          </a:p>
        </p:txBody>
      </p:sp>
    </p:spTree>
    <p:extLst>
      <p:ext uri="{BB962C8B-B14F-4D97-AF65-F5344CB8AC3E}">
        <p14:creationId xmlns:p14="http://schemas.microsoft.com/office/powerpoint/2010/main" val="1195712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34097-9489-4AB0-ABD0-CD9EB6121C0E}"/>
              </a:ext>
            </a:extLst>
          </p:cNvPr>
          <p:cNvPicPr>
            <a:picLocks noChangeAspect="1"/>
          </p:cNvPicPr>
          <p:nvPr/>
        </p:nvPicPr>
        <p:blipFill>
          <a:blip r:embed="rId2"/>
          <a:stretch>
            <a:fillRect/>
          </a:stretch>
        </p:blipFill>
        <p:spPr>
          <a:xfrm>
            <a:off x="664618" y="136525"/>
            <a:ext cx="10965129" cy="6215618"/>
          </a:xfrm>
          <a:prstGeom prst="rect">
            <a:avLst/>
          </a:prstGeom>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p:txBody>
          <a:bodyPr>
            <a:normAutofit fontScale="90000"/>
          </a:bodyPr>
          <a:lstStyle/>
          <a:p>
            <a:r>
              <a:rPr lang="en-US" sz="8000" dirty="0">
                <a:solidFill>
                  <a:srgbClr val="7030A0"/>
                </a:solidFill>
              </a:rPr>
              <a:t>Part III: Applications of Quadratic Equations</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t>52</a:t>
            </a:fld>
            <a:endParaRPr lang="en-US"/>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spTree>
    <p:extLst>
      <p:ext uri="{BB962C8B-B14F-4D97-AF65-F5344CB8AC3E}">
        <p14:creationId xmlns:p14="http://schemas.microsoft.com/office/powerpoint/2010/main" val="3704721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9" y="783454"/>
            <a:ext cx="11688192" cy="5661734"/>
          </a:xfrm>
        </p:spPr>
        <p:txBody>
          <a:bodyPr/>
          <a:lstStyle/>
          <a:p>
            <a:pPr marL="0" indent="0">
              <a:buNone/>
            </a:pPr>
            <a:r>
              <a:rPr lang="en-US" dirty="0"/>
              <a:t>The paths of many objects follow a parabola.</a:t>
            </a:r>
          </a:p>
          <a:p>
            <a:pPr marL="0" indent="0">
              <a:buNone/>
            </a:pPr>
            <a:endParaRPr lang="en-US" dirty="0"/>
          </a:p>
          <a:p>
            <a:r>
              <a:rPr lang="en-US" dirty="0"/>
              <a:t>Baseballs.</a:t>
            </a:r>
          </a:p>
          <a:p>
            <a:r>
              <a:rPr lang="en-US" dirty="0"/>
              <a:t>Cannonballs.</a:t>
            </a:r>
          </a:p>
          <a:p>
            <a:r>
              <a:rPr lang="en-US" dirty="0"/>
              <a:t>Water </a:t>
            </a:r>
            <a:r>
              <a:rPr lang="en-US" dirty="0" err="1"/>
              <a:t>foutains</a:t>
            </a:r>
            <a:r>
              <a:rPr lang="en-US" dirty="0"/>
              <a:t>.</a:t>
            </a:r>
          </a:p>
          <a:p>
            <a:endParaRPr lang="en-US" dirty="0"/>
          </a:p>
        </p:txBody>
      </p:sp>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53</a:t>
            </a:fld>
            <a:endParaRPr lang="en-US"/>
          </a:p>
        </p:txBody>
      </p:sp>
      <p:pic>
        <p:nvPicPr>
          <p:cNvPr id="5" name="Picture 4">
            <a:extLst>
              <a:ext uri="{FF2B5EF4-FFF2-40B4-BE49-F238E27FC236}">
                <a16:creationId xmlns:a16="http://schemas.microsoft.com/office/drawing/2014/main" id="{035D2917-CF81-4DB9-ADB2-D574BE31DC32}"/>
              </a:ext>
            </a:extLst>
          </p:cNvPr>
          <p:cNvPicPr>
            <a:picLocks noChangeAspect="1"/>
          </p:cNvPicPr>
          <p:nvPr/>
        </p:nvPicPr>
        <p:blipFill>
          <a:blip r:embed="rId2"/>
          <a:stretch>
            <a:fillRect/>
          </a:stretch>
        </p:blipFill>
        <p:spPr>
          <a:xfrm>
            <a:off x="7104475" y="459989"/>
            <a:ext cx="5038888" cy="2358100"/>
          </a:xfrm>
          <a:prstGeom prst="rect">
            <a:avLst/>
          </a:prstGeom>
        </p:spPr>
      </p:pic>
      <p:pic>
        <p:nvPicPr>
          <p:cNvPr id="6" name="Picture 5">
            <a:extLst>
              <a:ext uri="{FF2B5EF4-FFF2-40B4-BE49-F238E27FC236}">
                <a16:creationId xmlns:a16="http://schemas.microsoft.com/office/drawing/2014/main" id="{5879A542-D4E9-47E2-9A51-F0C5E0DD17AB}"/>
              </a:ext>
            </a:extLst>
          </p:cNvPr>
          <p:cNvPicPr>
            <a:picLocks noChangeAspect="1"/>
          </p:cNvPicPr>
          <p:nvPr/>
        </p:nvPicPr>
        <p:blipFill>
          <a:blip r:embed="rId3"/>
          <a:stretch>
            <a:fillRect/>
          </a:stretch>
        </p:blipFill>
        <p:spPr>
          <a:xfrm>
            <a:off x="145742" y="4250979"/>
            <a:ext cx="4301971" cy="2470495"/>
          </a:xfrm>
          <a:prstGeom prst="rect">
            <a:avLst/>
          </a:prstGeom>
        </p:spPr>
      </p:pic>
      <p:pic>
        <p:nvPicPr>
          <p:cNvPr id="7" name="Picture 6">
            <a:extLst>
              <a:ext uri="{FF2B5EF4-FFF2-40B4-BE49-F238E27FC236}">
                <a16:creationId xmlns:a16="http://schemas.microsoft.com/office/drawing/2014/main" id="{3781AB94-DD44-46BA-A244-EF1A13721AEE}"/>
              </a:ext>
            </a:extLst>
          </p:cNvPr>
          <p:cNvPicPr>
            <a:picLocks noChangeAspect="1"/>
          </p:cNvPicPr>
          <p:nvPr/>
        </p:nvPicPr>
        <p:blipFill>
          <a:blip r:embed="rId4"/>
          <a:stretch>
            <a:fillRect/>
          </a:stretch>
        </p:blipFill>
        <p:spPr>
          <a:xfrm>
            <a:off x="4572000" y="2955342"/>
            <a:ext cx="2439089" cy="3766132"/>
          </a:xfrm>
          <a:prstGeom prst="rect">
            <a:avLst/>
          </a:prstGeom>
        </p:spPr>
      </p:pic>
      <p:pic>
        <p:nvPicPr>
          <p:cNvPr id="8" name="Picture 7">
            <a:extLst>
              <a:ext uri="{FF2B5EF4-FFF2-40B4-BE49-F238E27FC236}">
                <a16:creationId xmlns:a16="http://schemas.microsoft.com/office/drawing/2014/main" id="{78238B69-CB4F-4955-84B5-D6AC3F4DBF39}"/>
              </a:ext>
            </a:extLst>
          </p:cNvPr>
          <p:cNvPicPr>
            <a:picLocks noChangeAspect="1"/>
          </p:cNvPicPr>
          <p:nvPr/>
        </p:nvPicPr>
        <p:blipFill>
          <a:blip r:embed="rId5"/>
          <a:stretch>
            <a:fillRect/>
          </a:stretch>
        </p:blipFill>
        <p:spPr>
          <a:xfrm>
            <a:off x="7090050" y="2955342"/>
            <a:ext cx="5067739" cy="3795089"/>
          </a:xfrm>
          <a:prstGeom prst="rect">
            <a:avLst/>
          </a:prstGeom>
        </p:spPr>
      </p:pic>
    </p:spTree>
    <p:extLst>
      <p:ext uri="{BB962C8B-B14F-4D97-AF65-F5344CB8AC3E}">
        <p14:creationId xmlns:p14="http://schemas.microsoft.com/office/powerpoint/2010/main" val="3585839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9" y="783454"/>
            <a:ext cx="11688192" cy="5661734"/>
          </a:xfrm>
        </p:spPr>
        <p:txBody>
          <a:bodyPr/>
          <a:lstStyle/>
          <a:p>
            <a:pPr marL="0" indent="0">
              <a:buNone/>
            </a:pPr>
            <a:r>
              <a:rPr lang="en-US" dirty="0"/>
              <a:t>The paths of many objects follow a parabola.</a:t>
            </a:r>
          </a:p>
          <a:p>
            <a:pPr marL="0" indent="0">
              <a:buNone/>
            </a:pPr>
            <a:endParaRPr lang="en-US" dirty="0"/>
          </a:p>
          <a:p>
            <a:pPr marL="0" indent="0">
              <a:buNone/>
            </a:pPr>
            <a:r>
              <a:rPr lang="en-US" dirty="0"/>
              <a:t>Consider a cannonball (or a batted baseball).</a:t>
            </a:r>
          </a:p>
          <a:p>
            <a:pPr marL="0" indent="0">
              <a:buNone/>
            </a:pPr>
            <a:endParaRPr lang="en-US" dirty="0"/>
          </a:p>
          <a:p>
            <a:pPr marL="0" indent="0" algn="just">
              <a:buNone/>
            </a:pPr>
            <a:r>
              <a:rPr lang="en-US" dirty="0"/>
              <a:t>If the path is given by f(x) = ax</a:t>
            </a:r>
            <a:r>
              <a:rPr lang="en-US" baseline="30000" dirty="0"/>
              <a:t>2</a:t>
            </a:r>
            <a:r>
              <a:rPr lang="en-US" dirty="0"/>
              <a:t> + bx + c, we can find where it hits the ground by solving for f(x) = 0; we just learned how to do that.</a:t>
            </a:r>
          </a:p>
          <a:p>
            <a:pPr marL="0" indent="0" algn="just">
              <a:buNone/>
            </a:pPr>
            <a:endParaRPr lang="en-US" dirty="0"/>
          </a:p>
          <a:p>
            <a:pPr marL="0" indent="0" algn="just">
              <a:buNone/>
            </a:pPr>
            <a:r>
              <a:rPr lang="en-US" dirty="0"/>
              <a:t>However, just as we saw earlier that there is more than one way to write a parabola, there’s more than one way used to describe a cannonball’s path.</a:t>
            </a:r>
          </a:p>
        </p:txBody>
      </p:sp>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54</a:t>
            </a:fld>
            <a:endParaRPr lang="en-US"/>
          </a:p>
        </p:txBody>
      </p:sp>
      <p:pic>
        <p:nvPicPr>
          <p:cNvPr id="6146" name="Picture 2" descr="https://webassign.net/ebooks/cj6demo/art/images/c03/nw0081.gif">
            <a:extLst>
              <a:ext uri="{FF2B5EF4-FFF2-40B4-BE49-F238E27FC236}">
                <a16:creationId xmlns:a16="http://schemas.microsoft.com/office/drawing/2014/main" id="{0BA5386F-C9A2-4DA4-971C-15DC11E6C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66397"/>
            <a:ext cx="53149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705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B9623-BDD3-44C6-B076-FDCC6D3CE7C4}"/>
              </a:ext>
            </a:extLst>
          </p:cNvPr>
          <p:cNvPicPr>
            <a:picLocks noChangeAspect="1"/>
          </p:cNvPicPr>
          <p:nvPr/>
        </p:nvPicPr>
        <p:blipFill>
          <a:blip r:embed="rId2"/>
          <a:stretch>
            <a:fillRect/>
          </a:stretch>
        </p:blipFill>
        <p:spPr>
          <a:xfrm>
            <a:off x="6772213" y="0"/>
            <a:ext cx="5310295" cy="3009530"/>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9" y="783454"/>
            <a:ext cx="11688192" cy="5661734"/>
          </a:xfrm>
        </p:spPr>
        <p:txBody>
          <a:bodyPr>
            <a:normAutofit lnSpcReduction="10000"/>
          </a:bodyPr>
          <a:lstStyle/>
          <a:p>
            <a:pPr marL="0" indent="0">
              <a:buNone/>
            </a:pPr>
            <a:r>
              <a:rPr lang="en-US" dirty="0"/>
              <a:t>Consider a cannonball (or a batted baseball).</a:t>
            </a:r>
          </a:p>
          <a:p>
            <a:pPr marL="0" indent="0">
              <a:buNone/>
            </a:pPr>
            <a:endParaRPr lang="en-US" dirty="0"/>
          </a:p>
          <a:p>
            <a:pPr marL="0" indent="0" algn="just">
              <a:buNone/>
            </a:pPr>
            <a:endParaRPr lang="en-US" dirty="0"/>
          </a:p>
          <a:p>
            <a:pPr marL="0" indent="0" algn="just">
              <a:buNone/>
            </a:pPr>
            <a:endParaRPr lang="en-US" dirty="0"/>
          </a:p>
          <a:p>
            <a:pPr marL="0" indent="0" algn="just">
              <a:buNone/>
            </a:pPr>
            <a:r>
              <a:rPr lang="en-US" dirty="0"/>
              <a:t>We assume a constant force of gravity down, no air friction.</a:t>
            </a:r>
          </a:p>
          <a:p>
            <a:pPr marL="0" indent="0" algn="just">
              <a:buNone/>
            </a:pPr>
            <a:r>
              <a:rPr lang="en-US" dirty="0"/>
              <a:t>Will do the simple case of firing vertically upward.</a:t>
            </a:r>
          </a:p>
          <a:p>
            <a:pPr marL="0" indent="0" algn="just">
              <a:buNone/>
            </a:pPr>
            <a:endParaRPr lang="en-US" dirty="0"/>
          </a:p>
          <a:p>
            <a:pPr algn="just"/>
            <a:r>
              <a:rPr lang="en-US" dirty="0"/>
              <a:t>Initial speed is </a:t>
            </a:r>
            <a:r>
              <a:rPr lang="en-US" dirty="0">
                <a:solidFill>
                  <a:srgbClr val="FFC000"/>
                </a:solidFill>
              </a:rPr>
              <a:t>488</a:t>
            </a:r>
            <a:r>
              <a:rPr lang="en-US" dirty="0"/>
              <a:t>m/sec</a:t>
            </a:r>
          </a:p>
          <a:p>
            <a:pPr algn="just"/>
            <a:r>
              <a:rPr lang="en-US" dirty="0"/>
              <a:t>Initial height is </a:t>
            </a:r>
            <a:r>
              <a:rPr lang="en-US" dirty="0">
                <a:solidFill>
                  <a:srgbClr val="0070C0"/>
                </a:solidFill>
              </a:rPr>
              <a:t>10</a:t>
            </a:r>
            <a:r>
              <a:rPr lang="en-US" dirty="0"/>
              <a:t>m</a:t>
            </a:r>
          </a:p>
          <a:p>
            <a:pPr algn="just"/>
            <a:r>
              <a:rPr lang="en-US" dirty="0"/>
              <a:t>At time t, cannonball’s height is f(t) = </a:t>
            </a:r>
            <a:r>
              <a:rPr lang="en-US" dirty="0">
                <a:solidFill>
                  <a:srgbClr val="0070C0"/>
                </a:solidFill>
              </a:rPr>
              <a:t>10</a:t>
            </a:r>
            <a:r>
              <a:rPr lang="en-US" dirty="0"/>
              <a:t> + </a:t>
            </a:r>
            <a:r>
              <a:rPr lang="en-US" dirty="0">
                <a:solidFill>
                  <a:srgbClr val="FFC000"/>
                </a:solidFill>
              </a:rPr>
              <a:t>488</a:t>
            </a:r>
            <a:r>
              <a:rPr lang="en-US" dirty="0"/>
              <a:t> t – 4.9 t</a:t>
            </a:r>
            <a:r>
              <a:rPr lang="en-US" baseline="30000" dirty="0"/>
              <a:t>2</a:t>
            </a:r>
            <a:r>
              <a:rPr lang="en-US" dirty="0"/>
              <a:t>.</a:t>
            </a:r>
          </a:p>
          <a:p>
            <a:pPr algn="just"/>
            <a:endParaRPr lang="en-US" dirty="0"/>
          </a:p>
          <a:p>
            <a:pPr marL="0" indent="0" algn="just">
              <a:buNone/>
            </a:pPr>
            <a:r>
              <a:rPr lang="en-US" dirty="0"/>
              <a:t>Can you find the highest point?</a:t>
            </a:r>
          </a:p>
        </p:txBody>
      </p:sp>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55</a:t>
            </a:fld>
            <a:endParaRPr lang="en-US"/>
          </a:p>
        </p:txBody>
      </p:sp>
    </p:spTree>
    <p:extLst>
      <p:ext uri="{BB962C8B-B14F-4D97-AF65-F5344CB8AC3E}">
        <p14:creationId xmlns:p14="http://schemas.microsoft.com/office/powerpoint/2010/main" val="3168502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B9623-BDD3-44C6-B076-FDCC6D3CE7C4}"/>
              </a:ext>
            </a:extLst>
          </p:cNvPr>
          <p:cNvPicPr>
            <a:picLocks noChangeAspect="1"/>
          </p:cNvPicPr>
          <p:nvPr/>
        </p:nvPicPr>
        <p:blipFill>
          <a:blip r:embed="rId2"/>
          <a:stretch>
            <a:fillRect/>
          </a:stretch>
        </p:blipFill>
        <p:spPr>
          <a:xfrm>
            <a:off x="6772213" y="0"/>
            <a:ext cx="5310295" cy="3009530"/>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9" y="783454"/>
            <a:ext cx="11688192" cy="5661734"/>
          </a:xfrm>
        </p:spPr>
        <p:txBody>
          <a:bodyPr>
            <a:normAutofit/>
          </a:bodyPr>
          <a:lstStyle/>
          <a:p>
            <a:pPr marL="0" indent="0">
              <a:buNone/>
            </a:pPr>
            <a:r>
              <a:rPr lang="en-US" dirty="0"/>
              <a:t>Consider a cannonball (or a batted baseball).</a:t>
            </a:r>
          </a:p>
          <a:p>
            <a:pPr marL="0" indent="0" algn="just">
              <a:buNone/>
            </a:pPr>
            <a:endParaRPr lang="en-US" dirty="0"/>
          </a:p>
          <a:p>
            <a:pPr algn="just"/>
            <a:r>
              <a:rPr lang="en-US" dirty="0"/>
              <a:t>Initial speed is </a:t>
            </a:r>
            <a:r>
              <a:rPr lang="en-US" dirty="0">
                <a:solidFill>
                  <a:srgbClr val="FFC000"/>
                </a:solidFill>
              </a:rPr>
              <a:t>488</a:t>
            </a:r>
            <a:r>
              <a:rPr lang="en-US" dirty="0"/>
              <a:t>m/sec</a:t>
            </a:r>
          </a:p>
          <a:p>
            <a:pPr algn="just"/>
            <a:r>
              <a:rPr lang="en-US" dirty="0"/>
              <a:t>Initial height is </a:t>
            </a:r>
            <a:r>
              <a:rPr lang="en-US" dirty="0">
                <a:solidFill>
                  <a:srgbClr val="0070C0"/>
                </a:solidFill>
              </a:rPr>
              <a:t>10</a:t>
            </a:r>
            <a:r>
              <a:rPr lang="en-US" dirty="0"/>
              <a:t>m</a:t>
            </a:r>
          </a:p>
          <a:p>
            <a:pPr algn="just"/>
            <a:r>
              <a:rPr lang="en-US" dirty="0"/>
              <a:t>At time t, cannonball’s height is f(t) = </a:t>
            </a:r>
            <a:r>
              <a:rPr lang="en-US" dirty="0">
                <a:solidFill>
                  <a:srgbClr val="0070C0"/>
                </a:solidFill>
              </a:rPr>
              <a:t>10</a:t>
            </a:r>
            <a:r>
              <a:rPr lang="en-US" dirty="0"/>
              <a:t> + </a:t>
            </a:r>
            <a:r>
              <a:rPr lang="en-US" dirty="0">
                <a:solidFill>
                  <a:srgbClr val="FFC000"/>
                </a:solidFill>
              </a:rPr>
              <a:t>488</a:t>
            </a:r>
            <a:r>
              <a:rPr lang="en-US" dirty="0"/>
              <a:t> t – 4.9 t</a:t>
            </a:r>
            <a:r>
              <a:rPr lang="en-US" baseline="30000" dirty="0"/>
              <a:t>2</a:t>
            </a:r>
            <a:r>
              <a:rPr lang="en-US" dirty="0"/>
              <a:t>.</a:t>
            </a:r>
          </a:p>
          <a:p>
            <a:pPr algn="just"/>
            <a:endParaRPr lang="en-US" dirty="0"/>
          </a:p>
          <a:p>
            <a:pPr marL="0" indent="0" algn="just">
              <a:buNone/>
            </a:pPr>
            <a:r>
              <a:rPr lang="en-US" dirty="0"/>
              <a:t>Write it as a(t – h)</a:t>
            </a:r>
            <a:r>
              <a:rPr lang="en-US" baseline="30000" dirty="0"/>
              <a:t>2</a:t>
            </a:r>
            <a:r>
              <a:rPr lang="en-US" dirty="0"/>
              <a:t> + d; as a will be negative, greatest height at t=h.</a:t>
            </a:r>
          </a:p>
          <a:p>
            <a:pPr marL="0" indent="0" algn="just">
              <a:buNone/>
            </a:pPr>
            <a:endParaRPr lang="en-US" dirty="0"/>
          </a:p>
          <a:p>
            <a:pPr marL="0" indent="0" algn="just">
              <a:buNone/>
            </a:pPr>
            <a:r>
              <a:rPr lang="en-US" dirty="0">
                <a:solidFill>
                  <a:srgbClr val="FF0000"/>
                </a:solidFill>
              </a:rPr>
              <a:t>What are a, h and d?</a:t>
            </a:r>
          </a:p>
        </p:txBody>
      </p:sp>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56</a:t>
            </a:fld>
            <a:endParaRPr lang="en-US"/>
          </a:p>
        </p:txBody>
      </p:sp>
      <p:pic>
        <p:nvPicPr>
          <p:cNvPr id="6" name="Picture 5">
            <a:extLst>
              <a:ext uri="{FF2B5EF4-FFF2-40B4-BE49-F238E27FC236}">
                <a16:creationId xmlns:a16="http://schemas.microsoft.com/office/drawing/2014/main" id="{5DD5D6F7-623B-4489-839F-62D1F736DD17}"/>
              </a:ext>
            </a:extLst>
          </p:cNvPr>
          <p:cNvPicPr>
            <a:picLocks noChangeAspect="1"/>
          </p:cNvPicPr>
          <p:nvPr/>
        </p:nvPicPr>
        <p:blipFill>
          <a:blip r:embed="rId3"/>
          <a:stretch>
            <a:fillRect/>
          </a:stretch>
        </p:blipFill>
        <p:spPr>
          <a:xfrm>
            <a:off x="3672348" y="4776187"/>
            <a:ext cx="7333364" cy="914338"/>
          </a:xfrm>
          <a:prstGeom prst="rect">
            <a:avLst/>
          </a:prstGeom>
        </p:spPr>
      </p:pic>
    </p:spTree>
    <p:extLst>
      <p:ext uri="{BB962C8B-B14F-4D97-AF65-F5344CB8AC3E}">
        <p14:creationId xmlns:p14="http://schemas.microsoft.com/office/powerpoint/2010/main" val="1407280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B9623-BDD3-44C6-B076-FDCC6D3CE7C4}"/>
              </a:ext>
            </a:extLst>
          </p:cNvPr>
          <p:cNvPicPr>
            <a:picLocks noChangeAspect="1"/>
          </p:cNvPicPr>
          <p:nvPr/>
        </p:nvPicPr>
        <p:blipFill>
          <a:blip r:embed="rId2"/>
          <a:stretch>
            <a:fillRect/>
          </a:stretch>
        </p:blipFill>
        <p:spPr>
          <a:xfrm>
            <a:off x="6772213" y="0"/>
            <a:ext cx="5310295" cy="3009530"/>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189760" y="783454"/>
                <a:ext cx="11812479" cy="5661734"/>
              </a:xfrm>
            </p:spPr>
            <p:txBody>
              <a:bodyPr>
                <a:normAutofit lnSpcReduction="10000"/>
              </a:bodyPr>
              <a:lstStyle/>
              <a:p>
                <a:pPr marL="0" indent="0">
                  <a:buNone/>
                </a:pPr>
                <a:r>
                  <a:rPr lang="en-US" dirty="0"/>
                  <a:t>Consider a cannonball (or a batted baseball).</a:t>
                </a:r>
              </a:p>
              <a:p>
                <a:pPr marL="0" indent="0" algn="just">
                  <a:buNone/>
                </a:pPr>
                <a:endParaRPr lang="en-US" dirty="0"/>
              </a:p>
              <a:p>
                <a:pPr algn="just"/>
                <a:r>
                  <a:rPr lang="en-US" dirty="0"/>
                  <a:t>Initial speed is </a:t>
                </a:r>
                <a:r>
                  <a:rPr lang="en-US" dirty="0">
                    <a:solidFill>
                      <a:srgbClr val="FFC000"/>
                    </a:solidFill>
                  </a:rPr>
                  <a:t>488</a:t>
                </a:r>
                <a:r>
                  <a:rPr lang="en-US" dirty="0"/>
                  <a:t>m/sec</a:t>
                </a:r>
              </a:p>
              <a:p>
                <a:pPr algn="just"/>
                <a:r>
                  <a:rPr lang="en-US" dirty="0"/>
                  <a:t>Initial height is </a:t>
                </a:r>
                <a:r>
                  <a:rPr lang="en-US" dirty="0">
                    <a:solidFill>
                      <a:srgbClr val="0070C0"/>
                    </a:solidFill>
                  </a:rPr>
                  <a:t>10</a:t>
                </a:r>
                <a:r>
                  <a:rPr lang="en-US" dirty="0"/>
                  <a:t>m</a:t>
                </a:r>
              </a:p>
              <a:p>
                <a:pPr algn="just"/>
                <a:r>
                  <a:rPr lang="en-US" dirty="0"/>
                  <a:t>At time t, cannonball’s height is f(t) = </a:t>
                </a:r>
                <a:r>
                  <a:rPr lang="en-US" dirty="0">
                    <a:solidFill>
                      <a:srgbClr val="0070C0"/>
                    </a:solidFill>
                  </a:rPr>
                  <a:t>10</a:t>
                </a:r>
                <a:r>
                  <a:rPr lang="en-US" dirty="0"/>
                  <a:t> + </a:t>
                </a:r>
                <a:r>
                  <a:rPr lang="en-US" dirty="0">
                    <a:solidFill>
                      <a:srgbClr val="FFC000"/>
                    </a:solidFill>
                  </a:rPr>
                  <a:t>488</a:t>
                </a:r>
                <a:r>
                  <a:rPr lang="en-US" dirty="0"/>
                  <a:t> t – 4.9 t</a:t>
                </a:r>
                <a:r>
                  <a:rPr lang="en-US" baseline="30000" dirty="0"/>
                  <a:t>2</a:t>
                </a:r>
                <a:r>
                  <a:rPr lang="en-US" dirty="0"/>
                  <a:t>.</a:t>
                </a:r>
              </a:p>
              <a:p>
                <a:pPr algn="just"/>
                <a:endParaRPr lang="en-US" dirty="0"/>
              </a:p>
              <a:p>
                <a:pPr marL="0" indent="0" algn="just">
                  <a:buNone/>
                </a:pPr>
                <a:r>
                  <a:rPr lang="en-US" dirty="0"/>
                  <a:t>Write it as a(t – h)</a:t>
                </a:r>
                <a:r>
                  <a:rPr lang="en-US" baseline="30000" dirty="0"/>
                  <a:t>2</a:t>
                </a:r>
                <a:r>
                  <a:rPr lang="en-US" dirty="0"/>
                  <a:t> + d; as a will be negative, greatest height at t=h. Will approximate fractions….</a:t>
                </a:r>
              </a:p>
              <a:p>
                <a:pPr marL="0" indent="0" algn="just">
                  <a:buNone/>
                </a:pPr>
                <a:endParaRPr lang="en-US" dirty="0"/>
              </a:p>
              <a:p>
                <a:pPr marL="0" indent="0" algn="just">
                  <a:buNone/>
                </a:pPr>
                <a:r>
                  <a:rPr lang="en-US" dirty="0"/>
                  <a:t>f(t) = -4.9 t</a:t>
                </a:r>
                <a:r>
                  <a:rPr lang="en-US" baseline="30000" dirty="0"/>
                  <a:t>2</a:t>
                </a:r>
                <a:r>
                  <a:rPr lang="en-US" dirty="0"/>
                  <a:t> + 488 t + 10  =  -4.9 (t</a:t>
                </a:r>
                <a:r>
                  <a:rPr lang="en-US" baseline="30000" dirty="0"/>
                  <a:t>2</a:t>
                </a:r>
                <a:r>
                  <a:rPr lang="en-US" dirty="0"/>
                  <a:t> – 99.6 t) + 10  </a:t>
                </a:r>
              </a:p>
              <a:p>
                <a:pPr marL="0" indent="0" algn="just">
                  <a:buNone/>
                </a:pPr>
                <a:r>
                  <a:rPr lang="en-US" dirty="0"/>
                  <a:t>= -4.9 (t</a:t>
                </a:r>
                <a:r>
                  <a:rPr lang="en-US" baseline="30000" dirty="0"/>
                  <a:t>2</a:t>
                </a:r>
                <a:r>
                  <a:rPr lang="en-US" dirty="0"/>
                  <a:t> -  </a:t>
                </a:r>
                <a14:m>
                  <m:oMath xmlns:m="http://schemas.openxmlformats.org/officeDocument/2006/math">
                    <m:r>
                      <a:rPr lang="en-US" b="0" i="1" smtClean="0">
                        <a:latin typeface="Cambria Math" panose="02040503050406030204" pitchFamily="18" charset="0"/>
                      </a:rPr>
                      <m:t>99.6</m:t>
                    </m:r>
                  </m:oMath>
                </a14:m>
                <a:r>
                  <a:rPr lang="en-US" dirty="0"/>
                  <a:t> t + 2480.04 - 2480.04) + 10 </a:t>
                </a:r>
              </a:p>
              <a:p>
                <a:pPr marL="0" indent="0" algn="just">
                  <a:buNone/>
                </a:pPr>
                <a:r>
                  <a:rPr lang="en-US" dirty="0"/>
                  <a:t>= -4.9 (t – 49.8)</a:t>
                </a:r>
                <a:r>
                  <a:rPr lang="en-US" baseline="30000" dirty="0"/>
                  <a:t>2</a:t>
                </a:r>
                <a:r>
                  <a:rPr lang="en-US" dirty="0"/>
                  <a:t> + 10. Thus maximum height at about 49.8 seconds after launch.</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50371B93-688E-46E4-91EC-E869A8106D58}"/>
                  </a:ext>
                </a:extLst>
              </p:cNvPr>
              <p:cNvSpPr>
                <a:spLocks noGrp="1" noRot="1" noChangeAspect="1" noMove="1" noResize="1" noEditPoints="1" noAdjustHandles="1" noChangeArrowheads="1" noChangeShapeType="1" noTextEdit="1"/>
              </p:cNvSpPr>
              <p:nvPr>
                <p:ph idx="1"/>
              </p:nvPr>
            </p:nvSpPr>
            <p:spPr>
              <a:xfrm>
                <a:off x="189760" y="783454"/>
                <a:ext cx="11812479" cy="5661734"/>
              </a:xfrm>
              <a:blipFill>
                <a:blip r:embed="rId3"/>
                <a:stretch>
                  <a:fillRect l="-1032" t="-2478" r="-108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57</a:t>
            </a:fld>
            <a:endParaRPr lang="en-US"/>
          </a:p>
        </p:txBody>
      </p:sp>
    </p:spTree>
    <p:extLst>
      <p:ext uri="{BB962C8B-B14F-4D97-AF65-F5344CB8AC3E}">
        <p14:creationId xmlns:p14="http://schemas.microsoft.com/office/powerpoint/2010/main" val="1774715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B9623-BDD3-44C6-B076-FDCC6D3CE7C4}"/>
              </a:ext>
            </a:extLst>
          </p:cNvPr>
          <p:cNvPicPr>
            <a:picLocks noChangeAspect="1"/>
          </p:cNvPicPr>
          <p:nvPr/>
        </p:nvPicPr>
        <p:blipFill>
          <a:blip r:embed="rId2"/>
          <a:stretch>
            <a:fillRect/>
          </a:stretch>
        </p:blipFill>
        <p:spPr>
          <a:xfrm>
            <a:off x="6772213" y="0"/>
            <a:ext cx="5310295" cy="3009530"/>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145742" y="783454"/>
                <a:ext cx="11812479" cy="5661734"/>
              </a:xfrm>
            </p:spPr>
            <p:txBody>
              <a:bodyPr>
                <a:normAutofit lnSpcReduction="10000"/>
              </a:bodyPr>
              <a:lstStyle/>
              <a:p>
                <a:pPr marL="0" indent="0">
                  <a:buNone/>
                </a:pPr>
                <a:r>
                  <a:rPr lang="en-US" dirty="0"/>
                  <a:t>Consider a cannonball (or a batted baseball).</a:t>
                </a:r>
              </a:p>
              <a:p>
                <a:pPr marL="0" indent="0" algn="just">
                  <a:buNone/>
                </a:pPr>
                <a:endParaRPr lang="en-US" dirty="0"/>
              </a:p>
              <a:p>
                <a:pPr algn="just"/>
                <a:r>
                  <a:rPr lang="en-US" dirty="0"/>
                  <a:t>Initial speed is </a:t>
                </a:r>
                <a:r>
                  <a:rPr lang="en-US" dirty="0">
                    <a:solidFill>
                      <a:srgbClr val="FFC000"/>
                    </a:solidFill>
                  </a:rPr>
                  <a:t>488</a:t>
                </a:r>
                <a:r>
                  <a:rPr lang="en-US" dirty="0"/>
                  <a:t>m/sec</a:t>
                </a:r>
              </a:p>
              <a:p>
                <a:pPr algn="just"/>
                <a:r>
                  <a:rPr lang="en-US" dirty="0"/>
                  <a:t>Initial height is </a:t>
                </a:r>
                <a:r>
                  <a:rPr lang="en-US" dirty="0">
                    <a:solidFill>
                      <a:srgbClr val="0070C0"/>
                    </a:solidFill>
                  </a:rPr>
                  <a:t>10</a:t>
                </a:r>
                <a:r>
                  <a:rPr lang="en-US" dirty="0"/>
                  <a:t>m</a:t>
                </a:r>
              </a:p>
              <a:p>
                <a:pPr algn="just"/>
                <a:r>
                  <a:rPr lang="en-US" dirty="0"/>
                  <a:t>At time t, cannonball’s height is f(t) = </a:t>
                </a:r>
                <a:r>
                  <a:rPr lang="en-US" dirty="0">
                    <a:solidFill>
                      <a:srgbClr val="0070C0"/>
                    </a:solidFill>
                  </a:rPr>
                  <a:t>10</a:t>
                </a:r>
                <a:r>
                  <a:rPr lang="en-US" dirty="0"/>
                  <a:t> + </a:t>
                </a:r>
                <a:r>
                  <a:rPr lang="en-US" dirty="0">
                    <a:solidFill>
                      <a:srgbClr val="FFC000"/>
                    </a:solidFill>
                  </a:rPr>
                  <a:t>488</a:t>
                </a:r>
                <a:r>
                  <a:rPr lang="en-US" dirty="0"/>
                  <a:t> t – 4.9 t</a:t>
                </a:r>
                <a:r>
                  <a:rPr lang="en-US" baseline="30000" dirty="0"/>
                  <a:t>2</a:t>
                </a:r>
                <a:r>
                  <a:rPr lang="en-US" dirty="0"/>
                  <a:t>.</a:t>
                </a:r>
              </a:p>
              <a:p>
                <a:pPr algn="just"/>
                <a:endParaRPr lang="en-US" dirty="0"/>
              </a:p>
              <a:p>
                <a:pPr marL="0" indent="0" algn="just">
                  <a:buNone/>
                </a:pPr>
                <a:r>
                  <a:rPr lang="en-US" dirty="0"/>
                  <a:t>f(t) = -4.9 t</a:t>
                </a:r>
                <a:r>
                  <a:rPr lang="en-US" baseline="30000" dirty="0"/>
                  <a:t>2</a:t>
                </a:r>
                <a:r>
                  <a:rPr lang="en-US" dirty="0"/>
                  <a:t> + 488 t + 10  =  -4.9 (t</a:t>
                </a:r>
                <a:r>
                  <a:rPr lang="en-US" baseline="30000" dirty="0"/>
                  <a:t>2</a:t>
                </a:r>
                <a:r>
                  <a:rPr lang="en-US" dirty="0"/>
                  <a:t> – 99.6 t) + 10  </a:t>
                </a:r>
              </a:p>
              <a:p>
                <a:pPr marL="0" indent="0" algn="just">
                  <a:buNone/>
                </a:pPr>
                <a:r>
                  <a:rPr lang="en-US" dirty="0"/>
                  <a:t>= -4.9 (t</a:t>
                </a:r>
                <a:r>
                  <a:rPr lang="en-US" baseline="30000" dirty="0"/>
                  <a:t>2</a:t>
                </a:r>
                <a:r>
                  <a:rPr lang="en-US" dirty="0"/>
                  <a:t> -  </a:t>
                </a:r>
                <a14:m>
                  <m:oMath xmlns:m="http://schemas.openxmlformats.org/officeDocument/2006/math">
                    <m:r>
                      <a:rPr lang="en-US" b="0" i="1" smtClean="0">
                        <a:latin typeface="Cambria Math" panose="02040503050406030204" pitchFamily="18" charset="0"/>
                      </a:rPr>
                      <m:t>99.6</m:t>
                    </m:r>
                  </m:oMath>
                </a14:m>
                <a:r>
                  <a:rPr lang="en-US" dirty="0"/>
                  <a:t> t + 2480.04 - 2480.04) + 10 </a:t>
                </a:r>
              </a:p>
              <a:p>
                <a:pPr marL="0" indent="0" algn="just">
                  <a:buNone/>
                </a:pPr>
                <a:r>
                  <a:rPr lang="en-US" dirty="0"/>
                  <a:t>= -4.9 (t – 49.8)</a:t>
                </a:r>
                <a:r>
                  <a:rPr lang="en-US" baseline="30000" dirty="0"/>
                  <a:t>2</a:t>
                </a:r>
                <a:r>
                  <a:rPr lang="en-US" dirty="0"/>
                  <a:t> + 10. Thus maximum height at about 49.8 seconds after launch.</a:t>
                </a:r>
              </a:p>
              <a:p>
                <a:pPr marL="0" indent="0" algn="just">
                  <a:buNone/>
                </a:pPr>
                <a:r>
                  <a:rPr lang="en-US" dirty="0"/>
                  <a:t>To find: -4.9(t – </a:t>
                </a:r>
                <a:r>
                  <a:rPr lang="en-US" dirty="0">
                    <a:solidFill>
                      <a:srgbClr val="FF0000"/>
                    </a:solidFill>
                  </a:rPr>
                  <a:t>h</a:t>
                </a:r>
                <a:r>
                  <a:rPr lang="en-US" dirty="0"/>
                  <a:t>)</a:t>
                </a:r>
                <a:r>
                  <a:rPr lang="en-US" baseline="30000" dirty="0"/>
                  <a:t>2</a:t>
                </a:r>
                <a:r>
                  <a:rPr lang="en-US" dirty="0"/>
                  <a:t> + </a:t>
                </a:r>
                <a:r>
                  <a:rPr lang="en-US" dirty="0">
                    <a:solidFill>
                      <a:srgbClr val="FF0000"/>
                    </a:solidFill>
                  </a:rPr>
                  <a:t>d</a:t>
                </a:r>
                <a:r>
                  <a:rPr lang="en-US" dirty="0"/>
                  <a:t> = -4.9 t</a:t>
                </a:r>
                <a:r>
                  <a:rPr lang="en-US" baseline="30000" dirty="0"/>
                  <a:t>2</a:t>
                </a:r>
                <a:r>
                  <a:rPr lang="en-US" dirty="0"/>
                  <a:t> + 488 t + 10</a:t>
                </a:r>
              </a:p>
              <a:p>
                <a:pPr marL="0" indent="0" algn="just">
                  <a:buNone/>
                </a:pPr>
                <a:r>
                  <a:rPr lang="en-US" dirty="0"/>
                  <a:t>Or: -4.9 (t</a:t>
                </a:r>
                <a:r>
                  <a:rPr lang="en-US" baseline="30000" dirty="0"/>
                  <a:t>2</a:t>
                </a:r>
                <a:r>
                  <a:rPr lang="en-US" dirty="0"/>
                  <a:t> - 2</a:t>
                </a:r>
                <a:r>
                  <a:rPr lang="en-US" dirty="0">
                    <a:solidFill>
                      <a:srgbClr val="FF0000"/>
                    </a:solidFill>
                  </a:rPr>
                  <a:t>h</a:t>
                </a:r>
                <a:r>
                  <a:rPr lang="en-US" dirty="0"/>
                  <a:t>t + </a:t>
                </a:r>
                <a:r>
                  <a:rPr lang="en-US" dirty="0">
                    <a:solidFill>
                      <a:srgbClr val="FF0000"/>
                    </a:solidFill>
                  </a:rPr>
                  <a:t>h</a:t>
                </a:r>
                <a:r>
                  <a:rPr lang="en-US" baseline="30000" dirty="0"/>
                  <a:t>2</a:t>
                </a:r>
                <a:r>
                  <a:rPr lang="en-US" dirty="0"/>
                  <a:t>) + </a:t>
                </a:r>
                <a:r>
                  <a:rPr lang="en-US" dirty="0">
                    <a:solidFill>
                      <a:srgbClr val="FF0000"/>
                    </a:solidFill>
                  </a:rPr>
                  <a:t>d</a:t>
                </a:r>
                <a:r>
                  <a:rPr lang="en-US" dirty="0"/>
                  <a:t> = -4.9 t</a:t>
                </a:r>
                <a:r>
                  <a:rPr lang="en-US" baseline="30000" dirty="0"/>
                  <a:t>2</a:t>
                </a:r>
                <a:r>
                  <a:rPr lang="en-US" dirty="0"/>
                  <a:t> + 488 t + 10</a:t>
                </a:r>
              </a:p>
              <a:p>
                <a:pPr marL="0" indent="0" algn="just">
                  <a:buNone/>
                </a:pPr>
                <a:r>
                  <a:rPr lang="en-US" dirty="0"/>
                  <a:t>Thus -4.9t</a:t>
                </a:r>
                <a:r>
                  <a:rPr lang="en-US" baseline="30000" dirty="0"/>
                  <a:t>2</a:t>
                </a:r>
                <a:r>
                  <a:rPr lang="en-US" dirty="0"/>
                  <a:t> + 9.8</a:t>
                </a:r>
                <a:r>
                  <a:rPr lang="en-US" dirty="0">
                    <a:solidFill>
                      <a:srgbClr val="FF0000"/>
                    </a:solidFill>
                  </a:rPr>
                  <a:t>h</a:t>
                </a:r>
                <a:r>
                  <a:rPr lang="en-US" dirty="0"/>
                  <a:t>t + (d-4.9</a:t>
                </a:r>
                <a:r>
                  <a:rPr lang="en-US" dirty="0">
                    <a:solidFill>
                      <a:srgbClr val="FF0000"/>
                    </a:solidFill>
                  </a:rPr>
                  <a:t>h</a:t>
                </a:r>
                <a:r>
                  <a:rPr lang="en-US" baseline="30000" dirty="0"/>
                  <a:t>2</a:t>
                </a:r>
                <a:r>
                  <a:rPr lang="en-US" dirty="0"/>
                  <a:t>) + </a:t>
                </a:r>
                <a:r>
                  <a:rPr lang="en-US" dirty="0">
                    <a:solidFill>
                      <a:srgbClr val="FF0000"/>
                    </a:solidFill>
                  </a:rPr>
                  <a:t>d</a:t>
                </a:r>
                <a:r>
                  <a:rPr lang="en-US" dirty="0"/>
                  <a:t> = -4.9t</a:t>
                </a:r>
                <a:r>
                  <a:rPr lang="en-US" baseline="30000" dirty="0"/>
                  <a:t>2</a:t>
                </a:r>
                <a:r>
                  <a:rPr lang="en-US" dirty="0"/>
                  <a:t> + 488 t + 10. How do we find h and d? </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50371B93-688E-46E4-91EC-E869A8106D58}"/>
                  </a:ext>
                </a:extLst>
              </p:cNvPr>
              <p:cNvSpPr>
                <a:spLocks noGrp="1" noRot="1" noChangeAspect="1" noMove="1" noResize="1" noEditPoints="1" noAdjustHandles="1" noChangeArrowheads="1" noChangeShapeType="1" noTextEdit="1"/>
              </p:cNvSpPr>
              <p:nvPr>
                <p:ph idx="1"/>
              </p:nvPr>
            </p:nvSpPr>
            <p:spPr>
              <a:xfrm>
                <a:off x="145742" y="783454"/>
                <a:ext cx="11812479" cy="5661734"/>
              </a:xfrm>
              <a:blipFill>
                <a:blip r:embed="rId3"/>
                <a:stretch>
                  <a:fillRect l="-1084" t="-2478" r="-464" b="-19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58</a:t>
            </a:fld>
            <a:endParaRPr lang="en-US"/>
          </a:p>
        </p:txBody>
      </p:sp>
    </p:spTree>
    <p:extLst>
      <p:ext uri="{BB962C8B-B14F-4D97-AF65-F5344CB8AC3E}">
        <p14:creationId xmlns:p14="http://schemas.microsoft.com/office/powerpoint/2010/main" val="1761825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B9623-BDD3-44C6-B076-FDCC6D3CE7C4}"/>
              </a:ext>
            </a:extLst>
          </p:cNvPr>
          <p:cNvPicPr>
            <a:picLocks noChangeAspect="1"/>
          </p:cNvPicPr>
          <p:nvPr/>
        </p:nvPicPr>
        <p:blipFill>
          <a:blip r:embed="rId2"/>
          <a:stretch>
            <a:fillRect/>
          </a:stretch>
        </p:blipFill>
        <p:spPr>
          <a:xfrm>
            <a:off x="6772213" y="0"/>
            <a:ext cx="5310295" cy="3009530"/>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8" y="783454"/>
                <a:ext cx="11812479" cy="5661734"/>
              </a:xfrm>
            </p:spPr>
            <p:txBody>
              <a:bodyPr>
                <a:normAutofit fontScale="92500" lnSpcReduction="20000"/>
              </a:bodyPr>
              <a:lstStyle/>
              <a:p>
                <a:pPr marL="0" indent="0">
                  <a:buNone/>
                </a:pPr>
                <a:r>
                  <a:rPr lang="en-US" dirty="0"/>
                  <a:t>Consider a cannonball (or a batted baseball).</a:t>
                </a:r>
              </a:p>
              <a:p>
                <a:pPr marL="0" indent="0" algn="just">
                  <a:buNone/>
                </a:pPr>
                <a:endParaRPr lang="en-US" dirty="0"/>
              </a:p>
              <a:p>
                <a:pPr algn="just"/>
                <a:r>
                  <a:rPr lang="en-US" dirty="0"/>
                  <a:t>Initial speed is </a:t>
                </a:r>
                <a:r>
                  <a:rPr lang="en-US" dirty="0">
                    <a:solidFill>
                      <a:srgbClr val="FFC000"/>
                    </a:solidFill>
                  </a:rPr>
                  <a:t>488</a:t>
                </a:r>
                <a:r>
                  <a:rPr lang="en-US" dirty="0"/>
                  <a:t>m/sec</a:t>
                </a:r>
              </a:p>
              <a:p>
                <a:pPr algn="just"/>
                <a:r>
                  <a:rPr lang="en-US" dirty="0"/>
                  <a:t>Initial height is </a:t>
                </a:r>
                <a:r>
                  <a:rPr lang="en-US" dirty="0">
                    <a:solidFill>
                      <a:srgbClr val="0070C0"/>
                    </a:solidFill>
                  </a:rPr>
                  <a:t>10</a:t>
                </a:r>
                <a:r>
                  <a:rPr lang="en-US" dirty="0"/>
                  <a:t>m</a:t>
                </a:r>
              </a:p>
              <a:p>
                <a:pPr algn="just"/>
                <a:r>
                  <a:rPr lang="en-US" dirty="0"/>
                  <a:t>At time t, cannonball’s height is f(t) = </a:t>
                </a:r>
                <a:r>
                  <a:rPr lang="en-US" dirty="0">
                    <a:solidFill>
                      <a:srgbClr val="0070C0"/>
                    </a:solidFill>
                  </a:rPr>
                  <a:t>10</a:t>
                </a:r>
                <a:r>
                  <a:rPr lang="en-US" dirty="0"/>
                  <a:t> + </a:t>
                </a:r>
                <a:r>
                  <a:rPr lang="en-US" dirty="0">
                    <a:solidFill>
                      <a:srgbClr val="FFC000"/>
                    </a:solidFill>
                  </a:rPr>
                  <a:t>488</a:t>
                </a:r>
                <a:r>
                  <a:rPr lang="en-US" dirty="0"/>
                  <a:t> t – 4.9 t</a:t>
                </a:r>
                <a:r>
                  <a:rPr lang="en-US" baseline="30000" dirty="0"/>
                  <a:t>2</a:t>
                </a:r>
                <a:r>
                  <a:rPr lang="en-US" dirty="0"/>
                  <a:t>.</a:t>
                </a:r>
              </a:p>
              <a:p>
                <a:pPr algn="just"/>
                <a:endParaRPr lang="en-US" dirty="0"/>
              </a:p>
              <a:p>
                <a:pPr marL="0" indent="0" algn="just">
                  <a:buNone/>
                </a:pPr>
                <a:r>
                  <a:rPr lang="en-US" dirty="0"/>
                  <a:t>f(t) = -4.9 t</a:t>
                </a:r>
                <a:r>
                  <a:rPr lang="en-US" baseline="30000" dirty="0"/>
                  <a:t>2</a:t>
                </a:r>
                <a:r>
                  <a:rPr lang="en-US" dirty="0"/>
                  <a:t> + 488 t + 10  =  -4.9 (t</a:t>
                </a:r>
                <a:r>
                  <a:rPr lang="en-US" baseline="30000" dirty="0"/>
                  <a:t>2</a:t>
                </a:r>
                <a:r>
                  <a:rPr lang="en-US" dirty="0"/>
                  <a:t> – 99.6 t) + 10  </a:t>
                </a:r>
              </a:p>
              <a:p>
                <a:pPr marL="0" indent="0" algn="just">
                  <a:buNone/>
                </a:pPr>
                <a:r>
                  <a:rPr lang="en-US" dirty="0"/>
                  <a:t>= -4.9 (t</a:t>
                </a:r>
                <a:r>
                  <a:rPr lang="en-US" baseline="30000" dirty="0"/>
                  <a:t>2</a:t>
                </a:r>
                <a:r>
                  <a:rPr lang="en-US" dirty="0"/>
                  <a:t> -  </a:t>
                </a:r>
                <a14:m>
                  <m:oMath xmlns:m="http://schemas.openxmlformats.org/officeDocument/2006/math">
                    <m:r>
                      <a:rPr lang="en-US" b="0" i="1" smtClean="0">
                        <a:latin typeface="Cambria Math" panose="02040503050406030204" pitchFamily="18" charset="0"/>
                      </a:rPr>
                      <m:t>99.6</m:t>
                    </m:r>
                  </m:oMath>
                </a14:m>
                <a:r>
                  <a:rPr lang="en-US" dirty="0"/>
                  <a:t> t + 2480.04 - 2480.04) + 10 </a:t>
                </a:r>
              </a:p>
              <a:p>
                <a:pPr marL="0" indent="0" algn="just">
                  <a:buNone/>
                </a:pPr>
                <a:r>
                  <a:rPr lang="en-US" dirty="0"/>
                  <a:t>= -4.9 (t – 49.8)</a:t>
                </a:r>
                <a:r>
                  <a:rPr lang="en-US" baseline="30000" dirty="0"/>
                  <a:t>2</a:t>
                </a:r>
                <a:r>
                  <a:rPr lang="en-US" dirty="0"/>
                  <a:t> + 10. Thus maximum height at about 49.8 seconds after launch.</a:t>
                </a:r>
              </a:p>
              <a:p>
                <a:pPr marL="0" indent="0" algn="just">
                  <a:buNone/>
                </a:pPr>
                <a:r>
                  <a:rPr lang="en-US" dirty="0"/>
                  <a:t>To find: -4.9(t – </a:t>
                </a:r>
                <a:r>
                  <a:rPr lang="en-US" dirty="0">
                    <a:solidFill>
                      <a:srgbClr val="FF0000"/>
                    </a:solidFill>
                  </a:rPr>
                  <a:t>h</a:t>
                </a:r>
                <a:r>
                  <a:rPr lang="en-US" dirty="0"/>
                  <a:t>)</a:t>
                </a:r>
                <a:r>
                  <a:rPr lang="en-US" baseline="30000" dirty="0"/>
                  <a:t>2</a:t>
                </a:r>
                <a:r>
                  <a:rPr lang="en-US" dirty="0"/>
                  <a:t> + </a:t>
                </a:r>
                <a:r>
                  <a:rPr lang="en-US" dirty="0">
                    <a:solidFill>
                      <a:srgbClr val="FF0000"/>
                    </a:solidFill>
                  </a:rPr>
                  <a:t>d</a:t>
                </a:r>
                <a:r>
                  <a:rPr lang="en-US" dirty="0"/>
                  <a:t> = -4.9 t</a:t>
                </a:r>
                <a:r>
                  <a:rPr lang="en-US" baseline="30000" dirty="0"/>
                  <a:t>2</a:t>
                </a:r>
                <a:r>
                  <a:rPr lang="en-US" dirty="0"/>
                  <a:t> + 488 t + 10</a:t>
                </a:r>
              </a:p>
              <a:p>
                <a:pPr marL="0" indent="0" algn="just">
                  <a:buNone/>
                </a:pPr>
                <a:r>
                  <a:rPr lang="en-US" dirty="0"/>
                  <a:t>Or: -4.9 (t</a:t>
                </a:r>
                <a:r>
                  <a:rPr lang="en-US" baseline="30000" dirty="0"/>
                  <a:t>2</a:t>
                </a:r>
                <a:r>
                  <a:rPr lang="en-US" dirty="0"/>
                  <a:t> - 2</a:t>
                </a:r>
                <a:r>
                  <a:rPr lang="en-US" dirty="0">
                    <a:solidFill>
                      <a:srgbClr val="FF0000"/>
                    </a:solidFill>
                  </a:rPr>
                  <a:t>h</a:t>
                </a:r>
                <a:r>
                  <a:rPr lang="en-US" dirty="0"/>
                  <a:t>t + </a:t>
                </a:r>
                <a:r>
                  <a:rPr lang="en-US" dirty="0">
                    <a:solidFill>
                      <a:srgbClr val="FF0000"/>
                    </a:solidFill>
                  </a:rPr>
                  <a:t>h</a:t>
                </a:r>
                <a:r>
                  <a:rPr lang="en-US" baseline="30000" dirty="0"/>
                  <a:t>2</a:t>
                </a:r>
                <a:r>
                  <a:rPr lang="en-US" dirty="0"/>
                  <a:t>) + </a:t>
                </a:r>
                <a:r>
                  <a:rPr lang="en-US" dirty="0">
                    <a:solidFill>
                      <a:srgbClr val="FF0000"/>
                    </a:solidFill>
                  </a:rPr>
                  <a:t>d</a:t>
                </a:r>
                <a:r>
                  <a:rPr lang="en-US" dirty="0"/>
                  <a:t> = -4.9 t</a:t>
                </a:r>
                <a:r>
                  <a:rPr lang="en-US" baseline="30000" dirty="0"/>
                  <a:t>2</a:t>
                </a:r>
                <a:r>
                  <a:rPr lang="en-US" dirty="0"/>
                  <a:t> + 488 t + 10</a:t>
                </a:r>
              </a:p>
              <a:p>
                <a:pPr marL="0" indent="0" algn="just">
                  <a:buNone/>
                </a:pPr>
                <a:r>
                  <a:rPr lang="en-US" dirty="0"/>
                  <a:t>Thus -4.9t</a:t>
                </a:r>
                <a:r>
                  <a:rPr lang="en-US" baseline="30000" dirty="0"/>
                  <a:t>2</a:t>
                </a:r>
                <a:r>
                  <a:rPr lang="en-US" dirty="0"/>
                  <a:t> + 9.8</a:t>
                </a:r>
                <a:r>
                  <a:rPr lang="en-US" dirty="0">
                    <a:solidFill>
                      <a:srgbClr val="FF0000"/>
                    </a:solidFill>
                  </a:rPr>
                  <a:t>h</a:t>
                </a:r>
                <a:r>
                  <a:rPr lang="en-US" dirty="0"/>
                  <a:t>t + (d-4.9</a:t>
                </a:r>
                <a:r>
                  <a:rPr lang="en-US" dirty="0">
                    <a:solidFill>
                      <a:srgbClr val="FF0000"/>
                    </a:solidFill>
                  </a:rPr>
                  <a:t>h</a:t>
                </a:r>
                <a:r>
                  <a:rPr lang="en-US" baseline="30000" dirty="0"/>
                  <a:t>2</a:t>
                </a:r>
                <a:r>
                  <a:rPr lang="en-US" dirty="0"/>
                  <a:t>) + </a:t>
                </a:r>
                <a:r>
                  <a:rPr lang="en-US" dirty="0">
                    <a:solidFill>
                      <a:srgbClr val="FF0000"/>
                    </a:solidFill>
                  </a:rPr>
                  <a:t>d</a:t>
                </a:r>
                <a:r>
                  <a:rPr lang="en-US" dirty="0"/>
                  <a:t> = -4.9t</a:t>
                </a:r>
                <a:r>
                  <a:rPr lang="en-US" baseline="30000" dirty="0"/>
                  <a:t>2</a:t>
                </a:r>
                <a:r>
                  <a:rPr lang="en-US" dirty="0"/>
                  <a:t> + 488 t + 10. How do we find h and d?</a:t>
                </a:r>
              </a:p>
              <a:p>
                <a:pPr marL="0" indent="0" algn="just">
                  <a:buNone/>
                </a:pPr>
                <a:endParaRPr lang="en-US" dirty="0"/>
              </a:p>
              <a:p>
                <a:pPr marL="0" indent="0" algn="just">
                  <a:buNone/>
                </a:pPr>
                <a:r>
                  <a:rPr lang="en-US" dirty="0"/>
                  <a:t> First 9.8h = 488 so h = 488/9.8, then d – 4.9h</a:t>
                </a:r>
                <a:r>
                  <a:rPr lang="en-US" baseline="30000" dirty="0"/>
                  <a:t>2</a:t>
                </a:r>
                <a:r>
                  <a:rPr lang="en-US" dirty="0"/>
                  <a:t> = 10 and thus d = 10 + 4.9h</a:t>
                </a:r>
                <a:r>
                  <a:rPr lang="en-US" baseline="30000" dirty="0"/>
                  <a:t>2</a:t>
                </a:r>
                <a:r>
                  <a:rPr lang="en-US" dirty="0"/>
                  <a:t>.</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50371B93-688E-46E4-91EC-E869A8106D58}"/>
                  </a:ext>
                </a:extLst>
              </p:cNvPr>
              <p:cNvSpPr>
                <a:spLocks noGrp="1" noRot="1" noChangeAspect="1" noMove="1" noResize="1" noEditPoints="1" noAdjustHandles="1" noChangeArrowheads="1" noChangeShapeType="1" noTextEdit="1"/>
              </p:cNvSpPr>
              <p:nvPr>
                <p:ph idx="1"/>
              </p:nvPr>
            </p:nvSpPr>
            <p:spPr>
              <a:xfrm>
                <a:off x="270028" y="783454"/>
                <a:ext cx="11812479" cy="5661734"/>
              </a:xfrm>
              <a:blipFill>
                <a:blip r:embed="rId3"/>
                <a:stretch>
                  <a:fillRect l="-929" t="-2802" b="-24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59</a:t>
            </a:fld>
            <a:endParaRPr lang="en-US"/>
          </a:p>
        </p:txBody>
      </p:sp>
    </p:spTree>
    <p:extLst>
      <p:ext uri="{BB962C8B-B14F-4D97-AF65-F5344CB8AC3E}">
        <p14:creationId xmlns:p14="http://schemas.microsoft.com/office/powerpoint/2010/main" val="37566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E1A8-6C36-4A8F-B26A-39403008E0FD}"/>
              </a:ext>
            </a:extLst>
          </p:cNvPr>
          <p:cNvSpPr>
            <a:spLocks noGrp="1"/>
          </p:cNvSpPr>
          <p:nvPr>
            <p:ph type="title"/>
          </p:nvPr>
        </p:nvSpPr>
        <p:spPr>
          <a:xfrm>
            <a:off x="145741" y="160939"/>
            <a:ext cx="10515600" cy="851116"/>
          </a:xfrm>
        </p:spPr>
        <p:txBody>
          <a:bodyPr/>
          <a:lstStyle/>
          <a:p>
            <a:r>
              <a:rPr lang="en-US" b="1" dirty="0">
                <a:solidFill>
                  <a:srgbClr val="FF0000"/>
                </a:solidFill>
              </a:rPr>
              <a:t>Linear Equations</a:t>
            </a:r>
            <a:endParaRPr lang="en-US" dirty="0"/>
          </a:p>
        </p:txBody>
      </p:sp>
      <p:sp>
        <p:nvSpPr>
          <p:cNvPr id="3" name="Content Placeholder 2">
            <a:extLst>
              <a:ext uri="{FF2B5EF4-FFF2-40B4-BE49-F238E27FC236}">
                <a16:creationId xmlns:a16="http://schemas.microsoft.com/office/drawing/2014/main" id="{5A841D50-7848-4045-B8BC-1CD593823C39}"/>
              </a:ext>
            </a:extLst>
          </p:cNvPr>
          <p:cNvSpPr>
            <a:spLocks noGrp="1"/>
          </p:cNvSpPr>
          <p:nvPr>
            <p:ph idx="1"/>
          </p:nvPr>
        </p:nvSpPr>
        <p:spPr>
          <a:xfrm>
            <a:off x="145741" y="882820"/>
            <a:ext cx="11821358" cy="5571246"/>
          </a:xfrm>
        </p:spPr>
        <p:txBody>
          <a:bodyPr/>
          <a:lstStyle/>
          <a:p>
            <a:pPr marL="0" indent="0">
              <a:buNone/>
            </a:pPr>
            <a:r>
              <a:rPr lang="en-US" dirty="0"/>
              <a:t>Not every line hits the x-axis: Consider y = 2 (or anything!)</a:t>
            </a:r>
          </a:p>
          <a:p>
            <a:pPr marL="0" indent="0">
              <a:buNone/>
            </a:pPr>
            <a:endParaRPr lang="en-US" dirty="0"/>
          </a:p>
          <a:p>
            <a:pPr marL="0" indent="0">
              <a:buNone/>
            </a:pPr>
            <a:r>
              <a:rPr lang="en-US" dirty="0"/>
              <a:t>However, if y = a x + b and a is not zero, it will cross the x-axis.</a:t>
            </a:r>
          </a:p>
          <a:p>
            <a:pPr marL="0" indent="0">
              <a:buNone/>
            </a:pPr>
            <a:endParaRPr lang="en-US" dirty="0"/>
          </a:p>
          <a:p>
            <a:pPr marL="0" indent="0">
              <a:buNone/>
            </a:pPr>
            <a:r>
              <a:rPr lang="en-US" dirty="0"/>
              <a:t>Where will y = a x + b hit the x-axis? In other words, what value of x yields y equals zero? Try to do y = 3 x + 11 first, then do the more general y = a x + b. </a:t>
            </a:r>
          </a:p>
          <a:p>
            <a:pPr marL="0" indent="0">
              <a:buNone/>
            </a:pPr>
            <a:endParaRPr lang="en-US" dirty="0"/>
          </a:p>
          <a:p>
            <a:pPr marL="0" indent="0">
              <a:buNone/>
            </a:pPr>
            <a:r>
              <a:rPr lang="en-US" dirty="0"/>
              <a:t>For y = 3 x + 11: Want 3 x + 11 = 0 so 3 x = -11 or x = - 11/3.</a:t>
            </a:r>
          </a:p>
          <a:p>
            <a:pPr marL="0" indent="0">
              <a:buNone/>
            </a:pPr>
            <a:endParaRPr lang="en-US" dirty="0"/>
          </a:p>
          <a:p>
            <a:pPr marL="0" indent="0">
              <a:buNone/>
            </a:pPr>
            <a:r>
              <a:rPr lang="en-US" dirty="0"/>
              <a:t>For y = a x + b: Want a x + b = 0 so a x = -b so x = -b/a (see now why need a to be non-zero). </a:t>
            </a:r>
          </a:p>
        </p:txBody>
      </p:sp>
      <p:sp>
        <p:nvSpPr>
          <p:cNvPr id="8" name="Slide Number Placeholder 7">
            <a:extLst>
              <a:ext uri="{FF2B5EF4-FFF2-40B4-BE49-F238E27FC236}">
                <a16:creationId xmlns:a16="http://schemas.microsoft.com/office/drawing/2014/main" id="{9290682D-1A8F-4801-BE74-0D88B5DA9617}"/>
              </a:ext>
            </a:extLst>
          </p:cNvPr>
          <p:cNvSpPr>
            <a:spLocks noGrp="1"/>
          </p:cNvSpPr>
          <p:nvPr>
            <p:ph type="sldNum" sz="quarter" idx="12"/>
          </p:nvPr>
        </p:nvSpPr>
        <p:spPr/>
        <p:txBody>
          <a:bodyPr/>
          <a:lstStyle/>
          <a:p>
            <a:fld id="{5DC2FD62-BB2D-412E-AB71-8E2B5D235FAB}" type="slidenum">
              <a:rPr lang="en-US" smtClean="0"/>
              <a:t>6</a:t>
            </a:fld>
            <a:endParaRPr lang="en-US"/>
          </a:p>
        </p:txBody>
      </p:sp>
    </p:spTree>
    <p:extLst>
      <p:ext uri="{BB962C8B-B14F-4D97-AF65-F5344CB8AC3E}">
        <p14:creationId xmlns:p14="http://schemas.microsoft.com/office/powerpoint/2010/main" val="238116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FEB15-AB49-4B69-B5B3-768B8828E002}"/>
              </a:ext>
            </a:extLst>
          </p:cNvPr>
          <p:cNvPicPr>
            <a:picLocks noChangeAspect="1"/>
          </p:cNvPicPr>
          <p:nvPr/>
        </p:nvPicPr>
        <p:blipFill>
          <a:blip r:embed="rId2"/>
          <a:stretch>
            <a:fillRect/>
          </a:stretch>
        </p:blipFill>
        <p:spPr>
          <a:xfrm>
            <a:off x="417250" y="1874385"/>
            <a:ext cx="8824080" cy="3762935"/>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8" y="783454"/>
            <a:ext cx="11812479" cy="5661734"/>
          </a:xfrm>
        </p:spPr>
        <p:txBody>
          <a:bodyPr>
            <a:normAutofit fontScale="92500" lnSpcReduction="10000"/>
          </a:bodyPr>
          <a:lstStyle/>
          <a:p>
            <a:pPr marL="0" indent="0">
              <a:buNone/>
            </a:pPr>
            <a:r>
              <a:rPr lang="en-US" dirty="0"/>
              <a:t>Consider a batted baseball.</a:t>
            </a:r>
          </a:p>
          <a:p>
            <a:pPr marL="0" indent="0">
              <a:buNone/>
            </a:pPr>
            <a:r>
              <a:rPr lang="en-US" dirty="0">
                <a:hlinkClick r:id="rId3"/>
              </a:rPr>
              <a:t>https://calculushowto.com/how-to-describe-the-path-of-a-baseball-in-calculus/</a:t>
            </a:r>
            <a:endParaRPr lang="en-US" dirty="0"/>
          </a:p>
          <a:p>
            <a:pPr marL="0" indent="0">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Two steps. We figure out how long it is </a:t>
            </a:r>
            <a:r>
              <a:rPr lang="en-US" dirty="0" err="1"/>
              <a:t>airborn</a:t>
            </a:r>
            <a:r>
              <a:rPr lang="en-US" dirty="0"/>
              <a:t> until the y-coordinate is zero, and that gives the time to plug in to the formula for x. What do you think is the best angle?</a:t>
            </a:r>
          </a:p>
          <a:p>
            <a:pPr marL="0" indent="0" algn="just">
              <a:buNone/>
            </a:pPr>
            <a:endParaRPr lang="en-US" dirty="0"/>
          </a:p>
        </p:txBody>
      </p:sp>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60</a:t>
            </a:fld>
            <a:endParaRPr lang="en-US"/>
          </a:p>
        </p:txBody>
      </p:sp>
      <p:pic>
        <p:nvPicPr>
          <p:cNvPr id="1028" name="Picture 4" descr="https://calculushowto.com/wp-content/uploads/2018/10/path-of-a-baseball.jpg">
            <a:extLst>
              <a:ext uri="{FF2B5EF4-FFF2-40B4-BE49-F238E27FC236}">
                <a16:creationId xmlns:a16="http://schemas.microsoft.com/office/drawing/2014/main" id="{90F9B64B-3DFA-4B90-8D1F-2E35ABDE3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878" y="2122960"/>
            <a:ext cx="5436094" cy="182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13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270028" y="783453"/>
                <a:ext cx="11921972" cy="5430915"/>
              </a:xfrm>
            </p:spPr>
            <p:txBody>
              <a:bodyPr>
                <a:normAutofit/>
              </a:bodyPr>
              <a:lstStyle/>
              <a:p>
                <a:pPr marL="0" indent="0">
                  <a:buNone/>
                </a:pPr>
                <a:r>
                  <a:rPr lang="en-US" dirty="0"/>
                  <a:t>Consider a batted baseball. Use 6 ft above ground, 176 ft/sec, 45 degree angle.</a:t>
                </a:r>
              </a:p>
              <a:p>
                <a:pPr marL="0" indent="0">
                  <a:buNone/>
                </a:pPr>
                <a:r>
                  <a:rPr lang="en-US" dirty="0">
                    <a:hlinkClick r:id="rId2"/>
                  </a:rPr>
                  <a:t>https://calculushowto.com/how-to-describe-the-path-of-a-baseball-in-calculus/</a:t>
                </a:r>
                <a:endParaRPr lang="en-US" dirty="0"/>
              </a:p>
              <a:p>
                <a:pPr marL="0" indent="0">
                  <a:buNone/>
                </a:pPr>
                <a:endParaRPr lang="en-US" dirty="0"/>
              </a:p>
              <a:p>
                <a:pPr marL="0" indent="0" algn="just">
                  <a:buNone/>
                </a:pPr>
                <a:r>
                  <a:rPr lang="en-US" dirty="0"/>
                  <a:t>Vertical as a function of time: y(t) = 6 + 124t – 16t</a:t>
                </a:r>
                <a:r>
                  <a:rPr lang="en-US" baseline="30000" dirty="0"/>
                  <a:t>2</a:t>
                </a:r>
                <a:r>
                  <a:rPr lang="en-US" dirty="0"/>
                  <a:t>.</a:t>
                </a:r>
              </a:p>
              <a:p>
                <a:pPr marL="0" indent="0" algn="just">
                  <a:buNone/>
                </a:pPr>
                <a:r>
                  <a:rPr lang="en-US" dirty="0"/>
                  <a:t>Horizontal as a function of time: x(t) = 124t.</a:t>
                </a:r>
              </a:p>
              <a:p>
                <a:pPr marL="0" indent="0" algn="just">
                  <a:buNone/>
                </a:pPr>
                <a:endParaRPr lang="en-US" dirty="0"/>
              </a:p>
              <a:p>
                <a:pPr marL="0" indent="0" algn="just">
                  <a:buNone/>
                </a:pPr>
                <a:r>
                  <a:rPr lang="en-US" dirty="0"/>
                  <a:t>The time of flight is when y(t) = 0, so solve -16t</a:t>
                </a:r>
                <a:r>
                  <a:rPr lang="en-US" baseline="30000" dirty="0"/>
                  <a:t>2</a:t>
                </a:r>
                <a:r>
                  <a:rPr lang="en-US" dirty="0"/>
                  <a:t> + 124t + 6 = 0.</a:t>
                </a:r>
              </a:p>
              <a:p>
                <a:pPr marL="0" indent="0" algn="just">
                  <a:buNone/>
                </a:pPr>
                <a:r>
                  <a:rPr lang="en-US" dirty="0"/>
                  <a:t>Use Quadratic Formula: Get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31 ±</m:t>
                        </m:r>
                        <m:rad>
                          <m:radPr>
                            <m:degHide m:val="on"/>
                            <m:ctrlPr>
                              <a:rPr lang="en-US" i="1">
                                <a:latin typeface="Cambria Math" panose="02040503050406030204" pitchFamily="18" charset="0"/>
                              </a:rPr>
                            </m:ctrlPr>
                          </m:radPr>
                          <m:deg/>
                          <m:e>
                            <m:r>
                              <a:rPr lang="en-US" i="1">
                                <a:latin typeface="Cambria Math" panose="02040503050406030204" pitchFamily="18" charset="0"/>
                              </a:rPr>
                              <m:t>985</m:t>
                            </m:r>
                          </m:e>
                        </m:rad>
                        <m:r>
                          <a:rPr lang="en-US" b="0" i="1" smtClean="0">
                            <a:latin typeface="Cambria Math" panose="02040503050406030204" pitchFamily="18" charset="0"/>
                          </a:rPr>
                          <m:t> </m:t>
                        </m:r>
                      </m:num>
                      <m:den>
                        <m:r>
                          <a:rPr lang="en-US" b="0" i="1" smtClean="0">
                            <a:latin typeface="Cambria Math" panose="02040503050406030204" pitchFamily="18" charset="0"/>
                          </a:rPr>
                          <m:t>8</m:t>
                        </m:r>
                      </m:den>
                    </m:f>
                  </m:oMath>
                </a14:m>
                <a:r>
                  <a:rPr lang="en-US" dirty="0"/>
                  <a:t>, so time is about 7.8 seconds.</a:t>
                </a:r>
              </a:p>
              <a:p>
                <a:pPr marL="0" indent="0" algn="just">
                  <a:buNone/>
                </a:pPr>
                <a:r>
                  <a:rPr lang="en-US" dirty="0"/>
                  <a:t>Thus horizontal distance is about 967 feet. </a:t>
                </a:r>
              </a:p>
              <a:p>
                <a:pPr marL="0" indent="0" algn="just">
                  <a:buNone/>
                </a:pPr>
                <a:r>
                  <a:rPr lang="en-US" dirty="0">
                    <a:solidFill>
                      <a:srgbClr val="FF0000"/>
                    </a:solidFill>
                  </a:rPr>
                  <a:t>Is this reasonable? If yes why, if not why not?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50371B93-688E-46E4-91EC-E869A8106D58}"/>
                  </a:ext>
                </a:extLst>
              </p:cNvPr>
              <p:cNvSpPr>
                <a:spLocks noGrp="1" noRot="1" noChangeAspect="1" noMove="1" noResize="1" noEditPoints="1" noAdjustHandles="1" noChangeArrowheads="1" noChangeShapeType="1" noTextEdit="1"/>
              </p:cNvSpPr>
              <p:nvPr>
                <p:ph idx="1"/>
              </p:nvPr>
            </p:nvSpPr>
            <p:spPr>
              <a:xfrm>
                <a:off x="270028" y="783453"/>
                <a:ext cx="11921972" cy="5430915"/>
              </a:xfrm>
              <a:blipFill>
                <a:blip r:embed="rId3"/>
                <a:stretch>
                  <a:fillRect l="-1022" t="-1910" b="-10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61</a:t>
            </a:fld>
            <a:endParaRPr lang="en-US"/>
          </a:p>
        </p:txBody>
      </p:sp>
    </p:spTree>
    <p:extLst>
      <p:ext uri="{BB962C8B-B14F-4D97-AF65-F5344CB8AC3E}">
        <p14:creationId xmlns:p14="http://schemas.microsoft.com/office/powerpoint/2010/main" val="439202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145742" y="794551"/>
                <a:ext cx="11921972" cy="5430915"/>
              </a:xfrm>
            </p:spPr>
            <p:txBody>
              <a:bodyPr>
                <a:normAutofit/>
              </a:bodyPr>
              <a:lstStyle/>
              <a:p>
                <a:pPr marL="0" indent="0">
                  <a:buNone/>
                </a:pPr>
                <a:r>
                  <a:rPr lang="en-US" dirty="0"/>
                  <a:t>Consider a batted baseball. Use 6 ft above ground, 176 ft/sec, 45 degree angle.</a:t>
                </a:r>
              </a:p>
              <a:p>
                <a:pPr marL="0" indent="0">
                  <a:buNone/>
                </a:pPr>
                <a:r>
                  <a:rPr lang="en-US" dirty="0">
                    <a:hlinkClick r:id="rId2"/>
                  </a:rPr>
                  <a:t>https://calculushowto.com/how-to-describe-the-path-of-a-baseball-in-calculus/</a:t>
                </a:r>
                <a:endParaRPr lang="en-US" dirty="0"/>
              </a:p>
              <a:p>
                <a:pPr marL="0" indent="0">
                  <a:buNone/>
                </a:pPr>
                <a:endParaRPr lang="en-US" dirty="0"/>
              </a:p>
              <a:p>
                <a:pPr marL="0" indent="0" algn="just">
                  <a:buNone/>
                </a:pPr>
                <a:r>
                  <a:rPr lang="en-US" dirty="0"/>
                  <a:t>Vertical as a function of time: y(t) = 6 + 124t – 16t</a:t>
                </a:r>
                <a:r>
                  <a:rPr lang="en-US" baseline="30000" dirty="0"/>
                  <a:t>2</a:t>
                </a:r>
                <a:r>
                  <a:rPr lang="en-US" dirty="0"/>
                  <a:t>.</a:t>
                </a:r>
              </a:p>
              <a:p>
                <a:pPr marL="0" indent="0" algn="just">
                  <a:buNone/>
                </a:pPr>
                <a:r>
                  <a:rPr lang="en-US" dirty="0"/>
                  <a:t>Horizontal as a function of time: x(t) = 124t.</a:t>
                </a:r>
              </a:p>
              <a:p>
                <a:pPr marL="0" indent="0" algn="just">
                  <a:buNone/>
                </a:pPr>
                <a:endParaRPr lang="en-US" dirty="0"/>
              </a:p>
              <a:p>
                <a:pPr marL="0" indent="0" algn="just">
                  <a:buNone/>
                </a:pPr>
                <a:r>
                  <a:rPr lang="en-US" dirty="0"/>
                  <a:t>The time of flight is when y(t) = 0, so solve -16t</a:t>
                </a:r>
                <a:r>
                  <a:rPr lang="en-US" baseline="30000" dirty="0"/>
                  <a:t>2</a:t>
                </a:r>
                <a:r>
                  <a:rPr lang="en-US" dirty="0"/>
                  <a:t> + 124t + 6 = 0.</a:t>
                </a:r>
              </a:p>
              <a:p>
                <a:pPr marL="0" indent="0" algn="just">
                  <a:buNone/>
                </a:pPr>
                <a:r>
                  <a:rPr lang="en-US" dirty="0"/>
                  <a:t>Use Quadratic Formula: Get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31 ±</m:t>
                        </m:r>
                        <m:rad>
                          <m:radPr>
                            <m:degHide m:val="on"/>
                            <m:ctrlPr>
                              <a:rPr lang="en-US" i="1">
                                <a:latin typeface="Cambria Math" panose="02040503050406030204" pitchFamily="18" charset="0"/>
                              </a:rPr>
                            </m:ctrlPr>
                          </m:radPr>
                          <m:deg/>
                          <m:e>
                            <m:r>
                              <a:rPr lang="en-US" i="1">
                                <a:latin typeface="Cambria Math" panose="02040503050406030204" pitchFamily="18" charset="0"/>
                              </a:rPr>
                              <m:t>985</m:t>
                            </m:r>
                          </m:e>
                        </m:rad>
                        <m:r>
                          <a:rPr lang="en-US" b="0" i="1" smtClean="0">
                            <a:latin typeface="Cambria Math" panose="02040503050406030204" pitchFamily="18" charset="0"/>
                          </a:rPr>
                          <m:t> </m:t>
                        </m:r>
                      </m:num>
                      <m:den>
                        <m:r>
                          <a:rPr lang="en-US" b="0" i="1" smtClean="0">
                            <a:latin typeface="Cambria Math" panose="02040503050406030204" pitchFamily="18" charset="0"/>
                          </a:rPr>
                          <m:t>8</m:t>
                        </m:r>
                      </m:den>
                    </m:f>
                  </m:oMath>
                </a14:m>
                <a:r>
                  <a:rPr lang="en-US" dirty="0"/>
                  <a:t>, so time is about 7.8 seconds.</a:t>
                </a:r>
              </a:p>
              <a:p>
                <a:pPr marL="0" indent="0" algn="just">
                  <a:buNone/>
                </a:pPr>
                <a:r>
                  <a:rPr lang="en-US" dirty="0"/>
                  <a:t>Thus horizontal distance is about 967 feet. </a:t>
                </a:r>
              </a:p>
              <a:p>
                <a:pPr marL="0" indent="0" algn="just">
                  <a:buNone/>
                </a:pPr>
                <a:r>
                  <a:rPr lang="en-US" dirty="0">
                    <a:solidFill>
                      <a:srgbClr val="FF0000"/>
                    </a:solidFill>
                  </a:rPr>
                  <a:t>Seems high – no air resistance.</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50371B93-688E-46E4-91EC-E869A8106D58}"/>
                  </a:ext>
                </a:extLst>
              </p:cNvPr>
              <p:cNvSpPr>
                <a:spLocks noGrp="1" noRot="1" noChangeAspect="1" noMove="1" noResize="1" noEditPoints="1" noAdjustHandles="1" noChangeArrowheads="1" noChangeShapeType="1" noTextEdit="1"/>
              </p:cNvSpPr>
              <p:nvPr>
                <p:ph idx="1"/>
              </p:nvPr>
            </p:nvSpPr>
            <p:spPr>
              <a:xfrm>
                <a:off x="145742" y="794551"/>
                <a:ext cx="11921972" cy="5430915"/>
              </a:xfrm>
              <a:blipFill>
                <a:blip r:embed="rId3"/>
                <a:stretch>
                  <a:fillRect l="-1074" t="-1796" b="-8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62</a:t>
            </a:fld>
            <a:endParaRPr lang="en-US"/>
          </a:p>
        </p:txBody>
      </p:sp>
    </p:spTree>
    <p:extLst>
      <p:ext uri="{BB962C8B-B14F-4D97-AF65-F5344CB8AC3E}">
        <p14:creationId xmlns:p14="http://schemas.microsoft.com/office/powerpoint/2010/main" val="1449013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BEEBF3-71CF-42CF-8CAA-6106DDED8B7D}"/>
              </a:ext>
            </a:extLst>
          </p:cNvPr>
          <p:cNvPicPr>
            <a:picLocks noChangeAspect="1"/>
          </p:cNvPicPr>
          <p:nvPr/>
        </p:nvPicPr>
        <p:blipFill>
          <a:blip r:embed="rId2"/>
          <a:stretch>
            <a:fillRect/>
          </a:stretch>
        </p:blipFill>
        <p:spPr>
          <a:xfrm>
            <a:off x="231390" y="1690136"/>
            <a:ext cx="11504889" cy="5031340"/>
          </a:xfrm>
          <a:prstGeom prst="rect">
            <a:avLst/>
          </a:prstGeom>
        </p:spPr>
      </p:pic>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First Application: Trajectories</a:t>
            </a:r>
          </a:p>
        </p:txBody>
      </p:sp>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145742" y="794551"/>
            <a:ext cx="11921972" cy="5430915"/>
          </a:xfrm>
        </p:spPr>
        <p:txBody>
          <a:bodyPr>
            <a:normAutofit/>
          </a:bodyPr>
          <a:lstStyle/>
          <a:p>
            <a:pPr marL="0" indent="0" algn="just">
              <a:buNone/>
            </a:pPr>
            <a:r>
              <a:rPr lang="en-US" dirty="0">
                <a:hlinkClick r:id="rId3"/>
              </a:rPr>
              <a:t>http://www.schoolphysics.co.uk/age16-19/Mechanics/Kinematics/text/Projectiles_and_air_resistance/index.html</a:t>
            </a: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p:txBody>
      </p:sp>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63</a:t>
            </a:fld>
            <a:endParaRPr lang="en-US"/>
          </a:p>
        </p:txBody>
      </p:sp>
    </p:spTree>
    <p:extLst>
      <p:ext uri="{BB962C8B-B14F-4D97-AF65-F5344CB8AC3E}">
        <p14:creationId xmlns:p14="http://schemas.microsoft.com/office/powerpoint/2010/main" val="4272601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390-B4B7-401E-92A1-A862488EF8ED}"/>
              </a:ext>
            </a:extLst>
          </p:cNvPr>
          <p:cNvSpPr>
            <a:spLocks noGrp="1"/>
          </p:cNvSpPr>
          <p:nvPr>
            <p:ph type="title"/>
          </p:nvPr>
        </p:nvSpPr>
        <p:spPr>
          <a:xfrm>
            <a:off x="145742" y="136525"/>
            <a:ext cx="10515600" cy="646929"/>
          </a:xfrm>
        </p:spPr>
        <p:txBody>
          <a:bodyPr>
            <a:normAutofit fontScale="90000"/>
          </a:bodyPr>
          <a:lstStyle/>
          <a:p>
            <a:r>
              <a:rPr lang="en-US" b="1" dirty="0">
                <a:solidFill>
                  <a:srgbClr val="FF0000"/>
                </a:solidFill>
              </a:rPr>
              <a:t>Project: Trajectories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371B93-688E-46E4-91EC-E869A8106D58}"/>
                  </a:ext>
                </a:extLst>
              </p:cNvPr>
              <p:cNvSpPr>
                <a:spLocks noGrp="1"/>
              </p:cNvSpPr>
              <p:nvPr>
                <p:ph idx="1"/>
              </p:nvPr>
            </p:nvSpPr>
            <p:spPr>
              <a:xfrm>
                <a:off x="124286" y="783454"/>
                <a:ext cx="11921972" cy="5430915"/>
              </a:xfrm>
            </p:spPr>
            <p:txBody>
              <a:bodyPr>
                <a:normAutofit/>
              </a:bodyPr>
              <a:lstStyle/>
              <a:p>
                <a:pPr marL="0" indent="0">
                  <a:buNone/>
                </a:pPr>
                <a:r>
                  <a:rPr lang="en-US" dirty="0"/>
                  <a:t>Consider a batted baseball. Use 6 ft above ground, 176 ft/sec, angle of </a:t>
                </a:r>
                <a14:m>
                  <m:oMath xmlns:m="http://schemas.openxmlformats.org/officeDocument/2006/math">
                    <m:r>
                      <m:rPr>
                        <m:sty m:val="p"/>
                      </m:rPr>
                      <a:rPr lang="el-GR" i="1" dirty="0" smtClean="0">
                        <a:latin typeface="Cambria Math" panose="02040503050406030204" pitchFamily="18" charset="0"/>
                      </a:rPr>
                      <m:t>θ</m:t>
                    </m:r>
                  </m:oMath>
                </a14:m>
                <a:r>
                  <a:rPr lang="en-US" dirty="0"/>
                  <a:t>.</a:t>
                </a:r>
              </a:p>
              <a:p>
                <a:pPr marL="0" indent="0">
                  <a:buNone/>
                </a:pPr>
                <a:r>
                  <a:rPr lang="en-US" dirty="0">
                    <a:hlinkClick r:id="rId2"/>
                  </a:rPr>
                  <a:t>https://calculushowto.com/how-to-describe-the-path-of-a-baseball-in-calculus/</a:t>
                </a:r>
                <a:endParaRPr lang="en-US" dirty="0"/>
              </a:p>
              <a:p>
                <a:pPr marL="0" indent="0">
                  <a:buNone/>
                </a:pPr>
                <a:endParaRPr lang="en-US" dirty="0"/>
              </a:p>
              <a:p>
                <a:pPr marL="0" indent="0" algn="just">
                  <a:buNone/>
                </a:pPr>
                <a:r>
                  <a:rPr lang="en-US" dirty="0"/>
                  <a:t>Vertical as a function of time: y(t) = 6 + 176 sin(</a:t>
                </a:r>
                <a14:m>
                  <m:oMath xmlns:m="http://schemas.openxmlformats.org/officeDocument/2006/math">
                    <m:r>
                      <m:rPr>
                        <m:sty m:val="p"/>
                      </m:rPr>
                      <a:rPr lang="el-GR" i="1" dirty="0">
                        <a:latin typeface="Cambria Math" panose="02040503050406030204" pitchFamily="18" charset="0"/>
                      </a:rPr>
                      <m:t>θ</m:t>
                    </m:r>
                  </m:oMath>
                </a14:m>
                <a:r>
                  <a:rPr lang="en-US" dirty="0"/>
                  <a:t>) t – 16t</a:t>
                </a:r>
                <a:r>
                  <a:rPr lang="en-US" baseline="30000" dirty="0"/>
                  <a:t>2</a:t>
                </a:r>
                <a:r>
                  <a:rPr lang="en-US" dirty="0"/>
                  <a:t>.</a:t>
                </a:r>
              </a:p>
              <a:p>
                <a:pPr marL="0" indent="0" algn="just">
                  <a:buNone/>
                </a:pPr>
                <a:r>
                  <a:rPr lang="en-US" dirty="0"/>
                  <a:t>Horizontal as a function of time: x(t) = 176 cos(</a:t>
                </a:r>
                <a14:m>
                  <m:oMath xmlns:m="http://schemas.openxmlformats.org/officeDocument/2006/math">
                    <m:r>
                      <m:rPr>
                        <m:sty m:val="p"/>
                      </m:rPr>
                      <a:rPr lang="el-GR" i="1" dirty="0">
                        <a:latin typeface="Cambria Math" panose="02040503050406030204" pitchFamily="18" charset="0"/>
                      </a:rPr>
                      <m:t>θ</m:t>
                    </m:r>
                  </m:oMath>
                </a14:m>
                <a:r>
                  <a:rPr lang="en-US" dirty="0"/>
                  <a:t>)t.</a:t>
                </a:r>
              </a:p>
              <a:p>
                <a:pPr marL="0" indent="0" algn="just">
                  <a:buNone/>
                </a:pPr>
                <a:r>
                  <a:rPr lang="en-US" dirty="0"/>
                  <a:t>Here cos(</a:t>
                </a:r>
                <a14:m>
                  <m:oMath xmlns:m="http://schemas.openxmlformats.org/officeDocument/2006/math">
                    <m:r>
                      <m:rPr>
                        <m:sty m:val="p"/>
                      </m:rPr>
                      <a:rPr lang="el-GR" i="1" dirty="0">
                        <a:latin typeface="Cambria Math" panose="02040503050406030204" pitchFamily="18" charset="0"/>
                      </a:rPr>
                      <m:t>θ</m:t>
                    </m:r>
                  </m:oMath>
                </a14:m>
                <a:r>
                  <a:rPr lang="en-US" dirty="0"/>
                  <a:t>) and sin(</a:t>
                </a:r>
                <a14:m>
                  <m:oMath xmlns:m="http://schemas.openxmlformats.org/officeDocument/2006/math">
                    <m:r>
                      <m:rPr>
                        <m:sty m:val="p"/>
                      </m:rPr>
                      <a:rPr lang="el-GR" i="1" dirty="0">
                        <a:latin typeface="Cambria Math" panose="02040503050406030204" pitchFamily="18" charset="0"/>
                      </a:rPr>
                      <m:t>θ</m:t>
                    </m:r>
                  </m:oMath>
                </a14:m>
                <a:r>
                  <a:rPr lang="en-US" dirty="0"/>
                  <a:t>) are the sides of a right triangle, so the sum of their squares is 1.</a:t>
                </a:r>
              </a:p>
              <a:p>
                <a:pPr marL="0" indent="0" algn="just">
                  <a:buNone/>
                </a:pPr>
                <a:r>
                  <a:rPr lang="en-US" dirty="0"/>
                  <a:t>We have cos(</a:t>
                </a:r>
                <a14:m>
                  <m:oMath xmlns:m="http://schemas.openxmlformats.org/officeDocument/2006/math">
                    <m:r>
                      <m:rPr>
                        <m:sty m:val="p"/>
                      </m:rPr>
                      <a:rPr lang="el-GR" i="1" dirty="0">
                        <a:latin typeface="Cambria Math" panose="02040503050406030204" pitchFamily="18" charset="0"/>
                      </a:rPr>
                      <m:t>θ</m:t>
                    </m:r>
                  </m:oMath>
                </a14:m>
                <a:r>
                  <a:rPr lang="en-US" dirty="0"/>
                  <a:t>) goes from 0 to 1, and sin(</a:t>
                </a:r>
                <a14:m>
                  <m:oMath xmlns:m="http://schemas.openxmlformats.org/officeDocument/2006/math">
                    <m:r>
                      <m:rPr>
                        <m:sty m:val="p"/>
                      </m:rPr>
                      <a:rPr lang="el-GR" i="1" dirty="0">
                        <a:latin typeface="Cambria Math" panose="02040503050406030204" pitchFamily="18" charset="0"/>
                      </a:rPr>
                      <m:t>θ</m:t>
                    </m:r>
                  </m:oMath>
                </a14:m>
                <a:r>
                  <a:rPr lang="en-US" dirty="0"/>
                  <a:t>)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m:rPr>
                                    <m:sty m:val="p"/>
                                  </m:rPr>
                                  <a:rPr lang="el-GR" i="1" dirty="0">
                                    <a:latin typeface="Cambria Math" panose="02040503050406030204" pitchFamily="18" charset="0"/>
                                  </a:rPr>
                                  <m:t>θ</m:t>
                                </m:r>
                              </m:e>
                            </m:d>
                          </m:e>
                        </m:func>
                        <m:r>
                          <a:rPr lang="en-US" b="0" i="1" baseline="30000" dirty="0" smtClean="0">
                            <a:latin typeface="Cambria Math" panose="02040503050406030204" pitchFamily="18" charset="0"/>
                          </a:rPr>
                          <m:t>2</m:t>
                        </m:r>
                      </m:e>
                    </m:rad>
                    <m:r>
                      <a:rPr lang="en-US" b="0" i="1" smtClean="0">
                        <a:latin typeface="Cambria Math" panose="02040503050406030204" pitchFamily="18" charset="0"/>
                      </a:rPr>
                      <m:t>.</m:t>
                    </m:r>
                  </m:oMath>
                </a14:m>
                <a:endParaRPr lang="en-US" dirty="0"/>
              </a:p>
              <a:p>
                <a:pPr marL="0" indent="0" algn="just">
                  <a:buNone/>
                </a:pPr>
                <a:endParaRPr lang="en-US" dirty="0"/>
              </a:p>
              <a:p>
                <a:pPr marL="0" indent="0" algn="just">
                  <a:buNone/>
                </a:pPr>
                <a:r>
                  <a:rPr lang="en-US" dirty="0">
                    <a:solidFill>
                      <a:srgbClr val="FF0000"/>
                    </a:solidFill>
                  </a:rPr>
                  <a:t>Project: Use the quadratic formula to find the flight time and horizontal distance as a function of </a:t>
                </a:r>
                <a14:m>
                  <m:oMath xmlns:m="http://schemas.openxmlformats.org/officeDocument/2006/math">
                    <m:r>
                      <m:rPr>
                        <m:sty m:val="p"/>
                      </m:rPr>
                      <a:rPr lang="el-GR" i="1" dirty="0">
                        <a:solidFill>
                          <a:srgbClr val="FF0000"/>
                        </a:solidFill>
                        <a:latin typeface="Cambria Math" panose="02040503050406030204" pitchFamily="18" charset="0"/>
                      </a:rPr>
                      <m:t>θ</m:t>
                    </m:r>
                  </m:oMath>
                </a14:m>
                <a:r>
                  <a:rPr lang="en-US" dirty="0">
                    <a:solidFill>
                      <a:srgbClr val="FF0000"/>
                    </a:solidFill>
                  </a:rPr>
                  <a:t>. What </a:t>
                </a:r>
                <a14:m>
                  <m:oMath xmlns:m="http://schemas.openxmlformats.org/officeDocument/2006/math">
                    <m:r>
                      <m:rPr>
                        <m:sty m:val="p"/>
                      </m:rPr>
                      <a:rPr lang="el-GR" i="1" dirty="0">
                        <a:solidFill>
                          <a:srgbClr val="FF0000"/>
                        </a:solidFill>
                        <a:latin typeface="Cambria Math" panose="02040503050406030204" pitchFamily="18" charset="0"/>
                      </a:rPr>
                      <m:t>θ</m:t>
                    </m:r>
                  </m:oMath>
                </a14:m>
                <a:r>
                  <a:rPr lang="en-US" dirty="0">
                    <a:solidFill>
                      <a:srgbClr val="FF0000"/>
                    </a:solidFill>
                  </a:rPr>
                  <a:t> gives the furthest horizontal travel?</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50371B93-688E-46E4-91EC-E869A8106D58}"/>
                  </a:ext>
                </a:extLst>
              </p:cNvPr>
              <p:cNvSpPr>
                <a:spLocks noGrp="1" noRot="1" noChangeAspect="1" noMove="1" noResize="1" noEditPoints="1" noAdjustHandles="1" noChangeArrowheads="1" noChangeShapeType="1" noTextEdit="1"/>
              </p:cNvSpPr>
              <p:nvPr>
                <p:ph idx="1"/>
              </p:nvPr>
            </p:nvSpPr>
            <p:spPr>
              <a:xfrm>
                <a:off x="124286" y="783454"/>
                <a:ext cx="11921972" cy="5430915"/>
              </a:xfrm>
              <a:blipFill>
                <a:blip r:embed="rId3"/>
                <a:stretch>
                  <a:fillRect l="-1022" t="-1910" r="-1074" b="-303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86FFD9-FFCF-43CB-A552-6965173CE71D}"/>
              </a:ext>
            </a:extLst>
          </p:cNvPr>
          <p:cNvSpPr>
            <a:spLocks noGrp="1"/>
          </p:cNvSpPr>
          <p:nvPr>
            <p:ph type="sldNum" sz="quarter" idx="12"/>
          </p:nvPr>
        </p:nvSpPr>
        <p:spPr/>
        <p:txBody>
          <a:bodyPr/>
          <a:lstStyle/>
          <a:p>
            <a:fld id="{5DC2FD62-BB2D-412E-AB71-8E2B5D235FAB}" type="slidenum">
              <a:rPr lang="en-US" smtClean="0"/>
              <a:t>64</a:t>
            </a:fld>
            <a:endParaRPr lang="en-US"/>
          </a:p>
        </p:txBody>
      </p:sp>
    </p:spTree>
    <p:extLst>
      <p:ext uri="{BB962C8B-B14F-4D97-AF65-F5344CB8AC3E}">
        <p14:creationId xmlns:p14="http://schemas.microsoft.com/office/powerpoint/2010/main" val="1525816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F0494-F75D-4DD0-9CAA-15F0F8A47B06}"/>
              </a:ext>
            </a:extLst>
          </p:cNvPr>
          <p:cNvPicPr>
            <a:picLocks noChangeAspect="1"/>
          </p:cNvPicPr>
          <p:nvPr/>
        </p:nvPicPr>
        <p:blipFill>
          <a:blip r:embed="rId2"/>
          <a:stretch>
            <a:fillRect/>
          </a:stretch>
        </p:blipFill>
        <p:spPr>
          <a:xfrm>
            <a:off x="5712319" y="1885649"/>
            <a:ext cx="6215723" cy="4485839"/>
          </a:xfrm>
          <a:prstGeom prst="rect">
            <a:avLst/>
          </a:prstGeom>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74720" y="871153"/>
            <a:ext cx="10258888" cy="1206222"/>
          </a:xfrm>
        </p:spPr>
        <p:txBody>
          <a:bodyPr>
            <a:normAutofit fontScale="90000"/>
          </a:bodyPr>
          <a:lstStyle/>
          <a:p>
            <a:r>
              <a:rPr lang="en-US" sz="8000" dirty="0">
                <a:solidFill>
                  <a:srgbClr val="7030A0"/>
                </a:solidFill>
              </a:rPr>
              <a:t>Part III: Applications of Quadratic </a:t>
            </a:r>
            <a:r>
              <a:rPr lang="en-US" sz="8000" dirty="0" err="1">
                <a:solidFill>
                  <a:srgbClr val="7030A0"/>
                </a:solidFill>
              </a:rPr>
              <a:t>Equations:The</a:t>
            </a:r>
            <a:r>
              <a:rPr lang="en-US" sz="8000" dirty="0">
                <a:solidFill>
                  <a:srgbClr val="7030A0"/>
                </a:solidFill>
              </a:rPr>
              <a:t> Fibonacci Numbers</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solidFill>
                  <a:schemeClr val="bg1"/>
                </a:solidFill>
              </a:rPr>
              <a:t>65</a:t>
            </a:fld>
            <a:endParaRPr lang="en-US" dirty="0">
              <a:solidFill>
                <a:schemeClr val="bg1"/>
              </a:solidFill>
            </a:endParaRP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pic>
        <p:nvPicPr>
          <p:cNvPr id="2050" name="Picture 2" descr="I am Calvin | Fibonacci Numbers">
            <a:extLst>
              <a:ext uri="{FF2B5EF4-FFF2-40B4-BE49-F238E27FC236}">
                <a16:creationId xmlns:a16="http://schemas.microsoft.com/office/drawing/2014/main" id="{A6911CA7-FD6F-412D-B53B-5D82838B0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864932"/>
            <a:ext cx="5295253" cy="38565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D192F47-36B0-420A-87F6-31E9C04E7614}"/>
              </a:ext>
            </a:extLst>
          </p:cNvPr>
          <p:cNvSpPr/>
          <p:nvPr/>
        </p:nvSpPr>
        <p:spPr>
          <a:xfrm>
            <a:off x="5712319" y="6385023"/>
            <a:ext cx="6479681" cy="307777"/>
          </a:xfrm>
          <a:prstGeom prst="rect">
            <a:avLst/>
          </a:prstGeom>
        </p:spPr>
        <p:txBody>
          <a:bodyPr wrap="square">
            <a:spAutoFit/>
          </a:bodyPr>
          <a:lstStyle/>
          <a:p>
            <a:r>
              <a:rPr lang="en-US" sz="1400" dirty="0">
                <a:hlinkClick r:id="rId5"/>
              </a:rPr>
              <a:t>https://web.williams.edu/Mathematics/sjmiller/public_html/math/talks/talks.html</a:t>
            </a:r>
            <a:endParaRPr lang="en-US" sz="1400" dirty="0"/>
          </a:p>
        </p:txBody>
      </p:sp>
    </p:spTree>
    <p:extLst>
      <p:ext uri="{BB962C8B-B14F-4D97-AF65-F5344CB8AC3E}">
        <p14:creationId xmlns:p14="http://schemas.microsoft.com/office/powerpoint/2010/main" val="4022560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a:t>There are many ways to define the Fibonacci numbers.</a:t>
            </a:r>
          </a:p>
          <a:p>
            <a:pPr marL="0" indent="0">
              <a:buNone/>
            </a:pPr>
            <a:endParaRPr lang="en-US" dirty="0"/>
          </a:p>
          <a:p>
            <a:pPr marL="0" indent="0">
              <a:buNone/>
            </a:pPr>
            <a:r>
              <a:rPr lang="en-US" dirty="0"/>
              <a:t>We met them in:</a:t>
            </a:r>
          </a:p>
          <a:p>
            <a:pPr marL="0" indent="0">
              <a:buNone/>
            </a:pPr>
            <a:r>
              <a:rPr lang="en-US" dirty="0"/>
              <a:t>I Love Rectangles Game: </a:t>
            </a:r>
            <a:r>
              <a:rPr lang="en-US" u="sng" dirty="0">
                <a:hlinkClick r:id="rId2"/>
              </a:rPr>
              <a:t>https://youtu.be/JHtrzARHwHU</a:t>
            </a:r>
            <a:r>
              <a:rPr lang="en-US" dirty="0"/>
              <a:t> (</a:t>
            </a:r>
            <a:r>
              <a:rPr lang="en-US" dirty="0" err="1"/>
              <a:t>powerpoint</a:t>
            </a:r>
            <a:r>
              <a:rPr lang="en-US" dirty="0"/>
              <a:t>  </a:t>
            </a:r>
            <a:r>
              <a:rPr lang="en-US" u="sng" dirty="0">
                <a:hlinkClick r:id="rId3"/>
              </a:rPr>
              <a:t>here</a:t>
            </a:r>
            <a:r>
              <a:rPr lang="en-US" dirty="0"/>
              <a:t>, pdf </a:t>
            </a:r>
            <a:r>
              <a:rPr lang="en-US" u="sng" dirty="0">
                <a:hlinkClick r:id="rId4"/>
              </a:rPr>
              <a:t>here</a:t>
            </a:r>
            <a:r>
              <a:rPr lang="en-US" dirty="0"/>
              <a:t>) (3/24/2020): Aimed for K, should be good for all ages. 13 minutes.</a:t>
            </a:r>
          </a:p>
          <a:p>
            <a:pPr marL="0" indent="0">
              <a:buNone/>
            </a:pPr>
            <a:endParaRPr lang="en-US" dirty="0"/>
          </a:p>
          <a:p>
            <a:pPr marL="0" indent="0">
              <a:buNone/>
            </a:pPr>
            <a:r>
              <a:rPr lang="en-US" dirty="0"/>
              <a:t>Standard definition: </a:t>
            </a:r>
          </a:p>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endParaRPr lang="en-US" dirty="0"/>
          </a:p>
          <a:p>
            <a:pPr marL="0" indent="0">
              <a:buNone/>
            </a:pPr>
            <a:r>
              <a:rPr lang="en-US" dirty="0"/>
              <a:t>Thus the sequence is 0, 1, </a:t>
            </a:r>
            <a:r>
              <a:rPr lang="en-US" dirty="0">
                <a:solidFill>
                  <a:srgbClr val="FF0000"/>
                </a:solidFill>
              </a:rPr>
              <a:t>...?</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66</a:t>
            </a:fld>
            <a:endParaRPr lang="en-US"/>
          </a:p>
        </p:txBody>
      </p:sp>
    </p:spTree>
    <p:extLst>
      <p:ext uri="{BB962C8B-B14F-4D97-AF65-F5344CB8AC3E}">
        <p14:creationId xmlns:p14="http://schemas.microsoft.com/office/powerpoint/2010/main" val="2300428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a:t>There are many ways to define the Fibonacci numbers.</a:t>
            </a:r>
          </a:p>
          <a:p>
            <a:pPr marL="0" indent="0">
              <a:buNone/>
            </a:pPr>
            <a:endParaRPr lang="en-US" dirty="0"/>
          </a:p>
          <a:p>
            <a:pPr marL="0" indent="0">
              <a:buNone/>
            </a:pPr>
            <a:r>
              <a:rPr lang="en-US" dirty="0"/>
              <a:t>We met them in:</a:t>
            </a:r>
          </a:p>
          <a:p>
            <a:pPr marL="0" indent="0">
              <a:buNone/>
            </a:pPr>
            <a:r>
              <a:rPr lang="en-US" dirty="0"/>
              <a:t>I Love Rectangles Game: </a:t>
            </a:r>
            <a:r>
              <a:rPr lang="en-US" u="sng" dirty="0">
                <a:hlinkClick r:id="rId2"/>
              </a:rPr>
              <a:t>https://youtu.be/JHtrzARHwHU</a:t>
            </a:r>
            <a:r>
              <a:rPr lang="en-US" dirty="0"/>
              <a:t> (</a:t>
            </a:r>
            <a:r>
              <a:rPr lang="en-US" dirty="0" err="1"/>
              <a:t>powerpoint</a:t>
            </a:r>
            <a:r>
              <a:rPr lang="en-US" dirty="0"/>
              <a:t>  </a:t>
            </a:r>
            <a:r>
              <a:rPr lang="en-US" u="sng" dirty="0">
                <a:hlinkClick r:id="rId3"/>
              </a:rPr>
              <a:t>here</a:t>
            </a:r>
            <a:r>
              <a:rPr lang="en-US" dirty="0"/>
              <a:t>, pdf </a:t>
            </a:r>
            <a:r>
              <a:rPr lang="en-US" u="sng" dirty="0">
                <a:hlinkClick r:id="rId4"/>
              </a:rPr>
              <a:t>here</a:t>
            </a:r>
            <a:r>
              <a:rPr lang="en-US" dirty="0"/>
              <a:t>) (3/24/2020): Aimed for K, should be good for all ages. 13 minutes.</a:t>
            </a:r>
          </a:p>
          <a:p>
            <a:pPr marL="0" indent="0">
              <a:buNone/>
            </a:pPr>
            <a:endParaRPr lang="en-US" dirty="0"/>
          </a:p>
          <a:p>
            <a:pPr marL="0" indent="0">
              <a:buNone/>
            </a:pPr>
            <a:r>
              <a:rPr lang="en-US" dirty="0"/>
              <a:t>Standard definition: </a:t>
            </a:r>
          </a:p>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endParaRPr lang="en-US" dirty="0"/>
          </a:p>
          <a:p>
            <a:pPr marL="0" indent="0">
              <a:buNone/>
            </a:pPr>
            <a:r>
              <a:rPr lang="en-US" dirty="0"/>
              <a:t>Thus the sequence is 0, 1, 1, 2, 3, 5, 8, 13, 21, 34, 55, 89, 144, ….</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67</a:t>
            </a:fld>
            <a:endParaRPr lang="en-US"/>
          </a:p>
        </p:txBody>
      </p:sp>
    </p:spTree>
    <p:extLst>
      <p:ext uri="{BB962C8B-B14F-4D97-AF65-F5344CB8AC3E}">
        <p14:creationId xmlns:p14="http://schemas.microsoft.com/office/powerpoint/2010/main" val="3868268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4931CD-F81D-47A3-8DCB-651DAF639415}"/>
              </a:ext>
            </a:extLst>
          </p:cNvPr>
          <p:cNvPicPr>
            <a:picLocks noChangeAspect="1"/>
          </p:cNvPicPr>
          <p:nvPr/>
        </p:nvPicPr>
        <p:blipFill>
          <a:blip r:embed="rId2"/>
          <a:stretch>
            <a:fillRect/>
          </a:stretch>
        </p:blipFill>
        <p:spPr>
          <a:xfrm>
            <a:off x="5287212" y="5710179"/>
            <a:ext cx="6646776" cy="828733"/>
          </a:xfrm>
          <a:prstGeom prst="rect">
            <a:avLst/>
          </a:prstGeom>
        </p:spPr>
      </p:pic>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normAutofit lnSpcReduction="10000"/>
          </a:bodyPr>
          <a:lstStyle/>
          <a:p>
            <a:pPr marL="0" indent="0">
              <a:buNone/>
            </a:pPr>
            <a:r>
              <a:rPr lang="en-US" dirty="0"/>
              <a:t>Look at the Sequence, create some questions: </a:t>
            </a:r>
            <a:r>
              <a:rPr lang="en-US" dirty="0">
                <a:hlinkClick r:id="rId3"/>
              </a:rPr>
              <a:t>https://oeis.org/A000045</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FF0000"/>
                </a:solidFill>
              </a:rPr>
              <a:t>Ask some questions about them!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68</a:t>
            </a:fld>
            <a:endParaRPr lang="en-US"/>
          </a:p>
        </p:txBody>
      </p:sp>
      <p:pic>
        <p:nvPicPr>
          <p:cNvPr id="5" name="Picture 4">
            <a:extLst>
              <a:ext uri="{FF2B5EF4-FFF2-40B4-BE49-F238E27FC236}">
                <a16:creationId xmlns:a16="http://schemas.microsoft.com/office/drawing/2014/main" id="{1ADC93C9-C6BE-4A5F-9D6F-D234246EA3CB}"/>
              </a:ext>
            </a:extLst>
          </p:cNvPr>
          <p:cNvPicPr>
            <a:picLocks noChangeAspect="1"/>
          </p:cNvPicPr>
          <p:nvPr/>
        </p:nvPicPr>
        <p:blipFill>
          <a:blip r:embed="rId4"/>
          <a:stretch>
            <a:fillRect/>
          </a:stretch>
        </p:blipFill>
        <p:spPr>
          <a:xfrm>
            <a:off x="852256" y="1518637"/>
            <a:ext cx="10151567" cy="4216338"/>
          </a:xfrm>
          <a:prstGeom prst="rect">
            <a:avLst/>
          </a:prstGeom>
        </p:spPr>
      </p:pic>
    </p:spTree>
    <p:extLst>
      <p:ext uri="{BB962C8B-B14F-4D97-AF65-F5344CB8AC3E}">
        <p14:creationId xmlns:p14="http://schemas.microsoft.com/office/powerpoint/2010/main" val="3090501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875755"/>
          </a:xfrm>
        </p:spPr>
        <p:txBody>
          <a:bodyPr>
            <a:normAutofit/>
          </a:bodyPr>
          <a:lstStyle/>
          <a:p>
            <a:pPr marL="0" indent="0">
              <a:buNone/>
            </a:pPr>
            <a:r>
              <a:rPr lang="en-US" dirty="0"/>
              <a:t>Look at the Sequence, create some questions: </a:t>
            </a:r>
            <a:r>
              <a:rPr lang="en-US" dirty="0">
                <a:hlinkClick r:id="rId2"/>
              </a:rPr>
              <a:t>https://oeis.org/A000045</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Are there infinitely many that are prime? That are perfect squares? Perfect cubes? How fast do they grow? Could you have a right triangle with all sides Fibonacci? Where do they arise? Is there a formula for each? </a:t>
            </a:r>
          </a:p>
          <a:p>
            <a:pPr marL="0" indent="0">
              <a:buNone/>
            </a:pPr>
            <a:r>
              <a:rPr lang="en-US" b="1" dirty="0">
                <a:solidFill>
                  <a:srgbClr val="FF0000"/>
                </a:solidFill>
              </a:rPr>
              <a:t>Get in the habit of asking questions!</a:t>
            </a:r>
          </a:p>
          <a:p>
            <a:pPr marL="0" indent="0">
              <a:buNone/>
            </a:pPr>
            <a:endParaRPr lang="en-US" dirty="0"/>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69</a:t>
            </a:fld>
            <a:endParaRPr lang="en-US"/>
          </a:p>
        </p:txBody>
      </p:sp>
      <p:pic>
        <p:nvPicPr>
          <p:cNvPr id="5" name="Picture 4">
            <a:extLst>
              <a:ext uri="{FF2B5EF4-FFF2-40B4-BE49-F238E27FC236}">
                <a16:creationId xmlns:a16="http://schemas.microsoft.com/office/drawing/2014/main" id="{1ADC93C9-C6BE-4A5F-9D6F-D234246EA3CB}"/>
              </a:ext>
            </a:extLst>
          </p:cNvPr>
          <p:cNvPicPr>
            <a:picLocks noChangeAspect="1"/>
          </p:cNvPicPr>
          <p:nvPr/>
        </p:nvPicPr>
        <p:blipFill>
          <a:blip r:embed="rId3"/>
          <a:stretch>
            <a:fillRect/>
          </a:stretch>
        </p:blipFill>
        <p:spPr>
          <a:xfrm>
            <a:off x="1518416" y="1429860"/>
            <a:ext cx="8633975" cy="3586023"/>
          </a:xfrm>
          <a:prstGeom prst="rect">
            <a:avLst/>
          </a:prstGeom>
        </p:spPr>
      </p:pic>
    </p:spTree>
    <p:extLst>
      <p:ext uri="{BB962C8B-B14F-4D97-AF65-F5344CB8AC3E}">
        <p14:creationId xmlns:p14="http://schemas.microsoft.com/office/powerpoint/2010/main" val="427837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E1A8-6C36-4A8F-B26A-39403008E0FD}"/>
              </a:ext>
            </a:extLst>
          </p:cNvPr>
          <p:cNvSpPr>
            <a:spLocks noGrp="1"/>
          </p:cNvSpPr>
          <p:nvPr>
            <p:ph type="title"/>
          </p:nvPr>
        </p:nvSpPr>
        <p:spPr>
          <a:xfrm>
            <a:off x="145741" y="160939"/>
            <a:ext cx="10515600" cy="851116"/>
          </a:xfrm>
        </p:spPr>
        <p:txBody>
          <a:bodyPr/>
          <a:lstStyle/>
          <a:p>
            <a:r>
              <a:rPr lang="en-US" b="1" dirty="0">
                <a:solidFill>
                  <a:srgbClr val="FF0000"/>
                </a:solidFill>
              </a:rPr>
              <a:t>Linear Equations</a:t>
            </a:r>
            <a:endParaRPr lang="en-US" dirty="0"/>
          </a:p>
        </p:txBody>
      </p:sp>
      <p:sp>
        <p:nvSpPr>
          <p:cNvPr id="3" name="Content Placeholder 2">
            <a:extLst>
              <a:ext uri="{FF2B5EF4-FFF2-40B4-BE49-F238E27FC236}">
                <a16:creationId xmlns:a16="http://schemas.microsoft.com/office/drawing/2014/main" id="{5A841D50-7848-4045-B8BC-1CD593823C39}"/>
              </a:ext>
            </a:extLst>
          </p:cNvPr>
          <p:cNvSpPr>
            <a:spLocks noGrp="1"/>
          </p:cNvSpPr>
          <p:nvPr>
            <p:ph idx="1"/>
          </p:nvPr>
        </p:nvSpPr>
        <p:spPr>
          <a:xfrm>
            <a:off x="145741" y="882820"/>
            <a:ext cx="11821358" cy="5571246"/>
          </a:xfrm>
        </p:spPr>
        <p:txBody>
          <a:bodyPr/>
          <a:lstStyle/>
          <a:p>
            <a:pPr marL="0" indent="0">
              <a:buNone/>
            </a:pPr>
            <a:r>
              <a:rPr lang="en-US" dirty="0"/>
              <a:t>Imagine we know where a linear equation hits the x-axis; does that uniquely determine the line, or could there be multiple lines that hit the x-axis in the same spot?</a:t>
            </a:r>
          </a:p>
          <a:p>
            <a:pPr marL="0" indent="0">
              <a:buNone/>
            </a:pPr>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9290682D-1A8F-4801-BE74-0D88B5DA9617}"/>
              </a:ext>
            </a:extLst>
          </p:cNvPr>
          <p:cNvSpPr>
            <a:spLocks noGrp="1"/>
          </p:cNvSpPr>
          <p:nvPr>
            <p:ph type="sldNum" sz="quarter" idx="12"/>
          </p:nvPr>
        </p:nvSpPr>
        <p:spPr/>
        <p:txBody>
          <a:bodyPr/>
          <a:lstStyle/>
          <a:p>
            <a:fld id="{5DC2FD62-BB2D-412E-AB71-8E2B5D235FAB}" type="slidenum">
              <a:rPr lang="en-US" smtClean="0"/>
              <a:t>7</a:t>
            </a:fld>
            <a:endParaRPr lang="en-US"/>
          </a:p>
        </p:txBody>
      </p:sp>
      <p:pic>
        <p:nvPicPr>
          <p:cNvPr id="5" name="Picture 4">
            <a:extLst>
              <a:ext uri="{FF2B5EF4-FFF2-40B4-BE49-F238E27FC236}">
                <a16:creationId xmlns:a16="http://schemas.microsoft.com/office/drawing/2014/main" id="{D9C669C6-6BFF-4920-B7A4-D3ADD212CCF2}"/>
              </a:ext>
            </a:extLst>
          </p:cNvPr>
          <p:cNvPicPr>
            <a:picLocks noChangeAspect="1"/>
          </p:cNvPicPr>
          <p:nvPr/>
        </p:nvPicPr>
        <p:blipFill>
          <a:blip r:embed="rId2"/>
          <a:stretch>
            <a:fillRect/>
          </a:stretch>
        </p:blipFill>
        <p:spPr>
          <a:xfrm>
            <a:off x="224901" y="2227123"/>
            <a:ext cx="1907596" cy="1794970"/>
          </a:xfrm>
          <a:prstGeom prst="rect">
            <a:avLst/>
          </a:prstGeom>
        </p:spPr>
      </p:pic>
      <p:pic>
        <p:nvPicPr>
          <p:cNvPr id="6" name="Picture 5">
            <a:extLst>
              <a:ext uri="{FF2B5EF4-FFF2-40B4-BE49-F238E27FC236}">
                <a16:creationId xmlns:a16="http://schemas.microsoft.com/office/drawing/2014/main" id="{1F46679C-C59E-4B4B-B7F6-FE4CA4E58F30}"/>
              </a:ext>
            </a:extLst>
          </p:cNvPr>
          <p:cNvPicPr>
            <a:picLocks noChangeAspect="1"/>
          </p:cNvPicPr>
          <p:nvPr/>
        </p:nvPicPr>
        <p:blipFill>
          <a:blip r:embed="rId2"/>
          <a:stretch>
            <a:fillRect/>
          </a:stretch>
        </p:blipFill>
        <p:spPr>
          <a:xfrm>
            <a:off x="9573827" y="2227123"/>
            <a:ext cx="1907596" cy="1794970"/>
          </a:xfrm>
          <a:prstGeom prst="rect">
            <a:avLst/>
          </a:prstGeom>
        </p:spPr>
      </p:pic>
      <p:sp>
        <p:nvSpPr>
          <p:cNvPr id="7" name="TextBox 6">
            <a:extLst>
              <a:ext uri="{FF2B5EF4-FFF2-40B4-BE49-F238E27FC236}">
                <a16:creationId xmlns:a16="http://schemas.microsoft.com/office/drawing/2014/main" id="{BD7F81C6-BA4B-4988-B556-F68B05D6707D}"/>
              </a:ext>
            </a:extLst>
          </p:cNvPr>
          <p:cNvSpPr txBox="1"/>
          <p:nvPr/>
        </p:nvSpPr>
        <p:spPr>
          <a:xfrm>
            <a:off x="2429899" y="2409621"/>
            <a:ext cx="7143928" cy="1323439"/>
          </a:xfrm>
          <a:prstGeom prst="rect">
            <a:avLst/>
          </a:prstGeom>
          <a:noFill/>
        </p:spPr>
        <p:txBody>
          <a:bodyPr wrap="square" rtlCol="0">
            <a:spAutoFit/>
          </a:bodyPr>
          <a:lstStyle/>
          <a:p>
            <a:r>
              <a:rPr lang="en-US" sz="4000" dirty="0">
                <a:solidFill>
                  <a:srgbClr val="FF0000"/>
                </a:solidFill>
              </a:rPr>
              <a:t>STOP! PAUSE THE VIDEO NOW TO THINK ABOUT THE QUESTION.</a:t>
            </a:r>
          </a:p>
        </p:txBody>
      </p:sp>
    </p:spTree>
    <p:extLst>
      <p:ext uri="{BB962C8B-B14F-4D97-AF65-F5344CB8AC3E}">
        <p14:creationId xmlns:p14="http://schemas.microsoft.com/office/powerpoint/2010/main" val="293115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Most of the questions are too hard, but we can get their size….</a:t>
            </a:r>
          </a:p>
          <a:p>
            <a:pPr marL="0" indent="0">
              <a:buNone/>
            </a:pPr>
            <a:endParaRPr lang="en-US" dirty="0"/>
          </a:p>
          <a:p>
            <a:pPr marL="0" indent="0">
              <a:buNone/>
            </a:pPr>
            <a:r>
              <a:rPr lang="en-US" dirty="0"/>
              <a:t>After the double 1’s, we see the </a:t>
            </a:r>
            <a:r>
              <a:rPr lang="en-US" dirty="0" err="1"/>
              <a:t>Fibonaccis</a:t>
            </a:r>
            <a:r>
              <a:rPr lang="en-US" dirty="0"/>
              <a:t> are strictly increasing. Can you bound their growth rate? Upper bound? Lower bound? </a:t>
            </a:r>
          </a:p>
          <a:p>
            <a:pPr marL="0" indent="0">
              <a:buNone/>
            </a:pPr>
            <a:endParaRPr lang="en-US" dirty="0"/>
          </a:p>
          <a:p>
            <a:pPr marL="0" indent="0">
              <a:buNone/>
            </a:pPr>
            <a:r>
              <a:rPr lang="en-US" dirty="0"/>
              <a:t>This means find functions U(n) and L(n) such that L(n) ≤ </a:t>
            </a:r>
            <a:r>
              <a:rPr lang="en-US" dirty="0" err="1"/>
              <a:t>F</a:t>
            </a:r>
            <a:r>
              <a:rPr lang="en-US" baseline="-25000" dirty="0" err="1"/>
              <a:t>n</a:t>
            </a:r>
            <a:r>
              <a:rPr lang="en-US" dirty="0"/>
              <a:t> ≤ U(n).</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70</a:t>
            </a:fld>
            <a:endParaRPr lang="en-US"/>
          </a:p>
        </p:txBody>
      </p:sp>
      <p:pic>
        <p:nvPicPr>
          <p:cNvPr id="5" name="Picture 4">
            <a:extLst>
              <a:ext uri="{FF2B5EF4-FFF2-40B4-BE49-F238E27FC236}">
                <a16:creationId xmlns:a16="http://schemas.microsoft.com/office/drawing/2014/main" id="{EC950F9B-FC66-4264-B263-C3B2CC3EEDF6}"/>
              </a:ext>
            </a:extLst>
          </p:cNvPr>
          <p:cNvPicPr>
            <a:picLocks noChangeAspect="1"/>
          </p:cNvPicPr>
          <p:nvPr/>
        </p:nvPicPr>
        <p:blipFill>
          <a:blip r:embed="rId2"/>
          <a:stretch>
            <a:fillRect/>
          </a:stretch>
        </p:blipFill>
        <p:spPr>
          <a:xfrm>
            <a:off x="2331820" y="5828190"/>
            <a:ext cx="7333364" cy="914338"/>
          </a:xfrm>
          <a:prstGeom prst="rect">
            <a:avLst/>
          </a:prstGeom>
        </p:spPr>
      </p:pic>
    </p:spTree>
    <p:extLst>
      <p:ext uri="{BB962C8B-B14F-4D97-AF65-F5344CB8AC3E}">
        <p14:creationId xmlns:p14="http://schemas.microsoft.com/office/powerpoint/2010/main" val="89544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As F</a:t>
            </a:r>
            <a:r>
              <a:rPr lang="en-US" baseline="-25000" dirty="0"/>
              <a:t>n+1 </a:t>
            </a:r>
            <a:r>
              <a:rPr lang="en-US" dirty="0"/>
              <a:t> =  </a:t>
            </a:r>
            <a:r>
              <a:rPr lang="en-US" dirty="0" err="1"/>
              <a:t>F</a:t>
            </a:r>
            <a:r>
              <a:rPr lang="en-US" baseline="-25000" dirty="0" err="1"/>
              <a:t>n</a:t>
            </a:r>
            <a:r>
              <a:rPr lang="en-US" dirty="0"/>
              <a:t> + </a:t>
            </a:r>
            <a:r>
              <a:rPr lang="en-US" dirty="0" err="1"/>
              <a:t>F</a:t>
            </a:r>
            <a:r>
              <a:rPr lang="en-US" baseline="-25000" dirty="0" err="1"/>
              <a:t>n</a:t>
            </a:r>
            <a:r>
              <a:rPr lang="en-US" baseline="-25000" dirty="0"/>
              <a:t>- 1 </a:t>
            </a:r>
            <a:r>
              <a:rPr lang="en-US" dirty="0"/>
              <a:t> we have F</a:t>
            </a:r>
            <a:r>
              <a:rPr lang="en-US" baseline="-25000" dirty="0"/>
              <a:t>n+1</a:t>
            </a:r>
            <a:r>
              <a:rPr lang="en-US" baseline="30000" dirty="0"/>
              <a:t> </a:t>
            </a:r>
            <a:r>
              <a:rPr lang="en-US" dirty="0"/>
              <a:t>≤ </a:t>
            </a:r>
            <a:r>
              <a:rPr lang="en-US" b="1" dirty="0">
                <a:solidFill>
                  <a:srgbClr val="FF0000"/>
                </a:solidFill>
              </a:rPr>
              <a:t>??? (bound it in terms of </a:t>
            </a:r>
            <a:r>
              <a:rPr lang="en-US" b="1" dirty="0" err="1">
                <a:solidFill>
                  <a:srgbClr val="FF0000"/>
                </a:solidFill>
              </a:rPr>
              <a:t>F</a:t>
            </a:r>
            <a:r>
              <a:rPr lang="en-US" b="1" baseline="-25000" dirty="0" err="1">
                <a:solidFill>
                  <a:srgbClr val="FF0000"/>
                </a:solidFill>
              </a:rPr>
              <a:t>n</a:t>
            </a:r>
            <a:r>
              <a:rPr lang="en-US" b="1" dirty="0">
                <a:solidFill>
                  <a:srgbClr val="FF0000"/>
                </a:solidFill>
              </a:rPr>
              <a:t>)</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71</a:t>
            </a:fld>
            <a:endParaRPr lang="en-US"/>
          </a:p>
        </p:txBody>
      </p:sp>
      <p:pic>
        <p:nvPicPr>
          <p:cNvPr id="7" name="Picture 6">
            <a:extLst>
              <a:ext uri="{FF2B5EF4-FFF2-40B4-BE49-F238E27FC236}">
                <a16:creationId xmlns:a16="http://schemas.microsoft.com/office/drawing/2014/main" id="{029F4537-F142-4712-ADD0-E4E49F75D8F9}"/>
              </a:ext>
            </a:extLst>
          </p:cNvPr>
          <p:cNvPicPr>
            <a:picLocks noChangeAspect="1"/>
          </p:cNvPicPr>
          <p:nvPr/>
        </p:nvPicPr>
        <p:blipFill>
          <a:blip r:embed="rId2"/>
          <a:stretch>
            <a:fillRect/>
          </a:stretch>
        </p:blipFill>
        <p:spPr>
          <a:xfrm>
            <a:off x="329352" y="4350058"/>
            <a:ext cx="11249993" cy="1402671"/>
          </a:xfrm>
          <a:prstGeom prst="rect">
            <a:avLst/>
          </a:prstGeom>
        </p:spPr>
      </p:pic>
    </p:spTree>
    <p:extLst>
      <p:ext uri="{BB962C8B-B14F-4D97-AF65-F5344CB8AC3E}">
        <p14:creationId xmlns:p14="http://schemas.microsoft.com/office/powerpoint/2010/main" val="5492879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As F</a:t>
            </a:r>
            <a:r>
              <a:rPr lang="en-US" baseline="-25000" dirty="0"/>
              <a:t>n+1 </a:t>
            </a:r>
            <a:r>
              <a:rPr lang="en-US" dirty="0"/>
              <a:t> =  </a:t>
            </a:r>
            <a:r>
              <a:rPr lang="en-US" dirty="0" err="1"/>
              <a:t>F</a:t>
            </a:r>
            <a:r>
              <a:rPr lang="en-US" baseline="-25000" dirty="0" err="1"/>
              <a:t>n</a:t>
            </a:r>
            <a:r>
              <a:rPr lang="en-US" dirty="0"/>
              <a:t> + F</a:t>
            </a:r>
            <a:r>
              <a:rPr lang="en-US" baseline="-25000" dirty="0"/>
              <a:t>n-1 </a:t>
            </a:r>
            <a:r>
              <a:rPr lang="en-US" dirty="0"/>
              <a:t> we have F</a:t>
            </a:r>
            <a:r>
              <a:rPr lang="en-US" baseline="-25000" dirty="0"/>
              <a:t>n+1</a:t>
            </a:r>
            <a:r>
              <a:rPr lang="en-US" baseline="30000" dirty="0"/>
              <a:t> </a:t>
            </a:r>
            <a:r>
              <a:rPr lang="en-US" dirty="0"/>
              <a:t>≤ </a:t>
            </a:r>
            <a:r>
              <a:rPr lang="en-US" dirty="0" err="1"/>
              <a:t>F</a:t>
            </a:r>
            <a:r>
              <a:rPr lang="en-US" baseline="-25000" dirty="0" err="1"/>
              <a:t>n</a:t>
            </a:r>
            <a:r>
              <a:rPr lang="en-US" dirty="0"/>
              <a:t> + </a:t>
            </a:r>
            <a:r>
              <a:rPr lang="en-US" dirty="0" err="1"/>
              <a:t>F</a:t>
            </a:r>
            <a:r>
              <a:rPr lang="en-US" baseline="-25000" dirty="0" err="1"/>
              <a:t>n</a:t>
            </a:r>
            <a:r>
              <a:rPr lang="en-US" dirty="0"/>
              <a:t> ≤ 2 F</a:t>
            </a:r>
            <a:r>
              <a:rPr lang="en-US" baseline="-25000" dirty="0"/>
              <a:t>n</a:t>
            </a:r>
            <a:r>
              <a:rPr lang="en-US" dirty="0"/>
              <a:t>.</a:t>
            </a:r>
          </a:p>
          <a:p>
            <a:pPr marL="0" indent="0">
              <a:buNone/>
            </a:pPr>
            <a:r>
              <a:rPr lang="en-US" dirty="0">
                <a:solidFill>
                  <a:srgbClr val="FF0000"/>
                </a:solidFill>
              </a:rPr>
              <a:t>What upper bound does this give?</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72</a:t>
            </a:fld>
            <a:endParaRPr lang="en-US"/>
          </a:p>
        </p:txBody>
      </p:sp>
      <p:pic>
        <p:nvPicPr>
          <p:cNvPr id="5" name="Picture 4">
            <a:extLst>
              <a:ext uri="{FF2B5EF4-FFF2-40B4-BE49-F238E27FC236}">
                <a16:creationId xmlns:a16="http://schemas.microsoft.com/office/drawing/2014/main" id="{EC950F9B-FC66-4264-B263-C3B2CC3EEDF6}"/>
              </a:ext>
            </a:extLst>
          </p:cNvPr>
          <p:cNvPicPr>
            <a:picLocks noChangeAspect="1"/>
          </p:cNvPicPr>
          <p:nvPr/>
        </p:nvPicPr>
        <p:blipFill>
          <a:blip r:embed="rId2"/>
          <a:stretch>
            <a:fillRect/>
          </a:stretch>
        </p:blipFill>
        <p:spPr>
          <a:xfrm>
            <a:off x="2429318" y="5300030"/>
            <a:ext cx="7333364" cy="914338"/>
          </a:xfrm>
          <a:prstGeom prst="rect">
            <a:avLst/>
          </a:prstGeom>
        </p:spPr>
      </p:pic>
    </p:spTree>
    <p:extLst>
      <p:ext uri="{BB962C8B-B14F-4D97-AF65-F5344CB8AC3E}">
        <p14:creationId xmlns:p14="http://schemas.microsoft.com/office/powerpoint/2010/main" val="2174308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As F</a:t>
            </a:r>
            <a:r>
              <a:rPr lang="en-US" baseline="-25000" dirty="0"/>
              <a:t>n+1 </a:t>
            </a:r>
            <a:r>
              <a:rPr lang="en-US" dirty="0"/>
              <a:t> =  </a:t>
            </a:r>
            <a:r>
              <a:rPr lang="en-US" dirty="0" err="1"/>
              <a:t>F</a:t>
            </a:r>
            <a:r>
              <a:rPr lang="en-US" baseline="-25000" dirty="0" err="1"/>
              <a:t>n</a:t>
            </a:r>
            <a:r>
              <a:rPr lang="en-US" dirty="0"/>
              <a:t> + F</a:t>
            </a:r>
            <a:r>
              <a:rPr lang="en-US" baseline="-25000" dirty="0"/>
              <a:t>n-1 </a:t>
            </a:r>
            <a:r>
              <a:rPr lang="en-US" dirty="0"/>
              <a:t> we have F</a:t>
            </a:r>
            <a:r>
              <a:rPr lang="en-US" baseline="-25000" dirty="0"/>
              <a:t>n+1</a:t>
            </a:r>
            <a:r>
              <a:rPr lang="en-US" baseline="30000" dirty="0"/>
              <a:t> </a:t>
            </a:r>
            <a:r>
              <a:rPr lang="en-US" dirty="0"/>
              <a:t>≤ </a:t>
            </a:r>
            <a:r>
              <a:rPr lang="en-US" dirty="0" err="1"/>
              <a:t>F</a:t>
            </a:r>
            <a:r>
              <a:rPr lang="en-US" baseline="-25000" dirty="0" err="1"/>
              <a:t>n</a:t>
            </a:r>
            <a:r>
              <a:rPr lang="en-US" dirty="0"/>
              <a:t> + </a:t>
            </a:r>
            <a:r>
              <a:rPr lang="en-US" dirty="0" err="1"/>
              <a:t>F</a:t>
            </a:r>
            <a:r>
              <a:rPr lang="en-US" baseline="-25000" dirty="0" err="1"/>
              <a:t>n</a:t>
            </a:r>
            <a:r>
              <a:rPr lang="en-US" dirty="0"/>
              <a:t> ≤ 2 F</a:t>
            </a:r>
            <a:r>
              <a:rPr lang="en-US" baseline="-25000" dirty="0"/>
              <a:t>n</a:t>
            </a:r>
            <a:r>
              <a:rPr lang="en-US" dirty="0"/>
              <a:t>.</a:t>
            </a:r>
          </a:p>
          <a:p>
            <a:pPr marL="0" indent="0">
              <a:buNone/>
            </a:pPr>
            <a:r>
              <a:rPr lang="en-US" dirty="0">
                <a:solidFill>
                  <a:srgbClr val="FF0000"/>
                </a:solidFill>
              </a:rPr>
              <a:t>F</a:t>
            </a:r>
            <a:r>
              <a:rPr lang="en-US" baseline="-25000" dirty="0">
                <a:solidFill>
                  <a:srgbClr val="FF0000"/>
                </a:solidFill>
              </a:rPr>
              <a:t>4</a:t>
            </a:r>
            <a:r>
              <a:rPr lang="en-US" dirty="0">
                <a:solidFill>
                  <a:srgbClr val="FF0000"/>
                </a:solidFill>
              </a:rPr>
              <a:t> </a:t>
            </a:r>
            <a:r>
              <a:rPr lang="en-US" dirty="0"/>
              <a:t>≤ 2 F</a:t>
            </a:r>
            <a:r>
              <a:rPr lang="en-US" baseline="-25000" dirty="0"/>
              <a:t>3</a:t>
            </a:r>
            <a:r>
              <a:rPr lang="en-US" dirty="0"/>
              <a:t> ≤ 2(2 F</a:t>
            </a:r>
            <a:r>
              <a:rPr lang="en-US" baseline="-25000" dirty="0"/>
              <a:t>2</a:t>
            </a:r>
            <a:r>
              <a:rPr lang="en-US" dirty="0"/>
              <a:t>)  = 2</a:t>
            </a:r>
            <a:r>
              <a:rPr lang="en-US" baseline="30000" dirty="0"/>
              <a:t>2</a:t>
            </a:r>
            <a:r>
              <a:rPr lang="en-US" dirty="0"/>
              <a:t> F</a:t>
            </a:r>
            <a:r>
              <a:rPr lang="en-US" baseline="-25000" dirty="0"/>
              <a:t>2</a:t>
            </a:r>
            <a:r>
              <a:rPr lang="en-US" dirty="0"/>
              <a:t> ≤ 2</a:t>
            </a:r>
            <a:r>
              <a:rPr lang="en-US" baseline="30000" dirty="0"/>
              <a:t>2</a:t>
            </a:r>
            <a:r>
              <a:rPr lang="en-US" dirty="0"/>
              <a:t> (2F</a:t>
            </a:r>
            <a:r>
              <a:rPr lang="en-US" baseline="-25000" dirty="0"/>
              <a:t>1</a:t>
            </a:r>
            <a:r>
              <a:rPr lang="en-US" dirty="0"/>
              <a:t>) = 2</a:t>
            </a:r>
            <a:r>
              <a:rPr lang="en-US" baseline="30000" dirty="0"/>
              <a:t>3</a:t>
            </a:r>
            <a:r>
              <a:rPr lang="en-US" dirty="0"/>
              <a:t> F</a:t>
            </a:r>
            <a:r>
              <a:rPr lang="en-US" baseline="-25000" dirty="0"/>
              <a:t>1</a:t>
            </a:r>
            <a:r>
              <a:rPr lang="en-US" dirty="0"/>
              <a:t>.</a:t>
            </a:r>
            <a:endParaRPr lang="en-US" dirty="0">
              <a:solidFill>
                <a:srgbClr val="FF0000"/>
              </a:solidFill>
            </a:endParaRPr>
          </a:p>
          <a:p>
            <a:pPr marL="0" indent="0">
              <a:buNone/>
            </a:pPr>
            <a:r>
              <a:rPr lang="en-US" dirty="0">
                <a:solidFill>
                  <a:srgbClr val="FF0000"/>
                </a:solidFill>
              </a:rPr>
              <a:t>Similarly F</a:t>
            </a:r>
            <a:r>
              <a:rPr lang="en-US" baseline="-25000" dirty="0">
                <a:solidFill>
                  <a:srgbClr val="FF0000"/>
                </a:solidFill>
              </a:rPr>
              <a:t>5</a:t>
            </a:r>
            <a:r>
              <a:rPr lang="en-US" dirty="0">
                <a:solidFill>
                  <a:srgbClr val="FF0000"/>
                </a:solidFill>
              </a:rPr>
              <a:t> </a:t>
            </a:r>
            <a:r>
              <a:rPr lang="en-US" dirty="0"/>
              <a:t>≤ 2 F</a:t>
            </a:r>
            <a:r>
              <a:rPr lang="en-US" baseline="-25000" dirty="0"/>
              <a:t>4  </a:t>
            </a:r>
            <a:r>
              <a:rPr lang="en-US" dirty="0"/>
              <a:t>≤ 2 (2</a:t>
            </a:r>
            <a:r>
              <a:rPr lang="en-US" baseline="30000" dirty="0"/>
              <a:t>3</a:t>
            </a:r>
            <a:r>
              <a:rPr lang="en-US" dirty="0"/>
              <a:t> F</a:t>
            </a:r>
            <a:r>
              <a:rPr lang="en-US" baseline="-25000" dirty="0"/>
              <a:t>1</a:t>
            </a:r>
            <a:r>
              <a:rPr lang="en-US" dirty="0"/>
              <a:t>) = 2</a:t>
            </a:r>
            <a:r>
              <a:rPr lang="en-US" baseline="30000" dirty="0"/>
              <a:t>4</a:t>
            </a:r>
            <a:r>
              <a:rPr lang="en-US" dirty="0"/>
              <a:t> F</a:t>
            </a:r>
            <a:r>
              <a:rPr lang="en-US" baseline="-25000" dirty="0"/>
              <a:t>1</a:t>
            </a:r>
            <a:r>
              <a:rPr lang="en-US" dirty="0"/>
              <a:t>.</a:t>
            </a:r>
            <a:endParaRPr lang="en-US" dirty="0">
              <a:solidFill>
                <a:srgbClr val="FF0000"/>
              </a:solidFill>
            </a:endParaRPr>
          </a:p>
          <a:p>
            <a:pPr marL="0" indent="0">
              <a:buNone/>
            </a:pPr>
            <a:r>
              <a:rPr lang="en-US" dirty="0">
                <a:solidFill>
                  <a:srgbClr val="FF0000"/>
                </a:solidFill>
              </a:rPr>
              <a:t>What upper bound does this give?</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73</a:t>
            </a:fld>
            <a:endParaRPr lang="en-US"/>
          </a:p>
        </p:txBody>
      </p:sp>
      <p:pic>
        <p:nvPicPr>
          <p:cNvPr id="5" name="Picture 4">
            <a:extLst>
              <a:ext uri="{FF2B5EF4-FFF2-40B4-BE49-F238E27FC236}">
                <a16:creationId xmlns:a16="http://schemas.microsoft.com/office/drawing/2014/main" id="{EC950F9B-FC66-4264-B263-C3B2CC3EEDF6}"/>
              </a:ext>
            </a:extLst>
          </p:cNvPr>
          <p:cNvPicPr>
            <a:picLocks noChangeAspect="1"/>
          </p:cNvPicPr>
          <p:nvPr/>
        </p:nvPicPr>
        <p:blipFill>
          <a:blip r:embed="rId2"/>
          <a:stretch>
            <a:fillRect/>
          </a:stretch>
        </p:blipFill>
        <p:spPr>
          <a:xfrm>
            <a:off x="2429318" y="5757199"/>
            <a:ext cx="7333364" cy="914338"/>
          </a:xfrm>
          <a:prstGeom prst="rect">
            <a:avLst/>
          </a:prstGeom>
        </p:spPr>
      </p:pic>
    </p:spTree>
    <p:extLst>
      <p:ext uri="{BB962C8B-B14F-4D97-AF65-F5344CB8AC3E}">
        <p14:creationId xmlns:p14="http://schemas.microsoft.com/office/powerpoint/2010/main" val="533536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As F</a:t>
            </a:r>
            <a:r>
              <a:rPr lang="en-US" baseline="-25000" dirty="0"/>
              <a:t>n+1 </a:t>
            </a:r>
            <a:r>
              <a:rPr lang="en-US" dirty="0"/>
              <a:t> =  </a:t>
            </a:r>
            <a:r>
              <a:rPr lang="en-US" dirty="0" err="1"/>
              <a:t>F</a:t>
            </a:r>
            <a:r>
              <a:rPr lang="en-US" baseline="-25000" dirty="0" err="1"/>
              <a:t>n</a:t>
            </a:r>
            <a:r>
              <a:rPr lang="en-US" dirty="0"/>
              <a:t> + F</a:t>
            </a:r>
            <a:r>
              <a:rPr lang="en-US" baseline="-25000" dirty="0"/>
              <a:t>n-1 </a:t>
            </a:r>
            <a:r>
              <a:rPr lang="en-US" dirty="0"/>
              <a:t> we have F</a:t>
            </a:r>
            <a:r>
              <a:rPr lang="en-US" baseline="-25000" dirty="0"/>
              <a:t>n+1</a:t>
            </a:r>
            <a:r>
              <a:rPr lang="en-US" baseline="30000" dirty="0"/>
              <a:t> </a:t>
            </a:r>
            <a:r>
              <a:rPr lang="en-US" dirty="0"/>
              <a:t>≤ </a:t>
            </a:r>
            <a:r>
              <a:rPr lang="en-US" dirty="0" err="1"/>
              <a:t>F</a:t>
            </a:r>
            <a:r>
              <a:rPr lang="en-US" baseline="-25000" dirty="0" err="1"/>
              <a:t>n</a:t>
            </a:r>
            <a:r>
              <a:rPr lang="en-US" dirty="0"/>
              <a:t> + </a:t>
            </a:r>
            <a:r>
              <a:rPr lang="en-US" dirty="0" err="1"/>
              <a:t>F</a:t>
            </a:r>
            <a:r>
              <a:rPr lang="en-US" baseline="-25000" dirty="0" err="1"/>
              <a:t>n</a:t>
            </a:r>
            <a:r>
              <a:rPr lang="en-US" dirty="0"/>
              <a:t> ≤ 2 F</a:t>
            </a:r>
            <a:r>
              <a:rPr lang="en-US" baseline="-25000" dirty="0"/>
              <a:t>n</a:t>
            </a:r>
            <a:r>
              <a:rPr lang="en-US" dirty="0"/>
              <a:t>.</a:t>
            </a:r>
          </a:p>
          <a:p>
            <a:pPr marL="0" indent="0">
              <a:buNone/>
            </a:pPr>
            <a:r>
              <a:rPr lang="en-US" dirty="0">
                <a:solidFill>
                  <a:srgbClr val="FF0000"/>
                </a:solidFill>
              </a:rPr>
              <a:t>F</a:t>
            </a:r>
            <a:r>
              <a:rPr lang="en-US" baseline="-25000" dirty="0">
                <a:solidFill>
                  <a:srgbClr val="FF0000"/>
                </a:solidFill>
              </a:rPr>
              <a:t>4</a:t>
            </a:r>
            <a:r>
              <a:rPr lang="en-US" dirty="0">
                <a:solidFill>
                  <a:srgbClr val="FF0000"/>
                </a:solidFill>
              </a:rPr>
              <a:t> </a:t>
            </a:r>
            <a:r>
              <a:rPr lang="en-US" dirty="0"/>
              <a:t>≤ 2 F</a:t>
            </a:r>
            <a:r>
              <a:rPr lang="en-US" baseline="-25000" dirty="0"/>
              <a:t>3</a:t>
            </a:r>
            <a:r>
              <a:rPr lang="en-US" dirty="0"/>
              <a:t> ≤ 2(2 F</a:t>
            </a:r>
            <a:r>
              <a:rPr lang="en-US" baseline="-25000" dirty="0"/>
              <a:t>2</a:t>
            </a:r>
            <a:r>
              <a:rPr lang="en-US" dirty="0"/>
              <a:t>)  = 2</a:t>
            </a:r>
            <a:r>
              <a:rPr lang="en-US" baseline="30000" dirty="0"/>
              <a:t>2</a:t>
            </a:r>
            <a:r>
              <a:rPr lang="en-US" dirty="0"/>
              <a:t> F</a:t>
            </a:r>
            <a:r>
              <a:rPr lang="en-US" baseline="-25000" dirty="0"/>
              <a:t>2</a:t>
            </a:r>
            <a:r>
              <a:rPr lang="en-US" dirty="0"/>
              <a:t> ≤ 2</a:t>
            </a:r>
            <a:r>
              <a:rPr lang="en-US" baseline="30000" dirty="0"/>
              <a:t>2</a:t>
            </a:r>
            <a:r>
              <a:rPr lang="en-US" dirty="0"/>
              <a:t> (2F</a:t>
            </a:r>
            <a:r>
              <a:rPr lang="en-US" baseline="-25000" dirty="0"/>
              <a:t>1</a:t>
            </a:r>
            <a:r>
              <a:rPr lang="en-US" dirty="0"/>
              <a:t>) = 2</a:t>
            </a:r>
            <a:r>
              <a:rPr lang="en-US" baseline="30000" dirty="0"/>
              <a:t>3</a:t>
            </a:r>
            <a:r>
              <a:rPr lang="en-US" dirty="0"/>
              <a:t> F</a:t>
            </a:r>
            <a:r>
              <a:rPr lang="en-US" baseline="-25000" dirty="0"/>
              <a:t>1</a:t>
            </a:r>
            <a:r>
              <a:rPr lang="en-US" dirty="0"/>
              <a:t>.</a:t>
            </a:r>
            <a:endParaRPr lang="en-US" dirty="0">
              <a:solidFill>
                <a:srgbClr val="FF0000"/>
              </a:solidFill>
            </a:endParaRPr>
          </a:p>
          <a:p>
            <a:pPr marL="0" indent="0">
              <a:buNone/>
            </a:pPr>
            <a:r>
              <a:rPr lang="en-US" dirty="0">
                <a:solidFill>
                  <a:srgbClr val="FF0000"/>
                </a:solidFill>
              </a:rPr>
              <a:t>Similarly F</a:t>
            </a:r>
            <a:r>
              <a:rPr lang="en-US" baseline="-25000" dirty="0">
                <a:solidFill>
                  <a:srgbClr val="FF0000"/>
                </a:solidFill>
              </a:rPr>
              <a:t>5</a:t>
            </a:r>
            <a:r>
              <a:rPr lang="en-US" dirty="0">
                <a:solidFill>
                  <a:srgbClr val="FF0000"/>
                </a:solidFill>
              </a:rPr>
              <a:t> </a:t>
            </a:r>
            <a:r>
              <a:rPr lang="en-US" dirty="0"/>
              <a:t>≤ 2 F</a:t>
            </a:r>
            <a:r>
              <a:rPr lang="en-US" baseline="-25000" dirty="0"/>
              <a:t>4  </a:t>
            </a:r>
            <a:r>
              <a:rPr lang="en-US" dirty="0"/>
              <a:t>≤ 2 (2</a:t>
            </a:r>
            <a:r>
              <a:rPr lang="en-US" baseline="30000" dirty="0"/>
              <a:t>3</a:t>
            </a:r>
            <a:r>
              <a:rPr lang="en-US" dirty="0"/>
              <a:t> F</a:t>
            </a:r>
            <a:r>
              <a:rPr lang="en-US" baseline="-25000" dirty="0"/>
              <a:t>1</a:t>
            </a:r>
            <a:r>
              <a:rPr lang="en-US" dirty="0"/>
              <a:t>) = 2</a:t>
            </a:r>
            <a:r>
              <a:rPr lang="en-US" baseline="30000" dirty="0"/>
              <a:t>4</a:t>
            </a:r>
            <a:r>
              <a:rPr lang="en-US" dirty="0"/>
              <a:t> F</a:t>
            </a:r>
            <a:r>
              <a:rPr lang="en-US" baseline="-25000" dirty="0"/>
              <a:t>1</a:t>
            </a:r>
            <a:r>
              <a:rPr lang="en-US" dirty="0"/>
              <a:t>.</a:t>
            </a:r>
            <a:endParaRPr lang="en-US" dirty="0">
              <a:solidFill>
                <a:srgbClr val="FF0000"/>
              </a:solidFill>
            </a:endParaRPr>
          </a:p>
          <a:p>
            <a:pPr marL="0" indent="0">
              <a:buNone/>
            </a:pPr>
            <a:r>
              <a:rPr lang="en-US" dirty="0">
                <a:solidFill>
                  <a:srgbClr val="FF0000"/>
                </a:solidFill>
              </a:rPr>
              <a:t>What upper bound does this give? </a:t>
            </a:r>
            <a:r>
              <a:rPr lang="en-US" dirty="0" err="1">
                <a:solidFill>
                  <a:srgbClr val="FF0000"/>
                </a:solidFill>
              </a:rPr>
              <a:t>F</a:t>
            </a:r>
            <a:r>
              <a:rPr lang="en-US" baseline="-25000" dirty="0" err="1">
                <a:solidFill>
                  <a:srgbClr val="FF0000"/>
                </a:solidFill>
              </a:rPr>
              <a:t>n</a:t>
            </a:r>
            <a:r>
              <a:rPr lang="en-US" dirty="0">
                <a:solidFill>
                  <a:srgbClr val="FF0000"/>
                </a:solidFill>
              </a:rPr>
              <a:t> ≤ 2</a:t>
            </a:r>
            <a:r>
              <a:rPr lang="en-US" baseline="30000" dirty="0">
                <a:solidFill>
                  <a:srgbClr val="FF0000"/>
                </a:solidFill>
              </a:rPr>
              <a:t>n-1</a:t>
            </a:r>
            <a:r>
              <a:rPr lang="en-US" dirty="0">
                <a:solidFill>
                  <a:srgbClr val="FF0000"/>
                </a:solidFill>
              </a:rPr>
              <a:t> F</a:t>
            </a:r>
            <a:r>
              <a:rPr lang="en-US" baseline="-25000" dirty="0">
                <a:solidFill>
                  <a:srgbClr val="FF0000"/>
                </a:solidFill>
              </a:rPr>
              <a:t>n</a:t>
            </a:r>
            <a:r>
              <a:rPr lang="en-US" dirty="0">
                <a:solidFill>
                  <a:srgbClr val="FF0000"/>
                </a:solidFill>
              </a:rPr>
              <a:t>.  So grows at most exponentially (doubling). Lower bound?</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74</a:t>
            </a:fld>
            <a:endParaRPr lang="en-US"/>
          </a:p>
        </p:txBody>
      </p:sp>
      <p:pic>
        <p:nvPicPr>
          <p:cNvPr id="5" name="Picture 4">
            <a:extLst>
              <a:ext uri="{FF2B5EF4-FFF2-40B4-BE49-F238E27FC236}">
                <a16:creationId xmlns:a16="http://schemas.microsoft.com/office/drawing/2014/main" id="{EC950F9B-FC66-4264-B263-C3B2CC3EEDF6}"/>
              </a:ext>
            </a:extLst>
          </p:cNvPr>
          <p:cNvPicPr>
            <a:picLocks noChangeAspect="1"/>
          </p:cNvPicPr>
          <p:nvPr/>
        </p:nvPicPr>
        <p:blipFill>
          <a:blip r:embed="rId2"/>
          <a:stretch>
            <a:fillRect/>
          </a:stretch>
        </p:blipFill>
        <p:spPr>
          <a:xfrm>
            <a:off x="2478145" y="5943662"/>
            <a:ext cx="7333364" cy="914338"/>
          </a:xfrm>
          <a:prstGeom prst="rect">
            <a:avLst/>
          </a:prstGeom>
        </p:spPr>
      </p:pic>
    </p:spTree>
    <p:extLst>
      <p:ext uri="{BB962C8B-B14F-4D97-AF65-F5344CB8AC3E}">
        <p14:creationId xmlns:p14="http://schemas.microsoft.com/office/powerpoint/2010/main" val="2378357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As F</a:t>
                </a:r>
                <a:r>
                  <a:rPr lang="en-US" baseline="-25000" dirty="0"/>
                  <a:t>n+1 </a:t>
                </a:r>
                <a:r>
                  <a:rPr lang="en-US" dirty="0"/>
                  <a:t> =  </a:t>
                </a:r>
                <a:r>
                  <a:rPr lang="en-US" dirty="0" err="1"/>
                  <a:t>F</a:t>
                </a:r>
                <a:r>
                  <a:rPr lang="en-US" baseline="-25000" dirty="0" err="1"/>
                  <a:t>n</a:t>
                </a:r>
                <a:r>
                  <a:rPr lang="en-US" dirty="0"/>
                  <a:t> + F</a:t>
                </a:r>
                <a:r>
                  <a:rPr lang="en-US" baseline="-25000" dirty="0"/>
                  <a:t>n-1 </a:t>
                </a:r>
                <a:r>
                  <a:rPr lang="en-US" dirty="0"/>
                  <a:t> we have F</a:t>
                </a:r>
                <a:r>
                  <a:rPr lang="en-US" baseline="-25000" dirty="0"/>
                  <a:t>n+1</a:t>
                </a:r>
                <a:r>
                  <a:rPr lang="en-US" baseline="30000" dirty="0"/>
                  <a:t> </a:t>
                </a:r>
                <a:r>
                  <a:rPr lang="en-US" dirty="0"/>
                  <a:t>≥ </a:t>
                </a:r>
                <a:r>
                  <a:rPr lang="en-US" dirty="0" err="1"/>
                  <a:t>F</a:t>
                </a:r>
                <a:r>
                  <a:rPr lang="en-US" baseline="-25000" dirty="0" err="1"/>
                  <a:t>n</a:t>
                </a:r>
                <a:r>
                  <a:rPr lang="en-US" dirty="0"/>
                  <a:t> + F</a:t>
                </a:r>
                <a:r>
                  <a:rPr lang="en-US" baseline="-25000" dirty="0"/>
                  <a:t>n-1</a:t>
                </a:r>
                <a:r>
                  <a:rPr lang="en-US" dirty="0"/>
                  <a:t> ≥ 2 F</a:t>
                </a:r>
                <a:r>
                  <a:rPr lang="en-US" baseline="-25000" dirty="0"/>
                  <a:t>n-1 </a:t>
                </a:r>
                <a:r>
                  <a:rPr lang="en-US" dirty="0"/>
                  <a:t>(note index decreases by 2).</a:t>
                </a:r>
              </a:p>
              <a:p>
                <a:pPr marL="0" indent="0">
                  <a:buNone/>
                </a:pPr>
                <a:r>
                  <a:rPr lang="en-US" dirty="0"/>
                  <a:t>Thus F</a:t>
                </a:r>
                <a:r>
                  <a:rPr lang="en-US" baseline="-25000" dirty="0"/>
                  <a:t>8</a:t>
                </a:r>
                <a:r>
                  <a:rPr lang="en-US" dirty="0"/>
                  <a:t> ≥ 2 F</a:t>
                </a:r>
                <a:r>
                  <a:rPr lang="en-US" baseline="-25000" dirty="0"/>
                  <a:t>6</a:t>
                </a:r>
                <a:r>
                  <a:rPr lang="en-US" dirty="0"/>
                  <a:t> ≥ 2 (2F</a:t>
                </a:r>
                <a:r>
                  <a:rPr lang="en-US" baseline="-25000" dirty="0"/>
                  <a:t>4</a:t>
                </a:r>
                <a:r>
                  <a:rPr lang="en-US" dirty="0"/>
                  <a:t>) = 2</a:t>
                </a:r>
                <a:r>
                  <a:rPr lang="en-US" baseline="30000" dirty="0"/>
                  <a:t>2</a:t>
                </a:r>
                <a:r>
                  <a:rPr lang="en-US" baseline="-25000" dirty="0"/>
                  <a:t> </a:t>
                </a:r>
                <a:r>
                  <a:rPr lang="en-US" dirty="0"/>
                  <a:t>F</a:t>
                </a:r>
                <a:r>
                  <a:rPr lang="en-US" baseline="-25000" dirty="0"/>
                  <a:t>4 </a:t>
                </a:r>
                <a:r>
                  <a:rPr lang="en-US" dirty="0"/>
                  <a:t>≥ 2</a:t>
                </a:r>
                <a:r>
                  <a:rPr lang="en-US" baseline="30000" dirty="0"/>
                  <a:t>2</a:t>
                </a:r>
                <a:r>
                  <a:rPr lang="en-US" dirty="0"/>
                  <a:t> (2 F</a:t>
                </a:r>
                <a:r>
                  <a:rPr lang="en-US" baseline="-25000" dirty="0"/>
                  <a:t>2</a:t>
                </a:r>
                <a:r>
                  <a:rPr lang="en-US" dirty="0"/>
                  <a:t>) = 2</a:t>
                </a:r>
                <a:r>
                  <a:rPr lang="en-US" baseline="30000" dirty="0"/>
                  <a:t>3</a:t>
                </a:r>
                <a:r>
                  <a:rPr lang="en-US" dirty="0"/>
                  <a:t> F</a:t>
                </a:r>
                <a:r>
                  <a:rPr lang="en-US" baseline="-25000" dirty="0"/>
                  <a:t>2</a:t>
                </a:r>
                <a:r>
                  <a:rPr lang="en-US" dirty="0"/>
                  <a:t>.</a:t>
                </a:r>
              </a:p>
              <a:p>
                <a:pPr marL="0" indent="0">
                  <a:buNone/>
                </a:pPr>
                <a:r>
                  <a:rPr lang="en-US" dirty="0"/>
                  <a:t>Then F</a:t>
                </a:r>
                <a:r>
                  <a:rPr lang="en-US" baseline="-25000" dirty="0"/>
                  <a:t>10</a:t>
                </a:r>
                <a:r>
                  <a:rPr lang="en-US" dirty="0"/>
                  <a:t> ≥ 2 F</a:t>
                </a:r>
                <a:r>
                  <a:rPr lang="en-US" baseline="-25000" dirty="0"/>
                  <a:t>8  </a:t>
                </a:r>
                <a:r>
                  <a:rPr lang="en-US" dirty="0"/>
                  <a:t>≥ 2(2</a:t>
                </a:r>
                <a:r>
                  <a:rPr lang="en-US" baseline="30000" dirty="0"/>
                  <a:t>3</a:t>
                </a:r>
                <a:r>
                  <a:rPr lang="en-US" dirty="0"/>
                  <a:t> F</a:t>
                </a:r>
                <a:r>
                  <a:rPr lang="en-US" baseline="-25000" dirty="0"/>
                  <a:t>2</a:t>
                </a:r>
                <a:r>
                  <a:rPr lang="en-US" dirty="0"/>
                  <a:t>) = 2</a:t>
                </a:r>
                <a:r>
                  <a:rPr lang="en-US" baseline="30000" dirty="0"/>
                  <a:t>4</a:t>
                </a:r>
                <a:r>
                  <a:rPr lang="en-US" baseline="-25000" dirty="0"/>
                  <a:t> </a:t>
                </a:r>
                <a:r>
                  <a:rPr lang="en-US" dirty="0"/>
                  <a:t>F</a:t>
                </a:r>
                <a:r>
                  <a:rPr lang="en-US" baseline="-25000" dirty="0"/>
                  <a:t>2</a:t>
                </a:r>
                <a:r>
                  <a:rPr lang="en-US" dirty="0"/>
                  <a:t>, and similarly F</a:t>
                </a:r>
                <a:r>
                  <a:rPr lang="en-US" baseline="-25000" dirty="0"/>
                  <a:t>12</a:t>
                </a:r>
                <a:r>
                  <a:rPr lang="en-US" dirty="0"/>
                  <a:t> ≥ 2</a:t>
                </a:r>
                <a:r>
                  <a:rPr lang="en-US" baseline="30000" dirty="0"/>
                  <a:t>5</a:t>
                </a:r>
                <a:r>
                  <a:rPr lang="en-US" dirty="0"/>
                  <a:t> F</a:t>
                </a:r>
                <a:r>
                  <a:rPr lang="en-US" baseline="-25000" dirty="0"/>
                  <a:t>2.</a:t>
                </a:r>
              </a:p>
              <a:p>
                <a:pPr marL="0" indent="0">
                  <a:buNone/>
                </a:pPr>
                <a:r>
                  <a:rPr lang="en-US" dirty="0"/>
                  <a:t>So basically get </a:t>
                </a:r>
                <a:r>
                  <a:rPr lang="en-US" dirty="0" err="1"/>
                  <a:t>F</a:t>
                </a:r>
                <a:r>
                  <a:rPr lang="en-US" baseline="-25000" dirty="0" err="1"/>
                  <a:t>n</a:t>
                </a:r>
                <a:r>
                  <a:rPr lang="en-US" dirty="0"/>
                  <a:t> is at least 2</a:t>
                </a:r>
                <a:r>
                  <a:rPr lang="en-US" baseline="30000" dirty="0"/>
                  <a:t>(n-1)/2 </a:t>
                </a:r>
                <a:r>
                  <a:rPr lang="en-US" dirty="0"/>
                  <a:t> = 2</a:t>
                </a:r>
                <a:r>
                  <a:rPr lang="en-US" baseline="30000" dirty="0"/>
                  <a:t>n/2</a:t>
                </a:r>
                <a:r>
                  <a:rPr lang="en-US" dirty="0"/>
                  <a:t> 2</a:t>
                </a:r>
                <a:r>
                  <a:rPr lang="en-US" baseline="30000" dirty="0"/>
                  <a:t>-1/2</a:t>
                </a:r>
                <a:r>
                  <a:rPr lang="en-US" dirty="0"/>
                  <a:t> = 2</a:t>
                </a:r>
                <a:r>
                  <a:rPr lang="en-US" baseline="30000" dirty="0"/>
                  <a:t>-1/2</a:t>
                </a:r>
                <a:r>
                  <a:rPr lang="en-US" dirty="0"/>
                  <a:t> (2</a:t>
                </a:r>
                <a:r>
                  <a:rPr lang="en-US" baseline="30000" dirty="0"/>
                  <a:t>1/2</a:t>
                </a:r>
                <a:r>
                  <a:rPr lang="en-US" dirty="0"/>
                  <a:t>)</a:t>
                </a:r>
                <a:r>
                  <a:rPr lang="en-US" baseline="30000" dirty="0"/>
                  <a:t>n</a:t>
                </a:r>
                <a:r>
                  <a:rPr lang="en-US" dirty="0"/>
                  <a:t> = 2</a:t>
                </a:r>
                <a:r>
                  <a:rPr lang="en-US" baseline="30000" dirty="0"/>
                  <a:t>-1/2</a:t>
                </a:r>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 </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 )</m:t>
                    </m:r>
                  </m:oMath>
                </a14:m>
                <a:r>
                  <a:rPr lang="en-US" baseline="30000" dirty="0"/>
                  <a:t>n</a:t>
                </a:r>
                <a:endParaRPr lang="en-US" dirty="0"/>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232123"/>
              </a:xfrm>
              <a:blipFill>
                <a:blip r:embed="rId2"/>
                <a:stretch>
                  <a:fillRect l="-1085" t="-18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75</a:t>
            </a:fld>
            <a:endParaRPr lang="en-US"/>
          </a:p>
        </p:txBody>
      </p:sp>
    </p:spTree>
    <p:extLst>
      <p:ext uri="{BB962C8B-B14F-4D97-AF65-F5344CB8AC3E}">
        <p14:creationId xmlns:p14="http://schemas.microsoft.com/office/powerpoint/2010/main" val="196733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Basically have Constant </a:t>
                </a:r>
                <a:r>
                  <a:rPr lang="en-US" sz="1800" dirty="0"/>
                  <a:t>*</a:t>
                </a:r>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 </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 )</m:t>
                    </m:r>
                  </m:oMath>
                </a14:m>
                <a:r>
                  <a:rPr lang="en-US" baseline="30000" dirty="0"/>
                  <a:t>n </a:t>
                </a:r>
                <a:r>
                  <a:rPr lang="en-US" dirty="0"/>
                  <a:t>≤ </a:t>
                </a:r>
                <a:r>
                  <a:rPr lang="en-US" dirty="0" err="1"/>
                  <a:t>F</a:t>
                </a:r>
                <a:r>
                  <a:rPr lang="en-US" baseline="-25000" dirty="0" err="1"/>
                  <a:t>n</a:t>
                </a:r>
                <a:r>
                  <a:rPr lang="en-US" dirty="0"/>
                  <a:t> ≤ 2</a:t>
                </a:r>
                <a:r>
                  <a:rPr lang="en-US" baseline="30000" dirty="0"/>
                  <a:t>n</a:t>
                </a:r>
                <a:r>
                  <a:rPr lang="en-US" dirty="0"/>
                  <a:t>.</a:t>
                </a:r>
                <a:endParaRPr lang="en-US" baseline="-25000" dirty="0"/>
              </a:p>
              <a:p>
                <a:pPr marL="0" indent="0">
                  <a:buNone/>
                </a:pPr>
                <a:endParaRPr lang="en-US" dirty="0"/>
              </a:p>
              <a:p>
                <a:pPr marL="0" indent="0">
                  <a:buNone/>
                </a:pPr>
                <a:r>
                  <a:rPr lang="en-US" dirty="0"/>
                  <a:t>So maybe there is some constant r such that </a:t>
                </a:r>
                <a:r>
                  <a:rPr lang="en-US" dirty="0" err="1"/>
                  <a:t>F</a:t>
                </a:r>
                <a:r>
                  <a:rPr lang="en-US" baseline="-25000" dirty="0" err="1"/>
                  <a:t>n</a:t>
                </a:r>
                <a:r>
                  <a:rPr lang="en-US" dirty="0"/>
                  <a:t> grows like </a:t>
                </a:r>
                <a:r>
                  <a:rPr lang="en-US" dirty="0" err="1"/>
                  <a:t>r</a:t>
                </a:r>
                <a:r>
                  <a:rPr lang="en-US" baseline="30000" dirty="0" err="1"/>
                  <a:t>n</a:t>
                </a:r>
                <a:r>
                  <a:rPr lang="en-US" dirty="0"/>
                  <a:t>? We can try that….</a:t>
                </a:r>
              </a:p>
              <a:p>
                <a:pPr marL="0" indent="0">
                  <a:buNone/>
                </a:pPr>
                <a:endParaRPr lang="en-US" dirty="0"/>
              </a:p>
              <a:p>
                <a:pPr marL="0" indent="0">
                  <a:buNone/>
                </a:pPr>
                <a:r>
                  <a:rPr lang="en-US" dirty="0"/>
                  <a:t>Note such an r must be between </a:t>
                </a:r>
                <a:r>
                  <a:rPr lang="en-US" b="1" dirty="0">
                    <a:solidFill>
                      <a:srgbClr val="FF0000"/>
                    </a:solidFill>
                  </a:rPr>
                  <a:t>???</a:t>
                </a:r>
                <a:r>
                  <a:rPr lang="en-US" dirty="0"/>
                  <a:t> and </a:t>
                </a:r>
                <a:r>
                  <a:rPr lang="en-US" b="1" dirty="0">
                    <a:solidFill>
                      <a:srgbClr val="FF0000"/>
                    </a:solidFill>
                  </a:rPr>
                  <a:t>???</a:t>
                </a:r>
                <a:r>
                  <a:rPr lang="en-US" dirty="0"/>
                  <a:t>.</a:t>
                </a: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232123"/>
              </a:xfrm>
              <a:blipFill>
                <a:blip r:embed="rId2"/>
                <a:stretch>
                  <a:fillRect l="-1085" t="-1865" b="-10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76</a:t>
            </a:fld>
            <a:endParaRPr lang="en-US"/>
          </a:p>
        </p:txBody>
      </p:sp>
    </p:spTree>
    <p:extLst>
      <p:ext uri="{BB962C8B-B14F-4D97-AF65-F5344CB8AC3E}">
        <p14:creationId xmlns:p14="http://schemas.microsoft.com/office/powerpoint/2010/main" val="2878509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Want functions U(n) and L(n) such that L(n) ≤ </a:t>
                </a:r>
                <a:r>
                  <a:rPr lang="en-US" dirty="0" err="1"/>
                  <a:t>F</a:t>
                </a:r>
                <a:r>
                  <a:rPr lang="en-US" baseline="-25000" dirty="0" err="1"/>
                  <a:t>n</a:t>
                </a:r>
                <a:r>
                  <a:rPr lang="en-US" dirty="0"/>
                  <a:t> ≤ U(n).</a:t>
                </a:r>
              </a:p>
              <a:p>
                <a:pPr marL="0" indent="0">
                  <a:buNone/>
                </a:pPr>
                <a:endParaRPr lang="en-US" dirty="0"/>
              </a:p>
              <a:p>
                <a:pPr marL="0" indent="0">
                  <a:buNone/>
                </a:pPr>
                <a:r>
                  <a:rPr lang="en-US" dirty="0"/>
                  <a:t>Basically have Constant </a:t>
                </a:r>
                <a:r>
                  <a:rPr lang="en-US" sz="1800" dirty="0"/>
                  <a:t>*</a:t>
                </a:r>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 </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 )</m:t>
                    </m:r>
                  </m:oMath>
                </a14:m>
                <a:r>
                  <a:rPr lang="en-US" baseline="30000" dirty="0"/>
                  <a:t>n </a:t>
                </a:r>
                <a:r>
                  <a:rPr lang="en-US" dirty="0"/>
                  <a:t>≤ </a:t>
                </a:r>
                <a:r>
                  <a:rPr lang="en-US" dirty="0" err="1"/>
                  <a:t>F</a:t>
                </a:r>
                <a:r>
                  <a:rPr lang="en-US" baseline="-25000" dirty="0" err="1"/>
                  <a:t>n</a:t>
                </a:r>
                <a:r>
                  <a:rPr lang="en-US" dirty="0"/>
                  <a:t> ≤ 2</a:t>
                </a:r>
                <a:r>
                  <a:rPr lang="en-US" baseline="30000" dirty="0"/>
                  <a:t>n</a:t>
                </a:r>
                <a:r>
                  <a:rPr lang="en-US" dirty="0"/>
                  <a:t>.</a:t>
                </a:r>
                <a:endParaRPr lang="en-US" baseline="-25000" dirty="0"/>
              </a:p>
              <a:p>
                <a:pPr marL="0" indent="0">
                  <a:buNone/>
                </a:pPr>
                <a:endParaRPr lang="en-US" dirty="0"/>
              </a:p>
              <a:p>
                <a:pPr marL="0" indent="0">
                  <a:buNone/>
                </a:pPr>
                <a:r>
                  <a:rPr lang="en-US" dirty="0"/>
                  <a:t>So maybe there is some constant r such that </a:t>
                </a:r>
                <a:r>
                  <a:rPr lang="en-US" dirty="0" err="1"/>
                  <a:t>F</a:t>
                </a:r>
                <a:r>
                  <a:rPr lang="en-US" baseline="-25000" dirty="0" err="1"/>
                  <a:t>n</a:t>
                </a:r>
                <a:r>
                  <a:rPr lang="en-US" dirty="0"/>
                  <a:t> grows like </a:t>
                </a:r>
                <a:r>
                  <a:rPr lang="en-US" dirty="0" err="1"/>
                  <a:t>r</a:t>
                </a:r>
                <a:r>
                  <a:rPr lang="en-US" baseline="30000" dirty="0" err="1"/>
                  <a:t>n</a:t>
                </a:r>
                <a:r>
                  <a:rPr lang="en-US" dirty="0"/>
                  <a:t>? We can try that….</a:t>
                </a:r>
              </a:p>
              <a:p>
                <a:pPr marL="0" indent="0">
                  <a:buNone/>
                </a:pPr>
                <a:endParaRPr lang="en-US" dirty="0"/>
              </a:p>
              <a:p>
                <a:pPr marL="0" indent="0">
                  <a:buNone/>
                </a:pPr>
                <a:r>
                  <a:rPr lang="en-US" dirty="0"/>
                  <a:t>Note such an r must be between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oMath>
                </a14:m>
                <a:r>
                  <a:rPr lang="en-US" dirty="0"/>
                  <a:t>  and 2.</a:t>
                </a: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232123"/>
              </a:xfrm>
              <a:blipFill>
                <a:blip r:embed="rId2"/>
                <a:stretch>
                  <a:fillRect l="-1085" t="-1865" b="-18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77</a:t>
            </a:fld>
            <a:endParaRPr lang="en-US"/>
          </a:p>
        </p:txBody>
      </p:sp>
    </p:spTree>
    <p:extLst>
      <p:ext uri="{BB962C8B-B14F-4D97-AF65-F5344CB8AC3E}">
        <p14:creationId xmlns:p14="http://schemas.microsoft.com/office/powerpoint/2010/main" val="590096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 Finding a Formula</a:t>
            </a:r>
          </a:p>
        </p:txBody>
      </p:sp>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lstStyle/>
          <a:p>
            <a:pPr marL="0" indent="0">
              <a:buNone/>
            </a:pPr>
            <a:r>
              <a:rPr lang="en-US" dirty="0" err="1"/>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Try </a:t>
            </a:r>
            <a:r>
              <a:rPr lang="en-US" dirty="0" err="1"/>
              <a:t>F</a:t>
            </a:r>
            <a:r>
              <a:rPr lang="en-US" baseline="-25000" dirty="0" err="1"/>
              <a:t>n</a:t>
            </a:r>
            <a:r>
              <a:rPr lang="en-US" dirty="0"/>
              <a:t> = </a:t>
            </a:r>
            <a:r>
              <a:rPr lang="en-US" dirty="0" err="1"/>
              <a:t>r</a:t>
            </a:r>
            <a:r>
              <a:rPr lang="en-US" baseline="30000" dirty="0" err="1"/>
              <a:t>n</a:t>
            </a:r>
            <a:r>
              <a:rPr lang="en-US" dirty="0"/>
              <a:t> and substitute in.</a:t>
            </a:r>
          </a:p>
          <a:p>
            <a:pPr marL="0" indent="0">
              <a:buNone/>
            </a:pPr>
            <a:r>
              <a:rPr lang="en-US" dirty="0"/>
              <a:t>Thus F</a:t>
            </a:r>
            <a:r>
              <a:rPr lang="en-US" baseline="-25000" dirty="0"/>
              <a:t>n+1</a:t>
            </a:r>
            <a:r>
              <a:rPr lang="en-US" dirty="0"/>
              <a:t> = r</a:t>
            </a:r>
            <a:r>
              <a:rPr lang="en-US" baseline="30000" dirty="0"/>
              <a:t>n+1</a:t>
            </a:r>
            <a:r>
              <a:rPr lang="en-US" dirty="0"/>
              <a:t> ,   </a:t>
            </a:r>
            <a:r>
              <a:rPr lang="en-US" dirty="0" err="1"/>
              <a:t>F</a:t>
            </a:r>
            <a:r>
              <a:rPr lang="en-US" baseline="-25000" dirty="0" err="1"/>
              <a:t>n</a:t>
            </a:r>
            <a:r>
              <a:rPr lang="en-US" baseline="-25000" dirty="0"/>
              <a:t> </a:t>
            </a:r>
            <a:r>
              <a:rPr lang="en-US" dirty="0"/>
              <a:t> =  </a:t>
            </a:r>
            <a:r>
              <a:rPr lang="en-US" dirty="0" err="1"/>
              <a:t>r</a:t>
            </a:r>
            <a:r>
              <a:rPr lang="en-US" baseline="30000" dirty="0" err="1"/>
              <a:t>n</a:t>
            </a:r>
            <a:r>
              <a:rPr lang="en-US" dirty="0"/>
              <a:t>,    F</a:t>
            </a:r>
            <a:r>
              <a:rPr lang="en-US" baseline="-25000" dirty="0"/>
              <a:t>n-1</a:t>
            </a:r>
            <a:r>
              <a:rPr lang="en-US" dirty="0"/>
              <a:t> = r</a:t>
            </a:r>
            <a:r>
              <a:rPr lang="en-US" baseline="30000" dirty="0"/>
              <a:t>n-1</a:t>
            </a:r>
            <a:r>
              <a:rPr lang="en-US" dirty="0"/>
              <a:t>.</a:t>
            </a:r>
          </a:p>
          <a:p>
            <a:pPr marL="0" indent="0">
              <a:buNone/>
            </a:pPr>
            <a:r>
              <a:rPr lang="en-US" dirty="0"/>
              <a:t>Substituting: r</a:t>
            </a:r>
            <a:r>
              <a:rPr lang="en-US" baseline="30000" dirty="0"/>
              <a:t>n+1</a:t>
            </a:r>
            <a:r>
              <a:rPr lang="en-US" baseline="-25000" dirty="0"/>
              <a:t> </a:t>
            </a:r>
            <a:r>
              <a:rPr lang="en-US" dirty="0"/>
              <a:t> = </a:t>
            </a:r>
            <a:r>
              <a:rPr lang="en-US" dirty="0" err="1"/>
              <a:t>r</a:t>
            </a:r>
            <a:r>
              <a:rPr lang="en-US" baseline="30000" dirty="0" err="1"/>
              <a:t>n</a:t>
            </a:r>
            <a:r>
              <a:rPr lang="en-US" dirty="0"/>
              <a:t>  +  r</a:t>
            </a:r>
            <a:r>
              <a:rPr lang="en-US" baseline="30000" dirty="0"/>
              <a:t>n-1</a:t>
            </a:r>
            <a:r>
              <a:rPr lang="en-US" dirty="0"/>
              <a:t>.</a:t>
            </a:r>
          </a:p>
          <a:p>
            <a:pPr marL="0" indent="0">
              <a:buNone/>
            </a:pPr>
            <a:r>
              <a:rPr lang="en-US" dirty="0"/>
              <a:t>Algebra: r</a:t>
            </a:r>
            <a:r>
              <a:rPr lang="en-US" baseline="30000" dirty="0"/>
              <a:t>n+1</a:t>
            </a:r>
            <a:r>
              <a:rPr lang="en-US" baseline="-25000" dirty="0"/>
              <a:t> </a:t>
            </a:r>
            <a:r>
              <a:rPr lang="en-US" dirty="0"/>
              <a:t> - </a:t>
            </a:r>
            <a:r>
              <a:rPr lang="en-US" dirty="0" err="1"/>
              <a:t>r</a:t>
            </a:r>
            <a:r>
              <a:rPr lang="en-US" baseline="30000" dirty="0" err="1"/>
              <a:t>n</a:t>
            </a:r>
            <a:r>
              <a:rPr lang="en-US" dirty="0"/>
              <a:t>  -  r</a:t>
            </a:r>
            <a:r>
              <a:rPr lang="en-US" baseline="30000" dirty="0"/>
              <a:t>n-1</a:t>
            </a:r>
            <a:r>
              <a:rPr lang="en-US" dirty="0"/>
              <a:t>  = 0, so r</a:t>
            </a:r>
            <a:r>
              <a:rPr lang="en-US" baseline="30000" dirty="0"/>
              <a:t>n-1 </a:t>
            </a:r>
            <a:r>
              <a:rPr lang="en-US" dirty="0"/>
              <a:t>(r</a:t>
            </a:r>
            <a:r>
              <a:rPr lang="en-US" baseline="30000" dirty="0"/>
              <a:t>2</a:t>
            </a:r>
            <a:r>
              <a:rPr lang="en-US" dirty="0"/>
              <a:t> – r – 1) = 0.</a:t>
            </a:r>
          </a:p>
          <a:p>
            <a:pPr marL="0" indent="0">
              <a:buNone/>
            </a:pPr>
            <a:r>
              <a:rPr lang="en-US" dirty="0"/>
              <a:t>We know r=0 is absurd, so r must satisfy r</a:t>
            </a:r>
            <a:r>
              <a:rPr lang="en-US" baseline="30000" dirty="0"/>
              <a:t>2</a:t>
            </a:r>
            <a:r>
              <a:rPr lang="en-US" dirty="0"/>
              <a:t> – r – 1 = 0; this is a quadratic!</a:t>
            </a:r>
          </a:p>
          <a:p>
            <a:pPr marL="0" indent="0">
              <a:buNone/>
            </a:pPr>
            <a:r>
              <a:rPr lang="en-US" b="1" dirty="0">
                <a:solidFill>
                  <a:srgbClr val="FF0000"/>
                </a:solidFill>
              </a:rPr>
              <a:t>What can we use to solve it?</a:t>
            </a:r>
          </a:p>
        </p:txBody>
      </p:sp>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78</a:t>
            </a:fld>
            <a:endParaRPr lang="en-US"/>
          </a:p>
        </p:txBody>
      </p:sp>
    </p:spTree>
    <p:extLst>
      <p:ext uri="{BB962C8B-B14F-4D97-AF65-F5344CB8AC3E}">
        <p14:creationId xmlns:p14="http://schemas.microsoft.com/office/powerpoint/2010/main" val="1264561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 Finding a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739229"/>
              </a:xfrm>
            </p:spPr>
            <p:txBody>
              <a:bodyPr>
                <a:normAutofit lnSpcReduction="10000"/>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Try </a:t>
                </a:r>
                <a:r>
                  <a:rPr lang="en-US" dirty="0" err="1"/>
                  <a:t>F</a:t>
                </a:r>
                <a:r>
                  <a:rPr lang="en-US" baseline="-25000" dirty="0" err="1"/>
                  <a:t>n</a:t>
                </a:r>
                <a:r>
                  <a:rPr lang="en-US" dirty="0"/>
                  <a:t> = </a:t>
                </a:r>
                <a:r>
                  <a:rPr lang="en-US" dirty="0" err="1"/>
                  <a:t>r</a:t>
                </a:r>
                <a:r>
                  <a:rPr lang="en-US" baseline="30000" dirty="0" err="1"/>
                  <a:t>n</a:t>
                </a:r>
                <a:r>
                  <a:rPr lang="en-US" dirty="0"/>
                  <a:t> and substitute in.</a:t>
                </a:r>
              </a:p>
              <a:p>
                <a:pPr marL="0" indent="0">
                  <a:buNone/>
                </a:pPr>
                <a:r>
                  <a:rPr lang="en-US" dirty="0"/>
                  <a:t>Thus F</a:t>
                </a:r>
                <a:r>
                  <a:rPr lang="en-US" baseline="-25000" dirty="0"/>
                  <a:t>n+1</a:t>
                </a:r>
                <a:r>
                  <a:rPr lang="en-US" dirty="0"/>
                  <a:t> = r</a:t>
                </a:r>
                <a:r>
                  <a:rPr lang="en-US" baseline="30000" dirty="0"/>
                  <a:t>n+1</a:t>
                </a:r>
                <a:r>
                  <a:rPr lang="en-US" dirty="0"/>
                  <a:t> ,   </a:t>
                </a:r>
                <a:r>
                  <a:rPr lang="en-US" dirty="0" err="1"/>
                  <a:t>F</a:t>
                </a:r>
                <a:r>
                  <a:rPr lang="en-US" baseline="-25000" dirty="0" err="1"/>
                  <a:t>n</a:t>
                </a:r>
                <a:r>
                  <a:rPr lang="en-US" baseline="-25000" dirty="0"/>
                  <a:t> </a:t>
                </a:r>
                <a:r>
                  <a:rPr lang="en-US" dirty="0"/>
                  <a:t> =  </a:t>
                </a:r>
                <a:r>
                  <a:rPr lang="en-US" dirty="0" err="1"/>
                  <a:t>r</a:t>
                </a:r>
                <a:r>
                  <a:rPr lang="en-US" baseline="30000" dirty="0" err="1"/>
                  <a:t>n</a:t>
                </a:r>
                <a:r>
                  <a:rPr lang="en-US" dirty="0"/>
                  <a:t>,    F</a:t>
                </a:r>
                <a:r>
                  <a:rPr lang="en-US" baseline="-25000" dirty="0"/>
                  <a:t>n-1</a:t>
                </a:r>
                <a:r>
                  <a:rPr lang="en-US" dirty="0"/>
                  <a:t> = r</a:t>
                </a:r>
                <a:r>
                  <a:rPr lang="en-US" baseline="30000" dirty="0"/>
                  <a:t>n-1</a:t>
                </a:r>
                <a:r>
                  <a:rPr lang="en-US" dirty="0"/>
                  <a:t>.</a:t>
                </a:r>
              </a:p>
              <a:p>
                <a:pPr marL="0" indent="0">
                  <a:buNone/>
                </a:pPr>
                <a:r>
                  <a:rPr lang="en-US" dirty="0"/>
                  <a:t>Substituting: r</a:t>
                </a:r>
                <a:r>
                  <a:rPr lang="en-US" baseline="30000" dirty="0"/>
                  <a:t>n+1</a:t>
                </a:r>
                <a:r>
                  <a:rPr lang="en-US" baseline="-25000" dirty="0"/>
                  <a:t> </a:t>
                </a:r>
                <a:r>
                  <a:rPr lang="en-US" dirty="0"/>
                  <a:t> = </a:t>
                </a:r>
                <a:r>
                  <a:rPr lang="en-US" dirty="0" err="1"/>
                  <a:t>r</a:t>
                </a:r>
                <a:r>
                  <a:rPr lang="en-US" baseline="30000" dirty="0" err="1"/>
                  <a:t>n</a:t>
                </a:r>
                <a:r>
                  <a:rPr lang="en-US" dirty="0"/>
                  <a:t>  +  r</a:t>
                </a:r>
                <a:r>
                  <a:rPr lang="en-US" baseline="30000" dirty="0"/>
                  <a:t>n-1</a:t>
                </a:r>
                <a:r>
                  <a:rPr lang="en-US" dirty="0"/>
                  <a:t>.</a:t>
                </a:r>
              </a:p>
              <a:p>
                <a:pPr marL="0" indent="0">
                  <a:buNone/>
                </a:pPr>
                <a:r>
                  <a:rPr lang="en-US" dirty="0"/>
                  <a:t>Algebra: r</a:t>
                </a:r>
                <a:r>
                  <a:rPr lang="en-US" baseline="30000" dirty="0"/>
                  <a:t>n+1</a:t>
                </a:r>
                <a:r>
                  <a:rPr lang="en-US" baseline="-25000" dirty="0"/>
                  <a:t> </a:t>
                </a:r>
                <a:r>
                  <a:rPr lang="en-US" dirty="0"/>
                  <a:t> - </a:t>
                </a:r>
                <a:r>
                  <a:rPr lang="en-US" dirty="0" err="1"/>
                  <a:t>r</a:t>
                </a:r>
                <a:r>
                  <a:rPr lang="en-US" baseline="30000" dirty="0" err="1"/>
                  <a:t>n</a:t>
                </a:r>
                <a:r>
                  <a:rPr lang="en-US" dirty="0"/>
                  <a:t>  -  r</a:t>
                </a:r>
                <a:r>
                  <a:rPr lang="en-US" baseline="30000" dirty="0"/>
                  <a:t>n-1</a:t>
                </a:r>
                <a:r>
                  <a:rPr lang="en-US" dirty="0"/>
                  <a:t>  = 0, so r</a:t>
                </a:r>
                <a:r>
                  <a:rPr lang="en-US" baseline="30000" dirty="0"/>
                  <a:t>n-1 </a:t>
                </a:r>
                <a:r>
                  <a:rPr lang="en-US" dirty="0"/>
                  <a:t>(r</a:t>
                </a:r>
                <a:r>
                  <a:rPr lang="en-US" baseline="30000" dirty="0"/>
                  <a:t>2</a:t>
                </a:r>
                <a:r>
                  <a:rPr lang="en-US" dirty="0"/>
                  <a:t> – r – 1) = 0.</a:t>
                </a:r>
              </a:p>
              <a:p>
                <a:pPr marL="0" indent="0">
                  <a:buNone/>
                </a:pPr>
                <a:r>
                  <a:rPr lang="en-US" dirty="0"/>
                  <a:t>We know r=0 is absurd, so r must satisfy r</a:t>
                </a:r>
                <a:r>
                  <a:rPr lang="en-US" baseline="30000" dirty="0"/>
                  <a:t>2</a:t>
                </a:r>
                <a:r>
                  <a:rPr lang="en-US" dirty="0"/>
                  <a:t> – r – 1 = 0; this is a quadratic!</a:t>
                </a:r>
              </a:p>
              <a:p>
                <a:pPr marL="0" indent="0">
                  <a:buNone/>
                </a:pPr>
                <a:endParaRPr lang="en-US" dirty="0"/>
              </a:p>
              <a:p>
                <a:pPr marL="0" indent="0">
                  <a:buNone/>
                </a:pPr>
                <a:r>
                  <a:rPr lang="en-US" dirty="0"/>
                  <a:t>Quadratic Formula: If f(x) = ax</a:t>
                </a:r>
                <a:r>
                  <a:rPr lang="en-US" baseline="30000" dirty="0"/>
                  <a:t>2</a:t>
                </a:r>
                <a:r>
                  <a:rPr lang="en-US" dirty="0"/>
                  <a:t> + bx + c, or y = ax</a:t>
                </a:r>
                <a:r>
                  <a:rPr lang="en-US" baseline="30000" dirty="0"/>
                  <a:t>2</a:t>
                </a:r>
                <a:r>
                  <a:rPr lang="en-US" dirty="0"/>
                  <a:t> + bx + c, the solutions to </a:t>
                </a:r>
              </a:p>
              <a:p>
                <a:pPr marL="0" indent="0">
                  <a:buNone/>
                </a:pPr>
                <a:r>
                  <a:rPr lang="en-US" dirty="0"/>
                  <a:t>f(x) = 0 or y = 0 are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𝑎𝑐</m:t>
                            </m:r>
                          </m:e>
                        </m:rad>
                      </m:num>
                      <m:den>
                        <m:r>
                          <a:rPr lang="en-US" i="1">
                            <a:latin typeface="Cambria Math" panose="02040503050406030204" pitchFamily="18" charset="0"/>
                          </a:rPr>
                          <m:t>2</m:t>
                        </m:r>
                        <m:r>
                          <a:rPr lang="en-US" i="1">
                            <a:latin typeface="Cambria Math" panose="02040503050406030204" pitchFamily="18" charset="0"/>
                          </a:rPr>
                          <m:t>𝑎</m:t>
                        </m:r>
                      </m:den>
                    </m:f>
                    <m:r>
                      <a:rPr lang="en-US" b="0" i="1" smtClean="0">
                        <a:latin typeface="Cambria Math" panose="02040503050406030204" pitchFamily="18" charset="0"/>
                      </a:rPr>
                      <m:t>.</m:t>
                    </m:r>
                  </m:oMath>
                </a14:m>
                <a:r>
                  <a:rPr lang="en-US" dirty="0"/>
                  <a:t> For us a = </a:t>
                </a:r>
                <a:r>
                  <a:rPr lang="en-US" b="1" dirty="0">
                    <a:solidFill>
                      <a:srgbClr val="FF0000"/>
                    </a:solidFill>
                  </a:rPr>
                  <a:t>???</a:t>
                </a:r>
                <a:r>
                  <a:rPr lang="en-US" dirty="0"/>
                  <a:t>, b = </a:t>
                </a:r>
                <a:r>
                  <a:rPr lang="en-US" b="1" dirty="0">
                    <a:solidFill>
                      <a:srgbClr val="FF0000"/>
                    </a:solidFill>
                  </a:rPr>
                  <a:t>???</a:t>
                </a:r>
                <a:r>
                  <a:rPr lang="en-US" dirty="0"/>
                  <a:t>, c = </a:t>
                </a:r>
                <a:r>
                  <a:rPr lang="en-US" b="1" dirty="0">
                    <a:solidFill>
                      <a:srgbClr val="FF0000"/>
                    </a:solidFill>
                  </a:rPr>
                  <a:t>???</a:t>
                </a:r>
                <a:r>
                  <a:rPr lang="en-US" dirty="0"/>
                  <a:t>.</a:t>
                </a: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739229"/>
              </a:xfrm>
              <a:blipFill>
                <a:blip r:embed="rId2"/>
                <a:stretch>
                  <a:fillRect l="-1085" t="-233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79</a:t>
            </a:fld>
            <a:endParaRPr lang="en-US"/>
          </a:p>
        </p:txBody>
      </p:sp>
    </p:spTree>
    <p:extLst>
      <p:ext uri="{BB962C8B-B14F-4D97-AF65-F5344CB8AC3E}">
        <p14:creationId xmlns:p14="http://schemas.microsoft.com/office/powerpoint/2010/main" val="406124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A485E-2102-47DB-8808-A5FD447499CE}"/>
              </a:ext>
            </a:extLst>
          </p:cNvPr>
          <p:cNvPicPr>
            <a:picLocks noChangeAspect="1"/>
          </p:cNvPicPr>
          <p:nvPr/>
        </p:nvPicPr>
        <p:blipFill>
          <a:blip r:embed="rId2"/>
          <a:stretch>
            <a:fillRect/>
          </a:stretch>
        </p:blipFill>
        <p:spPr>
          <a:xfrm>
            <a:off x="4096178" y="1899822"/>
            <a:ext cx="7870921" cy="4797240"/>
          </a:xfrm>
          <a:prstGeom prst="rect">
            <a:avLst/>
          </a:prstGeom>
        </p:spPr>
      </p:pic>
      <p:sp>
        <p:nvSpPr>
          <p:cNvPr id="2" name="Title 1">
            <a:extLst>
              <a:ext uri="{FF2B5EF4-FFF2-40B4-BE49-F238E27FC236}">
                <a16:creationId xmlns:a16="http://schemas.microsoft.com/office/drawing/2014/main" id="{8C4FE1A8-6C36-4A8F-B26A-39403008E0FD}"/>
              </a:ext>
            </a:extLst>
          </p:cNvPr>
          <p:cNvSpPr>
            <a:spLocks noGrp="1"/>
          </p:cNvSpPr>
          <p:nvPr>
            <p:ph type="title"/>
          </p:nvPr>
        </p:nvSpPr>
        <p:spPr>
          <a:xfrm>
            <a:off x="145741" y="160939"/>
            <a:ext cx="10515600" cy="851116"/>
          </a:xfrm>
        </p:spPr>
        <p:txBody>
          <a:bodyPr/>
          <a:lstStyle/>
          <a:p>
            <a:r>
              <a:rPr lang="en-US" b="1" dirty="0">
                <a:solidFill>
                  <a:srgbClr val="FF0000"/>
                </a:solidFill>
              </a:rPr>
              <a:t>Linear Equations</a:t>
            </a:r>
            <a:endParaRPr lang="en-US" dirty="0"/>
          </a:p>
        </p:txBody>
      </p:sp>
      <p:sp>
        <p:nvSpPr>
          <p:cNvPr id="3" name="Content Placeholder 2">
            <a:extLst>
              <a:ext uri="{FF2B5EF4-FFF2-40B4-BE49-F238E27FC236}">
                <a16:creationId xmlns:a16="http://schemas.microsoft.com/office/drawing/2014/main" id="{5A841D50-7848-4045-B8BC-1CD593823C39}"/>
              </a:ext>
            </a:extLst>
          </p:cNvPr>
          <p:cNvSpPr>
            <a:spLocks noGrp="1"/>
          </p:cNvSpPr>
          <p:nvPr>
            <p:ph idx="1"/>
          </p:nvPr>
        </p:nvSpPr>
        <p:spPr>
          <a:xfrm>
            <a:off x="145741" y="882820"/>
            <a:ext cx="11821358" cy="5571246"/>
          </a:xfrm>
        </p:spPr>
        <p:txBody>
          <a:bodyPr/>
          <a:lstStyle/>
          <a:p>
            <a:pPr marL="0" indent="0">
              <a:buNone/>
            </a:pPr>
            <a:r>
              <a:rPr lang="en-US" dirty="0"/>
              <a:t>Imagine we know where a linear equation hits the x-axis; does that uniquely determine the line, or could there be multiple lines that hit the x-axis in the same spot?</a:t>
            </a:r>
          </a:p>
          <a:p>
            <a:pPr marL="0" indent="0">
              <a:buNone/>
            </a:pPr>
            <a:endParaRPr lang="en-US" dirty="0"/>
          </a:p>
          <a:p>
            <a:pPr marL="0" indent="0">
              <a:buNone/>
            </a:pPr>
            <a:r>
              <a:rPr lang="en-US" dirty="0"/>
              <a:t>We can factor!</a:t>
            </a:r>
          </a:p>
          <a:p>
            <a:pPr marL="0" indent="0">
              <a:buNone/>
            </a:pPr>
            <a:endParaRPr lang="en-US" dirty="0"/>
          </a:p>
          <a:p>
            <a:pPr marL="0" indent="0">
              <a:buNone/>
            </a:pPr>
            <a:r>
              <a:rPr lang="en-US" dirty="0"/>
              <a:t>y = a x + b</a:t>
            </a:r>
          </a:p>
          <a:p>
            <a:pPr marL="0" indent="0">
              <a:buNone/>
            </a:pPr>
            <a:endParaRPr lang="en-US" dirty="0"/>
          </a:p>
          <a:p>
            <a:pPr marL="0" indent="0">
              <a:buNone/>
            </a:pPr>
            <a:r>
              <a:rPr lang="en-US" dirty="0"/>
              <a:t>is the same as</a:t>
            </a:r>
          </a:p>
          <a:p>
            <a:pPr marL="0" indent="0">
              <a:buNone/>
            </a:pPr>
            <a:endParaRPr lang="en-US" dirty="0"/>
          </a:p>
          <a:p>
            <a:pPr marL="0" indent="0">
              <a:buNone/>
            </a:pPr>
            <a:r>
              <a:rPr lang="en-US" dirty="0"/>
              <a:t>y = a(x + b/a), so the root is at x = -b/a. Here are several of the form y = a(x-1).</a:t>
            </a:r>
          </a:p>
          <a:p>
            <a:pPr marL="0" indent="0">
              <a:buNone/>
            </a:pPr>
            <a:endParaRPr lang="en-US" dirty="0"/>
          </a:p>
        </p:txBody>
      </p:sp>
      <p:sp>
        <p:nvSpPr>
          <p:cNvPr id="8" name="Slide Number Placeholder 7">
            <a:extLst>
              <a:ext uri="{FF2B5EF4-FFF2-40B4-BE49-F238E27FC236}">
                <a16:creationId xmlns:a16="http://schemas.microsoft.com/office/drawing/2014/main" id="{9290682D-1A8F-4801-BE74-0D88B5DA9617}"/>
              </a:ext>
            </a:extLst>
          </p:cNvPr>
          <p:cNvSpPr>
            <a:spLocks noGrp="1"/>
          </p:cNvSpPr>
          <p:nvPr>
            <p:ph type="sldNum" sz="quarter" idx="12"/>
          </p:nvPr>
        </p:nvSpPr>
        <p:spPr/>
        <p:txBody>
          <a:bodyPr/>
          <a:lstStyle/>
          <a:p>
            <a:fld id="{5DC2FD62-BB2D-412E-AB71-8E2B5D235FAB}" type="slidenum">
              <a:rPr lang="en-US" smtClean="0"/>
              <a:t>8</a:t>
            </a:fld>
            <a:endParaRPr lang="en-US"/>
          </a:p>
        </p:txBody>
      </p:sp>
    </p:spTree>
    <p:extLst>
      <p:ext uri="{BB962C8B-B14F-4D97-AF65-F5344CB8AC3E}">
        <p14:creationId xmlns:p14="http://schemas.microsoft.com/office/powerpoint/2010/main" val="40425985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8A8D24-F10B-48C1-851D-CA81E65BB422}"/>
              </a:ext>
            </a:extLst>
          </p:cNvPr>
          <p:cNvPicPr>
            <a:picLocks noChangeAspect="1"/>
          </p:cNvPicPr>
          <p:nvPr/>
        </p:nvPicPr>
        <p:blipFill>
          <a:blip r:embed="rId2"/>
          <a:stretch>
            <a:fillRect/>
          </a:stretch>
        </p:blipFill>
        <p:spPr>
          <a:xfrm>
            <a:off x="7206244" y="6237181"/>
            <a:ext cx="4840014" cy="603462"/>
          </a:xfrm>
          <a:prstGeom prst="rect">
            <a:avLst/>
          </a:prstGeom>
        </p:spPr>
      </p:pic>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 Finding a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739229"/>
              </a:xfrm>
            </p:spPr>
            <p:txBody>
              <a:bodyPr>
                <a:normAutofit lnSpcReduction="10000"/>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Try </a:t>
                </a:r>
                <a:r>
                  <a:rPr lang="en-US" dirty="0" err="1"/>
                  <a:t>F</a:t>
                </a:r>
                <a:r>
                  <a:rPr lang="en-US" baseline="-25000" dirty="0" err="1"/>
                  <a:t>n</a:t>
                </a:r>
                <a:r>
                  <a:rPr lang="en-US" dirty="0"/>
                  <a:t> = </a:t>
                </a:r>
                <a:r>
                  <a:rPr lang="en-US" dirty="0" err="1"/>
                  <a:t>r</a:t>
                </a:r>
                <a:r>
                  <a:rPr lang="en-US" baseline="30000" dirty="0" err="1"/>
                  <a:t>n</a:t>
                </a:r>
                <a:r>
                  <a:rPr lang="en-US" dirty="0"/>
                  <a:t> and substitute in.</a:t>
                </a:r>
              </a:p>
              <a:p>
                <a:pPr marL="0" indent="0">
                  <a:buNone/>
                </a:pPr>
                <a:r>
                  <a:rPr lang="en-US" dirty="0"/>
                  <a:t>Thus F</a:t>
                </a:r>
                <a:r>
                  <a:rPr lang="en-US" baseline="-25000" dirty="0"/>
                  <a:t>n+1</a:t>
                </a:r>
                <a:r>
                  <a:rPr lang="en-US" dirty="0"/>
                  <a:t> = r</a:t>
                </a:r>
                <a:r>
                  <a:rPr lang="en-US" baseline="30000" dirty="0"/>
                  <a:t>n+1</a:t>
                </a:r>
                <a:r>
                  <a:rPr lang="en-US" dirty="0"/>
                  <a:t> ,   </a:t>
                </a:r>
                <a:r>
                  <a:rPr lang="en-US" dirty="0" err="1"/>
                  <a:t>F</a:t>
                </a:r>
                <a:r>
                  <a:rPr lang="en-US" baseline="-25000" dirty="0" err="1"/>
                  <a:t>n</a:t>
                </a:r>
                <a:r>
                  <a:rPr lang="en-US" baseline="-25000" dirty="0"/>
                  <a:t> </a:t>
                </a:r>
                <a:r>
                  <a:rPr lang="en-US" dirty="0"/>
                  <a:t> =  </a:t>
                </a:r>
                <a:r>
                  <a:rPr lang="en-US" dirty="0" err="1"/>
                  <a:t>r</a:t>
                </a:r>
                <a:r>
                  <a:rPr lang="en-US" baseline="30000" dirty="0" err="1"/>
                  <a:t>n</a:t>
                </a:r>
                <a:r>
                  <a:rPr lang="en-US" dirty="0"/>
                  <a:t>,    F</a:t>
                </a:r>
                <a:r>
                  <a:rPr lang="en-US" baseline="-25000" dirty="0"/>
                  <a:t>n-1</a:t>
                </a:r>
                <a:r>
                  <a:rPr lang="en-US" dirty="0"/>
                  <a:t> = r</a:t>
                </a:r>
                <a:r>
                  <a:rPr lang="en-US" baseline="30000" dirty="0"/>
                  <a:t>n-1</a:t>
                </a:r>
                <a:r>
                  <a:rPr lang="en-US" dirty="0"/>
                  <a:t>.</a:t>
                </a:r>
              </a:p>
              <a:p>
                <a:pPr marL="0" indent="0">
                  <a:buNone/>
                </a:pPr>
                <a:r>
                  <a:rPr lang="en-US" dirty="0"/>
                  <a:t>Substituting: r</a:t>
                </a:r>
                <a:r>
                  <a:rPr lang="en-US" baseline="30000" dirty="0"/>
                  <a:t>n+1</a:t>
                </a:r>
                <a:r>
                  <a:rPr lang="en-US" baseline="-25000" dirty="0"/>
                  <a:t> </a:t>
                </a:r>
                <a:r>
                  <a:rPr lang="en-US" dirty="0"/>
                  <a:t> = </a:t>
                </a:r>
                <a:r>
                  <a:rPr lang="en-US" dirty="0" err="1"/>
                  <a:t>r</a:t>
                </a:r>
                <a:r>
                  <a:rPr lang="en-US" baseline="30000" dirty="0" err="1"/>
                  <a:t>n</a:t>
                </a:r>
                <a:r>
                  <a:rPr lang="en-US" dirty="0"/>
                  <a:t>  +  r</a:t>
                </a:r>
                <a:r>
                  <a:rPr lang="en-US" baseline="30000" dirty="0"/>
                  <a:t>n-1</a:t>
                </a:r>
                <a:r>
                  <a:rPr lang="en-US" dirty="0"/>
                  <a:t>.</a:t>
                </a:r>
              </a:p>
              <a:p>
                <a:pPr marL="0" indent="0">
                  <a:buNone/>
                </a:pPr>
                <a:r>
                  <a:rPr lang="en-US" dirty="0"/>
                  <a:t>Algebra: r</a:t>
                </a:r>
                <a:r>
                  <a:rPr lang="en-US" baseline="30000" dirty="0"/>
                  <a:t>n+1</a:t>
                </a:r>
                <a:r>
                  <a:rPr lang="en-US" baseline="-25000" dirty="0"/>
                  <a:t> </a:t>
                </a:r>
                <a:r>
                  <a:rPr lang="en-US" dirty="0"/>
                  <a:t> - </a:t>
                </a:r>
                <a:r>
                  <a:rPr lang="en-US" dirty="0" err="1"/>
                  <a:t>r</a:t>
                </a:r>
                <a:r>
                  <a:rPr lang="en-US" baseline="30000" dirty="0" err="1"/>
                  <a:t>n</a:t>
                </a:r>
                <a:r>
                  <a:rPr lang="en-US" dirty="0"/>
                  <a:t>  -  r</a:t>
                </a:r>
                <a:r>
                  <a:rPr lang="en-US" baseline="30000" dirty="0"/>
                  <a:t>n-1</a:t>
                </a:r>
                <a:r>
                  <a:rPr lang="en-US" dirty="0"/>
                  <a:t>  = 0, so r</a:t>
                </a:r>
                <a:r>
                  <a:rPr lang="en-US" baseline="30000" dirty="0"/>
                  <a:t>n-1 </a:t>
                </a:r>
                <a:r>
                  <a:rPr lang="en-US" dirty="0"/>
                  <a:t>(r</a:t>
                </a:r>
                <a:r>
                  <a:rPr lang="en-US" baseline="30000" dirty="0"/>
                  <a:t>2</a:t>
                </a:r>
                <a:r>
                  <a:rPr lang="en-US" dirty="0"/>
                  <a:t> – r – 1) = 0.</a:t>
                </a:r>
              </a:p>
              <a:p>
                <a:pPr marL="0" indent="0">
                  <a:buNone/>
                </a:pPr>
                <a:r>
                  <a:rPr lang="en-US" dirty="0"/>
                  <a:t>We know r=0 is absurd, so r must satisfy r</a:t>
                </a:r>
                <a:r>
                  <a:rPr lang="en-US" baseline="30000" dirty="0"/>
                  <a:t>2</a:t>
                </a:r>
                <a:r>
                  <a:rPr lang="en-US" dirty="0"/>
                  <a:t> – r – 1 = 0; this is a quadratic!</a:t>
                </a:r>
              </a:p>
              <a:p>
                <a:pPr marL="0" indent="0">
                  <a:buNone/>
                </a:pPr>
                <a:endParaRPr lang="en-US" dirty="0"/>
              </a:p>
              <a:p>
                <a:pPr marL="0" indent="0">
                  <a:buNone/>
                </a:pPr>
                <a:r>
                  <a:rPr lang="en-US" dirty="0"/>
                  <a:t>Quadratic Formula: If f(x) = ax</a:t>
                </a:r>
                <a:r>
                  <a:rPr lang="en-US" baseline="30000" dirty="0"/>
                  <a:t>2</a:t>
                </a:r>
                <a:r>
                  <a:rPr lang="en-US" dirty="0"/>
                  <a:t> + bx + c, or y = ax</a:t>
                </a:r>
                <a:r>
                  <a:rPr lang="en-US" baseline="30000" dirty="0"/>
                  <a:t>2</a:t>
                </a:r>
                <a:r>
                  <a:rPr lang="en-US" dirty="0"/>
                  <a:t> + bx + c, the solutions to </a:t>
                </a:r>
              </a:p>
              <a:p>
                <a:pPr marL="0" indent="0">
                  <a:buNone/>
                </a:pPr>
                <a:r>
                  <a:rPr lang="en-US" dirty="0"/>
                  <a:t>f(x) = 0 or y = 0 are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𝑎𝑐</m:t>
                            </m:r>
                          </m:e>
                        </m:rad>
                      </m:num>
                      <m:den>
                        <m:r>
                          <a:rPr lang="en-US" i="1">
                            <a:latin typeface="Cambria Math" panose="02040503050406030204" pitchFamily="18" charset="0"/>
                          </a:rPr>
                          <m:t>2</m:t>
                        </m:r>
                        <m:r>
                          <a:rPr lang="en-US" i="1">
                            <a:latin typeface="Cambria Math" panose="02040503050406030204" pitchFamily="18" charset="0"/>
                          </a:rPr>
                          <m:t>𝑎</m:t>
                        </m:r>
                      </m:den>
                    </m:f>
                    <m:r>
                      <a:rPr lang="en-US" b="0" i="1" smtClean="0">
                        <a:latin typeface="Cambria Math" panose="02040503050406030204" pitchFamily="18" charset="0"/>
                      </a:rPr>
                      <m:t>.</m:t>
                    </m:r>
                  </m:oMath>
                </a14:m>
                <a:r>
                  <a:rPr lang="en-US" dirty="0"/>
                  <a:t> For us a = </a:t>
                </a:r>
                <a:r>
                  <a:rPr lang="en-US" b="1" dirty="0">
                    <a:solidFill>
                      <a:srgbClr val="FF0000"/>
                    </a:solidFill>
                  </a:rPr>
                  <a:t>1</a:t>
                </a:r>
                <a:r>
                  <a:rPr lang="en-US" dirty="0"/>
                  <a:t>, b = </a:t>
                </a:r>
                <a:r>
                  <a:rPr lang="en-US" b="1" dirty="0">
                    <a:solidFill>
                      <a:srgbClr val="FF0000"/>
                    </a:solidFill>
                  </a:rPr>
                  <a:t>-1</a:t>
                </a:r>
                <a:r>
                  <a:rPr lang="en-US" dirty="0"/>
                  <a:t>, c = </a:t>
                </a:r>
                <a:r>
                  <a:rPr lang="en-US" b="1" dirty="0">
                    <a:solidFill>
                      <a:srgbClr val="FF0000"/>
                    </a:solidFill>
                  </a:rPr>
                  <a:t>-1</a:t>
                </a:r>
                <a:r>
                  <a:rPr lang="en-US" dirty="0"/>
                  <a:t>. </a:t>
                </a:r>
                <a:r>
                  <a:rPr lang="en-US" b="1" dirty="0">
                    <a:solidFill>
                      <a:srgbClr val="FF0000"/>
                    </a:solidFill>
                  </a:rPr>
                  <a:t>Thus roots are…</a:t>
                </a: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739229"/>
              </a:xfrm>
              <a:blipFill>
                <a:blip r:embed="rId3"/>
                <a:stretch>
                  <a:fillRect l="-1085" t="-233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80</a:t>
            </a:fld>
            <a:endParaRPr lang="en-US"/>
          </a:p>
        </p:txBody>
      </p:sp>
    </p:spTree>
    <p:extLst>
      <p:ext uri="{BB962C8B-B14F-4D97-AF65-F5344CB8AC3E}">
        <p14:creationId xmlns:p14="http://schemas.microsoft.com/office/powerpoint/2010/main" val="3739162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 Finding a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739229"/>
              </a:xfrm>
            </p:spPr>
            <p:txBody>
              <a:bodyPr>
                <a:normAutofit/>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Try </a:t>
                </a:r>
                <a:r>
                  <a:rPr lang="en-US" dirty="0" err="1"/>
                  <a:t>F</a:t>
                </a:r>
                <a:r>
                  <a:rPr lang="en-US" baseline="-25000" dirty="0" err="1"/>
                  <a:t>n</a:t>
                </a:r>
                <a:r>
                  <a:rPr lang="en-US" dirty="0"/>
                  <a:t> = </a:t>
                </a:r>
                <a:r>
                  <a:rPr lang="en-US" dirty="0" err="1"/>
                  <a:t>r</a:t>
                </a:r>
                <a:r>
                  <a:rPr lang="en-US" baseline="30000" dirty="0" err="1"/>
                  <a:t>n</a:t>
                </a:r>
                <a:r>
                  <a:rPr lang="en-US" dirty="0"/>
                  <a:t> and substitute in, r must satisfy r</a:t>
                </a:r>
                <a:r>
                  <a:rPr lang="en-US" baseline="30000" dirty="0"/>
                  <a:t>2</a:t>
                </a:r>
                <a:r>
                  <a:rPr lang="en-US" dirty="0"/>
                  <a:t> – r – 1 = 0; this is a quadratic!</a:t>
                </a:r>
              </a:p>
              <a:p>
                <a:pPr marL="0" indent="0">
                  <a:buNone/>
                </a:pPr>
                <a:endParaRPr lang="en-US" dirty="0"/>
              </a:p>
              <a:p>
                <a:pPr marL="0" indent="0">
                  <a:buNone/>
                </a:pPr>
                <a:r>
                  <a:rPr lang="en-US" dirty="0"/>
                  <a:t>Quadratic Formula: If f(x) = ax</a:t>
                </a:r>
                <a:r>
                  <a:rPr lang="en-US" baseline="30000" dirty="0"/>
                  <a:t>2</a:t>
                </a:r>
                <a:r>
                  <a:rPr lang="en-US" dirty="0"/>
                  <a:t> + bx + c, or y = ax</a:t>
                </a:r>
                <a:r>
                  <a:rPr lang="en-US" baseline="30000" dirty="0"/>
                  <a:t>2</a:t>
                </a:r>
                <a:r>
                  <a:rPr lang="en-US" dirty="0"/>
                  <a:t> + bx + c, the solutions to </a:t>
                </a:r>
              </a:p>
              <a:p>
                <a:pPr marL="0" indent="0">
                  <a:buNone/>
                </a:pPr>
                <a:r>
                  <a:rPr lang="en-US" dirty="0"/>
                  <a:t>f(x) = 0 or y = 0 are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𝑎𝑐</m:t>
                            </m:r>
                          </m:e>
                        </m:rad>
                      </m:num>
                      <m:den>
                        <m:r>
                          <a:rPr lang="en-US" i="1">
                            <a:latin typeface="Cambria Math" panose="02040503050406030204" pitchFamily="18" charset="0"/>
                          </a:rPr>
                          <m:t>2</m:t>
                        </m:r>
                        <m:r>
                          <a:rPr lang="en-US" i="1">
                            <a:latin typeface="Cambria Math" panose="02040503050406030204" pitchFamily="18" charset="0"/>
                          </a:rPr>
                          <m:t>𝑎</m:t>
                        </m:r>
                      </m:den>
                    </m:f>
                    <m:r>
                      <a:rPr lang="en-US" b="0" i="1" smtClean="0">
                        <a:latin typeface="Cambria Math" panose="02040503050406030204" pitchFamily="18" charset="0"/>
                      </a:rPr>
                      <m:t>.</m:t>
                    </m:r>
                  </m:oMath>
                </a14:m>
                <a:r>
                  <a:rPr lang="en-US" dirty="0"/>
                  <a:t> For us a = </a:t>
                </a:r>
                <a:r>
                  <a:rPr lang="en-US" b="1" dirty="0">
                    <a:solidFill>
                      <a:srgbClr val="FF0000"/>
                    </a:solidFill>
                  </a:rPr>
                  <a:t>1</a:t>
                </a:r>
                <a:r>
                  <a:rPr lang="en-US" dirty="0"/>
                  <a:t>, b = </a:t>
                </a:r>
                <a:r>
                  <a:rPr lang="en-US" b="1" dirty="0">
                    <a:solidFill>
                      <a:srgbClr val="FF0000"/>
                    </a:solidFill>
                  </a:rPr>
                  <a:t>-1</a:t>
                </a:r>
                <a:r>
                  <a:rPr lang="en-US" dirty="0"/>
                  <a:t>, c = </a:t>
                </a:r>
                <a:r>
                  <a:rPr lang="en-US" b="1" dirty="0">
                    <a:solidFill>
                      <a:srgbClr val="FF0000"/>
                    </a:solidFill>
                  </a:rPr>
                  <a:t>-1</a:t>
                </a:r>
                <a:r>
                  <a:rPr lang="en-US" dirty="0"/>
                  <a:t>. </a:t>
                </a:r>
                <a:r>
                  <a:rPr lang="en-US" b="1" dirty="0">
                    <a:solidFill>
                      <a:srgbClr val="FF0000"/>
                    </a:solidFill>
                  </a:rPr>
                  <a:t>Thus roots are…</a:t>
                </a:r>
              </a:p>
              <a:p>
                <a:pPr marL="0" indent="0">
                  <a:buNone/>
                </a:pPr>
                <a:endParaRPr lang="en-US" b="1" i="1"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𝒓</m:t>
                      </m:r>
                      <m:r>
                        <a:rPr lang="en-US" b="1" i="1" smtClean="0">
                          <a:solidFill>
                            <a:srgbClr val="FF0000"/>
                          </a:solidFill>
                          <a:latin typeface="Cambria Math" panose="02040503050406030204" pitchFamily="18" charset="0"/>
                        </a:rPr>
                        <m:t> =  </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 </m:t>
                          </m:r>
                          <m:rad>
                            <m:radPr>
                              <m:degHide m:val="on"/>
                              <m:ctrlPr>
                                <a:rPr lang="en-US" b="1" i="1" smtClean="0">
                                  <a:solidFill>
                                    <a:srgbClr val="FF0000"/>
                                  </a:solidFill>
                                  <a:latin typeface="Cambria Math" panose="02040503050406030204" pitchFamily="18" charset="0"/>
                                </a:rPr>
                              </m:ctrlPr>
                            </m:radPr>
                            <m:deg/>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e>
                              </m:d>
                              <m:r>
                                <a:rPr lang="en-US" b="1" i="1" baseline="30000"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e>
                          </m:rad>
                        </m:num>
                        <m:den>
                          <m:r>
                            <a:rPr lang="en-US" b="1" i="1" smtClean="0">
                              <a:solidFill>
                                <a:srgbClr val="FF0000"/>
                              </a:solidFill>
                              <a:latin typeface="Cambria Math" panose="02040503050406030204" pitchFamily="18" charset="0"/>
                            </a:rPr>
                            <m:t>𝟐</m:t>
                          </m:r>
                        </m:den>
                      </m:f>
                      <m:r>
                        <a:rPr lang="en-US" b="1" i="1" smtClean="0">
                          <a:solidFill>
                            <a:srgbClr val="FF0000"/>
                          </a:solidFill>
                          <a:latin typeface="Cambria Math" panose="02040503050406030204" pitchFamily="18" charset="0"/>
                        </a:rPr>
                        <m:t> = </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 </m:t>
                          </m:r>
                          <m:rad>
                            <m:radPr>
                              <m:degHide m:val="on"/>
                              <m:ctrlPr>
                                <a:rPr lang="en-US" b="1" i="1">
                                  <a:solidFill>
                                    <a:srgbClr val="FF0000"/>
                                  </a:solidFill>
                                  <a:latin typeface="Cambria Math" panose="02040503050406030204" pitchFamily="18" charset="0"/>
                                </a:rPr>
                              </m:ctrlPr>
                            </m:radPr>
                            <m:deg/>
                            <m:e>
                              <m:r>
                                <a:rPr lang="en-US" b="1" i="1" smtClean="0">
                                  <a:solidFill>
                                    <a:srgbClr val="FF0000"/>
                                  </a:solidFill>
                                  <a:latin typeface="Cambria Math" panose="02040503050406030204" pitchFamily="18" charset="0"/>
                                </a:rPr>
                                <m:t>𝟓</m:t>
                              </m:r>
                            </m:e>
                          </m:rad>
                        </m:num>
                        <m:den>
                          <m:r>
                            <a:rPr lang="en-US" b="1" i="1">
                              <a:solidFill>
                                <a:srgbClr val="FF0000"/>
                              </a:solidFill>
                              <a:latin typeface="Cambria Math" panose="02040503050406030204" pitchFamily="18" charset="0"/>
                            </a:rPr>
                            <m:t>𝟐</m:t>
                          </m:r>
                        </m:den>
                      </m:f>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𝒐𝒓</m:t>
                      </m:r>
                      <m:r>
                        <a:rPr lang="en-US" b="1" i="1" smtClean="0">
                          <a:solidFill>
                            <a:srgbClr val="FF0000"/>
                          </a:solidFill>
                          <a:latin typeface="Cambria Math" panose="02040503050406030204" pitchFamily="18" charset="0"/>
                        </a:rPr>
                        <m:t>   </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 </m:t>
                          </m:r>
                          <m:rad>
                            <m:radPr>
                              <m:degHide m:val="on"/>
                              <m:ctrlPr>
                                <a:rPr lang="en-US" b="1" i="1">
                                  <a:solidFill>
                                    <a:srgbClr val="FF0000"/>
                                  </a:solidFill>
                                  <a:latin typeface="Cambria Math" panose="02040503050406030204" pitchFamily="18" charset="0"/>
                                </a:rPr>
                              </m:ctrlPr>
                            </m:radPr>
                            <m:deg/>
                            <m:e>
                              <m:r>
                                <a:rPr lang="en-US" b="1" i="1">
                                  <a:solidFill>
                                    <a:srgbClr val="FF0000"/>
                                  </a:solidFill>
                                  <a:latin typeface="Cambria Math" panose="02040503050406030204" pitchFamily="18" charset="0"/>
                                </a:rPr>
                                <m:t>𝟓</m:t>
                              </m:r>
                            </m:e>
                          </m:rad>
                        </m:num>
                        <m:den>
                          <m:r>
                            <a:rPr lang="en-US" b="1" i="1">
                              <a:solidFill>
                                <a:srgbClr val="FF0000"/>
                              </a:solidFill>
                              <a:latin typeface="Cambria Math" panose="02040503050406030204" pitchFamily="18" charset="0"/>
                            </a:rPr>
                            <m:t>𝟐</m:t>
                          </m:r>
                        </m:den>
                      </m:f>
                    </m:oMath>
                  </m:oMathPara>
                </a14:m>
                <a:endParaRPr lang="en-US" b="1" dirty="0">
                  <a:solidFill>
                    <a:srgbClr val="FF0000"/>
                  </a:solidFill>
                </a:endParaRP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739229"/>
              </a:xfrm>
              <a:blipFill>
                <a:blip r:embed="rId2"/>
                <a:stretch>
                  <a:fillRect l="-1085" t="-16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81</a:t>
            </a:fld>
            <a:endParaRPr lang="en-US"/>
          </a:p>
        </p:txBody>
      </p:sp>
    </p:spTree>
    <p:extLst>
      <p:ext uri="{BB962C8B-B14F-4D97-AF65-F5344CB8AC3E}">
        <p14:creationId xmlns:p14="http://schemas.microsoft.com/office/powerpoint/2010/main" val="3747174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 Finding a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739229"/>
              </a:xfrm>
            </p:spPr>
            <p:txBody>
              <a:bodyPr>
                <a:normAutofit/>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Try </a:t>
                </a:r>
                <a:r>
                  <a:rPr lang="en-US" dirty="0" err="1"/>
                  <a:t>F</a:t>
                </a:r>
                <a:r>
                  <a:rPr lang="en-US" baseline="-25000" dirty="0" err="1"/>
                  <a:t>n</a:t>
                </a:r>
                <a:r>
                  <a:rPr lang="en-US" dirty="0"/>
                  <a:t> = </a:t>
                </a:r>
                <a:r>
                  <a:rPr lang="en-US" dirty="0" err="1"/>
                  <a:t>r</a:t>
                </a:r>
                <a:r>
                  <a:rPr lang="en-US" baseline="30000" dirty="0" err="1"/>
                  <a:t>n</a:t>
                </a:r>
                <a:r>
                  <a:rPr lang="en-US" dirty="0"/>
                  <a:t> and substitute, r must satisfy r</a:t>
                </a:r>
                <a:r>
                  <a:rPr lang="en-US" baseline="30000" dirty="0"/>
                  <a:t>2</a:t>
                </a:r>
                <a:r>
                  <a:rPr lang="en-US" dirty="0"/>
                  <a:t> – r – 1 = 0.</a:t>
                </a:r>
              </a:p>
              <a:p>
                <a:pPr marL="0" indent="0">
                  <a:buNone/>
                </a:pPr>
                <a:r>
                  <a:rPr lang="en-US" dirty="0"/>
                  <a:t>Found </a:t>
                </a:r>
                <a14:m>
                  <m:oMath xmlns:m="http://schemas.openxmlformats.org/officeDocument/2006/math">
                    <m:r>
                      <a:rPr lang="en-US" b="1" i="1" smtClean="0">
                        <a:solidFill>
                          <a:srgbClr val="FF0000"/>
                        </a:solidFill>
                        <a:latin typeface="Cambria Math" panose="02040503050406030204" pitchFamily="18" charset="0"/>
                      </a:rPr>
                      <m:t>𝒓</m:t>
                    </m:r>
                    <m:r>
                      <a:rPr lang="en-US" b="1" i="1" baseline="-25000"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 = </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 </m:t>
                        </m:r>
                        <m:rad>
                          <m:radPr>
                            <m:degHide m:val="on"/>
                            <m:ctrlPr>
                              <a:rPr lang="en-US" b="1" i="1">
                                <a:solidFill>
                                  <a:srgbClr val="FF0000"/>
                                </a:solidFill>
                                <a:latin typeface="Cambria Math" panose="02040503050406030204" pitchFamily="18" charset="0"/>
                              </a:rPr>
                            </m:ctrlPr>
                          </m:radPr>
                          <m:deg/>
                          <m:e>
                            <m:r>
                              <a:rPr lang="en-US" b="1" i="1" smtClean="0">
                                <a:solidFill>
                                  <a:srgbClr val="FF0000"/>
                                </a:solidFill>
                                <a:latin typeface="Cambria Math" panose="02040503050406030204" pitchFamily="18" charset="0"/>
                              </a:rPr>
                              <m:t>𝟓</m:t>
                            </m:r>
                          </m:e>
                        </m:rad>
                      </m:num>
                      <m:den>
                        <m:r>
                          <a:rPr lang="en-US" b="1" i="1">
                            <a:solidFill>
                              <a:srgbClr val="FF0000"/>
                            </a:solidFill>
                            <a:latin typeface="Cambria Math" panose="02040503050406030204" pitchFamily="18" charset="0"/>
                          </a:rPr>
                          <m:t>𝟐</m:t>
                        </m:r>
                      </m:den>
                    </m:f>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𝒂𝒏𝒅</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𝒓</m:t>
                    </m:r>
                    <m:r>
                      <a:rPr lang="en-US" b="1" i="1" baseline="-25000"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 =  </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 </m:t>
                        </m:r>
                        <m:rad>
                          <m:radPr>
                            <m:degHide m:val="on"/>
                            <m:ctrlPr>
                              <a:rPr lang="en-US" b="1" i="1">
                                <a:solidFill>
                                  <a:srgbClr val="FF0000"/>
                                </a:solidFill>
                                <a:latin typeface="Cambria Math" panose="02040503050406030204" pitchFamily="18" charset="0"/>
                              </a:rPr>
                            </m:ctrlPr>
                          </m:radPr>
                          <m:deg/>
                          <m:e>
                            <m:r>
                              <a:rPr lang="en-US" b="1" i="1">
                                <a:solidFill>
                                  <a:srgbClr val="FF0000"/>
                                </a:solidFill>
                                <a:latin typeface="Cambria Math" panose="02040503050406030204" pitchFamily="18" charset="0"/>
                              </a:rPr>
                              <m:t>𝟓</m:t>
                            </m:r>
                          </m:e>
                        </m:rad>
                      </m:num>
                      <m:den>
                        <m:r>
                          <a:rPr lang="en-US" b="1" i="1">
                            <a:solidFill>
                              <a:srgbClr val="FF0000"/>
                            </a:solidFill>
                            <a:latin typeface="Cambria Math" panose="02040503050406030204" pitchFamily="18" charset="0"/>
                          </a:rPr>
                          <m:t>𝟐</m:t>
                        </m:r>
                      </m:den>
                    </m:f>
                  </m:oMath>
                </a14:m>
                <a:r>
                  <a:rPr lang="en-US" b="1" dirty="0">
                    <a:solidFill>
                      <a:srgbClr val="FF0000"/>
                    </a:solidFill>
                  </a:rPr>
                  <a:t>.</a:t>
                </a:r>
              </a:p>
              <a:p>
                <a:pPr marL="0" indent="0">
                  <a:buNone/>
                </a:pPr>
                <a:endParaRPr lang="en-US" dirty="0">
                  <a:solidFill>
                    <a:srgbClr val="FF0000"/>
                  </a:solidFill>
                </a:endParaRPr>
              </a:p>
              <a:p>
                <a:pPr marL="0" indent="0">
                  <a:buNone/>
                </a:pPr>
                <a:r>
                  <a:rPr lang="en-US" dirty="0">
                    <a:solidFill>
                      <a:srgbClr val="FF0000"/>
                    </a:solidFill>
                  </a:rPr>
                  <a:t>Advanced: if </a:t>
                </a:r>
                <a:r>
                  <a:rPr lang="en-US" dirty="0" err="1">
                    <a:solidFill>
                      <a:srgbClr val="FF0000"/>
                    </a:solidFill>
                  </a:rPr>
                  <a:t>r</a:t>
                </a:r>
                <a:r>
                  <a:rPr lang="en-US" baseline="30000" dirty="0" err="1">
                    <a:solidFill>
                      <a:srgbClr val="FF0000"/>
                    </a:solidFill>
                  </a:rPr>
                  <a:t>n</a:t>
                </a:r>
                <a:r>
                  <a:rPr lang="en-US" dirty="0">
                    <a:solidFill>
                      <a:srgbClr val="FF0000"/>
                    </a:solidFill>
                  </a:rPr>
                  <a:t> works, so does a </a:t>
                </a:r>
                <a:r>
                  <a:rPr lang="en-US" sz="1800" dirty="0">
                    <a:solidFill>
                      <a:srgbClr val="FF0000"/>
                    </a:solidFill>
                  </a:rPr>
                  <a:t>*</a:t>
                </a:r>
                <a:r>
                  <a:rPr lang="en-US" dirty="0">
                    <a:solidFill>
                      <a:srgbClr val="FF0000"/>
                    </a:solidFill>
                  </a:rPr>
                  <a:t> </a:t>
                </a:r>
                <a:r>
                  <a:rPr lang="en-US" dirty="0" err="1">
                    <a:solidFill>
                      <a:srgbClr val="FF0000"/>
                    </a:solidFill>
                  </a:rPr>
                  <a:t>r</a:t>
                </a:r>
                <a:r>
                  <a:rPr lang="en-US" baseline="30000" dirty="0" err="1">
                    <a:solidFill>
                      <a:srgbClr val="FF0000"/>
                    </a:solidFill>
                  </a:rPr>
                  <a:t>n</a:t>
                </a:r>
                <a:r>
                  <a:rPr lang="en-US" dirty="0">
                    <a:solidFill>
                      <a:srgbClr val="FF0000"/>
                    </a:solidFill>
                  </a:rPr>
                  <a:t> for any constant a.</a:t>
                </a:r>
              </a:p>
              <a:p>
                <a:pPr marL="0" indent="0">
                  <a:buNone/>
                </a:pPr>
                <a:r>
                  <a:rPr lang="en-US" dirty="0">
                    <a:solidFill>
                      <a:srgbClr val="FF0000"/>
                    </a:solidFill>
                  </a:rPr>
                  <a:t>Also if r</a:t>
                </a:r>
                <a:r>
                  <a:rPr lang="en-US" baseline="-25000" dirty="0">
                    <a:solidFill>
                      <a:srgbClr val="FF0000"/>
                    </a:solidFill>
                  </a:rPr>
                  <a:t>1</a:t>
                </a:r>
                <a:r>
                  <a:rPr lang="en-US" baseline="30000" dirty="0">
                    <a:solidFill>
                      <a:srgbClr val="FF0000"/>
                    </a:solidFill>
                  </a:rPr>
                  <a:t>n</a:t>
                </a:r>
                <a:r>
                  <a:rPr lang="en-US" dirty="0">
                    <a:solidFill>
                      <a:srgbClr val="FF0000"/>
                    </a:solidFill>
                  </a:rPr>
                  <a:t> and r</a:t>
                </a:r>
                <a:r>
                  <a:rPr lang="en-US" baseline="-25000" dirty="0">
                    <a:solidFill>
                      <a:srgbClr val="FF0000"/>
                    </a:solidFill>
                  </a:rPr>
                  <a:t>2</a:t>
                </a:r>
                <a:r>
                  <a:rPr lang="en-US" baseline="30000" dirty="0">
                    <a:solidFill>
                      <a:srgbClr val="FF0000"/>
                    </a:solidFill>
                  </a:rPr>
                  <a:t>n</a:t>
                </a:r>
                <a:r>
                  <a:rPr lang="en-US" dirty="0">
                    <a:solidFill>
                      <a:srgbClr val="FF0000"/>
                    </a:solidFill>
                  </a:rPr>
                  <a:t> work, so too do a</a:t>
                </a:r>
                <a:r>
                  <a:rPr lang="en-US" baseline="-25000" dirty="0">
                    <a:solidFill>
                      <a:srgbClr val="FF0000"/>
                    </a:solidFill>
                  </a:rPr>
                  <a:t>1</a:t>
                </a:r>
                <a:r>
                  <a:rPr lang="en-US" baseline="30000" dirty="0">
                    <a:solidFill>
                      <a:srgbClr val="FF0000"/>
                    </a:solidFill>
                  </a:rPr>
                  <a:t> </a:t>
                </a:r>
                <a:r>
                  <a:rPr lang="en-US" dirty="0">
                    <a:solidFill>
                      <a:srgbClr val="FF0000"/>
                    </a:solidFill>
                  </a:rPr>
                  <a:t>r</a:t>
                </a:r>
                <a:r>
                  <a:rPr lang="en-US" baseline="-25000" dirty="0">
                    <a:solidFill>
                      <a:srgbClr val="FF0000"/>
                    </a:solidFill>
                  </a:rPr>
                  <a:t>1</a:t>
                </a:r>
                <a:r>
                  <a:rPr lang="en-US" baseline="30000" dirty="0">
                    <a:solidFill>
                      <a:srgbClr val="FF0000"/>
                    </a:solidFill>
                  </a:rPr>
                  <a:t>n</a:t>
                </a:r>
                <a:r>
                  <a:rPr lang="en-US" dirty="0">
                    <a:solidFill>
                      <a:srgbClr val="FF0000"/>
                    </a:solidFill>
                  </a:rPr>
                  <a:t> + a</a:t>
                </a:r>
                <a:r>
                  <a:rPr lang="en-US" baseline="-25000" dirty="0">
                    <a:solidFill>
                      <a:srgbClr val="FF0000"/>
                    </a:solidFill>
                  </a:rPr>
                  <a:t>2</a:t>
                </a:r>
                <a:r>
                  <a:rPr lang="en-US" dirty="0">
                    <a:solidFill>
                      <a:srgbClr val="FF0000"/>
                    </a:solidFill>
                  </a:rPr>
                  <a:t> r</a:t>
                </a:r>
                <a:r>
                  <a:rPr lang="en-US" baseline="-25000" dirty="0">
                    <a:solidFill>
                      <a:srgbClr val="FF0000"/>
                    </a:solidFill>
                  </a:rPr>
                  <a:t>2</a:t>
                </a:r>
                <a:r>
                  <a:rPr lang="en-US" baseline="30000" dirty="0">
                    <a:solidFill>
                      <a:srgbClr val="FF0000"/>
                    </a:solidFill>
                  </a:rPr>
                  <a:t>n</a:t>
                </a:r>
                <a:r>
                  <a:rPr lang="en-US" dirty="0">
                    <a:solidFill>
                      <a:srgbClr val="FF0000"/>
                    </a:solidFill>
                  </a:rPr>
                  <a:t> for any constants a</a:t>
                </a:r>
                <a:r>
                  <a:rPr lang="en-US" baseline="-25000" dirty="0">
                    <a:solidFill>
                      <a:srgbClr val="FF0000"/>
                    </a:solidFill>
                  </a:rPr>
                  <a:t>1</a:t>
                </a:r>
                <a:r>
                  <a:rPr lang="en-US" dirty="0">
                    <a:solidFill>
                      <a:srgbClr val="FF0000"/>
                    </a:solidFill>
                  </a:rPr>
                  <a:t>, a</a:t>
                </a:r>
                <a:r>
                  <a:rPr lang="en-US" baseline="-25000" dirty="0">
                    <a:solidFill>
                      <a:srgbClr val="FF0000"/>
                    </a:solidFill>
                  </a:rPr>
                  <a:t>2</a:t>
                </a:r>
                <a:r>
                  <a:rPr lang="en-US" dirty="0">
                    <a:solidFill>
                      <a:srgbClr val="FF0000"/>
                    </a:solidFill>
                  </a:rPr>
                  <a:t>.</a:t>
                </a:r>
              </a:p>
              <a:p>
                <a:pPr marL="0" indent="0">
                  <a:buNone/>
                </a:pPr>
                <a:r>
                  <a:rPr lang="en-US" dirty="0">
                    <a:solidFill>
                      <a:srgbClr val="FF0000"/>
                    </a:solidFill>
                  </a:rPr>
                  <a:t>Thus the question is: can we find constants a</a:t>
                </a:r>
                <a:r>
                  <a:rPr lang="en-US" baseline="-25000" dirty="0">
                    <a:solidFill>
                      <a:srgbClr val="FF0000"/>
                    </a:solidFill>
                  </a:rPr>
                  <a:t>1</a:t>
                </a:r>
                <a:r>
                  <a:rPr lang="en-US" dirty="0">
                    <a:solidFill>
                      <a:srgbClr val="FF0000"/>
                    </a:solidFill>
                  </a:rPr>
                  <a:t>, a</a:t>
                </a:r>
                <a:r>
                  <a:rPr lang="en-US" baseline="-25000" dirty="0">
                    <a:solidFill>
                      <a:srgbClr val="FF0000"/>
                    </a:solidFill>
                  </a:rPr>
                  <a:t>2</a:t>
                </a:r>
                <a:r>
                  <a:rPr lang="en-US" dirty="0">
                    <a:solidFill>
                      <a:srgbClr val="FF0000"/>
                    </a:solidFill>
                  </a:rPr>
                  <a:t> such that </a:t>
                </a:r>
                <a:r>
                  <a:rPr lang="en-US" dirty="0" err="1">
                    <a:solidFill>
                      <a:srgbClr val="FF0000"/>
                    </a:solidFill>
                  </a:rPr>
                  <a:t>F</a:t>
                </a:r>
                <a:r>
                  <a:rPr lang="en-US" baseline="-25000" dirty="0" err="1">
                    <a:solidFill>
                      <a:srgbClr val="FF0000"/>
                    </a:solidFill>
                  </a:rPr>
                  <a:t>n</a:t>
                </a:r>
                <a:r>
                  <a:rPr lang="en-US" dirty="0">
                    <a:solidFill>
                      <a:srgbClr val="FF0000"/>
                    </a:solidFill>
                  </a:rPr>
                  <a:t> = a</a:t>
                </a:r>
                <a:r>
                  <a:rPr lang="en-US" baseline="-25000" dirty="0">
                    <a:solidFill>
                      <a:srgbClr val="FF0000"/>
                    </a:solidFill>
                  </a:rPr>
                  <a:t>1</a:t>
                </a:r>
                <a:r>
                  <a:rPr lang="en-US" baseline="30000" dirty="0">
                    <a:solidFill>
                      <a:srgbClr val="FF0000"/>
                    </a:solidFill>
                  </a:rPr>
                  <a:t> </a:t>
                </a:r>
                <a:r>
                  <a:rPr lang="en-US" dirty="0">
                    <a:solidFill>
                      <a:srgbClr val="FF0000"/>
                    </a:solidFill>
                  </a:rPr>
                  <a:t>r</a:t>
                </a:r>
                <a:r>
                  <a:rPr lang="en-US" baseline="-25000" dirty="0">
                    <a:solidFill>
                      <a:srgbClr val="FF0000"/>
                    </a:solidFill>
                  </a:rPr>
                  <a:t>1</a:t>
                </a:r>
                <a:r>
                  <a:rPr lang="en-US" baseline="30000" dirty="0">
                    <a:solidFill>
                      <a:srgbClr val="FF0000"/>
                    </a:solidFill>
                  </a:rPr>
                  <a:t>n</a:t>
                </a:r>
                <a:r>
                  <a:rPr lang="en-US" dirty="0">
                    <a:solidFill>
                      <a:srgbClr val="FF0000"/>
                    </a:solidFill>
                  </a:rPr>
                  <a:t> + a</a:t>
                </a:r>
                <a:r>
                  <a:rPr lang="en-US" baseline="-25000" dirty="0">
                    <a:solidFill>
                      <a:srgbClr val="FF0000"/>
                    </a:solidFill>
                  </a:rPr>
                  <a:t>2</a:t>
                </a:r>
                <a:r>
                  <a:rPr lang="en-US" dirty="0">
                    <a:solidFill>
                      <a:srgbClr val="FF0000"/>
                    </a:solidFill>
                  </a:rPr>
                  <a:t> r</a:t>
                </a:r>
                <a:r>
                  <a:rPr lang="en-US" baseline="-25000" dirty="0">
                    <a:solidFill>
                      <a:srgbClr val="FF0000"/>
                    </a:solidFill>
                  </a:rPr>
                  <a:t>2</a:t>
                </a:r>
                <a:r>
                  <a:rPr lang="en-US" baseline="30000" dirty="0">
                    <a:solidFill>
                      <a:srgbClr val="FF0000"/>
                    </a:solidFill>
                  </a:rPr>
                  <a:t>n</a:t>
                </a:r>
                <a:r>
                  <a:rPr lang="en-US" dirty="0">
                    <a:solidFill>
                      <a:srgbClr val="FF0000"/>
                    </a:solidFill>
                  </a:rPr>
                  <a:t> ?</a:t>
                </a:r>
              </a:p>
              <a:p>
                <a:pPr marL="0" indent="0">
                  <a:buNone/>
                </a:pPr>
                <a:r>
                  <a:rPr lang="en-US" dirty="0">
                    <a:solidFill>
                      <a:srgbClr val="FF0000"/>
                    </a:solidFill>
                  </a:rPr>
                  <a:t>How would we do this?</a:t>
                </a:r>
              </a:p>
              <a:p>
                <a:pPr marL="0" indent="0">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739229"/>
              </a:xfrm>
              <a:blipFill>
                <a:blip r:embed="rId2"/>
                <a:stretch>
                  <a:fillRect l="-1085" t="-16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82</a:t>
            </a:fld>
            <a:endParaRPr lang="en-US"/>
          </a:p>
        </p:txBody>
      </p:sp>
      <p:pic>
        <p:nvPicPr>
          <p:cNvPr id="5" name="Picture 4">
            <a:extLst>
              <a:ext uri="{FF2B5EF4-FFF2-40B4-BE49-F238E27FC236}">
                <a16:creationId xmlns:a16="http://schemas.microsoft.com/office/drawing/2014/main" id="{D43EEBDB-9552-417F-8BEA-DEAB6FF4F744}"/>
              </a:ext>
            </a:extLst>
          </p:cNvPr>
          <p:cNvPicPr>
            <a:picLocks noChangeAspect="1"/>
          </p:cNvPicPr>
          <p:nvPr/>
        </p:nvPicPr>
        <p:blipFill>
          <a:blip r:embed="rId3"/>
          <a:stretch>
            <a:fillRect/>
          </a:stretch>
        </p:blipFill>
        <p:spPr>
          <a:xfrm>
            <a:off x="4088943" y="5864381"/>
            <a:ext cx="6874239" cy="857093"/>
          </a:xfrm>
          <a:prstGeom prst="rect">
            <a:avLst/>
          </a:prstGeom>
        </p:spPr>
      </p:pic>
    </p:spTree>
    <p:extLst>
      <p:ext uri="{BB962C8B-B14F-4D97-AF65-F5344CB8AC3E}">
        <p14:creationId xmlns:p14="http://schemas.microsoft.com/office/powerpoint/2010/main" val="4212585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0515600" cy="955428"/>
          </a:xfrm>
        </p:spPr>
        <p:txBody>
          <a:bodyPr/>
          <a:lstStyle/>
          <a:p>
            <a:r>
              <a:rPr lang="en-US" b="1" dirty="0">
                <a:solidFill>
                  <a:srgbClr val="FF0000"/>
                </a:solidFill>
              </a:rPr>
              <a:t>The Fibonacci Numbers: Finding a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948604" cy="5739229"/>
              </a:xfrm>
            </p:spPr>
            <p:txBody>
              <a:bodyPr>
                <a:normAutofit fontScale="92500" lnSpcReduction="10000"/>
              </a:bodyPr>
              <a:lstStyle/>
              <a:p>
                <a:pPr marL="0" indent="0">
                  <a:buNone/>
                </a:pPr>
                <a:r>
                  <a:rPr lang="en-US" dirty="0"/>
                  <a:t>F</a:t>
                </a:r>
                <a:r>
                  <a:rPr lang="en-US" baseline="-25000" dirty="0" err="1"/>
                  <a:t>n</a:t>
                </a:r>
                <a:r>
                  <a:rPr lang="en-US" dirty="0"/>
                  <a:t> is the n</a:t>
                </a:r>
                <a:r>
                  <a:rPr lang="en-US" baseline="30000" dirty="0"/>
                  <a:t>th</a:t>
                </a:r>
                <a:r>
                  <a:rPr lang="en-US" dirty="0"/>
                  <a:t> Fibonacci number, F</a:t>
                </a:r>
                <a:r>
                  <a:rPr lang="en-US" baseline="-25000" dirty="0"/>
                  <a:t>0</a:t>
                </a:r>
                <a:r>
                  <a:rPr lang="en-US" dirty="0"/>
                  <a:t> = 0, F</a:t>
                </a:r>
                <a:r>
                  <a:rPr lang="en-US" baseline="-25000" dirty="0"/>
                  <a:t>1</a:t>
                </a:r>
                <a:r>
                  <a:rPr lang="en-US" dirty="0"/>
                  <a:t> = 1 and F</a:t>
                </a:r>
                <a:r>
                  <a:rPr lang="en-US" baseline="-25000" dirty="0"/>
                  <a:t>n+1 </a:t>
                </a:r>
                <a:r>
                  <a:rPr lang="en-US" dirty="0"/>
                  <a:t> =  </a:t>
                </a:r>
                <a:r>
                  <a:rPr lang="en-US" dirty="0" err="1"/>
                  <a:t>F</a:t>
                </a:r>
                <a:r>
                  <a:rPr lang="en-US" baseline="-25000" dirty="0" err="1"/>
                  <a:t>n</a:t>
                </a:r>
                <a:r>
                  <a:rPr lang="en-US" dirty="0"/>
                  <a:t> + F</a:t>
                </a:r>
                <a:r>
                  <a:rPr lang="en-US" baseline="-25000" dirty="0"/>
                  <a:t>n-1</a:t>
                </a:r>
                <a:r>
                  <a:rPr lang="en-US" dirty="0"/>
                  <a:t>.</a:t>
                </a:r>
              </a:p>
              <a:p>
                <a:pPr marL="0" indent="0">
                  <a:buNone/>
                </a:pPr>
                <a:r>
                  <a:rPr lang="en-US" dirty="0"/>
                  <a:t>Thus the sequence is 0, 1, 1, 2, 3, 5, 8, 13, 21, 34, 55, 89, 144, ….</a:t>
                </a:r>
              </a:p>
              <a:p>
                <a:pPr marL="0" indent="0">
                  <a:buNone/>
                </a:pPr>
                <a:endParaRPr lang="en-US" dirty="0"/>
              </a:p>
              <a:p>
                <a:pPr marL="0" indent="0">
                  <a:buNone/>
                </a:pPr>
                <a:r>
                  <a:rPr lang="en-US" dirty="0"/>
                  <a:t>Try </a:t>
                </a:r>
                <a:r>
                  <a:rPr lang="en-US" dirty="0" err="1"/>
                  <a:t>F</a:t>
                </a:r>
                <a:r>
                  <a:rPr lang="en-US" baseline="-25000" dirty="0" err="1"/>
                  <a:t>n</a:t>
                </a:r>
                <a:r>
                  <a:rPr lang="en-US" dirty="0"/>
                  <a:t> = </a:t>
                </a:r>
                <a:r>
                  <a:rPr lang="en-US" dirty="0" err="1"/>
                  <a:t>r</a:t>
                </a:r>
                <a:r>
                  <a:rPr lang="en-US" baseline="30000" dirty="0" err="1"/>
                  <a:t>n</a:t>
                </a:r>
                <a:r>
                  <a:rPr lang="en-US" dirty="0"/>
                  <a:t> and substitute, r must satisfy r</a:t>
                </a:r>
                <a:r>
                  <a:rPr lang="en-US" baseline="30000" dirty="0"/>
                  <a:t>2</a:t>
                </a:r>
                <a:r>
                  <a:rPr lang="en-US" dirty="0"/>
                  <a:t> – r – 1 = 0.</a:t>
                </a:r>
              </a:p>
              <a:p>
                <a:pPr marL="0" indent="0">
                  <a:buNone/>
                </a:pPr>
                <a:r>
                  <a:rPr lang="en-US" dirty="0"/>
                  <a:t>Found </a:t>
                </a:r>
                <a14:m>
                  <m:oMath xmlns:m="http://schemas.openxmlformats.org/officeDocument/2006/math">
                    <m:r>
                      <a:rPr lang="en-US" b="1" i="1" smtClean="0">
                        <a:solidFill>
                          <a:schemeClr val="tx1"/>
                        </a:solidFill>
                        <a:latin typeface="Cambria Math" panose="02040503050406030204" pitchFamily="18" charset="0"/>
                      </a:rPr>
                      <m:t>𝒓</m:t>
                    </m:r>
                    <m:r>
                      <a:rPr lang="en-US" b="1" i="1" baseline="-25000"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 = </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 </m:t>
                        </m:r>
                        <m:rad>
                          <m:radPr>
                            <m:degHide m:val="on"/>
                            <m:ctrlPr>
                              <a:rPr lang="en-US" b="1" i="1">
                                <a:solidFill>
                                  <a:schemeClr val="tx1"/>
                                </a:solidFill>
                                <a:latin typeface="Cambria Math" panose="02040503050406030204" pitchFamily="18" charset="0"/>
                              </a:rPr>
                            </m:ctrlPr>
                          </m:radPr>
                          <m:deg/>
                          <m:e>
                            <m:r>
                              <a:rPr lang="en-US" b="1" i="1" smtClean="0">
                                <a:solidFill>
                                  <a:schemeClr val="tx1"/>
                                </a:solidFill>
                                <a:latin typeface="Cambria Math" panose="02040503050406030204" pitchFamily="18" charset="0"/>
                              </a:rPr>
                              <m:t>𝟓</m:t>
                            </m:r>
                          </m:e>
                        </m:rad>
                      </m:num>
                      <m:den>
                        <m:r>
                          <a:rPr lang="en-US" b="1" i="1">
                            <a:solidFill>
                              <a:schemeClr val="tx1"/>
                            </a:solidFill>
                            <a:latin typeface="Cambria Math" panose="02040503050406030204" pitchFamily="18" charset="0"/>
                          </a:rPr>
                          <m:t>𝟐</m:t>
                        </m:r>
                      </m:den>
                    </m:f>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𝒂𝒏𝒅</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𝒓</m:t>
                    </m:r>
                    <m:r>
                      <a:rPr lang="en-US" b="1" i="1" baseline="-25000" smtClean="0">
                        <a:solidFill>
                          <a:schemeClr val="tx1"/>
                        </a:solidFill>
                        <a:latin typeface="Cambria Math" panose="02040503050406030204" pitchFamily="18" charset="0"/>
                      </a:rPr>
                      <m:t>𝟐</m:t>
                    </m:r>
                    <m:r>
                      <a:rPr lang="en-US" b="1" i="1" smtClean="0">
                        <a:solidFill>
                          <a:schemeClr val="tx1"/>
                        </a:solidFill>
                        <a:latin typeface="Cambria Math" panose="02040503050406030204" pitchFamily="18" charset="0"/>
                      </a:rPr>
                      <m:t> =  </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 </m:t>
                        </m:r>
                        <m:rad>
                          <m:radPr>
                            <m:degHide m:val="on"/>
                            <m:ctrlPr>
                              <a:rPr lang="en-US" b="1" i="1">
                                <a:solidFill>
                                  <a:schemeClr val="tx1"/>
                                </a:solidFill>
                                <a:latin typeface="Cambria Math" panose="02040503050406030204" pitchFamily="18" charset="0"/>
                              </a:rPr>
                            </m:ctrlPr>
                          </m:radPr>
                          <m:deg/>
                          <m:e>
                            <m:r>
                              <a:rPr lang="en-US" b="1" i="1">
                                <a:solidFill>
                                  <a:schemeClr val="tx1"/>
                                </a:solidFill>
                                <a:latin typeface="Cambria Math" panose="02040503050406030204" pitchFamily="18" charset="0"/>
                              </a:rPr>
                              <m:t>𝟓</m:t>
                            </m:r>
                          </m:e>
                        </m:rad>
                      </m:num>
                      <m:den>
                        <m:r>
                          <a:rPr lang="en-US" b="1" i="1">
                            <a:solidFill>
                              <a:schemeClr val="tx1"/>
                            </a:solidFill>
                            <a:latin typeface="Cambria Math" panose="02040503050406030204" pitchFamily="18" charset="0"/>
                          </a:rPr>
                          <m:t>𝟐</m:t>
                        </m:r>
                      </m:den>
                    </m:f>
                  </m:oMath>
                </a14:m>
                <a:r>
                  <a:rPr lang="en-US" b="1" dirty="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Want </a:t>
                </a:r>
                <a:r>
                  <a:rPr lang="en-US" dirty="0" err="1">
                    <a:solidFill>
                      <a:schemeClr val="tx1"/>
                    </a:solidFill>
                  </a:rPr>
                  <a:t>F</a:t>
                </a:r>
                <a:r>
                  <a:rPr lang="en-US" baseline="-25000" dirty="0" err="1">
                    <a:solidFill>
                      <a:schemeClr val="tx1"/>
                    </a:solidFill>
                  </a:rPr>
                  <a:t>n</a:t>
                </a:r>
                <a:r>
                  <a:rPr lang="en-US" dirty="0">
                    <a:solidFill>
                      <a:schemeClr val="tx1"/>
                    </a:solidFill>
                  </a:rPr>
                  <a:t> = a</a:t>
                </a:r>
                <a:r>
                  <a:rPr lang="en-US" baseline="-25000" dirty="0">
                    <a:solidFill>
                      <a:schemeClr val="tx1"/>
                    </a:solidFill>
                  </a:rPr>
                  <a:t>1</a:t>
                </a:r>
                <a:r>
                  <a:rPr lang="en-US" baseline="30000" dirty="0">
                    <a:solidFill>
                      <a:schemeClr val="tx1"/>
                    </a:solidFill>
                  </a:rPr>
                  <a:t> </a:t>
                </a:r>
                <a:r>
                  <a:rPr lang="en-US" dirty="0">
                    <a:solidFill>
                      <a:schemeClr val="tx1"/>
                    </a:solidFill>
                  </a:rPr>
                  <a:t>r</a:t>
                </a:r>
                <a:r>
                  <a:rPr lang="en-US" baseline="-25000" dirty="0">
                    <a:solidFill>
                      <a:schemeClr val="tx1"/>
                    </a:solidFill>
                  </a:rPr>
                  <a:t>1</a:t>
                </a:r>
                <a:r>
                  <a:rPr lang="en-US" baseline="30000" dirty="0">
                    <a:solidFill>
                      <a:schemeClr val="tx1"/>
                    </a:solidFill>
                  </a:rPr>
                  <a:t>n</a:t>
                </a:r>
                <a:r>
                  <a:rPr lang="en-US" dirty="0">
                    <a:solidFill>
                      <a:schemeClr val="tx1"/>
                    </a:solidFill>
                  </a:rPr>
                  <a:t> + a</a:t>
                </a:r>
                <a:r>
                  <a:rPr lang="en-US" baseline="-25000" dirty="0">
                    <a:solidFill>
                      <a:schemeClr val="tx1"/>
                    </a:solidFill>
                  </a:rPr>
                  <a:t>2</a:t>
                </a:r>
                <a:r>
                  <a:rPr lang="en-US" dirty="0">
                    <a:solidFill>
                      <a:schemeClr val="tx1"/>
                    </a:solidFill>
                  </a:rPr>
                  <a:t> r</a:t>
                </a:r>
                <a:r>
                  <a:rPr lang="en-US" baseline="-25000" dirty="0">
                    <a:solidFill>
                      <a:schemeClr val="tx1"/>
                    </a:solidFill>
                  </a:rPr>
                  <a:t>2</a:t>
                </a:r>
                <a:r>
                  <a:rPr lang="en-US" baseline="30000" dirty="0">
                    <a:solidFill>
                      <a:schemeClr val="tx1"/>
                    </a:solidFill>
                  </a:rPr>
                  <a:t>n</a:t>
                </a:r>
                <a:r>
                  <a:rPr lang="en-US" dirty="0">
                    <a:solidFill>
                      <a:schemeClr val="tx1"/>
                    </a:solidFill>
                  </a:rPr>
                  <a:t> , know F</a:t>
                </a:r>
                <a:r>
                  <a:rPr lang="en-US" baseline="-25000" dirty="0">
                    <a:solidFill>
                      <a:schemeClr val="tx1"/>
                    </a:solidFill>
                  </a:rPr>
                  <a:t>0  </a:t>
                </a:r>
                <a:r>
                  <a:rPr lang="en-US" dirty="0">
                    <a:solidFill>
                      <a:schemeClr val="tx1"/>
                    </a:solidFill>
                  </a:rPr>
                  <a:t>= 0 and F</a:t>
                </a:r>
                <a:r>
                  <a:rPr lang="en-US" baseline="-25000" dirty="0">
                    <a:solidFill>
                      <a:schemeClr val="tx1"/>
                    </a:solidFill>
                  </a:rPr>
                  <a:t>1</a:t>
                </a:r>
                <a:r>
                  <a:rPr lang="en-US" dirty="0">
                    <a:solidFill>
                      <a:schemeClr val="tx1"/>
                    </a:solidFill>
                  </a:rPr>
                  <a:t> = 1, two equations in two unknowns!</a:t>
                </a:r>
              </a:p>
              <a:p>
                <a:pPr marL="0" indent="0">
                  <a:buNone/>
                </a:pPr>
                <a:r>
                  <a:rPr lang="en-US" dirty="0">
                    <a:solidFill>
                      <a:schemeClr val="tx1"/>
                    </a:solidFill>
                  </a:rPr>
                  <a:t>Solve: 0 = a</a:t>
                </a:r>
                <a:r>
                  <a:rPr lang="en-US" baseline="-25000" dirty="0">
                    <a:solidFill>
                      <a:schemeClr val="tx1"/>
                    </a:solidFill>
                  </a:rPr>
                  <a:t>1</a:t>
                </a:r>
                <a:r>
                  <a:rPr lang="en-US" dirty="0">
                    <a:solidFill>
                      <a:schemeClr val="tx1"/>
                    </a:solidFill>
                  </a:rPr>
                  <a:t> + a</a:t>
                </a:r>
                <a:r>
                  <a:rPr lang="en-US" baseline="-25000" dirty="0">
                    <a:solidFill>
                      <a:schemeClr val="tx1"/>
                    </a:solidFill>
                  </a:rPr>
                  <a:t>2</a:t>
                </a:r>
                <a:r>
                  <a:rPr lang="en-US" dirty="0">
                    <a:solidFill>
                      <a:schemeClr val="tx1"/>
                    </a:solidFill>
                  </a:rPr>
                  <a:t>   and  1 = a</a:t>
                </a:r>
                <a:r>
                  <a:rPr lang="en-US" baseline="-25000" dirty="0">
                    <a:solidFill>
                      <a:schemeClr val="tx1"/>
                    </a:solidFill>
                  </a:rPr>
                  <a:t>1</a:t>
                </a:r>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 </m:t>
                        </m:r>
                        <m:rad>
                          <m:radPr>
                            <m:degHide m:val="on"/>
                            <m:ctrlPr>
                              <a:rPr lang="en-US" i="1">
                                <a:solidFill>
                                  <a:schemeClr val="tx1"/>
                                </a:solidFill>
                                <a:latin typeface="Cambria Math" panose="02040503050406030204" pitchFamily="18" charset="0"/>
                              </a:rPr>
                            </m:ctrlPr>
                          </m:radPr>
                          <m:deg/>
                          <m:e>
                            <m:r>
                              <a:rPr lang="en-US" b="0" i="1">
                                <a:solidFill>
                                  <a:schemeClr val="tx1"/>
                                </a:solidFill>
                                <a:latin typeface="Cambria Math" panose="02040503050406030204" pitchFamily="18" charset="0"/>
                              </a:rPr>
                              <m:t>5</m:t>
                            </m:r>
                          </m:e>
                        </m:rad>
                      </m:num>
                      <m:den>
                        <m:r>
                          <a:rPr lang="en-US" b="0" i="1">
                            <a:solidFill>
                              <a:schemeClr val="tx1"/>
                            </a:solidFill>
                            <a:latin typeface="Cambria Math" panose="02040503050406030204" pitchFamily="18" charset="0"/>
                          </a:rPr>
                          <m:t>2</m:t>
                        </m:r>
                      </m:den>
                    </m:f>
                    <m:r>
                      <a:rPr lang="en-US" b="0" i="1">
                        <a:solidFill>
                          <a:schemeClr val="tx1"/>
                        </a:solidFill>
                        <a:latin typeface="Cambria Math" panose="02040503050406030204" pitchFamily="18" charset="0"/>
                      </a:rPr>
                      <m:t> </m:t>
                    </m:r>
                  </m:oMath>
                </a14:m>
                <a:r>
                  <a:rPr lang="en-US" dirty="0">
                    <a:solidFill>
                      <a:schemeClr val="tx1"/>
                    </a:solidFill>
                  </a:rPr>
                  <a:t> + a</a:t>
                </a:r>
                <a:r>
                  <a:rPr lang="en-US" baseline="-25000" dirty="0">
                    <a:solidFill>
                      <a:schemeClr val="tx1"/>
                    </a:solidFill>
                  </a:rPr>
                  <a:t>2</a:t>
                </a:r>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 </m:t>
                        </m:r>
                        <m:rad>
                          <m:radPr>
                            <m:degHide m:val="on"/>
                            <m:ctrlPr>
                              <a:rPr lang="en-US" i="1">
                                <a:solidFill>
                                  <a:schemeClr val="tx1"/>
                                </a:solidFill>
                                <a:latin typeface="Cambria Math" panose="02040503050406030204" pitchFamily="18" charset="0"/>
                              </a:rPr>
                            </m:ctrlPr>
                          </m:radPr>
                          <m:deg/>
                          <m:e>
                            <m:r>
                              <a:rPr lang="en-US" b="0" i="1">
                                <a:solidFill>
                                  <a:schemeClr val="tx1"/>
                                </a:solidFill>
                                <a:latin typeface="Cambria Math" panose="02040503050406030204" pitchFamily="18" charset="0"/>
                              </a:rPr>
                              <m:t>5</m:t>
                            </m:r>
                          </m:e>
                        </m:rad>
                      </m:num>
                      <m:den>
                        <m:r>
                          <a:rPr lang="en-US" b="0" i="1">
                            <a:solidFill>
                              <a:schemeClr val="tx1"/>
                            </a:solidFill>
                            <a:latin typeface="Cambria Math" panose="02040503050406030204" pitchFamily="18" charset="0"/>
                          </a:rPr>
                          <m:t>2</m:t>
                        </m:r>
                      </m:den>
                    </m:f>
                    <m:r>
                      <a:rPr lang="en-US" b="0" i="1">
                        <a:solidFill>
                          <a:schemeClr val="tx1"/>
                        </a:solidFill>
                        <a:latin typeface="Cambria Math" panose="02040503050406030204" pitchFamily="18" charset="0"/>
                      </a:rPr>
                      <m:t> </m:t>
                    </m:r>
                  </m:oMath>
                </a14:m>
                <a:r>
                  <a:rPr lang="en-US" dirty="0">
                    <a:solidFill>
                      <a:schemeClr val="tx1"/>
                    </a:solidFill>
                  </a:rPr>
                  <a:t>. After algebra (see next page) </a:t>
                </a:r>
              </a:p>
              <a:p>
                <a:pPr marL="0" indent="0">
                  <a:buNone/>
                </a:pPr>
                <a:r>
                  <a:rPr lang="en-US" dirty="0">
                    <a:solidFill>
                      <a:schemeClr val="tx1"/>
                    </a:solidFill>
                  </a:rPr>
                  <a:t>get a</a:t>
                </a:r>
                <a:r>
                  <a:rPr lang="en-US" baseline="-25000" dirty="0">
                    <a:solidFill>
                      <a:schemeClr val="tx1"/>
                    </a:solidFill>
                  </a:rPr>
                  <a:t>1 </a:t>
                </a:r>
                <a:r>
                  <a:rPr lang="en-US" dirty="0">
                    <a:solidFill>
                      <a:schemeClr val="tx1"/>
                    </a:solidFill>
                  </a:rPr>
                  <a:t>= -a</a:t>
                </a:r>
                <a:r>
                  <a:rPr lang="en-US" baseline="-25000" dirty="0">
                    <a:solidFill>
                      <a:schemeClr val="tx1"/>
                    </a:solidFill>
                  </a:rPr>
                  <a:t>2</a:t>
                </a:r>
                <a:r>
                  <a:rPr lang="en-US" dirty="0">
                    <a:solidFill>
                      <a:schemeClr val="tx1"/>
                    </a:solidFill>
                  </a:rPr>
                  <a:t> = -1/ </a:t>
                </a:r>
                <a14:m>
                  <m:oMath xmlns:m="http://schemas.openxmlformats.org/officeDocument/2006/math">
                    <m:rad>
                      <m:radPr>
                        <m:degHide m:val="on"/>
                        <m:ctrlPr>
                          <a:rPr lang="en-US" i="1">
                            <a:solidFill>
                              <a:schemeClr val="tx1"/>
                            </a:solidFill>
                            <a:latin typeface="Cambria Math" panose="02040503050406030204" pitchFamily="18" charset="0"/>
                          </a:rPr>
                        </m:ctrlPr>
                      </m:radPr>
                      <m:deg/>
                      <m:e>
                        <m:r>
                          <a:rPr lang="en-US" b="0" i="1">
                            <a:solidFill>
                              <a:schemeClr val="tx1"/>
                            </a:solidFill>
                            <a:latin typeface="Cambria Math" panose="02040503050406030204" pitchFamily="18" charset="0"/>
                          </a:rPr>
                          <m:t>5</m:t>
                        </m:r>
                      </m:e>
                    </m:rad>
                  </m:oMath>
                </a14:m>
                <a:endParaRPr lang="en-US" dirty="0">
                  <a:solidFill>
                    <a:schemeClr val="tx1"/>
                  </a:solidFill>
                </a:endParaRPr>
              </a:p>
              <a:p>
                <a:pPr marL="0" indent="0">
                  <a:buNone/>
                </a:pPr>
                <a:endParaRPr lang="en-US" dirty="0">
                  <a:solidFill>
                    <a:srgbClr val="FF0000"/>
                  </a:solidFill>
                </a:endParaRPr>
              </a:p>
              <a:p>
                <a:pPr marL="0" indent="0" algn="ctr">
                  <a:buNone/>
                </a:pPr>
                <a:r>
                  <a:rPr lang="en-US" sz="3200" dirty="0">
                    <a:solidFill>
                      <a:srgbClr val="7030A0"/>
                    </a:solidFill>
                  </a:rPr>
                  <a:t>Yields Binet’s Formula: </a:t>
                </a:r>
                <a14:m>
                  <m:oMath xmlns:m="http://schemas.openxmlformats.org/officeDocument/2006/math">
                    <m:r>
                      <a:rPr lang="en-US" sz="3200" b="0" i="1" smtClean="0">
                        <a:solidFill>
                          <a:srgbClr val="7030A0"/>
                        </a:solidFill>
                        <a:latin typeface="Cambria Math" panose="02040503050406030204" pitchFamily="18" charset="0"/>
                      </a:rPr>
                      <m:t>𝐹</m:t>
                    </m:r>
                    <m:r>
                      <a:rPr lang="en-US" sz="3200" b="0" i="1" baseline="-25000" smtClean="0">
                        <a:solidFill>
                          <a:srgbClr val="7030A0"/>
                        </a:solidFill>
                        <a:latin typeface="Cambria Math" panose="02040503050406030204" pitchFamily="18" charset="0"/>
                      </a:rPr>
                      <m:t>𝑛</m:t>
                    </m:r>
                    <m:r>
                      <a:rPr lang="en-US" sz="3200" b="0" i="1" smtClean="0">
                        <a:solidFill>
                          <a:srgbClr val="7030A0"/>
                        </a:solidFill>
                        <a:latin typeface="Cambria Math" panose="02040503050406030204" pitchFamily="18" charset="0"/>
                      </a:rPr>
                      <m:t> =  </m:t>
                    </m:r>
                    <m:f>
                      <m:fPr>
                        <m:ctrlPr>
                          <a:rPr lang="en-US" sz="3200" b="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1</m:t>
                        </m:r>
                      </m:num>
                      <m:den>
                        <m:rad>
                          <m:radPr>
                            <m:degHide m:val="on"/>
                            <m:ctrlPr>
                              <a:rPr lang="en-US" sz="3200" b="0" i="1" smtClean="0">
                                <a:solidFill>
                                  <a:srgbClr val="7030A0"/>
                                </a:solidFill>
                                <a:latin typeface="Cambria Math" panose="02040503050406030204" pitchFamily="18" charset="0"/>
                              </a:rPr>
                            </m:ctrlPr>
                          </m:radPr>
                          <m:deg/>
                          <m:e>
                            <m:r>
                              <a:rPr lang="en-US" sz="3200" b="0" i="1" smtClean="0">
                                <a:solidFill>
                                  <a:srgbClr val="7030A0"/>
                                </a:solidFill>
                                <a:latin typeface="Cambria Math" panose="02040503050406030204" pitchFamily="18" charset="0"/>
                              </a:rPr>
                              <m:t>5</m:t>
                            </m:r>
                          </m:e>
                        </m:rad>
                        <m:r>
                          <a:rPr lang="en-US" sz="3200" b="0" i="1" smtClean="0">
                            <a:solidFill>
                              <a:srgbClr val="7030A0"/>
                            </a:solidFill>
                            <a:latin typeface="Cambria Math" panose="02040503050406030204" pitchFamily="18" charset="0"/>
                          </a:rPr>
                          <m:t> </m:t>
                        </m:r>
                      </m:den>
                    </m:f>
                  </m:oMath>
                </a14:m>
                <a:r>
                  <a:rPr lang="en-US" sz="3200" dirty="0">
                    <a:solidFill>
                      <a:srgbClr val="7030A0"/>
                    </a:solidFill>
                  </a:rPr>
                  <a:t> </a:t>
                </a:r>
                <a14:m>
                  <m:oMath xmlns:m="http://schemas.openxmlformats.org/officeDocument/2006/math">
                    <m:sSup>
                      <m:sSupPr>
                        <m:ctrlPr>
                          <a:rPr lang="en-US" sz="3200" i="1" smtClean="0">
                            <a:solidFill>
                              <a:srgbClr val="7030A0"/>
                            </a:solidFill>
                            <a:latin typeface="Cambria Math" panose="02040503050406030204" pitchFamily="18" charset="0"/>
                          </a:rPr>
                        </m:ctrlPr>
                      </m:sSupPr>
                      <m:e>
                        <m:d>
                          <m:dPr>
                            <m:ctrlPr>
                              <a:rPr lang="en-US" sz="3200" i="1" dirty="0">
                                <a:solidFill>
                                  <a:srgbClr val="7030A0"/>
                                </a:solidFill>
                                <a:latin typeface="Cambria Math" panose="02040503050406030204" pitchFamily="18" charset="0"/>
                              </a:rPr>
                            </m:ctrlPr>
                          </m:dPr>
                          <m:e>
                            <m:f>
                              <m:fPr>
                                <m:ctrlPr>
                                  <a:rPr lang="en-US" sz="3200" i="1">
                                    <a:solidFill>
                                      <a:srgbClr val="7030A0"/>
                                    </a:solidFill>
                                    <a:latin typeface="Cambria Math" panose="02040503050406030204" pitchFamily="18" charset="0"/>
                                  </a:rPr>
                                </m:ctrlPr>
                              </m:fPr>
                              <m:num>
                                <m:r>
                                  <a:rPr lang="en-US" sz="3200" i="1">
                                    <a:solidFill>
                                      <a:srgbClr val="7030A0"/>
                                    </a:solidFill>
                                    <a:latin typeface="Cambria Math" panose="02040503050406030204" pitchFamily="18" charset="0"/>
                                  </a:rPr>
                                  <m:t>1+ </m:t>
                                </m:r>
                                <m:rad>
                                  <m:radPr>
                                    <m:degHide m:val="on"/>
                                    <m:ctrlPr>
                                      <a:rPr lang="en-US" sz="3200" i="1">
                                        <a:solidFill>
                                          <a:srgbClr val="7030A0"/>
                                        </a:solidFill>
                                        <a:latin typeface="Cambria Math" panose="02040503050406030204" pitchFamily="18" charset="0"/>
                                      </a:rPr>
                                    </m:ctrlPr>
                                  </m:radPr>
                                  <m:deg/>
                                  <m:e>
                                    <m:r>
                                      <a:rPr lang="en-US" sz="3200" i="1">
                                        <a:solidFill>
                                          <a:srgbClr val="7030A0"/>
                                        </a:solidFill>
                                        <a:latin typeface="Cambria Math" panose="02040503050406030204" pitchFamily="18" charset="0"/>
                                      </a:rPr>
                                      <m:t>5</m:t>
                                    </m:r>
                                  </m:e>
                                </m:rad>
                              </m:num>
                              <m:den>
                                <m:r>
                                  <a:rPr lang="en-US" sz="3200" i="1">
                                    <a:solidFill>
                                      <a:srgbClr val="7030A0"/>
                                    </a:solidFill>
                                    <a:latin typeface="Cambria Math" panose="02040503050406030204" pitchFamily="18" charset="0"/>
                                  </a:rPr>
                                  <m:t>2</m:t>
                                </m:r>
                              </m:den>
                            </m:f>
                          </m:e>
                        </m:d>
                      </m:e>
                      <m:sup>
                        <m:r>
                          <a:rPr lang="en-US" sz="3200" b="0" i="1" smtClean="0">
                            <a:solidFill>
                              <a:srgbClr val="7030A0"/>
                            </a:solidFill>
                            <a:latin typeface="Cambria Math" panose="02040503050406030204" pitchFamily="18" charset="0"/>
                          </a:rPr>
                          <m:t>𝑛</m:t>
                        </m:r>
                      </m:sup>
                    </m:sSup>
                  </m:oMath>
                </a14:m>
                <a:r>
                  <a:rPr lang="en-US" sz="3200" dirty="0">
                    <a:solidFill>
                      <a:srgbClr val="7030A0"/>
                    </a:solidFill>
                  </a:rPr>
                  <a:t>- </a:t>
                </a:r>
                <a14:m>
                  <m:oMath xmlns:m="http://schemas.openxmlformats.org/officeDocument/2006/math">
                    <m:f>
                      <m:fPr>
                        <m:ctrlPr>
                          <a:rPr lang="en-US" sz="3200" i="1">
                            <a:solidFill>
                              <a:srgbClr val="7030A0"/>
                            </a:solidFill>
                            <a:latin typeface="Cambria Math" panose="02040503050406030204" pitchFamily="18" charset="0"/>
                          </a:rPr>
                        </m:ctrlPr>
                      </m:fPr>
                      <m:num>
                        <m:r>
                          <a:rPr lang="en-US" sz="3200" i="1">
                            <a:solidFill>
                              <a:srgbClr val="7030A0"/>
                            </a:solidFill>
                            <a:latin typeface="Cambria Math" panose="02040503050406030204" pitchFamily="18" charset="0"/>
                          </a:rPr>
                          <m:t>1</m:t>
                        </m:r>
                      </m:num>
                      <m:den>
                        <m:rad>
                          <m:radPr>
                            <m:degHide m:val="on"/>
                            <m:ctrlPr>
                              <a:rPr lang="en-US" sz="3200" i="1">
                                <a:solidFill>
                                  <a:srgbClr val="7030A0"/>
                                </a:solidFill>
                                <a:latin typeface="Cambria Math" panose="02040503050406030204" pitchFamily="18" charset="0"/>
                              </a:rPr>
                            </m:ctrlPr>
                          </m:radPr>
                          <m:deg/>
                          <m:e>
                            <m:r>
                              <a:rPr lang="en-US" sz="3200" i="1">
                                <a:solidFill>
                                  <a:srgbClr val="7030A0"/>
                                </a:solidFill>
                                <a:latin typeface="Cambria Math" panose="02040503050406030204" pitchFamily="18" charset="0"/>
                              </a:rPr>
                              <m:t>5</m:t>
                            </m:r>
                          </m:e>
                        </m:rad>
                        <m:r>
                          <a:rPr lang="en-US" sz="3200" i="1">
                            <a:solidFill>
                              <a:srgbClr val="7030A0"/>
                            </a:solidFill>
                            <a:latin typeface="Cambria Math" panose="02040503050406030204" pitchFamily="18" charset="0"/>
                          </a:rPr>
                          <m:t> </m:t>
                        </m:r>
                      </m:den>
                    </m:f>
                  </m:oMath>
                </a14:m>
                <a:r>
                  <a:rPr lang="en-US" sz="3200" dirty="0">
                    <a:solidFill>
                      <a:srgbClr val="7030A0"/>
                    </a:solidFill>
                  </a:rPr>
                  <a:t> </a:t>
                </a:r>
                <a14:m>
                  <m:oMath xmlns:m="http://schemas.openxmlformats.org/officeDocument/2006/math">
                    <m:sSup>
                      <m:sSupPr>
                        <m:ctrlPr>
                          <a:rPr lang="en-US" sz="3200" i="1">
                            <a:solidFill>
                              <a:srgbClr val="7030A0"/>
                            </a:solidFill>
                            <a:latin typeface="Cambria Math" panose="02040503050406030204" pitchFamily="18" charset="0"/>
                          </a:rPr>
                        </m:ctrlPr>
                      </m:sSupPr>
                      <m:e>
                        <m:d>
                          <m:dPr>
                            <m:ctrlPr>
                              <a:rPr lang="en-US" sz="3200" i="1" dirty="0">
                                <a:solidFill>
                                  <a:srgbClr val="7030A0"/>
                                </a:solidFill>
                                <a:latin typeface="Cambria Math" panose="02040503050406030204" pitchFamily="18" charset="0"/>
                              </a:rPr>
                            </m:ctrlPr>
                          </m:dPr>
                          <m:e>
                            <m:f>
                              <m:fPr>
                                <m:ctrlPr>
                                  <a:rPr lang="en-US" sz="3200" i="1">
                                    <a:solidFill>
                                      <a:srgbClr val="7030A0"/>
                                    </a:solidFill>
                                    <a:latin typeface="Cambria Math" panose="02040503050406030204" pitchFamily="18" charset="0"/>
                                  </a:rPr>
                                </m:ctrlPr>
                              </m:fPr>
                              <m:num>
                                <m:r>
                                  <a:rPr lang="en-US" sz="3200" i="1">
                                    <a:solidFill>
                                      <a:srgbClr val="7030A0"/>
                                    </a:solidFill>
                                    <a:latin typeface="Cambria Math" panose="02040503050406030204" pitchFamily="18" charset="0"/>
                                  </a:rPr>
                                  <m:t>1</m:t>
                                </m:r>
                                <m:r>
                                  <a:rPr lang="en-US" sz="3200" b="0" i="1" smtClean="0">
                                    <a:solidFill>
                                      <a:srgbClr val="7030A0"/>
                                    </a:solidFill>
                                    <a:latin typeface="Cambria Math" panose="02040503050406030204" pitchFamily="18" charset="0"/>
                                  </a:rPr>
                                  <m:t>−</m:t>
                                </m:r>
                                <m:r>
                                  <a:rPr lang="en-US" sz="3200" i="1">
                                    <a:solidFill>
                                      <a:srgbClr val="7030A0"/>
                                    </a:solidFill>
                                    <a:latin typeface="Cambria Math" panose="02040503050406030204" pitchFamily="18" charset="0"/>
                                  </a:rPr>
                                  <m:t> </m:t>
                                </m:r>
                                <m:rad>
                                  <m:radPr>
                                    <m:degHide m:val="on"/>
                                    <m:ctrlPr>
                                      <a:rPr lang="en-US" sz="3200" i="1">
                                        <a:solidFill>
                                          <a:srgbClr val="7030A0"/>
                                        </a:solidFill>
                                        <a:latin typeface="Cambria Math" panose="02040503050406030204" pitchFamily="18" charset="0"/>
                                      </a:rPr>
                                    </m:ctrlPr>
                                  </m:radPr>
                                  <m:deg/>
                                  <m:e>
                                    <m:r>
                                      <a:rPr lang="en-US" sz="3200" i="1">
                                        <a:solidFill>
                                          <a:srgbClr val="7030A0"/>
                                        </a:solidFill>
                                        <a:latin typeface="Cambria Math" panose="02040503050406030204" pitchFamily="18" charset="0"/>
                                      </a:rPr>
                                      <m:t>5</m:t>
                                    </m:r>
                                  </m:e>
                                </m:rad>
                              </m:num>
                              <m:den>
                                <m:r>
                                  <a:rPr lang="en-US" sz="3200" i="1">
                                    <a:solidFill>
                                      <a:srgbClr val="7030A0"/>
                                    </a:solidFill>
                                    <a:latin typeface="Cambria Math" panose="02040503050406030204" pitchFamily="18" charset="0"/>
                                  </a:rPr>
                                  <m:t>2</m:t>
                                </m:r>
                              </m:den>
                            </m:f>
                          </m:e>
                        </m:d>
                      </m:e>
                      <m:sup>
                        <m:r>
                          <a:rPr lang="en-US" sz="3200" i="1">
                            <a:solidFill>
                              <a:srgbClr val="7030A0"/>
                            </a:solidFill>
                            <a:latin typeface="Cambria Math" panose="02040503050406030204" pitchFamily="18" charset="0"/>
                          </a:rPr>
                          <m:t>𝑛</m:t>
                        </m:r>
                      </m:sup>
                    </m:sSup>
                  </m:oMath>
                </a14:m>
                <a:r>
                  <a:rPr lang="en-US" sz="3200" dirty="0">
                    <a:solidFill>
                      <a:srgbClr val="7030A0"/>
                    </a:solidFill>
                  </a:rPr>
                  <a:t>. Amazing!</a:t>
                </a: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948604" cy="5739229"/>
              </a:xfrm>
              <a:blipFill>
                <a:blip r:embed="rId2"/>
                <a:stretch>
                  <a:fillRect l="-918" t="-21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83</a:t>
            </a:fld>
            <a:endParaRPr lang="en-US"/>
          </a:p>
        </p:txBody>
      </p:sp>
      <p:sp>
        <p:nvSpPr>
          <p:cNvPr id="6" name="Rectangle: Rounded Corners 5">
            <a:extLst>
              <a:ext uri="{FF2B5EF4-FFF2-40B4-BE49-F238E27FC236}">
                <a16:creationId xmlns:a16="http://schemas.microsoft.com/office/drawing/2014/main" id="{33373D9A-7FAD-44C7-BB16-36697B034B43}"/>
              </a:ext>
            </a:extLst>
          </p:cNvPr>
          <p:cNvSpPr/>
          <p:nvPr/>
        </p:nvSpPr>
        <p:spPr>
          <a:xfrm>
            <a:off x="896645" y="5726097"/>
            <a:ext cx="10644326" cy="9953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576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976E-05A2-456A-BB1C-DD367A3D594D}"/>
              </a:ext>
            </a:extLst>
          </p:cNvPr>
          <p:cNvSpPr>
            <a:spLocks noGrp="1"/>
          </p:cNvSpPr>
          <p:nvPr>
            <p:ph type="title"/>
          </p:nvPr>
        </p:nvSpPr>
        <p:spPr>
          <a:xfrm>
            <a:off x="248575" y="18255"/>
            <a:ext cx="10515600" cy="1325563"/>
          </a:xfrm>
        </p:spPr>
        <p:txBody>
          <a:bodyPr/>
          <a:lstStyle/>
          <a:p>
            <a:r>
              <a:rPr lang="en-US" b="1" dirty="0">
                <a:solidFill>
                  <a:srgbClr val="FF0000"/>
                </a:solidFill>
              </a:rPr>
              <a:t>Solving system of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1DA531-099D-45BA-A7D1-61404AF22D18}"/>
                  </a:ext>
                </a:extLst>
              </p:cNvPr>
              <p:cNvSpPr>
                <a:spLocks noGrp="1"/>
              </p:cNvSpPr>
              <p:nvPr>
                <p:ph idx="1"/>
              </p:nvPr>
            </p:nvSpPr>
            <p:spPr>
              <a:xfrm>
                <a:off x="248575" y="1313895"/>
                <a:ext cx="11105225" cy="4863068"/>
              </a:xfrm>
            </p:spPr>
            <p:txBody>
              <a:bodyPr/>
              <a:lstStyle/>
              <a:p>
                <a:pPr marL="0" indent="0">
                  <a:buNone/>
                </a:pPr>
                <a:r>
                  <a:rPr lang="en-US" dirty="0"/>
                  <a:t>Details to solve: 0 = a</a:t>
                </a:r>
                <a:r>
                  <a:rPr lang="en-US" baseline="-25000" dirty="0"/>
                  <a:t>1</a:t>
                </a:r>
                <a:r>
                  <a:rPr lang="en-US" dirty="0"/>
                  <a:t> + a</a:t>
                </a:r>
                <a:r>
                  <a:rPr lang="en-US" baseline="-25000" dirty="0"/>
                  <a:t>2</a:t>
                </a:r>
                <a:r>
                  <a:rPr lang="en-US" dirty="0"/>
                  <a:t>   and  1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 a</a:t>
                </a:r>
                <a:r>
                  <a:rPr lang="en-US" baseline="-25000" dirty="0"/>
                  <a:t>2</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 </m:t>
                    </m:r>
                  </m:oMath>
                </a14:m>
                <a:endParaRPr lang="en-US" dirty="0"/>
              </a:p>
              <a:p>
                <a:pPr marL="0" indent="0">
                  <a:buNone/>
                </a:pPr>
                <a:r>
                  <a:rPr lang="en-US" dirty="0"/>
                  <a:t>From the first we get a</a:t>
                </a:r>
                <a:r>
                  <a:rPr lang="en-US" baseline="-25000" dirty="0"/>
                  <a:t>2</a:t>
                </a:r>
                <a:r>
                  <a:rPr lang="en-US" dirty="0"/>
                  <a:t> = -a</a:t>
                </a:r>
                <a:r>
                  <a:rPr lang="en-US" baseline="-25000" dirty="0"/>
                  <a:t>1</a:t>
                </a:r>
                <a:r>
                  <a:rPr lang="en-US" dirty="0"/>
                  <a:t>, substitute that into the second:</a:t>
                </a:r>
              </a:p>
              <a:p>
                <a:pPr marL="0" indent="0">
                  <a:buNone/>
                </a:pPr>
                <a:r>
                  <a:rPr lang="en-US" dirty="0"/>
                  <a:t>1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oMath>
                </a14:m>
                <a:r>
                  <a:rPr lang="en-US" dirty="0"/>
                  <a:t>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 </m:t>
                    </m:r>
                  </m:oMath>
                </a14:m>
                <a:r>
                  <a:rPr lang="en-US" dirty="0"/>
                  <a:t>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  = a</a:t>
                </a:r>
                <a:r>
                  <a:rPr lang="en-US" baseline="-25000" dirty="0"/>
                  <a:t>1</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2</m:t>
                        </m:r>
                      </m:den>
                    </m:f>
                    <m:r>
                      <a:rPr lang="en-US" i="1">
                        <a:latin typeface="Cambria Math" panose="02040503050406030204" pitchFamily="18" charset="0"/>
                      </a:rPr>
                      <m:t> </m:t>
                    </m:r>
                  </m:oMath>
                </a14:m>
                <a:r>
                  <a:rPr lang="en-US" dirty="0"/>
                  <a:t>.</a:t>
                </a:r>
              </a:p>
              <a:p>
                <a:pPr marL="0" indent="0">
                  <a:buNone/>
                </a:pPr>
                <a:endParaRPr lang="en-US" dirty="0"/>
              </a:p>
              <a:p>
                <a:pPr marL="0" indent="0">
                  <a:buNone/>
                </a:pPr>
                <a:r>
                  <a:rPr lang="en-US" dirty="0"/>
                  <a:t>Thus a</a:t>
                </a:r>
                <a:r>
                  <a:rPr lang="en-US" baseline="-25000" dirty="0"/>
                  <a:t>1</a:t>
                </a:r>
                <a:r>
                  <a:rPr lang="en-US" dirty="0"/>
                  <a:t>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5</m:t>
                        </m:r>
                      </m:e>
                    </m:rad>
                  </m:oMath>
                </a14:m>
                <a:r>
                  <a:rPr lang="en-US" dirty="0"/>
                  <a:t> = 1 so a</a:t>
                </a:r>
                <a:r>
                  <a:rPr lang="en-US" baseline="-25000" dirty="0"/>
                  <a:t>1</a:t>
                </a:r>
                <a:r>
                  <a:rPr lang="en-US" dirty="0"/>
                  <a:t> = 1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5</m:t>
                        </m:r>
                      </m:e>
                    </m:rad>
                  </m:oMath>
                </a14:m>
                <a:r>
                  <a:rPr lang="en-US" dirty="0"/>
                  <a:t>.</a:t>
                </a:r>
              </a:p>
              <a:p>
                <a:pPr marL="0" indent="0">
                  <a:buNone/>
                </a:pPr>
                <a:endParaRPr lang="en-US" dirty="0"/>
              </a:p>
              <a:p>
                <a:pPr marL="0" indent="0">
                  <a:buNone/>
                </a:pPr>
                <a:r>
                  <a:rPr lang="en-US" dirty="0"/>
                  <a:t>Solved this by the substitution method: used the first equation to replace one unknown (a</a:t>
                </a:r>
                <a:r>
                  <a:rPr lang="en-US" baseline="-25000" dirty="0"/>
                  <a:t>2</a:t>
                </a:r>
                <a:r>
                  <a:rPr lang="en-US" dirty="0"/>
                  <a:t>) with an expression involving just a</a:t>
                </a:r>
                <a:r>
                  <a:rPr lang="en-US" baseline="-25000" dirty="0"/>
                  <a:t>1</a:t>
                </a:r>
                <a:r>
                  <a:rPr lang="en-US" dirty="0"/>
                  <a:t>. Could also subtract first from second.</a:t>
                </a:r>
              </a:p>
            </p:txBody>
          </p:sp>
        </mc:Choice>
        <mc:Fallback xmlns="">
          <p:sp>
            <p:nvSpPr>
              <p:cNvPr id="3" name="Content Placeholder 2">
                <a:extLst>
                  <a:ext uri="{FF2B5EF4-FFF2-40B4-BE49-F238E27FC236}">
                    <a16:creationId xmlns:a16="http://schemas.microsoft.com/office/drawing/2014/main" id="{901DA531-099D-45BA-A7D1-61404AF22D18}"/>
                  </a:ext>
                </a:extLst>
              </p:cNvPr>
              <p:cNvSpPr>
                <a:spLocks noGrp="1" noRot="1" noChangeAspect="1" noMove="1" noResize="1" noEditPoints="1" noAdjustHandles="1" noChangeArrowheads="1" noChangeShapeType="1" noTextEdit="1"/>
              </p:cNvSpPr>
              <p:nvPr>
                <p:ph idx="1"/>
              </p:nvPr>
            </p:nvSpPr>
            <p:spPr>
              <a:xfrm>
                <a:off x="248575" y="1313895"/>
                <a:ext cx="11105225" cy="4863068"/>
              </a:xfrm>
              <a:blipFill>
                <a:blip r:embed="rId2"/>
                <a:stretch>
                  <a:fillRect l="-1153" b="-175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CAE3EF4-471D-4FAD-BF77-96BDBC188BFC}"/>
              </a:ext>
            </a:extLst>
          </p:cNvPr>
          <p:cNvSpPr>
            <a:spLocks noGrp="1"/>
          </p:cNvSpPr>
          <p:nvPr>
            <p:ph type="sldNum" sz="quarter" idx="12"/>
          </p:nvPr>
        </p:nvSpPr>
        <p:spPr/>
        <p:txBody>
          <a:bodyPr/>
          <a:lstStyle/>
          <a:p>
            <a:fld id="{5DC2FD62-BB2D-412E-AB71-8E2B5D235FAB}" type="slidenum">
              <a:rPr lang="en-US" smtClean="0"/>
              <a:t>84</a:t>
            </a:fld>
            <a:endParaRPr lang="en-US"/>
          </a:p>
        </p:txBody>
      </p:sp>
    </p:spTree>
    <p:extLst>
      <p:ext uri="{BB962C8B-B14F-4D97-AF65-F5344CB8AC3E}">
        <p14:creationId xmlns:p14="http://schemas.microsoft.com/office/powerpoint/2010/main" val="902612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1688192" cy="955428"/>
          </a:xfrm>
        </p:spPr>
        <p:txBody>
          <a:bodyPr>
            <a:normAutofit/>
          </a:bodyPr>
          <a:lstStyle/>
          <a:p>
            <a:r>
              <a:rPr lang="en-US" b="1" dirty="0">
                <a:solidFill>
                  <a:srgbClr val="FF0000"/>
                </a:solidFill>
              </a:rPr>
              <a:t>The Fibonacci Numbers and the Quadratic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normAutofit/>
              </a:bodyPr>
              <a:lstStyle/>
              <a:p>
                <a:pPr marL="0" indent="0">
                  <a:buNone/>
                </a:pPr>
                <a:r>
                  <a:rPr lang="en-US" dirty="0"/>
                  <a:t>Using the Quadratic Formula we found</a:t>
                </a:r>
              </a:p>
              <a:p>
                <a:pPr marL="0" indent="0">
                  <a:buNone/>
                </a:pPr>
                <a:r>
                  <a:rPr lang="en-US" dirty="0">
                    <a:solidFill>
                      <a:srgbClr val="FF0000"/>
                    </a:solidFill>
                  </a:rPr>
                  <a:t>Binet’s Formula: </a:t>
                </a:r>
                <a14:m>
                  <m:oMath xmlns:m="http://schemas.openxmlformats.org/officeDocument/2006/math">
                    <m:r>
                      <a:rPr lang="en-US" i="1">
                        <a:solidFill>
                          <a:srgbClr val="FF0000"/>
                        </a:solidFill>
                        <a:latin typeface="Cambria Math" panose="02040503050406030204" pitchFamily="18" charset="0"/>
                      </a:rPr>
                      <m:t>𝐹</m:t>
                    </m:r>
                    <m:r>
                      <a:rPr lang="en-US" i="1" baseline="-25000">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 =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a:t>
                </a:r>
                <a:endParaRPr lang="en-US" dirty="0"/>
              </a:p>
              <a:p>
                <a:pPr marL="0" indent="0">
                  <a:buNone/>
                </a:pPr>
                <a:endParaRPr lang="en-US" dirty="0"/>
              </a:p>
              <a:p>
                <a:pPr marL="0" indent="0" algn="just">
                  <a:buNone/>
                </a:pPr>
                <a:r>
                  <a:rPr lang="en-US" dirty="0"/>
                  <a:t>Absolutely amazing – it allows us to jump to any Fibonacci number without computing earlier ones! How hard is it to compute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r>
                      <a:rPr lang="en-US" i="1">
                        <a:solidFill>
                          <a:srgbClr val="FF0000"/>
                        </a:solidFill>
                        <a:latin typeface="Cambria Math" panose="02040503050406030204" pitchFamily="18" charset="0"/>
                      </a:rPr>
                      <m:t> </m:t>
                    </m:r>
                  </m:oMath>
                </a14:m>
                <a:r>
                  <a:rPr lang="en-US" dirty="0"/>
                  <a:t>? How do you do that?</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232123"/>
              </a:xfrm>
              <a:blipFill>
                <a:blip r:embed="rId2"/>
                <a:stretch>
                  <a:fillRect l="-1085" t="-1865" r="-10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85</a:t>
            </a:fld>
            <a:endParaRPr lang="en-US"/>
          </a:p>
        </p:txBody>
      </p:sp>
      <p:pic>
        <p:nvPicPr>
          <p:cNvPr id="5" name="Picture 4">
            <a:extLst>
              <a:ext uri="{FF2B5EF4-FFF2-40B4-BE49-F238E27FC236}">
                <a16:creationId xmlns:a16="http://schemas.microsoft.com/office/drawing/2014/main" id="{8A1E77C4-F500-487C-A905-4B9D35C5EE74}"/>
              </a:ext>
            </a:extLst>
          </p:cNvPr>
          <p:cNvPicPr>
            <a:picLocks noChangeAspect="1"/>
          </p:cNvPicPr>
          <p:nvPr/>
        </p:nvPicPr>
        <p:blipFill>
          <a:blip r:embed="rId3"/>
          <a:stretch>
            <a:fillRect/>
          </a:stretch>
        </p:blipFill>
        <p:spPr>
          <a:xfrm>
            <a:off x="567654" y="5131294"/>
            <a:ext cx="10475428" cy="1306096"/>
          </a:xfrm>
          <a:prstGeom prst="rect">
            <a:avLst/>
          </a:prstGeom>
        </p:spPr>
      </p:pic>
    </p:spTree>
    <p:extLst>
      <p:ext uri="{BB962C8B-B14F-4D97-AF65-F5344CB8AC3E}">
        <p14:creationId xmlns:p14="http://schemas.microsoft.com/office/powerpoint/2010/main" val="4226836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1688192" cy="955428"/>
          </a:xfrm>
        </p:spPr>
        <p:txBody>
          <a:bodyPr>
            <a:normAutofit/>
          </a:bodyPr>
          <a:lstStyle/>
          <a:p>
            <a:r>
              <a:rPr lang="en-US" b="1" dirty="0">
                <a:solidFill>
                  <a:srgbClr val="FF0000"/>
                </a:solidFill>
              </a:rPr>
              <a:t>The Fibonacci Numbers and the Quadratic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145743" y="982245"/>
                <a:ext cx="11972276" cy="5739229"/>
              </a:xfrm>
            </p:spPr>
            <p:txBody>
              <a:bodyPr>
                <a:normAutofit/>
              </a:bodyPr>
              <a:lstStyle/>
              <a:p>
                <a:pPr marL="0" indent="0">
                  <a:buNone/>
                </a:pPr>
                <a:r>
                  <a:rPr lang="en-US" dirty="0"/>
                  <a:t>Using the Quadratic Formula we found</a:t>
                </a:r>
              </a:p>
              <a:p>
                <a:pPr marL="0" indent="0">
                  <a:buNone/>
                </a:pPr>
                <a:r>
                  <a:rPr lang="en-US" dirty="0">
                    <a:solidFill>
                      <a:srgbClr val="FF0000"/>
                    </a:solidFill>
                  </a:rPr>
                  <a:t>Binet’s Formula: </a:t>
                </a:r>
                <a14:m>
                  <m:oMath xmlns:m="http://schemas.openxmlformats.org/officeDocument/2006/math">
                    <m:r>
                      <a:rPr lang="en-US" i="1">
                        <a:solidFill>
                          <a:srgbClr val="FF0000"/>
                        </a:solidFill>
                        <a:latin typeface="Cambria Math" panose="02040503050406030204" pitchFamily="18" charset="0"/>
                      </a:rPr>
                      <m:t>𝐹</m:t>
                    </m:r>
                    <m:r>
                      <a:rPr lang="en-US" i="1" baseline="-25000">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 =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a:t>
                </a:r>
                <a:endParaRPr lang="en-US" dirty="0"/>
              </a:p>
              <a:p>
                <a:pPr marL="0" indent="0">
                  <a:buNone/>
                </a:pPr>
                <a:endParaRPr lang="en-US" dirty="0"/>
              </a:p>
              <a:p>
                <a:pPr marL="0" indent="0" algn="just">
                  <a:buNone/>
                </a:pPr>
                <a:r>
                  <a:rPr lang="en-US" dirty="0"/>
                  <a:t>Absolutely amazing – it allows us to jump to any Fibonacci number without computing earlier ones! How hard is it to compute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r>
                      <a:rPr lang="en-US" i="1">
                        <a:solidFill>
                          <a:srgbClr val="FF0000"/>
                        </a:solidFill>
                        <a:latin typeface="Cambria Math" panose="02040503050406030204" pitchFamily="18" charset="0"/>
                      </a:rPr>
                      <m:t> </m:t>
                    </m:r>
                  </m:oMath>
                </a14:m>
                <a:r>
                  <a:rPr lang="en-US" dirty="0"/>
                  <a:t>? How do you do that?</a:t>
                </a:r>
              </a:p>
              <a:p>
                <a:pPr marL="0" indent="0">
                  <a:buNone/>
                </a:pPr>
                <a:endParaRPr lang="en-US" dirty="0"/>
              </a:p>
              <a:p>
                <a:pPr marL="0" indent="0">
                  <a:buNone/>
                </a:pPr>
                <a:r>
                  <a:rPr lang="en-US" dirty="0"/>
                  <a:t>Use Pascal’s Triangle to expand (1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5</m:t>
                        </m:r>
                      </m:e>
                    </m:rad>
                  </m:oMath>
                </a14:m>
                <a:r>
                  <a:rPr lang="en-US" dirty="0"/>
                  <a:t>)</a:t>
                </a:r>
                <a:r>
                  <a:rPr lang="en-US" baseline="30000" dirty="0"/>
                  <a:t>n</a:t>
                </a:r>
                <a:r>
                  <a:rPr lang="en-US" dirty="0"/>
                  <a:t>; see From Pascal to Calculus: Part I: </a:t>
                </a:r>
                <a:r>
                  <a:rPr lang="en-US" dirty="0">
                    <a:hlinkClick r:id="rId2"/>
                  </a:rPr>
                  <a:t>https://youtu.be/dv15VTyEWyQ</a:t>
                </a:r>
                <a:r>
                  <a:rPr lang="en-US" dirty="0"/>
                  <a:t> (</a:t>
                </a:r>
                <a:r>
                  <a:rPr lang="en-US" dirty="0" err="1"/>
                  <a:t>powerpoint</a:t>
                </a:r>
                <a:r>
                  <a:rPr lang="en-US" dirty="0"/>
                  <a:t>  </a:t>
                </a:r>
                <a:r>
                  <a:rPr lang="en-US" dirty="0">
                    <a:hlinkClick r:id="rId3"/>
                  </a:rPr>
                  <a:t>here</a:t>
                </a:r>
                <a:r>
                  <a:rPr lang="en-US" dirty="0"/>
                  <a:t>, pdf </a:t>
                </a:r>
                <a:r>
                  <a:rPr lang="en-US" dirty="0">
                    <a:hlinkClick r:id="rId4"/>
                  </a:rPr>
                  <a:t>here</a:t>
                </a:r>
                <a:r>
                  <a:rPr lang="en-US" dirty="0"/>
                  <a:t>) (3/25/2020): For those knowing Algebra I (equations of lines): 52 minutes. Note even powers of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oMath>
                </a14:m>
                <a:r>
                  <a:rPr lang="en-US" dirty="0"/>
                  <a:t> are integers, odd powers are integers times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145743" y="982245"/>
                <a:ext cx="11972276" cy="5739229"/>
              </a:xfrm>
              <a:blipFill>
                <a:blip r:embed="rId5"/>
                <a:stretch>
                  <a:fillRect l="-1069" t="-1699" r="-1018" b="-25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86</a:t>
            </a:fld>
            <a:endParaRPr lang="en-US"/>
          </a:p>
        </p:txBody>
      </p:sp>
    </p:spTree>
    <p:extLst>
      <p:ext uri="{BB962C8B-B14F-4D97-AF65-F5344CB8AC3E}">
        <p14:creationId xmlns:p14="http://schemas.microsoft.com/office/powerpoint/2010/main" val="2432358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1688192" cy="955428"/>
          </a:xfrm>
        </p:spPr>
        <p:txBody>
          <a:bodyPr>
            <a:normAutofit/>
          </a:bodyPr>
          <a:lstStyle/>
          <a:p>
            <a:r>
              <a:rPr lang="en-US" b="1" dirty="0">
                <a:solidFill>
                  <a:srgbClr val="FF0000"/>
                </a:solidFill>
              </a:rPr>
              <a:t>The Fibonacci Numbers and the Quadratic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232123"/>
              </a:xfrm>
            </p:spPr>
            <p:txBody>
              <a:bodyPr>
                <a:normAutofit lnSpcReduction="10000"/>
              </a:bodyPr>
              <a:lstStyle/>
              <a:p>
                <a:pPr marL="0" indent="0">
                  <a:buNone/>
                </a:pPr>
                <a:r>
                  <a:rPr lang="en-US" dirty="0"/>
                  <a:t>Using the Quadratic Formula we found</a:t>
                </a:r>
              </a:p>
              <a:p>
                <a:pPr marL="0" indent="0">
                  <a:buNone/>
                </a:pPr>
                <a:r>
                  <a:rPr lang="en-US" dirty="0">
                    <a:solidFill>
                      <a:srgbClr val="FF0000"/>
                    </a:solidFill>
                  </a:rPr>
                  <a:t>Binet’s Formula: </a:t>
                </a:r>
                <a14:m>
                  <m:oMath xmlns:m="http://schemas.openxmlformats.org/officeDocument/2006/math">
                    <m:r>
                      <a:rPr lang="en-US" i="1">
                        <a:solidFill>
                          <a:srgbClr val="FF0000"/>
                        </a:solidFill>
                        <a:latin typeface="Cambria Math" panose="02040503050406030204" pitchFamily="18" charset="0"/>
                      </a:rPr>
                      <m:t>𝐹</m:t>
                    </m:r>
                    <m:r>
                      <a:rPr lang="en-US" i="1" baseline="-25000">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 =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a:t>
                </a:r>
                <a:endParaRPr lang="en-US" dirty="0"/>
              </a:p>
              <a:p>
                <a:pPr marL="0" indent="0">
                  <a:buNone/>
                </a:pPr>
                <a:endParaRPr lang="en-US" dirty="0"/>
              </a:p>
              <a:p>
                <a:pPr marL="0" indent="0">
                  <a:buNone/>
                </a:pPr>
                <a:r>
                  <a:rPr lang="en-US" dirty="0"/>
                  <a:t>Absolutely amazing – it allows us to jump to any Fibonacci number without computing earlier ones!</a:t>
                </a:r>
              </a:p>
              <a:p>
                <a:pPr marL="0" indent="0">
                  <a:buNone/>
                </a:pPr>
                <a:endParaRPr lang="en-US" dirty="0"/>
              </a:p>
              <a:p>
                <a:pPr marL="0" indent="0">
                  <a:buNone/>
                </a:pPr>
                <a:r>
                  <a:rPr lang="en-US" dirty="0"/>
                  <a:t>It gives us the growth rate!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oMath>
                </a14:m>
                <a:r>
                  <a:rPr lang="en-US" dirty="0"/>
                  <a:t> is about 1.618,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oMath>
                </a14:m>
                <a:r>
                  <a:rPr lang="en-US" dirty="0"/>
                  <a:t> is about -.618.</a:t>
                </a:r>
              </a:p>
              <a:p>
                <a:pPr marL="0" indent="0">
                  <a:buNone/>
                </a:pPr>
                <a:endParaRPr lang="en-US" dirty="0"/>
              </a:p>
              <a:p>
                <a:pPr marL="0" indent="0">
                  <a:buNone/>
                </a:pPr>
                <a:r>
                  <a:rPr lang="en-US" dirty="0"/>
                  <a:t>As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oMath>
                </a14:m>
                <a:r>
                  <a:rPr lang="en-US" dirty="0"/>
                  <a:t> is greater than 1 in absolute value and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oMath>
                </a14:m>
                <a:r>
                  <a:rPr lang="en-US" dirty="0"/>
                  <a:t> is less than 1, what happens as n gets large?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232123"/>
              </a:xfrm>
              <a:blipFill>
                <a:blip r:embed="rId2"/>
                <a:stretch>
                  <a:fillRect l="-1085" t="-2564" b="-10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87</a:t>
            </a:fld>
            <a:endParaRPr lang="en-US"/>
          </a:p>
        </p:txBody>
      </p:sp>
      <p:pic>
        <p:nvPicPr>
          <p:cNvPr id="5" name="Picture 4">
            <a:extLst>
              <a:ext uri="{FF2B5EF4-FFF2-40B4-BE49-F238E27FC236}">
                <a16:creationId xmlns:a16="http://schemas.microsoft.com/office/drawing/2014/main" id="{8A1E77C4-F500-487C-A905-4B9D35C5EE74}"/>
              </a:ext>
            </a:extLst>
          </p:cNvPr>
          <p:cNvPicPr>
            <a:picLocks noChangeAspect="1"/>
          </p:cNvPicPr>
          <p:nvPr/>
        </p:nvPicPr>
        <p:blipFill>
          <a:blip r:embed="rId3"/>
          <a:stretch>
            <a:fillRect/>
          </a:stretch>
        </p:blipFill>
        <p:spPr>
          <a:xfrm>
            <a:off x="4195475" y="5856813"/>
            <a:ext cx="6874239" cy="857093"/>
          </a:xfrm>
          <a:prstGeom prst="rect">
            <a:avLst/>
          </a:prstGeom>
        </p:spPr>
      </p:pic>
    </p:spTree>
    <p:extLst>
      <p:ext uri="{BB962C8B-B14F-4D97-AF65-F5344CB8AC3E}">
        <p14:creationId xmlns:p14="http://schemas.microsoft.com/office/powerpoint/2010/main" val="2644961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15CF6-79DE-4061-8758-266922995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0966" y="5699002"/>
            <a:ext cx="1202834" cy="839910"/>
          </a:xfrm>
          <a:prstGeom prst="rect">
            <a:avLst/>
          </a:prstGeom>
        </p:spPr>
      </p:pic>
      <p:sp>
        <p:nvSpPr>
          <p:cNvPr id="2" name="Title 1">
            <a:extLst>
              <a:ext uri="{FF2B5EF4-FFF2-40B4-BE49-F238E27FC236}">
                <a16:creationId xmlns:a16="http://schemas.microsoft.com/office/drawing/2014/main" id="{3483A0FD-F13F-4AFD-B1F4-425FF1F64B2D}"/>
              </a:ext>
            </a:extLst>
          </p:cNvPr>
          <p:cNvSpPr>
            <a:spLocks noGrp="1"/>
          </p:cNvSpPr>
          <p:nvPr>
            <p:ph type="title"/>
          </p:nvPr>
        </p:nvSpPr>
        <p:spPr>
          <a:xfrm>
            <a:off x="145742" y="136526"/>
            <a:ext cx="11688192" cy="955428"/>
          </a:xfrm>
        </p:spPr>
        <p:txBody>
          <a:bodyPr>
            <a:normAutofit/>
          </a:bodyPr>
          <a:lstStyle/>
          <a:p>
            <a:r>
              <a:rPr lang="en-US" b="1" dirty="0">
                <a:solidFill>
                  <a:srgbClr val="FF0000"/>
                </a:solidFill>
              </a:rPr>
              <a:t>The Fibonacci Numbers and the Quadratic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32CEDE-6284-4705-9EB0-04324FC93AE3}"/>
                  </a:ext>
                </a:extLst>
              </p:cNvPr>
              <p:cNvSpPr>
                <a:spLocks noGrp="1"/>
              </p:cNvSpPr>
              <p:nvPr>
                <p:ph idx="1"/>
              </p:nvPr>
            </p:nvSpPr>
            <p:spPr>
              <a:xfrm>
                <a:off x="243396" y="982245"/>
                <a:ext cx="11802862" cy="5739229"/>
              </a:xfrm>
            </p:spPr>
            <p:txBody>
              <a:bodyPr>
                <a:normAutofit/>
              </a:bodyPr>
              <a:lstStyle/>
              <a:p>
                <a:pPr marL="0" indent="0">
                  <a:buNone/>
                </a:pPr>
                <a:r>
                  <a:rPr lang="en-US" dirty="0"/>
                  <a:t>Using the Quadratic Formula we found</a:t>
                </a:r>
              </a:p>
              <a:p>
                <a:pPr marL="0" indent="0">
                  <a:buNone/>
                </a:pPr>
                <a:r>
                  <a:rPr lang="en-US" dirty="0">
                    <a:solidFill>
                      <a:srgbClr val="FF0000"/>
                    </a:solidFill>
                  </a:rPr>
                  <a:t>Binet’s Formula: </a:t>
                </a:r>
                <a14:m>
                  <m:oMath xmlns:m="http://schemas.openxmlformats.org/officeDocument/2006/math">
                    <m:r>
                      <a:rPr lang="en-US" i="1">
                        <a:solidFill>
                          <a:srgbClr val="FF0000"/>
                        </a:solidFill>
                        <a:latin typeface="Cambria Math" panose="02040503050406030204" pitchFamily="18" charset="0"/>
                      </a:rPr>
                      <m:t>𝐹</m:t>
                    </m:r>
                    <m:r>
                      <a:rPr lang="en-US" i="1" baseline="-25000">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 =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solidFill>
                      <a:srgbClr val="FF0000"/>
                    </a:solidFill>
                  </a:rPr>
                  <a:t>.</a:t>
                </a:r>
                <a:endParaRPr lang="en-US" dirty="0"/>
              </a:p>
              <a:p>
                <a:pPr marL="0" indent="0">
                  <a:buNone/>
                </a:pPr>
                <a:endParaRPr lang="en-US" dirty="0"/>
              </a:p>
              <a:p>
                <a:pPr marL="0" indent="0">
                  <a:buNone/>
                </a:pPr>
                <a:r>
                  <a:rPr lang="en-US" dirty="0"/>
                  <a:t>Absolutely amazing – it allows us to jump to any Fibonacci number without computing earlier ones! It gives us the growth rate!</a:t>
                </a:r>
              </a:p>
              <a:p>
                <a:pPr marL="0" indent="0">
                  <a:buNone/>
                </a:pPr>
                <a:endParaRPr lang="en-US" dirty="0"/>
              </a:p>
              <a:p>
                <a:pPr marL="0" indent="0">
                  <a:buNone/>
                </a:pPr>
                <a:r>
                  <a:rPr lang="en-US" dirty="0"/>
                  <a:t>As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oMath>
                </a14:m>
                <a:r>
                  <a:rPr lang="en-US" dirty="0"/>
                  <a:t> is greater than 1 in absolute value and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oMath>
                </a14:m>
                <a:r>
                  <a:rPr lang="en-US" dirty="0"/>
                  <a:t> is less than 1, what happens as n gets large? The second term in Binet’s formula doesn’t matter much, the n</a:t>
                </a:r>
                <a:r>
                  <a:rPr lang="en-US" baseline="30000" dirty="0"/>
                  <a:t>th</a:t>
                </a:r>
                <a:r>
                  <a:rPr lang="en-US" baseline="-25000" dirty="0"/>
                  <a:t> </a:t>
                </a:r>
                <a:r>
                  <a:rPr lang="en-US" dirty="0"/>
                  <a:t>Fibonacci number is the closest integer to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r>
                          <a:rPr lang="en-US" i="1">
                            <a:solidFill>
                              <a:srgbClr val="FF0000"/>
                            </a:solidFill>
                            <a:latin typeface="Cambria Math" panose="02040503050406030204" pitchFamily="18" charset="0"/>
                          </a:rPr>
                          <m:t> </m:t>
                        </m:r>
                      </m:den>
                    </m:f>
                  </m:oMath>
                </a14:m>
                <a:r>
                  <a:rPr lang="en-US"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dirty="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 </m:t>
                                </m:r>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5</m:t>
                                    </m:r>
                                  </m:e>
                                </m:rad>
                              </m:num>
                              <m:den>
                                <m:r>
                                  <a:rPr lang="en-US" i="1">
                                    <a:solidFill>
                                      <a:srgbClr val="FF0000"/>
                                    </a:solidFill>
                                    <a:latin typeface="Cambria Math" panose="02040503050406030204" pitchFamily="18" charset="0"/>
                                  </a:rPr>
                                  <m:t>2</m:t>
                                </m:r>
                              </m:den>
                            </m:f>
                          </m:e>
                        </m:d>
                      </m:e>
                      <m:sup>
                        <m:r>
                          <a:rPr lang="en-US" i="1">
                            <a:solidFill>
                              <a:srgbClr val="FF0000"/>
                            </a:solidFill>
                            <a:latin typeface="Cambria Math" panose="02040503050406030204" pitchFamily="18" charset="0"/>
                          </a:rPr>
                          <m:t>𝑛</m:t>
                        </m:r>
                      </m:sup>
                    </m:sSup>
                  </m:oMath>
                </a14:m>
                <a:r>
                  <a:rPr lang="en-US" dirty="0"/>
                  <a:t>.</a:t>
                </a:r>
              </a:p>
              <a:p>
                <a:pPr marL="0" indent="0">
                  <a:buNone/>
                </a:pPr>
                <a:r>
                  <a:rPr lang="en-US" dirty="0"/>
                  <a:t>We will use this in the next lecture to solve gambling problems. </a:t>
                </a:r>
              </a:p>
            </p:txBody>
          </p:sp>
        </mc:Choice>
        <mc:Fallback xmlns="">
          <p:sp>
            <p:nvSpPr>
              <p:cNvPr id="3" name="Content Placeholder 2">
                <a:extLst>
                  <a:ext uri="{FF2B5EF4-FFF2-40B4-BE49-F238E27FC236}">
                    <a16:creationId xmlns:a16="http://schemas.microsoft.com/office/drawing/2014/main" id="{4432CEDE-6284-4705-9EB0-04324FC93AE3}"/>
                  </a:ext>
                </a:extLst>
              </p:cNvPr>
              <p:cNvSpPr>
                <a:spLocks noGrp="1" noRot="1" noChangeAspect="1" noMove="1" noResize="1" noEditPoints="1" noAdjustHandles="1" noChangeArrowheads="1" noChangeShapeType="1" noTextEdit="1"/>
              </p:cNvSpPr>
              <p:nvPr>
                <p:ph idx="1"/>
              </p:nvPr>
            </p:nvSpPr>
            <p:spPr>
              <a:xfrm>
                <a:off x="243396" y="982245"/>
                <a:ext cx="11802862" cy="5739229"/>
              </a:xfrm>
              <a:blipFill>
                <a:blip r:embed="rId3"/>
                <a:stretch>
                  <a:fillRect l="-1085" t="-1699" b="-63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1F86AB-5015-4FDE-923C-0E8D7745356E}"/>
              </a:ext>
            </a:extLst>
          </p:cNvPr>
          <p:cNvSpPr>
            <a:spLocks noGrp="1"/>
          </p:cNvSpPr>
          <p:nvPr>
            <p:ph type="sldNum" sz="quarter" idx="12"/>
          </p:nvPr>
        </p:nvSpPr>
        <p:spPr/>
        <p:txBody>
          <a:bodyPr/>
          <a:lstStyle/>
          <a:p>
            <a:fld id="{5DC2FD62-BB2D-412E-AB71-8E2B5D235FAB}" type="slidenum">
              <a:rPr lang="en-US" smtClean="0"/>
              <a:t>88</a:t>
            </a:fld>
            <a:endParaRPr lang="en-US"/>
          </a:p>
        </p:txBody>
      </p:sp>
    </p:spTree>
    <p:extLst>
      <p:ext uri="{BB962C8B-B14F-4D97-AF65-F5344CB8AC3E}">
        <p14:creationId xmlns:p14="http://schemas.microsoft.com/office/powerpoint/2010/main" val="696138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AF6F-931A-435E-B636-00D67CB37D26}"/>
              </a:ext>
            </a:extLst>
          </p:cNvPr>
          <p:cNvSpPr>
            <a:spLocks noGrp="1"/>
          </p:cNvSpPr>
          <p:nvPr>
            <p:ph type="title"/>
          </p:nvPr>
        </p:nvSpPr>
        <p:spPr>
          <a:xfrm>
            <a:off x="145742" y="136525"/>
            <a:ext cx="10515600" cy="815605"/>
          </a:xfrm>
        </p:spPr>
        <p:txBody>
          <a:bodyPr/>
          <a:lstStyle/>
          <a:p>
            <a:r>
              <a:rPr lang="en-US" b="1" dirty="0">
                <a:solidFill>
                  <a:srgbClr val="FF0000"/>
                </a:solidFill>
              </a:rPr>
              <a:t>Computing Fibonacci Numbers</a:t>
            </a:r>
          </a:p>
        </p:txBody>
      </p:sp>
      <p:sp>
        <p:nvSpPr>
          <p:cNvPr id="3" name="Content Placeholder 2">
            <a:extLst>
              <a:ext uri="{FF2B5EF4-FFF2-40B4-BE49-F238E27FC236}">
                <a16:creationId xmlns:a16="http://schemas.microsoft.com/office/drawing/2014/main" id="{7D22E4AA-6CB5-442B-B84C-5FFA9D5C69C6}"/>
              </a:ext>
            </a:extLst>
          </p:cNvPr>
          <p:cNvSpPr>
            <a:spLocks noGrp="1"/>
          </p:cNvSpPr>
          <p:nvPr>
            <p:ph idx="1"/>
          </p:nvPr>
        </p:nvSpPr>
        <p:spPr>
          <a:xfrm>
            <a:off x="234517" y="866836"/>
            <a:ext cx="11679315" cy="5755905"/>
          </a:xfrm>
        </p:spPr>
        <p:txBody>
          <a:bodyPr>
            <a:normAutofit fontScale="40000" lnSpcReduction="20000"/>
          </a:bodyPr>
          <a:lstStyle/>
          <a:p>
            <a:pPr marL="0" indent="0">
              <a:buNone/>
            </a:pPr>
            <a:r>
              <a:rPr lang="en-US" sz="5000" dirty="0"/>
              <a:t>F</a:t>
            </a:r>
            <a:r>
              <a:rPr lang="en-US" sz="5000" baseline="-25000" dirty="0"/>
              <a:t>100</a:t>
            </a:r>
            <a:r>
              <a:rPr lang="en-US" sz="5000" dirty="0"/>
              <a:t> = 354224848179261915075</a:t>
            </a:r>
          </a:p>
          <a:p>
            <a:pPr marL="0" indent="0">
              <a:buNone/>
            </a:pPr>
            <a:endParaRPr lang="en-US" sz="5000" dirty="0"/>
          </a:p>
          <a:p>
            <a:pPr marL="0" indent="0">
              <a:buNone/>
            </a:pPr>
            <a:r>
              <a:rPr lang="en-US" sz="5000" dirty="0"/>
              <a:t>F</a:t>
            </a:r>
            <a:r>
              <a:rPr lang="en-US" sz="5000" baseline="-25000" dirty="0"/>
              <a:t>1000</a:t>
            </a:r>
            <a:r>
              <a:rPr lang="en-US" sz="5000" dirty="0"/>
              <a:t> = 43466557686937456435688527675040625802564660517371780402481729089536555417949051890403879840079255169295922593080322634775209689623239873322471161642996440906533187938298969649928516003704476137795166849228875</a:t>
            </a:r>
          </a:p>
          <a:p>
            <a:pPr marL="0" indent="0">
              <a:buNone/>
            </a:pPr>
            <a:endParaRPr lang="en-US" dirty="0"/>
          </a:p>
          <a:p>
            <a:pPr marL="0" indent="0">
              <a:buNone/>
            </a:pPr>
            <a:r>
              <a:rPr lang="en-US" sz="5000" dirty="0"/>
              <a:t>F</a:t>
            </a:r>
            <a:r>
              <a:rPr lang="en-US" sz="5000" baseline="-25000" dirty="0"/>
              <a:t>10000 </a:t>
            </a:r>
            <a:r>
              <a:rPr lang="en-US" sz="5000" dirty="0"/>
              <a:t> = </a:t>
            </a:r>
            <a:r>
              <a:rPr lang="en-US" sz="4000" dirty="0"/>
              <a:t>33644764876431783266621612005107543310302148460680063906564769974680081442166662368155595513633734025582065332680836159373734790483865268263040892463056431887354544369559827491606602099884183933864652731300088830269235673613135117579297437854413752130520504347701602264758318906527890855154366159582987279682987510631200575428783453215515103870818298969791613127856265033195487140214287532698187962046936097879900350962302291026368131493195275630227837628441540360584402572114334961180023091208287046088923962328835461505776583271252546093591128203925285393434620904245248929403901706233888991085841065183173360437470737908552631764325733993712871937587746897479926305837065742830161637408969178426378624212835258112820516370298089332099905707920064367426202389783111470054074998459250360633560933883831923386783056136435351892133279732908133732642652633989763922723407882928177953580570993691049175470808931841056146322338217465637321248226383092103297701648054726243842374862411453093812206564914032751086643394517512161526545361333111314042436854805106765843493523836959653428071768775328348234345557366719731392746273629108210679280784718035329131176778924659089938635459327894523777674406192240337638674004021330343297496902028328145933418826817683893072003634795623117103101291953169794607632737589253530772552375943788434504067715555779056450443016640119462580972216729758615026968443146952034614932291105970676243268515992834709891284706740862008587135016260312071903172086094081298321581077282076353186624611278245537208532365305775956430072517744315051539600905168603220349163222640885248852433158051534849622434848299380905070483482449327453732624567755879089187190803662058009594743150052402532709746995318770724376825907419939632265984147498193609285223945039707165443156421328157688908058783183404917434556270520223564846495196112460268313970975069382648706613264507665074611512677522748621598642530711298441182622661057163515069260029861704945425047491378115154139941550671256271197133252763631939606902895650288268608362241082050562430701794976171121233066073310059947366875</a:t>
            </a:r>
          </a:p>
          <a:p>
            <a:pPr marL="0" indent="0">
              <a:buNone/>
            </a:pPr>
            <a:endParaRPr lang="en-US" dirty="0"/>
          </a:p>
        </p:txBody>
      </p:sp>
      <p:sp>
        <p:nvSpPr>
          <p:cNvPr id="4" name="Slide Number Placeholder 3">
            <a:extLst>
              <a:ext uri="{FF2B5EF4-FFF2-40B4-BE49-F238E27FC236}">
                <a16:creationId xmlns:a16="http://schemas.microsoft.com/office/drawing/2014/main" id="{32AD8EA8-792A-4B39-8465-AB34A6925286}"/>
              </a:ext>
            </a:extLst>
          </p:cNvPr>
          <p:cNvSpPr>
            <a:spLocks noGrp="1"/>
          </p:cNvSpPr>
          <p:nvPr>
            <p:ph type="sldNum" sz="quarter" idx="12"/>
          </p:nvPr>
        </p:nvSpPr>
        <p:spPr/>
        <p:txBody>
          <a:bodyPr/>
          <a:lstStyle/>
          <a:p>
            <a:fld id="{5DC2FD62-BB2D-412E-AB71-8E2B5D235FAB}" type="slidenum">
              <a:rPr lang="en-US" smtClean="0"/>
              <a:t>89</a:t>
            </a:fld>
            <a:endParaRPr lang="en-US"/>
          </a:p>
        </p:txBody>
      </p:sp>
    </p:spTree>
    <p:extLst>
      <p:ext uri="{BB962C8B-B14F-4D97-AF65-F5344CB8AC3E}">
        <p14:creationId xmlns:p14="http://schemas.microsoft.com/office/powerpoint/2010/main" val="337319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15CED5-914E-47F8-8F1B-4CFB67ECE8AC}"/>
              </a:ext>
            </a:extLst>
          </p:cNvPr>
          <p:cNvPicPr>
            <a:picLocks noChangeAspect="1"/>
          </p:cNvPicPr>
          <p:nvPr/>
        </p:nvPicPr>
        <p:blipFill>
          <a:blip r:embed="rId2"/>
          <a:stretch>
            <a:fillRect/>
          </a:stretch>
        </p:blipFill>
        <p:spPr>
          <a:xfrm>
            <a:off x="5559548" y="136525"/>
            <a:ext cx="6381750" cy="6400800"/>
          </a:xfrm>
          <a:prstGeom prst="rect">
            <a:avLst/>
          </a:prstGeom>
        </p:spPr>
      </p:pic>
      <p:sp>
        <p:nvSpPr>
          <p:cNvPr id="2" name="Title 1">
            <a:extLst>
              <a:ext uri="{FF2B5EF4-FFF2-40B4-BE49-F238E27FC236}">
                <a16:creationId xmlns:a16="http://schemas.microsoft.com/office/drawing/2014/main" id="{8C4FE1A8-6C36-4A8F-B26A-39403008E0FD}"/>
              </a:ext>
            </a:extLst>
          </p:cNvPr>
          <p:cNvSpPr>
            <a:spLocks noGrp="1"/>
          </p:cNvSpPr>
          <p:nvPr>
            <p:ph type="title"/>
          </p:nvPr>
        </p:nvSpPr>
        <p:spPr>
          <a:xfrm>
            <a:off x="145741" y="160939"/>
            <a:ext cx="10515600" cy="851116"/>
          </a:xfrm>
        </p:spPr>
        <p:txBody>
          <a:bodyPr/>
          <a:lstStyle/>
          <a:p>
            <a:r>
              <a:rPr lang="en-US" b="1" dirty="0">
                <a:solidFill>
                  <a:srgbClr val="FF0000"/>
                </a:solidFill>
              </a:rPr>
              <a:t>Linear Equations</a:t>
            </a:r>
            <a:endParaRPr lang="en-US" dirty="0"/>
          </a:p>
        </p:txBody>
      </p:sp>
      <p:sp>
        <p:nvSpPr>
          <p:cNvPr id="3" name="Content Placeholder 2">
            <a:extLst>
              <a:ext uri="{FF2B5EF4-FFF2-40B4-BE49-F238E27FC236}">
                <a16:creationId xmlns:a16="http://schemas.microsoft.com/office/drawing/2014/main" id="{5A841D50-7848-4045-B8BC-1CD593823C39}"/>
              </a:ext>
            </a:extLst>
          </p:cNvPr>
          <p:cNvSpPr>
            <a:spLocks noGrp="1"/>
          </p:cNvSpPr>
          <p:nvPr>
            <p:ph idx="1"/>
          </p:nvPr>
        </p:nvSpPr>
        <p:spPr>
          <a:xfrm>
            <a:off x="145741" y="882820"/>
            <a:ext cx="5784542" cy="5571246"/>
          </a:xfrm>
        </p:spPr>
        <p:txBody>
          <a:bodyPr>
            <a:normAutofit fontScale="92500" lnSpcReduction="20000"/>
          </a:bodyPr>
          <a:lstStyle/>
          <a:p>
            <a:pPr marL="0" indent="0">
              <a:buNone/>
            </a:pPr>
            <a:r>
              <a:rPr lang="en-US" dirty="0"/>
              <a:t>Two points determine a line.</a:t>
            </a:r>
          </a:p>
          <a:p>
            <a:pPr marL="0" indent="0">
              <a:buNone/>
            </a:pPr>
            <a:endParaRPr lang="en-US" dirty="0"/>
          </a:p>
          <a:p>
            <a:pPr marL="0" indent="0">
              <a:buNone/>
            </a:pPr>
            <a:r>
              <a:rPr lang="en-US" dirty="0"/>
              <a:t>Here have (2,1) and (3,4)</a:t>
            </a:r>
          </a:p>
          <a:p>
            <a:pPr marL="0" indent="0">
              <a:buNone/>
            </a:pPr>
            <a:endParaRPr lang="en-US" dirty="0"/>
          </a:p>
          <a:p>
            <a:pPr marL="0" indent="0">
              <a:buNone/>
            </a:pPr>
            <a:r>
              <a:rPr lang="en-US" dirty="0"/>
              <a:t>Slope m = (change in y) / (change in x)</a:t>
            </a:r>
          </a:p>
          <a:p>
            <a:pPr marL="0" indent="0">
              <a:buNone/>
            </a:pPr>
            <a:endParaRPr lang="en-US" dirty="0"/>
          </a:p>
          <a:p>
            <a:pPr marL="0" indent="0">
              <a:buNone/>
            </a:pPr>
            <a:r>
              <a:rPr lang="en-US" dirty="0"/>
              <a:t>So m = (4-1) / (3-2) = 3.</a:t>
            </a:r>
          </a:p>
          <a:p>
            <a:pPr marL="0" indent="0">
              <a:buNone/>
            </a:pPr>
            <a:endParaRPr lang="en-US" dirty="0"/>
          </a:p>
          <a:p>
            <a:pPr marL="0" indent="0">
              <a:buNone/>
            </a:pPr>
            <a:r>
              <a:rPr lang="en-US" dirty="0"/>
              <a:t>If (</a:t>
            </a:r>
            <a:r>
              <a:rPr lang="en-US" dirty="0" err="1"/>
              <a:t>x,y</a:t>
            </a:r>
            <a:r>
              <a:rPr lang="en-US" dirty="0"/>
              <a:t>) on the line must give the same </a:t>
            </a:r>
          </a:p>
          <a:p>
            <a:pPr marL="0" indent="0">
              <a:buNone/>
            </a:pPr>
            <a:r>
              <a:rPr lang="en-US" dirty="0"/>
              <a:t>slope, so (y-1) / (x-2) = 3. Thus </a:t>
            </a:r>
          </a:p>
          <a:p>
            <a:pPr marL="0" indent="0">
              <a:buNone/>
            </a:pPr>
            <a:r>
              <a:rPr lang="en-US" dirty="0"/>
              <a:t>y-1 = 3(x-2) or y-1 = 3x-6 or y = 3x-5.</a:t>
            </a:r>
          </a:p>
          <a:p>
            <a:pPr marL="0" indent="0">
              <a:buNone/>
            </a:pPr>
            <a:endParaRPr lang="en-US" dirty="0"/>
          </a:p>
          <a:p>
            <a:pPr marL="0" indent="0">
              <a:buNone/>
            </a:pPr>
            <a:r>
              <a:rPr lang="en-US" dirty="0"/>
              <a:t>The y-intercept is -5; this is where the line crosses the y-axis.</a:t>
            </a:r>
          </a:p>
          <a:p>
            <a:pPr marL="0" indent="0">
              <a:buNone/>
            </a:pPr>
            <a:endParaRPr lang="en-US" dirty="0"/>
          </a:p>
        </p:txBody>
      </p:sp>
      <p:sp>
        <p:nvSpPr>
          <p:cNvPr id="8" name="Slide Number Placeholder 7">
            <a:extLst>
              <a:ext uri="{FF2B5EF4-FFF2-40B4-BE49-F238E27FC236}">
                <a16:creationId xmlns:a16="http://schemas.microsoft.com/office/drawing/2014/main" id="{9290682D-1A8F-4801-BE74-0D88B5DA9617}"/>
              </a:ext>
            </a:extLst>
          </p:cNvPr>
          <p:cNvSpPr>
            <a:spLocks noGrp="1"/>
          </p:cNvSpPr>
          <p:nvPr>
            <p:ph type="sldNum" sz="quarter" idx="12"/>
          </p:nvPr>
        </p:nvSpPr>
        <p:spPr/>
        <p:txBody>
          <a:bodyPr/>
          <a:lstStyle/>
          <a:p>
            <a:fld id="{5DC2FD62-BB2D-412E-AB71-8E2B5D235FAB}" type="slidenum">
              <a:rPr lang="en-US" smtClean="0"/>
              <a:t>9</a:t>
            </a:fld>
            <a:endParaRPr lang="en-US" dirty="0"/>
          </a:p>
        </p:txBody>
      </p:sp>
    </p:spTree>
    <p:extLst>
      <p:ext uri="{BB962C8B-B14F-4D97-AF65-F5344CB8AC3E}">
        <p14:creationId xmlns:p14="http://schemas.microsoft.com/office/powerpoint/2010/main" val="27710158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A705-5AB4-4519-A6BB-F6EB327DDA0A}"/>
              </a:ext>
            </a:extLst>
          </p:cNvPr>
          <p:cNvSpPr>
            <a:spLocks noGrp="1"/>
          </p:cNvSpPr>
          <p:nvPr>
            <p:ph type="title"/>
          </p:nvPr>
        </p:nvSpPr>
        <p:spPr>
          <a:xfrm>
            <a:off x="207885" y="211091"/>
            <a:ext cx="11759214" cy="939892"/>
          </a:xfrm>
        </p:spPr>
        <p:txBody>
          <a:bodyPr/>
          <a:lstStyle/>
          <a:p>
            <a:r>
              <a:rPr lang="en-US" b="1" dirty="0">
                <a:solidFill>
                  <a:srgbClr val="FF0000"/>
                </a:solidFill>
              </a:rPr>
              <a:t>Ratio of Fibonacci Numbers and the Golden Mean</a:t>
            </a:r>
          </a:p>
        </p:txBody>
      </p:sp>
      <p:pic>
        <p:nvPicPr>
          <p:cNvPr id="5" name="Content Placeholder 4">
            <a:extLst>
              <a:ext uri="{FF2B5EF4-FFF2-40B4-BE49-F238E27FC236}">
                <a16:creationId xmlns:a16="http://schemas.microsoft.com/office/drawing/2014/main" id="{B550F5F9-56C1-45D6-B36B-44C9E2C9C584}"/>
              </a:ext>
            </a:extLst>
          </p:cNvPr>
          <p:cNvPicPr>
            <a:picLocks noGrp="1" noChangeAspect="1"/>
          </p:cNvPicPr>
          <p:nvPr>
            <p:ph idx="1"/>
          </p:nvPr>
        </p:nvPicPr>
        <p:blipFill>
          <a:blip r:embed="rId2"/>
          <a:stretch>
            <a:fillRect/>
          </a:stretch>
        </p:blipFill>
        <p:spPr>
          <a:xfrm>
            <a:off x="1590568" y="1027375"/>
            <a:ext cx="8787428" cy="5478446"/>
          </a:xfrm>
          <a:prstGeom prst="rect">
            <a:avLst/>
          </a:prstGeom>
        </p:spPr>
      </p:pic>
      <p:sp>
        <p:nvSpPr>
          <p:cNvPr id="4" name="Slide Number Placeholder 3">
            <a:extLst>
              <a:ext uri="{FF2B5EF4-FFF2-40B4-BE49-F238E27FC236}">
                <a16:creationId xmlns:a16="http://schemas.microsoft.com/office/drawing/2014/main" id="{7E444A12-5BBF-4F91-89BE-FEB5902A5716}"/>
              </a:ext>
            </a:extLst>
          </p:cNvPr>
          <p:cNvSpPr>
            <a:spLocks noGrp="1"/>
          </p:cNvSpPr>
          <p:nvPr>
            <p:ph type="sldNum" sz="quarter" idx="12"/>
          </p:nvPr>
        </p:nvSpPr>
        <p:spPr/>
        <p:txBody>
          <a:bodyPr/>
          <a:lstStyle/>
          <a:p>
            <a:fld id="{5DC2FD62-BB2D-412E-AB71-8E2B5D235FAB}" type="slidenum">
              <a:rPr lang="en-US" smtClean="0"/>
              <a:t>90</a:t>
            </a:fld>
            <a:endParaRPr lang="en-US"/>
          </a:p>
        </p:txBody>
      </p:sp>
    </p:spTree>
    <p:extLst>
      <p:ext uri="{BB962C8B-B14F-4D97-AF65-F5344CB8AC3E}">
        <p14:creationId xmlns:p14="http://schemas.microsoft.com/office/powerpoint/2010/main" val="19809741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A705-5AB4-4519-A6BB-F6EB327DDA0A}"/>
              </a:ext>
            </a:extLst>
          </p:cNvPr>
          <p:cNvSpPr>
            <a:spLocks noGrp="1"/>
          </p:cNvSpPr>
          <p:nvPr>
            <p:ph type="title"/>
          </p:nvPr>
        </p:nvSpPr>
        <p:spPr>
          <a:xfrm>
            <a:off x="115408" y="136525"/>
            <a:ext cx="11851691" cy="1014458"/>
          </a:xfrm>
        </p:spPr>
        <p:txBody>
          <a:bodyPr/>
          <a:lstStyle/>
          <a:p>
            <a:r>
              <a:rPr lang="en-US" b="1" dirty="0">
                <a:solidFill>
                  <a:srgbClr val="FF0000"/>
                </a:solidFill>
              </a:rPr>
              <a:t>Ratios of Fibonacci Numbers and the Golden Mean</a:t>
            </a:r>
          </a:p>
        </p:txBody>
      </p:sp>
      <p:pic>
        <p:nvPicPr>
          <p:cNvPr id="5" name="Content Placeholder 4">
            <a:extLst>
              <a:ext uri="{FF2B5EF4-FFF2-40B4-BE49-F238E27FC236}">
                <a16:creationId xmlns:a16="http://schemas.microsoft.com/office/drawing/2014/main" id="{B550F5F9-56C1-45D6-B36B-44C9E2C9C584}"/>
              </a:ext>
            </a:extLst>
          </p:cNvPr>
          <p:cNvPicPr>
            <a:picLocks noGrp="1" noChangeAspect="1"/>
          </p:cNvPicPr>
          <p:nvPr>
            <p:ph idx="1"/>
          </p:nvPr>
        </p:nvPicPr>
        <p:blipFill>
          <a:blip r:embed="rId2"/>
          <a:stretch>
            <a:fillRect/>
          </a:stretch>
        </p:blipFill>
        <p:spPr>
          <a:xfrm>
            <a:off x="6170190" y="914399"/>
            <a:ext cx="5610477" cy="3497803"/>
          </a:xfrm>
          <a:prstGeom prst="rect">
            <a:avLst/>
          </a:prstGeom>
        </p:spPr>
      </p:pic>
      <p:sp>
        <p:nvSpPr>
          <p:cNvPr id="4" name="Slide Number Placeholder 3">
            <a:extLst>
              <a:ext uri="{FF2B5EF4-FFF2-40B4-BE49-F238E27FC236}">
                <a16:creationId xmlns:a16="http://schemas.microsoft.com/office/drawing/2014/main" id="{7E444A12-5BBF-4F91-89BE-FEB5902A5716}"/>
              </a:ext>
            </a:extLst>
          </p:cNvPr>
          <p:cNvSpPr>
            <a:spLocks noGrp="1"/>
          </p:cNvSpPr>
          <p:nvPr>
            <p:ph type="sldNum" sz="quarter" idx="12"/>
          </p:nvPr>
        </p:nvSpPr>
        <p:spPr/>
        <p:txBody>
          <a:bodyPr/>
          <a:lstStyle/>
          <a:p>
            <a:fld id="{5DC2FD62-BB2D-412E-AB71-8E2B5D235FAB}" type="slidenum">
              <a:rPr lang="en-US" smtClean="0"/>
              <a:t>91</a:t>
            </a:fld>
            <a:endParaRPr lang="en-US"/>
          </a:p>
        </p:txBody>
      </p:sp>
      <p:sp>
        <p:nvSpPr>
          <p:cNvPr id="3" name="TextBox 2">
            <a:extLst>
              <a:ext uri="{FF2B5EF4-FFF2-40B4-BE49-F238E27FC236}">
                <a16:creationId xmlns:a16="http://schemas.microsoft.com/office/drawing/2014/main" id="{99EE6557-9EE5-4E02-9635-E20A16AF2FBD}"/>
              </a:ext>
            </a:extLst>
          </p:cNvPr>
          <p:cNvSpPr txBox="1"/>
          <p:nvPr/>
        </p:nvSpPr>
        <p:spPr>
          <a:xfrm>
            <a:off x="115409" y="1038687"/>
            <a:ext cx="6968972" cy="1384995"/>
          </a:xfrm>
          <a:prstGeom prst="rect">
            <a:avLst/>
          </a:prstGeom>
          <a:noFill/>
        </p:spPr>
        <p:txBody>
          <a:bodyPr wrap="square" rtlCol="0">
            <a:spAutoFit/>
          </a:bodyPr>
          <a:lstStyle/>
          <a:p>
            <a:r>
              <a:rPr lang="en-US" sz="2800" dirty="0"/>
              <a:t>Why does F</a:t>
            </a:r>
            <a:r>
              <a:rPr lang="en-US" sz="2800" baseline="-25000" dirty="0"/>
              <a:t>n+1</a:t>
            </a:r>
            <a:r>
              <a:rPr lang="en-US" sz="2800" dirty="0"/>
              <a:t>/</a:t>
            </a:r>
            <a:r>
              <a:rPr lang="en-US" sz="2800" dirty="0" err="1"/>
              <a:t>F</a:t>
            </a:r>
            <a:r>
              <a:rPr lang="en-US" sz="2800" baseline="-25000" dirty="0" err="1"/>
              <a:t>n</a:t>
            </a:r>
            <a:r>
              <a:rPr lang="en-US" sz="2800" dirty="0"/>
              <a:t> approach the Golden Mean?</a:t>
            </a:r>
          </a:p>
          <a:p>
            <a:endParaRPr lang="en-US" sz="2800" dirty="0"/>
          </a:p>
          <a:p>
            <a:endParaRPr lang="en-US" sz="28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B507555-F20D-4B14-9057-F1640168AD19}"/>
                  </a:ext>
                </a:extLst>
              </p:cNvPr>
              <p:cNvSpPr/>
              <p:nvPr/>
            </p:nvSpPr>
            <p:spPr>
              <a:xfrm>
                <a:off x="186430" y="1525247"/>
                <a:ext cx="6054779" cy="3316036"/>
              </a:xfrm>
              <a:prstGeom prst="rect">
                <a:avLst/>
              </a:prstGeom>
            </p:spPr>
            <p:txBody>
              <a:bodyPr wrap="square">
                <a:spAutoFit/>
              </a:bodyPr>
              <a:lstStyle/>
              <a:p>
                <a:r>
                  <a:rPr lang="en-US" sz="2800" dirty="0">
                    <a:solidFill>
                      <a:srgbClr val="FF0000"/>
                    </a:solidFill>
                  </a:rPr>
                  <a:t>Binet’s Formula: </a:t>
                </a:r>
                <a:endParaRPr lang="en-US" sz="2800" i="1" dirty="0">
                  <a:solidFill>
                    <a:srgbClr val="FF0000"/>
                  </a:solidFill>
                  <a:latin typeface="Cambria Math" panose="02040503050406030204" pitchFamily="18" charset="0"/>
                </a:endParaRPr>
              </a:p>
              <a:p>
                <a14:m>
                  <m:oMath xmlns:m="http://schemas.openxmlformats.org/officeDocument/2006/math">
                    <m:r>
                      <a:rPr lang="en-US" sz="2800" i="1">
                        <a:solidFill>
                          <a:srgbClr val="FF0000"/>
                        </a:solidFill>
                        <a:latin typeface="Cambria Math" panose="02040503050406030204" pitchFamily="18" charset="0"/>
                      </a:rPr>
                      <m:t>𝐹</m:t>
                    </m:r>
                    <m:r>
                      <a:rPr lang="en-US" sz="2800" i="1" baseline="-25000">
                        <a:solidFill>
                          <a:srgbClr val="FF0000"/>
                        </a:solidFill>
                        <a:latin typeface="Cambria Math" panose="02040503050406030204" pitchFamily="18" charset="0"/>
                      </a:rPr>
                      <m:t>𝑛</m:t>
                    </m:r>
                    <m:r>
                      <a:rPr lang="en-US" sz="2800" i="1">
                        <a:solidFill>
                          <a:srgbClr val="FF0000"/>
                        </a:solidFill>
                        <a:latin typeface="Cambria Math" panose="02040503050406030204" pitchFamily="18" charset="0"/>
                      </a:rPr>
                      <m:t> =  </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sup>
                    </m:sSup>
                  </m:oMath>
                </a14:m>
                <a:r>
                  <a:rPr lang="en-US" sz="2800" dirty="0">
                    <a:solidFill>
                      <a:srgbClr val="FF0000"/>
                    </a:solidFill>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sup>
                    </m:sSup>
                    <m:r>
                      <a:rPr lang="en-US" sz="2800" b="0" i="1" smtClean="0">
                        <a:solidFill>
                          <a:srgbClr val="FF0000"/>
                        </a:solidFill>
                        <a:latin typeface="Cambria Math" panose="02040503050406030204" pitchFamily="18" charset="0"/>
                      </a:rPr>
                      <m:t>.</m:t>
                    </m:r>
                  </m:oMath>
                </a14:m>
                <a:endParaRPr lang="en-US" sz="2800" b="0" dirty="0">
                  <a:solidFill>
                    <a:srgbClr val="FF0000"/>
                  </a:solidFill>
                </a:endParaRPr>
              </a:p>
              <a:p>
                <a:endParaRPr lang="en-US" sz="2800" dirty="0"/>
              </a:p>
              <a:p>
                <a:r>
                  <a:rPr lang="en-US" sz="2800" dirty="0"/>
                  <a:t>The Golden mean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oMath>
                </a14:m>
                <a:r>
                  <a:rPr lang="en-US" sz="2800" dirty="0"/>
                  <a:t> is about 1.618, while the other factor is about -.618.</a:t>
                </a:r>
              </a:p>
              <a:p>
                <a:endParaRPr lang="en-US" sz="2800" dirty="0"/>
              </a:p>
            </p:txBody>
          </p:sp>
        </mc:Choice>
        <mc:Fallback xmlns="">
          <p:sp>
            <p:nvSpPr>
              <p:cNvPr id="6" name="Rectangle 5">
                <a:extLst>
                  <a:ext uri="{FF2B5EF4-FFF2-40B4-BE49-F238E27FC236}">
                    <a16:creationId xmlns:a16="http://schemas.microsoft.com/office/drawing/2014/main" id="{BB507555-F20D-4B14-9057-F1640168AD19}"/>
                  </a:ext>
                </a:extLst>
              </p:cNvPr>
              <p:cNvSpPr>
                <a:spLocks noRot="1" noChangeAspect="1" noMove="1" noResize="1" noEditPoints="1" noAdjustHandles="1" noChangeArrowheads="1" noChangeShapeType="1" noTextEdit="1"/>
              </p:cNvSpPr>
              <p:nvPr/>
            </p:nvSpPr>
            <p:spPr>
              <a:xfrm>
                <a:off x="186430" y="1525247"/>
                <a:ext cx="6054779" cy="3316036"/>
              </a:xfrm>
              <a:prstGeom prst="rect">
                <a:avLst/>
              </a:prstGeom>
              <a:blipFill>
                <a:blip r:embed="rId3"/>
                <a:stretch>
                  <a:fillRect l="-2115" t="-1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6E994E-2B0C-4A15-A1A1-BC1B7ED29AB1}"/>
                  </a:ext>
                </a:extLst>
              </p:cNvPr>
              <p:cNvSpPr txBox="1"/>
              <p:nvPr/>
            </p:nvSpPr>
            <p:spPr>
              <a:xfrm>
                <a:off x="186430" y="4380857"/>
                <a:ext cx="11890159" cy="1903791"/>
              </a:xfrm>
              <a:prstGeom prst="rect">
                <a:avLst/>
              </a:prstGeom>
              <a:noFill/>
            </p:spPr>
            <p:txBody>
              <a:bodyPr wrap="square" rtlCol="0">
                <a:spAutoFit/>
              </a:bodyPr>
              <a:lstStyle/>
              <a:p>
                <a:r>
                  <a:rPr lang="en-US" sz="2800" dirty="0"/>
                  <a:t>For n large, </a:t>
                </a:r>
                <a:r>
                  <a:rPr lang="en-US" sz="2800" dirty="0" err="1"/>
                  <a:t>F</a:t>
                </a:r>
                <a:r>
                  <a:rPr lang="en-US" sz="2800" baseline="-25000" dirty="0" err="1"/>
                  <a:t>n</a:t>
                </a:r>
                <a:r>
                  <a:rPr lang="en-US" sz="2800" dirty="0"/>
                  <a:t> is approximately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sup>
                    </m:sSup>
                  </m:oMath>
                </a14:m>
                <a:r>
                  <a:rPr lang="en-US" sz="2800" dirty="0"/>
                  <a:t>, F</a:t>
                </a:r>
                <a:r>
                  <a:rPr lang="en-US" sz="2800" baseline="-25000" dirty="0"/>
                  <a:t>n+1</a:t>
                </a:r>
                <a:r>
                  <a:rPr lang="en-US" sz="2800" dirty="0"/>
                  <a:t> is approximately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r>
                          <a:rPr lang="en-US" sz="2800" b="0" i="1" smtClean="0">
                            <a:solidFill>
                              <a:srgbClr val="FF0000"/>
                            </a:solidFill>
                            <a:latin typeface="Cambria Math" panose="02040503050406030204" pitchFamily="18" charset="0"/>
                          </a:rPr>
                          <m:t>+1</m:t>
                        </m:r>
                      </m:sup>
                    </m:sSup>
                  </m:oMath>
                </a14:m>
                <a:r>
                  <a:rPr lang="en-US" sz="2800" dirty="0"/>
                  <a:t>, </a:t>
                </a:r>
              </a:p>
              <a:p>
                <a:r>
                  <a:rPr lang="en-US" sz="2800" dirty="0"/>
                  <a:t>so the ratio is approximately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r>
                          <a:rPr lang="en-US" sz="2800" b="0" i="1" smtClean="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b="0" i="1" smtClean="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 </m:t>
                        </m:r>
                      </m:den>
                    </m:f>
                  </m:oMath>
                </a14:m>
                <a:r>
                  <a:rPr lang="en-US" sz="2800" dirty="0"/>
                  <a:t>.  Can you tell why it alternates above/below?</a:t>
                </a:r>
              </a:p>
              <a:p>
                <a:endParaRPr lang="en-US" dirty="0"/>
              </a:p>
            </p:txBody>
          </p:sp>
        </mc:Choice>
        <mc:Fallback xmlns="">
          <p:sp>
            <p:nvSpPr>
              <p:cNvPr id="7" name="TextBox 6">
                <a:extLst>
                  <a:ext uri="{FF2B5EF4-FFF2-40B4-BE49-F238E27FC236}">
                    <a16:creationId xmlns:a16="http://schemas.microsoft.com/office/drawing/2014/main" id="{CB6E994E-2B0C-4A15-A1A1-BC1B7ED29AB1}"/>
                  </a:ext>
                </a:extLst>
              </p:cNvPr>
              <p:cNvSpPr txBox="1">
                <a:spLocks noRot="1" noChangeAspect="1" noMove="1" noResize="1" noEditPoints="1" noAdjustHandles="1" noChangeArrowheads="1" noChangeShapeType="1" noTextEdit="1"/>
              </p:cNvSpPr>
              <p:nvPr/>
            </p:nvSpPr>
            <p:spPr>
              <a:xfrm>
                <a:off x="186430" y="4380857"/>
                <a:ext cx="11890159" cy="1903791"/>
              </a:xfrm>
              <a:prstGeom prst="rect">
                <a:avLst/>
              </a:prstGeom>
              <a:blipFill>
                <a:blip r:embed="rId4"/>
                <a:stretch>
                  <a:fillRect l="-1077" r="-76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4E4181E-9600-44B8-86EF-6737F0A5D4EC}"/>
              </a:ext>
            </a:extLst>
          </p:cNvPr>
          <p:cNvPicPr>
            <a:picLocks noChangeAspect="1"/>
          </p:cNvPicPr>
          <p:nvPr/>
        </p:nvPicPr>
        <p:blipFill>
          <a:blip r:embed="rId5"/>
          <a:stretch>
            <a:fillRect/>
          </a:stretch>
        </p:blipFill>
        <p:spPr>
          <a:xfrm>
            <a:off x="2733070" y="5943601"/>
            <a:ext cx="6874239" cy="805445"/>
          </a:xfrm>
          <a:prstGeom prst="rect">
            <a:avLst/>
          </a:prstGeom>
        </p:spPr>
      </p:pic>
    </p:spTree>
    <p:extLst>
      <p:ext uri="{BB962C8B-B14F-4D97-AF65-F5344CB8AC3E}">
        <p14:creationId xmlns:p14="http://schemas.microsoft.com/office/powerpoint/2010/main" val="209804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A705-5AB4-4519-A6BB-F6EB327DDA0A}"/>
              </a:ext>
            </a:extLst>
          </p:cNvPr>
          <p:cNvSpPr>
            <a:spLocks noGrp="1"/>
          </p:cNvSpPr>
          <p:nvPr>
            <p:ph type="title"/>
          </p:nvPr>
        </p:nvSpPr>
        <p:spPr>
          <a:xfrm>
            <a:off x="115408" y="136525"/>
            <a:ext cx="11851691" cy="1014458"/>
          </a:xfrm>
        </p:spPr>
        <p:txBody>
          <a:bodyPr/>
          <a:lstStyle/>
          <a:p>
            <a:r>
              <a:rPr lang="en-US" b="1" dirty="0">
                <a:solidFill>
                  <a:srgbClr val="FF0000"/>
                </a:solidFill>
              </a:rPr>
              <a:t>Ratios of Fibonacci Numbers and the Golden Mean</a:t>
            </a:r>
          </a:p>
        </p:txBody>
      </p:sp>
      <p:pic>
        <p:nvPicPr>
          <p:cNvPr id="5" name="Content Placeholder 4">
            <a:extLst>
              <a:ext uri="{FF2B5EF4-FFF2-40B4-BE49-F238E27FC236}">
                <a16:creationId xmlns:a16="http://schemas.microsoft.com/office/drawing/2014/main" id="{B550F5F9-56C1-45D6-B36B-44C9E2C9C584}"/>
              </a:ext>
            </a:extLst>
          </p:cNvPr>
          <p:cNvPicPr>
            <a:picLocks noGrp="1" noChangeAspect="1"/>
          </p:cNvPicPr>
          <p:nvPr>
            <p:ph idx="1"/>
          </p:nvPr>
        </p:nvPicPr>
        <p:blipFill>
          <a:blip r:embed="rId2"/>
          <a:stretch>
            <a:fillRect/>
          </a:stretch>
        </p:blipFill>
        <p:spPr>
          <a:xfrm>
            <a:off x="6170190" y="914399"/>
            <a:ext cx="5610477" cy="3497803"/>
          </a:xfrm>
          <a:prstGeom prst="rect">
            <a:avLst/>
          </a:prstGeom>
        </p:spPr>
      </p:pic>
      <p:sp>
        <p:nvSpPr>
          <p:cNvPr id="4" name="Slide Number Placeholder 3">
            <a:extLst>
              <a:ext uri="{FF2B5EF4-FFF2-40B4-BE49-F238E27FC236}">
                <a16:creationId xmlns:a16="http://schemas.microsoft.com/office/drawing/2014/main" id="{7E444A12-5BBF-4F91-89BE-FEB5902A5716}"/>
              </a:ext>
            </a:extLst>
          </p:cNvPr>
          <p:cNvSpPr>
            <a:spLocks noGrp="1"/>
          </p:cNvSpPr>
          <p:nvPr>
            <p:ph type="sldNum" sz="quarter" idx="12"/>
          </p:nvPr>
        </p:nvSpPr>
        <p:spPr/>
        <p:txBody>
          <a:bodyPr/>
          <a:lstStyle/>
          <a:p>
            <a:fld id="{5DC2FD62-BB2D-412E-AB71-8E2B5D235FAB}" type="slidenum">
              <a:rPr lang="en-US" smtClean="0"/>
              <a:t>92</a:t>
            </a:fld>
            <a:endParaRPr lang="en-US"/>
          </a:p>
        </p:txBody>
      </p:sp>
      <p:sp>
        <p:nvSpPr>
          <p:cNvPr id="3" name="TextBox 2">
            <a:extLst>
              <a:ext uri="{FF2B5EF4-FFF2-40B4-BE49-F238E27FC236}">
                <a16:creationId xmlns:a16="http://schemas.microsoft.com/office/drawing/2014/main" id="{99EE6557-9EE5-4E02-9635-E20A16AF2FBD}"/>
              </a:ext>
            </a:extLst>
          </p:cNvPr>
          <p:cNvSpPr txBox="1"/>
          <p:nvPr/>
        </p:nvSpPr>
        <p:spPr>
          <a:xfrm>
            <a:off x="115409" y="1038687"/>
            <a:ext cx="6968972" cy="1384995"/>
          </a:xfrm>
          <a:prstGeom prst="rect">
            <a:avLst/>
          </a:prstGeom>
          <a:noFill/>
        </p:spPr>
        <p:txBody>
          <a:bodyPr wrap="square" rtlCol="0">
            <a:spAutoFit/>
          </a:bodyPr>
          <a:lstStyle/>
          <a:p>
            <a:r>
              <a:rPr lang="en-US" sz="2800" dirty="0"/>
              <a:t>Why does F</a:t>
            </a:r>
            <a:r>
              <a:rPr lang="en-US" sz="2800" baseline="-25000" dirty="0"/>
              <a:t>n+1</a:t>
            </a:r>
            <a:r>
              <a:rPr lang="en-US" sz="2800" dirty="0"/>
              <a:t>/</a:t>
            </a:r>
            <a:r>
              <a:rPr lang="en-US" sz="2800" dirty="0" err="1"/>
              <a:t>F</a:t>
            </a:r>
            <a:r>
              <a:rPr lang="en-US" sz="2800" baseline="-25000" dirty="0" err="1"/>
              <a:t>n</a:t>
            </a:r>
            <a:r>
              <a:rPr lang="en-US" sz="2800" dirty="0"/>
              <a:t> approach the Golden Mean?</a:t>
            </a:r>
          </a:p>
          <a:p>
            <a:endParaRPr lang="en-US" sz="2800" dirty="0"/>
          </a:p>
          <a:p>
            <a:endParaRPr lang="en-US" sz="28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B507555-F20D-4B14-9057-F1640168AD19}"/>
                  </a:ext>
                </a:extLst>
              </p:cNvPr>
              <p:cNvSpPr/>
              <p:nvPr/>
            </p:nvSpPr>
            <p:spPr>
              <a:xfrm>
                <a:off x="186430" y="1525247"/>
                <a:ext cx="6054779" cy="3316036"/>
              </a:xfrm>
              <a:prstGeom prst="rect">
                <a:avLst/>
              </a:prstGeom>
            </p:spPr>
            <p:txBody>
              <a:bodyPr wrap="square">
                <a:spAutoFit/>
              </a:bodyPr>
              <a:lstStyle/>
              <a:p>
                <a:r>
                  <a:rPr lang="en-US" sz="2800" dirty="0">
                    <a:solidFill>
                      <a:srgbClr val="FF0000"/>
                    </a:solidFill>
                  </a:rPr>
                  <a:t>Binet’s Formula: </a:t>
                </a:r>
                <a:endParaRPr lang="en-US" sz="2800" i="1" dirty="0">
                  <a:solidFill>
                    <a:srgbClr val="FF0000"/>
                  </a:solidFill>
                  <a:latin typeface="Cambria Math" panose="02040503050406030204" pitchFamily="18" charset="0"/>
                </a:endParaRPr>
              </a:p>
              <a:p>
                <a14:m>
                  <m:oMath xmlns:m="http://schemas.openxmlformats.org/officeDocument/2006/math">
                    <m:r>
                      <a:rPr lang="en-US" sz="2800" i="1">
                        <a:solidFill>
                          <a:srgbClr val="FF0000"/>
                        </a:solidFill>
                        <a:latin typeface="Cambria Math" panose="02040503050406030204" pitchFamily="18" charset="0"/>
                      </a:rPr>
                      <m:t>𝐹</m:t>
                    </m:r>
                    <m:r>
                      <a:rPr lang="en-US" sz="2800" i="1" baseline="-25000">
                        <a:solidFill>
                          <a:srgbClr val="FF0000"/>
                        </a:solidFill>
                        <a:latin typeface="Cambria Math" panose="02040503050406030204" pitchFamily="18" charset="0"/>
                      </a:rPr>
                      <m:t>𝑛</m:t>
                    </m:r>
                    <m:r>
                      <a:rPr lang="en-US" sz="2800" i="1">
                        <a:solidFill>
                          <a:srgbClr val="FF0000"/>
                        </a:solidFill>
                        <a:latin typeface="Cambria Math" panose="02040503050406030204" pitchFamily="18" charset="0"/>
                      </a:rPr>
                      <m:t> =  </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sup>
                    </m:sSup>
                  </m:oMath>
                </a14:m>
                <a:r>
                  <a:rPr lang="en-US" sz="2800" dirty="0">
                    <a:solidFill>
                      <a:srgbClr val="FF0000"/>
                    </a:solidFill>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sup>
                    </m:sSup>
                    <m:r>
                      <a:rPr lang="en-US" sz="2800" b="0" i="1" smtClean="0">
                        <a:solidFill>
                          <a:srgbClr val="FF0000"/>
                        </a:solidFill>
                        <a:latin typeface="Cambria Math" panose="02040503050406030204" pitchFamily="18" charset="0"/>
                      </a:rPr>
                      <m:t>.</m:t>
                    </m:r>
                  </m:oMath>
                </a14:m>
                <a:endParaRPr lang="en-US" sz="2800" b="0" dirty="0">
                  <a:solidFill>
                    <a:srgbClr val="FF0000"/>
                  </a:solidFill>
                </a:endParaRPr>
              </a:p>
              <a:p>
                <a:endParaRPr lang="en-US" sz="2800" dirty="0"/>
              </a:p>
              <a:p>
                <a:r>
                  <a:rPr lang="en-US" sz="2800" dirty="0"/>
                  <a:t>The Golden mean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oMath>
                </a14:m>
                <a:r>
                  <a:rPr lang="en-US" sz="2800" dirty="0"/>
                  <a:t> is about 1.618, while the other factor is about -.618.</a:t>
                </a:r>
              </a:p>
              <a:p>
                <a:endParaRPr lang="en-US" sz="2800" dirty="0"/>
              </a:p>
            </p:txBody>
          </p:sp>
        </mc:Choice>
        <mc:Fallback xmlns="">
          <p:sp>
            <p:nvSpPr>
              <p:cNvPr id="6" name="Rectangle 5">
                <a:extLst>
                  <a:ext uri="{FF2B5EF4-FFF2-40B4-BE49-F238E27FC236}">
                    <a16:creationId xmlns:a16="http://schemas.microsoft.com/office/drawing/2014/main" id="{BB507555-F20D-4B14-9057-F1640168AD19}"/>
                  </a:ext>
                </a:extLst>
              </p:cNvPr>
              <p:cNvSpPr>
                <a:spLocks noRot="1" noChangeAspect="1" noMove="1" noResize="1" noEditPoints="1" noAdjustHandles="1" noChangeArrowheads="1" noChangeShapeType="1" noTextEdit="1"/>
              </p:cNvSpPr>
              <p:nvPr/>
            </p:nvSpPr>
            <p:spPr>
              <a:xfrm>
                <a:off x="186430" y="1525247"/>
                <a:ext cx="6054779" cy="3316036"/>
              </a:xfrm>
              <a:prstGeom prst="rect">
                <a:avLst/>
              </a:prstGeom>
              <a:blipFill>
                <a:blip r:embed="rId3"/>
                <a:stretch>
                  <a:fillRect l="-2115" t="-1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6E994E-2B0C-4A15-A1A1-BC1B7ED29AB1}"/>
                  </a:ext>
                </a:extLst>
              </p:cNvPr>
              <p:cNvSpPr txBox="1"/>
              <p:nvPr/>
            </p:nvSpPr>
            <p:spPr>
              <a:xfrm>
                <a:off x="186430" y="4380857"/>
                <a:ext cx="11890159" cy="2334678"/>
              </a:xfrm>
              <a:prstGeom prst="rect">
                <a:avLst/>
              </a:prstGeom>
              <a:noFill/>
            </p:spPr>
            <p:txBody>
              <a:bodyPr wrap="square" rtlCol="0">
                <a:spAutoFit/>
              </a:bodyPr>
              <a:lstStyle/>
              <a:p>
                <a:r>
                  <a:rPr lang="en-US" sz="2800" dirty="0"/>
                  <a:t>For n large, </a:t>
                </a:r>
                <a:r>
                  <a:rPr lang="en-US" sz="2800" dirty="0" err="1"/>
                  <a:t>F</a:t>
                </a:r>
                <a:r>
                  <a:rPr lang="en-US" sz="2800" baseline="-25000" dirty="0" err="1"/>
                  <a:t>n</a:t>
                </a:r>
                <a:r>
                  <a:rPr lang="en-US" sz="2800" dirty="0"/>
                  <a:t> is approximately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sup>
                    </m:sSup>
                  </m:oMath>
                </a14:m>
                <a:r>
                  <a:rPr lang="en-US" sz="2800" dirty="0"/>
                  <a:t>, F</a:t>
                </a:r>
                <a:r>
                  <a:rPr lang="en-US" sz="2800" baseline="-25000" dirty="0"/>
                  <a:t>n+1</a:t>
                </a:r>
                <a:r>
                  <a:rPr lang="en-US" sz="2800" dirty="0"/>
                  <a:t> is approximately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r>
                          <a:rPr lang="en-US" sz="2800" i="1">
                            <a:solidFill>
                              <a:srgbClr val="FF0000"/>
                            </a:solidFill>
                            <a:latin typeface="Cambria Math" panose="02040503050406030204" pitchFamily="18" charset="0"/>
                          </a:rPr>
                          <m:t> </m:t>
                        </m:r>
                      </m:den>
                    </m:f>
                  </m:oMath>
                </a14:m>
                <a:r>
                  <a:rPr lang="en-US" sz="2800" dirty="0">
                    <a:solidFill>
                      <a:srgbClr val="FF0000"/>
                    </a:solidFill>
                  </a:rPr>
                  <a:t> </a:t>
                </a:r>
                <a14:m>
                  <m:oMath xmlns:m="http://schemas.openxmlformats.org/officeDocument/2006/math">
                    <m:sSup>
                      <m:sSupPr>
                        <m:ctrlPr>
                          <a:rPr lang="en-US" sz="2800" i="1">
                            <a:solidFill>
                              <a:srgbClr val="FF0000"/>
                            </a:solidFill>
                            <a:latin typeface="Cambria Math" panose="02040503050406030204" pitchFamily="18" charset="0"/>
                          </a:rPr>
                        </m:ctrlPr>
                      </m:sSupPr>
                      <m:e>
                        <m:d>
                          <m:dPr>
                            <m:ctrlPr>
                              <a:rPr lang="en-US" sz="2800" i="1" dirty="0">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 </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i="1">
                                    <a:solidFill>
                                      <a:srgbClr val="FF0000"/>
                                    </a:solidFill>
                                    <a:latin typeface="Cambria Math" panose="02040503050406030204" pitchFamily="18" charset="0"/>
                                  </a:rPr>
                                  <m:t>2</m:t>
                                </m:r>
                              </m:den>
                            </m:f>
                          </m:e>
                        </m:d>
                      </m:e>
                      <m:sup>
                        <m:r>
                          <a:rPr lang="en-US" sz="2800" i="1">
                            <a:solidFill>
                              <a:srgbClr val="FF0000"/>
                            </a:solidFill>
                            <a:latin typeface="Cambria Math" panose="02040503050406030204" pitchFamily="18" charset="0"/>
                          </a:rPr>
                          <m:t>𝑛</m:t>
                        </m:r>
                        <m:r>
                          <a:rPr lang="en-US" sz="2800" b="0" i="1" smtClean="0">
                            <a:solidFill>
                              <a:srgbClr val="FF0000"/>
                            </a:solidFill>
                            <a:latin typeface="Cambria Math" panose="02040503050406030204" pitchFamily="18" charset="0"/>
                          </a:rPr>
                          <m:t>+1</m:t>
                        </m:r>
                      </m:sup>
                    </m:sSup>
                  </m:oMath>
                </a14:m>
                <a:r>
                  <a:rPr lang="en-US" sz="2800" dirty="0"/>
                  <a:t>, </a:t>
                </a:r>
              </a:p>
              <a:p>
                <a:r>
                  <a:rPr lang="en-US" sz="2800" dirty="0"/>
                  <a:t>so the ratio is approximately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r>
                          <a:rPr lang="en-US" sz="2800" b="0" i="1" smtClean="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panose="02040503050406030204" pitchFamily="18" charset="0"/>
                              </a:rPr>
                              <m:t>5</m:t>
                            </m:r>
                          </m:e>
                        </m:rad>
                      </m:num>
                      <m:den>
                        <m:r>
                          <a:rPr lang="en-US" sz="2800" b="0" i="1" smtClean="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 </m:t>
                        </m:r>
                      </m:den>
                    </m:f>
                  </m:oMath>
                </a14:m>
                <a:r>
                  <a:rPr lang="en-US" sz="2800" dirty="0"/>
                  <a:t>.  Can you tell why it alternates above/below?</a:t>
                </a:r>
              </a:p>
              <a:p>
                <a:r>
                  <a:rPr lang="en-US" sz="2800" dirty="0"/>
                  <a:t>The term tending to zero is negative, so alternates b/w being positive/negative.</a:t>
                </a:r>
              </a:p>
              <a:p>
                <a:endParaRPr lang="en-US" dirty="0"/>
              </a:p>
            </p:txBody>
          </p:sp>
        </mc:Choice>
        <mc:Fallback xmlns="">
          <p:sp>
            <p:nvSpPr>
              <p:cNvPr id="7" name="TextBox 6">
                <a:extLst>
                  <a:ext uri="{FF2B5EF4-FFF2-40B4-BE49-F238E27FC236}">
                    <a16:creationId xmlns:a16="http://schemas.microsoft.com/office/drawing/2014/main" id="{CB6E994E-2B0C-4A15-A1A1-BC1B7ED29AB1}"/>
                  </a:ext>
                </a:extLst>
              </p:cNvPr>
              <p:cNvSpPr txBox="1">
                <a:spLocks noRot="1" noChangeAspect="1" noMove="1" noResize="1" noEditPoints="1" noAdjustHandles="1" noChangeArrowheads="1" noChangeShapeType="1" noTextEdit="1"/>
              </p:cNvSpPr>
              <p:nvPr/>
            </p:nvSpPr>
            <p:spPr>
              <a:xfrm>
                <a:off x="186430" y="4380857"/>
                <a:ext cx="11890159" cy="2334678"/>
              </a:xfrm>
              <a:prstGeom prst="rect">
                <a:avLst/>
              </a:prstGeom>
              <a:blipFill>
                <a:blip r:embed="rId4"/>
                <a:stretch>
                  <a:fillRect l="-1077" r="-769"/>
                </a:stretch>
              </a:blipFill>
            </p:spPr>
            <p:txBody>
              <a:bodyPr/>
              <a:lstStyle/>
              <a:p>
                <a:r>
                  <a:rPr lang="en-US">
                    <a:noFill/>
                  </a:rPr>
                  <a:t> </a:t>
                </a:r>
              </a:p>
            </p:txBody>
          </p:sp>
        </mc:Fallback>
      </mc:AlternateContent>
    </p:spTree>
    <p:extLst>
      <p:ext uri="{BB962C8B-B14F-4D97-AF65-F5344CB8AC3E}">
        <p14:creationId xmlns:p14="http://schemas.microsoft.com/office/powerpoint/2010/main" val="18892794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699D4D-A4FA-4BF2-85A4-3D0E690A9F37}"/>
              </a:ext>
            </a:extLst>
          </p:cNvPr>
          <p:cNvPicPr>
            <a:picLocks noChangeAspect="1"/>
          </p:cNvPicPr>
          <p:nvPr/>
        </p:nvPicPr>
        <p:blipFill>
          <a:blip r:embed="rId2"/>
          <a:stretch>
            <a:fillRect/>
          </a:stretch>
        </p:blipFill>
        <p:spPr>
          <a:xfrm>
            <a:off x="0" y="0"/>
            <a:ext cx="2679008" cy="2665613"/>
          </a:xfrm>
          <a:prstGeom prst="rect">
            <a:avLst/>
          </a:prstGeom>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1845076" y="2384451"/>
            <a:ext cx="10515600" cy="1325563"/>
          </a:xfrm>
        </p:spPr>
        <p:txBody>
          <a:bodyPr>
            <a:normAutofit fontScale="90000"/>
          </a:bodyPr>
          <a:lstStyle/>
          <a:p>
            <a:r>
              <a:rPr lang="en-US" sz="8000" dirty="0">
                <a:solidFill>
                  <a:srgbClr val="7030A0"/>
                </a:solidFill>
              </a:rPr>
              <a:t>Part IV: Applications of Quadratic and Higher: Recurrences and Roulette</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t>93</a:t>
            </a:fld>
            <a:endParaRPr lang="en-US"/>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608160" y="5772482"/>
            <a:ext cx="2486186" cy="1085518"/>
          </a:xfrm>
          <a:prstGeom prst="rect">
            <a:avLst/>
          </a:prstGeom>
        </p:spPr>
      </p:pic>
      <p:pic>
        <p:nvPicPr>
          <p:cNvPr id="7" name="Picture 6">
            <a:extLst>
              <a:ext uri="{FF2B5EF4-FFF2-40B4-BE49-F238E27FC236}">
                <a16:creationId xmlns:a16="http://schemas.microsoft.com/office/drawing/2014/main" id="{2A33E28B-4DE6-4E1B-AAF6-1FE668C0FB43}"/>
              </a:ext>
            </a:extLst>
          </p:cNvPr>
          <p:cNvPicPr>
            <a:picLocks noChangeAspect="1"/>
          </p:cNvPicPr>
          <p:nvPr/>
        </p:nvPicPr>
        <p:blipFill>
          <a:blip r:embed="rId4"/>
          <a:stretch>
            <a:fillRect/>
          </a:stretch>
        </p:blipFill>
        <p:spPr>
          <a:xfrm>
            <a:off x="10155682" y="4669"/>
            <a:ext cx="2036317" cy="2353448"/>
          </a:xfrm>
          <a:prstGeom prst="rect">
            <a:avLst/>
          </a:prstGeom>
        </p:spPr>
      </p:pic>
      <p:pic>
        <p:nvPicPr>
          <p:cNvPr id="5" name="Picture 4">
            <a:extLst>
              <a:ext uri="{FF2B5EF4-FFF2-40B4-BE49-F238E27FC236}">
                <a16:creationId xmlns:a16="http://schemas.microsoft.com/office/drawing/2014/main" id="{18858609-C577-4741-9F13-C7D70DD97663}"/>
              </a:ext>
            </a:extLst>
          </p:cNvPr>
          <p:cNvPicPr>
            <a:picLocks noChangeAspect="1"/>
          </p:cNvPicPr>
          <p:nvPr/>
        </p:nvPicPr>
        <p:blipFill>
          <a:blip r:embed="rId5"/>
          <a:stretch>
            <a:fillRect/>
          </a:stretch>
        </p:blipFill>
        <p:spPr>
          <a:xfrm>
            <a:off x="0" y="4529303"/>
            <a:ext cx="2289559" cy="2328697"/>
          </a:xfrm>
          <a:prstGeom prst="rect">
            <a:avLst/>
          </a:prstGeom>
        </p:spPr>
      </p:pic>
      <p:sp>
        <p:nvSpPr>
          <p:cNvPr id="8" name="TextBox 7">
            <a:extLst>
              <a:ext uri="{FF2B5EF4-FFF2-40B4-BE49-F238E27FC236}">
                <a16:creationId xmlns:a16="http://schemas.microsoft.com/office/drawing/2014/main" id="{BF47754F-41C6-4A69-AC7B-9BE61893871D}"/>
              </a:ext>
            </a:extLst>
          </p:cNvPr>
          <p:cNvSpPr txBox="1"/>
          <p:nvPr/>
        </p:nvSpPr>
        <p:spPr>
          <a:xfrm>
            <a:off x="1988598" y="4638351"/>
            <a:ext cx="8717872" cy="477054"/>
          </a:xfrm>
          <a:prstGeom prst="rect">
            <a:avLst/>
          </a:prstGeom>
          <a:noFill/>
        </p:spPr>
        <p:txBody>
          <a:bodyPr wrap="square" rtlCol="0">
            <a:spAutoFit/>
          </a:bodyPr>
          <a:lstStyle/>
          <a:p>
            <a:r>
              <a:rPr lang="en-US" sz="2500" dirty="0"/>
              <a:t>Watch this video:  </a:t>
            </a:r>
            <a:r>
              <a:rPr lang="en-US" sz="2500" dirty="0">
                <a:hlinkClick r:id="rId6"/>
              </a:rPr>
              <a:t>https://youtu.be/Esa2TYwDmwA</a:t>
            </a:r>
            <a:r>
              <a:rPr lang="en-US" sz="2500" dirty="0"/>
              <a:t>  (7 minutes)</a:t>
            </a:r>
          </a:p>
        </p:txBody>
      </p:sp>
      <p:sp>
        <p:nvSpPr>
          <p:cNvPr id="10" name="Rectangle 9">
            <a:extLst>
              <a:ext uri="{FF2B5EF4-FFF2-40B4-BE49-F238E27FC236}">
                <a16:creationId xmlns:a16="http://schemas.microsoft.com/office/drawing/2014/main" id="{21AFFDC0-B5AF-4DCC-809C-941395C9D02D}"/>
              </a:ext>
            </a:extLst>
          </p:cNvPr>
          <p:cNvSpPr/>
          <p:nvPr/>
        </p:nvSpPr>
        <p:spPr>
          <a:xfrm>
            <a:off x="2289559" y="5224453"/>
            <a:ext cx="8008538" cy="369332"/>
          </a:xfrm>
          <a:prstGeom prst="rect">
            <a:avLst/>
          </a:prstGeom>
        </p:spPr>
        <p:txBody>
          <a:bodyPr wrap="square">
            <a:spAutoFit/>
          </a:bodyPr>
          <a:lstStyle/>
          <a:p>
            <a:r>
              <a:rPr lang="en-US" dirty="0">
                <a:hlinkClick r:id="rId7"/>
              </a:rPr>
              <a:t>https://web.williams.edu/Mathematics/sjmiller/public_html/math/talks/talks.html</a:t>
            </a:r>
            <a:endParaRPr lang="en-US" dirty="0"/>
          </a:p>
        </p:txBody>
      </p:sp>
    </p:spTree>
    <p:extLst>
      <p:ext uri="{BB962C8B-B14F-4D97-AF65-F5344CB8AC3E}">
        <p14:creationId xmlns:p14="http://schemas.microsoft.com/office/powerpoint/2010/main" val="3369880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nge of a projectile - Wikipedia">
            <a:extLst>
              <a:ext uri="{FF2B5EF4-FFF2-40B4-BE49-F238E27FC236}">
                <a16:creationId xmlns:a16="http://schemas.microsoft.com/office/drawing/2014/main" id="{BB9362B6-29BD-4CF8-AA07-7B4510D5B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374" y="4988797"/>
            <a:ext cx="2381250"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1845076" y="2384451"/>
            <a:ext cx="10515600" cy="1325563"/>
          </a:xfrm>
        </p:spPr>
        <p:txBody>
          <a:bodyPr>
            <a:normAutofit fontScale="90000"/>
          </a:bodyPr>
          <a:lstStyle/>
          <a:p>
            <a:r>
              <a:rPr lang="en-US" sz="8000" dirty="0">
                <a:solidFill>
                  <a:srgbClr val="7030A0"/>
                </a:solidFill>
              </a:rPr>
              <a:t>Part V: Applications of Quadratic Equations:  </a:t>
            </a:r>
            <a:br>
              <a:rPr lang="en-US" sz="8000" dirty="0">
                <a:solidFill>
                  <a:srgbClr val="7030A0"/>
                </a:solidFill>
              </a:rPr>
            </a:br>
            <a:r>
              <a:rPr lang="en-US" sz="8000" dirty="0">
                <a:solidFill>
                  <a:srgbClr val="7030A0"/>
                </a:solidFill>
              </a:rPr>
              <a:t> Tr a  j   e    c     t    o   r  </a:t>
            </a:r>
            <a:r>
              <a:rPr lang="en-US" sz="8000" dirty="0" err="1">
                <a:solidFill>
                  <a:srgbClr val="7030A0"/>
                </a:solidFill>
              </a:rPr>
              <a:t>i</a:t>
            </a:r>
            <a:r>
              <a:rPr lang="en-US" sz="8000" dirty="0">
                <a:solidFill>
                  <a:srgbClr val="7030A0"/>
                </a:solidFill>
              </a:rPr>
              <a:t> es</a:t>
            </a:r>
          </a:p>
        </p:txBody>
      </p:sp>
      <p:sp>
        <p:nvSpPr>
          <p:cNvPr id="3" name="Slide Number Placeholder 2">
            <a:extLst>
              <a:ext uri="{FF2B5EF4-FFF2-40B4-BE49-F238E27FC236}">
                <a16:creationId xmlns:a16="http://schemas.microsoft.com/office/drawing/2014/main" id="{AC26329A-43F5-4A9F-86EB-2F1B27C8AE75}"/>
              </a:ext>
            </a:extLst>
          </p:cNvPr>
          <p:cNvSpPr>
            <a:spLocks noGrp="1"/>
          </p:cNvSpPr>
          <p:nvPr>
            <p:ph type="sldNum" sz="quarter" idx="12"/>
          </p:nvPr>
        </p:nvSpPr>
        <p:spPr/>
        <p:txBody>
          <a:bodyPr/>
          <a:lstStyle/>
          <a:p>
            <a:fld id="{5DC2FD62-BB2D-412E-AB71-8E2B5D235FAB}" type="slidenum">
              <a:rPr lang="en-US" smtClean="0"/>
              <a:t>94</a:t>
            </a:fld>
            <a:endParaRPr lang="en-US"/>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106708"/>
            <a:ext cx="2486186" cy="1085518"/>
          </a:xfrm>
          <a:prstGeom prst="rect">
            <a:avLst/>
          </a:prstGeom>
        </p:spPr>
      </p:pic>
      <p:sp>
        <p:nvSpPr>
          <p:cNvPr id="10" name="Rectangle 9">
            <a:extLst>
              <a:ext uri="{FF2B5EF4-FFF2-40B4-BE49-F238E27FC236}">
                <a16:creationId xmlns:a16="http://schemas.microsoft.com/office/drawing/2014/main" id="{21AFFDC0-B5AF-4DCC-809C-941395C9D02D}"/>
              </a:ext>
            </a:extLst>
          </p:cNvPr>
          <p:cNvSpPr/>
          <p:nvPr/>
        </p:nvSpPr>
        <p:spPr>
          <a:xfrm>
            <a:off x="238817" y="280135"/>
            <a:ext cx="8008538"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pic>
        <p:nvPicPr>
          <p:cNvPr id="4" name="Picture 3">
            <a:extLst>
              <a:ext uri="{FF2B5EF4-FFF2-40B4-BE49-F238E27FC236}">
                <a16:creationId xmlns:a16="http://schemas.microsoft.com/office/drawing/2014/main" id="{9722E3AC-22B3-42A3-B62A-2E6DB8F38EAF}"/>
              </a:ext>
            </a:extLst>
          </p:cNvPr>
          <p:cNvPicPr>
            <a:picLocks noChangeAspect="1"/>
          </p:cNvPicPr>
          <p:nvPr/>
        </p:nvPicPr>
        <p:blipFill>
          <a:blip r:embed="rId5"/>
          <a:stretch>
            <a:fillRect/>
          </a:stretch>
        </p:blipFill>
        <p:spPr>
          <a:xfrm>
            <a:off x="-4260" y="4327862"/>
            <a:ext cx="2063879" cy="2530137"/>
          </a:xfrm>
          <a:prstGeom prst="rect">
            <a:avLst/>
          </a:prstGeom>
        </p:spPr>
      </p:pic>
    </p:spTree>
    <p:extLst>
      <p:ext uri="{BB962C8B-B14F-4D97-AF65-F5344CB8AC3E}">
        <p14:creationId xmlns:p14="http://schemas.microsoft.com/office/powerpoint/2010/main" val="35166019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57535B-1A55-4CF5-BBAE-1EBA21A16202}"/>
              </a:ext>
            </a:extLst>
          </p:cNvPr>
          <p:cNvPicPr>
            <a:picLocks noChangeAspect="1"/>
          </p:cNvPicPr>
          <p:nvPr/>
        </p:nvPicPr>
        <p:blipFill>
          <a:blip r:embed="rId2"/>
          <a:stretch>
            <a:fillRect/>
          </a:stretch>
        </p:blipFill>
        <p:spPr>
          <a:xfrm>
            <a:off x="1784412" y="847546"/>
            <a:ext cx="9957710" cy="5873930"/>
          </a:xfrm>
          <a:prstGeom prst="rect">
            <a:avLst/>
          </a:prstGeom>
        </p:spPr>
      </p:pic>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Review: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If y = 3x</a:t>
            </a:r>
            <a:r>
              <a:rPr lang="en-US" baseline="30000" dirty="0"/>
              <a:t>2 </a:t>
            </a:r>
            <a:r>
              <a:rPr lang="en-US" dirty="0"/>
              <a:t>– 5x + 7, then when x=2, y equals 3</a:t>
            </a:r>
            <a:r>
              <a:rPr lang="en-US" sz="1800" dirty="0"/>
              <a:t>*</a:t>
            </a:r>
            <a:r>
              <a:rPr lang="en-US" dirty="0"/>
              <a:t>2</a:t>
            </a:r>
            <a:r>
              <a:rPr lang="en-US" baseline="30000" dirty="0"/>
              <a:t>2</a:t>
            </a:r>
            <a:r>
              <a:rPr lang="en-US" dirty="0"/>
              <a:t> – 5</a:t>
            </a:r>
            <a:r>
              <a:rPr lang="en-US" sz="1800" dirty="0"/>
              <a:t>*</a:t>
            </a:r>
            <a:r>
              <a:rPr lang="en-US" dirty="0"/>
              <a:t>2 + 7 = 12 – 10 + 7 = 9.</a:t>
            </a:r>
          </a:p>
          <a:p>
            <a:pPr marL="0" indent="0" algn="just">
              <a:buNone/>
            </a:pPr>
            <a:endParaRPr lang="en-US" dirty="0"/>
          </a:p>
          <a:p>
            <a:pPr marL="0" indent="0" algn="just">
              <a:buNone/>
            </a:pPr>
            <a:r>
              <a:rPr lang="en-US" dirty="0"/>
              <a:t>We say this is a </a:t>
            </a:r>
            <a:r>
              <a:rPr lang="en-US" b="1" dirty="0">
                <a:solidFill>
                  <a:srgbClr val="FF0000"/>
                </a:solidFill>
              </a:rPr>
              <a:t>polynomial</a:t>
            </a:r>
            <a:r>
              <a:rPr lang="en-US" dirty="0">
                <a:solidFill>
                  <a:srgbClr val="FF0000"/>
                </a:solidFill>
              </a:rPr>
              <a:t> </a:t>
            </a:r>
            <a:r>
              <a:rPr lang="en-US" dirty="0"/>
              <a:t>of degree 2 as 2 is the highest power of x; a </a:t>
            </a:r>
            <a:r>
              <a:rPr lang="en-US" b="1" dirty="0">
                <a:solidFill>
                  <a:srgbClr val="FF0000"/>
                </a:solidFill>
              </a:rPr>
              <a:t>cubic</a:t>
            </a:r>
            <a:r>
              <a:rPr lang="en-US" dirty="0"/>
              <a:t> would have its highest power 3, and so on.</a:t>
            </a:r>
          </a:p>
          <a:p>
            <a:pPr marL="0" indent="0" algn="just">
              <a:buNone/>
            </a:pPr>
            <a:endParaRPr lang="en-US" dirty="0"/>
          </a:p>
          <a:p>
            <a:pPr marL="0" indent="0" algn="just">
              <a:buNone/>
            </a:pPr>
            <a:r>
              <a:rPr lang="en-US" dirty="0">
                <a:solidFill>
                  <a:srgbClr val="FF0000"/>
                </a:solidFill>
              </a:rPr>
              <a:t>How many points are needed to uniquely determine a quadratic? THREE!</a:t>
            </a:r>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95</a:t>
            </a:fld>
            <a:endParaRPr lang="en-US"/>
          </a:p>
        </p:txBody>
      </p:sp>
    </p:spTree>
    <p:extLst>
      <p:ext uri="{BB962C8B-B14F-4D97-AF65-F5344CB8AC3E}">
        <p14:creationId xmlns:p14="http://schemas.microsoft.com/office/powerpoint/2010/main" val="11956502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Review: Quadratic Equations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fontScale="92500" lnSpcReduction="2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know (0, 7), (1, 5) and (2,9) are on the quadratic. Then</a:t>
            </a:r>
          </a:p>
          <a:p>
            <a:pPr algn="just"/>
            <a:r>
              <a:rPr lang="en-US" dirty="0"/>
              <a:t>7 = a </a:t>
            </a:r>
            <a:r>
              <a:rPr lang="en-US" sz="1800" dirty="0"/>
              <a:t>*</a:t>
            </a:r>
            <a:r>
              <a:rPr lang="en-US" dirty="0"/>
              <a:t> 0</a:t>
            </a:r>
            <a:r>
              <a:rPr lang="en-US" baseline="30000" dirty="0"/>
              <a:t>2</a:t>
            </a:r>
            <a:r>
              <a:rPr lang="en-US" dirty="0"/>
              <a:t> + b </a:t>
            </a:r>
            <a:r>
              <a:rPr lang="en-US" sz="1800" dirty="0"/>
              <a:t>*</a:t>
            </a:r>
            <a:r>
              <a:rPr lang="en-US" dirty="0"/>
              <a:t> 0 + c, so 7 = c.</a:t>
            </a:r>
          </a:p>
          <a:p>
            <a:pPr algn="just"/>
            <a:r>
              <a:rPr lang="en-US" dirty="0"/>
              <a:t>5 = a </a:t>
            </a:r>
            <a:r>
              <a:rPr lang="en-US" sz="1800" dirty="0"/>
              <a:t>*</a:t>
            </a:r>
            <a:r>
              <a:rPr lang="en-US" dirty="0"/>
              <a:t> 1</a:t>
            </a:r>
            <a:r>
              <a:rPr lang="en-US" baseline="30000" dirty="0"/>
              <a:t>2</a:t>
            </a:r>
            <a:r>
              <a:rPr lang="en-US" dirty="0"/>
              <a:t> + b </a:t>
            </a:r>
            <a:r>
              <a:rPr lang="en-US" sz="1800" dirty="0"/>
              <a:t>*</a:t>
            </a:r>
            <a:r>
              <a:rPr lang="en-US" dirty="0"/>
              <a:t> 1 + c, so 5 = a + b + c, but since c=7 we get -2 = </a:t>
            </a:r>
            <a:r>
              <a:rPr lang="en-US" dirty="0" err="1"/>
              <a:t>a+b</a:t>
            </a:r>
            <a:r>
              <a:rPr lang="en-US" dirty="0"/>
              <a:t>.</a:t>
            </a:r>
          </a:p>
          <a:p>
            <a:pPr algn="just"/>
            <a:r>
              <a:rPr lang="en-US" dirty="0"/>
              <a:t>9 = a </a:t>
            </a:r>
            <a:r>
              <a:rPr lang="en-US" sz="1800" dirty="0"/>
              <a:t>*</a:t>
            </a:r>
            <a:r>
              <a:rPr lang="en-US" dirty="0"/>
              <a:t> 2</a:t>
            </a:r>
            <a:r>
              <a:rPr lang="en-US" baseline="30000" dirty="0"/>
              <a:t>2</a:t>
            </a:r>
            <a:r>
              <a:rPr lang="en-US" dirty="0"/>
              <a:t> + b </a:t>
            </a:r>
            <a:r>
              <a:rPr lang="en-US" sz="1800" dirty="0"/>
              <a:t>*</a:t>
            </a:r>
            <a:r>
              <a:rPr lang="en-US" dirty="0"/>
              <a:t> 2 + c, so 9 = 4a + 2b + c, but since c=7 we get 2 = 4a+2b.</a:t>
            </a:r>
          </a:p>
          <a:p>
            <a:pPr algn="just"/>
            <a:endParaRPr lang="en-US" dirty="0"/>
          </a:p>
          <a:p>
            <a:pPr marL="0" indent="0" algn="just">
              <a:buNone/>
            </a:pPr>
            <a:r>
              <a:rPr lang="en-US" dirty="0"/>
              <a:t>We have two equations in two unknowns: we can solve! If we subtract two copies of the second from the first, the b-terms vanish:</a:t>
            </a:r>
          </a:p>
          <a:p>
            <a:pPr marL="0" indent="0" algn="just">
              <a:buNone/>
            </a:pPr>
            <a:r>
              <a:rPr lang="en-US" dirty="0"/>
              <a:t>2 = 4a + 2b</a:t>
            </a:r>
          </a:p>
          <a:p>
            <a:pPr marL="0" indent="0" algn="just">
              <a:buNone/>
            </a:pPr>
            <a:r>
              <a:rPr lang="en-US" dirty="0"/>
              <a:t>-4 = 2a + 2b</a:t>
            </a:r>
          </a:p>
          <a:p>
            <a:pPr marL="0" indent="0" algn="just">
              <a:buNone/>
            </a:pPr>
            <a:r>
              <a:rPr lang="en-US" dirty="0"/>
              <a:t>So 6 = 2a or a = 3; since -2 = a + b we find b = -2-a = -5.</a:t>
            </a:r>
          </a:p>
          <a:p>
            <a:pPr marL="0" indent="0" algn="just">
              <a:buNone/>
            </a:pPr>
            <a:endParaRPr lang="en-US" dirty="0"/>
          </a:p>
          <a:p>
            <a:pPr marL="0" indent="0" algn="just">
              <a:buNone/>
            </a:pPr>
            <a:r>
              <a:rPr lang="en-US" dirty="0"/>
              <a:t>We could also have used -2 = </a:t>
            </a:r>
            <a:r>
              <a:rPr lang="en-US" dirty="0" err="1"/>
              <a:t>a+b</a:t>
            </a:r>
            <a:r>
              <a:rPr lang="en-US" dirty="0"/>
              <a:t> to say b = -2-a, and substitute that into 2 = 4a+2b, which would give 2 = 4a + 2(-2-a), or 2 = 4a – 4 – 2a. Thus 6 = 2a and again a = 3.</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96</a:t>
            </a:fld>
            <a:endParaRPr lang="en-US"/>
          </a:p>
        </p:txBody>
      </p:sp>
    </p:spTree>
    <p:extLst>
      <p:ext uri="{BB962C8B-B14F-4D97-AF65-F5344CB8AC3E}">
        <p14:creationId xmlns:p14="http://schemas.microsoft.com/office/powerpoint/2010/main" val="4053293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Finding the Cannon!</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we are being attacked by a cannon. We don’t know where it is, but we observe the trajectory as it nears us. Say we observe 10 points on the curve as the cannon ball approaches us.</a:t>
            </a:r>
          </a:p>
          <a:p>
            <a:pPr marL="0" indent="0" algn="just">
              <a:buNone/>
            </a:pPr>
            <a:endParaRPr lang="en-US" dirty="0"/>
          </a:p>
          <a:p>
            <a:pPr marL="0" indent="0" algn="just">
              <a:buNone/>
            </a:pPr>
            <a:r>
              <a:rPr lang="en-US" dirty="0">
                <a:solidFill>
                  <a:srgbClr val="FF0000"/>
                </a:solidFill>
              </a:rPr>
              <a:t>If we assume it is a perfect parabola, can we determine where the cannon is? If yes, how?</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97</a:t>
            </a:fld>
            <a:endParaRPr lang="en-US"/>
          </a:p>
        </p:txBody>
      </p:sp>
      <p:pic>
        <p:nvPicPr>
          <p:cNvPr id="5" name="Picture 4">
            <a:extLst>
              <a:ext uri="{FF2B5EF4-FFF2-40B4-BE49-F238E27FC236}">
                <a16:creationId xmlns:a16="http://schemas.microsoft.com/office/drawing/2014/main" id="{909AE8FE-E5FF-4FA5-B1F6-E229E2B4FAE0}"/>
              </a:ext>
            </a:extLst>
          </p:cNvPr>
          <p:cNvPicPr>
            <a:picLocks noChangeAspect="1"/>
          </p:cNvPicPr>
          <p:nvPr/>
        </p:nvPicPr>
        <p:blipFill>
          <a:blip r:embed="rId2"/>
          <a:stretch>
            <a:fillRect/>
          </a:stretch>
        </p:blipFill>
        <p:spPr>
          <a:xfrm>
            <a:off x="1359020" y="4585318"/>
            <a:ext cx="9281607" cy="1087513"/>
          </a:xfrm>
          <a:prstGeom prst="rect">
            <a:avLst/>
          </a:prstGeom>
        </p:spPr>
      </p:pic>
    </p:spTree>
    <p:extLst>
      <p:ext uri="{BB962C8B-B14F-4D97-AF65-F5344CB8AC3E}">
        <p14:creationId xmlns:p14="http://schemas.microsoft.com/office/powerpoint/2010/main" val="21565754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Finding the Cannon!</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lnSpcReduction="10000"/>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endParaRPr lang="en-US" dirty="0"/>
          </a:p>
          <a:p>
            <a:pPr marL="0" indent="0" algn="just">
              <a:buNone/>
            </a:pPr>
            <a:r>
              <a:rPr lang="en-US" dirty="0"/>
              <a:t>Imagine we are being attacked by a cannon. We don’t know where it is, but we observe the trajectory as it nears us. Say we observe 10 points on the curve as the cannon ball approaches us.</a:t>
            </a:r>
          </a:p>
          <a:p>
            <a:pPr marL="0" indent="0" algn="just">
              <a:buNone/>
            </a:pPr>
            <a:endParaRPr lang="en-US" dirty="0"/>
          </a:p>
          <a:p>
            <a:pPr marL="0" indent="0" algn="just">
              <a:buNone/>
            </a:pPr>
            <a:r>
              <a:rPr lang="en-US" dirty="0"/>
              <a:t>If we assume it is a perfect parabola, can we determine where the cannon is? If yes, how? </a:t>
            </a:r>
          </a:p>
          <a:p>
            <a:pPr marL="0" indent="0" algn="just">
              <a:buNone/>
            </a:pPr>
            <a:endParaRPr lang="en-US" dirty="0">
              <a:solidFill>
                <a:srgbClr val="FF0000"/>
              </a:solidFill>
            </a:endParaRPr>
          </a:p>
          <a:p>
            <a:pPr algn="just"/>
            <a:r>
              <a:rPr lang="en-US" dirty="0">
                <a:solidFill>
                  <a:srgbClr val="0070C0"/>
                </a:solidFill>
              </a:rPr>
              <a:t>Knowing three points on the parabola, can find a, b and c. Use method of last page, system of three equations and three unknowns.</a:t>
            </a:r>
          </a:p>
          <a:p>
            <a:pPr algn="just"/>
            <a:r>
              <a:rPr lang="en-US" dirty="0">
                <a:solidFill>
                  <a:srgbClr val="0070C0"/>
                </a:solidFill>
              </a:rPr>
              <a:t>Find where the polynomial is zero (Quadratic Formula), that gives the launch spot!</a:t>
            </a:r>
          </a:p>
          <a:p>
            <a:pPr algn="just"/>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98</a:t>
            </a:fld>
            <a:endParaRPr lang="en-US"/>
          </a:p>
        </p:txBody>
      </p:sp>
    </p:spTree>
    <p:extLst>
      <p:ext uri="{BB962C8B-B14F-4D97-AF65-F5344CB8AC3E}">
        <p14:creationId xmlns:p14="http://schemas.microsoft.com/office/powerpoint/2010/main" val="23467597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89D-6725-41D7-8C31-EE07144608C4}"/>
              </a:ext>
            </a:extLst>
          </p:cNvPr>
          <p:cNvSpPr>
            <a:spLocks noGrp="1"/>
          </p:cNvSpPr>
          <p:nvPr>
            <p:ph type="title"/>
          </p:nvPr>
        </p:nvSpPr>
        <p:spPr>
          <a:xfrm>
            <a:off x="136864" y="136525"/>
            <a:ext cx="10515600" cy="735706"/>
          </a:xfrm>
        </p:spPr>
        <p:txBody>
          <a:bodyPr/>
          <a:lstStyle/>
          <a:p>
            <a:r>
              <a:rPr lang="en-US" b="1" dirty="0">
                <a:solidFill>
                  <a:srgbClr val="FF0000"/>
                </a:solidFill>
              </a:rPr>
              <a:t>Application: Trajectories are Parabolas</a:t>
            </a:r>
          </a:p>
        </p:txBody>
      </p:sp>
      <p:sp>
        <p:nvSpPr>
          <p:cNvPr id="3" name="Content Placeholder 2">
            <a:extLst>
              <a:ext uri="{FF2B5EF4-FFF2-40B4-BE49-F238E27FC236}">
                <a16:creationId xmlns:a16="http://schemas.microsoft.com/office/drawing/2014/main" id="{E4A03A38-1887-401A-BC94-062FE2B80531}"/>
              </a:ext>
            </a:extLst>
          </p:cNvPr>
          <p:cNvSpPr>
            <a:spLocks noGrp="1"/>
          </p:cNvSpPr>
          <p:nvPr>
            <p:ph idx="1"/>
          </p:nvPr>
        </p:nvSpPr>
        <p:spPr>
          <a:xfrm>
            <a:off x="136863" y="872231"/>
            <a:ext cx="11768091" cy="5849244"/>
          </a:xfrm>
        </p:spPr>
        <p:txBody>
          <a:bodyPr>
            <a:normAutofit/>
          </a:bodyPr>
          <a:lstStyle/>
          <a:p>
            <a:pPr marL="0" indent="0" algn="just">
              <a:buNone/>
            </a:pPr>
            <a:r>
              <a:rPr lang="en-US" dirty="0"/>
              <a:t>A </a:t>
            </a:r>
            <a:r>
              <a:rPr lang="en-US" b="1" dirty="0">
                <a:solidFill>
                  <a:srgbClr val="FF0000"/>
                </a:solidFill>
              </a:rPr>
              <a:t>quadratic equation </a:t>
            </a:r>
            <a:r>
              <a:rPr lang="en-US" dirty="0"/>
              <a:t>is of the form f(x) = ax</a:t>
            </a:r>
            <a:r>
              <a:rPr lang="en-US" baseline="30000" dirty="0"/>
              <a:t>2</a:t>
            </a:r>
            <a:r>
              <a:rPr lang="en-US" dirty="0"/>
              <a:t> + bx + c, or y = ax</a:t>
            </a:r>
            <a:r>
              <a:rPr lang="en-US" baseline="30000" dirty="0"/>
              <a:t>2</a:t>
            </a:r>
            <a:r>
              <a:rPr lang="en-US" dirty="0"/>
              <a:t> + bx + c.</a:t>
            </a:r>
          </a:p>
          <a:p>
            <a:pPr marL="0" indent="0" algn="just">
              <a:buNone/>
            </a:pPr>
            <a:r>
              <a:rPr lang="en-US" dirty="0"/>
              <a:t>We assumed the cannon ball’s path (no air resistance) is a parabola. Is it?</a:t>
            </a:r>
          </a:p>
          <a:p>
            <a:pPr marL="0" indent="0" algn="just">
              <a:buNone/>
            </a:pPr>
            <a:endParaRPr lang="en-US" dirty="0"/>
          </a:p>
          <a:p>
            <a:pPr marL="0" indent="0" algn="just">
              <a:buNone/>
            </a:pPr>
            <a:endParaRPr lang="en-US" dirty="0"/>
          </a:p>
        </p:txBody>
      </p:sp>
      <p:sp>
        <p:nvSpPr>
          <p:cNvPr id="4" name="Slide Number Placeholder 3">
            <a:extLst>
              <a:ext uri="{FF2B5EF4-FFF2-40B4-BE49-F238E27FC236}">
                <a16:creationId xmlns:a16="http://schemas.microsoft.com/office/drawing/2014/main" id="{FBD72F75-B7EC-45CA-A008-E74D1A7B62D8}"/>
              </a:ext>
            </a:extLst>
          </p:cNvPr>
          <p:cNvSpPr>
            <a:spLocks noGrp="1"/>
          </p:cNvSpPr>
          <p:nvPr>
            <p:ph type="sldNum" sz="quarter" idx="12"/>
          </p:nvPr>
        </p:nvSpPr>
        <p:spPr/>
        <p:txBody>
          <a:bodyPr/>
          <a:lstStyle/>
          <a:p>
            <a:fld id="{5DC2FD62-BB2D-412E-AB71-8E2B5D235FAB}" type="slidenum">
              <a:rPr lang="en-US" smtClean="0"/>
              <a:t>99</a:t>
            </a:fld>
            <a:endParaRPr lang="en-US"/>
          </a:p>
        </p:txBody>
      </p:sp>
      <p:sp>
        <p:nvSpPr>
          <p:cNvPr id="6" name="Content Placeholder 2">
            <a:extLst>
              <a:ext uri="{FF2B5EF4-FFF2-40B4-BE49-F238E27FC236}">
                <a16:creationId xmlns:a16="http://schemas.microsoft.com/office/drawing/2014/main" id="{0911BC36-4356-4F21-BB19-803D9192008C}"/>
              </a:ext>
            </a:extLst>
          </p:cNvPr>
          <p:cNvSpPr txBox="1">
            <a:spLocks/>
          </p:cNvSpPr>
          <p:nvPr/>
        </p:nvSpPr>
        <p:spPr>
          <a:xfrm>
            <a:off x="92475" y="2079593"/>
            <a:ext cx="11812479" cy="464188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Consider a batted baseball. </a:t>
            </a:r>
            <a:r>
              <a:rPr lang="en-US" dirty="0">
                <a:hlinkClick r:id="rId2"/>
              </a:rPr>
              <a:t>https://calculushowto.com/how-to-describe-the-path-of-a-baseball-in-calculus/</a:t>
            </a:r>
            <a:endParaRPr lang="en-US" dirty="0"/>
          </a:p>
          <a:p>
            <a:pPr marL="0" indent="0">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r>
              <a:rPr lang="en-US" dirty="0"/>
              <a:t>Two steps. We figure out how long it is </a:t>
            </a:r>
            <a:r>
              <a:rPr lang="en-US" dirty="0" err="1"/>
              <a:t>airborn</a:t>
            </a:r>
            <a:r>
              <a:rPr lang="en-US" dirty="0"/>
              <a:t> until the y-coordinate is zero, and that gives the time to plug in to the formula for x. What do you think is the best angle?</a:t>
            </a:r>
          </a:p>
          <a:p>
            <a:pPr marL="0" indent="0" algn="just">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7D9DF5B8-92C4-4AAD-9910-27E2B50D62DA}"/>
              </a:ext>
            </a:extLst>
          </p:cNvPr>
          <p:cNvPicPr>
            <a:picLocks noChangeAspect="1"/>
          </p:cNvPicPr>
          <p:nvPr/>
        </p:nvPicPr>
        <p:blipFill>
          <a:blip r:embed="rId3"/>
          <a:stretch>
            <a:fillRect/>
          </a:stretch>
        </p:blipFill>
        <p:spPr>
          <a:xfrm>
            <a:off x="92475" y="2311190"/>
            <a:ext cx="7883047" cy="3361641"/>
          </a:xfrm>
          <a:prstGeom prst="rect">
            <a:avLst/>
          </a:prstGeom>
        </p:spPr>
      </p:pic>
      <p:pic>
        <p:nvPicPr>
          <p:cNvPr id="8" name="Picture 4" descr="https://calculushowto.com/wp-content/uploads/2018/10/path-of-a-baseball.jpg">
            <a:extLst>
              <a:ext uri="{FF2B5EF4-FFF2-40B4-BE49-F238E27FC236}">
                <a16:creationId xmlns:a16="http://schemas.microsoft.com/office/drawing/2014/main" id="{1042325B-5842-401E-A7FB-762F5D675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836" y="2396600"/>
            <a:ext cx="5436094" cy="182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85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7417</TotalTime>
  <Words>11650</Words>
  <Application>Microsoft Office PowerPoint</Application>
  <PresentationFormat>Widescreen</PresentationFormat>
  <Paragraphs>1080</Paragraphs>
  <Slides>108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Calibri</vt:lpstr>
      <vt:lpstr>Calibri Light</vt:lpstr>
      <vt:lpstr>Cambria Math</vt:lpstr>
      <vt:lpstr>Inherited</vt:lpstr>
      <vt:lpstr>Office Theme</vt:lpstr>
      <vt:lpstr>The Quadratic Formula:     From Baseball to Gambling</vt:lpstr>
      <vt:lpstr>Goals</vt:lpstr>
      <vt:lpstr>Part I: Linear Equations</vt:lpstr>
      <vt:lpstr>Linear Equations</vt:lpstr>
      <vt:lpstr>Linear Equations</vt:lpstr>
      <vt:lpstr>Linear Equations</vt:lpstr>
      <vt:lpstr>Linear Equations</vt:lpstr>
      <vt:lpstr>Linear Equations</vt:lpstr>
      <vt:lpstr>Linear Equations</vt:lpstr>
      <vt:lpstr>Linear Equations</vt:lpstr>
      <vt:lpstr>Part II: Quadratic Equations</vt:lpstr>
      <vt:lpstr>Quadratic Equations</vt:lpstr>
      <vt:lpstr>Quadratic Equations</vt:lpstr>
      <vt:lpstr>Quadratic Equations</vt:lpstr>
      <vt:lpstr>Quadratic Equations</vt:lpstr>
      <vt:lpstr>Quadratic Equations</vt:lpstr>
      <vt:lpstr>Plotting Quadratic Equations</vt:lpstr>
      <vt:lpstr>Plotting Quadratic Equations</vt:lpstr>
      <vt:lpstr>Plotting Quadratic Equations</vt:lpstr>
      <vt:lpstr>Plotting Quadratic Equations</vt:lpstr>
      <vt:lpstr>Plotting Quadratic Equations</vt:lpstr>
      <vt:lpstr>Plotting Quadratic Equations</vt:lpstr>
      <vt:lpstr>Roots of Quadratic Equations</vt:lpstr>
      <vt:lpstr>Roots of Quadratic Equations</vt:lpstr>
      <vt:lpstr>Roots of Quadratic Equations</vt:lpstr>
      <vt:lpstr>Roots of Quadratic Equations</vt:lpstr>
      <vt:lpstr>Roots of Quadratic Equations</vt:lpstr>
      <vt:lpstr>Roots of Quadratic Equations</vt:lpstr>
      <vt:lpstr>Roots of Quadratic Equations</vt:lpstr>
      <vt:lpstr>Roots of Quadratic Equations</vt:lpstr>
      <vt:lpstr>Roots of Quadratic Equations: Completing the Square</vt:lpstr>
      <vt:lpstr>Roots of Quadratic Equations: Completing the Square</vt:lpstr>
      <vt:lpstr>Roots of Quadratic Equations: Completing the Square</vt:lpstr>
      <vt:lpstr>Roots of Quadratic Equations: Completing the Square</vt:lpstr>
      <vt:lpstr>Roots of Quadratic Equations: Completing the Square</vt:lpstr>
      <vt:lpstr>Roots of Quadratic Equations: Completing the Square</vt:lpstr>
      <vt:lpstr>Solving Quadratic Equations</vt:lpstr>
      <vt:lpstr>Solving Quadratic Equations</vt:lpstr>
      <vt:lpstr>Solving Quadratic Equations</vt:lpstr>
      <vt:lpstr>Solving Quadratic Equations</vt:lpstr>
      <vt:lpstr>Solving Quadratic Equations</vt:lpstr>
      <vt:lpstr>Solving Quadratic Equations</vt:lpstr>
      <vt:lpstr>Solving Quadratic Equations</vt:lpstr>
      <vt:lpstr>Solving Quadratic Equations</vt:lpstr>
      <vt:lpstr>Solving Quadratic Equations</vt:lpstr>
      <vt:lpstr>Quadratic Equations</vt:lpstr>
      <vt:lpstr>Cubic Equations</vt:lpstr>
      <vt:lpstr>Cubic Equations</vt:lpstr>
      <vt:lpstr>Cubic Equations</vt:lpstr>
      <vt:lpstr>Quartic Equations</vt:lpstr>
      <vt:lpstr>Where does it all go?</vt:lpstr>
      <vt:lpstr>Part III: Applications of Quadratic Equations</vt:lpstr>
      <vt:lpstr>First Application: Trajectories</vt:lpstr>
      <vt:lpstr>First Application: Trajectories</vt:lpstr>
      <vt:lpstr>First Application: Trajectories</vt:lpstr>
      <vt:lpstr>First Application: Trajectories</vt:lpstr>
      <vt:lpstr>First Application: Trajectories</vt:lpstr>
      <vt:lpstr>First Application: Trajectories</vt:lpstr>
      <vt:lpstr>First Application: Trajectories</vt:lpstr>
      <vt:lpstr>First Application: Trajectories</vt:lpstr>
      <vt:lpstr>First Application: Trajectories</vt:lpstr>
      <vt:lpstr>First Application: Trajectories</vt:lpstr>
      <vt:lpstr>First Application: Trajectories</vt:lpstr>
      <vt:lpstr>Project: Trajectories</vt:lpstr>
      <vt:lpstr>Part III: Applications of Quadratic Equations:The Fibonacci Numbers</vt:lpstr>
      <vt:lpstr>The Fibonacci Numbers</vt:lpstr>
      <vt:lpstr>The Fibonacci Numbers</vt:lpstr>
      <vt:lpstr>The Fibonacci Numbers</vt:lpstr>
      <vt:lpstr>The Fibonacci Numbers</vt:lpstr>
      <vt:lpstr>The Fibonacci Numbers</vt:lpstr>
      <vt:lpstr>The Fibonacci Numbers</vt:lpstr>
      <vt:lpstr>The Fibonacci Numbers</vt:lpstr>
      <vt:lpstr>The Fibonacci Numbers</vt:lpstr>
      <vt:lpstr>The Fibonacci Numbers</vt:lpstr>
      <vt:lpstr>The Fibonacci Numbers</vt:lpstr>
      <vt:lpstr>The Fibonacci Numbers</vt:lpstr>
      <vt:lpstr>The Fibonacci Numbers</vt:lpstr>
      <vt:lpstr>The Fibonacci Numbers: Finding a Formula</vt:lpstr>
      <vt:lpstr>The Fibonacci Numbers: Finding a Formula</vt:lpstr>
      <vt:lpstr>The Fibonacci Numbers: Finding a Formula</vt:lpstr>
      <vt:lpstr>The Fibonacci Numbers: Finding a Formula</vt:lpstr>
      <vt:lpstr>The Fibonacci Numbers: Finding a Formula</vt:lpstr>
      <vt:lpstr>The Fibonacci Numbers: Finding a Formula</vt:lpstr>
      <vt:lpstr>Solving system of Equations</vt:lpstr>
      <vt:lpstr>The Fibonacci Numbers and the Quadratic Formula</vt:lpstr>
      <vt:lpstr>The Fibonacci Numbers and the Quadratic Formula</vt:lpstr>
      <vt:lpstr>The Fibonacci Numbers and the Quadratic Formula</vt:lpstr>
      <vt:lpstr>The Fibonacci Numbers and the Quadratic Formula</vt:lpstr>
      <vt:lpstr>Computing Fibonacci Numbers</vt:lpstr>
      <vt:lpstr>Ratio of Fibonacci Numbers and the Golden Mean</vt:lpstr>
      <vt:lpstr>Ratios of Fibonacci Numbers and the Golden Mean</vt:lpstr>
      <vt:lpstr>Ratios of Fibonacci Numbers and the Golden Mean</vt:lpstr>
      <vt:lpstr>Part IV: Applications of Quadratic and Higher: Recurrences and Roulette</vt:lpstr>
      <vt:lpstr>Part V: Applications of Quadratic Equations:    Tr a  j   e    c     t    o   r  i es</vt:lpstr>
      <vt:lpstr>Review: Quadratic Equations</vt:lpstr>
      <vt:lpstr>Review: Quadratic Equations</vt:lpstr>
      <vt:lpstr>Application: Finding the Cannon!</vt:lpstr>
      <vt:lpstr>Application: Finding the Cannon!</vt:lpstr>
      <vt:lpstr>Application: Trajectories are Parabolas</vt:lpstr>
      <vt:lpstr>Application: Trajectories are Parabolas</vt:lpstr>
      <vt:lpstr>Application: Trajectories are Parabolas</vt:lpstr>
      <vt:lpstr>Part VI: Applications of Quadratic Equations:                Codes!</vt:lpstr>
      <vt:lpstr>Application: Codes</vt:lpstr>
      <vt:lpstr>Application: Codes</vt:lpstr>
      <vt:lpstr>Finding the equation of a line</vt:lpstr>
      <vt:lpstr>Application: Codes</vt:lpstr>
      <vt:lpstr>Quadratic Equations: Finding coefficients from Points</vt:lpstr>
      <vt:lpstr>Application: Codes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Quadratic Formula:     From Baseball to Gambling</dc:title>
  <dc:creator>Steven Miller</dc:creator>
  <cp:lastModifiedBy>Steven Miller</cp:lastModifiedBy>
  <cp:revision>96</cp:revision>
  <dcterms:created xsi:type="dcterms:W3CDTF">2020-04-10T11:44:01Z</dcterms:created>
  <dcterms:modified xsi:type="dcterms:W3CDTF">2020-04-21T14:10:35Z</dcterms:modified>
</cp:coreProperties>
</file>