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5"/>
  </p:notesMasterIdLst>
  <p:sldIdLst>
    <p:sldId id="256" r:id="rId2"/>
    <p:sldId id="257" r:id="rId3"/>
    <p:sldId id="337" r:id="rId4"/>
    <p:sldId id="338" r:id="rId5"/>
    <p:sldId id="339" r:id="rId6"/>
    <p:sldId id="342" r:id="rId7"/>
    <p:sldId id="340" r:id="rId8"/>
    <p:sldId id="258" r:id="rId9"/>
    <p:sldId id="276" r:id="rId10"/>
    <p:sldId id="277" r:id="rId11"/>
    <p:sldId id="278" r:id="rId12"/>
    <p:sldId id="279" r:id="rId13"/>
    <p:sldId id="280" r:id="rId14"/>
    <p:sldId id="281" r:id="rId15"/>
    <p:sldId id="285" r:id="rId16"/>
    <p:sldId id="305" r:id="rId17"/>
    <p:sldId id="306" r:id="rId18"/>
    <p:sldId id="307" r:id="rId19"/>
    <p:sldId id="286" r:id="rId20"/>
    <p:sldId id="287" r:id="rId21"/>
    <p:sldId id="288" r:id="rId22"/>
    <p:sldId id="289" r:id="rId23"/>
    <p:sldId id="290" r:id="rId24"/>
    <p:sldId id="291" r:id="rId25"/>
    <p:sldId id="292" r:id="rId26"/>
    <p:sldId id="283" r:id="rId27"/>
    <p:sldId id="282" r:id="rId28"/>
    <p:sldId id="284" r:id="rId29"/>
    <p:sldId id="293" r:id="rId30"/>
    <p:sldId id="294" r:id="rId31"/>
    <p:sldId id="295" r:id="rId32"/>
    <p:sldId id="297" r:id="rId33"/>
    <p:sldId id="298" r:id="rId34"/>
    <p:sldId id="299" r:id="rId35"/>
    <p:sldId id="300" r:id="rId36"/>
    <p:sldId id="301" r:id="rId37"/>
    <p:sldId id="302" r:id="rId38"/>
    <p:sldId id="303" r:id="rId39"/>
    <p:sldId id="304" r:id="rId40"/>
    <p:sldId id="308" r:id="rId41"/>
    <p:sldId id="259" r:id="rId42"/>
    <p:sldId id="260" r:id="rId43"/>
    <p:sldId id="261" r:id="rId44"/>
    <p:sldId id="262" r:id="rId45"/>
    <p:sldId id="263" r:id="rId46"/>
    <p:sldId id="264" r:id="rId47"/>
    <p:sldId id="265" r:id="rId48"/>
    <p:sldId id="266" r:id="rId49"/>
    <p:sldId id="267" r:id="rId50"/>
    <p:sldId id="268" r:id="rId51"/>
    <p:sldId id="269" r:id="rId52"/>
    <p:sldId id="270" r:id="rId53"/>
    <p:sldId id="330" r:id="rId54"/>
    <p:sldId id="271" r:id="rId55"/>
    <p:sldId id="272" r:id="rId56"/>
    <p:sldId id="273" r:id="rId57"/>
    <p:sldId id="331" r:id="rId58"/>
    <p:sldId id="332" r:id="rId59"/>
    <p:sldId id="333" r:id="rId60"/>
    <p:sldId id="334" r:id="rId61"/>
    <p:sldId id="335" r:id="rId62"/>
    <p:sldId id="336" r:id="rId63"/>
    <p:sldId id="311" r:id="rId64"/>
    <p:sldId id="343" r:id="rId65"/>
    <p:sldId id="344" r:id="rId66"/>
    <p:sldId id="345" r:id="rId67"/>
    <p:sldId id="346" r:id="rId68"/>
    <p:sldId id="312" r:id="rId69"/>
    <p:sldId id="274" r:id="rId70"/>
    <p:sldId id="275" r:id="rId71"/>
    <p:sldId id="309" r:id="rId72"/>
    <p:sldId id="310" r:id="rId73"/>
    <p:sldId id="347"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7BC03-D4F3-4702-AF9A-422696EFE6F2}"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27F7A-A38F-4117-90ED-4BB937A3B66F}" type="slidenum">
              <a:rPr lang="en-US" smtClean="0"/>
              <a:t>‹#›</a:t>
            </a:fld>
            <a:endParaRPr lang="en-US"/>
          </a:p>
        </p:txBody>
      </p:sp>
    </p:spTree>
    <p:extLst>
      <p:ext uri="{BB962C8B-B14F-4D97-AF65-F5344CB8AC3E}">
        <p14:creationId xmlns:p14="http://schemas.microsoft.com/office/powerpoint/2010/main" val="24380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2678-7932-4448-B752-706A8E835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A9B9C3-9A09-48F9-B5E8-80F721F53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884C75-E797-4AA0-80B6-4DC19D48E42A}"/>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5" name="Footer Placeholder 4">
            <a:extLst>
              <a:ext uri="{FF2B5EF4-FFF2-40B4-BE49-F238E27FC236}">
                <a16:creationId xmlns:a16="http://schemas.microsoft.com/office/drawing/2014/main" id="{71569C34-DBB9-46F7-B0AF-2ABE3BC69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D1AD6-0B04-47C9-AFE4-14262431D4AD}"/>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173462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D8C5-32AC-49EF-A2B4-8D9848EAA9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331871-F7AA-4732-A82A-313DEF2037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DE44C-98E5-4D4E-851A-04E010A4FE64}"/>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5" name="Footer Placeholder 4">
            <a:extLst>
              <a:ext uri="{FF2B5EF4-FFF2-40B4-BE49-F238E27FC236}">
                <a16:creationId xmlns:a16="http://schemas.microsoft.com/office/drawing/2014/main" id="{76DFF89A-CD4D-48D5-92D9-B0C95CFF6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171E8-670F-4C9E-BEA9-F432E53D8796}"/>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123615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24575B-7E5F-4D0C-988E-AF408FD5D4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1A9BD2-184B-4FBE-B759-1A84C66DC1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08418-14E3-47FE-B21F-EED46AA4490D}"/>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5" name="Footer Placeholder 4">
            <a:extLst>
              <a:ext uri="{FF2B5EF4-FFF2-40B4-BE49-F238E27FC236}">
                <a16:creationId xmlns:a16="http://schemas.microsoft.com/office/drawing/2014/main" id="{C92A86D9-B974-41F0-85BF-F3F5268F2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92378-DD8C-497D-B505-22DBDAE1E066}"/>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164908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08D5-7CF8-4BA8-A3B3-AA951DCEDF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56020-0613-434D-99AC-C22CC3E3DA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4B437-7CA4-48F4-BA72-06EE1065DA6A}"/>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5" name="Footer Placeholder 4">
            <a:extLst>
              <a:ext uri="{FF2B5EF4-FFF2-40B4-BE49-F238E27FC236}">
                <a16:creationId xmlns:a16="http://schemas.microsoft.com/office/drawing/2014/main" id="{B91CD852-A4BE-46DC-B9D2-0521509E5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9A5D1-8489-4A9A-844F-7A415EA72A24}"/>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253976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B9F9-C5B2-4797-AE85-4F7CF63EC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7F6D1F-56D7-4DF8-85E7-95D3519E2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8203D6-6549-4769-B981-602B3993BBA9}"/>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5" name="Footer Placeholder 4">
            <a:extLst>
              <a:ext uri="{FF2B5EF4-FFF2-40B4-BE49-F238E27FC236}">
                <a16:creationId xmlns:a16="http://schemas.microsoft.com/office/drawing/2014/main" id="{4BED574F-2436-4925-99FD-B8E4E76A6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AFD15-B47C-4956-812B-BF0756AB9741}"/>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354415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A7F8-9EA8-4AF9-A571-514F76A3E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781DF0-765A-4E78-82E9-A6DAC99CAA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024ADF-0DA0-4578-97D2-AD713AB114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C5B77-F42A-4A2D-94B5-8B23F919FD1D}"/>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6" name="Footer Placeholder 5">
            <a:extLst>
              <a:ext uri="{FF2B5EF4-FFF2-40B4-BE49-F238E27FC236}">
                <a16:creationId xmlns:a16="http://schemas.microsoft.com/office/drawing/2014/main" id="{FD9198C4-7EBE-4432-83CC-AD0D67518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14A1-D46E-41E6-8B09-BE2D345A9656}"/>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252127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D687-4C15-4BD8-8697-C13161048E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9027CC-2F1C-4DF0-ABEA-B81F8B59A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BAFD4A-DBC2-4F20-AC84-DC6380496D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03C3B3-146F-463E-A176-600076DBC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E49D58-581C-4074-93C7-F0DDBCB361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87EE70-30FA-4F7D-A5B6-D7242DD0420E}"/>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8" name="Footer Placeholder 7">
            <a:extLst>
              <a:ext uri="{FF2B5EF4-FFF2-40B4-BE49-F238E27FC236}">
                <a16:creationId xmlns:a16="http://schemas.microsoft.com/office/drawing/2014/main" id="{B201993D-99A0-4563-BB9E-756F20EF39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8BCB77-FD07-4997-9CF1-899DA165E051}"/>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208718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6C74-18C6-49DE-9C3D-67DF88B07C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305356-E31D-4789-9599-9CA00D02C938}"/>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4" name="Footer Placeholder 3">
            <a:extLst>
              <a:ext uri="{FF2B5EF4-FFF2-40B4-BE49-F238E27FC236}">
                <a16:creationId xmlns:a16="http://schemas.microsoft.com/office/drawing/2014/main" id="{E69279E9-19E1-4B37-8EB4-CEB75F588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B293F6-C321-4BD9-AC7B-4E0FC342B2EA}"/>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312806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877E3-3246-45E2-A7EE-64879E547C6B}"/>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3" name="Footer Placeholder 2">
            <a:extLst>
              <a:ext uri="{FF2B5EF4-FFF2-40B4-BE49-F238E27FC236}">
                <a16:creationId xmlns:a16="http://schemas.microsoft.com/office/drawing/2014/main" id="{87C44BBD-7C0E-46F9-A49D-3F91DAD47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BAD00F-C3E7-43E8-AD29-70466919CD99}"/>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401770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38A0-584B-4041-9EF2-3AEED33BE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D216-E608-4C2B-AE55-8789543D0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70F1D-D226-4360-9942-F07700B63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BF418B-99DB-4E2B-A253-1F86D5AC8C9E}"/>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6" name="Footer Placeholder 5">
            <a:extLst>
              <a:ext uri="{FF2B5EF4-FFF2-40B4-BE49-F238E27FC236}">
                <a16:creationId xmlns:a16="http://schemas.microsoft.com/office/drawing/2014/main" id="{E786868E-C5F6-4D21-9EAF-337B88F79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3399E-A515-4C8B-A0BB-E474D8809EAF}"/>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418394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E1AB-F6C1-4F39-846D-5070CBE3E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C1DEE9-837F-4E22-8A1E-DB4E0637DE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0F571E-279F-4B47-909B-03E24E79B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9A994E-4BA7-4EE9-8738-B3490A9E3B70}"/>
              </a:ext>
            </a:extLst>
          </p:cNvPr>
          <p:cNvSpPr>
            <a:spLocks noGrp="1"/>
          </p:cNvSpPr>
          <p:nvPr>
            <p:ph type="dt" sz="half" idx="10"/>
          </p:nvPr>
        </p:nvSpPr>
        <p:spPr/>
        <p:txBody>
          <a:bodyPr/>
          <a:lstStyle/>
          <a:p>
            <a:fld id="{63BBC28D-4A66-408B-AD05-BC45F286EECE}" type="datetimeFigureOut">
              <a:rPr lang="en-US" smtClean="0"/>
              <a:t>11/1/2021</a:t>
            </a:fld>
            <a:endParaRPr lang="en-US"/>
          </a:p>
        </p:txBody>
      </p:sp>
      <p:sp>
        <p:nvSpPr>
          <p:cNvPr id="6" name="Footer Placeholder 5">
            <a:extLst>
              <a:ext uri="{FF2B5EF4-FFF2-40B4-BE49-F238E27FC236}">
                <a16:creationId xmlns:a16="http://schemas.microsoft.com/office/drawing/2014/main" id="{DF30B342-CB1F-4220-B421-BAD31AD4E9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7E50F-40A8-4C78-B60D-69836DC3AB88}"/>
              </a:ext>
            </a:extLst>
          </p:cNvPr>
          <p:cNvSpPr>
            <a:spLocks noGrp="1"/>
          </p:cNvSpPr>
          <p:nvPr>
            <p:ph type="sldNum" sz="quarter" idx="12"/>
          </p:nvPr>
        </p:nvSpPr>
        <p:spPr/>
        <p:txBody>
          <a:bodyPr/>
          <a:lstStyle/>
          <a:p>
            <a:fld id="{7336E951-1044-4503-B4B7-3F9DB4070D60}" type="slidenum">
              <a:rPr lang="en-US" smtClean="0"/>
              <a:t>‹#›</a:t>
            </a:fld>
            <a:endParaRPr lang="en-US"/>
          </a:p>
        </p:txBody>
      </p:sp>
    </p:spTree>
    <p:extLst>
      <p:ext uri="{BB962C8B-B14F-4D97-AF65-F5344CB8AC3E}">
        <p14:creationId xmlns:p14="http://schemas.microsoft.com/office/powerpoint/2010/main" val="168752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1FEA2-5280-4D07-B61F-2F8D5AED4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4D6814-663A-4E21-9F4B-B0CE9CBEA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4C159-6999-47C4-9C11-F6C52DE16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BC28D-4A66-408B-AD05-BC45F286EECE}" type="datetimeFigureOut">
              <a:rPr lang="en-US" smtClean="0"/>
              <a:t>11/1/2021</a:t>
            </a:fld>
            <a:endParaRPr lang="en-US"/>
          </a:p>
        </p:txBody>
      </p:sp>
      <p:sp>
        <p:nvSpPr>
          <p:cNvPr id="5" name="Footer Placeholder 4">
            <a:extLst>
              <a:ext uri="{FF2B5EF4-FFF2-40B4-BE49-F238E27FC236}">
                <a16:creationId xmlns:a16="http://schemas.microsoft.com/office/drawing/2014/main" id="{72D7411A-C01C-46EF-954C-92A264B6A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16B45E-BACE-43CB-943A-605CC40E9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6E951-1044-4503-B4B7-3F9DB4070D60}" type="slidenum">
              <a:rPr lang="en-US" smtClean="0"/>
              <a:t>‹#›</a:t>
            </a:fld>
            <a:endParaRPr lang="en-US"/>
          </a:p>
        </p:txBody>
      </p:sp>
    </p:spTree>
    <p:extLst>
      <p:ext uri="{BB962C8B-B14F-4D97-AF65-F5344CB8AC3E}">
        <p14:creationId xmlns:p14="http://schemas.microsoft.com/office/powerpoint/2010/main" val="11631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illiams.edu/Mathematics/sjmiller/public_html"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imacs.rutgers.edu/archive/VCTAL/computational.html"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me6Dnl2DOtM" TargetMode="Externa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tinyurl.com/aca5usrd" TargetMode="Externa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hyperlink" Target="https://tinyurl.com/aca5usrd" TargetMode="External"/><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hyperlink" Target="https://tinyurl.com/aca5usrd" TargetMode="Externa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2.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oeis.org/" TargetMode="External"/><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hyperlink" Target="https://web.williams.edu/Mathematics/sjmiller/public_html/legos" TargetMode="External"/><Relationship Id="rId7" Type="http://schemas.openxmlformats.org/officeDocument/2006/relationships/hyperlink" Target="http://lego.wikia.com/wiki/10221_Super_Star_Destroyer" TargetMode="External"/><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hyperlink" Target="http://www.youtube.com/watch?v=IpSjAYVZFBs&amp;feature=youtu.be" TargetMode="External"/><Relationship Id="rId5" Type="http://schemas.openxmlformats.org/officeDocument/2006/relationships/hyperlink" Target="https://docs.google.com/document/d/1gVixldnb9FPOIumq6y2qBQhb9W--R8OuKUqMHXfD6Vk/edit" TargetMode="External"/><Relationship Id="rId4" Type="http://schemas.openxmlformats.org/officeDocument/2006/relationships/hyperlink" Target="file:///C:\07webpages\legos\Miller_Lego_KoreanStory.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F25E9D-C52F-407E-A4DD-B405E0CB9CE5}"/>
              </a:ext>
            </a:extLst>
          </p:cNvPr>
          <p:cNvSpPr/>
          <p:nvPr/>
        </p:nvSpPr>
        <p:spPr>
          <a:xfrm>
            <a:off x="0" y="1720840"/>
            <a:ext cx="11696369" cy="2677656"/>
          </a:xfrm>
          <a:prstGeom prst="rect">
            <a:avLst/>
          </a:prstGeom>
        </p:spPr>
        <p:txBody>
          <a:bodyPr wrap="square">
            <a:spAutoFit/>
          </a:bodyPr>
          <a:lstStyle/>
          <a:p>
            <a:pPr algn="ctr"/>
            <a:r>
              <a:rPr lang="en-US" sz="3500" b="1" dirty="0">
                <a:solidFill>
                  <a:srgbClr val="9A0000"/>
                </a:solidFill>
                <a:latin typeface="NimbusSanL-Bold"/>
              </a:rPr>
              <a:t>Steven J. Miller, Williams College, sjm1@williams.edu</a:t>
            </a:r>
          </a:p>
          <a:p>
            <a:pPr algn="ctr"/>
            <a:r>
              <a:rPr lang="en-US" sz="3500" b="0" i="0" u="none" strike="noStrike" baseline="0" dirty="0">
                <a:solidFill>
                  <a:srgbClr val="0000FF"/>
                </a:solidFill>
                <a:latin typeface="NimbusMonL-Regu"/>
                <a:hlinkClick r:id="rId2"/>
              </a:rPr>
              <a:t>http://www.williams.edu/Mathematics/sjmiller/public_html</a:t>
            </a:r>
            <a:endParaRPr lang="en-US" sz="3500" b="0" i="0" u="none" strike="noStrike" baseline="0" dirty="0">
              <a:solidFill>
                <a:srgbClr val="0000FF"/>
              </a:solidFill>
              <a:latin typeface="NimbusMonL-Regu"/>
            </a:endParaRPr>
          </a:p>
          <a:p>
            <a:pPr algn="ctr"/>
            <a:endParaRPr lang="en-US" sz="3500" dirty="0">
              <a:solidFill>
                <a:srgbClr val="0000FF"/>
              </a:solidFill>
              <a:latin typeface="NimbusMonL-Regu"/>
            </a:endParaRPr>
          </a:p>
          <a:p>
            <a:pPr algn="ctr"/>
            <a:r>
              <a:rPr lang="en-US" sz="2800" dirty="0"/>
              <a:t>STANYS (Science Teachers of New York State) Conference: November 7, 2021</a:t>
            </a:r>
            <a:endParaRPr lang="en-US" sz="2800" b="0" i="0" u="none" strike="noStrike" baseline="0" dirty="0">
              <a:solidFill>
                <a:srgbClr val="0000FF"/>
              </a:solidFill>
              <a:latin typeface="NimbusMonL-Regu"/>
            </a:endParaRPr>
          </a:p>
          <a:p>
            <a:r>
              <a:rPr lang="en-US" sz="3500" b="0" i="0" u="none" strike="noStrike" baseline="0" dirty="0">
                <a:solidFill>
                  <a:srgbClr val="FFFFFF"/>
                </a:solidFill>
                <a:latin typeface="NimbusSanL-Regu"/>
              </a:rPr>
              <a:t>1</a:t>
            </a:r>
            <a:endParaRPr lang="en-US" sz="3500" dirty="0"/>
          </a:p>
        </p:txBody>
      </p:sp>
      <p:pic>
        <p:nvPicPr>
          <p:cNvPr id="6" name="Picture 5">
            <a:extLst>
              <a:ext uri="{FF2B5EF4-FFF2-40B4-BE49-F238E27FC236}">
                <a16:creationId xmlns:a16="http://schemas.microsoft.com/office/drawing/2014/main" id="{E3EB9236-BBDC-40CF-B3EC-04880D6B7085}"/>
              </a:ext>
            </a:extLst>
          </p:cNvPr>
          <p:cNvPicPr>
            <a:picLocks noChangeAspect="1"/>
          </p:cNvPicPr>
          <p:nvPr/>
        </p:nvPicPr>
        <p:blipFill>
          <a:blip r:embed="rId3"/>
          <a:stretch>
            <a:fillRect/>
          </a:stretch>
        </p:blipFill>
        <p:spPr>
          <a:xfrm>
            <a:off x="8549894" y="4031311"/>
            <a:ext cx="3475128" cy="2826689"/>
          </a:xfrm>
          <a:prstGeom prst="rect">
            <a:avLst/>
          </a:prstGeom>
        </p:spPr>
      </p:pic>
      <p:pic>
        <p:nvPicPr>
          <p:cNvPr id="7" name="Picture 6">
            <a:extLst>
              <a:ext uri="{FF2B5EF4-FFF2-40B4-BE49-F238E27FC236}">
                <a16:creationId xmlns:a16="http://schemas.microsoft.com/office/drawing/2014/main" id="{2BC8F1C8-F559-412E-B978-1785EA862849}"/>
              </a:ext>
            </a:extLst>
          </p:cNvPr>
          <p:cNvPicPr>
            <a:picLocks noChangeAspect="1"/>
          </p:cNvPicPr>
          <p:nvPr/>
        </p:nvPicPr>
        <p:blipFill>
          <a:blip r:embed="rId4"/>
          <a:stretch>
            <a:fillRect/>
          </a:stretch>
        </p:blipFill>
        <p:spPr>
          <a:xfrm>
            <a:off x="0" y="4244376"/>
            <a:ext cx="2939309" cy="2613624"/>
          </a:xfrm>
          <a:prstGeom prst="rect">
            <a:avLst/>
          </a:prstGeom>
        </p:spPr>
      </p:pic>
      <p:sp>
        <p:nvSpPr>
          <p:cNvPr id="2" name="TextBox 1">
            <a:extLst>
              <a:ext uri="{FF2B5EF4-FFF2-40B4-BE49-F238E27FC236}">
                <a16:creationId xmlns:a16="http://schemas.microsoft.com/office/drawing/2014/main" id="{D6D3AE94-2286-4BB4-882A-5F12976EF5D1}"/>
              </a:ext>
            </a:extLst>
          </p:cNvPr>
          <p:cNvSpPr txBox="1"/>
          <p:nvPr/>
        </p:nvSpPr>
        <p:spPr>
          <a:xfrm>
            <a:off x="97654" y="106533"/>
            <a:ext cx="11927368" cy="1446550"/>
          </a:xfrm>
          <a:prstGeom prst="rect">
            <a:avLst/>
          </a:prstGeom>
          <a:noFill/>
        </p:spPr>
        <p:txBody>
          <a:bodyPr wrap="square" rtlCol="0">
            <a:spAutoFit/>
          </a:bodyPr>
          <a:lstStyle/>
          <a:p>
            <a:r>
              <a:rPr lang="en-US" sz="5000" dirty="0">
                <a:solidFill>
                  <a:srgbClr val="FF0000"/>
                </a:solidFill>
                <a:latin typeface="Stencil" panose="040409050D0802020404" pitchFamily="82" charset="0"/>
              </a:rPr>
              <a:t>Computational Thinking Modules:</a:t>
            </a:r>
          </a:p>
          <a:p>
            <a:r>
              <a:rPr lang="en-US" sz="3870" dirty="0">
                <a:solidFill>
                  <a:srgbClr val="993300"/>
                </a:solidFill>
                <a:latin typeface="Stencil" panose="040409050D0802020404" pitchFamily="82" charset="0"/>
              </a:rPr>
              <a:t>From Data to Results (through chocolate!)</a:t>
            </a:r>
          </a:p>
        </p:txBody>
      </p:sp>
      <p:pic>
        <p:nvPicPr>
          <p:cNvPr id="5" name="Picture 4">
            <a:extLst>
              <a:ext uri="{FF2B5EF4-FFF2-40B4-BE49-F238E27FC236}">
                <a16:creationId xmlns:a16="http://schemas.microsoft.com/office/drawing/2014/main" id="{05DA5F05-679F-4DF2-8B32-EFD4AE018CEA}"/>
              </a:ext>
            </a:extLst>
          </p:cNvPr>
          <p:cNvPicPr>
            <a:picLocks noChangeAspect="1"/>
          </p:cNvPicPr>
          <p:nvPr/>
        </p:nvPicPr>
        <p:blipFill>
          <a:blip r:embed="rId5"/>
          <a:stretch>
            <a:fillRect/>
          </a:stretch>
        </p:blipFill>
        <p:spPr>
          <a:xfrm>
            <a:off x="-4171" y="3962400"/>
            <a:ext cx="12196171" cy="2948976"/>
          </a:xfrm>
          <a:prstGeom prst="rect">
            <a:avLst/>
          </a:prstGeom>
        </p:spPr>
      </p:pic>
    </p:spTree>
    <p:extLst>
      <p:ext uri="{BB962C8B-B14F-4D97-AF65-F5344CB8AC3E}">
        <p14:creationId xmlns:p14="http://schemas.microsoft.com/office/powerpoint/2010/main" val="199773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9F7BF4-186D-40B3-8001-B9A33F84F64D}"/>
              </a:ext>
            </a:extLst>
          </p:cNvPr>
          <p:cNvSpPr txBox="1"/>
          <p:nvPr/>
        </p:nvSpPr>
        <p:spPr>
          <a:xfrm>
            <a:off x="354842" y="368490"/>
            <a:ext cx="5659182" cy="6555641"/>
          </a:xfrm>
          <a:prstGeom prst="rect">
            <a:avLst/>
          </a:prstGeom>
          <a:noFill/>
        </p:spPr>
        <p:txBody>
          <a:bodyPr wrap="square" rtlCol="0">
            <a:spAutoFit/>
          </a:bodyPr>
          <a:lstStyle/>
          <a:p>
            <a:r>
              <a:rPr lang="en-US" sz="2800" dirty="0"/>
              <a:t>Our goal is to explore </a:t>
            </a:r>
            <a:r>
              <a:rPr lang="en-US" sz="2800" b="1" dirty="0" err="1">
                <a:solidFill>
                  <a:srgbClr val="FF0000"/>
                </a:solidFill>
              </a:rPr>
              <a:t>tilings</a:t>
            </a:r>
            <a:r>
              <a:rPr lang="en-US" sz="2800" dirty="0"/>
              <a:t>.  What is a tiling?</a:t>
            </a:r>
          </a:p>
          <a:p>
            <a:pPr algn="just"/>
            <a:endParaRPr lang="en-US" sz="2800" dirty="0"/>
          </a:p>
          <a:p>
            <a:pPr algn="just"/>
            <a:r>
              <a:rPr lang="en-US" sz="2800" dirty="0"/>
              <a:t>We have a collection of objects and we want to place them down to cover a space.</a:t>
            </a:r>
          </a:p>
          <a:p>
            <a:pPr algn="just"/>
            <a:endParaRPr lang="en-US" sz="2800" dirty="0"/>
          </a:p>
          <a:p>
            <a:pPr algn="just"/>
            <a:r>
              <a:rPr lang="en-US" sz="2800" dirty="0"/>
              <a:t>For example, imagine you want to cover the floor and the floor is a giant square, say 10 feet by 10 feet. What would be a good shape to use to cover it? We want the shape to be smaller that the floor, and we want all the pieces to fit together with no gaps. </a:t>
            </a:r>
            <a:r>
              <a:rPr lang="en-US" sz="2400" dirty="0">
                <a:solidFill>
                  <a:srgbClr val="FF0000"/>
                </a:solidFill>
              </a:rPr>
              <a:t>Answer: 1 foot by 1 foot squares!</a:t>
            </a:r>
          </a:p>
        </p:txBody>
      </p:sp>
      <p:sp>
        <p:nvSpPr>
          <p:cNvPr id="5" name="Slide Number Placeholder 4">
            <a:extLst>
              <a:ext uri="{FF2B5EF4-FFF2-40B4-BE49-F238E27FC236}">
                <a16:creationId xmlns:a16="http://schemas.microsoft.com/office/drawing/2014/main" id="{ACDB5630-9420-4009-8A5E-16D330DEFA6B}"/>
              </a:ext>
            </a:extLst>
          </p:cNvPr>
          <p:cNvSpPr>
            <a:spLocks noGrp="1"/>
          </p:cNvSpPr>
          <p:nvPr>
            <p:ph type="sldNum" sz="quarter" idx="12"/>
          </p:nvPr>
        </p:nvSpPr>
        <p:spPr/>
        <p:txBody>
          <a:bodyPr/>
          <a:lstStyle/>
          <a:p>
            <a:fld id="{A74C1089-79CF-4504-8B1B-E2AB1B2560D4}" type="slidenum">
              <a:rPr lang="en-US" smtClean="0"/>
              <a:t>10</a:t>
            </a:fld>
            <a:endParaRPr lang="en-US"/>
          </a:p>
        </p:txBody>
      </p:sp>
      <p:pic>
        <p:nvPicPr>
          <p:cNvPr id="7" name="Picture 6">
            <a:extLst>
              <a:ext uri="{FF2B5EF4-FFF2-40B4-BE49-F238E27FC236}">
                <a16:creationId xmlns:a16="http://schemas.microsoft.com/office/drawing/2014/main" id="{663290D0-A049-4A4B-BEAC-75ECB5B7B884}"/>
              </a:ext>
            </a:extLst>
          </p:cNvPr>
          <p:cNvPicPr>
            <a:picLocks noChangeAspect="1"/>
          </p:cNvPicPr>
          <p:nvPr/>
        </p:nvPicPr>
        <p:blipFill>
          <a:blip r:embed="rId2"/>
          <a:stretch>
            <a:fillRect/>
          </a:stretch>
        </p:blipFill>
        <p:spPr>
          <a:xfrm>
            <a:off x="6014024" y="816745"/>
            <a:ext cx="5823134" cy="5363197"/>
          </a:xfrm>
          <a:prstGeom prst="rect">
            <a:avLst/>
          </a:prstGeom>
        </p:spPr>
      </p:pic>
    </p:spTree>
    <p:extLst>
      <p:ext uri="{BB962C8B-B14F-4D97-AF65-F5344CB8AC3E}">
        <p14:creationId xmlns:p14="http://schemas.microsoft.com/office/powerpoint/2010/main" val="283346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9F7BF4-186D-40B3-8001-B9A33F84F64D}"/>
              </a:ext>
            </a:extLst>
          </p:cNvPr>
          <p:cNvSpPr txBox="1"/>
          <p:nvPr/>
        </p:nvSpPr>
        <p:spPr>
          <a:xfrm>
            <a:off x="354842" y="368490"/>
            <a:ext cx="5659182" cy="6555641"/>
          </a:xfrm>
          <a:prstGeom prst="rect">
            <a:avLst/>
          </a:prstGeom>
          <a:noFill/>
        </p:spPr>
        <p:txBody>
          <a:bodyPr wrap="square" rtlCol="0">
            <a:spAutoFit/>
          </a:bodyPr>
          <a:lstStyle/>
          <a:p>
            <a:r>
              <a:rPr lang="en-US" sz="2800" dirty="0"/>
              <a:t>Our goal is to explore </a:t>
            </a:r>
            <a:r>
              <a:rPr lang="en-US" sz="2800" b="1" dirty="0" err="1">
                <a:solidFill>
                  <a:srgbClr val="FF0000"/>
                </a:solidFill>
              </a:rPr>
              <a:t>tilings</a:t>
            </a:r>
            <a:r>
              <a:rPr lang="en-US" sz="2800" dirty="0"/>
              <a:t>.  What is a tiling?</a:t>
            </a:r>
          </a:p>
          <a:p>
            <a:pPr algn="just"/>
            <a:endParaRPr lang="en-US" sz="2800" dirty="0"/>
          </a:p>
          <a:p>
            <a:pPr algn="just"/>
            <a:r>
              <a:rPr lang="en-US" sz="2800" dirty="0"/>
              <a:t>We have a collection of objects and we want to place them down to cover a space.</a:t>
            </a:r>
          </a:p>
          <a:p>
            <a:pPr algn="just"/>
            <a:endParaRPr lang="en-US" sz="2800" dirty="0"/>
          </a:p>
          <a:p>
            <a:pPr algn="just"/>
            <a:r>
              <a:rPr lang="en-US" sz="2800" dirty="0"/>
              <a:t>For example, imagine you want to cover the floor and the floor is a giant square, say 10 feet by 10 feet. What would be a good shape to use to cover it? We want the shape to be smaller that the floor, and we want all the pieces to fit together with no gaps. </a:t>
            </a:r>
            <a:r>
              <a:rPr lang="en-US" sz="2400" dirty="0">
                <a:solidFill>
                  <a:srgbClr val="FF0000"/>
                </a:solidFill>
              </a:rPr>
              <a:t>Answer: 1 foot by 1 foot squares!</a:t>
            </a:r>
          </a:p>
        </p:txBody>
      </p:sp>
      <p:sp>
        <p:nvSpPr>
          <p:cNvPr id="5" name="Slide Number Placeholder 4">
            <a:extLst>
              <a:ext uri="{FF2B5EF4-FFF2-40B4-BE49-F238E27FC236}">
                <a16:creationId xmlns:a16="http://schemas.microsoft.com/office/drawing/2014/main" id="{ACDB5630-9420-4009-8A5E-16D330DEFA6B}"/>
              </a:ext>
            </a:extLst>
          </p:cNvPr>
          <p:cNvSpPr>
            <a:spLocks noGrp="1"/>
          </p:cNvSpPr>
          <p:nvPr>
            <p:ph type="sldNum" sz="quarter" idx="12"/>
          </p:nvPr>
        </p:nvSpPr>
        <p:spPr/>
        <p:txBody>
          <a:bodyPr/>
          <a:lstStyle/>
          <a:p>
            <a:fld id="{A74C1089-79CF-4504-8B1B-E2AB1B2560D4}" type="slidenum">
              <a:rPr lang="en-US" smtClean="0"/>
              <a:t>11</a:t>
            </a:fld>
            <a:endParaRPr lang="en-US"/>
          </a:p>
        </p:txBody>
      </p:sp>
      <p:pic>
        <p:nvPicPr>
          <p:cNvPr id="2" name="Picture 1">
            <a:extLst>
              <a:ext uri="{FF2B5EF4-FFF2-40B4-BE49-F238E27FC236}">
                <a16:creationId xmlns:a16="http://schemas.microsoft.com/office/drawing/2014/main" id="{FEA80CD4-1D9A-436B-80B1-24A7A9C3672B}"/>
              </a:ext>
            </a:extLst>
          </p:cNvPr>
          <p:cNvPicPr>
            <a:picLocks noChangeAspect="1"/>
          </p:cNvPicPr>
          <p:nvPr/>
        </p:nvPicPr>
        <p:blipFill>
          <a:blip r:embed="rId2"/>
          <a:stretch>
            <a:fillRect/>
          </a:stretch>
        </p:blipFill>
        <p:spPr>
          <a:xfrm>
            <a:off x="6014024" y="661420"/>
            <a:ext cx="6059099" cy="5535160"/>
          </a:xfrm>
          <a:prstGeom prst="rect">
            <a:avLst/>
          </a:prstGeom>
        </p:spPr>
      </p:pic>
    </p:spTree>
    <p:extLst>
      <p:ext uri="{BB962C8B-B14F-4D97-AF65-F5344CB8AC3E}">
        <p14:creationId xmlns:p14="http://schemas.microsoft.com/office/powerpoint/2010/main" val="342026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9F7BF4-186D-40B3-8001-B9A33F84F64D}"/>
              </a:ext>
            </a:extLst>
          </p:cNvPr>
          <p:cNvSpPr txBox="1"/>
          <p:nvPr/>
        </p:nvSpPr>
        <p:spPr>
          <a:xfrm>
            <a:off x="354842" y="368490"/>
            <a:ext cx="5659182" cy="6555641"/>
          </a:xfrm>
          <a:prstGeom prst="rect">
            <a:avLst/>
          </a:prstGeom>
          <a:noFill/>
        </p:spPr>
        <p:txBody>
          <a:bodyPr wrap="square" rtlCol="0">
            <a:spAutoFit/>
          </a:bodyPr>
          <a:lstStyle/>
          <a:p>
            <a:r>
              <a:rPr lang="en-US" sz="2800" dirty="0"/>
              <a:t>Our goal is to explore </a:t>
            </a:r>
            <a:r>
              <a:rPr lang="en-US" sz="2800" b="1" dirty="0" err="1">
                <a:solidFill>
                  <a:srgbClr val="FF0000"/>
                </a:solidFill>
              </a:rPr>
              <a:t>tilings</a:t>
            </a:r>
            <a:r>
              <a:rPr lang="en-US" sz="2800" dirty="0"/>
              <a:t>.  What is a tiling?</a:t>
            </a:r>
          </a:p>
          <a:p>
            <a:pPr algn="just"/>
            <a:endParaRPr lang="en-US" sz="2800" dirty="0"/>
          </a:p>
          <a:p>
            <a:pPr algn="just"/>
            <a:r>
              <a:rPr lang="en-US" sz="2800" dirty="0"/>
              <a:t>We have a collection of objects and we want to place them down to cover a space.</a:t>
            </a:r>
          </a:p>
          <a:p>
            <a:pPr algn="just"/>
            <a:endParaRPr lang="en-US" sz="2800" dirty="0"/>
          </a:p>
          <a:p>
            <a:pPr algn="just"/>
            <a:r>
              <a:rPr lang="en-US" sz="2800" dirty="0"/>
              <a:t>For example, imagine you want to cover the floor and the floor is a giant square, say 10 feet by 10 feet. What would be a good shape to use to cover it? We want the shape to be smaller that the floor, and we want all the pieces to fit together with no gaps. </a:t>
            </a:r>
            <a:r>
              <a:rPr lang="en-US" sz="2400" dirty="0">
                <a:solidFill>
                  <a:srgbClr val="FF0000"/>
                </a:solidFill>
              </a:rPr>
              <a:t>Answer: 1 foot by 1 foot squares!</a:t>
            </a:r>
          </a:p>
        </p:txBody>
      </p:sp>
      <p:sp>
        <p:nvSpPr>
          <p:cNvPr id="5" name="Slide Number Placeholder 4">
            <a:extLst>
              <a:ext uri="{FF2B5EF4-FFF2-40B4-BE49-F238E27FC236}">
                <a16:creationId xmlns:a16="http://schemas.microsoft.com/office/drawing/2014/main" id="{ACDB5630-9420-4009-8A5E-16D330DEFA6B}"/>
              </a:ext>
            </a:extLst>
          </p:cNvPr>
          <p:cNvSpPr>
            <a:spLocks noGrp="1"/>
          </p:cNvSpPr>
          <p:nvPr>
            <p:ph type="sldNum" sz="quarter" idx="12"/>
          </p:nvPr>
        </p:nvSpPr>
        <p:spPr/>
        <p:txBody>
          <a:bodyPr/>
          <a:lstStyle/>
          <a:p>
            <a:fld id="{A74C1089-79CF-4504-8B1B-E2AB1B2560D4}" type="slidenum">
              <a:rPr lang="en-US" smtClean="0"/>
              <a:t>12</a:t>
            </a:fld>
            <a:endParaRPr lang="en-US"/>
          </a:p>
        </p:txBody>
      </p:sp>
      <p:pic>
        <p:nvPicPr>
          <p:cNvPr id="2" name="Picture 1">
            <a:extLst>
              <a:ext uri="{FF2B5EF4-FFF2-40B4-BE49-F238E27FC236}">
                <a16:creationId xmlns:a16="http://schemas.microsoft.com/office/drawing/2014/main" id="{FEA80CD4-1D9A-436B-80B1-24A7A9C3672B}"/>
              </a:ext>
            </a:extLst>
          </p:cNvPr>
          <p:cNvPicPr>
            <a:picLocks noChangeAspect="1"/>
          </p:cNvPicPr>
          <p:nvPr/>
        </p:nvPicPr>
        <p:blipFill>
          <a:blip r:embed="rId2"/>
          <a:stretch>
            <a:fillRect/>
          </a:stretch>
        </p:blipFill>
        <p:spPr>
          <a:xfrm>
            <a:off x="6014024" y="661420"/>
            <a:ext cx="6059099" cy="5535160"/>
          </a:xfrm>
          <a:prstGeom prst="rect">
            <a:avLst/>
          </a:prstGeom>
        </p:spPr>
      </p:pic>
      <p:pic>
        <p:nvPicPr>
          <p:cNvPr id="3" name="Picture 2">
            <a:extLst>
              <a:ext uri="{FF2B5EF4-FFF2-40B4-BE49-F238E27FC236}">
                <a16:creationId xmlns:a16="http://schemas.microsoft.com/office/drawing/2014/main" id="{2DCC8546-707B-41F6-84C6-07146141B1DE}"/>
              </a:ext>
            </a:extLst>
          </p:cNvPr>
          <p:cNvPicPr>
            <a:picLocks noChangeAspect="1"/>
          </p:cNvPicPr>
          <p:nvPr/>
        </p:nvPicPr>
        <p:blipFill>
          <a:blip r:embed="rId3"/>
          <a:stretch>
            <a:fillRect/>
          </a:stretch>
        </p:blipFill>
        <p:spPr>
          <a:xfrm>
            <a:off x="5982997" y="583443"/>
            <a:ext cx="6090126" cy="5613137"/>
          </a:xfrm>
          <a:prstGeom prst="rect">
            <a:avLst/>
          </a:prstGeom>
        </p:spPr>
      </p:pic>
    </p:spTree>
    <p:extLst>
      <p:ext uri="{BB962C8B-B14F-4D97-AF65-F5344CB8AC3E}">
        <p14:creationId xmlns:p14="http://schemas.microsoft.com/office/powerpoint/2010/main" val="248978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9F7BF4-186D-40B3-8001-B9A33F84F64D}"/>
              </a:ext>
            </a:extLst>
          </p:cNvPr>
          <p:cNvSpPr txBox="1"/>
          <p:nvPr/>
        </p:nvSpPr>
        <p:spPr>
          <a:xfrm>
            <a:off x="354842" y="368490"/>
            <a:ext cx="5659182" cy="6555641"/>
          </a:xfrm>
          <a:prstGeom prst="rect">
            <a:avLst/>
          </a:prstGeom>
          <a:noFill/>
        </p:spPr>
        <p:txBody>
          <a:bodyPr wrap="square" rtlCol="0">
            <a:spAutoFit/>
          </a:bodyPr>
          <a:lstStyle/>
          <a:p>
            <a:r>
              <a:rPr lang="en-US" sz="2800" dirty="0"/>
              <a:t>Our goal is to explore </a:t>
            </a:r>
            <a:r>
              <a:rPr lang="en-US" sz="2800" b="1" dirty="0" err="1">
                <a:solidFill>
                  <a:srgbClr val="FF0000"/>
                </a:solidFill>
              </a:rPr>
              <a:t>tilings</a:t>
            </a:r>
            <a:r>
              <a:rPr lang="en-US" sz="2800" dirty="0"/>
              <a:t>.  What is a tiling?</a:t>
            </a:r>
          </a:p>
          <a:p>
            <a:pPr algn="just"/>
            <a:endParaRPr lang="en-US" sz="2800" dirty="0"/>
          </a:p>
          <a:p>
            <a:pPr algn="just"/>
            <a:r>
              <a:rPr lang="en-US" sz="2800" dirty="0"/>
              <a:t>We have a collection of objects and we want to place them down to cover a space.</a:t>
            </a:r>
          </a:p>
          <a:p>
            <a:pPr algn="just"/>
            <a:endParaRPr lang="en-US" sz="2800" dirty="0"/>
          </a:p>
          <a:p>
            <a:pPr algn="just"/>
            <a:r>
              <a:rPr lang="en-US" sz="2800" dirty="0"/>
              <a:t>For example, imagine you want to cover the floor and the floor is a giant square, say 10 feet by 10 feet. What would be a good shape to use to cover it? We want the shape to be smaller that the floor, and we want all the pieces to fit together with no gaps. </a:t>
            </a:r>
            <a:r>
              <a:rPr lang="en-US" sz="2400" dirty="0">
                <a:solidFill>
                  <a:srgbClr val="FF0000"/>
                </a:solidFill>
              </a:rPr>
              <a:t>Answer: 1 foot by 1 foot squares!</a:t>
            </a:r>
          </a:p>
        </p:txBody>
      </p:sp>
      <p:sp>
        <p:nvSpPr>
          <p:cNvPr id="5" name="Slide Number Placeholder 4">
            <a:extLst>
              <a:ext uri="{FF2B5EF4-FFF2-40B4-BE49-F238E27FC236}">
                <a16:creationId xmlns:a16="http://schemas.microsoft.com/office/drawing/2014/main" id="{ACDB5630-9420-4009-8A5E-16D330DEFA6B}"/>
              </a:ext>
            </a:extLst>
          </p:cNvPr>
          <p:cNvSpPr>
            <a:spLocks noGrp="1"/>
          </p:cNvSpPr>
          <p:nvPr>
            <p:ph type="sldNum" sz="quarter" idx="12"/>
          </p:nvPr>
        </p:nvSpPr>
        <p:spPr/>
        <p:txBody>
          <a:bodyPr/>
          <a:lstStyle/>
          <a:p>
            <a:fld id="{A74C1089-79CF-4504-8B1B-E2AB1B2560D4}" type="slidenum">
              <a:rPr lang="en-US" smtClean="0"/>
              <a:t>13</a:t>
            </a:fld>
            <a:endParaRPr lang="en-US"/>
          </a:p>
        </p:txBody>
      </p:sp>
      <p:pic>
        <p:nvPicPr>
          <p:cNvPr id="6" name="Picture 5">
            <a:extLst>
              <a:ext uri="{FF2B5EF4-FFF2-40B4-BE49-F238E27FC236}">
                <a16:creationId xmlns:a16="http://schemas.microsoft.com/office/drawing/2014/main" id="{404ED7CB-5365-472A-BE8E-DB56335908CA}"/>
              </a:ext>
            </a:extLst>
          </p:cNvPr>
          <p:cNvPicPr>
            <a:picLocks noChangeAspect="1"/>
          </p:cNvPicPr>
          <p:nvPr/>
        </p:nvPicPr>
        <p:blipFill>
          <a:blip r:embed="rId2"/>
          <a:stretch>
            <a:fillRect/>
          </a:stretch>
        </p:blipFill>
        <p:spPr>
          <a:xfrm>
            <a:off x="6191708" y="368491"/>
            <a:ext cx="6000292" cy="5437506"/>
          </a:xfrm>
          <a:prstGeom prst="rect">
            <a:avLst/>
          </a:prstGeom>
        </p:spPr>
      </p:pic>
      <p:sp>
        <p:nvSpPr>
          <p:cNvPr id="7" name="TextBox 6">
            <a:extLst>
              <a:ext uri="{FF2B5EF4-FFF2-40B4-BE49-F238E27FC236}">
                <a16:creationId xmlns:a16="http://schemas.microsoft.com/office/drawing/2014/main" id="{694E3293-1663-4132-B53A-DFDAB4AD91E0}"/>
              </a:ext>
            </a:extLst>
          </p:cNvPr>
          <p:cNvSpPr txBox="1"/>
          <p:nvPr/>
        </p:nvSpPr>
        <p:spPr>
          <a:xfrm>
            <a:off x="6445188" y="5983550"/>
            <a:ext cx="5228948" cy="372800"/>
          </a:xfrm>
          <a:prstGeom prst="rect">
            <a:avLst/>
          </a:prstGeom>
          <a:noFill/>
        </p:spPr>
        <p:txBody>
          <a:bodyPr wrap="square" rtlCol="0">
            <a:spAutoFit/>
          </a:bodyPr>
          <a:lstStyle/>
          <a:p>
            <a:r>
              <a:rPr lang="en-US" dirty="0">
                <a:solidFill>
                  <a:srgbClr val="FF0000"/>
                </a:solidFill>
              </a:rPr>
              <a:t>We just continue adding the smaller squares…..</a:t>
            </a:r>
          </a:p>
        </p:txBody>
      </p:sp>
    </p:spTree>
    <p:extLst>
      <p:ext uri="{BB962C8B-B14F-4D97-AF65-F5344CB8AC3E}">
        <p14:creationId xmlns:p14="http://schemas.microsoft.com/office/powerpoint/2010/main" val="207683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AB792-2308-4ECB-ADCB-5942A2517F33}"/>
              </a:ext>
            </a:extLst>
          </p:cNvPr>
          <p:cNvSpPr txBox="1"/>
          <p:nvPr/>
        </p:nvSpPr>
        <p:spPr>
          <a:xfrm>
            <a:off x="275208" y="390617"/>
            <a:ext cx="11611992" cy="954107"/>
          </a:xfrm>
          <a:prstGeom prst="rect">
            <a:avLst/>
          </a:prstGeom>
          <a:noFill/>
        </p:spPr>
        <p:txBody>
          <a:bodyPr wrap="square" rtlCol="0">
            <a:spAutoFit/>
          </a:bodyPr>
          <a:lstStyle/>
          <a:p>
            <a:r>
              <a:rPr lang="en-US" sz="2800" dirty="0"/>
              <a:t>Building on our success, as a fun problem see if you can tile larger and larger regions, with no gaps, with the following shapes.</a:t>
            </a:r>
          </a:p>
        </p:txBody>
      </p:sp>
      <p:pic>
        <p:nvPicPr>
          <p:cNvPr id="4" name="Picture 3">
            <a:extLst>
              <a:ext uri="{FF2B5EF4-FFF2-40B4-BE49-F238E27FC236}">
                <a16:creationId xmlns:a16="http://schemas.microsoft.com/office/drawing/2014/main" id="{36F58F29-AA05-4C9F-89AD-9FAC1CC36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263" y="1558681"/>
            <a:ext cx="8786163" cy="4908702"/>
          </a:xfrm>
          <a:prstGeom prst="rect">
            <a:avLst/>
          </a:prstGeom>
        </p:spPr>
      </p:pic>
    </p:spTree>
    <p:extLst>
      <p:ext uri="{BB962C8B-B14F-4D97-AF65-F5344CB8AC3E}">
        <p14:creationId xmlns:p14="http://schemas.microsoft.com/office/powerpoint/2010/main" val="349877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AB792-2308-4ECB-ADCB-5942A2517F33}"/>
              </a:ext>
            </a:extLst>
          </p:cNvPr>
          <p:cNvSpPr txBox="1"/>
          <p:nvPr/>
        </p:nvSpPr>
        <p:spPr>
          <a:xfrm>
            <a:off x="275208" y="390617"/>
            <a:ext cx="11611992" cy="954107"/>
          </a:xfrm>
          <a:prstGeom prst="rect">
            <a:avLst/>
          </a:prstGeom>
          <a:noFill/>
        </p:spPr>
        <p:txBody>
          <a:bodyPr wrap="square" rtlCol="0">
            <a:spAutoFit/>
          </a:bodyPr>
          <a:lstStyle/>
          <a:p>
            <a:r>
              <a:rPr lang="en-US" sz="2800" dirty="0"/>
              <a:t>Building on our success, as a fun problem see if you can tile larger and larger regions, with no gaps, with the following shapes.</a:t>
            </a:r>
          </a:p>
        </p:txBody>
      </p:sp>
      <p:pic>
        <p:nvPicPr>
          <p:cNvPr id="4" name="Picture 3">
            <a:extLst>
              <a:ext uri="{FF2B5EF4-FFF2-40B4-BE49-F238E27FC236}">
                <a16:creationId xmlns:a16="http://schemas.microsoft.com/office/drawing/2014/main" id="{36F58F29-AA05-4C9F-89AD-9FAC1CC36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739" y="1611947"/>
            <a:ext cx="5488929" cy="3066585"/>
          </a:xfrm>
          <a:prstGeom prst="rect">
            <a:avLst/>
          </a:prstGeom>
        </p:spPr>
      </p:pic>
      <p:sp>
        <p:nvSpPr>
          <p:cNvPr id="5" name="TextBox 4">
            <a:extLst>
              <a:ext uri="{FF2B5EF4-FFF2-40B4-BE49-F238E27FC236}">
                <a16:creationId xmlns:a16="http://schemas.microsoft.com/office/drawing/2014/main" id="{65136B4F-85BE-44FE-828A-38E467039E7F}"/>
              </a:ext>
            </a:extLst>
          </p:cNvPr>
          <p:cNvSpPr txBox="1"/>
          <p:nvPr/>
        </p:nvSpPr>
        <p:spPr>
          <a:xfrm>
            <a:off x="480874" y="5079507"/>
            <a:ext cx="11611992" cy="1384995"/>
          </a:xfrm>
          <a:prstGeom prst="rect">
            <a:avLst/>
          </a:prstGeom>
          <a:noFill/>
        </p:spPr>
        <p:txBody>
          <a:bodyPr wrap="square" rtlCol="0">
            <a:spAutoFit/>
          </a:bodyPr>
          <a:lstStyle/>
          <a:p>
            <a:r>
              <a:rPr lang="en-US" sz="2800" dirty="0"/>
              <a:t>Note each shape above has all sides of the same length. We saw we can do it with the square. What about the triangle? What about the pentagon? What if we mix and match? </a:t>
            </a:r>
            <a:r>
              <a:rPr lang="en-US" sz="2800" dirty="0">
                <a:solidFill>
                  <a:srgbClr val="FF0000"/>
                </a:solidFill>
              </a:rPr>
              <a:t>GOOD LUCK!</a:t>
            </a:r>
          </a:p>
        </p:txBody>
      </p:sp>
    </p:spTree>
    <p:extLst>
      <p:ext uri="{BB962C8B-B14F-4D97-AF65-F5344CB8AC3E}">
        <p14:creationId xmlns:p14="http://schemas.microsoft.com/office/powerpoint/2010/main" val="314063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136B4F-85BE-44FE-828A-38E467039E7F}"/>
              </a:ext>
            </a:extLst>
          </p:cNvPr>
          <p:cNvSpPr txBox="1"/>
          <p:nvPr/>
        </p:nvSpPr>
        <p:spPr>
          <a:xfrm>
            <a:off x="142042" y="2250076"/>
            <a:ext cx="11611992" cy="2677656"/>
          </a:xfrm>
          <a:prstGeom prst="rect">
            <a:avLst/>
          </a:prstGeom>
          <a:noFill/>
        </p:spPr>
        <p:txBody>
          <a:bodyPr wrap="square" rtlCol="0">
            <a:spAutoFit/>
          </a:bodyPr>
          <a:lstStyle/>
          <a:p>
            <a:r>
              <a:rPr lang="en-US" sz="2800" dirty="0"/>
              <a:t>Note each shape above has all sides of the same length. We saw we can do it with the square. What about the triangle? What about the pentagon? What if we mix and match? </a:t>
            </a:r>
            <a:r>
              <a:rPr lang="en-US" sz="2800" dirty="0">
                <a:solidFill>
                  <a:srgbClr val="FF0000"/>
                </a:solidFill>
              </a:rPr>
              <a:t>GOOD LUCK!</a:t>
            </a:r>
          </a:p>
          <a:p>
            <a:endParaRPr lang="en-US" sz="2800" dirty="0">
              <a:solidFill>
                <a:srgbClr val="FF0000"/>
              </a:solidFill>
            </a:endParaRPr>
          </a:p>
          <a:p>
            <a:r>
              <a:rPr lang="en-US" sz="2800" dirty="0">
                <a:solidFill>
                  <a:srgbClr val="FF0000"/>
                </a:solidFill>
              </a:rPr>
              <a:t>Notice we have implicitly made an assumption about what we are studying?</a:t>
            </a:r>
          </a:p>
          <a:p>
            <a:r>
              <a:rPr lang="en-US" sz="2800" dirty="0">
                <a:solidFill>
                  <a:srgbClr val="FF0000"/>
                </a:solidFill>
              </a:rPr>
              <a:t>What is that assumption?</a:t>
            </a:r>
          </a:p>
        </p:txBody>
      </p:sp>
      <p:pic>
        <p:nvPicPr>
          <p:cNvPr id="6" name="Picture 5">
            <a:extLst>
              <a:ext uri="{FF2B5EF4-FFF2-40B4-BE49-F238E27FC236}">
                <a16:creationId xmlns:a16="http://schemas.microsoft.com/office/drawing/2014/main" id="{6C162351-5D07-4C72-911A-A78853824E90}"/>
              </a:ext>
            </a:extLst>
          </p:cNvPr>
          <p:cNvPicPr>
            <a:picLocks noChangeAspect="1"/>
          </p:cNvPicPr>
          <p:nvPr/>
        </p:nvPicPr>
        <p:blipFill>
          <a:blip r:embed="rId2"/>
          <a:stretch>
            <a:fillRect/>
          </a:stretch>
        </p:blipFill>
        <p:spPr>
          <a:xfrm>
            <a:off x="65437" y="237230"/>
            <a:ext cx="11901823" cy="1857900"/>
          </a:xfrm>
          <a:prstGeom prst="rect">
            <a:avLst/>
          </a:prstGeom>
        </p:spPr>
      </p:pic>
    </p:spTree>
    <p:extLst>
      <p:ext uri="{BB962C8B-B14F-4D97-AF65-F5344CB8AC3E}">
        <p14:creationId xmlns:p14="http://schemas.microsoft.com/office/powerpoint/2010/main" val="194346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136B4F-85BE-44FE-828A-38E467039E7F}"/>
              </a:ext>
            </a:extLst>
          </p:cNvPr>
          <p:cNvSpPr txBox="1"/>
          <p:nvPr/>
        </p:nvSpPr>
        <p:spPr>
          <a:xfrm>
            <a:off x="142042" y="2250076"/>
            <a:ext cx="11611992" cy="3970318"/>
          </a:xfrm>
          <a:prstGeom prst="rect">
            <a:avLst/>
          </a:prstGeom>
          <a:noFill/>
        </p:spPr>
        <p:txBody>
          <a:bodyPr wrap="square" rtlCol="0">
            <a:spAutoFit/>
          </a:bodyPr>
          <a:lstStyle/>
          <a:p>
            <a:r>
              <a:rPr lang="en-US" sz="2800" dirty="0"/>
              <a:t>Note each shape above has all sides of the same length. We saw we can do it with the square. What about the triangle? What about the pentagon? What if we mix and match? </a:t>
            </a:r>
            <a:r>
              <a:rPr lang="en-US" sz="2800" dirty="0">
                <a:solidFill>
                  <a:srgbClr val="FF0000"/>
                </a:solidFill>
              </a:rPr>
              <a:t>GOOD LUCK!</a:t>
            </a:r>
          </a:p>
          <a:p>
            <a:endParaRPr lang="en-US" sz="2800" dirty="0">
              <a:solidFill>
                <a:srgbClr val="FF0000"/>
              </a:solidFill>
            </a:endParaRPr>
          </a:p>
          <a:p>
            <a:r>
              <a:rPr lang="en-US" sz="2800" dirty="0">
                <a:solidFill>
                  <a:srgbClr val="FF0000"/>
                </a:solidFill>
              </a:rPr>
              <a:t>Notice we have implicitly made an assumption about what we are studying?</a:t>
            </a:r>
          </a:p>
          <a:p>
            <a:r>
              <a:rPr lang="en-US" sz="2800" dirty="0">
                <a:solidFill>
                  <a:srgbClr val="FF0000"/>
                </a:solidFill>
              </a:rPr>
              <a:t>What is that assumption?</a:t>
            </a:r>
          </a:p>
          <a:p>
            <a:endParaRPr lang="en-US" sz="2800" dirty="0">
              <a:solidFill>
                <a:srgbClr val="FF0000"/>
              </a:solidFill>
            </a:endParaRPr>
          </a:p>
          <a:p>
            <a:r>
              <a:rPr lang="en-US" sz="2800" b="1" dirty="0">
                <a:solidFill>
                  <a:srgbClr val="7030A0"/>
                </a:solidFill>
              </a:rPr>
              <a:t>We are working IN THE PLANE – What happens in higher dimensions?</a:t>
            </a:r>
          </a:p>
          <a:p>
            <a:r>
              <a:rPr lang="en-US" sz="2800" b="1" dirty="0">
                <a:solidFill>
                  <a:srgbClr val="7030A0"/>
                </a:solidFill>
              </a:rPr>
              <a:t>Think of the five platonic solids – how do those GENERALIZE?</a:t>
            </a:r>
          </a:p>
        </p:txBody>
      </p:sp>
      <p:pic>
        <p:nvPicPr>
          <p:cNvPr id="6" name="Picture 5">
            <a:extLst>
              <a:ext uri="{FF2B5EF4-FFF2-40B4-BE49-F238E27FC236}">
                <a16:creationId xmlns:a16="http://schemas.microsoft.com/office/drawing/2014/main" id="{6C162351-5D07-4C72-911A-A78853824E90}"/>
              </a:ext>
            </a:extLst>
          </p:cNvPr>
          <p:cNvPicPr>
            <a:picLocks noChangeAspect="1"/>
          </p:cNvPicPr>
          <p:nvPr/>
        </p:nvPicPr>
        <p:blipFill>
          <a:blip r:embed="rId2"/>
          <a:stretch>
            <a:fillRect/>
          </a:stretch>
        </p:blipFill>
        <p:spPr>
          <a:xfrm>
            <a:off x="65437" y="237230"/>
            <a:ext cx="11901823" cy="1857900"/>
          </a:xfrm>
          <a:prstGeom prst="rect">
            <a:avLst/>
          </a:prstGeom>
        </p:spPr>
      </p:pic>
    </p:spTree>
    <p:extLst>
      <p:ext uri="{BB962C8B-B14F-4D97-AF65-F5344CB8AC3E}">
        <p14:creationId xmlns:p14="http://schemas.microsoft.com/office/powerpoint/2010/main" val="273954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80D67-1D7A-4F8D-9B87-EADB121CBAD9}"/>
              </a:ext>
            </a:extLst>
          </p:cNvPr>
          <p:cNvSpPr txBox="1"/>
          <p:nvPr/>
        </p:nvSpPr>
        <p:spPr>
          <a:xfrm>
            <a:off x="179033" y="142042"/>
            <a:ext cx="11833934" cy="6340197"/>
          </a:xfrm>
          <a:prstGeom prst="rect">
            <a:avLst/>
          </a:prstGeom>
          <a:noFill/>
        </p:spPr>
        <p:txBody>
          <a:bodyPr wrap="square" rtlCol="0">
            <a:spAutoFit/>
          </a:bodyPr>
          <a:lstStyle/>
          <a:p>
            <a:r>
              <a:rPr lang="en-US" sz="5200" b="1" dirty="0">
                <a:solidFill>
                  <a:srgbClr val="FF0000"/>
                </a:solidFill>
              </a:rPr>
              <a:t>Objectives: Discuss computational units.</a:t>
            </a:r>
          </a:p>
          <a:p>
            <a:endParaRPr lang="en-US" sz="1200" b="1" dirty="0">
              <a:solidFill>
                <a:srgbClr val="FF0000"/>
              </a:solidFill>
            </a:endParaRPr>
          </a:p>
          <a:p>
            <a:pPr marL="342900" indent="-342900">
              <a:buFont typeface="Arial" panose="020B0604020202020204" pitchFamily="34" charset="0"/>
              <a:buChar char="•"/>
            </a:pPr>
            <a:r>
              <a:rPr lang="en-US" sz="3800" dirty="0"/>
              <a:t>Gather data and conjecture.</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Test hypotheses.</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Prove claims.</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4000" b="1" dirty="0">
                <a:solidFill>
                  <a:srgbClr val="7030A0"/>
                </a:solidFill>
              </a:rPr>
              <a:t>GENERALIZE</a:t>
            </a:r>
            <a:r>
              <a:rPr lang="en-US" sz="3800" dirty="0"/>
              <a:t>! </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Have fun!</a:t>
            </a:r>
            <a:endParaRPr lang="en-US" sz="2400" dirty="0"/>
          </a:p>
        </p:txBody>
      </p:sp>
    </p:spTree>
    <p:extLst>
      <p:ext uri="{BB962C8B-B14F-4D97-AF65-F5344CB8AC3E}">
        <p14:creationId xmlns:p14="http://schemas.microsoft.com/office/powerpoint/2010/main" val="1510895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19</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2677656"/>
          </a:xfrm>
          <a:prstGeom prst="rect">
            <a:avLst/>
          </a:prstGeom>
          <a:noFill/>
        </p:spPr>
        <p:txBody>
          <a:bodyPr wrap="square" rtlCol="0">
            <a:spAutoFit/>
          </a:bodyPr>
          <a:lstStyle/>
          <a:p>
            <a:r>
              <a:rPr lang="en-US" sz="2800" dirty="0"/>
              <a:t>If we have an unlimited supply of 1 foot by 1 foot squares, we can cover larger and larger rectangles.</a:t>
            </a:r>
          </a:p>
          <a:p>
            <a:endParaRPr lang="en-US" sz="2800" dirty="0"/>
          </a:p>
          <a:p>
            <a:r>
              <a:rPr lang="en-US" sz="2800" dirty="0"/>
              <a:t>Let’s make it more interesting. Imagine now we have EXACTLY ONE of each size square. We have one 1 by 1 rectangle, one 2 by 2 rectangle, one 3 by 3  rectangle, one 4 by 4 rectangle, and so on. </a:t>
            </a:r>
          </a:p>
        </p:txBody>
      </p:sp>
      <p:pic>
        <p:nvPicPr>
          <p:cNvPr id="5" name="Picture 4">
            <a:extLst>
              <a:ext uri="{FF2B5EF4-FFF2-40B4-BE49-F238E27FC236}">
                <a16:creationId xmlns:a16="http://schemas.microsoft.com/office/drawing/2014/main" id="{35F53076-D666-466C-AC64-61F422533459}"/>
              </a:ext>
            </a:extLst>
          </p:cNvPr>
          <p:cNvPicPr>
            <a:picLocks noChangeAspect="1"/>
          </p:cNvPicPr>
          <p:nvPr/>
        </p:nvPicPr>
        <p:blipFill>
          <a:blip r:embed="rId2"/>
          <a:stretch>
            <a:fillRect/>
          </a:stretch>
        </p:blipFill>
        <p:spPr>
          <a:xfrm>
            <a:off x="1678850" y="3741838"/>
            <a:ext cx="8582025" cy="2979637"/>
          </a:xfrm>
          <a:prstGeom prst="rect">
            <a:avLst/>
          </a:prstGeom>
        </p:spPr>
      </p:pic>
    </p:spTree>
    <p:extLst>
      <p:ext uri="{BB962C8B-B14F-4D97-AF65-F5344CB8AC3E}">
        <p14:creationId xmlns:p14="http://schemas.microsoft.com/office/powerpoint/2010/main" val="317276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80D67-1D7A-4F8D-9B87-EADB121CBAD9}"/>
              </a:ext>
            </a:extLst>
          </p:cNvPr>
          <p:cNvSpPr txBox="1"/>
          <p:nvPr/>
        </p:nvSpPr>
        <p:spPr>
          <a:xfrm>
            <a:off x="443883" y="443883"/>
            <a:ext cx="11833934" cy="6063198"/>
          </a:xfrm>
          <a:prstGeom prst="rect">
            <a:avLst/>
          </a:prstGeom>
          <a:noFill/>
        </p:spPr>
        <p:txBody>
          <a:bodyPr wrap="square" rtlCol="0">
            <a:spAutoFit/>
          </a:bodyPr>
          <a:lstStyle/>
          <a:p>
            <a:r>
              <a:rPr lang="en-US" sz="5200" b="1" dirty="0">
                <a:solidFill>
                  <a:srgbClr val="FF0000"/>
                </a:solidFill>
              </a:rPr>
              <a:t>Objectives: Discuss computational units.</a:t>
            </a:r>
          </a:p>
          <a:p>
            <a:endParaRPr lang="en-US" sz="4800" dirty="0"/>
          </a:p>
          <a:p>
            <a:pPr marL="342900" indent="-342900">
              <a:buFont typeface="Arial" panose="020B0604020202020204" pitchFamily="34" charset="0"/>
              <a:buChar char="•"/>
            </a:pPr>
            <a:r>
              <a:rPr lang="en-US" sz="3800" dirty="0"/>
              <a:t>Gather data and conjecture.</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Test hypotheses.</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Prove claims.</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Have fun!</a:t>
            </a:r>
          </a:p>
          <a:p>
            <a:pPr marL="342900" indent="-34290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3473DD22-CD88-4B51-BB08-2FE8C06129D6}"/>
              </a:ext>
            </a:extLst>
          </p:cNvPr>
          <p:cNvPicPr>
            <a:picLocks noChangeAspect="1"/>
          </p:cNvPicPr>
          <p:nvPr/>
        </p:nvPicPr>
        <p:blipFill>
          <a:blip r:embed="rId2"/>
          <a:stretch>
            <a:fillRect/>
          </a:stretch>
        </p:blipFill>
        <p:spPr>
          <a:xfrm>
            <a:off x="7890533" y="1145218"/>
            <a:ext cx="4387284" cy="5712781"/>
          </a:xfrm>
          <a:prstGeom prst="rect">
            <a:avLst/>
          </a:prstGeom>
        </p:spPr>
      </p:pic>
    </p:spTree>
    <p:extLst>
      <p:ext uri="{BB962C8B-B14F-4D97-AF65-F5344CB8AC3E}">
        <p14:creationId xmlns:p14="http://schemas.microsoft.com/office/powerpoint/2010/main" val="382484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20</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3108543"/>
          </a:xfrm>
          <a:prstGeom prst="rect">
            <a:avLst/>
          </a:prstGeom>
          <a:noFill/>
        </p:spPr>
        <p:txBody>
          <a:bodyPr wrap="square" rtlCol="0">
            <a:spAutoFit/>
          </a:bodyPr>
          <a:lstStyle/>
          <a:p>
            <a:r>
              <a:rPr lang="en-US" sz="2800" dirty="0"/>
              <a:t>Let’s make it more interesting. Imagine now we have EXACTLY ONE of each size square. We have one 1 by 1 rectangle, one 2 by 2 rectangle, one 3 by 3  rectangle, one 4 by 4 rectangle, and so on. </a:t>
            </a:r>
          </a:p>
          <a:p>
            <a:endParaRPr lang="en-US" sz="2800" dirty="0"/>
          </a:p>
          <a:p>
            <a:r>
              <a:rPr lang="en-US" sz="2800" dirty="0"/>
              <a:t>Here’s the rule: we put these squares down </a:t>
            </a:r>
            <a:r>
              <a:rPr lang="en-US" sz="2800" dirty="0">
                <a:solidFill>
                  <a:srgbClr val="FF0000"/>
                </a:solidFill>
              </a:rPr>
              <a:t>ONE AT A TIME</a:t>
            </a:r>
            <a:r>
              <a:rPr lang="en-US" sz="2800" dirty="0"/>
              <a:t>, and at </a:t>
            </a:r>
            <a:r>
              <a:rPr lang="en-US" sz="2800" dirty="0">
                <a:solidFill>
                  <a:srgbClr val="FF0000"/>
                </a:solidFill>
              </a:rPr>
              <a:t>EVERY MOMENT IN TIME</a:t>
            </a:r>
            <a:r>
              <a:rPr lang="en-US" sz="2800" dirty="0"/>
              <a:t> our shape </a:t>
            </a:r>
            <a:r>
              <a:rPr lang="en-US" sz="2800" dirty="0">
                <a:solidFill>
                  <a:srgbClr val="FF0000"/>
                </a:solidFill>
              </a:rPr>
              <a:t>MUST</a:t>
            </a:r>
            <a:r>
              <a:rPr lang="en-US" sz="2800" dirty="0"/>
              <a:t> be a rectangle. Can it be done? Note a square IS a rectangle.</a:t>
            </a:r>
          </a:p>
        </p:txBody>
      </p:sp>
      <p:pic>
        <p:nvPicPr>
          <p:cNvPr id="5" name="Picture 4">
            <a:extLst>
              <a:ext uri="{FF2B5EF4-FFF2-40B4-BE49-F238E27FC236}">
                <a16:creationId xmlns:a16="http://schemas.microsoft.com/office/drawing/2014/main" id="{35F53076-D666-466C-AC64-61F422533459}"/>
              </a:ext>
            </a:extLst>
          </p:cNvPr>
          <p:cNvPicPr>
            <a:picLocks noChangeAspect="1"/>
          </p:cNvPicPr>
          <p:nvPr/>
        </p:nvPicPr>
        <p:blipFill>
          <a:blip r:embed="rId2"/>
          <a:stretch>
            <a:fillRect/>
          </a:stretch>
        </p:blipFill>
        <p:spPr>
          <a:xfrm>
            <a:off x="1597981" y="3950563"/>
            <a:ext cx="8460419" cy="2770912"/>
          </a:xfrm>
          <a:prstGeom prst="rect">
            <a:avLst/>
          </a:prstGeom>
        </p:spPr>
      </p:pic>
    </p:spTree>
    <p:extLst>
      <p:ext uri="{BB962C8B-B14F-4D97-AF65-F5344CB8AC3E}">
        <p14:creationId xmlns:p14="http://schemas.microsoft.com/office/powerpoint/2010/main" val="3507372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C4A235-BC0F-4315-ACF4-C850FCDC07E8}"/>
              </a:ext>
            </a:extLst>
          </p:cNvPr>
          <p:cNvPicPr>
            <a:picLocks noChangeAspect="1"/>
          </p:cNvPicPr>
          <p:nvPr/>
        </p:nvPicPr>
        <p:blipFill>
          <a:blip r:embed="rId2"/>
          <a:stretch>
            <a:fillRect/>
          </a:stretch>
        </p:blipFill>
        <p:spPr>
          <a:xfrm>
            <a:off x="451299" y="3283670"/>
            <a:ext cx="11289402" cy="3437805"/>
          </a:xfrm>
          <a:prstGeom prst="rect">
            <a:avLst/>
          </a:prstGeom>
        </p:spPr>
      </p:pic>
      <p:pic>
        <p:nvPicPr>
          <p:cNvPr id="5" name="Picture 4">
            <a:extLst>
              <a:ext uri="{FF2B5EF4-FFF2-40B4-BE49-F238E27FC236}">
                <a16:creationId xmlns:a16="http://schemas.microsoft.com/office/drawing/2014/main" id="{BBB4B36B-394B-4AFF-8CCA-11EA22A7EA21}"/>
              </a:ext>
            </a:extLst>
          </p:cNvPr>
          <p:cNvPicPr>
            <a:picLocks noChangeAspect="1"/>
          </p:cNvPicPr>
          <p:nvPr/>
        </p:nvPicPr>
        <p:blipFill>
          <a:blip r:embed="rId3"/>
          <a:stretch>
            <a:fillRect/>
          </a:stretch>
        </p:blipFill>
        <p:spPr>
          <a:xfrm>
            <a:off x="3551619" y="1310269"/>
            <a:ext cx="8640381" cy="2229161"/>
          </a:xfrm>
          <a:prstGeom prst="rect">
            <a:avLst/>
          </a:prstGeom>
        </p:spPr>
      </p:pic>
      <p:sp>
        <p:nvSpPr>
          <p:cNvPr id="2" name="Slide Number Placeholder 1">
            <a:extLst>
              <a:ext uri="{FF2B5EF4-FFF2-40B4-BE49-F238E27FC236}">
                <a16:creationId xmlns:a16="http://schemas.microsoft.com/office/drawing/2014/main" id="{949F9850-3736-404E-A3D2-7203ACA48C2B}"/>
              </a:ext>
            </a:extLst>
          </p:cNvPr>
          <p:cNvSpPr>
            <a:spLocks noGrp="1"/>
          </p:cNvSpPr>
          <p:nvPr>
            <p:ph type="sldNum" sz="quarter" idx="12"/>
          </p:nvPr>
        </p:nvSpPr>
        <p:spPr/>
        <p:txBody>
          <a:bodyPr/>
          <a:lstStyle/>
          <a:p>
            <a:fld id="{A74C1089-79CF-4504-8B1B-E2AB1B2560D4}" type="slidenum">
              <a:rPr lang="en-US" smtClean="0"/>
              <a:t>21</a:t>
            </a:fld>
            <a:endParaRPr lang="en-US"/>
          </a:p>
        </p:txBody>
      </p:sp>
      <p:sp>
        <p:nvSpPr>
          <p:cNvPr id="4" name="TextBox 3">
            <a:extLst>
              <a:ext uri="{FF2B5EF4-FFF2-40B4-BE49-F238E27FC236}">
                <a16:creationId xmlns:a16="http://schemas.microsoft.com/office/drawing/2014/main" id="{338B7B9A-0D4C-4FB9-9792-1EA3640FCD5D}"/>
              </a:ext>
            </a:extLst>
          </p:cNvPr>
          <p:cNvSpPr txBox="1"/>
          <p:nvPr/>
        </p:nvSpPr>
        <p:spPr>
          <a:xfrm>
            <a:off x="5919" y="0"/>
            <a:ext cx="10990556" cy="3539430"/>
          </a:xfrm>
          <a:prstGeom prst="rect">
            <a:avLst/>
          </a:prstGeom>
          <a:noFill/>
        </p:spPr>
        <p:txBody>
          <a:bodyPr wrap="square" rtlCol="0">
            <a:spAutoFit/>
          </a:bodyPr>
          <a:lstStyle/>
          <a:p>
            <a:r>
              <a:rPr lang="en-US" sz="2800" dirty="0"/>
              <a:t>We have one 1 by 1 rectangle, one 2 by 2 rectangle, one 3 by 3  rectangle, one 4 by 4 rectangle, and so on. </a:t>
            </a:r>
          </a:p>
          <a:p>
            <a:endParaRPr lang="en-US" sz="2800" dirty="0"/>
          </a:p>
          <a:p>
            <a:r>
              <a:rPr lang="en-US" sz="2800" dirty="0"/>
              <a:t>Here’s the rule: we put these squares down </a:t>
            </a:r>
            <a:r>
              <a:rPr lang="en-US" sz="2800" dirty="0">
                <a:solidFill>
                  <a:srgbClr val="FF0000"/>
                </a:solidFill>
              </a:rPr>
              <a:t>ONE AT A TIME</a:t>
            </a:r>
            <a:r>
              <a:rPr lang="en-US" sz="2800" dirty="0"/>
              <a:t>, and </a:t>
            </a:r>
          </a:p>
          <a:p>
            <a:r>
              <a:rPr lang="en-US" sz="2800" dirty="0"/>
              <a:t>at </a:t>
            </a:r>
            <a:r>
              <a:rPr lang="en-US" sz="2800" dirty="0">
                <a:solidFill>
                  <a:srgbClr val="FF0000"/>
                </a:solidFill>
              </a:rPr>
              <a:t>EVERY MOMENT IN TIME</a:t>
            </a:r>
            <a:r>
              <a:rPr lang="en-US" sz="2800" dirty="0"/>
              <a:t> our shape </a:t>
            </a:r>
            <a:r>
              <a:rPr lang="en-US" sz="2800" dirty="0">
                <a:solidFill>
                  <a:srgbClr val="FF0000"/>
                </a:solidFill>
              </a:rPr>
              <a:t>MUST</a:t>
            </a:r>
            <a:r>
              <a:rPr lang="en-US" sz="2800" dirty="0"/>
              <a:t> be </a:t>
            </a:r>
          </a:p>
          <a:p>
            <a:r>
              <a:rPr lang="en-US" sz="2800" dirty="0"/>
              <a:t>a rectangle. Can it be done? </a:t>
            </a:r>
          </a:p>
          <a:p>
            <a:r>
              <a:rPr lang="en-US" sz="2800" dirty="0"/>
              <a:t>Note a square IS a </a:t>
            </a:r>
          </a:p>
          <a:p>
            <a:r>
              <a:rPr lang="en-US" sz="2800" dirty="0"/>
              <a:t>rectangle.</a:t>
            </a:r>
          </a:p>
        </p:txBody>
      </p:sp>
    </p:spTree>
    <p:extLst>
      <p:ext uri="{BB962C8B-B14F-4D97-AF65-F5344CB8AC3E}">
        <p14:creationId xmlns:p14="http://schemas.microsoft.com/office/powerpoint/2010/main" val="153562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22</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954107"/>
          </a:xfrm>
          <a:prstGeom prst="rect">
            <a:avLst/>
          </a:prstGeom>
          <a:noFill/>
        </p:spPr>
        <p:txBody>
          <a:bodyPr wrap="square" rtlCol="0">
            <a:spAutoFit/>
          </a:bodyPr>
          <a:lstStyle/>
          <a:p>
            <a:r>
              <a:rPr lang="en-US" sz="2800" dirty="0"/>
              <a:t>Imagine we put the 4 by 4 square down. That gives us a rectangle, so far so good. Can we put down anything else next to it and still have a rectangle?</a:t>
            </a:r>
          </a:p>
        </p:txBody>
      </p:sp>
      <p:pic>
        <p:nvPicPr>
          <p:cNvPr id="6" name="Picture 5">
            <a:extLst>
              <a:ext uri="{FF2B5EF4-FFF2-40B4-BE49-F238E27FC236}">
                <a16:creationId xmlns:a16="http://schemas.microsoft.com/office/drawing/2014/main" id="{BF04D59B-7827-4D9B-AFF3-3502D04BFFF8}"/>
              </a:ext>
            </a:extLst>
          </p:cNvPr>
          <p:cNvPicPr>
            <a:picLocks noChangeAspect="1"/>
          </p:cNvPicPr>
          <p:nvPr/>
        </p:nvPicPr>
        <p:blipFill>
          <a:blip r:embed="rId2"/>
          <a:stretch>
            <a:fillRect/>
          </a:stretch>
        </p:blipFill>
        <p:spPr>
          <a:xfrm>
            <a:off x="585926" y="2820126"/>
            <a:ext cx="2486025" cy="2695575"/>
          </a:xfrm>
          <a:prstGeom prst="rect">
            <a:avLst/>
          </a:prstGeom>
        </p:spPr>
      </p:pic>
      <p:pic>
        <p:nvPicPr>
          <p:cNvPr id="7" name="Picture 6">
            <a:extLst>
              <a:ext uri="{FF2B5EF4-FFF2-40B4-BE49-F238E27FC236}">
                <a16:creationId xmlns:a16="http://schemas.microsoft.com/office/drawing/2014/main" id="{D38AA68D-FEDD-4333-96F2-3B26CA5B85C0}"/>
              </a:ext>
            </a:extLst>
          </p:cNvPr>
          <p:cNvPicPr>
            <a:picLocks noChangeAspect="1"/>
          </p:cNvPicPr>
          <p:nvPr/>
        </p:nvPicPr>
        <p:blipFill>
          <a:blip r:embed="rId3"/>
          <a:stretch>
            <a:fillRect/>
          </a:stretch>
        </p:blipFill>
        <p:spPr>
          <a:xfrm>
            <a:off x="5081449" y="2332504"/>
            <a:ext cx="6524625" cy="3000375"/>
          </a:xfrm>
          <a:prstGeom prst="rect">
            <a:avLst/>
          </a:prstGeom>
        </p:spPr>
      </p:pic>
      <p:sp>
        <p:nvSpPr>
          <p:cNvPr id="8" name="TextBox 7">
            <a:extLst>
              <a:ext uri="{FF2B5EF4-FFF2-40B4-BE49-F238E27FC236}">
                <a16:creationId xmlns:a16="http://schemas.microsoft.com/office/drawing/2014/main" id="{BA667E48-002A-4ADC-A450-D470DFC73F47}"/>
              </a:ext>
            </a:extLst>
          </p:cNvPr>
          <p:cNvSpPr txBox="1"/>
          <p:nvPr/>
        </p:nvSpPr>
        <p:spPr>
          <a:xfrm>
            <a:off x="825623" y="5515701"/>
            <a:ext cx="2024109" cy="923330"/>
          </a:xfrm>
          <a:prstGeom prst="rect">
            <a:avLst/>
          </a:prstGeom>
          <a:noFill/>
        </p:spPr>
        <p:txBody>
          <a:bodyPr wrap="square" rtlCol="0">
            <a:spAutoFit/>
          </a:bodyPr>
          <a:lstStyle/>
          <a:p>
            <a:r>
              <a:rPr lang="en-US" dirty="0"/>
              <a:t>We have placed a 4 by 4 square. This is a rectangle!</a:t>
            </a:r>
          </a:p>
        </p:txBody>
      </p:sp>
      <p:sp>
        <p:nvSpPr>
          <p:cNvPr id="9" name="TextBox 8">
            <a:extLst>
              <a:ext uri="{FF2B5EF4-FFF2-40B4-BE49-F238E27FC236}">
                <a16:creationId xmlns:a16="http://schemas.microsoft.com/office/drawing/2014/main" id="{10CAE22B-2D15-46E2-A4FF-1B7FA2252BE7}"/>
              </a:ext>
            </a:extLst>
          </p:cNvPr>
          <p:cNvSpPr txBox="1"/>
          <p:nvPr/>
        </p:nvSpPr>
        <p:spPr>
          <a:xfrm>
            <a:off x="5459767" y="5397623"/>
            <a:ext cx="6027938" cy="923330"/>
          </a:xfrm>
          <a:prstGeom prst="rect">
            <a:avLst/>
          </a:prstGeom>
          <a:noFill/>
        </p:spPr>
        <p:txBody>
          <a:bodyPr wrap="square" rtlCol="0">
            <a:spAutoFit/>
          </a:bodyPr>
          <a:lstStyle/>
          <a:p>
            <a:r>
              <a:rPr lang="en-US" dirty="0"/>
              <a:t>These are the squares we have left. We have a 1 by 1, a 2 by 2, a 3 by 3, a 5 by 5, a 6 by 6 (not drawn) and so on. </a:t>
            </a:r>
            <a:r>
              <a:rPr lang="en-US" dirty="0">
                <a:solidFill>
                  <a:srgbClr val="FF0000"/>
                </a:solidFill>
              </a:rPr>
              <a:t>Can we place anything next to the 4 by 4 and still have a rectangle?</a:t>
            </a:r>
          </a:p>
        </p:txBody>
      </p:sp>
    </p:spTree>
    <p:extLst>
      <p:ext uri="{BB962C8B-B14F-4D97-AF65-F5344CB8AC3E}">
        <p14:creationId xmlns:p14="http://schemas.microsoft.com/office/powerpoint/2010/main" val="571885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23</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954107"/>
          </a:xfrm>
          <a:prstGeom prst="rect">
            <a:avLst/>
          </a:prstGeom>
          <a:noFill/>
        </p:spPr>
        <p:txBody>
          <a:bodyPr wrap="square" rtlCol="0">
            <a:spAutoFit/>
          </a:bodyPr>
          <a:lstStyle/>
          <a:p>
            <a:r>
              <a:rPr lang="en-US" sz="2800" dirty="0"/>
              <a:t>Imagine we put the 4 by 4 square down. That gives us a rectangle, so far so good. Can we put down anything else? Let’s try putting down the 3 by 3.</a:t>
            </a:r>
          </a:p>
        </p:txBody>
      </p:sp>
      <p:pic>
        <p:nvPicPr>
          <p:cNvPr id="6" name="Picture 5">
            <a:extLst>
              <a:ext uri="{FF2B5EF4-FFF2-40B4-BE49-F238E27FC236}">
                <a16:creationId xmlns:a16="http://schemas.microsoft.com/office/drawing/2014/main" id="{BF04D59B-7827-4D9B-AFF3-3502D04BFFF8}"/>
              </a:ext>
            </a:extLst>
          </p:cNvPr>
          <p:cNvPicPr>
            <a:picLocks noChangeAspect="1"/>
          </p:cNvPicPr>
          <p:nvPr/>
        </p:nvPicPr>
        <p:blipFill>
          <a:blip r:embed="rId2"/>
          <a:stretch>
            <a:fillRect/>
          </a:stretch>
        </p:blipFill>
        <p:spPr>
          <a:xfrm>
            <a:off x="585926" y="2820126"/>
            <a:ext cx="2486025" cy="2695575"/>
          </a:xfrm>
          <a:prstGeom prst="rect">
            <a:avLst/>
          </a:prstGeom>
        </p:spPr>
      </p:pic>
      <p:sp>
        <p:nvSpPr>
          <p:cNvPr id="8" name="TextBox 7">
            <a:extLst>
              <a:ext uri="{FF2B5EF4-FFF2-40B4-BE49-F238E27FC236}">
                <a16:creationId xmlns:a16="http://schemas.microsoft.com/office/drawing/2014/main" id="{BA667E48-002A-4ADC-A450-D470DFC73F47}"/>
              </a:ext>
            </a:extLst>
          </p:cNvPr>
          <p:cNvSpPr txBox="1"/>
          <p:nvPr/>
        </p:nvSpPr>
        <p:spPr>
          <a:xfrm>
            <a:off x="825623" y="5515701"/>
            <a:ext cx="2024109" cy="923330"/>
          </a:xfrm>
          <a:prstGeom prst="rect">
            <a:avLst/>
          </a:prstGeom>
          <a:noFill/>
        </p:spPr>
        <p:txBody>
          <a:bodyPr wrap="square" rtlCol="0">
            <a:spAutoFit/>
          </a:bodyPr>
          <a:lstStyle/>
          <a:p>
            <a:r>
              <a:rPr lang="en-US" dirty="0"/>
              <a:t>We have placed a 4 by 4 square. This is a rectangle!</a:t>
            </a:r>
          </a:p>
        </p:txBody>
      </p:sp>
      <p:sp>
        <p:nvSpPr>
          <p:cNvPr id="9" name="TextBox 8">
            <a:extLst>
              <a:ext uri="{FF2B5EF4-FFF2-40B4-BE49-F238E27FC236}">
                <a16:creationId xmlns:a16="http://schemas.microsoft.com/office/drawing/2014/main" id="{10CAE22B-2D15-46E2-A4FF-1B7FA2252BE7}"/>
              </a:ext>
            </a:extLst>
          </p:cNvPr>
          <p:cNvSpPr txBox="1"/>
          <p:nvPr/>
        </p:nvSpPr>
        <p:spPr>
          <a:xfrm>
            <a:off x="5459767" y="5397623"/>
            <a:ext cx="6027938" cy="923330"/>
          </a:xfrm>
          <a:prstGeom prst="rect">
            <a:avLst/>
          </a:prstGeom>
          <a:noFill/>
        </p:spPr>
        <p:txBody>
          <a:bodyPr wrap="square" rtlCol="0">
            <a:spAutoFit/>
          </a:bodyPr>
          <a:lstStyle/>
          <a:p>
            <a:r>
              <a:rPr lang="en-US" dirty="0"/>
              <a:t>These are the squares we would have left if we try to use a 3 by 3. We would have a 1 by 1, a 2 by 2, a 5 by 5, a 6 by 6 (not drawn) and so on. </a:t>
            </a:r>
            <a:endParaRPr lang="en-US" dirty="0">
              <a:solidFill>
                <a:srgbClr val="FF0000"/>
              </a:solidFill>
            </a:endParaRPr>
          </a:p>
        </p:txBody>
      </p:sp>
      <p:pic>
        <p:nvPicPr>
          <p:cNvPr id="5" name="Picture 4">
            <a:extLst>
              <a:ext uri="{FF2B5EF4-FFF2-40B4-BE49-F238E27FC236}">
                <a16:creationId xmlns:a16="http://schemas.microsoft.com/office/drawing/2014/main" id="{F61C610E-E5F4-4D41-A911-BFD73C205388}"/>
              </a:ext>
            </a:extLst>
          </p:cNvPr>
          <p:cNvPicPr>
            <a:picLocks noChangeAspect="1"/>
          </p:cNvPicPr>
          <p:nvPr/>
        </p:nvPicPr>
        <p:blipFill>
          <a:blip r:embed="rId3"/>
          <a:stretch>
            <a:fillRect/>
          </a:stretch>
        </p:blipFill>
        <p:spPr>
          <a:xfrm>
            <a:off x="2766642" y="3573902"/>
            <a:ext cx="1704975" cy="1800225"/>
          </a:xfrm>
          <a:prstGeom prst="rect">
            <a:avLst/>
          </a:prstGeom>
        </p:spPr>
      </p:pic>
      <p:sp>
        <p:nvSpPr>
          <p:cNvPr id="10" name="TextBox 9">
            <a:extLst>
              <a:ext uri="{FF2B5EF4-FFF2-40B4-BE49-F238E27FC236}">
                <a16:creationId xmlns:a16="http://schemas.microsoft.com/office/drawing/2014/main" id="{7850C92C-AAEC-48CB-9DDB-8A3B1349DA05}"/>
              </a:ext>
            </a:extLst>
          </p:cNvPr>
          <p:cNvSpPr txBox="1"/>
          <p:nvPr/>
        </p:nvSpPr>
        <p:spPr>
          <a:xfrm>
            <a:off x="2849732" y="5515701"/>
            <a:ext cx="2236896" cy="1200329"/>
          </a:xfrm>
          <a:prstGeom prst="rect">
            <a:avLst/>
          </a:prstGeom>
          <a:noFill/>
        </p:spPr>
        <p:txBody>
          <a:bodyPr wrap="square" rtlCol="0">
            <a:spAutoFit/>
          </a:bodyPr>
          <a:lstStyle/>
          <a:p>
            <a:r>
              <a:rPr lang="en-US" dirty="0"/>
              <a:t>We see the 3 by 3 will not fit next to the 4 by 4 and still give a rectangle!</a:t>
            </a:r>
          </a:p>
        </p:txBody>
      </p:sp>
      <p:pic>
        <p:nvPicPr>
          <p:cNvPr id="11" name="Picture 10">
            <a:extLst>
              <a:ext uri="{FF2B5EF4-FFF2-40B4-BE49-F238E27FC236}">
                <a16:creationId xmlns:a16="http://schemas.microsoft.com/office/drawing/2014/main" id="{FFA325C5-0238-4F3A-A4EA-259BDC67DACE}"/>
              </a:ext>
            </a:extLst>
          </p:cNvPr>
          <p:cNvPicPr>
            <a:picLocks noChangeAspect="1"/>
          </p:cNvPicPr>
          <p:nvPr/>
        </p:nvPicPr>
        <p:blipFill>
          <a:blip r:embed="rId4"/>
          <a:stretch>
            <a:fillRect/>
          </a:stretch>
        </p:blipFill>
        <p:spPr>
          <a:xfrm>
            <a:off x="5710514" y="2398599"/>
            <a:ext cx="4943475" cy="2981325"/>
          </a:xfrm>
          <a:prstGeom prst="rect">
            <a:avLst/>
          </a:prstGeom>
        </p:spPr>
      </p:pic>
    </p:spTree>
    <p:extLst>
      <p:ext uri="{BB962C8B-B14F-4D97-AF65-F5344CB8AC3E}">
        <p14:creationId xmlns:p14="http://schemas.microsoft.com/office/powerpoint/2010/main" val="315755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24</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3108543"/>
          </a:xfrm>
          <a:prstGeom prst="rect">
            <a:avLst/>
          </a:prstGeom>
          <a:noFill/>
        </p:spPr>
        <p:txBody>
          <a:bodyPr wrap="square" rtlCol="0">
            <a:spAutoFit/>
          </a:bodyPr>
          <a:lstStyle/>
          <a:p>
            <a:pPr algn="just"/>
            <a:r>
              <a:rPr lang="en-US" sz="2800" dirty="0"/>
              <a:t>In fact, no matter WHAT square we put down first, we cannot put any more down! If we put down a 5 by 5, to keep it a rectangle we would need something that has a side of length 5, but we only have </a:t>
            </a:r>
            <a:r>
              <a:rPr lang="en-US" sz="2800" dirty="0">
                <a:solidFill>
                  <a:srgbClr val="FF0000"/>
                </a:solidFill>
              </a:rPr>
              <a:t>ONE</a:t>
            </a:r>
            <a:r>
              <a:rPr lang="en-US" sz="2800" dirty="0"/>
              <a:t> of each square!</a:t>
            </a:r>
          </a:p>
          <a:p>
            <a:pPr algn="just"/>
            <a:endParaRPr lang="en-US" sz="2800" dirty="0"/>
          </a:p>
          <a:p>
            <a:pPr algn="just"/>
            <a:r>
              <a:rPr lang="en-US" sz="2800" dirty="0"/>
              <a:t>We have to modify the game. </a:t>
            </a:r>
            <a:r>
              <a:rPr lang="en-US" sz="2800" dirty="0">
                <a:solidFill>
                  <a:srgbClr val="FF0000"/>
                </a:solidFill>
              </a:rPr>
              <a:t>We need to give at least ONE more square. What is the smallest square we can give?</a:t>
            </a:r>
          </a:p>
        </p:txBody>
      </p:sp>
      <p:pic>
        <p:nvPicPr>
          <p:cNvPr id="13" name="Picture 12">
            <a:extLst>
              <a:ext uri="{FF2B5EF4-FFF2-40B4-BE49-F238E27FC236}">
                <a16:creationId xmlns:a16="http://schemas.microsoft.com/office/drawing/2014/main" id="{48483A34-5ED2-429D-AF76-CE26A5F77B73}"/>
              </a:ext>
            </a:extLst>
          </p:cNvPr>
          <p:cNvPicPr>
            <a:picLocks noChangeAspect="1"/>
          </p:cNvPicPr>
          <p:nvPr/>
        </p:nvPicPr>
        <p:blipFill>
          <a:blip r:embed="rId2"/>
          <a:stretch>
            <a:fillRect/>
          </a:stretch>
        </p:blipFill>
        <p:spPr>
          <a:xfrm>
            <a:off x="1597981" y="3950563"/>
            <a:ext cx="8460419" cy="2770912"/>
          </a:xfrm>
          <a:prstGeom prst="rect">
            <a:avLst/>
          </a:prstGeom>
        </p:spPr>
      </p:pic>
    </p:spTree>
    <p:extLst>
      <p:ext uri="{BB962C8B-B14F-4D97-AF65-F5344CB8AC3E}">
        <p14:creationId xmlns:p14="http://schemas.microsoft.com/office/powerpoint/2010/main" val="732759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25</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3539430"/>
          </a:xfrm>
          <a:prstGeom prst="rect">
            <a:avLst/>
          </a:prstGeom>
          <a:noFill/>
        </p:spPr>
        <p:txBody>
          <a:bodyPr wrap="square" rtlCol="0">
            <a:spAutoFit/>
          </a:bodyPr>
          <a:lstStyle/>
          <a:p>
            <a:pPr algn="just"/>
            <a:r>
              <a:rPr lang="en-US" sz="2800" dirty="0"/>
              <a:t>In fact, no matter WHAT square we put down first, we cannot put any more down! If we put down a 5 by 5, to keep it a rectangle we would need something that has a side of length 5, but we only have </a:t>
            </a:r>
            <a:r>
              <a:rPr lang="en-US" sz="2800" dirty="0">
                <a:solidFill>
                  <a:srgbClr val="FF0000"/>
                </a:solidFill>
              </a:rPr>
              <a:t>ONE</a:t>
            </a:r>
            <a:r>
              <a:rPr lang="en-US" sz="2800" dirty="0"/>
              <a:t> of each square!</a:t>
            </a:r>
          </a:p>
          <a:p>
            <a:pPr algn="just"/>
            <a:endParaRPr lang="en-US" sz="2800" dirty="0"/>
          </a:p>
          <a:p>
            <a:pPr algn="just"/>
            <a:r>
              <a:rPr lang="en-US" sz="2800" dirty="0"/>
              <a:t>We have to modify the game. </a:t>
            </a:r>
            <a:r>
              <a:rPr lang="en-US" sz="2800" dirty="0">
                <a:solidFill>
                  <a:srgbClr val="FF0000"/>
                </a:solidFill>
              </a:rPr>
              <a:t>We need to give at least ONE more square. What is the smallest square we can give? Answer: a 1 by 1 square! Can we do it now?</a:t>
            </a:r>
          </a:p>
        </p:txBody>
      </p:sp>
      <p:pic>
        <p:nvPicPr>
          <p:cNvPr id="5" name="Picture 4">
            <a:extLst>
              <a:ext uri="{FF2B5EF4-FFF2-40B4-BE49-F238E27FC236}">
                <a16:creationId xmlns:a16="http://schemas.microsoft.com/office/drawing/2014/main" id="{F6994503-A07F-474B-AFF1-7F2AE30361C4}"/>
              </a:ext>
            </a:extLst>
          </p:cNvPr>
          <p:cNvPicPr>
            <a:picLocks noChangeAspect="1"/>
          </p:cNvPicPr>
          <p:nvPr/>
        </p:nvPicPr>
        <p:blipFill>
          <a:blip r:embed="rId2"/>
          <a:stretch>
            <a:fillRect/>
          </a:stretch>
        </p:blipFill>
        <p:spPr>
          <a:xfrm>
            <a:off x="2796254" y="4543890"/>
            <a:ext cx="6599492" cy="1821338"/>
          </a:xfrm>
          <a:prstGeom prst="rect">
            <a:avLst/>
          </a:prstGeom>
        </p:spPr>
      </p:pic>
    </p:spTree>
    <p:extLst>
      <p:ext uri="{BB962C8B-B14F-4D97-AF65-F5344CB8AC3E}">
        <p14:creationId xmlns:p14="http://schemas.microsoft.com/office/powerpoint/2010/main" val="267948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26</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1384995"/>
          </a:xfrm>
          <a:prstGeom prst="rect">
            <a:avLst/>
          </a:prstGeom>
          <a:noFill/>
        </p:spPr>
        <p:txBody>
          <a:bodyPr wrap="square" rtlCol="0">
            <a:spAutoFit/>
          </a:bodyPr>
          <a:lstStyle/>
          <a:p>
            <a:pPr algn="just"/>
            <a:r>
              <a:rPr lang="en-US" sz="2800" dirty="0"/>
              <a:t>OK, we want to put the squares down one at a time so that we always have a rectangle. We cannot put a square on top of a square. Which should we put down first? Which should we put down second?</a:t>
            </a:r>
            <a:endParaRPr lang="en-US" sz="2800" dirty="0">
              <a:solidFill>
                <a:srgbClr val="FF0000"/>
              </a:solidFill>
            </a:endParaRPr>
          </a:p>
        </p:txBody>
      </p:sp>
      <p:pic>
        <p:nvPicPr>
          <p:cNvPr id="5" name="Picture 4">
            <a:extLst>
              <a:ext uri="{FF2B5EF4-FFF2-40B4-BE49-F238E27FC236}">
                <a16:creationId xmlns:a16="http://schemas.microsoft.com/office/drawing/2014/main" id="{F6994503-A07F-474B-AFF1-7F2AE30361C4}"/>
              </a:ext>
            </a:extLst>
          </p:cNvPr>
          <p:cNvPicPr>
            <a:picLocks noChangeAspect="1"/>
          </p:cNvPicPr>
          <p:nvPr/>
        </p:nvPicPr>
        <p:blipFill>
          <a:blip r:embed="rId2"/>
          <a:stretch>
            <a:fillRect/>
          </a:stretch>
        </p:blipFill>
        <p:spPr>
          <a:xfrm>
            <a:off x="2796254" y="4535012"/>
            <a:ext cx="6599492" cy="1821338"/>
          </a:xfrm>
          <a:prstGeom prst="rect">
            <a:avLst/>
          </a:prstGeom>
        </p:spPr>
      </p:pic>
    </p:spTree>
    <p:extLst>
      <p:ext uri="{BB962C8B-B14F-4D97-AF65-F5344CB8AC3E}">
        <p14:creationId xmlns:p14="http://schemas.microsoft.com/office/powerpoint/2010/main" val="239423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27</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3108543"/>
          </a:xfrm>
          <a:prstGeom prst="rect">
            <a:avLst/>
          </a:prstGeom>
          <a:noFill/>
        </p:spPr>
        <p:txBody>
          <a:bodyPr wrap="square" rtlCol="0">
            <a:spAutoFit/>
          </a:bodyPr>
          <a:lstStyle/>
          <a:p>
            <a:pPr algn="just"/>
            <a:r>
              <a:rPr lang="en-US" sz="2800" dirty="0"/>
              <a:t>OK, we want to put the squares down one at a time so that we always have a rectangle. We cannot put a square on top of a square. Which should we put down first? Which should we put down second?</a:t>
            </a:r>
          </a:p>
          <a:p>
            <a:pPr algn="just"/>
            <a:endParaRPr lang="en-US" sz="2800" dirty="0">
              <a:solidFill>
                <a:srgbClr val="FF0000"/>
              </a:solidFill>
            </a:endParaRPr>
          </a:p>
          <a:p>
            <a:pPr algn="just"/>
            <a:r>
              <a:rPr lang="en-US" sz="2800" dirty="0">
                <a:solidFill>
                  <a:srgbClr val="FF0000"/>
                </a:solidFill>
              </a:rPr>
              <a:t>Makes sense to start with the two 1 by 1 squares, as they fit! Here is placing the first 1 by 1 square. Now we have one 1 by 1, one 2 by 2, one 3 by 3, and so on.</a:t>
            </a:r>
          </a:p>
        </p:txBody>
      </p:sp>
      <p:pic>
        <p:nvPicPr>
          <p:cNvPr id="7" name="Picture 6">
            <a:extLst>
              <a:ext uri="{FF2B5EF4-FFF2-40B4-BE49-F238E27FC236}">
                <a16:creationId xmlns:a16="http://schemas.microsoft.com/office/drawing/2014/main" id="{B5887126-A878-45DC-B933-173C7EC21274}"/>
              </a:ext>
            </a:extLst>
          </p:cNvPr>
          <p:cNvPicPr>
            <a:picLocks noChangeAspect="1"/>
          </p:cNvPicPr>
          <p:nvPr/>
        </p:nvPicPr>
        <p:blipFill>
          <a:blip r:embed="rId2"/>
          <a:stretch>
            <a:fillRect/>
          </a:stretch>
        </p:blipFill>
        <p:spPr>
          <a:xfrm>
            <a:off x="1003178" y="5696497"/>
            <a:ext cx="648069" cy="659853"/>
          </a:xfrm>
          <a:prstGeom prst="rect">
            <a:avLst/>
          </a:prstGeom>
        </p:spPr>
      </p:pic>
      <p:pic>
        <p:nvPicPr>
          <p:cNvPr id="8" name="Picture 7">
            <a:extLst>
              <a:ext uri="{FF2B5EF4-FFF2-40B4-BE49-F238E27FC236}">
                <a16:creationId xmlns:a16="http://schemas.microsoft.com/office/drawing/2014/main" id="{F249615C-5403-473B-86A9-22BA0E88D79C}"/>
              </a:ext>
            </a:extLst>
          </p:cNvPr>
          <p:cNvPicPr>
            <a:picLocks noChangeAspect="1"/>
          </p:cNvPicPr>
          <p:nvPr/>
        </p:nvPicPr>
        <p:blipFill>
          <a:blip r:embed="rId3"/>
          <a:stretch>
            <a:fillRect/>
          </a:stretch>
        </p:blipFill>
        <p:spPr>
          <a:xfrm>
            <a:off x="3882039" y="3797300"/>
            <a:ext cx="7800975" cy="2924175"/>
          </a:xfrm>
          <a:prstGeom prst="rect">
            <a:avLst/>
          </a:prstGeom>
        </p:spPr>
      </p:pic>
    </p:spTree>
    <p:extLst>
      <p:ext uri="{BB962C8B-B14F-4D97-AF65-F5344CB8AC3E}">
        <p14:creationId xmlns:p14="http://schemas.microsoft.com/office/powerpoint/2010/main" val="3995689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28</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2677656"/>
          </a:xfrm>
          <a:prstGeom prst="rect">
            <a:avLst/>
          </a:prstGeom>
          <a:noFill/>
        </p:spPr>
        <p:txBody>
          <a:bodyPr wrap="square" rtlCol="0">
            <a:spAutoFit/>
          </a:bodyPr>
          <a:lstStyle/>
          <a:p>
            <a:pPr algn="just"/>
            <a:r>
              <a:rPr lang="en-US" sz="2800" dirty="0"/>
              <a:t>OK, we want to put the squares down one at a time so that we always have a rectangle. We cannot put a square on top of a square. Which should we put down first? Which should we put down second?</a:t>
            </a:r>
          </a:p>
          <a:p>
            <a:pPr algn="just"/>
            <a:endParaRPr lang="en-US" sz="2800" dirty="0">
              <a:solidFill>
                <a:srgbClr val="FF0000"/>
              </a:solidFill>
            </a:endParaRPr>
          </a:p>
          <a:p>
            <a:pPr algn="just"/>
            <a:r>
              <a:rPr lang="en-US" sz="2800" dirty="0">
                <a:solidFill>
                  <a:srgbClr val="FF0000"/>
                </a:solidFill>
              </a:rPr>
              <a:t>Makes sense to start with the two 1 by 1 squares, as they fit! Here is placing the second 1 by 1 next to the first 1 by 1.</a:t>
            </a:r>
          </a:p>
        </p:txBody>
      </p:sp>
      <p:pic>
        <p:nvPicPr>
          <p:cNvPr id="8" name="Picture 7">
            <a:extLst>
              <a:ext uri="{FF2B5EF4-FFF2-40B4-BE49-F238E27FC236}">
                <a16:creationId xmlns:a16="http://schemas.microsoft.com/office/drawing/2014/main" id="{F249615C-5403-473B-86A9-22BA0E88D79C}"/>
              </a:ext>
            </a:extLst>
          </p:cNvPr>
          <p:cNvPicPr>
            <a:picLocks noChangeAspect="1"/>
          </p:cNvPicPr>
          <p:nvPr/>
        </p:nvPicPr>
        <p:blipFill>
          <a:blip r:embed="rId2"/>
          <a:stretch>
            <a:fillRect/>
          </a:stretch>
        </p:blipFill>
        <p:spPr>
          <a:xfrm>
            <a:off x="3849212" y="3797300"/>
            <a:ext cx="7800975" cy="2924175"/>
          </a:xfrm>
          <a:prstGeom prst="rect">
            <a:avLst/>
          </a:prstGeom>
        </p:spPr>
      </p:pic>
      <p:pic>
        <p:nvPicPr>
          <p:cNvPr id="5" name="Picture 4">
            <a:extLst>
              <a:ext uri="{FF2B5EF4-FFF2-40B4-BE49-F238E27FC236}">
                <a16:creationId xmlns:a16="http://schemas.microsoft.com/office/drawing/2014/main" id="{3049C462-7967-434A-86E0-AC9BE873B3B1}"/>
              </a:ext>
            </a:extLst>
          </p:cNvPr>
          <p:cNvPicPr>
            <a:picLocks noChangeAspect="1"/>
          </p:cNvPicPr>
          <p:nvPr/>
        </p:nvPicPr>
        <p:blipFill>
          <a:blip r:embed="rId3"/>
          <a:stretch>
            <a:fillRect/>
          </a:stretch>
        </p:blipFill>
        <p:spPr>
          <a:xfrm>
            <a:off x="1154475" y="5696154"/>
            <a:ext cx="1002798" cy="640341"/>
          </a:xfrm>
          <a:prstGeom prst="rect">
            <a:avLst/>
          </a:prstGeom>
        </p:spPr>
      </p:pic>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4"/>
          <a:stretch>
            <a:fillRect/>
          </a:stretch>
        </p:blipFill>
        <p:spPr>
          <a:xfrm>
            <a:off x="3581401" y="5600998"/>
            <a:ext cx="944962" cy="830652"/>
          </a:xfrm>
          <a:prstGeom prst="rect">
            <a:avLst/>
          </a:prstGeom>
        </p:spPr>
      </p:pic>
    </p:spTree>
    <p:extLst>
      <p:ext uri="{BB962C8B-B14F-4D97-AF65-F5344CB8AC3E}">
        <p14:creationId xmlns:p14="http://schemas.microsoft.com/office/powerpoint/2010/main" val="1663406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49615C-5403-473B-86A9-22BA0E88D79C}"/>
              </a:ext>
            </a:extLst>
          </p:cNvPr>
          <p:cNvPicPr>
            <a:picLocks noChangeAspect="1"/>
          </p:cNvPicPr>
          <p:nvPr/>
        </p:nvPicPr>
        <p:blipFill>
          <a:blip r:embed="rId2"/>
          <a:stretch>
            <a:fillRect/>
          </a:stretch>
        </p:blipFill>
        <p:spPr>
          <a:xfrm>
            <a:off x="4053882" y="1847092"/>
            <a:ext cx="7800975" cy="2924175"/>
          </a:xfrm>
          <a:prstGeom prst="rect">
            <a:avLst/>
          </a:prstGeom>
        </p:spPr>
      </p:pic>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29</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1815882"/>
          </a:xfrm>
          <a:prstGeom prst="rect">
            <a:avLst/>
          </a:prstGeom>
          <a:noFill/>
        </p:spPr>
        <p:txBody>
          <a:bodyPr wrap="square" rtlCol="0">
            <a:spAutoFit/>
          </a:bodyPr>
          <a:lstStyle/>
          <a:p>
            <a:pPr algn="just"/>
            <a:r>
              <a:rPr lang="en-US" sz="2800" dirty="0">
                <a:solidFill>
                  <a:srgbClr val="7030A0"/>
                </a:solidFill>
              </a:rPr>
              <a:t>We have placed the two 1 by 1 squares, we have a 2 by 2, a 3 by 3, a 4 by 4, a 5 by 5 and so on. What should we place next to the two 1 by 1 squares so that we still have a rectangle? Note the two 1 by 1 squares have formed a 1 by 2 rectangle…..</a:t>
            </a:r>
          </a:p>
        </p:txBody>
      </p:sp>
      <p:pic>
        <p:nvPicPr>
          <p:cNvPr id="5" name="Picture 4">
            <a:extLst>
              <a:ext uri="{FF2B5EF4-FFF2-40B4-BE49-F238E27FC236}">
                <a16:creationId xmlns:a16="http://schemas.microsoft.com/office/drawing/2014/main" id="{3049C462-7967-434A-86E0-AC9BE873B3B1}"/>
              </a:ext>
            </a:extLst>
          </p:cNvPr>
          <p:cNvPicPr>
            <a:picLocks noChangeAspect="1"/>
          </p:cNvPicPr>
          <p:nvPr/>
        </p:nvPicPr>
        <p:blipFill>
          <a:blip r:embed="rId3"/>
          <a:stretch>
            <a:fillRect/>
          </a:stretch>
        </p:blipFill>
        <p:spPr>
          <a:xfrm>
            <a:off x="1101209" y="3867354"/>
            <a:ext cx="1002798" cy="640341"/>
          </a:xfrm>
          <a:prstGeom prst="rect">
            <a:avLst/>
          </a:prstGeom>
        </p:spPr>
      </p:pic>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4"/>
          <a:stretch>
            <a:fillRect/>
          </a:stretch>
        </p:blipFill>
        <p:spPr>
          <a:xfrm>
            <a:off x="3581401" y="5600998"/>
            <a:ext cx="944962" cy="830652"/>
          </a:xfrm>
          <a:prstGeom prst="rect">
            <a:avLst/>
          </a:prstGeom>
        </p:spPr>
      </p:pic>
      <p:pic>
        <p:nvPicPr>
          <p:cNvPr id="9" name="Picture 8">
            <a:extLst>
              <a:ext uri="{FF2B5EF4-FFF2-40B4-BE49-F238E27FC236}">
                <a16:creationId xmlns:a16="http://schemas.microsoft.com/office/drawing/2014/main" id="{EB872779-DEEA-4ECF-856A-B8F524A6EC31}"/>
              </a:ext>
            </a:extLst>
          </p:cNvPr>
          <p:cNvPicPr>
            <a:picLocks noChangeAspect="1"/>
          </p:cNvPicPr>
          <p:nvPr/>
        </p:nvPicPr>
        <p:blipFill>
          <a:blip r:embed="rId5"/>
          <a:stretch>
            <a:fillRect/>
          </a:stretch>
        </p:blipFill>
        <p:spPr>
          <a:xfrm>
            <a:off x="437360" y="4517060"/>
            <a:ext cx="11317279" cy="2267266"/>
          </a:xfrm>
          <a:prstGeom prst="rect">
            <a:avLst/>
          </a:prstGeom>
        </p:spPr>
      </p:pic>
    </p:spTree>
    <p:extLst>
      <p:ext uri="{BB962C8B-B14F-4D97-AF65-F5344CB8AC3E}">
        <p14:creationId xmlns:p14="http://schemas.microsoft.com/office/powerpoint/2010/main" val="310021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62075F-5D8A-4CA8-9133-B412DD60DBB9}"/>
              </a:ext>
            </a:extLst>
          </p:cNvPr>
          <p:cNvSpPr/>
          <p:nvPr/>
        </p:nvSpPr>
        <p:spPr>
          <a:xfrm>
            <a:off x="3099955" y="6378152"/>
            <a:ext cx="6567828" cy="369332"/>
          </a:xfrm>
          <a:prstGeom prst="rect">
            <a:avLst/>
          </a:prstGeom>
        </p:spPr>
        <p:txBody>
          <a:bodyPr wrap="square">
            <a:spAutoFit/>
          </a:bodyPr>
          <a:lstStyle/>
          <a:p>
            <a:r>
              <a:rPr lang="en-US" dirty="0">
                <a:hlinkClick r:id="rId2"/>
              </a:rPr>
              <a:t>http://dimacs.rutgers.edu/archive/VCTAL/computational.html</a:t>
            </a:r>
            <a:endParaRPr lang="en-US" dirty="0"/>
          </a:p>
        </p:txBody>
      </p:sp>
      <p:pic>
        <p:nvPicPr>
          <p:cNvPr id="3" name="Picture 2">
            <a:extLst>
              <a:ext uri="{FF2B5EF4-FFF2-40B4-BE49-F238E27FC236}">
                <a16:creationId xmlns:a16="http://schemas.microsoft.com/office/drawing/2014/main" id="{407CAEE8-BE42-4D0E-B6E4-21C692D17860}"/>
              </a:ext>
            </a:extLst>
          </p:cNvPr>
          <p:cNvPicPr>
            <a:picLocks noChangeAspect="1"/>
          </p:cNvPicPr>
          <p:nvPr/>
        </p:nvPicPr>
        <p:blipFill>
          <a:blip r:embed="rId3"/>
          <a:stretch>
            <a:fillRect/>
          </a:stretch>
        </p:blipFill>
        <p:spPr>
          <a:xfrm>
            <a:off x="0" y="0"/>
            <a:ext cx="12192000" cy="2238687"/>
          </a:xfrm>
          <a:prstGeom prst="rect">
            <a:avLst/>
          </a:prstGeom>
        </p:spPr>
      </p:pic>
      <p:pic>
        <p:nvPicPr>
          <p:cNvPr id="5" name="Picture 4">
            <a:extLst>
              <a:ext uri="{FF2B5EF4-FFF2-40B4-BE49-F238E27FC236}">
                <a16:creationId xmlns:a16="http://schemas.microsoft.com/office/drawing/2014/main" id="{86D105B6-2F00-4263-8935-43898FC20D49}"/>
              </a:ext>
            </a:extLst>
          </p:cNvPr>
          <p:cNvPicPr>
            <a:picLocks noChangeAspect="1"/>
          </p:cNvPicPr>
          <p:nvPr/>
        </p:nvPicPr>
        <p:blipFill>
          <a:blip r:embed="rId4"/>
          <a:stretch>
            <a:fillRect/>
          </a:stretch>
        </p:blipFill>
        <p:spPr>
          <a:xfrm>
            <a:off x="68034" y="2294172"/>
            <a:ext cx="8345065" cy="4048690"/>
          </a:xfrm>
          <a:prstGeom prst="rect">
            <a:avLst/>
          </a:prstGeom>
        </p:spPr>
      </p:pic>
      <p:pic>
        <p:nvPicPr>
          <p:cNvPr id="6" name="Picture 5">
            <a:extLst>
              <a:ext uri="{FF2B5EF4-FFF2-40B4-BE49-F238E27FC236}">
                <a16:creationId xmlns:a16="http://schemas.microsoft.com/office/drawing/2014/main" id="{7AEA11F8-B3EB-4909-AEB3-8C9A586DA1CF}"/>
              </a:ext>
            </a:extLst>
          </p:cNvPr>
          <p:cNvPicPr>
            <a:picLocks noChangeAspect="1"/>
          </p:cNvPicPr>
          <p:nvPr/>
        </p:nvPicPr>
        <p:blipFill>
          <a:blip r:embed="rId5"/>
          <a:stretch>
            <a:fillRect/>
          </a:stretch>
        </p:blipFill>
        <p:spPr>
          <a:xfrm>
            <a:off x="8511100" y="2419839"/>
            <a:ext cx="3248478" cy="1609950"/>
          </a:xfrm>
          <a:prstGeom prst="rect">
            <a:avLst/>
          </a:prstGeom>
        </p:spPr>
      </p:pic>
      <p:sp>
        <p:nvSpPr>
          <p:cNvPr id="7" name="Rectangle 6">
            <a:extLst>
              <a:ext uri="{FF2B5EF4-FFF2-40B4-BE49-F238E27FC236}">
                <a16:creationId xmlns:a16="http://schemas.microsoft.com/office/drawing/2014/main" id="{BFB5493F-1B52-4B68-938C-DF5DC781786D}"/>
              </a:ext>
            </a:extLst>
          </p:cNvPr>
          <p:cNvSpPr/>
          <p:nvPr/>
        </p:nvSpPr>
        <p:spPr>
          <a:xfrm>
            <a:off x="8517018" y="4217718"/>
            <a:ext cx="2210220" cy="369332"/>
          </a:xfrm>
          <a:prstGeom prst="rect">
            <a:avLst/>
          </a:prstGeom>
        </p:spPr>
        <p:txBody>
          <a:bodyPr wrap="none">
            <a:spAutoFit/>
          </a:bodyPr>
          <a:lstStyle/>
          <a:p>
            <a:r>
              <a:rPr lang="en-US" b="1" dirty="0">
                <a:solidFill>
                  <a:srgbClr val="000000"/>
                </a:solidFill>
                <a:latin typeface="Lucida Grande"/>
              </a:rPr>
              <a:t>Activities &amp; Events</a:t>
            </a:r>
            <a:endParaRPr lang="en-US" dirty="0"/>
          </a:p>
        </p:txBody>
      </p:sp>
      <p:pic>
        <p:nvPicPr>
          <p:cNvPr id="8" name="Picture 7">
            <a:extLst>
              <a:ext uri="{FF2B5EF4-FFF2-40B4-BE49-F238E27FC236}">
                <a16:creationId xmlns:a16="http://schemas.microsoft.com/office/drawing/2014/main" id="{351C6D7C-0353-478B-AE9D-4C58B48D29A6}"/>
              </a:ext>
            </a:extLst>
          </p:cNvPr>
          <p:cNvPicPr>
            <a:picLocks noChangeAspect="1"/>
          </p:cNvPicPr>
          <p:nvPr/>
        </p:nvPicPr>
        <p:blipFill>
          <a:blip r:embed="rId6"/>
          <a:stretch>
            <a:fillRect/>
          </a:stretch>
        </p:blipFill>
        <p:spPr>
          <a:xfrm>
            <a:off x="8582750" y="4710428"/>
            <a:ext cx="3415631" cy="987086"/>
          </a:xfrm>
          <a:prstGeom prst="rect">
            <a:avLst/>
          </a:prstGeom>
        </p:spPr>
      </p:pic>
    </p:spTree>
    <p:extLst>
      <p:ext uri="{BB962C8B-B14F-4D97-AF65-F5344CB8AC3E}">
        <p14:creationId xmlns:p14="http://schemas.microsoft.com/office/powerpoint/2010/main" val="3247761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4430A3-2DD0-4412-BBE1-E35D40A2F838}"/>
              </a:ext>
            </a:extLst>
          </p:cNvPr>
          <p:cNvPicPr>
            <a:picLocks noChangeAspect="1"/>
          </p:cNvPicPr>
          <p:nvPr/>
        </p:nvPicPr>
        <p:blipFill>
          <a:blip r:embed="rId2"/>
          <a:stretch>
            <a:fillRect/>
          </a:stretch>
        </p:blipFill>
        <p:spPr>
          <a:xfrm>
            <a:off x="854222" y="4438835"/>
            <a:ext cx="10715347" cy="2341258"/>
          </a:xfrm>
          <a:prstGeom prst="rect">
            <a:avLst/>
          </a:prstGeom>
        </p:spPr>
      </p:pic>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30</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2246769"/>
          </a:xfrm>
          <a:prstGeom prst="rect">
            <a:avLst/>
          </a:prstGeom>
          <a:noFill/>
        </p:spPr>
        <p:txBody>
          <a:bodyPr wrap="square" rtlCol="0">
            <a:spAutoFit/>
          </a:bodyPr>
          <a:lstStyle/>
          <a:p>
            <a:pPr algn="just"/>
            <a:r>
              <a:rPr lang="en-US" sz="2800" dirty="0"/>
              <a:t>We had a 1 by 2 rectangle, so we need a square that has a side of length 1 or a side of length 2. Looking at our squares, we see we can use the 2 by 2 square! </a:t>
            </a:r>
          </a:p>
          <a:p>
            <a:pPr algn="just"/>
            <a:r>
              <a:rPr lang="en-US" sz="2800" dirty="0">
                <a:solidFill>
                  <a:srgbClr val="FF0000"/>
                </a:solidFill>
              </a:rPr>
              <a:t>Building on this success, what should we put down next? Note we now have a rectangle that is 2 by 3….</a:t>
            </a:r>
          </a:p>
        </p:txBody>
      </p:sp>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3"/>
          <a:stretch>
            <a:fillRect/>
          </a:stretch>
        </p:blipFill>
        <p:spPr>
          <a:xfrm>
            <a:off x="3581401" y="5600998"/>
            <a:ext cx="944962" cy="830652"/>
          </a:xfrm>
          <a:prstGeom prst="rect">
            <a:avLst/>
          </a:prstGeom>
        </p:spPr>
      </p:pic>
      <p:pic>
        <p:nvPicPr>
          <p:cNvPr id="7" name="Picture 6">
            <a:extLst>
              <a:ext uri="{FF2B5EF4-FFF2-40B4-BE49-F238E27FC236}">
                <a16:creationId xmlns:a16="http://schemas.microsoft.com/office/drawing/2014/main" id="{66445E24-1860-48ED-96E7-4E858FE84BA4}"/>
              </a:ext>
            </a:extLst>
          </p:cNvPr>
          <p:cNvPicPr>
            <a:picLocks noChangeAspect="1"/>
          </p:cNvPicPr>
          <p:nvPr/>
        </p:nvPicPr>
        <p:blipFill>
          <a:blip r:embed="rId4"/>
          <a:stretch>
            <a:fillRect/>
          </a:stretch>
        </p:blipFill>
        <p:spPr>
          <a:xfrm>
            <a:off x="4377949" y="5341896"/>
            <a:ext cx="1341236" cy="1089754"/>
          </a:xfrm>
          <a:prstGeom prst="rect">
            <a:avLst/>
          </a:prstGeom>
        </p:spPr>
      </p:pic>
      <p:pic>
        <p:nvPicPr>
          <p:cNvPr id="9" name="Picture 8">
            <a:extLst>
              <a:ext uri="{FF2B5EF4-FFF2-40B4-BE49-F238E27FC236}">
                <a16:creationId xmlns:a16="http://schemas.microsoft.com/office/drawing/2014/main" id="{6F281F9F-2E71-4063-92B4-472DA4A320C4}"/>
              </a:ext>
            </a:extLst>
          </p:cNvPr>
          <p:cNvPicPr>
            <a:picLocks noChangeAspect="1"/>
          </p:cNvPicPr>
          <p:nvPr/>
        </p:nvPicPr>
        <p:blipFill>
          <a:blip r:embed="rId5"/>
          <a:stretch>
            <a:fillRect/>
          </a:stretch>
        </p:blipFill>
        <p:spPr>
          <a:xfrm>
            <a:off x="905522" y="3120910"/>
            <a:ext cx="1163188" cy="1531722"/>
          </a:xfrm>
          <a:prstGeom prst="rect">
            <a:avLst/>
          </a:prstGeom>
        </p:spPr>
      </p:pic>
      <p:pic>
        <p:nvPicPr>
          <p:cNvPr id="10" name="Picture 9">
            <a:extLst>
              <a:ext uri="{FF2B5EF4-FFF2-40B4-BE49-F238E27FC236}">
                <a16:creationId xmlns:a16="http://schemas.microsoft.com/office/drawing/2014/main" id="{E4844DDC-F203-4E15-A4CC-4877F68529A8}"/>
              </a:ext>
            </a:extLst>
          </p:cNvPr>
          <p:cNvPicPr>
            <a:picLocks noChangeAspect="1"/>
          </p:cNvPicPr>
          <p:nvPr/>
        </p:nvPicPr>
        <p:blipFill>
          <a:blip r:embed="rId6"/>
          <a:stretch>
            <a:fillRect/>
          </a:stretch>
        </p:blipFill>
        <p:spPr>
          <a:xfrm>
            <a:off x="6653378" y="2694122"/>
            <a:ext cx="5029636" cy="1958510"/>
          </a:xfrm>
          <a:prstGeom prst="rect">
            <a:avLst/>
          </a:prstGeom>
        </p:spPr>
      </p:pic>
    </p:spTree>
    <p:extLst>
      <p:ext uri="{BB962C8B-B14F-4D97-AF65-F5344CB8AC3E}">
        <p14:creationId xmlns:p14="http://schemas.microsoft.com/office/powerpoint/2010/main" val="359109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31</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2246769"/>
          </a:xfrm>
          <a:prstGeom prst="rect">
            <a:avLst/>
          </a:prstGeom>
          <a:noFill/>
        </p:spPr>
        <p:txBody>
          <a:bodyPr wrap="square" rtlCol="0">
            <a:spAutoFit/>
          </a:bodyPr>
          <a:lstStyle/>
          <a:p>
            <a:pPr algn="just"/>
            <a:r>
              <a:rPr lang="en-US" sz="2800" dirty="0"/>
              <a:t>We had a 2 by 3 rectangle, so we need a square that has a side of length 2 or a side of length 3. Looking at our squares, we see we can use the 3 by 3 square! </a:t>
            </a:r>
          </a:p>
          <a:p>
            <a:pPr algn="just"/>
            <a:r>
              <a:rPr lang="en-US" sz="2800" dirty="0">
                <a:solidFill>
                  <a:srgbClr val="FF0000"/>
                </a:solidFill>
              </a:rPr>
              <a:t>Building on this success, what should we put down next? Note we now have a 3 by 5 rectangle.</a:t>
            </a:r>
          </a:p>
        </p:txBody>
      </p:sp>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2"/>
          <a:stretch>
            <a:fillRect/>
          </a:stretch>
        </p:blipFill>
        <p:spPr>
          <a:xfrm>
            <a:off x="3581401" y="5600998"/>
            <a:ext cx="944962" cy="830652"/>
          </a:xfrm>
          <a:prstGeom prst="rect">
            <a:avLst/>
          </a:prstGeom>
        </p:spPr>
      </p:pic>
      <p:pic>
        <p:nvPicPr>
          <p:cNvPr id="7" name="Picture 6">
            <a:extLst>
              <a:ext uri="{FF2B5EF4-FFF2-40B4-BE49-F238E27FC236}">
                <a16:creationId xmlns:a16="http://schemas.microsoft.com/office/drawing/2014/main" id="{66445E24-1860-48ED-96E7-4E858FE84BA4}"/>
              </a:ext>
            </a:extLst>
          </p:cNvPr>
          <p:cNvPicPr>
            <a:picLocks noChangeAspect="1"/>
          </p:cNvPicPr>
          <p:nvPr/>
        </p:nvPicPr>
        <p:blipFill>
          <a:blip r:embed="rId3"/>
          <a:stretch>
            <a:fillRect/>
          </a:stretch>
        </p:blipFill>
        <p:spPr>
          <a:xfrm>
            <a:off x="4377949" y="5341896"/>
            <a:ext cx="1341236" cy="1089754"/>
          </a:xfrm>
          <a:prstGeom prst="rect">
            <a:avLst/>
          </a:prstGeom>
        </p:spPr>
      </p:pic>
      <p:pic>
        <p:nvPicPr>
          <p:cNvPr id="10" name="Picture 9">
            <a:extLst>
              <a:ext uri="{FF2B5EF4-FFF2-40B4-BE49-F238E27FC236}">
                <a16:creationId xmlns:a16="http://schemas.microsoft.com/office/drawing/2014/main" id="{E4844DDC-F203-4E15-A4CC-4877F68529A8}"/>
              </a:ext>
            </a:extLst>
          </p:cNvPr>
          <p:cNvPicPr>
            <a:picLocks noChangeAspect="1"/>
          </p:cNvPicPr>
          <p:nvPr/>
        </p:nvPicPr>
        <p:blipFill>
          <a:blip r:embed="rId4"/>
          <a:stretch>
            <a:fillRect/>
          </a:stretch>
        </p:blipFill>
        <p:spPr>
          <a:xfrm>
            <a:off x="6653378" y="2634316"/>
            <a:ext cx="5029636" cy="1958510"/>
          </a:xfrm>
          <a:prstGeom prst="rect">
            <a:avLst/>
          </a:prstGeom>
        </p:spPr>
      </p:pic>
      <p:pic>
        <p:nvPicPr>
          <p:cNvPr id="11" name="Picture 10">
            <a:extLst>
              <a:ext uri="{FF2B5EF4-FFF2-40B4-BE49-F238E27FC236}">
                <a16:creationId xmlns:a16="http://schemas.microsoft.com/office/drawing/2014/main" id="{F64430A3-2DD0-4412-BBE1-E35D40A2F838}"/>
              </a:ext>
            </a:extLst>
          </p:cNvPr>
          <p:cNvPicPr>
            <a:picLocks noChangeAspect="1"/>
          </p:cNvPicPr>
          <p:nvPr/>
        </p:nvPicPr>
        <p:blipFill>
          <a:blip r:embed="rId5"/>
          <a:stretch>
            <a:fillRect/>
          </a:stretch>
        </p:blipFill>
        <p:spPr>
          <a:xfrm>
            <a:off x="905522" y="4592825"/>
            <a:ext cx="10715347" cy="2212787"/>
          </a:xfrm>
          <a:prstGeom prst="rect">
            <a:avLst/>
          </a:prstGeom>
        </p:spPr>
      </p:pic>
      <p:pic>
        <p:nvPicPr>
          <p:cNvPr id="5" name="Picture 4">
            <a:extLst>
              <a:ext uri="{FF2B5EF4-FFF2-40B4-BE49-F238E27FC236}">
                <a16:creationId xmlns:a16="http://schemas.microsoft.com/office/drawing/2014/main" id="{2C50214F-E859-45D1-9F37-72C477CF72A9}"/>
              </a:ext>
            </a:extLst>
          </p:cNvPr>
          <p:cNvPicPr>
            <a:picLocks noChangeAspect="1"/>
          </p:cNvPicPr>
          <p:nvPr/>
        </p:nvPicPr>
        <p:blipFill>
          <a:blip r:embed="rId6"/>
          <a:stretch>
            <a:fillRect/>
          </a:stretch>
        </p:blipFill>
        <p:spPr>
          <a:xfrm>
            <a:off x="732062" y="3323511"/>
            <a:ext cx="1943647" cy="1160238"/>
          </a:xfrm>
          <a:prstGeom prst="rect">
            <a:avLst/>
          </a:prstGeom>
        </p:spPr>
      </p:pic>
      <p:pic>
        <p:nvPicPr>
          <p:cNvPr id="8" name="Picture 7">
            <a:extLst>
              <a:ext uri="{FF2B5EF4-FFF2-40B4-BE49-F238E27FC236}">
                <a16:creationId xmlns:a16="http://schemas.microsoft.com/office/drawing/2014/main" id="{293F271C-C129-4207-BE21-CDA902F5A252}"/>
              </a:ext>
            </a:extLst>
          </p:cNvPr>
          <p:cNvPicPr>
            <a:picLocks noChangeAspect="1"/>
          </p:cNvPicPr>
          <p:nvPr/>
        </p:nvPicPr>
        <p:blipFill>
          <a:blip r:embed="rId7"/>
          <a:stretch>
            <a:fillRect/>
          </a:stretch>
        </p:blipFill>
        <p:spPr>
          <a:xfrm>
            <a:off x="5969863" y="3719268"/>
            <a:ext cx="2027096" cy="1501270"/>
          </a:xfrm>
          <a:prstGeom prst="rect">
            <a:avLst/>
          </a:prstGeom>
        </p:spPr>
      </p:pic>
      <p:pic>
        <p:nvPicPr>
          <p:cNvPr id="9" name="Picture 8">
            <a:extLst>
              <a:ext uri="{FF2B5EF4-FFF2-40B4-BE49-F238E27FC236}">
                <a16:creationId xmlns:a16="http://schemas.microsoft.com/office/drawing/2014/main" id="{F045CD8A-091A-408E-B896-9870B445CCCB}"/>
              </a:ext>
            </a:extLst>
          </p:cNvPr>
          <p:cNvPicPr>
            <a:picLocks noChangeAspect="1"/>
          </p:cNvPicPr>
          <p:nvPr/>
        </p:nvPicPr>
        <p:blipFill>
          <a:blip r:embed="rId8"/>
          <a:stretch>
            <a:fillRect/>
          </a:stretch>
        </p:blipFill>
        <p:spPr>
          <a:xfrm>
            <a:off x="5969863" y="3023846"/>
            <a:ext cx="1962424" cy="1390844"/>
          </a:xfrm>
          <a:prstGeom prst="rect">
            <a:avLst/>
          </a:prstGeom>
        </p:spPr>
      </p:pic>
    </p:spTree>
    <p:extLst>
      <p:ext uri="{BB962C8B-B14F-4D97-AF65-F5344CB8AC3E}">
        <p14:creationId xmlns:p14="http://schemas.microsoft.com/office/powerpoint/2010/main" val="423622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32</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1815882"/>
          </a:xfrm>
          <a:prstGeom prst="rect">
            <a:avLst/>
          </a:prstGeom>
          <a:noFill/>
        </p:spPr>
        <p:txBody>
          <a:bodyPr wrap="square" rtlCol="0">
            <a:spAutoFit/>
          </a:bodyPr>
          <a:lstStyle/>
          <a:p>
            <a:pPr algn="just"/>
            <a:r>
              <a:rPr lang="en-US" sz="2800" dirty="0"/>
              <a:t>We had a 3 by 5 rectangle. Looking at our squares, we see we can use the 5 by 5 square! </a:t>
            </a:r>
          </a:p>
          <a:p>
            <a:pPr algn="just"/>
            <a:r>
              <a:rPr lang="en-US" sz="2800" dirty="0">
                <a:solidFill>
                  <a:srgbClr val="FF0000"/>
                </a:solidFill>
              </a:rPr>
              <a:t>Building on this success, what should we put down next? Note we now have a 5 by 8 rectangle. The 4 by 4 is too small, we still have a 6 by 6, …..</a:t>
            </a:r>
          </a:p>
        </p:txBody>
      </p:sp>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2"/>
          <a:stretch>
            <a:fillRect/>
          </a:stretch>
        </p:blipFill>
        <p:spPr>
          <a:xfrm>
            <a:off x="3581401" y="5600998"/>
            <a:ext cx="944962" cy="830652"/>
          </a:xfrm>
          <a:prstGeom prst="rect">
            <a:avLst/>
          </a:prstGeom>
        </p:spPr>
      </p:pic>
      <p:pic>
        <p:nvPicPr>
          <p:cNvPr id="7" name="Picture 6">
            <a:extLst>
              <a:ext uri="{FF2B5EF4-FFF2-40B4-BE49-F238E27FC236}">
                <a16:creationId xmlns:a16="http://schemas.microsoft.com/office/drawing/2014/main" id="{66445E24-1860-48ED-96E7-4E858FE84BA4}"/>
              </a:ext>
            </a:extLst>
          </p:cNvPr>
          <p:cNvPicPr>
            <a:picLocks noChangeAspect="1"/>
          </p:cNvPicPr>
          <p:nvPr/>
        </p:nvPicPr>
        <p:blipFill>
          <a:blip r:embed="rId3"/>
          <a:stretch>
            <a:fillRect/>
          </a:stretch>
        </p:blipFill>
        <p:spPr>
          <a:xfrm>
            <a:off x="4377949" y="5341896"/>
            <a:ext cx="1341236" cy="1089754"/>
          </a:xfrm>
          <a:prstGeom prst="rect">
            <a:avLst/>
          </a:prstGeom>
        </p:spPr>
      </p:pic>
      <p:pic>
        <p:nvPicPr>
          <p:cNvPr id="11" name="Picture 10">
            <a:extLst>
              <a:ext uri="{FF2B5EF4-FFF2-40B4-BE49-F238E27FC236}">
                <a16:creationId xmlns:a16="http://schemas.microsoft.com/office/drawing/2014/main" id="{F64430A3-2DD0-4412-BBE1-E35D40A2F838}"/>
              </a:ext>
            </a:extLst>
          </p:cNvPr>
          <p:cNvPicPr>
            <a:picLocks noChangeAspect="1"/>
          </p:cNvPicPr>
          <p:nvPr/>
        </p:nvPicPr>
        <p:blipFill>
          <a:blip r:embed="rId4"/>
          <a:stretch>
            <a:fillRect/>
          </a:stretch>
        </p:blipFill>
        <p:spPr>
          <a:xfrm>
            <a:off x="830062" y="4594108"/>
            <a:ext cx="10715347" cy="2263892"/>
          </a:xfrm>
          <a:prstGeom prst="rect">
            <a:avLst/>
          </a:prstGeom>
        </p:spPr>
      </p:pic>
      <p:pic>
        <p:nvPicPr>
          <p:cNvPr id="12" name="Picture 11">
            <a:extLst>
              <a:ext uri="{FF2B5EF4-FFF2-40B4-BE49-F238E27FC236}">
                <a16:creationId xmlns:a16="http://schemas.microsoft.com/office/drawing/2014/main" id="{7882AC5A-28F1-4E2F-A9DD-E9729A088EFD}"/>
              </a:ext>
            </a:extLst>
          </p:cNvPr>
          <p:cNvPicPr>
            <a:picLocks noChangeAspect="1"/>
          </p:cNvPicPr>
          <p:nvPr/>
        </p:nvPicPr>
        <p:blipFill>
          <a:blip r:embed="rId5"/>
          <a:stretch>
            <a:fillRect/>
          </a:stretch>
        </p:blipFill>
        <p:spPr>
          <a:xfrm>
            <a:off x="5956545" y="3255252"/>
            <a:ext cx="839765" cy="844305"/>
          </a:xfrm>
          <a:prstGeom prst="rect">
            <a:avLst/>
          </a:prstGeom>
        </p:spPr>
      </p:pic>
      <p:pic>
        <p:nvPicPr>
          <p:cNvPr id="13" name="Picture 12">
            <a:extLst>
              <a:ext uri="{FF2B5EF4-FFF2-40B4-BE49-F238E27FC236}">
                <a16:creationId xmlns:a16="http://schemas.microsoft.com/office/drawing/2014/main" id="{FC6E398C-12DA-4619-BC61-DA0E377F73ED}"/>
              </a:ext>
            </a:extLst>
          </p:cNvPr>
          <p:cNvPicPr>
            <a:picLocks noChangeAspect="1"/>
          </p:cNvPicPr>
          <p:nvPr/>
        </p:nvPicPr>
        <p:blipFill>
          <a:blip r:embed="rId6"/>
          <a:stretch>
            <a:fillRect/>
          </a:stretch>
        </p:blipFill>
        <p:spPr>
          <a:xfrm>
            <a:off x="6990021" y="2767457"/>
            <a:ext cx="4630848" cy="1981377"/>
          </a:xfrm>
          <a:prstGeom prst="rect">
            <a:avLst/>
          </a:prstGeom>
        </p:spPr>
      </p:pic>
      <p:pic>
        <p:nvPicPr>
          <p:cNvPr id="14" name="Picture 13">
            <a:extLst>
              <a:ext uri="{FF2B5EF4-FFF2-40B4-BE49-F238E27FC236}">
                <a16:creationId xmlns:a16="http://schemas.microsoft.com/office/drawing/2014/main" id="{409AA864-723F-46F9-A3FC-ED6CA51935A1}"/>
              </a:ext>
            </a:extLst>
          </p:cNvPr>
          <p:cNvPicPr>
            <a:picLocks noChangeAspect="1"/>
          </p:cNvPicPr>
          <p:nvPr/>
        </p:nvPicPr>
        <p:blipFill>
          <a:blip r:embed="rId7"/>
          <a:stretch>
            <a:fillRect/>
          </a:stretch>
        </p:blipFill>
        <p:spPr>
          <a:xfrm>
            <a:off x="1361404" y="2805016"/>
            <a:ext cx="1124343" cy="1767624"/>
          </a:xfrm>
          <a:prstGeom prst="rect">
            <a:avLst/>
          </a:prstGeom>
        </p:spPr>
      </p:pic>
    </p:spTree>
    <p:extLst>
      <p:ext uri="{BB962C8B-B14F-4D97-AF65-F5344CB8AC3E}">
        <p14:creationId xmlns:p14="http://schemas.microsoft.com/office/powerpoint/2010/main" val="218161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33</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1384995"/>
          </a:xfrm>
          <a:prstGeom prst="rect">
            <a:avLst/>
          </a:prstGeom>
          <a:noFill/>
        </p:spPr>
        <p:txBody>
          <a:bodyPr wrap="square" rtlCol="0">
            <a:spAutoFit/>
          </a:bodyPr>
          <a:lstStyle/>
          <a:p>
            <a:pPr algn="just"/>
            <a:r>
              <a:rPr lang="en-US" sz="2800" dirty="0"/>
              <a:t>We had a 5 by 8 rectangle. We need to add something with a side of length 5 or 8. Thus we won’t use the 4 by 4, the 6 by 6 or the 7 by 7, but we will use the 8 by 8…… </a:t>
            </a:r>
            <a:endParaRPr lang="en-US" sz="2800" dirty="0">
              <a:solidFill>
                <a:srgbClr val="FF0000"/>
              </a:solidFill>
            </a:endParaRPr>
          </a:p>
        </p:txBody>
      </p:sp>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2"/>
          <a:stretch>
            <a:fillRect/>
          </a:stretch>
        </p:blipFill>
        <p:spPr>
          <a:xfrm>
            <a:off x="3581401" y="5600998"/>
            <a:ext cx="944962" cy="830652"/>
          </a:xfrm>
          <a:prstGeom prst="rect">
            <a:avLst/>
          </a:prstGeom>
        </p:spPr>
      </p:pic>
      <p:pic>
        <p:nvPicPr>
          <p:cNvPr id="7" name="Picture 6">
            <a:extLst>
              <a:ext uri="{FF2B5EF4-FFF2-40B4-BE49-F238E27FC236}">
                <a16:creationId xmlns:a16="http://schemas.microsoft.com/office/drawing/2014/main" id="{66445E24-1860-48ED-96E7-4E858FE84BA4}"/>
              </a:ext>
            </a:extLst>
          </p:cNvPr>
          <p:cNvPicPr>
            <a:picLocks noChangeAspect="1"/>
          </p:cNvPicPr>
          <p:nvPr/>
        </p:nvPicPr>
        <p:blipFill>
          <a:blip r:embed="rId3"/>
          <a:stretch>
            <a:fillRect/>
          </a:stretch>
        </p:blipFill>
        <p:spPr>
          <a:xfrm>
            <a:off x="4377949" y="5341896"/>
            <a:ext cx="1341236" cy="1089754"/>
          </a:xfrm>
          <a:prstGeom prst="rect">
            <a:avLst/>
          </a:prstGeom>
        </p:spPr>
      </p:pic>
      <p:pic>
        <p:nvPicPr>
          <p:cNvPr id="5" name="Picture 4">
            <a:extLst>
              <a:ext uri="{FF2B5EF4-FFF2-40B4-BE49-F238E27FC236}">
                <a16:creationId xmlns:a16="http://schemas.microsoft.com/office/drawing/2014/main" id="{4932C2BE-2EF0-4F7E-9AF3-207650027F36}"/>
              </a:ext>
            </a:extLst>
          </p:cNvPr>
          <p:cNvPicPr>
            <a:picLocks noChangeAspect="1"/>
          </p:cNvPicPr>
          <p:nvPr/>
        </p:nvPicPr>
        <p:blipFill>
          <a:blip r:embed="rId4"/>
          <a:stretch>
            <a:fillRect/>
          </a:stretch>
        </p:blipFill>
        <p:spPr>
          <a:xfrm>
            <a:off x="3124939" y="2442000"/>
            <a:ext cx="6259358" cy="3927300"/>
          </a:xfrm>
          <a:prstGeom prst="rect">
            <a:avLst/>
          </a:prstGeom>
        </p:spPr>
      </p:pic>
    </p:spTree>
    <p:extLst>
      <p:ext uri="{BB962C8B-B14F-4D97-AF65-F5344CB8AC3E}">
        <p14:creationId xmlns:p14="http://schemas.microsoft.com/office/powerpoint/2010/main" val="1462057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34</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954107"/>
          </a:xfrm>
          <a:prstGeom prst="rect">
            <a:avLst/>
          </a:prstGeom>
          <a:noFill/>
        </p:spPr>
        <p:txBody>
          <a:bodyPr wrap="square" rtlCol="0">
            <a:spAutoFit/>
          </a:bodyPr>
          <a:lstStyle/>
          <a:p>
            <a:pPr algn="just"/>
            <a:r>
              <a:rPr lang="en-US" sz="2800" dirty="0"/>
              <a:t>We write down the squares used in the order used:</a:t>
            </a:r>
          </a:p>
          <a:p>
            <a:pPr algn="just"/>
            <a:r>
              <a:rPr lang="en-US" sz="2800" dirty="0">
                <a:solidFill>
                  <a:srgbClr val="FF0000"/>
                </a:solidFill>
              </a:rPr>
              <a:t>1 by 1, 1 by 1, 2 by 2, 3 by 3, 5 by 5, 8 by 8, …..</a:t>
            </a:r>
          </a:p>
        </p:txBody>
      </p:sp>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2"/>
          <a:stretch>
            <a:fillRect/>
          </a:stretch>
        </p:blipFill>
        <p:spPr>
          <a:xfrm>
            <a:off x="3581401" y="5600998"/>
            <a:ext cx="944962" cy="830652"/>
          </a:xfrm>
          <a:prstGeom prst="rect">
            <a:avLst/>
          </a:prstGeom>
        </p:spPr>
      </p:pic>
      <p:pic>
        <p:nvPicPr>
          <p:cNvPr id="7" name="Picture 6">
            <a:extLst>
              <a:ext uri="{FF2B5EF4-FFF2-40B4-BE49-F238E27FC236}">
                <a16:creationId xmlns:a16="http://schemas.microsoft.com/office/drawing/2014/main" id="{66445E24-1860-48ED-96E7-4E858FE84BA4}"/>
              </a:ext>
            </a:extLst>
          </p:cNvPr>
          <p:cNvPicPr>
            <a:picLocks noChangeAspect="1"/>
          </p:cNvPicPr>
          <p:nvPr/>
        </p:nvPicPr>
        <p:blipFill>
          <a:blip r:embed="rId3"/>
          <a:stretch>
            <a:fillRect/>
          </a:stretch>
        </p:blipFill>
        <p:spPr>
          <a:xfrm>
            <a:off x="4377949" y="5341896"/>
            <a:ext cx="1341236" cy="1089754"/>
          </a:xfrm>
          <a:prstGeom prst="rect">
            <a:avLst/>
          </a:prstGeom>
        </p:spPr>
      </p:pic>
      <p:pic>
        <p:nvPicPr>
          <p:cNvPr id="5" name="Picture 4">
            <a:extLst>
              <a:ext uri="{FF2B5EF4-FFF2-40B4-BE49-F238E27FC236}">
                <a16:creationId xmlns:a16="http://schemas.microsoft.com/office/drawing/2014/main" id="{4932C2BE-2EF0-4F7E-9AF3-207650027F36}"/>
              </a:ext>
            </a:extLst>
          </p:cNvPr>
          <p:cNvPicPr>
            <a:picLocks noChangeAspect="1"/>
          </p:cNvPicPr>
          <p:nvPr/>
        </p:nvPicPr>
        <p:blipFill>
          <a:blip r:embed="rId4"/>
          <a:stretch>
            <a:fillRect/>
          </a:stretch>
        </p:blipFill>
        <p:spPr>
          <a:xfrm>
            <a:off x="3124939" y="2442000"/>
            <a:ext cx="6259358" cy="3927300"/>
          </a:xfrm>
          <a:prstGeom prst="rect">
            <a:avLst/>
          </a:prstGeom>
        </p:spPr>
      </p:pic>
    </p:spTree>
    <p:extLst>
      <p:ext uri="{BB962C8B-B14F-4D97-AF65-F5344CB8AC3E}">
        <p14:creationId xmlns:p14="http://schemas.microsoft.com/office/powerpoint/2010/main" val="4016877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35</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954107"/>
          </a:xfrm>
          <a:prstGeom prst="rect">
            <a:avLst/>
          </a:prstGeom>
          <a:noFill/>
        </p:spPr>
        <p:txBody>
          <a:bodyPr wrap="square" rtlCol="0">
            <a:spAutoFit/>
          </a:bodyPr>
          <a:lstStyle/>
          <a:p>
            <a:pPr algn="just"/>
            <a:r>
              <a:rPr lang="en-US" sz="2800" dirty="0"/>
              <a:t>Let’s just write down the side lengths of the squares in the order used:</a:t>
            </a:r>
          </a:p>
          <a:p>
            <a:pPr algn="just"/>
            <a:r>
              <a:rPr lang="en-US" sz="2800" dirty="0">
                <a:solidFill>
                  <a:srgbClr val="FF0000"/>
                </a:solidFill>
              </a:rPr>
              <a:t>1,  1,  2,  3,  5,  8, …. DO YOU NOTICE A PATTERN?</a:t>
            </a:r>
          </a:p>
        </p:txBody>
      </p:sp>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2"/>
          <a:stretch>
            <a:fillRect/>
          </a:stretch>
        </p:blipFill>
        <p:spPr>
          <a:xfrm>
            <a:off x="3581401" y="5600998"/>
            <a:ext cx="944962" cy="830652"/>
          </a:xfrm>
          <a:prstGeom prst="rect">
            <a:avLst/>
          </a:prstGeom>
        </p:spPr>
      </p:pic>
      <p:pic>
        <p:nvPicPr>
          <p:cNvPr id="7" name="Picture 6">
            <a:extLst>
              <a:ext uri="{FF2B5EF4-FFF2-40B4-BE49-F238E27FC236}">
                <a16:creationId xmlns:a16="http://schemas.microsoft.com/office/drawing/2014/main" id="{66445E24-1860-48ED-96E7-4E858FE84BA4}"/>
              </a:ext>
            </a:extLst>
          </p:cNvPr>
          <p:cNvPicPr>
            <a:picLocks noChangeAspect="1"/>
          </p:cNvPicPr>
          <p:nvPr/>
        </p:nvPicPr>
        <p:blipFill>
          <a:blip r:embed="rId3"/>
          <a:stretch>
            <a:fillRect/>
          </a:stretch>
        </p:blipFill>
        <p:spPr>
          <a:xfrm>
            <a:off x="4377949" y="5341896"/>
            <a:ext cx="1341236" cy="1089754"/>
          </a:xfrm>
          <a:prstGeom prst="rect">
            <a:avLst/>
          </a:prstGeom>
        </p:spPr>
      </p:pic>
      <p:pic>
        <p:nvPicPr>
          <p:cNvPr id="5" name="Picture 4">
            <a:extLst>
              <a:ext uri="{FF2B5EF4-FFF2-40B4-BE49-F238E27FC236}">
                <a16:creationId xmlns:a16="http://schemas.microsoft.com/office/drawing/2014/main" id="{4932C2BE-2EF0-4F7E-9AF3-207650027F36}"/>
              </a:ext>
            </a:extLst>
          </p:cNvPr>
          <p:cNvPicPr>
            <a:picLocks noChangeAspect="1"/>
          </p:cNvPicPr>
          <p:nvPr/>
        </p:nvPicPr>
        <p:blipFill>
          <a:blip r:embed="rId4"/>
          <a:stretch>
            <a:fillRect/>
          </a:stretch>
        </p:blipFill>
        <p:spPr>
          <a:xfrm>
            <a:off x="2995543" y="1932308"/>
            <a:ext cx="5948639" cy="3732346"/>
          </a:xfrm>
          <a:prstGeom prst="rect">
            <a:avLst/>
          </a:prstGeom>
        </p:spPr>
      </p:pic>
    </p:spTree>
    <p:extLst>
      <p:ext uri="{BB962C8B-B14F-4D97-AF65-F5344CB8AC3E}">
        <p14:creationId xmlns:p14="http://schemas.microsoft.com/office/powerpoint/2010/main" val="204041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83D217-F90C-44CB-AF2F-4E753B733B3C}"/>
              </a:ext>
            </a:extLst>
          </p:cNvPr>
          <p:cNvPicPr>
            <a:picLocks noChangeAspect="1"/>
          </p:cNvPicPr>
          <p:nvPr/>
        </p:nvPicPr>
        <p:blipFill>
          <a:blip r:embed="rId2"/>
          <a:stretch>
            <a:fillRect/>
          </a:stretch>
        </p:blipFill>
        <p:spPr>
          <a:xfrm>
            <a:off x="838199" y="4797303"/>
            <a:ext cx="10715347" cy="2060697"/>
          </a:xfrm>
          <a:prstGeom prst="rect">
            <a:avLst/>
          </a:prstGeom>
        </p:spPr>
      </p:pic>
      <p:pic>
        <p:nvPicPr>
          <p:cNvPr id="5" name="Picture 4">
            <a:extLst>
              <a:ext uri="{FF2B5EF4-FFF2-40B4-BE49-F238E27FC236}">
                <a16:creationId xmlns:a16="http://schemas.microsoft.com/office/drawing/2014/main" id="{4932C2BE-2EF0-4F7E-9AF3-207650027F36}"/>
              </a:ext>
            </a:extLst>
          </p:cNvPr>
          <p:cNvPicPr>
            <a:picLocks noChangeAspect="1"/>
          </p:cNvPicPr>
          <p:nvPr/>
        </p:nvPicPr>
        <p:blipFill>
          <a:blip r:embed="rId3"/>
          <a:stretch>
            <a:fillRect/>
          </a:stretch>
        </p:blipFill>
        <p:spPr>
          <a:xfrm>
            <a:off x="3363896" y="1872025"/>
            <a:ext cx="5663954" cy="3553726"/>
          </a:xfrm>
          <a:prstGeom prst="rect">
            <a:avLst/>
          </a:prstGeom>
        </p:spPr>
      </p:pic>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36</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0" y="31009"/>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115410" y="554229"/>
            <a:ext cx="10990556" cy="1815882"/>
          </a:xfrm>
          <a:prstGeom prst="rect">
            <a:avLst/>
          </a:prstGeom>
          <a:noFill/>
        </p:spPr>
        <p:txBody>
          <a:bodyPr wrap="square" rtlCol="0">
            <a:spAutoFit/>
          </a:bodyPr>
          <a:lstStyle/>
          <a:p>
            <a:pPr algn="just"/>
            <a:r>
              <a:rPr lang="en-US" sz="2800" dirty="0"/>
              <a:t>Let’s just write down the side lengths of the squares in the order used (we’ll add a few more terms to the sequence):</a:t>
            </a:r>
          </a:p>
          <a:p>
            <a:pPr algn="just"/>
            <a:r>
              <a:rPr lang="en-US" sz="2800" dirty="0">
                <a:solidFill>
                  <a:srgbClr val="FF0000"/>
                </a:solidFill>
              </a:rPr>
              <a:t>1,  1,  2,  3,  5,  8, 13, 21, 34, 55, 89, 144, 233, …. DO YOU NOTICE A PATTERN?</a:t>
            </a:r>
          </a:p>
        </p:txBody>
      </p:sp>
    </p:spTree>
    <p:extLst>
      <p:ext uri="{BB962C8B-B14F-4D97-AF65-F5344CB8AC3E}">
        <p14:creationId xmlns:p14="http://schemas.microsoft.com/office/powerpoint/2010/main" val="3897347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37</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I LOVE RECTANGLES Game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2246769"/>
          </a:xfrm>
          <a:prstGeom prst="rect">
            <a:avLst/>
          </a:prstGeom>
          <a:noFill/>
        </p:spPr>
        <p:txBody>
          <a:bodyPr wrap="square" rtlCol="0">
            <a:spAutoFit/>
          </a:bodyPr>
          <a:lstStyle/>
          <a:p>
            <a:pPr algn="just"/>
            <a:r>
              <a:rPr lang="en-US" sz="2800" dirty="0"/>
              <a:t>Let’s just write down the side lengths of the squares in the order used:</a:t>
            </a:r>
          </a:p>
          <a:p>
            <a:pPr algn="just"/>
            <a:r>
              <a:rPr lang="en-US" sz="2800" dirty="0">
                <a:solidFill>
                  <a:srgbClr val="FF0000"/>
                </a:solidFill>
              </a:rPr>
              <a:t>1,  1,  2,  3,  5,  8, 13, 21, 34, 55, 89, 144, 233, …. </a:t>
            </a:r>
          </a:p>
          <a:p>
            <a:pPr algn="just"/>
            <a:r>
              <a:rPr lang="en-US" sz="2800" dirty="0">
                <a:solidFill>
                  <a:srgbClr val="FF0000"/>
                </a:solidFill>
              </a:rPr>
              <a:t>We start 1, 1, and then after that each term is the sum of the previous two terms! 2 = 1 + 1,  3 = 2 + 1,  5 = 3 + 2,  8 = 5 + 3, and so on. Can you continue the pattern?</a:t>
            </a:r>
          </a:p>
        </p:txBody>
      </p:sp>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2"/>
          <a:stretch>
            <a:fillRect/>
          </a:stretch>
        </p:blipFill>
        <p:spPr>
          <a:xfrm>
            <a:off x="3581401" y="5600998"/>
            <a:ext cx="944962" cy="830652"/>
          </a:xfrm>
          <a:prstGeom prst="rect">
            <a:avLst/>
          </a:prstGeom>
        </p:spPr>
      </p:pic>
      <p:pic>
        <p:nvPicPr>
          <p:cNvPr id="7" name="Picture 6">
            <a:extLst>
              <a:ext uri="{FF2B5EF4-FFF2-40B4-BE49-F238E27FC236}">
                <a16:creationId xmlns:a16="http://schemas.microsoft.com/office/drawing/2014/main" id="{66445E24-1860-48ED-96E7-4E858FE84BA4}"/>
              </a:ext>
            </a:extLst>
          </p:cNvPr>
          <p:cNvPicPr>
            <a:picLocks noChangeAspect="1"/>
          </p:cNvPicPr>
          <p:nvPr/>
        </p:nvPicPr>
        <p:blipFill>
          <a:blip r:embed="rId3"/>
          <a:stretch>
            <a:fillRect/>
          </a:stretch>
        </p:blipFill>
        <p:spPr>
          <a:xfrm>
            <a:off x="4377949" y="5341896"/>
            <a:ext cx="1341236" cy="1089754"/>
          </a:xfrm>
          <a:prstGeom prst="rect">
            <a:avLst/>
          </a:prstGeom>
        </p:spPr>
      </p:pic>
      <p:pic>
        <p:nvPicPr>
          <p:cNvPr id="5" name="Picture 4">
            <a:extLst>
              <a:ext uri="{FF2B5EF4-FFF2-40B4-BE49-F238E27FC236}">
                <a16:creationId xmlns:a16="http://schemas.microsoft.com/office/drawing/2014/main" id="{4932C2BE-2EF0-4F7E-9AF3-207650027F36}"/>
              </a:ext>
            </a:extLst>
          </p:cNvPr>
          <p:cNvPicPr>
            <a:picLocks noChangeAspect="1"/>
          </p:cNvPicPr>
          <p:nvPr/>
        </p:nvPicPr>
        <p:blipFill>
          <a:blip r:embed="rId4"/>
          <a:stretch>
            <a:fillRect/>
          </a:stretch>
        </p:blipFill>
        <p:spPr>
          <a:xfrm>
            <a:off x="5550903" y="2699304"/>
            <a:ext cx="5948639" cy="3732346"/>
          </a:xfrm>
          <a:prstGeom prst="rect">
            <a:avLst/>
          </a:prstGeom>
        </p:spPr>
      </p:pic>
    </p:spTree>
    <p:extLst>
      <p:ext uri="{BB962C8B-B14F-4D97-AF65-F5344CB8AC3E}">
        <p14:creationId xmlns:p14="http://schemas.microsoft.com/office/powerpoint/2010/main" val="961101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86026-4915-4B1B-A2C9-156A34B950FE}"/>
              </a:ext>
            </a:extLst>
          </p:cNvPr>
          <p:cNvSpPr>
            <a:spLocks noGrp="1"/>
          </p:cNvSpPr>
          <p:nvPr>
            <p:ph type="sldNum" sz="quarter" idx="12"/>
          </p:nvPr>
        </p:nvSpPr>
        <p:spPr/>
        <p:txBody>
          <a:bodyPr/>
          <a:lstStyle/>
          <a:p>
            <a:fld id="{A74C1089-79CF-4504-8B1B-E2AB1B2560D4}" type="slidenum">
              <a:rPr lang="en-US" smtClean="0"/>
              <a:t>38</a:t>
            </a:fld>
            <a:endParaRPr lang="en-US"/>
          </a:p>
        </p:txBody>
      </p:sp>
      <p:sp>
        <p:nvSpPr>
          <p:cNvPr id="3" name="TextBox 2">
            <a:extLst>
              <a:ext uri="{FF2B5EF4-FFF2-40B4-BE49-F238E27FC236}">
                <a16:creationId xmlns:a16="http://schemas.microsoft.com/office/drawing/2014/main" id="{05332EF8-7F7A-4186-8F61-D93B872578FB}"/>
              </a:ext>
            </a:extLst>
          </p:cNvPr>
          <p:cNvSpPr txBox="1"/>
          <p:nvPr/>
        </p:nvSpPr>
        <p:spPr>
          <a:xfrm>
            <a:off x="585926" y="355107"/>
            <a:ext cx="10767874" cy="523220"/>
          </a:xfrm>
          <a:prstGeom prst="rect">
            <a:avLst/>
          </a:prstGeom>
          <a:noFill/>
        </p:spPr>
        <p:txBody>
          <a:bodyPr wrap="square" rtlCol="0">
            <a:spAutoFit/>
          </a:bodyPr>
          <a:lstStyle/>
          <a:p>
            <a:r>
              <a:rPr lang="en-US" sz="2800" dirty="0">
                <a:solidFill>
                  <a:srgbClr val="FF0000"/>
                </a:solidFill>
              </a:rPr>
              <a:t>The Fibonacci Sequence</a:t>
            </a:r>
          </a:p>
        </p:txBody>
      </p:sp>
      <p:sp>
        <p:nvSpPr>
          <p:cNvPr id="4" name="TextBox 3">
            <a:extLst>
              <a:ext uri="{FF2B5EF4-FFF2-40B4-BE49-F238E27FC236}">
                <a16:creationId xmlns:a16="http://schemas.microsoft.com/office/drawing/2014/main" id="{2BDD72E1-9453-4C59-BC34-7FBE55B7EB5B}"/>
              </a:ext>
            </a:extLst>
          </p:cNvPr>
          <p:cNvSpPr txBox="1"/>
          <p:nvPr/>
        </p:nvSpPr>
        <p:spPr>
          <a:xfrm>
            <a:off x="692458" y="967666"/>
            <a:ext cx="10990556" cy="1815882"/>
          </a:xfrm>
          <a:prstGeom prst="rect">
            <a:avLst/>
          </a:prstGeom>
          <a:noFill/>
        </p:spPr>
        <p:txBody>
          <a:bodyPr wrap="square" rtlCol="0">
            <a:spAutoFit/>
          </a:bodyPr>
          <a:lstStyle/>
          <a:p>
            <a:pPr algn="just"/>
            <a:r>
              <a:rPr lang="en-US" sz="2800" dirty="0"/>
              <a:t>The numbers </a:t>
            </a:r>
          </a:p>
          <a:p>
            <a:pPr algn="just"/>
            <a:r>
              <a:rPr lang="en-US" sz="2800" dirty="0">
                <a:solidFill>
                  <a:srgbClr val="FF0000"/>
                </a:solidFill>
              </a:rPr>
              <a:t>1,  1,  2,  3,  5,  8, 13, 21, 34, 55, 89, 144, 233, …. </a:t>
            </a:r>
          </a:p>
          <a:p>
            <a:pPr algn="just"/>
            <a:r>
              <a:rPr lang="en-US" sz="2800" dirty="0"/>
              <a:t>are called the Fibonacci numbers, and have many wondrous properties. See for example </a:t>
            </a:r>
            <a:r>
              <a:rPr lang="en-US" sz="2800" dirty="0">
                <a:hlinkClick r:id="rId2"/>
              </a:rPr>
              <a:t>https://www.youtube.com/watch?v=me6Dnl2DOtM</a:t>
            </a:r>
            <a:r>
              <a:rPr lang="en-US" sz="2800" dirty="0"/>
              <a:t> .</a:t>
            </a:r>
            <a:endParaRPr lang="en-US" sz="2800" dirty="0">
              <a:solidFill>
                <a:srgbClr val="FF0000"/>
              </a:solidFill>
            </a:endParaRPr>
          </a:p>
        </p:txBody>
      </p:sp>
      <p:pic>
        <p:nvPicPr>
          <p:cNvPr id="6" name="Picture 5">
            <a:extLst>
              <a:ext uri="{FF2B5EF4-FFF2-40B4-BE49-F238E27FC236}">
                <a16:creationId xmlns:a16="http://schemas.microsoft.com/office/drawing/2014/main" id="{3932870C-90D2-45BB-9BE7-E6150F3AC03D}"/>
              </a:ext>
            </a:extLst>
          </p:cNvPr>
          <p:cNvPicPr>
            <a:picLocks noChangeAspect="1"/>
          </p:cNvPicPr>
          <p:nvPr/>
        </p:nvPicPr>
        <p:blipFill>
          <a:blip r:embed="rId3"/>
          <a:stretch>
            <a:fillRect/>
          </a:stretch>
        </p:blipFill>
        <p:spPr>
          <a:xfrm>
            <a:off x="3581401" y="5600998"/>
            <a:ext cx="944962" cy="830652"/>
          </a:xfrm>
          <a:prstGeom prst="rect">
            <a:avLst/>
          </a:prstGeom>
        </p:spPr>
      </p:pic>
      <p:pic>
        <p:nvPicPr>
          <p:cNvPr id="7" name="Picture 6">
            <a:extLst>
              <a:ext uri="{FF2B5EF4-FFF2-40B4-BE49-F238E27FC236}">
                <a16:creationId xmlns:a16="http://schemas.microsoft.com/office/drawing/2014/main" id="{66445E24-1860-48ED-96E7-4E858FE84BA4}"/>
              </a:ext>
            </a:extLst>
          </p:cNvPr>
          <p:cNvPicPr>
            <a:picLocks noChangeAspect="1"/>
          </p:cNvPicPr>
          <p:nvPr/>
        </p:nvPicPr>
        <p:blipFill>
          <a:blip r:embed="rId4"/>
          <a:stretch>
            <a:fillRect/>
          </a:stretch>
        </p:blipFill>
        <p:spPr>
          <a:xfrm>
            <a:off x="4377949" y="5341896"/>
            <a:ext cx="1341236" cy="1089754"/>
          </a:xfrm>
          <a:prstGeom prst="rect">
            <a:avLst/>
          </a:prstGeom>
        </p:spPr>
      </p:pic>
      <p:pic>
        <p:nvPicPr>
          <p:cNvPr id="5" name="Picture 4">
            <a:extLst>
              <a:ext uri="{FF2B5EF4-FFF2-40B4-BE49-F238E27FC236}">
                <a16:creationId xmlns:a16="http://schemas.microsoft.com/office/drawing/2014/main" id="{4932C2BE-2EF0-4F7E-9AF3-207650027F36}"/>
              </a:ext>
            </a:extLst>
          </p:cNvPr>
          <p:cNvPicPr>
            <a:picLocks noChangeAspect="1"/>
          </p:cNvPicPr>
          <p:nvPr/>
        </p:nvPicPr>
        <p:blipFill>
          <a:blip r:embed="rId5"/>
          <a:stretch>
            <a:fillRect/>
          </a:stretch>
        </p:blipFill>
        <p:spPr>
          <a:xfrm>
            <a:off x="2923112" y="2872887"/>
            <a:ext cx="5948639" cy="3732346"/>
          </a:xfrm>
          <a:prstGeom prst="rect">
            <a:avLst/>
          </a:prstGeom>
        </p:spPr>
      </p:pic>
    </p:spTree>
    <p:extLst>
      <p:ext uri="{BB962C8B-B14F-4D97-AF65-F5344CB8AC3E}">
        <p14:creationId xmlns:p14="http://schemas.microsoft.com/office/powerpoint/2010/main" val="2001276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8FC3D-3ABC-40AF-A4B3-41AFE781F6D6}"/>
              </a:ext>
            </a:extLst>
          </p:cNvPr>
          <p:cNvSpPr>
            <a:spLocks noGrp="1"/>
          </p:cNvSpPr>
          <p:nvPr>
            <p:ph type="sldNum" sz="quarter" idx="12"/>
          </p:nvPr>
        </p:nvSpPr>
        <p:spPr/>
        <p:txBody>
          <a:bodyPr/>
          <a:lstStyle/>
          <a:p>
            <a:fld id="{A74C1089-79CF-4504-8B1B-E2AB1B2560D4}" type="slidenum">
              <a:rPr lang="en-US" smtClean="0"/>
              <a:t>39</a:t>
            </a:fld>
            <a:endParaRPr lang="en-US"/>
          </a:p>
        </p:txBody>
      </p:sp>
      <p:sp>
        <p:nvSpPr>
          <p:cNvPr id="4" name="TextBox 3">
            <a:extLst>
              <a:ext uri="{FF2B5EF4-FFF2-40B4-BE49-F238E27FC236}">
                <a16:creationId xmlns:a16="http://schemas.microsoft.com/office/drawing/2014/main" id="{0712765F-F77F-4CFA-B109-907829C3FE02}"/>
              </a:ext>
            </a:extLst>
          </p:cNvPr>
          <p:cNvSpPr txBox="1"/>
          <p:nvPr/>
        </p:nvSpPr>
        <p:spPr>
          <a:xfrm>
            <a:off x="115820" y="4969252"/>
            <a:ext cx="11809623" cy="1569660"/>
          </a:xfrm>
          <a:prstGeom prst="rect">
            <a:avLst/>
          </a:prstGeom>
          <a:noFill/>
        </p:spPr>
        <p:txBody>
          <a:bodyPr wrap="square" rtlCol="0">
            <a:spAutoFit/>
          </a:bodyPr>
          <a:lstStyle/>
          <a:p>
            <a:r>
              <a:rPr lang="en-US" sz="2400" dirty="0"/>
              <a:t>Advanced: you can calculate area two ways. It is length times width, which here is 21 by 34. It is also the sum of the areas of each square, which is 1</a:t>
            </a:r>
            <a:r>
              <a:rPr lang="en-US" sz="2400" baseline="30000" dirty="0"/>
              <a:t>2</a:t>
            </a:r>
            <a:r>
              <a:rPr lang="en-US" sz="2400" dirty="0"/>
              <a:t> + 1</a:t>
            </a:r>
            <a:r>
              <a:rPr lang="en-US" sz="2400" baseline="30000" dirty="0"/>
              <a:t>2 </a:t>
            </a:r>
            <a:r>
              <a:rPr lang="en-US" sz="2400" dirty="0"/>
              <a:t>+ 2</a:t>
            </a:r>
            <a:r>
              <a:rPr lang="en-US" sz="2400" baseline="30000" dirty="0"/>
              <a:t>2 </a:t>
            </a:r>
            <a:r>
              <a:rPr lang="en-US" sz="2400" dirty="0"/>
              <a:t>+ 3</a:t>
            </a:r>
            <a:r>
              <a:rPr lang="en-US" sz="2400" baseline="30000" dirty="0"/>
              <a:t>2</a:t>
            </a:r>
            <a:r>
              <a:rPr lang="en-US" sz="2400" dirty="0"/>
              <a:t> + 5</a:t>
            </a:r>
            <a:r>
              <a:rPr lang="en-US" sz="2400" baseline="30000" dirty="0"/>
              <a:t>2</a:t>
            </a:r>
            <a:r>
              <a:rPr lang="en-US" sz="2400" dirty="0"/>
              <a:t> + 8</a:t>
            </a:r>
            <a:r>
              <a:rPr lang="en-US" sz="2400" baseline="30000" dirty="0"/>
              <a:t>2 </a:t>
            </a:r>
            <a:r>
              <a:rPr lang="en-US" sz="2400" dirty="0"/>
              <a:t>+ 13</a:t>
            </a:r>
            <a:r>
              <a:rPr lang="en-US" sz="2400" baseline="30000" dirty="0"/>
              <a:t>2</a:t>
            </a:r>
            <a:r>
              <a:rPr lang="en-US" sz="2400" dirty="0"/>
              <a:t> + 21</a:t>
            </a:r>
            <a:r>
              <a:rPr lang="en-US" sz="2400" baseline="30000" dirty="0"/>
              <a:t>2</a:t>
            </a:r>
            <a:r>
              <a:rPr lang="en-US" sz="2400" dirty="0"/>
              <a:t>. These are equal! You can thus prove the sum of the squares of the first n Fibonacci numbers is the n</a:t>
            </a:r>
            <a:r>
              <a:rPr lang="en-US" sz="2400" baseline="30000" dirty="0"/>
              <a:t>th</a:t>
            </a:r>
            <a:r>
              <a:rPr lang="en-US" sz="2400" dirty="0"/>
              <a:t> Fibonacci number times the (n+1)</a:t>
            </a:r>
            <a:r>
              <a:rPr lang="en-US" sz="2400" baseline="30000" dirty="0" err="1"/>
              <a:t>st</a:t>
            </a:r>
            <a:r>
              <a:rPr lang="en-US" sz="2400" dirty="0"/>
              <a:t> Fibonacci number!</a:t>
            </a:r>
          </a:p>
        </p:txBody>
      </p:sp>
      <p:pic>
        <p:nvPicPr>
          <p:cNvPr id="5" name="Picture 4">
            <a:extLst>
              <a:ext uri="{FF2B5EF4-FFF2-40B4-BE49-F238E27FC236}">
                <a16:creationId xmlns:a16="http://schemas.microsoft.com/office/drawing/2014/main" id="{5387E649-D0E4-4378-81CE-2C165BB4C02A}"/>
              </a:ext>
            </a:extLst>
          </p:cNvPr>
          <p:cNvPicPr>
            <a:picLocks noChangeAspect="1"/>
          </p:cNvPicPr>
          <p:nvPr/>
        </p:nvPicPr>
        <p:blipFill>
          <a:blip r:embed="rId2"/>
          <a:stretch>
            <a:fillRect/>
          </a:stretch>
        </p:blipFill>
        <p:spPr>
          <a:xfrm>
            <a:off x="5753751" y="833907"/>
            <a:ext cx="6171692" cy="3850142"/>
          </a:xfrm>
          <a:prstGeom prst="rect">
            <a:avLst/>
          </a:prstGeom>
        </p:spPr>
      </p:pic>
      <p:sp>
        <p:nvSpPr>
          <p:cNvPr id="6" name="TextBox 5">
            <a:extLst>
              <a:ext uri="{FF2B5EF4-FFF2-40B4-BE49-F238E27FC236}">
                <a16:creationId xmlns:a16="http://schemas.microsoft.com/office/drawing/2014/main" id="{E2159FF8-7FCB-479F-8EFB-55B9753977AD}"/>
              </a:ext>
            </a:extLst>
          </p:cNvPr>
          <p:cNvSpPr txBox="1"/>
          <p:nvPr/>
        </p:nvSpPr>
        <p:spPr>
          <a:xfrm>
            <a:off x="0" y="45762"/>
            <a:ext cx="10866268" cy="630942"/>
          </a:xfrm>
          <a:prstGeom prst="rect">
            <a:avLst/>
          </a:prstGeom>
          <a:noFill/>
        </p:spPr>
        <p:txBody>
          <a:bodyPr wrap="square" rtlCol="0">
            <a:spAutoFit/>
          </a:bodyPr>
          <a:lstStyle/>
          <a:p>
            <a:r>
              <a:rPr lang="en-US" sz="3500" dirty="0">
                <a:solidFill>
                  <a:srgbClr val="FF0000"/>
                </a:solidFill>
              </a:rPr>
              <a:t>A D V A N C E D   T O P I C!</a:t>
            </a:r>
          </a:p>
        </p:txBody>
      </p:sp>
      <p:pic>
        <p:nvPicPr>
          <p:cNvPr id="3" name="Picture 2">
            <a:extLst>
              <a:ext uri="{FF2B5EF4-FFF2-40B4-BE49-F238E27FC236}">
                <a16:creationId xmlns:a16="http://schemas.microsoft.com/office/drawing/2014/main" id="{DDAB6D4D-B3E8-402E-94C6-A054B3416E27}"/>
              </a:ext>
            </a:extLst>
          </p:cNvPr>
          <p:cNvPicPr>
            <a:picLocks noChangeAspect="1"/>
          </p:cNvPicPr>
          <p:nvPr/>
        </p:nvPicPr>
        <p:blipFill>
          <a:blip r:embed="rId3"/>
          <a:stretch>
            <a:fillRect/>
          </a:stretch>
        </p:blipFill>
        <p:spPr>
          <a:xfrm>
            <a:off x="115821" y="833907"/>
            <a:ext cx="5428889" cy="3850143"/>
          </a:xfrm>
          <a:prstGeom prst="rect">
            <a:avLst/>
          </a:prstGeom>
        </p:spPr>
      </p:pic>
    </p:spTree>
    <p:extLst>
      <p:ext uri="{BB962C8B-B14F-4D97-AF65-F5344CB8AC3E}">
        <p14:creationId xmlns:p14="http://schemas.microsoft.com/office/powerpoint/2010/main" val="226541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BFF626-22B2-47E5-B6A0-A64870DC28BC}"/>
              </a:ext>
            </a:extLst>
          </p:cNvPr>
          <p:cNvPicPr>
            <a:picLocks noChangeAspect="1"/>
          </p:cNvPicPr>
          <p:nvPr/>
        </p:nvPicPr>
        <p:blipFill>
          <a:blip r:embed="rId2"/>
          <a:stretch>
            <a:fillRect/>
          </a:stretch>
        </p:blipFill>
        <p:spPr>
          <a:xfrm>
            <a:off x="8011643" y="0"/>
            <a:ext cx="3999763" cy="6858000"/>
          </a:xfrm>
          <a:prstGeom prst="rect">
            <a:avLst/>
          </a:prstGeom>
        </p:spPr>
      </p:pic>
      <p:pic>
        <p:nvPicPr>
          <p:cNvPr id="2" name="Picture 1">
            <a:extLst>
              <a:ext uri="{FF2B5EF4-FFF2-40B4-BE49-F238E27FC236}">
                <a16:creationId xmlns:a16="http://schemas.microsoft.com/office/drawing/2014/main" id="{7AE1E25A-060B-45BE-893A-F87AA4370620}"/>
              </a:ext>
            </a:extLst>
          </p:cNvPr>
          <p:cNvPicPr>
            <a:picLocks noChangeAspect="1"/>
          </p:cNvPicPr>
          <p:nvPr/>
        </p:nvPicPr>
        <p:blipFill>
          <a:blip r:embed="rId3"/>
          <a:stretch>
            <a:fillRect/>
          </a:stretch>
        </p:blipFill>
        <p:spPr>
          <a:xfrm>
            <a:off x="0" y="-1"/>
            <a:ext cx="8011643" cy="6755907"/>
          </a:xfrm>
          <a:prstGeom prst="rect">
            <a:avLst/>
          </a:prstGeom>
        </p:spPr>
      </p:pic>
    </p:spTree>
    <p:extLst>
      <p:ext uri="{BB962C8B-B14F-4D97-AF65-F5344CB8AC3E}">
        <p14:creationId xmlns:p14="http://schemas.microsoft.com/office/powerpoint/2010/main" val="497885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80D67-1D7A-4F8D-9B87-EADB121CBAD9}"/>
              </a:ext>
            </a:extLst>
          </p:cNvPr>
          <p:cNvSpPr txBox="1"/>
          <p:nvPr/>
        </p:nvSpPr>
        <p:spPr>
          <a:xfrm>
            <a:off x="443883" y="443883"/>
            <a:ext cx="11833934" cy="5078313"/>
          </a:xfrm>
          <a:prstGeom prst="rect">
            <a:avLst/>
          </a:prstGeom>
          <a:noFill/>
        </p:spPr>
        <p:txBody>
          <a:bodyPr wrap="square" rtlCol="0">
            <a:spAutoFit/>
          </a:bodyPr>
          <a:lstStyle/>
          <a:p>
            <a:r>
              <a:rPr lang="en-US" sz="5200" b="1" dirty="0">
                <a:solidFill>
                  <a:srgbClr val="FF0000"/>
                </a:solidFill>
              </a:rPr>
              <a:t>Summary: I Love Rectangles Game.</a:t>
            </a:r>
          </a:p>
          <a:p>
            <a:endParaRPr lang="en-US" sz="4800" dirty="0"/>
          </a:p>
          <a:p>
            <a:pPr marL="342900" indent="-342900">
              <a:buFont typeface="Arial" panose="020B0604020202020204" pitchFamily="34" charset="0"/>
              <a:buChar char="•"/>
            </a:pPr>
            <a:r>
              <a:rPr lang="en-US" sz="3800" dirty="0"/>
              <a:t>Experimentally discovered </a:t>
            </a:r>
            <a:r>
              <a:rPr lang="en-US" sz="3800" dirty="0" err="1"/>
              <a:t>Fibonaccis</a:t>
            </a:r>
            <a:r>
              <a:rPr lang="en-US" sz="3800" dirty="0"/>
              <a:t>!</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Alternative definition: connections!</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Can you </a:t>
            </a:r>
            <a:r>
              <a:rPr lang="en-US" sz="4800" b="1" dirty="0">
                <a:solidFill>
                  <a:srgbClr val="7030A0"/>
                </a:solidFill>
              </a:rPr>
              <a:t>GENERALIZE</a:t>
            </a:r>
            <a:r>
              <a:rPr lang="en-US" sz="3800" dirty="0"/>
              <a:t>?</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947165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ED4AF0-E54F-4C13-80DF-B524C8854331}"/>
              </a:ext>
            </a:extLst>
          </p:cNvPr>
          <p:cNvSpPr/>
          <p:nvPr/>
        </p:nvSpPr>
        <p:spPr>
          <a:xfrm>
            <a:off x="147961" y="243512"/>
            <a:ext cx="11896077" cy="6370975"/>
          </a:xfrm>
          <a:prstGeom prst="rect">
            <a:avLst/>
          </a:prstGeom>
        </p:spPr>
        <p:txBody>
          <a:bodyPr wrap="square">
            <a:spAutoFit/>
          </a:bodyPr>
          <a:lstStyle/>
          <a:p>
            <a:pPr algn="ctr"/>
            <a:r>
              <a:rPr lang="en-US" sz="10000" b="1" i="0" u="none" strike="noStrike" baseline="0" dirty="0">
                <a:solidFill>
                  <a:srgbClr val="800000"/>
                </a:solidFill>
                <a:latin typeface="Snap ITC" panose="04040A07060A02020202" pitchFamily="82" charset="0"/>
              </a:rPr>
              <a:t>Chocolate Bar Game</a:t>
            </a:r>
            <a:r>
              <a:rPr lang="en-US" b="1" i="0" u="none" strike="noStrike" baseline="0" dirty="0">
                <a:solidFill>
                  <a:srgbClr val="800000"/>
                </a:solidFill>
                <a:latin typeface="Snap ITC" panose="04040A07060A02020202" pitchFamily="82" charset="0"/>
              </a:rPr>
              <a:t> </a:t>
            </a:r>
          </a:p>
          <a:p>
            <a:endParaRPr lang="en-US" sz="5000" b="0" i="0" u="none" strike="noStrike" baseline="0" dirty="0">
              <a:solidFill>
                <a:srgbClr val="0000FF"/>
              </a:solidFill>
              <a:latin typeface="NimbusMonL-Regu"/>
              <a:hlinkClick r:id="rId2"/>
            </a:endParaRPr>
          </a:p>
          <a:p>
            <a:endParaRPr lang="en-US" sz="5000" b="0" i="0" u="none" strike="noStrike" baseline="0" dirty="0">
              <a:solidFill>
                <a:srgbClr val="0000FF"/>
              </a:solidFill>
              <a:latin typeface="NimbusMonL-Regu"/>
              <a:hlinkClick r:id="rId2"/>
            </a:endParaRPr>
          </a:p>
          <a:p>
            <a:endParaRPr lang="en-US" sz="5000" b="0" i="0" u="none" strike="noStrike" baseline="0" dirty="0">
              <a:solidFill>
                <a:srgbClr val="0000FF"/>
              </a:solidFill>
              <a:latin typeface="NimbusMonL-Regu"/>
              <a:hlinkClick r:id="rId2"/>
            </a:endParaRPr>
          </a:p>
          <a:p>
            <a:pPr algn="ctr"/>
            <a:r>
              <a:rPr lang="en-US" sz="5000" b="0" i="0" u="none" strike="noStrike" baseline="0" dirty="0">
                <a:solidFill>
                  <a:srgbClr val="0000FF"/>
                </a:solidFill>
                <a:latin typeface="NimbusMonL-Regu"/>
                <a:hlinkClick r:id="rId2"/>
              </a:rPr>
              <a:t>https://tinyurl.com/aca5usrd</a:t>
            </a:r>
            <a:r>
              <a:rPr lang="en-US" sz="5000" b="0" i="0" u="none" strike="noStrike" baseline="0" dirty="0">
                <a:solidFill>
                  <a:srgbClr val="0000FF"/>
                </a:solidFill>
                <a:latin typeface="NimbusMonL-Regu"/>
              </a:rPr>
              <a:t> </a:t>
            </a:r>
          </a:p>
          <a:p>
            <a:r>
              <a:rPr lang="en-US" sz="800" b="0" i="0" u="none" strike="noStrike" baseline="0" dirty="0">
                <a:solidFill>
                  <a:srgbClr val="FFFFFF"/>
                </a:solidFill>
                <a:latin typeface="NimbusSanL-Regu"/>
              </a:rPr>
              <a:t>94</a:t>
            </a:r>
            <a:endParaRPr lang="en-US" dirty="0"/>
          </a:p>
        </p:txBody>
      </p:sp>
      <p:pic>
        <p:nvPicPr>
          <p:cNvPr id="1026" name="Picture 2" descr="HERSHEY&amp;#39;S SPECIAL DARK Giant Size Candy Bar - 6.8 oz.">
            <a:extLst>
              <a:ext uri="{FF2B5EF4-FFF2-40B4-BE49-F238E27FC236}">
                <a16:creationId xmlns:a16="http://schemas.microsoft.com/office/drawing/2014/main" id="{DB81A933-FAD7-4867-BDC7-3C2206F52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99" y="3009530"/>
            <a:ext cx="6050905" cy="28562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8241C05-666A-4D83-BADC-D04771974C2F}"/>
              </a:ext>
            </a:extLst>
          </p:cNvPr>
          <p:cNvPicPr>
            <a:picLocks noChangeAspect="1"/>
          </p:cNvPicPr>
          <p:nvPr/>
        </p:nvPicPr>
        <p:blipFill>
          <a:blip r:embed="rId4"/>
          <a:stretch>
            <a:fillRect/>
          </a:stretch>
        </p:blipFill>
        <p:spPr>
          <a:xfrm>
            <a:off x="6095999" y="3222594"/>
            <a:ext cx="5857253" cy="2414726"/>
          </a:xfrm>
          <a:prstGeom prst="rect">
            <a:avLst/>
          </a:prstGeom>
        </p:spPr>
      </p:pic>
    </p:spTree>
    <p:extLst>
      <p:ext uri="{BB962C8B-B14F-4D97-AF65-F5344CB8AC3E}">
        <p14:creationId xmlns:p14="http://schemas.microsoft.com/office/powerpoint/2010/main" val="44133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FCCF0D-52EB-4F4D-90C9-51EF79ED162E}"/>
              </a:ext>
            </a:extLst>
          </p:cNvPr>
          <p:cNvPicPr>
            <a:picLocks noChangeAspect="1"/>
          </p:cNvPicPr>
          <p:nvPr/>
        </p:nvPicPr>
        <p:blipFill>
          <a:blip r:embed="rId2"/>
          <a:stretch>
            <a:fillRect/>
          </a:stretch>
        </p:blipFill>
        <p:spPr>
          <a:xfrm>
            <a:off x="594544" y="113837"/>
            <a:ext cx="11002911" cy="6630325"/>
          </a:xfrm>
          <a:prstGeom prst="rect">
            <a:avLst/>
          </a:prstGeom>
        </p:spPr>
      </p:pic>
    </p:spTree>
    <p:extLst>
      <p:ext uri="{BB962C8B-B14F-4D97-AF65-F5344CB8AC3E}">
        <p14:creationId xmlns:p14="http://schemas.microsoft.com/office/powerpoint/2010/main" val="898717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129EB8-67F1-4F10-9884-23E783CFF3AE}"/>
              </a:ext>
            </a:extLst>
          </p:cNvPr>
          <p:cNvPicPr>
            <a:picLocks noChangeAspect="1"/>
          </p:cNvPicPr>
          <p:nvPr/>
        </p:nvPicPr>
        <p:blipFill>
          <a:blip r:embed="rId2"/>
          <a:stretch>
            <a:fillRect/>
          </a:stretch>
        </p:blipFill>
        <p:spPr>
          <a:xfrm>
            <a:off x="599308" y="94784"/>
            <a:ext cx="10993384" cy="6668431"/>
          </a:xfrm>
          <a:prstGeom prst="rect">
            <a:avLst/>
          </a:prstGeom>
        </p:spPr>
      </p:pic>
    </p:spTree>
    <p:extLst>
      <p:ext uri="{BB962C8B-B14F-4D97-AF65-F5344CB8AC3E}">
        <p14:creationId xmlns:p14="http://schemas.microsoft.com/office/powerpoint/2010/main" val="3046046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7F95F4-3640-4306-B0CF-57A0A4B52D46}"/>
              </a:ext>
            </a:extLst>
          </p:cNvPr>
          <p:cNvPicPr>
            <a:picLocks noChangeAspect="1"/>
          </p:cNvPicPr>
          <p:nvPr/>
        </p:nvPicPr>
        <p:blipFill>
          <a:blip r:embed="rId2"/>
          <a:stretch>
            <a:fillRect/>
          </a:stretch>
        </p:blipFill>
        <p:spPr>
          <a:xfrm>
            <a:off x="613597" y="104311"/>
            <a:ext cx="10964805" cy="6649378"/>
          </a:xfrm>
          <a:prstGeom prst="rect">
            <a:avLst/>
          </a:prstGeom>
        </p:spPr>
      </p:pic>
    </p:spTree>
    <p:extLst>
      <p:ext uri="{BB962C8B-B14F-4D97-AF65-F5344CB8AC3E}">
        <p14:creationId xmlns:p14="http://schemas.microsoft.com/office/powerpoint/2010/main" val="966904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666D82-FD26-41E0-ACB5-799CF4F24826}"/>
              </a:ext>
            </a:extLst>
          </p:cNvPr>
          <p:cNvPicPr>
            <a:picLocks noChangeAspect="1"/>
          </p:cNvPicPr>
          <p:nvPr/>
        </p:nvPicPr>
        <p:blipFill>
          <a:blip r:embed="rId2"/>
          <a:stretch>
            <a:fillRect/>
          </a:stretch>
        </p:blipFill>
        <p:spPr>
          <a:xfrm>
            <a:off x="575492" y="90021"/>
            <a:ext cx="11041016" cy="6677957"/>
          </a:xfrm>
          <a:prstGeom prst="rect">
            <a:avLst/>
          </a:prstGeom>
        </p:spPr>
      </p:pic>
    </p:spTree>
    <p:extLst>
      <p:ext uri="{BB962C8B-B14F-4D97-AF65-F5344CB8AC3E}">
        <p14:creationId xmlns:p14="http://schemas.microsoft.com/office/powerpoint/2010/main" val="4028829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3A994A-DAA3-4B35-90AE-66DC7B31A29C}"/>
              </a:ext>
            </a:extLst>
          </p:cNvPr>
          <p:cNvPicPr>
            <a:picLocks noChangeAspect="1"/>
          </p:cNvPicPr>
          <p:nvPr/>
        </p:nvPicPr>
        <p:blipFill>
          <a:blip r:embed="rId2"/>
          <a:stretch>
            <a:fillRect/>
          </a:stretch>
        </p:blipFill>
        <p:spPr>
          <a:xfrm>
            <a:off x="561202" y="94784"/>
            <a:ext cx="11069595" cy="6668431"/>
          </a:xfrm>
          <a:prstGeom prst="rect">
            <a:avLst/>
          </a:prstGeom>
        </p:spPr>
      </p:pic>
    </p:spTree>
    <p:extLst>
      <p:ext uri="{BB962C8B-B14F-4D97-AF65-F5344CB8AC3E}">
        <p14:creationId xmlns:p14="http://schemas.microsoft.com/office/powerpoint/2010/main" val="2998575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94309F-761F-4C5A-A268-F6560669723D}"/>
              </a:ext>
            </a:extLst>
          </p:cNvPr>
          <p:cNvPicPr>
            <a:picLocks noChangeAspect="1"/>
          </p:cNvPicPr>
          <p:nvPr/>
        </p:nvPicPr>
        <p:blipFill>
          <a:blip r:embed="rId2"/>
          <a:stretch>
            <a:fillRect/>
          </a:stretch>
        </p:blipFill>
        <p:spPr>
          <a:xfrm>
            <a:off x="585018" y="113837"/>
            <a:ext cx="11021963" cy="6630325"/>
          </a:xfrm>
          <a:prstGeom prst="rect">
            <a:avLst/>
          </a:prstGeom>
        </p:spPr>
      </p:pic>
    </p:spTree>
    <p:extLst>
      <p:ext uri="{BB962C8B-B14F-4D97-AF65-F5344CB8AC3E}">
        <p14:creationId xmlns:p14="http://schemas.microsoft.com/office/powerpoint/2010/main" val="3486106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BD1CDD-4F8B-403D-934B-314499CA362F}"/>
              </a:ext>
            </a:extLst>
          </p:cNvPr>
          <p:cNvPicPr>
            <a:picLocks noChangeAspect="1"/>
          </p:cNvPicPr>
          <p:nvPr/>
        </p:nvPicPr>
        <p:blipFill>
          <a:blip r:embed="rId2"/>
          <a:stretch>
            <a:fillRect/>
          </a:stretch>
        </p:blipFill>
        <p:spPr>
          <a:xfrm>
            <a:off x="599308" y="132890"/>
            <a:ext cx="10993384" cy="6592220"/>
          </a:xfrm>
          <a:prstGeom prst="rect">
            <a:avLst/>
          </a:prstGeom>
        </p:spPr>
      </p:pic>
    </p:spTree>
    <p:extLst>
      <p:ext uri="{BB962C8B-B14F-4D97-AF65-F5344CB8AC3E}">
        <p14:creationId xmlns:p14="http://schemas.microsoft.com/office/powerpoint/2010/main" val="3740712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9D9355-ED0E-49AA-A78F-6380575D956D}"/>
              </a:ext>
            </a:extLst>
          </p:cNvPr>
          <p:cNvPicPr>
            <a:picLocks noChangeAspect="1"/>
          </p:cNvPicPr>
          <p:nvPr/>
        </p:nvPicPr>
        <p:blipFill>
          <a:blip r:embed="rId2"/>
          <a:stretch>
            <a:fillRect/>
          </a:stretch>
        </p:blipFill>
        <p:spPr>
          <a:xfrm>
            <a:off x="594544" y="94784"/>
            <a:ext cx="11002911" cy="6668431"/>
          </a:xfrm>
          <a:prstGeom prst="rect">
            <a:avLst/>
          </a:prstGeom>
        </p:spPr>
      </p:pic>
    </p:spTree>
    <p:extLst>
      <p:ext uri="{BB962C8B-B14F-4D97-AF65-F5344CB8AC3E}">
        <p14:creationId xmlns:p14="http://schemas.microsoft.com/office/powerpoint/2010/main" val="188065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5A4696-6287-4A83-B6DA-4F1BF35B1EB5}"/>
              </a:ext>
            </a:extLst>
          </p:cNvPr>
          <p:cNvSpPr/>
          <p:nvPr/>
        </p:nvSpPr>
        <p:spPr>
          <a:xfrm>
            <a:off x="118368" y="93328"/>
            <a:ext cx="6877235" cy="6764672"/>
          </a:xfrm>
          <a:prstGeom prst="rect">
            <a:avLst/>
          </a:prstGeom>
        </p:spPr>
        <p:txBody>
          <a:bodyPr wrap="square">
            <a:spAutoFit/>
          </a:bodyPr>
          <a:lstStyle/>
          <a:p>
            <a:pPr marR="0" lvl="0">
              <a:lnSpc>
                <a:spcPct val="107000"/>
              </a:lnSpc>
              <a:spcBef>
                <a:spcPts val="0"/>
              </a:spcBef>
              <a:spcAft>
                <a:spcPts val="800"/>
              </a:spcAft>
              <a:tabLst>
                <a:tab pos="457200" algn="l"/>
              </a:tabLst>
            </a:pPr>
            <a:r>
              <a:rPr lang="en-US" sz="3000" b="1" dirty="0">
                <a:solidFill>
                  <a:srgbClr val="E71F1F"/>
                </a:solidFill>
                <a:latin typeface="Calibri" panose="020F0502020204030204" pitchFamily="34" charset="0"/>
                <a:ea typeface="Times New Roman" panose="02020603050405020304" pitchFamily="18" charset="0"/>
                <a:cs typeface="Calibri" panose="020F0502020204030204" pitchFamily="34" charset="0"/>
              </a:rPr>
              <a:t>Tomography: A Geometric and Computational Approach</a:t>
            </a:r>
            <a:endPar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n-US" sz="2000" dirty="0">
                <a:solidFill>
                  <a:srgbClr val="787878"/>
                </a:solidFill>
                <a:latin typeface="Lucida Grande"/>
                <a:ea typeface="Times New Roman" panose="02020603050405020304" pitchFamily="18" charset="0"/>
                <a:cs typeface="Calibri" panose="020F0502020204030204" pitchFamily="34" charset="0"/>
              </a:rPr>
              <a:t>Tomography is the science of examining internal structure with external measurements. Most people think of tomography in the context of medical testing, such as CT scans, but tomography can be used any time it is impossible to directly look inside something. Students tackle activities in which they are challenged to determine what is inside some object. They study how CT scan images of an object are created using 3-D reconstruction of 2-D slices of the object using shadows, pin prints, graphs, and more. The main questions of the module are: How can 3-D images be created from 2-D images (i.e. slices) of it?; How much computational power and skill are required to do these reconstructions; and what do they depend on? This module is appropriate for high school classes in computer science, mathematics, biology, environmental science, and physics.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C55E2DB-E0EB-408D-9CF5-E8A5B206DD95}"/>
              </a:ext>
            </a:extLst>
          </p:cNvPr>
          <p:cNvSpPr txBox="1"/>
          <p:nvPr/>
        </p:nvSpPr>
        <p:spPr>
          <a:xfrm>
            <a:off x="7244179" y="319596"/>
            <a:ext cx="4829453" cy="6186309"/>
          </a:xfrm>
          <a:prstGeom prst="rect">
            <a:avLst/>
          </a:prstGeom>
          <a:noFill/>
        </p:spPr>
        <p:txBody>
          <a:bodyPr wrap="square" rtlCol="0">
            <a:spAutoFit/>
          </a:bodyPr>
          <a:lstStyle/>
          <a:p>
            <a:r>
              <a:rPr lang="en-US" dirty="0"/>
              <a:t>Consider the example below, which shows the top, front, and right views. Each shaded square indicates a Styrofoam ball.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C7013D83-03D7-46C4-ADDE-5480878245E1}"/>
              </a:ext>
            </a:extLst>
          </p:cNvPr>
          <p:cNvPicPr>
            <a:picLocks noChangeAspect="1"/>
          </p:cNvPicPr>
          <p:nvPr/>
        </p:nvPicPr>
        <p:blipFill>
          <a:blip r:embed="rId2"/>
          <a:stretch>
            <a:fillRect/>
          </a:stretch>
        </p:blipFill>
        <p:spPr>
          <a:xfrm>
            <a:off x="9738263" y="1465608"/>
            <a:ext cx="1743318" cy="2010056"/>
          </a:xfrm>
          <a:prstGeom prst="rect">
            <a:avLst/>
          </a:prstGeom>
        </p:spPr>
      </p:pic>
      <p:pic>
        <p:nvPicPr>
          <p:cNvPr id="6" name="Picture 5">
            <a:extLst>
              <a:ext uri="{FF2B5EF4-FFF2-40B4-BE49-F238E27FC236}">
                <a16:creationId xmlns:a16="http://schemas.microsoft.com/office/drawing/2014/main" id="{22154A51-D2B0-4B7A-AB7A-C62A8CCDCD07}"/>
              </a:ext>
            </a:extLst>
          </p:cNvPr>
          <p:cNvPicPr>
            <a:picLocks noChangeAspect="1"/>
          </p:cNvPicPr>
          <p:nvPr/>
        </p:nvPicPr>
        <p:blipFill>
          <a:blip r:embed="rId3"/>
          <a:stretch>
            <a:fillRect/>
          </a:stretch>
        </p:blipFill>
        <p:spPr>
          <a:xfrm>
            <a:off x="7485755" y="3902179"/>
            <a:ext cx="1552792" cy="1981477"/>
          </a:xfrm>
          <a:prstGeom prst="rect">
            <a:avLst/>
          </a:prstGeom>
        </p:spPr>
      </p:pic>
      <p:pic>
        <p:nvPicPr>
          <p:cNvPr id="7" name="Picture 6">
            <a:extLst>
              <a:ext uri="{FF2B5EF4-FFF2-40B4-BE49-F238E27FC236}">
                <a16:creationId xmlns:a16="http://schemas.microsoft.com/office/drawing/2014/main" id="{A4A38CED-5956-486D-84A9-1B109AE9A59B}"/>
              </a:ext>
            </a:extLst>
          </p:cNvPr>
          <p:cNvPicPr>
            <a:picLocks noChangeAspect="1"/>
          </p:cNvPicPr>
          <p:nvPr/>
        </p:nvPicPr>
        <p:blipFill>
          <a:blip r:embed="rId4"/>
          <a:stretch>
            <a:fillRect/>
          </a:stretch>
        </p:blipFill>
        <p:spPr>
          <a:xfrm>
            <a:off x="9833526" y="3949811"/>
            <a:ext cx="1552792" cy="1933845"/>
          </a:xfrm>
          <a:prstGeom prst="rect">
            <a:avLst/>
          </a:prstGeom>
        </p:spPr>
      </p:pic>
      <p:pic>
        <p:nvPicPr>
          <p:cNvPr id="7170" name="Picture 2" descr="Giant Question Mark Images, Stock Photos &amp;amp; Vectors | Shutterstock">
            <a:extLst>
              <a:ext uri="{FF2B5EF4-FFF2-40B4-BE49-F238E27FC236}">
                <a16:creationId xmlns:a16="http://schemas.microsoft.com/office/drawing/2014/main" id="{2D5013D2-6851-47A7-B675-04916164B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179" y="1394162"/>
            <a:ext cx="2157273" cy="21746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C97E96F-AC88-4933-BD87-CCF67EA4B6E0}"/>
              </a:ext>
            </a:extLst>
          </p:cNvPr>
          <p:cNvPicPr>
            <a:picLocks noChangeAspect="1"/>
          </p:cNvPicPr>
          <p:nvPr/>
        </p:nvPicPr>
        <p:blipFill>
          <a:blip r:embed="rId6"/>
          <a:stretch>
            <a:fillRect/>
          </a:stretch>
        </p:blipFill>
        <p:spPr>
          <a:xfrm>
            <a:off x="7407639" y="3432725"/>
            <a:ext cx="1848108" cy="362001"/>
          </a:xfrm>
          <a:prstGeom prst="rect">
            <a:avLst/>
          </a:prstGeom>
        </p:spPr>
      </p:pic>
    </p:spTree>
    <p:extLst>
      <p:ext uri="{BB962C8B-B14F-4D97-AF65-F5344CB8AC3E}">
        <p14:creationId xmlns:p14="http://schemas.microsoft.com/office/powerpoint/2010/main" val="4047889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3EAA53-1DBA-4FEF-9F3B-CC3EA740BADE}"/>
              </a:ext>
            </a:extLst>
          </p:cNvPr>
          <p:cNvPicPr>
            <a:picLocks noChangeAspect="1"/>
          </p:cNvPicPr>
          <p:nvPr/>
        </p:nvPicPr>
        <p:blipFill>
          <a:blip r:embed="rId2"/>
          <a:stretch>
            <a:fillRect/>
          </a:stretch>
        </p:blipFill>
        <p:spPr>
          <a:xfrm>
            <a:off x="608834" y="128127"/>
            <a:ext cx="10974332" cy="6601746"/>
          </a:xfrm>
          <a:prstGeom prst="rect">
            <a:avLst/>
          </a:prstGeom>
        </p:spPr>
      </p:pic>
      <p:sp>
        <p:nvSpPr>
          <p:cNvPr id="3" name="Rectangle 2">
            <a:extLst>
              <a:ext uri="{FF2B5EF4-FFF2-40B4-BE49-F238E27FC236}">
                <a16:creationId xmlns:a16="http://schemas.microsoft.com/office/drawing/2014/main" id="{91724278-6C9B-4A84-A536-E5E04AB98FD6}"/>
              </a:ext>
            </a:extLst>
          </p:cNvPr>
          <p:cNvSpPr/>
          <p:nvPr/>
        </p:nvSpPr>
        <p:spPr>
          <a:xfrm>
            <a:off x="2715768" y="6027003"/>
            <a:ext cx="7077456" cy="830997"/>
          </a:xfrm>
          <a:prstGeom prst="rect">
            <a:avLst/>
          </a:prstGeom>
        </p:spPr>
        <p:txBody>
          <a:bodyPr wrap="square">
            <a:spAutoFit/>
          </a:bodyPr>
          <a:lstStyle/>
          <a:p>
            <a:r>
              <a:rPr lang="en-US" sz="4000" b="0" i="0" u="none" strike="noStrike" baseline="0" dirty="0">
                <a:solidFill>
                  <a:srgbClr val="0000FF"/>
                </a:solidFill>
                <a:latin typeface="NimbusMonL-Regu"/>
                <a:hlinkClick r:id="rId3"/>
              </a:rPr>
              <a:t>https://tinyurl.com/aca5usrd</a:t>
            </a:r>
            <a:r>
              <a:rPr lang="en-US" sz="4000" b="0" i="0" u="none" strike="noStrike" baseline="0" dirty="0">
                <a:solidFill>
                  <a:srgbClr val="0000FF"/>
                </a:solidFill>
                <a:latin typeface="NimbusMonL-Regu"/>
              </a:rPr>
              <a:t> </a:t>
            </a:r>
          </a:p>
          <a:p>
            <a:r>
              <a:rPr lang="en-US" sz="800" b="0" i="0" u="none" strike="noStrike" baseline="0" dirty="0">
                <a:solidFill>
                  <a:srgbClr val="FFFFFF"/>
                </a:solidFill>
                <a:latin typeface="NimbusSanL-Regu"/>
              </a:rPr>
              <a:t>94</a:t>
            </a:r>
            <a:endParaRPr lang="en-US" dirty="0"/>
          </a:p>
        </p:txBody>
      </p:sp>
    </p:spTree>
    <p:extLst>
      <p:ext uri="{BB962C8B-B14F-4D97-AF65-F5344CB8AC3E}">
        <p14:creationId xmlns:p14="http://schemas.microsoft.com/office/powerpoint/2010/main" val="1171625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D4464A-B972-43A3-A960-1C53E1A432B0}"/>
              </a:ext>
            </a:extLst>
          </p:cNvPr>
          <p:cNvPicPr>
            <a:picLocks noChangeAspect="1"/>
          </p:cNvPicPr>
          <p:nvPr/>
        </p:nvPicPr>
        <p:blipFill>
          <a:blip r:embed="rId2"/>
          <a:stretch>
            <a:fillRect/>
          </a:stretch>
        </p:blipFill>
        <p:spPr>
          <a:xfrm>
            <a:off x="488593" y="409242"/>
            <a:ext cx="3324689" cy="4001058"/>
          </a:xfrm>
          <a:prstGeom prst="rect">
            <a:avLst/>
          </a:prstGeom>
        </p:spPr>
      </p:pic>
      <p:pic>
        <p:nvPicPr>
          <p:cNvPr id="5" name="Picture 4">
            <a:extLst>
              <a:ext uri="{FF2B5EF4-FFF2-40B4-BE49-F238E27FC236}">
                <a16:creationId xmlns:a16="http://schemas.microsoft.com/office/drawing/2014/main" id="{6DD2FB68-DF6F-4CAA-AFE2-D42ED746A12A}"/>
              </a:ext>
            </a:extLst>
          </p:cNvPr>
          <p:cNvPicPr>
            <a:picLocks noChangeAspect="1"/>
          </p:cNvPicPr>
          <p:nvPr/>
        </p:nvPicPr>
        <p:blipFill>
          <a:blip r:embed="rId3"/>
          <a:stretch>
            <a:fillRect/>
          </a:stretch>
        </p:blipFill>
        <p:spPr>
          <a:xfrm>
            <a:off x="4424129" y="1346175"/>
            <a:ext cx="3343742" cy="3934374"/>
          </a:xfrm>
          <a:prstGeom prst="rect">
            <a:avLst/>
          </a:prstGeom>
        </p:spPr>
      </p:pic>
      <p:pic>
        <p:nvPicPr>
          <p:cNvPr id="7" name="Picture 6">
            <a:extLst>
              <a:ext uri="{FF2B5EF4-FFF2-40B4-BE49-F238E27FC236}">
                <a16:creationId xmlns:a16="http://schemas.microsoft.com/office/drawing/2014/main" id="{2BA885B1-79B2-4581-940F-481B55E0F5FA}"/>
              </a:ext>
            </a:extLst>
          </p:cNvPr>
          <p:cNvPicPr>
            <a:picLocks noChangeAspect="1"/>
          </p:cNvPicPr>
          <p:nvPr/>
        </p:nvPicPr>
        <p:blipFill>
          <a:blip r:embed="rId4"/>
          <a:stretch>
            <a:fillRect/>
          </a:stretch>
        </p:blipFill>
        <p:spPr>
          <a:xfrm>
            <a:off x="8302507" y="355502"/>
            <a:ext cx="3400900" cy="3334215"/>
          </a:xfrm>
          <a:prstGeom prst="rect">
            <a:avLst/>
          </a:prstGeom>
        </p:spPr>
      </p:pic>
      <p:sp>
        <p:nvSpPr>
          <p:cNvPr id="8" name="Rectangle 7">
            <a:extLst>
              <a:ext uri="{FF2B5EF4-FFF2-40B4-BE49-F238E27FC236}">
                <a16:creationId xmlns:a16="http://schemas.microsoft.com/office/drawing/2014/main" id="{BE151E1F-C8F0-4464-8811-79146974E57C}"/>
              </a:ext>
            </a:extLst>
          </p:cNvPr>
          <p:cNvSpPr/>
          <p:nvPr/>
        </p:nvSpPr>
        <p:spPr>
          <a:xfrm>
            <a:off x="8525872" y="3996152"/>
            <a:ext cx="2787943" cy="369332"/>
          </a:xfrm>
          <a:prstGeom prst="rect">
            <a:avLst/>
          </a:prstGeom>
        </p:spPr>
        <p:txBody>
          <a:bodyPr wrap="none">
            <a:spAutoFit/>
          </a:bodyPr>
          <a:lstStyle/>
          <a:p>
            <a:r>
              <a:rPr lang="en-US" b="1" i="1" dirty="0">
                <a:latin typeface="Arial" panose="020B0604020202020204" pitchFamily="34" charset="0"/>
              </a:rPr>
              <a:t>The above cut is illegal!</a:t>
            </a:r>
            <a:endParaRPr lang="en-US" dirty="0"/>
          </a:p>
        </p:txBody>
      </p:sp>
      <p:sp>
        <p:nvSpPr>
          <p:cNvPr id="9" name="Rectangle 8">
            <a:extLst>
              <a:ext uri="{FF2B5EF4-FFF2-40B4-BE49-F238E27FC236}">
                <a16:creationId xmlns:a16="http://schemas.microsoft.com/office/drawing/2014/main" id="{290C8390-46C6-40DC-A15A-3B9A83B495BF}"/>
              </a:ext>
            </a:extLst>
          </p:cNvPr>
          <p:cNvSpPr/>
          <p:nvPr/>
        </p:nvSpPr>
        <p:spPr>
          <a:xfrm>
            <a:off x="2264663" y="5586984"/>
            <a:ext cx="7870809" cy="861774"/>
          </a:xfrm>
          <a:prstGeom prst="rect">
            <a:avLst/>
          </a:prstGeom>
        </p:spPr>
        <p:txBody>
          <a:bodyPr wrap="none">
            <a:spAutoFit/>
          </a:bodyPr>
          <a:lstStyle/>
          <a:p>
            <a:r>
              <a:rPr lang="en-US" sz="5000" dirty="0">
                <a:solidFill>
                  <a:srgbClr val="0000FF"/>
                </a:solidFill>
                <a:latin typeface="NimbusMonL-Regu"/>
                <a:hlinkClick r:id="rId5"/>
              </a:rPr>
              <a:t>https://tinyurl.com/aca5usrd</a:t>
            </a:r>
            <a:r>
              <a:rPr lang="en-US" sz="5000" dirty="0">
                <a:solidFill>
                  <a:srgbClr val="0000FF"/>
                </a:solidFill>
                <a:latin typeface="NimbusMonL-Regu"/>
              </a:rPr>
              <a:t> </a:t>
            </a:r>
          </a:p>
        </p:txBody>
      </p:sp>
    </p:spTree>
    <p:extLst>
      <p:ext uri="{BB962C8B-B14F-4D97-AF65-F5344CB8AC3E}">
        <p14:creationId xmlns:p14="http://schemas.microsoft.com/office/powerpoint/2010/main" val="1042209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590382-E934-46B8-90C4-3BA40EEDC08C}"/>
              </a:ext>
            </a:extLst>
          </p:cNvPr>
          <p:cNvPicPr>
            <a:picLocks noChangeAspect="1"/>
          </p:cNvPicPr>
          <p:nvPr/>
        </p:nvPicPr>
        <p:blipFill>
          <a:blip r:embed="rId2"/>
          <a:stretch>
            <a:fillRect/>
          </a:stretch>
        </p:blipFill>
        <p:spPr>
          <a:xfrm>
            <a:off x="599308" y="371048"/>
            <a:ext cx="10993384" cy="6115904"/>
          </a:xfrm>
          <a:prstGeom prst="rect">
            <a:avLst/>
          </a:prstGeom>
        </p:spPr>
      </p:pic>
      <p:pic>
        <p:nvPicPr>
          <p:cNvPr id="4" name="Picture 3">
            <a:extLst>
              <a:ext uri="{FF2B5EF4-FFF2-40B4-BE49-F238E27FC236}">
                <a16:creationId xmlns:a16="http://schemas.microsoft.com/office/drawing/2014/main" id="{C2CEA0C2-BAFB-4257-9851-60DAA53FFB76}"/>
              </a:ext>
            </a:extLst>
          </p:cNvPr>
          <p:cNvPicPr>
            <a:picLocks noChangeAspect="1"/>
          </p:cNvPicPr>
          <p:nvPr/>
        </p:nvPicPr>
        <p:blipFill>
          <a:blip r:embed="rId3"/>
          <a:stretch>
            <a:fillRect/>
          </a:stretch>
        </p:blipFill>
        <p:spPr>
          <a:xfrm>
            <a:off x="8735987" y="2877903"/>
            <a:ext cx="1467055" cy="3801005"/>
          </a:xfrm>
          <a:prstGeom prst="rect">
            <a:avLst/>
          </a:prstGeom>
        </p:spPr>
      </p:pic>
      <p:pic>
        <p:nvPicPr>
          <p:cNvPr id="5" name="Picture 4">
            <a:extLst>
              <a:ext uri="{FF2B5EF4-FFF2-40B4-BE49-F238E27FC236}">
                <a16:creationId xmlns:a16="http://schemas.microsoft.com/office/drawing/2014/main" id="{A72CD7C7-F0E0-4618-9E55-1FAF03BC7976}"/>
              </a:ext>
            </a:extLst>
          </p:cNvPr>
          <p:cNvPicPr>
            <a:picLocks noChangeAspect="1"/>
          </p:cNvPicPr>
          <p:nvPr/>
        </p:nvPicPr>
        <p:blipFill>
          <a:blip r:embed="rId4"/>
          <a:stretch>
            <a:fillRect/>
          </a:stretch>
        </p:blipFill>
        <p:spPr>
          <a:xfrm>
            <a:off x="2480758" y="5858929"/>
            <a:ext cx="7230484" cy="724001"/>
          </a:xfrm>
          <a:prstGeom prst="rect">
            <a:avLst/>
          </a:prstGeom>
        </p:spPr>
      </p:pic>
      <p:pic>
        <p:nvPicPr>
          <p:cNvPr id="7" name="Picture 6">
            <a:extLst>
              <a:ext uri="{FF2B5EF4-FFF2-40B4-BE49-F238E27FC236}">
                <a16:creationId xmlns:a16="http://schemas.microsoft.com/office/drawing/2014/main" id="{35AEE1CE-1450-4918-9E70-80602040AE2D}"/>
              </a:ext>
            </a:extLst>
          </p:cNvPr>
          <p:cNvPicPr>
            <a:picLocks noChangeAspect="1"/>
          </p:cNvPicPr>
          <p:nvPr/>
        </p:nvPicPr>
        <p:blipFill>
          <a:blip r:embed="rId5"/>
          <a:stretch>
            <a:fillRect/>
          </a:stretch>
        </p:blipFill>
        <p:spPr>
          <a:xfrm>
            <a:off x="8868792" y="3467948"/>
            <a:ext cx="3198920" cy="3327908"/>
          </a:xfrm>
          <a:prstGeom prst="rect">
            <a:avLst/>
          </a:prstGeom>
        </p:spPr>
      </p:pic>
      <p:cxnSp>
        <p:nvCxnSpPr>
          <p:cNvPr id="9" name="Straight Connector 8">
            <a:extLst>
              <a:ext uri="{FF2B5EF4-FFF2-40B4-BE49-F238E27FC236}">
                <a16:creationId xmlns:a16="http://schemas.microsoft.com/office/drawing/2014/main" id="{DEB3BFC6-F2CE-4AEC-9C4D-A3C938F65265}"/>
              </a:ext>
            </a:extLst>
          </p:cNvPr>
          <p:cNvCxnSpPr>
            <a:cxnSpLocks/>
          </p:cNvCxnSpPr>
          <p:nvPr/>
        </p:nvCxnSpPr>
        <p:spPr>
          <a:xfrm>
            <a:off x="11975976" y="4563122"/>
            <a:ext cx="0" cy="12255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7232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590382-E934-46B8-90C4-3BA40EEDC08C}"/>
              </a:ext>
            </a:extLst>
          </p:cNvPr>
          <p:cNvPicPr>
            <a:picLocks noChangeAspect="1"/>
          </p:cNvPicPr>
          <p:nvPr/>
        </p:nvPicPr>
        <p:blipFill>
          <a:blip r:embed="rId2"/>
          <a:stretch>
            <a:fillRect/>
          </a:stretch>
        </p:blipFill>
        <p:spPr>
          <a:xfrm>
            <a:off x="599308" y="371048"/>
            <a:ext cx="10993384" cy="6115904"/>
          </a:xfrm>
          <a:prstGeom prst="rect">
            <a:avLst/>
          </a:prstGeom>
        </p:spPr>
      </p:pic>
    </p:spTree>
    <p:extLst>
      <p:ext uri="{BB962C8B-B14F-4D97-AF65-F5344CB8AC3E}">
        <p14:creationId xmlns:p14="http://schemas.microsoft.com/office/powerpoint/2010/main" val="1305819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2338B8-891E-4CF3-B7F9-BCF78DA8C276}"/>
              </a:ext>
            </a:extLst>
          </p:cNvPr>
          <p:cNvPicPr>
            <a:picLocks noChangeAspect="1"/>
          </p:cNvPicPr>
          <p:nvPr/>
        </p:nvPicPr>
        <p:blipFill>
          <a:blip r:embed="rId2"/>
          <a:stretch>
            <a:fillRect/>
          </a:stretch>
        </p:blipFill>
        <p:spPr>
          <a:xfrm>
            <a:off x="295270" y="216230"/>
            <a:ext cx="11513036" cy="2109719"/>
          </a:xfrm>
          <a:prstGeom prst="rect">
            <a:avLst/>
          </a:prstGeom>
        </p:spPr>
      </p:pic>
      <p:pic>
        <p:nvPicPr>
          <p:cNvPr id="3" name="Picture 2">
            <a:extLst>
              <a:ext uri="{FF2B5EF4-FFF2-40B4-BE49-F238E27FC236}">
                <a16:creationId xmlns:a16="http://schemas.microsoft.com/office/drawing/2014/main" id="{896C573E-B738-437F-892C-66BA25CC8572}"/>
              </a:ext>
            </a:extLst>
          </p:cNvPr>
          <p:cNvPicPr>
            <a:picLocks noChangeAspect="1"/>
          </p:cNvPicPr>
          <p:nvPr/>
        </p:nvPicPr>
        <p:blipFill>
          <a:blip r:embed="rId3"/>
          <a:stretch>
            <a:fillRect/>
          </a:stretch>
        </p:blipFill>
        <p:spPr>
          <a:xfrm>
            <a:off x="7344920" y="1259000"/>
            <a:ext cx="4124901" cy="1066949"/>
          </a:xfrm>
          <a:prstGeom prst="rect">
            <a:avLst/>
          </a:prstGeom>
        </p:spPr>
      </p:pic>
      <p:sp>
        <p:nvSpPr>
          <p:cNvPr id="4" name="Rectangle 3">
            <a:extLst>
              <a:ext uri="{FF2B5EF4-FFF2-40B4-BE49-F238E27FC236}">
                <a16:creationId xmlns:a16="http://schemas.microsoft.com/office/drawing/2014/main" id="{118E349C-44F2-466E-96D8-9AD4C5E5B6FC}"/>
              </a:ext>
            </a:extLst>
          </p:cNvPr>
          <p:cNvSpPr/>
          <p:nvPr/>
        </p:nvSpPr>
        <p:spPr>
          <a:xfrm>
            <a:off x="295270" y="2518469"/>
            <a:ext cx="11601460" cy="1292662"/>
          </a:xfrm>
          <a:prstGeom prst="rect">
            <a:avLst/>
          </a:prstGeom>
        </p:spPr>
        <p:txBody>
          <a:bodyPr wrap="square">
            <a:spAutoFit/>
          </a:bodyPr>
          <a:lstStyle/>
          <a:p>
            <a:r>
              <a:rPr lang="en-US" sz="7800" b="1" dirty="0">
                <a:solidFill>
                  <a:srgbClr val="800000"/>
                </a:solidFill>
                <a:latin typeface="Snap ITC" panose="04040A07060A02020202" pitchFamily="82" charset="0"/>
              </a:rPr>
              <a:t>Chocolate Bar Game</a:t>
            </a:r>
            <a:endParaRPr lang="en-US" sz="7800" dirty="0"/>
          </a:p>
        </p:txBody>
      </p:sp>
    </p:spTree>
    <p:extLst>
      <p:ext uri="{BB962C8B-B14F-4D97-AF65-F5344CB8AC3E}">
        <p14:creationId xmlns:p14="http://schemas.microsoft.com/office/powerpoint/2010/main" val="964865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C8797-E11A-4F2D-B7E2-BD2D5FBC5A25}"/>
              </a:ext>
            </a:extLst>
          </p:cNvPr>
          <p:cNvPicPr>
            <a:picLocks noChangeAspect="1"/>
          </p:cNvPicPr>
          <p:nvPr/>
        </p:nvPicPr>
        <p:blipFill>
          <a:blip r:embed="rId2"/>
          <a:stretch>
            <a:fillRect/>
          </a:stretch>
        </p:blipFill>
        <p:spPr>
          <a:xfrm>
            <a:off x="608834" y="113837"/>
            <a:ext cx="10974332" cy="6630325"/>
          </a:xfrm>
          <a:prstGeom prst="rect">
            <a:avLst/>
          </a:prstGeom>
        </p:spPr>
      </p:pic>
      <p:pic>
        <p:nvPicPr>
          <p:cNvPr id="3" name="Picture 2">
            <a:extLst>
              <a:ext uri="{FF2B5EF4-FFF2-40B4-BE49-F238E27FC236}">
                <a16:creationId xmlns:a16="http://schemas.microsoft.com/office/drawing/2014/main" id="{760CC4E2-054A-4673-995A-AC5AEA87F2AC}"/>
              </a:ext>
            </a:extLst>
          </p:cNvPr>
          <p:cNvPicPr>
            <a:picLocks noChangeAspect="1"/>
          </p:cNvPicPr>
          <p:nvPr/>
        </p:nvPicPr>
        <p:blipFill>
          <a:blip r:embed="rId3"/>
          <a:stretch>
            <a:fillRect/>
          </a:stretch>
        </p:blipFill>
        <p:spPr>
          <a:xfrm>
            <a:off x="358297" y="1307790"/>
            <a:ext cx="11300342" cy="4118129"/>
          </a:xfrm>
          <a:prstGeom prst="rect">
            <a:avLst/>
          </a:prstGeom>
        </p:spPr>
      </p:pic>
      <p:pic>
        <p:nvPicPr>
          <p:cNvPr id="4" name="Picture 3">
            <a:extLst>
              <a:ext uri="{FF2B5EF4-FFF2-40B4-BE49-F238E27FC236}">
                <a16:creationId xmlns:a16="http://schemas.microsoft.com/office/drawing/2014/main" id="{1E6644E7-FFC5-4C39-82A5-505EA5076D3E}"/>
              </a:ext>
            </a:extLst>
          </p:cNvPr>
          <p:cNvPicPr>
            <a:picLocks noChangeAspect="1"/>
          </p:cNvPicPr>
          <p:nvPr/>
        </p:nvPicPr>
        <p:blipFill>
          <a:blip r:embed="rId4"/>
          <a:stretch>
            <a:fillRect/>
          </a:stretch>
        </p:blipFill>
        <p:spPr>
          <a:xfrm>
            <a:off x="4218149" y="5621822"/>
            <a:ext cx="6525536" cy="781159"/>
          </a:xfrm>
          <a:prstGeom prst="rect">
            <a:avLst/>
          </a:prstGeom>
        </p:spPr>
      </p:pic>
    </p:spTree>
    <p:extLst>
      <p:ext uri="{BB962C8B-B14F-4D97-AF65-F5344CB8AC3E}">
        <p14:creationId xmlns:p14="http://schemas.microsoft.com/office/powerpoint/2010/main" val="3506986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142629-E5A5-4CDE-AB9F-85549679325B}"/>
              </a:ext>
            </a:extLst>
          </p:cNvPr>
          <p:cNvPicPr>
            <a:picLocks noChangeAspect="1"/>
          </p:cNvPicPr>
          <p:nvPr/>
        </p:nvPicPr>
        <p:blipFill>
          <a:blip r:embed="rId2"/>
          <a:stretch>
            <a:fillRect/>
          </a:stretch>
        </p:blipFill>
        <p:spPr>
          <a:xfrm>
            <a:off x="575492" y="118600"/>
            <a:ext cx="11041016" cy="6620799"/>
          </a:xfrm>
          <a:prstGeom prst="rect">
            <a:avLst/>
          </a:prstGeom>
        </p:spPr>
      </p:pic>
      <p:pic>
        <p:nvPicPr>
          <p:cNvPr id="3" name="Picture 2">
            <a:extLst>
              <a:ext uri="{FF2B5EF4-FFF2-40B4-BE49-F238E27FC236}">
                <a16:creationId xmlns:a16="http://schemas.microsoft.com/office/drawing/2014/main" id="{719DDE13-D0F8-40CF-AC39-29BFC17E84D8}"/>
              </a:ext>
            </a:extLst>
          </p:cNvPr>
          <p:cNvPicPr>
            <a:picLocks noChangeAspect="1"/>
          </p:cNvPicPr>
          <p:nvPr/>
        </p:nvPicPr>
        <p:blipFill>
          <a:blip r:embed="rId3"/>
          <a:stretch>
            <a:fillRect/>
          </a:stretch>
        </p:blipFill>
        <p:spPr>
          <a:xfrm>
            <a:off x="139653" y="1290764"/>
            <a:ext cx="11717385" cy="4134427"/>
          </a:xfrm>
          <a:prstGeom prst="rect">
            <a:avLst/>
          </a:prstGeom>
        </p:spPr>
      </p:pic>
      <p:pic>
        <p:nvPicPr>
          <p:cNvPr id="4" name="Picture 3">
            <a:extLst>
              <a:ext uri="{FF2B5EF4-FFF2-40B4-BE49-F238E27FC236}">
                <a16:creationId xmlns:a16="http://schemas.microsoft.com/office/drawing/2014/main" id="{13C4D623-4A8B-499F-8844-CC88C044CB6E}"/>
              </a:ext>
            </a:extLst>
          </p:cNvPr>
          <p:cNvPicPr>
            <a:picLocks noChangeAspect="1"/>
          </p:cNvPicPr>
          <p:nvPr/>
        </p:nvPicPr>
        <p:blipFill>
          <a:blip r:embed="rId4"/>
          <a:stretch>
            <a:fillRect/>
          </a:stretch>
        </p:blipFill>
        <p:spPr>
          <a:xfrm>
            <a:off x="4215643" y="5567236"/>
            <a:ext cx="3991532" cy="819264"/>
          </a:xfrm>
          <a:prstGeom prst="rect">
            <a:avLst/>
          </a:prstGeom>
        </p:spPr>
      </p:pic>
      <p:pic>
        <p:nvPicPr>
          <p:cNvPr id="5" name="Picture 4">
            <a:extLst>
              <a:ext uri="{FF2B5EF4-FFF2-40B4-BE49-F238E27FC236}">
                <a16:creationId xmlns:a16="http://schemas.microsoft.com/office/drawing/2014/main" id="{E666F015-ED43-499A-AAC1-2160966C2931}"/>
              </a:ext>
            </a:extLst>
          </p:cNvPr>
          <p:cNvPicPr>
            <a:picLocks noChangeAspect="1"/>
          </p:cNvPicPr>
          <p:nvPr/>
        </p:nvPicPr>
        <p:blipFill>
          <a:blip r:embed="rId5"/>
          <a:stretch>
            <a:fillRect/>
          </a:stretch>
        </p:blipFill>
        <p:spPr>
          <a:xfrm>
            <a:off x="7678463" y="5495788"/>
            <a:ext cx="1057423" cy="962159"/>
          </a:xfrm>
          <a:prstGeom prst="rect">
            <a:avLst/>
          </a:prstGeom>
        </p:spPr>
      </p:pic>
    </p:spTree>
    <p:extLst>
      <p:ext uri="{BB962C8B-B14F-4D97-AF65-F5344CB8AC3E}">
        <p14:creationId xmlns:p14="http://schemas.microsoft.com/office/powerpoint/2010/main" val="2737259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706C7C-F26E-4564-98C6-CAF318055E53}"/>
              </a:ext>
            </a:extLst>
          </p:cNvPr>
          <p:cNvPicPr>
            <a:picLocks noChangeAspect="1"/>
          </p:cNvPicPr>
          <p:nvPr/>
        </p:nvPicPr>
        <p:blipFill>
          <a:blip r:embed="rId2"/>
          <a:stretch>
            <a:fillRect/>
          </a:stretch>
        </p:blipFill>
        <p:spPr>
          <a:xfrm>
            <a:off x="585018" y="137653"/>
            <a:ext cx="11021963" cy="6582694"/>
          </a:xfrm>
          <a:prstGeom prst="rect">
            <a:avLst/>
          </a:prstGeom>
        </p:spPr>
      </p:pic>
      <p:pic>
        <p:nvPicPr>
          <p:cNvPr id="3" name="Picture 2">
            <a:extLst>
              <a:ext uri="{FF2B5EF4-FFF2-40B4-BE49-F238E27FC236}">
                <a16:creationId xmlns:a16="http://schemas.microsoft.com/office/drawing/2014/main" id="{A3672134-FC10-4CA3-A38A-AC32AEFDCB54}"/>
              </a:ext>
            </a:extLst>
          </p:cNvPr>
          <p:cNvPicPr>
            <a:picLocks noChangeAspect="1"/>
          </p:cNvPicPr>
          <p:nvPr/>
        </p:nvPicPr>
        <p:blipFill>
          <a:blip r:embed="rId3"/>
          <a:stretch>
            <a:fillRect/>
          </a:stretch>
        </p:blipFill>
        <p:spPr>
          <a:xfrm>
            <a:off x="238125" y="1223962"/>
            <a:ext cx="11715750" cy="4410075"/>
          </a:xfrm>
          <a:prstGeom prst="rect">
            <a:avLst/>
          </a:prstGeom>
        </p:spPr>
      </p:pic>
      <p:pic>
        <p:nvPicPr>
          <p:cNvPr id="4" name="Picture 3">
            <a:extLst>
              <a:ext uri="{FF2B5EF4-FFF2-40B4-BE49-F238E27FC236}">
                <a16:creationId xmlns:a16="http://schemas.microsoft.com/office/drawing/2014/main" id="{0205D7B4-0096-4C1D-BCBF-13EE04832EDC}"/>
              </a:ext>
            </a:extLst>
          </p:cNvPr>
          <p:cNvPicPr>
            <a:picLocks noChangeAspect="1"/>
          </p:cNvPicPr>
          <p:nvPr/>
        </p:nvPicPr>
        <p:blipFill>
          <a:blip r:embed="rId4"/>
          <a:stretch>
            <a:fillRect/>
          </a:stretch>
        </p:blipFill>
        <p:spPr>
          <a:xfrm>
            <a:off x="4219611" y="5634037"/>
            <a:ext cx="5439534" cy="704948"/>
          </a:xfrm>
          <a:prstGeom prst="rect">
            <a:avLst/>
          </a:prstGeom>
        </p:spPr>
      </p:pic>
      <p:pic>
        <p:nvPicPr>
          <p:cNvPr id="5" name="Picture 4">
            <a:extLst>
              <a:ext uri="{FF2B5EF4-FFF2-40B4-BE49-F238E27FC236}">
                <a16:creationId xmlns:a16="http://schemas.microsoft.com/office/drawing/2014/main" id="{A6159F56-1477-4E30-8E63-311D682854F3}"/>
              </a:ext>
            </a:extLst>
          </p:cNvPr>
          <p:cNvPicPr>
            <a:picLocks noChangeAspect="1"/>
          </p:cNvPicPr>
          <p:nvPr/>
        </p:nvPicPr>
        <p:blipFill>
          <a:blip r:embed="rId5"/>
          <a:stretch>
            <a:fillRect/>
          </a:stretch>
        </p:blipFill>
        <p:spPr>
          <a:xfrm>
            <a:off x="3814742" y="6367837"/>
            <a:ext cx="3124636" cy="428685"/>
          </a:xfrm>
          <a:prstGeom prst="rect">
            <a:avLst/>
          </a:prstGeom>
        </p:spPr>
      </p:pic>
    </p:spTree>
    <p:extLst>
      <p:ext uri="{BB962C8B-B14F-4D97-AF65-F5344CB8AC3E}">
        <p14:creationId xmlns:p14="http://schemas.microsoft.com/office/powerpoint/2010/main" val="2815556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5F2F4C-AD66-4D82-8F37-1510CD9D3855}"/>
              </a:ext>
            </a:extLst>
          </p:cNvPr>
          <p:cNvPicPr>
            <a:picLocks noChangeAspect="1"/>
          </p:cNvPicPr>
          <p:nvPr/>
        </p:nvPicPr>
        <p:blipFill>
          <a:blip r:embed="rId2"/>
          <a:stretch>
            <a:fillRect/>
          </a:stretch>
        </p:blipFill>
        <p:spPr>
          <a:xfrm>
            <a:off x="608834" y="109074"/>
            <a:ext cx="10974332" cy="6639852"/>
          </a:xfrm>
          <a:prstGeom prst="rect">
            <a:avLst/>
          </a:prstGeom>
        </p:spPr>
      </p:pic>
      <p:pic>
        <p:nvPicPr>
          <p:cNvPr id="3" name="Picture 2">
            <a:extLst>
              <a:ext uri="{FF2B5EF4-FFF2-40B4-BE49-F238E27FC236}">
                <a16:creationId xmlns:a16="http://schemas.microsoft.com/office/drawing/2014/main" id="{05DD8A7A-8AB4-4862-8925-2821DBFDD5B2}"/>
              </a:ext>
            </a:extLst>
          </p:cNvPr>
          <p:cNvPicPr>
            <a:picLocks noChangeAspect="1"/>
          </p:cNvPicPr>
          <p:nvPr/>
        </p:nvPicPr>
        <p:blipFill>
          <a:blip r:embed="rId3"/>
          <a:stretch>
            <a:fillRect/>
          </a:stretch>
        </p:blipFill>
        <p:spPr>
          <a:xfrm>
            <a:off x="280987" y="1114193"/>
            <a:ext cx="11630025" cy="4505325"/>
          </a:xfrm>
          <a:prstGeom prst="rect">
            <a:avLst/>
          </a:prstGeom>
        </p:spPr>
      </p:pic>
      <p:pic>
        <p:nvPicPr>
          <p:cNvPr id="4" name="Picture 3">
            <a:extLst>
              <a:ext uri="{FF2B5EF4-FFF2-40B4-BE49-F238E27FC236}">
                <a16:creationId xmlns:a16="http://schemas.microsoft.com/office/drawing/2014/main" id="{64662508-ED0B-47DA-9471-86967640100F}"/>
              </a:ext>
            </a:extLst>
          </p:cNvPr>
          <p:cNvPicPr>
            <a:picLocks noChangeAspect="1"/>
          </p:cNvPicPr>
          <p:nvPr/>
        </p:nvPicPr>
        <p:blipFill>
          <a:blip r:embed="rId4"/>
          <a:stretch>
            <a:fillRect/>
          </a:stretch>
        </p:blipFill>
        <p:spPr>
          <a:xfrm>
            <a:off x="1481364" y="5619518"/>
            <a:ext cx="5594139" cy="514422"/>
          </a:xfrm>
          <a:prstGeom prst="rect">
            <a:avLst/>
          </a:prstGeom>
        </p:spPr>
      </p:pic>
      <p:pic>
        <p:nvPicPr>
          <p:cNvPr id="5" name="Picture 4">
            <a:extLst>
              <a:ext uri="{FF2B5EF4-FFF2-40B4-BE49-F238E27FC236}">
                <a16:creationId xmlns:a16="http://schemas.microsoft.com/office/drawing/2014/main" id="{38E88AC1-B6DF-4A68-A564-A6E30CB1CA43}"/>
              </a:ext>
            </a:extLst>
          </p:cNvPr>
          <p:cNvPicPr>
            <a:picLocks noChangeAspect="1"/>
          </p:cNvPicPr>
          <p:nvPr/>
        </p:nvPicPr>
        <p:blipFill>
          <a:blip r:embed="rId5"/>
          <a:stretch>
            <a:fillRect/>
          </a:stretch>
        </p:blipFill>
        <p:spPr>
          <a:xfrm>
            <a:off x="4157468" y="5619518"/>
            <a:ext cx="5439534" cy="771633"/>
          </a:xfrm>
          <a:prstGeom prst="rect">
            <a:avLst/>
          </a:prstGeom>
        </p:spPr>
      </p:pic>
      <p:pic>
        <p:nvPicPr>
          <p:cNvPr id="6" name="Picture 5">
            <a:extLst>
              <a:ext uri="{FF2B5EF4-FFF2-40B4-BE49-F238E27FC236}">
                <a16:creationId xmlns:a16="http://schemas.microsoft.com/office/drawing/2014/main" id="{DA178D9A-74F2-4674-A106-90621FB6981E}"/>
              </a:ext>
            </a:extLst>
          </p:cNvPr>
          <p:cNvPicPr>
            <a:picLocks noChangeAspect="1"/>
          </p:cNvPicPr>
          <p:nvPr/>
        </p:nvPicPr>
        <p:blipFill>
          <a:blip r:embed="rId6"/>
          <a:stretch>
            <a:fillRect/>
          </a:stretch>
        </p:blipFill>
        <p:spPr>
          <a:xfrm>
            <a:off x="3829622" y="6133940"/>
            <a:ext cx="6068980" cy="533474"/>
          </a:xfrm>
          <a:prstGeom prst="rect">
            <a:avLst/>
          </a:prstGeom>
        </p:spPr>
      </p:pic>
      <p:pic>
        <p:nvPicPr>
          <p:cNvPr id="7" name="Picture 6">
            <a:extLst>
              <a:ext uri="{FF2B5EF4-FFF2-40B4-BE49-F238E27FC236}">
                <a16:creationId xmlns:a16="http://schemas.microsoft.com/office/drawing/2014/main" id="{1109C4B3-A263-4E52-B813-35D1F620B01D}"/>
              </a:ext>
            </a:extLst>
          </p:cNvPr>
          <p:cNvPicPr>
            <a:picLocks noChangeAspect="1"/>
          </p:cNvPicPr>
          <p:nvPr/>
        </p:nvPicPr>
        <p:blipFill>
          <a:blip r:embed="rId6"/>
          <a:stretch>
            <a:fillRect/>
          </a:stretch>
        </p:blipFill>
        <p:spPr>
          <a:xfrm>
            <a:off x="7162098" y="5989471"/>
            <a:ext cx="5029902" cy="533474"/>
          </a:xfrm>
          <a:prstGeom prst="rect">
            <a:avLst/>
          </a:prstGeom>
        </p:spPr>
      </p:pic>
      <p:pic>
        <p:nvPicPr>
          <p:cNvPr id="8" name="Picture 7">
            <a:extLst>
              <a:ext uri="{FF2B5EF4-FFF2-40B4-BE49-F238E27FC236}">
                <a16:creationId xmlns:a16="http://schemas.microsoft.com/office/drawing/2014/main" id="{D58E45FD-7301-440D-9159-5063570B2490}"/>
              </a:ext>
            </a:extLst>
          </p:cNvPr>
          <p:cNvPicPr>
            <a:picLocks noChangeAspect="1"/>
          </p:cNvPicPr>
          <p:nvPr/>
        </p:nvPicPr>
        <p:blipFill>
          <a:blip r:embed="rId7"/>
          <a:stretch>
            <a:fillRect/>
          </a:stretch>
        </p:blipFill>
        <p:spPr>
          <a:xfrm>
            <a:off x="8362530" y="5788880"/>
            <a:ext cx="3124636" cy="428685"/>
          </a:xfrm>
          <a:prstGeom prst="rect">
            <a:avLst/>
          </a:prstGeom>
        </p:spPr>
      </p:pic>
      <p:pic>
        <p:nvPicPr>
          <p:cNvPr id="9" name="Picture 8">
            <a:extLst>
              <a:ext uri="{FF2B5EF4-FFF2-40B4-BE49-F238E27FC236}">
                <a16:creationId xmlns:a16="http://schemas.microsoft.com/office/drawing/2014/main" id="{D94C9148-28A8-4B73-A1D2-73FEE7D3FF82}"/>
              </a:ext>
            </a:extLst>
          </p:cNvPr>
          <p:cNvPicPr>
            <a:picLocks noChangeAspect="1"/>
          </p:cNvPicPr>
          <p:nvPr/>
        </p:nvPicPr>
        <p:blipFill>
          <a:blip r:embed="rId7"/>
          <a:stretch>
            <a:fillRect/>
          </a:stretch>
        </p:blipFill>
        <p:spPr>
          <a:xfrm>
            <a:off x="5430510" y="6090016"/>
            <a:ext cx="3124636" cy="428685"/>
          </a:xfrm>
          <a:prstGeom prst="rect">
            <a:avLst/>
          </a:prstGeom>
        </p:spPr>
      </p:pic>
    </p:spTree>
    <p:extLst>
      <p:ext uri="{BB962C8B-B14F-4D97-AF65-F5344CB8AC3E}">
        <p14:creationId xmlns:p14="http://schemas.microsoft.com/office/powerpoint/2010/main" val="2396399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6EB81F-3647-461A-8D53-F79E0B6DE28D}"/>
              </a:ext>
            </a:extLst>
          </p:cNvPr>
          <p:cNvPicPr>
            <a:picLocks noChangeAspect="1"/>
          </p:cNvPicPr>
          <p:nvPr/>
        </p:nvPicPr>
        <p:blipFill>
          <a:blip r:embed="rId2"/>
          <a:stretch>
            <a:fillRect/>
          </a:stretch>
        </p:blipFill>
        <p:spPr>
          <a:xfrm>
            <a:off x="585018" y="80495"/>
            <a:ext cx="11021963" cy="6697010"/>
          </a:xfrm>
          <a:prstGeom prst="rect">
            <a:avLst/>
          </a:prstGeom>
        </p:spPr>
      </p:pic>
      <p:pic>
        <p:nvPicPr>
          <p:cNvPr id="3" name="Picture 2">
            <a:extLst>
              <a:ext uri="{FF2B5EF4-FFF2-40B4-BE49-F238E27FC236}">
                <a16:creationId xmlns:a16="http://schemas.microsoft.com/office/drawing/2014/main" id="{6F0570CA-7070-429E-B2FB-A0356404E7CC}"/>
              </a:ext>
            </a:extLst>
          </p:cNvPr>
          <p:cNvPicPr>
            <a:picLocks noChangeAspect="1"/>
          </p:cNvPicPr>
          <p:nvPr/>
        </p:nvPicPr>
        <p:blipFill>
          <a:blip r:embed="rId3"/>
          <a:stretch>
            <a:fillRect/>
          </a:stretch>
        </p:blipFill>
        <p:spPr>
          <a:xfrm>
            <a:off x="3770203" y="6377672"/>
            <a:ext cx="3124636" cy="428685"/>
          </a:xfrm>
          <a:prstGeom prst="rect">
            <a:avLst/>
          </a:prstGeom>
        </p:spPr>
      </p:pic>
      <p:pic>
        <p:nvPicPr>
          <p:cNvPr id="4" name="Picture 3">
            <a:extLst>
              <a:ext uri="{FF2B5EF4-FFF2-40B4-BE49-F238E27FC236}">
                <a16:creationId xmlns:a16="http://schemas.microsoft.com/office/drawing/2014/main" id="{0C863BD2-7083-4039-91E8-930BD7A4982A}"/>
              </a:ext>
            </a:extLst>
          </p:cNvPr>
          <p:cNvPicPr>
            <a:picLocks noChangeAspect="1"/>
          </p:cNvPicPr>
          <p:nvPr/>
        </p:nvPicPr>
        <p:blipFill>
          <a:blip r:embed="rId4"/>
          <a:stretch>
            <a:fillRect/>
          </a:stretch>
        </p:blipFill>
        <p:spPr>
          <a:xfrm>
            <a:off x="4164436" y="5706868"/>
            <a:ext cx="6277851" cy="562053"/>
          </a:xfrm>
          <a:prstGeom prst="rect">
            <a:avLst/>
          </a:prstGeom>
        </p:spPr>
      </p:pic>
      <p:pic>
        <p:nvPicPr>
          <p:cNvPr id="5" name="Picture 4">
            <a:extLst>
              <a:ext uri="{FF2B5EF4-FFF2-40B4-BE49-F238E27FC236}">
                <a16:creationId xmlns:a16="http://schemas.microsoft.com/office/drawing/2014/main" id="{3F035ABE-B3E5-4F71-B546-A407430123B3}"/>
              </a:ext>
            </a:extLst>
          </p:cNvPr>
          <p:cNvPicPr>
            <a:picLocks noChangeAspect="1"/>
          </p:cNvPicPr>
          <p:nvPr/>
        </p:nvPicPr>
        <p:blipFill>
          <a:blip r:embed="rId5"/>
          <a:stretch>
            <a:fillRect/>
          </a:stretch>
        </p:blipFill>
        <p:spPr>
          <a:xfrm>
            <a:off x="294464" y="1198252"/>
            <a:ext cx="11603069" cy="4239217"/>
          </a:xfrm>
          <a:prstGeom prst="rect">
            <a:avLst/>
          </a:prstGeom>
        </p:spPr>
      </p:pic>
      <p:pic>
        <p:nvPicPr>
          <p:cNvPr id="6" name="Picture 5">
            <a:extLst>
              <a:ext uri="{FF2B5EF4-FFF2-40B4-BE49-F238E27FC236}">
                <a16:creationId xmlns:a16="http://schemas.microsoft.com/office/drawing/2014/main" id="{33CACADA-B745-4B21-8755-3003656E31EF}"/>
              </a:ext>
            </a:extLst>
          </p:cNvPr>
          <p:cNvPicPr>
            <a:picLocks noChangeAspect="1"/>
          </p:cNvPicPr>
          <p:nvPr/>
        </p:nvPicPr>
        <p:blipFill>
          <a:blip r:embed="rId6"/>
          <a:stretch>
            <a:fillRect/>
          </a:stretch>
        </p:blipFill>
        <p:spPr>
          <a:xfrm>
            <a:off x="42017" y="5435879"/>
            <a:ext cx="11564964" cy="223869"/>
          </a:xfrm>
          <a:prstGeom prst="rect">
            <a:avLst/>
          </a:prstGeom>
        </p:spPr>
      </p:pic>
    </p:spTree>
    <p:extLst>
      <p:ext uri="{BB962C8B-B14F-4D97-AF65-F5344CB8AC3E}">
        <p14:creationId xmlns:p14="http://schemas.microsoft.com/office/powerpoint/2010/main" val="429465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794F8F4-FFB0-4B9F-B4FE-AA6170430B96}"/>
                  </a:ext>
                </a:extLst>
              </p:cNvPr>
              <p:cNvSpPr/>
              <p:nvPr/>
            </p:nvSpPr>
            <p:spPr>
              <a:xfrm>
                <a:off x="75348" y="288070"/>
                <a:ext cx="11495070" cy="1015663"/>
              </a:xfrm>
              <a:prstGeom prst="rect">
                <a:avLst/>
              </a:prstGeom>
            </p:spPr>
            <p:txBody>
              <a:bodyPr wrap="none">
                <a:spAutoFit/>
              </a:bodyPr>
              <a:lstStyle/>
              <a:p>
                <a:r>
                  <a:rPr lang="en-US" sz="6000" b="1" dirty="0">
                    <a:solidFill>
                      <a:srgbClr val="E71F1F"/>
                    </a:solidFill>
                    <a:latin typeface="Calibri" panose="020F0502020204030204" pitchFamily="34" charset="0"/>
                    <a:ea typeface="Times New Roman" panose="02020603050405020304" pitchFamily="18" charset="0"/>
                    <a:cs typeface="Calibri" panose="020F0502020204030204" pitchFamily="34" charset="0"/>
                  </a:rPr>
                  <a:t>Pooled Testing: </a:t>
                </a:r>
                <a:r>
                  <a:rPr lang="en-US" sz="3000" b="1" dirty="0">
                    <a:solidFill>
                      <a:srgbClr val="E71F1F"/>
                    </a:solidFill>
                    <a:latin typeface="Calibri" panose="020F0502020204030204" pitchFamily="34" charset="0"/>
                    <a:ea typeface="Times New Roman" panose="02020603050405020304" pitchFamily="18" charset="0"/>
                    <a:cs typeface="Calibri" panose="020F0502020204030204" pitchFamily="34" charset="0"/>
                  </a:rPr>
                  <a:t>Reduces from order </a:t>
                </a:r>
                <a14:m>
                  <m:oMath xmlns:m="http://schemas.openxmlformats.org/officeDocument/2006/math">
                    <m:r>
                      <a:rPr lang="en-US" sz="3000" b="1" i="1" dirty="0" smtClean="0">
                        <a:solidFill>
                          <a:srgbClr val="E71F1F"/>
                        </a:solidFill>
                        <a:latin typeface="Cambria Math" panose="02040503050406030204" pitchFamily="18" charset="0"/>
                        <a:ea typeface="Times New Roman" panose="02020603050405020304" pitchFamily="18" charset="0"/>
                        <a:cs typeface="Calibri" panose="020F0502020204030204" pitchFamily="34" charset="0"/>
                      </a:rPr>
                      <m:t>𝒏</m:t>
                    </m:r>
                  </m:oMath>
                </a14:m>
                <a:r>
                  <a:rPr lang="en-US" sz="3000" dirty="0"/>
                  <a:t> </a:t>
                </a:r>
                <a:r>
                  <a:rPr lang="en-US" sz="3000" b="1" dirty="0">
                    <a:solidFill>
                      <a:srgbClr val="E71F1F"/>
                    </a:solidFill>
                    <a:latin typeface="Calibri" panose="020F0502020204030204" pitchFamily="34" charset="0"/>
                    <a:cs typeface="Calibri" panose="020F0502020204030204" pitchFamily="34" charset="0"/>
                  </a:rPr>
                  <a:t>to</a:t>
                </a:r>
                <a:r>
                  <a:rPr lang="en-US" sz="3000" b="1" dirty="0">
                    <a:solidFill>
                      <a:srgbClr val="E71F1F"/>
                    </a:solidFill>
                    <a:latin typeface="Calibri" panose="020F0502020204030204" pitchFamily="34" charset="0"/>
                    <a:ea typeface="Times New Roman" panose="02020603050405020304" pitchFamily="18" charset="0"/>
                    <a:cs typeface="Calibri" panose="020F0502020204030204" pitchFamily="34" charset="0"/>
                  </a:rPr>
                  <a:t> order </a:t>
                </a:r>
                <a14:m>
                  <m:oMath xmlns:m="http://schemas.openxmlformats.org/officeDocument/2006/math">
                    <m:rad>
                      <m:radPr>
                        <m:degHide m:val="on"/>
                        <m:ctrlPr>
                          <a:rPr lang="en-US" sz="3000" b="1" i="1" dirty="0" smtClean="0">
                            <a:solidFill>
                              <a:srgbClr val="E71F1F"/>
                            </a:solidFill>
                            <a:latin typeface="Cambria Math" panose="02040503050406030204" pitchFamily="18" charset="0"/>
                            <a:cs typeface="Calibri" panose="020F0502020204030204" pitchFamily="34" charset="0"/>
                          </a:rPr>
                        </m:ctrlPr>
                      </m:radPr>
                      <m:deg/>
                      <m:e>
                        <m:r>
                          <a:rPr lang="en-US" sz="3000" b="1" i="1" dirty="0" smtClean="0">
                            <a:solidFill>
                              <a:srgbClr val="E71F1F"/>
                            </a:solidFill>
                            <a:latin typeface="Cambria Math" panose="02040503050406030204" pitchFamily="18" charset="0"/>
                            <a:cs typeface="Calibri" panose="020F0502020204030204" pitchFamily="34" charset="0"/>
                          </a:rPr>
                          <m:t>𝒏</m:t>
                        </m:r>
                      </m:e>
                    </m:rad>
                  </m:oMath>
                </a14:m>
                <a:r>
                  <a:rPr lang="en-US" sz="3000" dirty="0"/>
                  <a:t> </a:t>
                </a:r>
                <a:r>
                  <a:rPr lang="en-US" sz="3000" b="1" dirty="0">
                    <a:solidFill>
                      <a:srgbClr val="E71F1F"/>
                    </a:solidFill>
                    <a:latin typeface="Calibri" panose="020F0502020204030204" pitchFamily="34" charset="0"/>
                    <a:cs typeface="Calibri" panose="020F0502020204030204" pitchFamily="34" charset="0"/>
                  </a:rPr>
                  <a:t>tests.</a:t>
                </a:r>
                <a:endParaRPr lang="en-US" sz="3000" dirty="0"/>
              </a:p>
            </p:txBody>
          </p:sp>
        </mc:Choice>
        <mc:Fallback xmlns="">
          <p:sp>
            <p:nvSpPr>
              <p:cNvPr id="2" name="Rectangle 1">
                <a:extLst>
                  <a:ext uri="{FF2B5EF4-FFF2-40B4-BE49-F238E27FC236}">
                    <a16:creationId xmlns:a16="http://schemas.microsoft.com/office/drawing/2014/main" id="{9794F8F4-FFB0-4B9F-B4FE-AA6170430B96}"/>
                  </a:ext>
                </a:extLst>
              </p:cNvPr>
              <p:cNvSpPr>
                <a:spLocks noRot="1" noChangeAspect="1" noMove="1" noResize="1" noEditPoints="1" noAdjustHandles="1" noChangeArrowheads="1" noChangeShapeType="1" noTextEdit="1"/>
              </p:cNvSpPr>
              <p:nvPr/>
            </p:nvSpPr>
            <p:spPr>
              <a:xfrm>
                <a:off x="75348" y="288070"/>
                <a:ext cx="11495070" cy="1015663"/>
              </a:xfrm>
              <a:prstGeom prst="rect">
                <a:avLst/>
              </a:prstGeom>
              <a:blipFill>
                <a:blip r:embed="rId2"/>
                <a:stretch>
                  <a:fillRect l="-3181" t="-17964" r="-1166" b="-3952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B329A92-2BBC-40F3-A01C-6E53B6D19E39}"/>
              </a:ext>
            </a:extLst>
          </p:cNvPr>
          <p:cNvPicPr>
            <a:picLocks noChangeAspect="1"/>
          </p:cNvPicPr>
          <p:nvPr/>
        </p:nvPicPr>
        <p:blipFill>
          <a:blip r:embed="rId3"/>
          <a:stretch>
            <a:fillRect/>
          </a:stretch>
        </p:blipFill>
        <p:spPr>
          <a:xfrm>
            <a:off x="246697" y="1398651"/>
            <a:ext cx="11515725" cy="5048250"/>
          </a:xfrm>
          <a:prstGeom prst="rect">
            <a:avLst/>
          </a:prstGeom>
        </p:spPr>
      </p:pic>
    </p:spTree>
    <p:extLst>
      <p:ext uri="{BB962C8B-B14F-4D97-AF65-F5344CB8AC3E}">
        <p14:creationId xmlns:p14="http://schemas.microsoft.com/office/powerpoint/2010/main" val="3137224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D307E-2D94-4FE8-B544-B942FBC97629}"/>
              </a:ext>
            </a:extLst>
          </p:cNvPr>
          <p:cNvPicPr>
            <a:picLocks noChangeAspect="1"/>
          </p:cNvPicPr>
          <p:nvPr/>
        </p:nvPicPr>
        <p:blipFill>
          <a:blip r:embed="rId2"/>
          <a:stretch>
            <a:fillRect/>
          </a:stretch>
        </p:blipFill>
        <p:spPr>
          <a:xfrm>
            <a:off x="599308" y="113837"/>
            <a:ext cx="10993384" cy="6630325"/>
          </a:xfrm>
          <a:prstGeom prst="rect">
            <a:avLst/>
          </a:prstGeom>
        </p:spPr>
      </p:pic>
      <p:pic>
        <p:nvPicPr>
          <p:cNvPr id="3" name="Picture 2">
            <a:extLst>
              <a:ext uri="{FF2B5EF4-FFF2-40B4-BE49-F238E27FC236}">
                <a16:creationId xmlns:a16="http://schemas.microsoft.com/office/drawing/2014/main" id="{3D5D5AB7-7C71-4F0E-9DA0-DEE214F1B867}"/>
              </a:ext>
            </a:extLst>
          </p:cNvPr>
          <p:cNvPicPr>
            <a:picLocks noChangeAspect="1"/>
          </p:cNvPicPr>
          <p:nvPr/>
        </p:nvPicPr>
        <p:blipFill>
          <a:blip r:embed="rId3"/>
          <a:stretch>
            <a:fillRect/>
          </a:stretch>
        </p:blipFill>
        <p:spPr>
          <a:xfrm>
            <a:off x="4186733" y="5715318"/>
            <a:ext cx="6144482" cy="1028844"/>
          </a:xfrm>
          <a:prstGeom prst="rect">
            <a:avLst/>
          </a:prstGeom>
        </p:spPr>
      </p:pic>
      <p:pic>
        <p:nvPicPr>
          <p:cNvPr id="4" name="Picture 3">
            <a:extLst>
              <a:ext uri="{FF2B5EF4-FFF2-40B4-BE49-F238E27FC236}">
                <a16:creationId xmlns:a16="http://schemas.microsoft.com/office/drawing/2014/main" id="{655590FE-DCD6-47C6-995A-1A18A34064E8}"/>
              </a:ext>
            </a:extLst>
          </p:cNvPr>
          <p:cNvPicPr>
            <a:picLocks noChangeAspect="1"/>
          </p:cNvPicPr>
          <p:nvPr/>
        </p:nvPicPr>
        <p:blipFill>
          <a:blip r:embed="rId4"/>
          <a:stretch>
            <a:fillRect/>
          </a:stretch>
        </p:blipFill>
        <p:spPr>
          <a:xfrm>
            <a:off x="2338625" y="5824871"/>
            <a:ext cx="1848108" cy="809738"/>
          </a:xfrm>
          <a:prstGeom prst="rect">
            <a:avLst/>
          </a:prstGeom>
        </p:spPr>
      </p:pic>
      <p:pic>
        <p:nvPicPr>
          <p:cNvPr id="5" name="Picture 4">
            <a:extLst>
              <a:ext uri="{FF2B5EF4-FFF2-40B4-BE49-F238E27FC236}">
                <a16:creationId xmlns:a16="http://schemas.microsoft.com/office/drawing/2014/main" id="{2C051F09-E02A-4ADB-A8B5-91D8C7725D0A}"/>
              </a:ext>
            </a:extLst>
          </p:cNvPr>
          <p:cNvPicPr>
            <a:picLocks noChangeAspect="1"/>
          </p:cNvPicPr>
          <p:nvPr/>
        </p:nvPicPr>
        <p:blipFill>
          <a:blip r:embed="rId5"/>
          <a:stretch>
            <a:fillRect/>
          </a:stretch>
        </p:blipFill>
        <p:spPr>
          <a:xfrm>
            <a:off x="1427819" y="204063"/>
            <a:ext cx="8040222" cy="581106"/>
          </a:xfrm>
          <a:prstGeom prst="rect">
            <a:avLst/>
          </a:prstGeom>
        </p:spPr>
      </p:pic>
      <p:pic>
        <p:nvPicPr>
          <p:cNvPr id="6" name="Picture 5">
            <a:extLst>
              <a:ext uri="{FF2B5EF4-FFF2-40B4-BE49-F238E27FC236}">
                <a16:creationId xmlns:a16="http://schemas.microsoft.com/office/drawing/2014/main" id="{B8EFD0CB-F6F1-4C99-B4AE-4B681B00C8D8}"/>
              </a:ext>
            </a:extLst>
          </p:cNvPr>
          <p:cNvPicPr>
            <a:picLocks noChangeAspect="1"/>
          </p:cNvPicPr>
          <p:nvPr/>
        </p:nvPicPr>
        <p:blipFill>
          <a:blip r:embed="rId6"/>
          <a:stretch>
            <a:fillRect/>
          </a:stretch>
        </p:blipFill>
        <p:spPr>
          <a:xfrm>
            <a:off x="285750" y="1323974"/>
            <a:ext cx="11620500" cy="4210050"/>
          </a:xfrm>
          <a:prstGeom prst="rect">
            <a:avLst/>
          </a:prstGeom>
        </p:spPr>
      </p:pic>
    </p:spTree>
    <p:extLst>
      <p:ext uri="{BB962C8B-B14F-4D97-AF65-F5344CB8AC3E}">
        <p14:creationId xmlns:p14="http://schemas.microsoft.com/office/powerpoint/2010/main" val="72482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ED3B0-1916-40CA-B77B-3400279752E7}"/>
              </a:ext>
            </a:extLst>
          </p:cNvPr>
          <p:cNvSpPr/>
          <p:nvPr/>
        </p:nvSpPr>
        <p:spPr>
          <a:xfrm>
            <a:off x="62143" y="106533"/>
            <a:ext cx="11736279" cy="4524315"/>
          </a:xfrm>
          <a:prstGeom prst="rect">
            <a:avLst/>
          </a:prstGeom>
        </p:spPr>
        <p:txBody>
          <a:bodyPr wrap="square">
            <a:spAutoFit/>
          </a:bodyPr>
          <a:lstStyle/>
          <a:p>
            <a:r>
              <a:rPr lang="en-US" sz="4000" dirty="0">
                <a:solidFill>
                  <a:srgbClr val="000000"/>
                </a:solidFill>
                <a:latin typeface="NimbusSanL-Regu"/>
              </a:rPr>
              <a:t>The </a:t>
            </a:r>
            <a:r>
              <a:rPr lang="en-US" sz="4000" dirty="0">
                <a:solidFill>
                  <a:srgbClr val="FF0000"/>
                </a:solidFill>
                <a:latin typeface="NimbusSanL-Regu"/>
              </a:rPr>
              <a:t>mono-variant </a:t>
            </a:r>
            <a:r>
              <a:rPr lang="en-US" sz="4000" dirty="0">
                <a:solidFill>
                  <a:srgbClr val="000000"/>
                </a:solidFill>
                <a:latin typeface="NimbusSanL-Regu"/>
              </a:rPr>
              <a:t>is the number of pieces.</a:t>
            </a:r>
          </a:p>
          <a:p>
            <a:endParaRPr lang="en-US" sz="4000" dirty="0">
              <a:solidFill>
                <a:srgbClr val="000000"/>
              </a:solidFill>
              <a:latin typeface="NimbusSanL-Regu"/>
            </a:endParaRPr>
          </a:p>
          <a:p>
            <a:r>
              <a:rPr lang="en-US" sz="4000" dirty="0">
                <a:solidFill>
                  <a:srgbClr val="000000"/>
                </a:solidFill>
                <a:latin typeface="NimbusSanL-Regu"/>
              </a:rPr>
              <a:t>If board is m x n, game ends with </a:t>
            </a:r>
            <a:r>
              <a:rPr lang="en-US" sz="4000" dirty="0" err="1">
                <a:solidFill>
                  <a:srgbClr val="000000"/>
                </a:solidFill>
                <a:latin typeface="NimbusSanL-ReguItal"/>
              </a:rPr>
              <a:t>mn</a:t>
            </a:r>
            <a:r>
              <a:rPr lang="en-US" sz="4000" dirty="0">
                <a:solidFill>
                  <a:srgbClr val="000000"/>
                </a:solidFill>
                <a:latin typeface="NimbusSanL-ReguItal"/>
              </a:rPr>
              <a:t> </a:t>
            </a:r>
            <a:r>
              <a:rPr lang="en-US" sz="4000" dirty="0">
                <a:solidFill>
                  <a:srgbClr val="000000"/>
                </a:solidFill>
                <a:latin typeface="NimbusSanL-Regu"/>
              </a:rPr>
              <a:t>pieces.</a:t>
            </a:r>
          </a:p>
          <a:p>
            <a:endParaRPr lang="en-US" sz="4000" dirty="0">
              <a:solidFill>
                <a:srgbClr val="000000"/>
              </a:solidFill>
              <a:latin typeface="NimbusSanL-Regu"/>
            </a:endParaRPr>
          </a:p>
          <a:p>
            <a:r>
              <a:rPr lang="en-US" sz="4000" dirty="0">
                <a:solidFill>
                  <a:srgbClr val="000000"/>
                </a:solidFill>
                <a:latin typeface="NimbusSanL-Regu"/>
              </a:rPr>
              <a:t>Thus takes </a:t>
            </a:r>
            <a:r>
              <a:rPr lang="en-US" sz="4000" dirty="0" err="1">
                <a:solidFill>
                  <a:srgbClr val="000000"/>
                </a:solidFill>
                <a:latin typeface="NimbusSanL-Regu"/>
              </a:rPr>
              <a:t>mn</a:t>
            </a:r>
            <a:r>
              <a:rPr lang="en-US" sz="4000" dirty="0">
                <a:solidFill>
                  <a:srgbClr val="000000"/>
                </a:solidFill>
                <a:latin typeface="NimbusSanL-Regu"/>
              </a:rPr>
              <a:t> - 1 moves.</a:t>
            </a:r>
          </a:p>
          <a:p>
            <a:endParaRPr lang="en-US" sz="4000" dirty="0">
              <a:solidFill>
                <a:srgbClr val="000000"/>
              </a:solidFill>
              <a:latin typeface="NimbusSanL-Regu"/>
            </a:endParaRPr>
          </a:p>
          <a:p>
            <a:r>
              <a:rPr lang="en-US" sz="4000" dirty="0">
                <a:solidFill>
                  <a:srgbClr val="000000"/>
                </a:solidFill>
                <a:latin typeface="NimbusSanL-Regu"/>
              </a:rPr>
              <a:t>If </a:t>
            </a:r>
            <a:r>
              <a:rPr lang="en-US" sz="4000" dirty="0" err="1">
                <a:solidFill>
                  <a:srgbClr val="000000"/>
                </a:solidFill>
                <a:latin typeface="NimbusSanL-Regu"/>
              </a:rPr>
              <a:t>mn</a:t>
            </a:r>
            <a:r>
              <a:rPr lang="en-US" sz="4000" dirty="0">
                <a:solidFill>
                  <a:srgbClr val="000000"/>
                </a:solidFill>
                <a:latin typeface="NimbusSanL-ReguItal"/>
              </a:rPr>
              <a:t> is </a:t>
            </a:r>
            <a:r>
              <a:rPr lang="en-US" sz="4000" dirty="0">
                <a:solidFill>
                  <a:srgbClr val="000000"/>
                </a:solidFill>
                <a:latin typeface="NimbusSanL-Regu"/>
              </a:rPr>
              <a:t>even then Player 1 wins else Player 2 wins.</a:t>
            </a:r>
          </a:p>
          <a:p>
            <a:r>
              <a:rPr lang="en-US" sz="800" dirty="0">
                <a:solidFill>
                  <a:srgbClr val="FFFFFF"/>
                </a:solidFill>
                <a:latin typeface="NimbusSanL-Regu"/>
              </a:rPr>
              <a:t>112</a:t>
            </a:r>
            <a:endParaRPr lang="en-US" dirty="0"/>
          </a:p>
        </p:txBody>
      </p:sp>
      <p:pic>
        <p:nvPicPr>
          <p:cNvPr id="6" name="Picture 5">
            <a:extLst>
              <a:ext uri="{FF2B5EF4-FFF2-40B4-BE49-F238E27FC236}">
                <a16:creationId xmlns:a16="http://schemas.microsoft.com/office/drawing/2014/main" id="{7F743B62-8BCB-49BB-8134-FB3B1009F282}"/>
              </a:ext>
            </a:extLst>
          </p:cNvPr>
          <p:cNvPicPr>
            <a:picLocks noChangeAspect="1"/>
          </p:cNvPicPr>
          <p:nvPr/>
        </p:nvPicPr>
        <p:blipFill>
          <a:blip r:embed="rId2"/>
          <a:stretch>
            <a:fillRect/>
          </a:stretch>
        </p:blipFill>
        <p:spPr>
          <a:xfrm rot="19891231">
            <a:off x="252808" y="4853116"/>
            <a:ext cx="2628900" cy="1466850"/>
          </a:xfrm>
          <a:prstGeom prst="rect">
            <a:avLst/>
          </a:prstGeom>
        </p:spPr>
      </p:pic>
      <p:sp>
        <p:nvSpPr>
          <p:cNvPr id="7" name="TextBox 6">
            <a:extLst>
              <a:ext uri="{FF2B5EF4-FFF2-40B4-BE49-F238E27FC236}">
                <a16:creationId xmlns:a16="http://schemas.microsoft.com/office/drawing/2014/main" id="{602109A3-A0F2-4B31-8024-E31CA360D9F2}"/>
              </a:ext>
            </a:extLst>
          </p:cNvPr>
          <p:cNvSpPr txBox="1"/>
          <p:nvPr/>
        </p:nvSpPr>
        <p:spPr>
          <a:xfrm>
            <a:off x="2299315" y="6043581"/>
            <a:ext cx="6019062" cy="769441"/>
          </a:xfrm>
          <a:prstGeom prst="rect">
            <a:avLst/>
          </a:prstGeom>
          <a:noFill/>
        </p:spPr>
        <p:txBody>
          <a:bodyPr wrap="square" rtlCol="0">
            <a:spAutoFit/>
          </a:bodyPr>
          <a:lstStyle/>
          <a:p>
            <a:r>
              <a:rPr lang="en-US" sz="2200" dirty="0">
                <a:solidFill>
                  <a:srgbClr val="800000"/>
                </a:solidFill>
                <a:latin typeface="Stencil" panose="040409050D0802020404" pitchFamily="82" charset="0"/>
              </a:rPr>
              <a:t>The most important part of the game is to eat the chocolate. Don’t forget!</a:t>
            </a:r>
          </a:p>
        </p:txBody>
      </p:sp>
      <p:pic>
        <p:nvPicPr>
          <p:cNvPr id="8" name="Picture 7">
            <a:extLst>
              <a:ext uri="{FF2B5EF4-FFF2-40B4-BE49-F238E27FC236}">
                <a16:creationId xmlns:a16="http://schemas.microsoft.com/office/drawing/2014/main" id="{BF781B40-DFCE-486E-9BDA-628FEE1C2335}"/>
              </a:ext>
            </a:extLst>
          </p:cNvPr>
          <p:cNvPicPr>
            <a:picLocks noChangeAspect="1"/>
          </p:cNvPicPr>
          <p:nvPr/>
        </p:nvPicPr>
        <p:blipFill>
          <a:blip r:embed="rId3"/>
          <a:stretch>
            <a:fillRect/>
          </a:stretch>
        </p:blipFill>
        <p:spPr>
          <a:xfrm rot="1266245">
            <a:off x="9311142" y="499746"/>
            <a:ext cx="2657475" cy="1390650"/>
          </a:xfrm>
          <a:prstGeom prst="rect">
            <a:avLst/>
          </a:prstGeom>
        </p:spPr>
      </p:pic>
    </p:spTree>
    <p:extLst>
      <p:ext uri="{BB962C8B-B14F-4D97-AF65-F5344CB8AC3E}">
        <p14:creationId xmlns:p14="http://schemas.microsoft.com/office/powerpoint/2010/main" val="2075127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80D67-1D7A-4F8D-9B87-EADB121CBAD9}"/>
              </a:ext>
            </a:extLst>
          </p:cNvPr>
          <p:cNvSpPr txBox="1"/>
          <p:nvPr/>
        </p:nvSpPr>
        <p:spPr>
          <a:xfrm>
            <a:off x="443883" y="443883"/>
            <a:ext cx="11833934" cy="5109091"/>
          </a:xfrm>
          <a:prstGeom prst="rect">
            <a:avLst/>
          </a:prstGeom>
          <a:noFill/>
        </p:spPr>
        <p:txBody>
          <a:bodyPr wrap="square" rtlCol="0">
            <a:spAutoFit/>
          </a:bodyPr>
          <a:lstStyle/>
          <a:p>
            <a:r>
              <a:rPr lang="en-US" sz="5200" b="1" dirty="0">
                <a:solidFill>
                  <a:srgbClr val="FF0000"/>
                </a:solidFill>
              </a:rPr>
              <a:t>Summary: </a:t>
            </a:r>
            <a:r>
              <a:rPr lang="en-US" sz="5400" b="1" dirty="0">
                <a:solidFill>
                  <a:srgbClr val="800000"/>
                </a:solidFill>
                <a:latin typeface="Snap ITC" panose="04040A07060A02020202" pitchFamily="82" charset="0"/>
              </a:rPr>
              <a:t>Chocolate Bar Game</a:t>
            </a:r>
            <a:r>
              <a:rPr lang="en-US" sz="5200" b="1" dirty="0">
                <a:solidFill>
                  <a:srgbClr val="FF0000"/>
                </a:solidFill>
              </a:rPr>
              <a:t>.</a:t>
            </a:r>
          </a:p>
          <a:p>
            <a:endParaRPr lang="en-US" sz="4800" dirty="0"/>
          </a:p>
          <a:p>
            <a:pPr marL="342900" indent="-342900">
              <a:buFont typeface="Arial" panose="020B0604020202020204" pitchFamily="34" charset="0"/>
              <a:buChar char="•"/>
            </a:pPr>
            <a:r>
              <a:rPr lang="en-US" sz="3800" dirty="0"/>
              <a:t>Gather data! Conjecture!</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New approach: Mono-variants.</a:t>
            </a:r>
          </a:p>
          <a:p>
            <a:pPr marL="342900" indent="-342900">
              <a:buFont typeface="Arial" panose="020B0604020202020204" pitchFamily="34" charset="0"/>
              <a:buChar char="•"/>
            </a:pPr>
            <a:endParaRPr lang="en-US" sz="3800" dirty="0"/>
          </a:p>
          <a:p>
            <a:pPr marL="342900" indent="-342900">
              <a:buFont typeface="Arial" panose="020B0604020202020204" pitchFamily="34" charset="0"/>
              <a:buChar char="•"/>
            </a:pPr>
            <a:r>
              <a:rPr lang="en-US" sz="3800" dirty="0"/>
              <a:t>Can you </a:t>
            </a:r>
            <a:r>
              <a:rPr lang="en-US" sz="4800" b="1" dirty="0">
                <a:solidFill>
                  <a:srgbClr val="7030A0"/>
                </a:solidFill>
              </a:rPr>
              <a:t>GENERALIZE</a:t>
            </a:r>
            <a:r>
              <a:rPr lang="en-US" sz="3800" dirty="0"/>
              <a:t>?</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701793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932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22925-2057-4F47-B7E5-E74F6A8C4933}"/>
              </a:ext>
            </a:extLst>
          </p:cNvPr>
          <p:cNvSpPr/>
          <p:nvPr/>
        </p:nvSpPr>
        <p:spPr>
          <a:xfrm>
            <a:off x="1208850" y="2646156"/>
            <a:ext cx="9573711" cy="1015663"/>
          </a:xfrm>
          <a:prstGeom prst="rect">
            <a:avLst/>
          </a:prstGeom>
        </p:spPr>
        <p:txBody>
          <a:bodyPr wrap="none">
            <a:spAutoFit/>
          </a:bodyPr>
          <a:lstStyle/>
          <a:p>
            <a:r>
              <a:rPr lang="en-US" sz="6000" b="1" dirty="0">
                <a:solidFill>
                  <a:srgbClr val="7030A0"/>
                </a:solidFill>
              </a:rPr>
              <a:t>Bonus slides: Cookie Problem</a:t>
            </a:r>
            <a:endParaRPr lang="en-US" sz="6000" dirty="0"/>
          </a:p>
        </p:txBody>
      </p:sp>
      <p:pic>
        <p:nvPicPr>
          <p:cNvPr id="6" name="Picture 5">
            <a:extLst>
              <a:ext uri="{FF2B5EF4-FFF2-40B4-BE49-F238E27FC236}">
                <a16:creationId xmlns:a16="http://schemas.microsoft.com/office/drawing/2014/main" id="{A6D40162-CDF1-49F9-90EF-1575D6DDBB98}"/>
              </a:ext>
            </a:extLst>
          </p:cNvPr>
          <p:cNvPicPr>
            <a:picLocks noChangeAspect="1"/>
          </p:cNvPicPr>
          <p:nvPr/>
        </p:nvPicPr>
        <p:blipFill>
          <a:blip r:embed="rId2"/>
          <a:stretch>
            <a:fillRect/>
          </a:stretch>
        </p:blipFill>
        <p:spPr>
          <a:xfrm>
            <a:off x="0" y="902181"/>
            <a:ext cx="12192000" cy="881132"/>
          </a:xfrm>
          <a:prstGeom prst="rect">
            <a:avLst/>
          </a:prstGeom>
        </p:spPr>
      </p:pic>
      <p:pic>
        <p:nvPicPr>
          <p:cNvPr id="7" name="Picture 6">
            <a:extLst>
              <a:ext uri="{FF2B5EF4-FFF2-40B4-BE49-F238E27FC236}">
                <a16:creationId xmlns:a16="http://schemas.microsoft.com/office/drawing/2014/main" id="{D68B7BA2-B4C5-4DE8-B491-43F978671EA0}"/>
              </a:ext>
            </a:extLst>
          </p:cNvPr>
          <p:cNvPicPr>
            <a:picLocks noChangeAspect="1"/>
          </p:cNvPicPr>
          <p:nvPr/>
        </p:nvPicPr>
        <p:blipFill>
          <a:blip r:embed="rId2"/>
          <a:stretch>
            <a:fillRect/>
          </a:stretch>
        </p:blipFill>
        <p:spPr>
          <a:xfrm>
            <a:off x="0" y="4737335"/>
            <a:ext cx="12192000" cy="881132"/>
          </a:xfrm>
          <a:prstGeom prst="rect">
            <a:avLst/>
          </a:prstGeom>
        </p:spPr>
      </p:pic>
    </p:spTree>
    <p:extLst>
      <p:ext uri="{BB962C8B-B14F-4D97-AF65-F5344CB8AC3E}">
        <p14:creationId xmlns:p14="http://schemas.microsoft.com/office/powerpoint/2010/main" val="2232760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071947-6AD6-4D59-A2EF-C52B1D1FB31D}"/>
              </a:ext>
            </a:extLst>
          </p:cNvPr>
          <p:cNvPicPr>
            <a:picLocks noChangeAspect="1"/>
          </p:cNvPicPr>
          <p:nvPr/>
        </p:nvPicPr>
        <p:blipFill>
          <a:blip r:embed="rId2"/>
          <a:stretch>
            <a:fillRect/>
          </a:stretch>
        </p:blipFill>
        <p:spPr>
          <a:xfrm>
            <a:off x="989887" y="328180"/>
            <a:ext cx="10212225" cy="6201640"/>
          </a:xfrm>
          <a:prstGeom prst="rect">
            <a:avLst/>
          </a:prstGeom>
        </p:spPr>
      </p:pic>
    </p:spTree>
    <p:extLst>
      <p:ext uri="{BB962C8B-B14F-4D97-AF65-F5344CB8AC3E}">
        <p14:creationId xmlns:p14="http://schemas.microsoft.com/office/powerpoint/2010/main" val="2441277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2DE317-534D-4516-AD75-7535583371E7}"/>
              </a:ext>
            </a:extLst>
          </p:cNvPr>
          <p:cNvPicPr>
            <a:picLocks noChangeAspect="1"/>
          </p:cNvPicPr>
          <p:nvPr/>
        </p:nvPicPr>
        <p:blipFill>
          <a:blip r:embed="rId2"/>
          <a:stretch>
            <a:fillRect/>
          </a:stretch>
        </p:blipFill>
        <p:spPr>
          <a:xfrm>
            <a:off x="1008940" y="375811"/>
            <a:ext cx="10174120" cy="6106377"/>
          </a:xfrm>
          <a:prstGeom prst="rect">
            <a:avLst/>
          </a:prstGeom>
        </p:spPr>
      </p:pic>
    </p:spTree>
    <p:extLst>
      <p:ext uri="{BB962C8B-B14F-4D97-AF65-F5344CB8AC3E}">
        <p14:creationId xmlns:p14="http://schemas.microsoft.com/office/powerpoint/2010/main" val="1405178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E30B8-90A7-4764-B257-FFF5DA41C925}"/>
              </a:ext>
            </a:extLst>
          </p:cNvPr>
          <p:cNvPicPr>
            <a:picLocks noChangeAspect="1"/>
          </p:cNvPicPr>
          <p:nvPr/>
        </p:nvPicPr>
        <p:blipFill>
          <a:blip r:embed="rId2"/>
          <a:stretch>
            <a:fillRect/>
          </a:stretch>
        </p:blipFill>
        <p:spPr>
          <a:xfrm>
            <a:off x="5372170" y="2645546"/>
            <a:ext cx="6819830" cy="4212454"/>
          </a:xfrm>
          <a:prstGeom prst="rect">
            <a:avLst/>
          </a:prstGeom>
        </p:spPr>
      </p:pic>
      <p:sp>
        <p:nvSpPr>
          <p:cNvPr id="2" name="Rectangle 1">
            <a:extLst>
              <a:ext uri="{FF2B5EF4-FFF2-40B4-BE49-F238E27FC236}">
                <a16:creationId xmlns:a16="http://schemas.microsoft.com/office/drawing/2014/main" id="{76638590-87AE-4DB1-B4DF-1AF6C6FA4A0A}"/>
              </a:ext>
            </a:extLst>
          </p:cNvPr>
          <p:cNvSpPr/>
          <p:nvPr/>
        </p:nvSpPr>
        <p:spPr>
          <a:xfrm>
            <a:off x="143455" y="0"/>
            <a:ext cx="9988055" cy="7325082"/>
          </a:xfrm>
          <a:prstGeom prst="rect">
            <a:avLst/>
          </a:prstGeom>
        </p:spPr>
        <p:txBody>
          <a:bodyPr wrap="none">
            <a:spAutoFit/>
          </a:bodyPr>
          <a:lstStyle/>
          <a:p>
            <a:r>
              <a:rPr lang="en-US" sz="6000" b="1" dirty="0">
                <a:solidFill>
                  <a:srgbClr val="FF0000"/>
                </a:solidFill>
              </a:rPr>
              <a:t>How to find and conjecture….?</a:t>
            </a:r>
          </a:p>
          <a:p>
            <a:endParaRPr lang="en-US" sz="2000" b="1" dirty="0">
              <a:solidFill>
                <a:srgbClr val="FF0000"/>
              </a:solidFill>
            </a:endParaRPr>
          </a:p>
          <a:p>
            <a:pPr marL="457200" indent="-457200">
              <a:buFont typeface="Arial" panose="020B0604020202020204" pitchFamily="34" charset="0"/>
              <a:buChar char="•"/>
            </a:pPr>
            <a:r>
              <a:rPr lang="en-US" sz="3000" b="1" dirty="0"/>
              <a:t>Gather data from small values of C and P.</a:t>
            </a:r>
          </a:p>
          <a:p>
            <a:pPr marL="457200" indent="-457200">
              <a:buFont typeface="Arial" panose="020B0604020202020204" pitchFamily="34" charset="0"/>
              <a:buChar char="•"/>
            </a:pPr>
            <a:endParaRPr lang="en-US" sz="3000" b="1" dirty="0"/>
          </a:p>
          <a:p>
            <a:pPr marL="457200" indent="-457200">
              <a:buFont typeface="Arial" panose="020B0604020202020204" pitchFamily="34" charset="0"/>
              <a:buChar char="•"/>
            </a:pPr>
            <a:r>
              <a:rPr lang="en-US" sz="3000" b="1" dirty="0"/>
              <a:t>Feed into the Online Encyclopedia of Integer Sequences: </a:t>
            </a:r>
          </a:p>
          <a:p>
            <a:r>
              <a:rPr lang="en-US" sz="3000" b="1" dirty="0"/>
              <a:t>	OEIS: </a:t>
            </a:r>
            <a:r>
              <a:rPr lang="en-US" sz="3000" b="1" dirty="0">
                <a:hlinkClick r:id="rId3"/>
              </a:rPr>
              <a:t>https://oeis.org/</a:t>
            </a:r>
            <a:r>
              <a:rPr lang="en-US" sz="3000" b="1" dirty="0"/>
              <a:t> </a:t>
            </a:r>
          </a:p>
          <a:p>
            <a:pPr marL="914400" lvl="1" indent="-457200">
              <a:buFont typeface="Wingdings" panose="05000000000000000000" pitchFamily="2" charset="2"/>
              <a:buChar char="Ø"/>
            </a:pPr>
            <a:r>
              <a:rPr lang="en-US" sz="3000" b="1" dirty="0"/>
              <a:t>P=1: </a:t>
            </a:r>
            <a:r>
              <a:rPr lang="en-US" dirty="0"/>
              <a:t> 1,1,1,1,1,1,1,1,1</a:t>
            </a:r>
          </a:p>
          <a:p>
            <a:pPr marL="914400" lvl="1" indent="-457200">
              <a:buFont typeface="Wingdings" panose="05000000000000000000" pitchFamily="2" charset="2"/>
              <a:buChar char="Ø"/>
            </a:pPr>
            <a:r>
              <a:rPr lang="en-US" sz="3000" b="1" dirty="0"/>
              <a:t>P=2: </a:t>
            </a:r>
            <a:r>
              <a:rPr lang="en-US" dirty="0"/>
              <a:t> 2,3,4,5,6,7,8,9,10,11</a:t>
            </a:r>
          </a:p>
          <a:p>
            <a:pPr marL="914400" lvl="1" indent="-457200">
              <a:buFont typeface="Wingdings" panose="05000000000000000000" pitchFamily="2" charset="2"/>
              <a:buChar char="Ø"/>
            </a:pPr>
            <a:r>
              <a:rPr lang="en-US" sz="3000" b="1" dirty="0"/>
              <a:t>P=3: </a:t>
            </a:r>
            <a:r>
              <a:rPr lang="en-US" dirty="0"/>
              <a:t> 3,6,10,15,21,28,36,45,55,66</a:t>
            </a:r>
          </a:p>
          <a:p>
            <a:pPr marL="914400" lvl="1" indent="-457200">
              <a:buFont typeface="Wingdings" panose="05000000000000000000" pitchFamily="2" charset="2"/>
              <a:buChar char="Ø"/>
            </a:pPr>
            <a:r>
              <a:rPr lang="en-US" sz="3000" b="1" dirty="0"/>
              <a:t>P=4: </a:t>
            </a:r>
            <a:r>
              <a:rPr lang="en-US" dirty="0"/>
              <a:t> 4,10,20,35,56,84,120,165,220,286</a:t>
            </a:r>
          </a:p>
          <a:p>
            <a:pPr marL="914400" lvl="1" indent="-457200">
              <a:buFont typeface="Wingdings" panose="05000000000000000000" pitchFamily="2" charset="2"/>
              <a:buChar char="Ø"/>
            </a:pPr>
            <a:r>
              <a:rPr lang="en-US" sz="3000" b="1" dirty="0"/>
              <a:t>P=5: </a:t>
            </a:r>
            <a:r>
              <a:rPr lang="en-US" dirty="0"/>
              <a:t> 5,15,35,70,126,210,330,495,715,1001</a:t>
            </a:r>
          </a:p>
          <a:p>
            <a:pPr marL="914400" lvl="1" indent="-457200">
              <a:buFont typeface="Wingdings" panose="05000000000000000000" pitchFamily="2" charset="2"/>
              <a:buChar char="Ø"/>
            </a:pPr>
            <a:r>
              <a:rPr lang="en-US" sz="3000" b="1" dirty="0"/>
              <a:t>P=6: </a:t>
            </a:r>
            <a:r>
              <a:rPr lang="en-US" dirty="0"/>
              <a:t> 6,21,56,126,252,462,792,1287,2002,3003</a:t>
            </a:r>
          </a:p>
          <a:p>
            <a:pPr marL="914400" lvl="1" indent="-457200">
              <a:buFont typeface="Wingdings" panose="05000000000000000000" pitchFamily="2" charset="2"/>
              <a:buChar char="Ø"/>
            </a:pPr>
            <a:r>
              <a:rPr lang="en-US" sz="3000" b="1" dirty="0"/>
              <a:t>P=7: </a:t>
            </a:r>
            <a:r>
              <a:rPr lang="en-US" dirty="0"/>
              <a:t> 7,28,84,210,462,924,1716,3003,5005,8008</a:t>
            </a:r>
          </a:p>
          <a:p>
            <a:pPr marL="914400" lvl="1" indent="-457200">
              <a:buFont typeface="Wingdings" panose="05000000000000000000" pitchFamily="2" charset="2"/>
              <a:buChar char="Ø"/>
            </a:pPr>
            <a:r>
              <a:rPr lang="en-US" sz="3000" b="1" dirty="0"/>
              <a:t>P=8: </a:t>
            </a:r>
            <a:r>
              <a:rPr lang="en-US" dirty="0"/>
              <a:t> 8,36,120,330,792,1716,3432,6435,11440,19448</a:t>
            </a:r>
            <a:endParaRPr lang="en-US" sz="3000" b="1" dirty="0"/>
          </a:p>
          <a:p>
            <a:endParaRPr lang="en-US" sz="3000" b="1" dirty="0"/>
          </a:p>
        </p:txBody>
      </p:sp>
    </p:spTree>
    <p:extLst>
      <p:ext uri="{BB962C8B-B14F-4D97-AF65-F5344CB8AC3E}">
        <p14:creationId xmlns:p14="http://schemas.microsoft.com/office/powerpoint/2010/main" val="13544006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437C5-4EC7-4175-9101-BC3CC19CA59B}"/>
              </a:ext>
            </a:extLst>
          </p:cNvPr>
          <p:cNvSpPr/>
          <p:nvPr/>
        </p:nvSpPr>
        <p:spPr>
          <a:xfrm>
            <a:off x="569468" y="2576060"/>
            <a:ext cx="10855985" cy="1261884"/>
          </a:xfrm>
          <a:prstGeom prst="rect">
            <a:avLst/>
          </a:prstGeom>
        </p:spPr>
        <p:txBody>
          <a:bodyPr wrap="none">
            <a:spAutoFit/>
          </a:bodyPr>
          <a:lstStyle/>
          <a:p>
            <a:r>
              <a:rPr lang="en-US" sz="7600" b="1" dirty="0">
                <a:solidFill>
                  <a:srgbClr val="7030A0"/>
                </a:solidFill>
              </a:rPr>
              <a:t>Bonus slides: using Lego….</a:t>
            </a:r>
            <a:endParaRPr lang="en-US" sz="7600" dirty="0"/>
          </a:p>
        </p:txBody>
      </p:sp>
      <p:pic>
        <p:nvPicPr>
          <p:cNvPr id="5142" name="Picture 22" descr="C:\07webpages\legos\legobrick.jpg">
            <a:extLst>
              <a:ext uri="{FF2B5EF4-FFF2-40B4-BE49-F238E27FC236}">
                <a16:creationId xmlns:a16="http://schemas.microsoft.com/office/drawing/2014/main" id="{584184C0-6871-40BD-8878-479AD87E8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3"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C:\07webpages\legos\legobrick.jpg">
            <a:extLst>
              <a:ext uri="{FF2B5EF4-FFF2-40B4-BE49-F238E27FC236}">
                <a16:creationId xmlns:a16="http://schemas.microsoft.com/office/drawing/2014/main" id="{BFF252E6-D06D-4156-B7AB-707293D02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56"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C:\07webpages\legos\legobrick.jpg">
            <a:extLst>
              <a:ext uri="{FF2B5EF4-FFF2-40B4-BE49-F238E27FC236}">
                <a16:creationId xmlns:a16="http://schemas.microsoft.com/office/drawing/2014/main" id="{03B233AF-9CDB-42C9-BC9A-009A9CF9A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668"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45" name="Picture 25" descr="C:\07webpages\legos\legobrick.jpg">
            <a:extLst>
              <a:ext uri="{FF2B5EF4-FFF2-40B4-BE49-F238E27FC236}">
                <a16:creationId xmlns:a16="http://schemas.microsoft.com/office/drawing/2014/main" id="{EA51D441-55B5-4048-95ED-08EA0AC04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181"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C:\07webpages\legos\legobrick.jpg">
            <a:extLst>
              <a:ext uri="{FF2B5EF4-FFF2-40B4-BE49-F238E27FC236}">
                <a16:creationId xmlns:a16="http://schemas.microsoft.com/office/drawing/2014/main" id="{0DCEBC44-C395-4AD4-A34A-F45ACCB64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693"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7" descr="C:\07webpages\legos\legobrick.jpg">
            <a:extLst>
              <a:ext uri="{FF2B5EF4-FFF2-40B4-BE49-F238E27FC236}">
                <a16:creationId xmlns:a16="http://schemas.microsoft.com/office/drawing/2014/main" id="{EE0D0F1B-273F-47A8-A597-102C510F5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206"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C:\07webpages\legos\legobrick.jpg">
            <a:extLst>
              <a:ext uri="{FF2B5EF4-FFF2-40B4-BE49-F238E27FC236}">
                <a16:creationId xmlns:a16="http://schemas.microsoft.com/office/drawing/2014/main" id="{B4AD050F-4F9B-41BD-B00A-88D7C9F80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718" y="767461"/>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C:\07webpages\legos\legobrick.jpg">
            <a:extLst>
              <a:ext uri="{FF2B5EF4-FFF2-40B4-BE49-F238E27FC236}">
                <a16:creationId xmlns:a16="http://schemas.microsoft.com/office/drawing/2014/main" id="{1FB2F610-BD2E-4581-A1B4-A84C7DD27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231"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C:\07webpages\legos\legobrick.jpg">
            <a:extLst>
              <a:ext uri="{FF2B5EF4-FFF2-40B4-BE49-F238E27FC236}">
                <a16:creationId xmlns:a16="http://schemas.microsoft.com/office/drawing/2014/main" id="{671FB9B6-E194-4588-BD05-ED4322F34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743"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descr="C:\07webpages\legos\legobrick.jpg">
            <a:extLst>
              <a:ext uri="{FF2B5EF4-FFF2-40B4-BE49-F238E27FC236}">
                <a16:creationId xmlns:a16="http://schemas.microsoft.com/office/drawing/2014/main" id="{21B8B7FB-86B9-4CC8-A669-7183DEDC7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256"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2" descr="C:\07webpages\legos\legobrick.jpg">
            <a:extLst>
              <a:ext uri="{FF2B5EF4-FFF2-40B4-BE49-F238E27FC236}">
                <a16:creationId xmlns:a16="http://schemas.microsoft.com/office/drawing/2014/main" id="{1FF7A240-3CE6-47E2-AEFE-012461942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768"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C:\07webpages\legos\legobrick.jpg">
            <a:extLst>
              <a:ext uri="{FF2B5EF4-FFF2-40B4-BE49-F238E27FC236}">
                <a16:creationId xmlns:a16="http://schemas.microsoft.com/office/drawing/2014/main" id="{1B01BAC8-51CB-4E37-80FF-B68EED2C9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281"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C:\07webpages\legos\legobrick.jpg">
            <a:extLst>
              <a:ext uri="{FF2B5EF4-FFF2-40B4-BE49-F238E27FC236}">
                <a16:creationId xmlns:a16="http://schemas.microsoft.com/office/drawing/2014/main" id="{B6ABD2A9-990B-4ACA-9E81-E79E3E8B2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2793"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C:\07webpages\legos\legobrick.jpg">
            <a:extLst>
              <a:ext uri="{FF2B5EF4-FFF2-40B4-BE49-F238E27FC236}">
                <a16:creationId xmlns:a16="http://schemas.microsoft.com/office/drawing/2014/main" id="{3511B577-9DF7-494B-B8BF-581765EA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306"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C:\07webpages\legos\legobrick.jpg">
            <a:extLst>
              <a:ext uri="{FF2B5EF4-FFF2-40B4-BE49-F238E27FC236}">
                <a16:creationId xmlns:a16="http://schemas.microsoft.com/office/drawing/2014/main" id="{B96311E3-1F10-4E16-9BA0-6A4D581FE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818"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37" descr="C:\07webpages\legos\legobrick.jpg">
            <a:extLst>
              <a:ext uri="{FF2B5EF4-FFF2-40B4-BE49-F238E27FC236}">
                <a16:creationId xmlns:a16="http://schemas.microsoft.com/office/drawing/2014/main" id="{615D6119-E74E-4D74-A0F9-4C60CCDD6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331"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8" name="Picture 38" descr="C:\07webpages\legos\legobrick.jpg">
            <a:extLst>
              <a:ext uri="{FF2B5EF4-FFF2-40B4-BE49-F238E27FC236}">
                <a16:creationId xmlns:a16="http://schemas.microsoft.com/office/drawing/2014/main" id="{2CD81CE5-AF6C-43D0-9038-C15F58E44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8843"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59" name="Picture 39" descr="C:\07webpages\legos\legobrick.jpg">
            <a:extLst>
              <a:ext uri="{FF2B5EF4-FFF2-40B4-BE49-F238E27FC236}">
                <a16:creationId xmlns:a16="http://schemas.microsoft.com/office/drawing/2014/main" id="{F500F447-8DC3-4435-AD66-517A2FBF5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0356" y="773303"/>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61" name="Picture 41" descr="C:\07webpages\legos\legobrick.jpg">
            <a:extLst>
              <a:ext uri="{FF2B5EF4-FFF2-40B4-BE49-F238E27FC236}">
                <a16:creationId xmlns:a16="http://schemas.microsoft.com/office/drawing/2014/main" id="{5435AFD2-5263-412E-AD76-5464F719F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9"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62" name="Picture 42" descr="C:\07webpages\legos\legobrick.jpg">
            <a:extLst>
              <a:ext uri="{FF2B5EF4-FFF2-40B4-BE49-F238E27FC236}">
                <a16:creationId xmlns:a16="http://schemas.microsoft.com/office/drawing/2014/main" id="{B7C572BB-144F-4FD3-866E-967D9FCC5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52"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63" name="Picture 43" descr="C:\07webpages\legos\legobrick.jpg">
            <a:extLst>
              <a:ext uri="{FF2B5EF4-FFF2-40B4-BE49-F238E27FC236}">
                <a16:creationId xmlns:a16="http://schemas.microsoft.com/office/drawing/2014/main" id="{1B6BFE1A-2CBF-4889-BAA7-CA54E7318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964"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64" name="Picture 44" descr="C:\07webpages\legos\legobrick.jpg">
            <a:extLst>
              <a:ext uri="{FF2B5EF4-FFF2-40B4-BE49-F238E27FC236}">
                <a16:creationId xmlns:a16="http://schemas.microsoft.com/office/drawing/2014/main" id="{C9BA8AD5-8A79-4E0E-AE6C-E794C3D14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477"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65" name="Picture 45" descr="C:\07webpages\legos\legobrick.jpg">
            <a:extLst>
              <a:ext uri="{FF2B5EF4-FFF2-40B4-BE49-F238E27FC236}">
                <a16:creationId xmlns:a16="http://schemas.microsoft.com/office/drawing/2014/main" id="{2A17F272-FBFF-43FA-9E47-FE2709A23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989"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descr="C:\07webpages\legos\legobrick.jpg">
            <a:extLst>
              <a:ext uri="{FF2B5EF4-FFF2-40B4-BE49-F238E27FC236}">
                <a16:creationId xmlns:a16="http://schemas.microsoft.com/office/drawing/2014/main" id="{58A7EADC-96F3-4748-A0A0-43771066C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502"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67" name="Picture 47" descr="C:\07webpages\legos\legobrick.jpg">
            <a:extLst>
              <a:ext uri="{FF2B5EF4-FFF2-40B4-BE49-F238E27FC236}">
                <a16:creationId xmlns:a16="http://schemas.microsoft.com/office/drawing/2014/main" id="{E07AD276-258D-4AD2-9C80-F995BBD62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014"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68" name="Picture 48" descr="C:\07webpages\legos\legobrick.jpg">
            <a:extLst>
              <a:ext uri="{FF2B5EF4-FFF2-40B4-BE49-F238E27FC236}">
                <a16:creationId xmlns:a16="http://schemas.microsoft.com/office/drawing/2014/main" id="{6C9F0C8E-95CA-40A0-B0F5-4E2D10CA0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527"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69" name="Picture 49" descr="C:\07webpages\legos\legobrick.jpg">
            <a:extLst>
              <a:ext uri="{FF2B5EF4-FFF2-40B4-BE49-F238E27FC236}">
                <a16:creationId xmlns:a16="http://schemas.microsoft.com/office/drawing/2014/main" id="{74189C97-256C-4F8C-ABF6-E4DD94C2F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039"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descr="C:\07webpages\legos\legobrick.jpg">
            <a:extLst>
              <a:ext uri="{FF2B5EF4-FFF2-40B4-BE49-F238E27FC236}">
                <a16:creationId xmlns:a16="http://schemas.microsoft.com/office/drawing/2014/main" id="{362A1CDB-EBE5-405C-871E-DECC4E004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552"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71" name="Picture 51" descr="C:\07webpages\legos\legobrick.jpg">
            <a:extLst>
              <a:ext uri="{FF2B5EF4-FFF2-40B4-BE49-F238E27FC236}">
                <a16:creationId xmlns:a16="http://schemas.microsoft.com/office/drawing/2014/main" id="{2D8BE80B-3AAD-4FEE-99FE-D31EC2F52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064"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72" name="Picture 52" descr="C:\07webpages\legos\legobrick.jpg">
            <a:extLst>
              <a:ext uri="{FF2B5EF4-FFF2-40B4-BE49-F238E27FC236}">
                <a16:creationId xmlns:a16="http://schemas.microsoft.com/office/drawing/2014/main" id="{AEAB3B1B-6DF8-4F67-A198-050A4B048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577"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73" name="Picture 53" descr="C:\07webpages\legos\legobrick.jpg">
            <a:extLst>
              <a:ext uri="{FF2B5EF4-FFF2-40B4-BE49-F238E27FC236}">
                <a16:creationId xmlns:a16="http://schemas.microsoft.com/office/drawing/2014/main" id="{A80FDC9B-5936-4C01-863B-E05C15420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089"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74" name="Picture 54" descr="C:\07webpages\legos\legobrick.jpg">
            <a:extLst>
              <a:ext uri="{FF2B5EF4-FFF2-40B4-BE49-F238E27FC236}">
                <a16:creationId xmlns:a16="http://schemas.microsoft.com/office/drawing/2014/main" id="{091547A6-D9C2-4E64-B81C-DAB9FE83F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6602"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75" name="Picture 55" descr="C:\07webpages\legos\legobrick.jpg">
            <a:extLst>
              <a:ext uri="{FF2B5EF4-FFF2-40B4-BE49-F238E27FC236}">
                <a16:creationId xmlns:a16="http://schemas.microsoft.com/office/drawing/2014/main" id="{82280F9E-BE5F-4FFE-9076-1345E3343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114"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76" name="Picture 56" descr="C:\07webpages\legos\legobrick.jpg">
            <a:extLst>
              <a:ext uri="{FF2B5EF4-FFF2-40B4-BE49-F238E27FC236}">
                <a16:creationId xmlns:a16="http://schemas.microsoft.com/office/drawing/2014/main" id="{3B69DD84-97E0-4411-A549-202CB2F1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9627"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77" name="Picture 57" descr="C:\07webpages\legos\legobrick.jpg">
            <a:extLst>
              <a:ext uri="{FF2B5EF4-FFF2-40B4-BE49-F238E27FC236}">
                <a16:creationId xmlns:a16="http://schemas.microsoft.com/office/drawing/2014/main" id="{43C9B0A7-4DD9-4ED2-9462-885A7BB36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1139" y="5290439"/>
            <a:ext cx="5048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78" name="Picture 58" descr="C:\07webpages\legos\legobrick.jpg">
            <a:extLst>
              <a:ext uri="{FF2B5EF4-FFF2-40B4-BE49-F238E27FC236}">
                <a16:creationId xmlns:a16="http://schemas.microsoft.com/office/drawing/2014/main" id="{490BF43E-3F3D-418C-8D40-E79E31631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2652" y="5290439"/>
            <a:ext cx="5048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840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5DDEF1-C302-48E6-B88F-668B6BB38AA1}"/>
              </a:ext>
            </a:extLst>
          </p:cNvPr>
          <p:cNvPicPr>
            <a:picLocks noChangeAspect="1"/>
          </p:cNvPicPr>
          <p:nvPr/>
        </p:nvPicPr>
        <p:blipFill>
          <a:blip r:embed="rId2"/>
          <a:stretch>
            <a:fillRect/>
          </a:stretch>
        </p:blipFill>
        <p:spPr>
          <a:xfrm>
            <a:off x="6180338" y="2974265"/>
            <a:ext cx="5557341" cy="3798689"/>
          </a:xfrm>
          <a:prstGeom prst="rect">
            <a:avLst/>
          </a:prstGeom>
        </p:spPr>
      </p:pic>
      <p:sp>
        <p:nvSpPr>
          <p:cNvPr id="2" name="Rectangle 1">
            <a:extLst>
              <a:ext uri="{FF2B5EF4-FFF2-40B4-BE49-F238E27FC236}">
                <a16:creationId xmlns:a16="http://schemas.microsoft.com/office/drawing/2014/main" id="{9F7A2405-7AD0-4D23-8E89-B4CCF7C887C9}"/>
              </a:ext>
            </a:extLst>
          </p:cNvPr>
          <p:cNvSpPr/>
          <p:nvPr/>
        </p:nvSpPr>
        <p:spPr>
          <a:xfrm>
            <a:off x="168676" y="85046"/>
            <a:ext cx="12023324" cy="3323987"/>
          </a:xfrm>
          <a:prstGeom prst="rect">
            <a:avLst/>
          </a:prstGeom>
        </p:spPr>
        <p:txBody>
          <a:bodyPr wrap="square">
            <a:spAutoFit/>
          </a:bodyPr>
          <a:lstStyle/>
          <a:p>
            <a:pPr algn="ctr"/>
            <a:r>
              <a:rPr lang="en-US" sz="6000" b="1" dirty="0">
                <a:solidFill>
                  <a:srgbClr val="7030A0"/>
                </a:solidFill>
              </a:rPr>
              <a:t>The Mathematics of LEGO Bricks</a:t>
            </a:r>
            <a:endParaRPr lang="en-US" sz="6000" dirty="0">
              <a:solidFill>
                <a:srgbClr val="7030A0"/>
              </a:solidFill>
            </a:endParaRPr>
          </a:p>
          <a:p>
            <a:pPr algn="ctr"/>
            <a:r>
              <a:rPr lang="en-US" sz="3000" b="1" dirty="0">
                <a:solidFill>
                  <a:srgbClr val="FF0000"/>
                </a:solidFill>
              </a:rPr>
              <a:t>Professor Steven Miller (Math/Stats); TAs Cameron and Kayla Miller</a:t>
            </a:r>
          </a:p>
          <a:p>
            <a:pPr algn="ctr"/>
            <a:endParaRPr lang="en-US" b="1" dirty="0"/>
          </a:p>
          <a:p>
            <a:pPr algn="ctr"/>
            <a:r>
              <a:rPr lang="en-US" sz="3000" b="1" dirty="0">
                <a:hlinkClick r:id="rId3"/>
              </a:rPr>
              <a:t>https://web.williams.edu/Mathematics/sjmiller/public_html/legos</a:t>
            </a:r>
            <a:r>
              <a:rPr lang="en-US" sz="3000" b="1" dirty="0"/>
              <a:t> </a:t>
            </a:r>
          </a:p>
          <a:p>
            <a:pPr algn="ctr"/>
            <a:endParaRPr lang="en-US" b="1" dirty="0"/>
          </a:p>
          <a:p>
            <a:pPr algn="ctr"/>
            <a:r>
              <a:rPr lang="en-US" b="1" dirty="0">
                <a:hlinkClick r:id="rId4"/>
              </a:rPr>
              <a:t>Article about previous courses</a:t>
            </a:r>
            <a:r>
              <a:rPr lang="en-US" b="1" dirty="0"/>
              <a:t> (translation generously done by Antony Kim: </a:t>
            </a:r>
            <a:r>
              <a:rPr lang="en-US" b="1" dirty="0">
                <a:hlinkClick r:id="rId5"/>
              </a:rPr>
              <a:t>https://docs.google.com/document/d/1gVixldnb9FPOIumq6y2qBQhb9W--R8OuKUqMHXfD6Vk/edit</a:t>
            </a:r>
            <a:r>
              <a:rPr lang="en-US" b="1" dirty="0"/>
              <a:t>)</a:t>
            </a:r>
            <a:endParaRPr lang="en-US" dirty="0"/>
          </a:p>
          <a:p>
            <a:pPr algn="ctr"/>
            <a:endParaRPr lang="en-US" dirty="0"/>
          </a:p>
        </p:txBody>
      </p:sp>
      <p:sp>
        <p:nvSpPr>
          <p:cNvPr id="4" name="Rectangle 3">
            <a:extLst>
              <a:ext uri="{FF2B5EF4-FFF2-40B4-BE49-F238E27FC236}">
                <a16:creationId xmlns:a16="http://schemas.microsoft.com/office/drawing/2014/main" id="{2C705099-32FB-4A52-AA82-71D4D38A018E}"/>
              </a:ext>
            </a:extLst>
          </p:cNvPr>
          <p:cNvSpPr/>
          <p:nvPr/>
        </p:nvSpPr>
        <p:spPr>
          <a:xfrm>
            <a:off x="4789750" y="3167424"/>
            <a:ext cx="4691601" cy="923330"/>
          </a:xfrm>
          <a:prstGeom prst="rect">
            <a:avLst/>
          </a:prstGeom>
        </p:spPr>
        <p:txBody>
          <a:bodyPr wrap="square">
            <a:spAutoFit/>
          </a:bodyPr>
          <a:lstStyle/>
          <a:p>
            <a:r>
              <a:rPr lang="en-US" dirty="0"/>
              <a:t>AWESOME time lapse video from 2014: </a:t>
            </a:r>
            <a:r>
              <a:rPr lang="en-US" dirty="0">
                <a:hlinkClick r:id="rId6"/>
              </a:rPr>
              <a:t>http://www.youtube.com/watch?v=IpSjAYVZFBs&amp;feature=youtu.be</a:t>
            </a:r>
            <a:r>
              <a:rPr lang="en-US" dirty="0"/>
              <a:t> (10 minutes, 21 seconds)</a:t>
            </a:r>
          </a:p>
        </p:txBody>
      </p:sp>
      <p:pic>
        <p:nvPicPr>
          <p:cNvPr id="4098" name="Picture 2" descr="C:\07webpages\legos\lego_stardestroyerbox.jpg">
            <a:hlinkClick r:id="rId7"/>
            <a:extLst>
              <a:ext uri="{FF2B5EF4-FFF2-40B4-BE49-F238E27FC236}">
                <a16:creationId xmlns:a16="http://schemas.microsoft.com/office/drawing/2014/main" id="{BDC7BDA9-FC0F-47A8-8C3C-7EA89F9799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676" y="3167424"/>
            <a:ext cx="4487493" cy="36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0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imacs.rutgers.edu/archive/VCTAL/images/Spock_SMALL.jpg">
            <a:extLst>
              <a:ext uri="{FF2B5EF4-FFF2-40B4-BE49-F238E27FC236}">
                <a16:creationId xmlns:a16="http://schemas.microsoft.com/office/drawing/2014/main" id="{AE1BB6ED-9677-47C3-BE97-6568027EF5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78857" y="861135"/>
            <a:ext cx="5888855" cy="5670310"/>
          </a:xfrm>
          <a:prstGeom prst="rect">
            <a:avLst/>
          </a:prstGeom>
          <a:noFill/>
          <a:ln>
            <a:noFill/>
          </a:ln>
        </p:spPr>
      </p:pic>
      <p:sp>
        <p:nvSpPr>
          <p:cNvPr id="2" name="Rectangle 1">
            <a:extLst>
              <a:ext uri="{FF2B5EF4-FFF2-40B4-BE49-F238E27FC236}">
                <a16:creationId xmlns:a16="http://schemas.microsoft.com/office/drawing/2014/main" id="{9147B1FC-1428-4AD7-8BC0-1348481B70BF}"/>
              </a:ext>
            </a:extLst>
          </p:cNvPr>
          <p:cNvSpPr/>
          <p:nvPr/>
        </p:nvSpPr>
        <p:spPr>
          <a:xfrm>
            <a:off x="224901" y="157880"/>
            <a:ext cx="7125810" cy="6714530"/>
          </a:xfrm>
          <a:prstGeom prst="rect">
            <a:avLst/>
          </a:prstGeom>
        </p:spPr>
        <p:txBody>
          <a:bodyPr wrap="square">
            <a:spAutoFit/>
          </a:bodyPr>
          <a:lstStyle/>
          <a:p>
            <a:pPr marR="0" lvl="0">
              <a:lnSpc>
                <a:spcPct val="107000"/>
              </a:lnSpc>
              <a:spcBef>
                <a:spcPts val="0"/>
              </a:spcBef>
              <a:spcAft>
                <a:spcPts val="800"/>
              </a:spcAft>
              <a:tabLst>
                <a:tab pos="457200" algn="l"/>
              </a:tabLst>
            </a:pPr>
            <a:r>
              <a:rPr lang="en-US" sz="3400" b="1" dirty="0">
                <a:solidFill>
                  <a:srgbClr val="E71F1F"/>
                </a:solidFill>
                <a:latin typeface="Algerian" panose="04020705040A02060702" pitchFamily="82" charset="0"/>
                <a:ea typeface="Times New Roman" panose="02020603050405020304" pitchFamily="18" charset="0"/>
                <a:cs typeface="Calibri" panose="020F0502020204030204" pitchFamily="34" charset="0"/>
              </a:rPr>
              <a:t>MODULES</a:t>
            </a:r>
          </a:p>
          <a:p>
            <a:pPr marR="0" lvl="0">
              <a:lnSpc>
                <a:spcPct val="107000"/>
              </a:lnSpc>
              <a:spcBef>
                <a:spcPts val="0"/>
              </a:spcBef>
              <a:spcAft>
                <a:spcPts val="800"/>
              </a:spcAft>
              <a:tabLst>
                <a:tab pos="457200" algn="l"/>
              </a:tabLst>
            </a:pPr>
            <a:endParaRPr lang="en-US" b="1" dirty="0">
              <a:solidFill>
                <a:srgbClr val="E71F1F"/>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It’s an Electrifying Idea!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Heart Transplants and the NFL Draft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Network Capacity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Your Data and Your Privacy: Do you know what “they” can tell about you?</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Tomography: A Geometric and Computational Approach</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err="1">
                <a:latin typeface="Calibri" panose="020F0502020204030204" pitchFamily="34" charset="0"/>
                <a:ea typeface="Times New Roman" panose="02020603050405020304" pitchFamily="18" charset="0"/>
                <a:cs typeface="Calibri" panose="020F0502020204030204" pitchFamily="34" charset="0"/>
              </a:rPr>
              <a:t>Lqwurgxfwlrq</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b="1" dirty="0" err="1">
                <a:latin typeface="Calibri" panose="020F0502020204030204" pitchFamily="34" charset="0"/>
                <a:ea typeface="Times New Roman" panose="02020603050405020304" pitchFamily="18" charset="0"/>
                <a:cs typeface="Calibri" panose="020F0502020204030204" pitchFamily="34" charset="0"/>
              </a:rPr>
              <a:t>wr</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b="1" dirty="0" err="1">
                <a:latin typeface="Calibri" panose="020F0502020204030204" pitchFamily="34" charset="0"/>
                <a:ea typeface="Times New Roman" panose="02020603050405020304" pitchFamily="18" charset="0"/>
                <a:cs typeface="Calibri" panose="020F0502020204030204" pitchFamily="34" charset="0"/>
              </a:rPr>
              <a:t>Fubswrjudskb</a:t>
            </a:r>
            <a:r>
              <a:rPr lang="en-US" b="1" dirty="0">
                <a:latin typeface="Calibri" panose="020F0502020204030204" pitchFamily="34" charset="0"/>
                <a:ea typeface="Times New Roman" panose="02020603050405020304" pitchFamily="18" charset="0"/>
                <a:cs typeface="Calibri" panose="020F0502020204030204" pitchFamily="34" charset="0"/>
              </a:rPr>
              <a:t>: Introduction to Cryptography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Fair and Stable Matching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err="1">
                <a:latin typeface="Calibri" panose="020F0502020204030204" pitchFamily="34" charset="0"/>
                <a:ea typeface="Times New Roman" panose="02020603050405020304" pitchFamily="18" charset="0"/>
                <a:cs typeface="Calibri" panose="020F0502020204030204" pitchFamily="34" charset="0"/>
              </a:rPr>
              <a:t>Polynomiography</a:t>
            </a:r>
            <a:r>
              <a:rPr lang="en-US" b="1" dirty="0">
                <a:latin typeface="Calibri" panose="020F0502020204030204" pitchFamily="34" charset="0"/>
                <a:ea typeface="Times New Roman" panose="02020603050405020304" pitchFamily="18" charset="0"/>
                <a:cs typeface="Calibri" panose="020F0502020204030204" pitchFamily="34" charset="0"/>
              </a:rPr>
              <a:t>: Visual Displays of Solutions to Polynomial Equations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The Analysis of Games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Competition or Collusion? Game Theory in Sports, Business, and Life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Gently Down the Stream: The Mathematics of Streaming Information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Recursion - Problem Solving and Efficiency: How to Define an Infinite Set Finitely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087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FA434F-CFE7-4BD9-82D6-FE5D83218A5A}"/>
              </a:ext>
            </a:extLst>
          </p:cNvPr>
          <p:cNvPicPr>
            <a:picLocks noChangeAspect="1"/>
          </p:cNvPicPr>
          <p:nvPr/>
        </p:nvPicPr>
        <p:blipFill>
          <a:blip r:embed="rId2"/>
          <a:stretch>
            <a:fillRect/>
          </a:stretch>
        </p:blipFill>
        <p:spPr>
          <a:xfrm>
            <a:off x="1380467" y="1285576"/>
            <a:ext cx="9431066" cy="4286848"/>
          </a:xfrm>
          <a:prstGeom prst="rect">
            <a:avLst/>
          </a:prstGeom>
        </p:spPr>
      </p:pic>
    </p:spTree>
    <p:extLst>
      <p:ext uri="{BB962C8B-B14F-4D97-AF65-F5344CB8AC3E}">
        <p14:creationId xmlns:p14="http://schemas.microsoft.com/office/powerpoint/2010/main" val="1759386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749690-F61D-4731-8E47-1B1235514CC4}"/>
              </a:ext>
            </a:extLst>
          </p:cNvPr>
          <p:cNvPicPr>
            <a:picLocks noChangeAspect="1"/>
          </p:cNvPicPr>
          <p:nvPr/>
        </p:nvPicPr>
        <p:blipFill>
          <a:blip r:embed="rId2"/>
          <a:stretch>
            <a:fillRect/>
          </a:stretch>
        </p:blipFill>
        <p:spPr>
          <a:xfrm>
            <a:off x="1461440" y="1056944"/>
            <a:ext cx="9269119" cy="4744112"/>
          </a:xfrm>
          <a:prstGeom prst="rect">
            <a:avLst/>
          </a:prstGeom>
        </p:spPr>
      </p:pic>
    </p:spTree>
    <p:extLst>
      <p:ext uri="{BB962C8B-B14F-4D97-AF65-F5344CB8AC3E}">
        <p14:creationId xmlns:p14="http://schemas.microsoft.com/office/powerpoint/2010/main" val="1493975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A2FD02-E7F3-4742-B147-020D58C41BA4}"/>
              </a:ext>
            </a:extLst>
          </p:cNvPr>
          <p:cNvPicPr>
            <a:picLocks noChangeAspect="1"/>
          </p:cNvPicPr>
          <p:nvPr/>
        </p:nvPicPr>
        <p:blipFill>
          <a:blip r:embed="rId2"/>
          <a:stretch>
            <a:fillRect/>
          </a:stretch>
        </p:blipFill>
        <p:spPr>
          <a:xfrm>
            <a:off x="1532888" y="1399892"/>
            <a:ext cx="9126224" cy="4058216"/>
          </a:xfrm>
          <a:prstGeom prst="rect">
            <a:avLst/>
          </a:prstGeom>
        </p:spPr>
      </p:pic>
    </p:spTree>
    <p:extLst>
      <p:ext uri="{BB962C8B-B14F-4D97-AF65-F5344CB8AC3E}">
        <p14:creationId xmlns:p14="http://schemas.microsoft.com/office/powerpoint/2010/main" val="3733500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67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813E68-E58C-4FE7-B036-2C961F3D269E}"/>
              </a:ext>
            </a:extLst>
          </p:cNvPr>
          <p:cNvPicPr>
            <a:picLocks noChangeAspect="1"/>
          </p:cNvPicPr>
          <p:nvPr/>
        </p:nvPicPr>
        <p:blipFill>
          <a:blip r:embed="rId2"/>
          <a:stretch>
            <a:fillRect/>
          </a:stretch>
        </p:blipFill>
        <p:spPr>
          <a:xfrm>
            <a:off x="0" y="1268648"/>
            <a:ext cx="12192000" cy="4320703"/>
          </a:xfrm>
          <a:prstGeom prst="rect">
            <a:avLst/>
          </a:prstGeom>
        </p:spPr>
      </p:pic>
    </p:spTree>
    <p:extLst>
      <p:ext uri="{BB962C8B-B14F-4D97-AF65-F5344CB8AC3E}">
        <p14:creationId xmlns:p14="http://schemas.microsoft.com/office/powerpoint/2010/main" val="149263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9F7BF4-186D-40B3-8001-B9A33F84F64D}"/>
              </a:ext>
            </a:extLst>
          </p:cNvPr>
          <p:cNvSpPr txBox="1"/>
          <p:nvPr/>
        </p:nvSpPr>
        <p:spPr>
          <a:xfrm>
            <a:off x="354842" y="368490"/>
            <a:ext cx="5659182" cy="6555641"/>
          </a:xfrm>
          <a:prstGeom prst="rect">
            <a:avLst/>
          </a:prstGeom>
          <a:noFill/>
        </p:spPr>
        <p:txBody>
          <a:bodyPr wrap="square" rtlCol="0">
            <a:spAutoFit/>
          </a:bodyPr>
          <a:lstStyle/>
          <a:p>
            <a:r>
              <a:rPr lang="en-US" sz="2800" dirty="0"/>
              <a:t>Our goal is to explore </a:t>
            </a:r>
            <a:r>
              <a:rPr lang="en-US" sz="2800" b="1" dirty="0" err="1">
                <a:solidFill>
                  <a:srgbClr val="FF0000"/>
                </a:solidFill>
              </a:rPr>
              <a:t>tilings</a:t>
            </a:r>
            <a:r>
              <a:rPr lang="en-US" sz="2800" dirty="0"/>
              <a:t>.  What is a tiling?</a:t>
            </a:r>
          </a:p>
          <a:p>
            <a:pPr algn="just"/>
            <a:endParaRPr lang="en-US" sz="2800" dirty="0"/>
          </a:p>
          <a:p>
            <a:pPr algn="just"/>
            <a:r>
              <a:rPr lang="en-US" sz="2800" dirty="0"/>
              <a:t>We have a collection of objects and we want to place them down to cover a space.</a:t>
            </a:r>
          </a:p>
          <a:p>
            <a:pPr algn="just"/>
            <a:endParaRPr lang="en-US" sz="2800" dirty="0"/>
          </a:p>
          <a:p>
            <a:pPr algn="just"/>
            <a:r>
              <a:rPr lang="en-US" sz="2800" dirty="0"/>
              <a:t>For example, imagine you want to cover the floor and the floor is a giant square, say 10 feet by 10 feet. What would be a good shape to use to cover it? We want the shape to be smaller that the floor, and we want all the pieces to fit together with no gaps.</a:t>
            </a:r>
          </a:p>
        </p:txBody>
      </p:sp>
      <p:sp>
        <p:nvSpPr>
          <p:cNvPr id="5" name="Slide Number Placeholder 4">
            <a:extLst>
              <a:ext uri="{FF2B5EF4-FFF2-40B4-BE49-F238E27FC236}">
                <a16:creationId xmlns:a16="http://schemas.microsoft.com/office/drawing/2014/main" id="{ACDB5630-9420-4009-8A5E-16D330DEFA6B}"/>
              </a:ext>
            </a:extLst>
          </p:cNvPr>
          <p:cNvSpPr>
            <a:spLocks noGrp="1"/>
          </p:cNvSpPr>
          <p:nvPr>
            <p:ph type="sldNum" sz="quarter" idx="12"/>
          </p:nvPr>
        </p:nvSpPr>
        <p:spPr/>
        <p:txBody>
          <a:bodyPr/>
          <a:lstStyle/>
          <a:p>
            <a:fld id="{A74C1089-79CF-4504-8B1B-E2AB1B2560D4}" type="slidenum">
              <a:rPr lang="en-US" smtClean="0"/>
              <a:t>9</a:t>
            </a:fld>
            <a:endParaRPr lang="en-US"/>
          </a:p>
        </p:txBody>
      </p:sp>
      <p:pic>
        <p:nvPicPr>
          <p:cNvPr id="6" name="Picture 5">
            <a:extLst>
              <a:ext uri="{FF2B5EF4-FFF2-40B4-BE49-F238E27FC236}">
                <a16:creationId xmlns:a16="http://schemas.microsoft.com/office/drawing/2014/main" id="{CA07B119-B097-4E97-AAD1-F011933E03AB}"/>
              </a:ext>
            </a:extLst>
          </p:cNvPr>
          <p:cNvPicPr>
            <a:picLocks noChangeAspect="1"/>
          </p:cNvPicPr>
          <p:nvPr/>
        </p:nvPicPr>
        <p:blipFill>
          <a:blip r:embed="rId2"/>
          <a:stretch>
            <a:fillRect/>
          </a:stretch>
        </p:blipFill>
        <p:spPr>
          <a:xfrm>
            <a:off x="6014024" y="816745"/>
            <a:ext cx="5823134" cy="5363197"/>
          </a:xfrm>
          <a:prstGeom prst="rect">
            <a:avLst/>
          </a:prstGeom>
        </p:spPr>
      </p:pic>
    </p:spTree>
    <p:extLst>
      <p:ext uri="{BB962C8B-B14F-4D97-AF65-F5344CB8AC3E}">
        <p14:creationId xmlns:p14="http://schemas.microsoft.com/office/powerpoint/2010/main" val="279776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3578</TotalTime>
  <Words>3032</Words>
  <Application>Microsoft Office PowerPoint</Application>
  <PresentationFormat>Widescreen</PresentationFormat>
  <Paragraphs>261</Paragraphs>
  <Slides>73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73</vt:i4>
      </vt:variant>
    </vt:vector>
  </HeadingPairs>
  <TitlesOfParts>
    <vt:vector size="88" baseType="lpstr">
      <vt:lpstr>Algerian</vt:lpstr>
      <vt:lpstr>Arial</vt:lpstr>
      <vt:lpstr>Calibri</vt:lpstr>
      <vt:lpstr>Calibri Light</vt:lpstr>
      <vt:lpstr>Cambria Math</vt:lpstr>
      <vt:lpstr>Lucida Grande</vt:lpstr>
      <vt:lpstr>NimbusMonL-Regu</vt:lpstr>
      <vt:lpstr>NimbusSanL-Bold</vt:lpstr>
      <vt:lpstr>NimbusSanL-Regu</vt:lpstr>
      <vt:lpstr>NimbusSanL-ReguItal</vt:lpstr>
      <vt:lpstr>Snap ITC</vt:lpstr>
      <vt:lpstr>Stencil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Miller</dc:creator>
  <cp:lastModifiedBy>Steven Miller</cp:lastModifiedBy>
  <cp:revision>38</cp:revision>
  <dcterms:created xsi:type="dcterms:W3CDTF">2021-10-29T17:43:42Z</dcterms:created>
  <dcterms:modified xsi:type="dcterms:W3CDTF">2021-11-01T11:51:13Z</dcterms:modified>
</cp:coreProperties>
</file>