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8" r:id="rId9"/>
    <p:sldId id="269" r:id="rId10"/>
    <p:sldId id="270" r:id="rId11"/>
    <p:sldId id="279" r:id="rId12"/>
    <p:sldId id="259" r:id="rId13"/>
    <p:sldId id="271" r:id="rId14"/>
    <p:sldId id="272" r:id="rId15"/>
    <p:sldId id="273" r:id="rId16"/>
    <p:sldId id="274" r:id="rId17"/>
    <p:sldId id="280" r:id="rId18"/>
    <p:sldId id="260" r:id="rId19"/>
    <p:sldId id="275" r:id="rId20"/>
    <p:sldId id="276" r:id="rId21"/>
    <p:sldId id="277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8150-78EF-494B-98F4-8A4C5E81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88828-7C14-483A-AA12-799921660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A336-4234-4ACE-9157-C0C1ED03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091D-8C82-4C8A-AA09-A7FBB8EA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F2BE-E2F6-4B59-813B-2E449BFE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0573-1000-4536-BFED-21530A70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FD069-0262-4DEB-B4CE-F3D9D2F57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CBC8-33DF-4331-BC8E-3720B828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532BE-FC0E-4F19-A335-640A07D8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3FFE-21CB-477D-AF4E-2839269B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A16BA-57FA-48AB-9C3A-C2B728F84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08433-1529-4074-A582-7FD57365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19F-5A4C-43F0-916F-64A110A1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C9BE4-6D72-4B1B-9C14-CD233897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1060-C0AD-4E63-8353-B4613110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3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1BB2-AD5A-42E4-B889-7A669C7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AD78-0250-40D4-BDBB-9B684E29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77DEA-1CAD-4476-AB2C-64326608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94BE2-E23D-4EDB-8836-BF366850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B6DC-F6EB-438D-B1D7-63745F8C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CECE-61DB-4B9D-9055-70484CE6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FD11-4593-477E-99AF-14EFC428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C171-8688-4657-B4CD-41370145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CE32-E076-48E5-AABA-1872C628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42BD6-28C4-480B-AE59-EE54D3FA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B255-E045-4987-A130-375DAD42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C1CDC-4F89-4B8E-9CDC-F9E3793BF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C2EEA-3D9E-4B1F-BE08-CB906516D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C47D4-0DCD-4D6E-A1B4-9B7EFE67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16054-B21C-4B15-8526-CA404514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89B85-B826-4510-856A-E6DC8E5E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C0A4-2CC1-4C0B-A703-A96996AA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0D17-382E-4880-9B94-97709544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7C1B-8200-4BCA-8706-445588B02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D31A8-6263-4FF0-AA9B-A607B1525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7C9E5-D08A-406C-A520-9C859AEA9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7EC86-E674-42CF-A9FB-7F3FAF72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7BCC7-82F2-418D-ACBE-33559CF2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B06B7-501A-4F7B-8862-2EFE64F0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C9ED-8181-473D-90AD-36935258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16AD6-0EDE-4D36-B2CD-86EE9AD7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854EB-02FF-44EE-BB3F-57D89247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0B0DE-100B-40EF-9A4D-C2687F18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9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B3A50-D0AA-4077-9161-265FF017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32840-1036-4CF2-BFC0-1D4F826B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BC06-13B6-46C8-951C-400CB935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822-3295-4CEE-8232-8ECBB302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E012A-A54B-404D-924A-D2CDE1B5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51E2B-B81F-45E8-84C0-F8955493A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9226A-00AB-453B-B1EC-4008D36F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B6341-4461-45E5-9107-F3053341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D4FE1-110E-4FFD-B56F-26834AEB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38E0-7B81-4155-87D5-F2AE6837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CD170-8E45-4B3A-9C04-7B614FF3B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46CB-C8B1-4149-97E2-671709728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8F528-CE47-4AB0-8DDE-1722CC01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1ECED-33F3-4973-9374-840CFF48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9773-E8C3-4EC7-87F3-260BBB92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177D3-451D-4896-8E3D-89982CE8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B55AF-A3F7-477B-A49D-64E3DD4EC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0E0A-3B25-4642-A4AB-25CB0581C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771D-A6EE-4DE5-A453-F0F4B5DB72B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7B0F8-08BF-46D7-BE93-C6F1A8FB5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EB8F5-5A8D-4A6F-9D74-AAC15091F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CC32-3564-41AD-829E-9A88AA879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eb.williams.edu/Mathematics/sjmiller/public_htm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math/papers/irrationality50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youtu.be/yk6wbvNPZW0?t=5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math/papers/irrationality50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math/papers/irrationality50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hyperlink" Target="https://web.williams.edu/Mathematics/sjmiller/public_html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eb.williams.edu/Mathematics/sjmiller/public_html/math/papers/ZeckExtendingZeckNonConstantGame40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hyperlink" Target="https://web.williams.edu/Mathematics/sjmiller/public_html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07B3-A4F6-4A92-B294-CED105984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1600199"/>
            <a:ext cx="11925670" cy="2900779"/>
          </a:xfrm>
        </p:spPr>
        <p:txBody>
          <a:bodyPr>
            <a:normAutofit fontScale="90000"/>
          </a:bodyPr>
          <a:lstStyle/>
          <a:p>
            <a:br>
              <a:rPr lang="en-US" sz="74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br>
              <a:rPr lang="en-US" sz="74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en-US" sz="83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CUR - Goldwater Scholars </a:t>
            </a:r>
            <a:br>
              <a:rPr lang="en-US" sz="8300" dirty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en-US" sz="83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Faculty Mentor Award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F7411-86BF-43B6-9D5C-757292D7F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077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Steven J Miller: sjm1@williams.edu</a:t>
            </a:r>
          </a:p>
          <a:p>
            <a:r>
              <a:rPr lang="en-US" dirty="0">
                <a:solidFill>
                  <a:srgbClr val="7030A0"/>
                </a:solidFill>
              </a:rPr>
              <a:t>Department of Mathematics and Statistics, Williams College</a:t>
            </a:r>
          </a:p>
          <a:p>
            <a:r>
              <a:rPr lang="en-US" u="sng" dirty="0">
                <a:solidFill>
                  <a:srgbClr val="7030A0"/>
                </a:solidFill>
                <a:hlinkClick r:id="rId2"/>
              </a:rPr>
              <a:t>https://web.williams.edu/Mathematics/sjmiller/public_html/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May 12,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738F1-1106-460B-BD0C-2A9F3989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72081"/>
            <a:ext cx="12020365" cy="676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A9CEC-50C4-41C0-8407-120208DE2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6261665"/>
            <a:ext cx="12020365" cy="59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8908F-EDE7-4CDD-9D6D-4B8E86063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" y="2958387"/>
            <a:ext cx="12061793" cy="685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39B30-0CF5-472A-A086-14706C2F7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2" y="5135009"/>
            <a:ext cx="11913833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Joys of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Opens students to possibilities.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Valuable skills for all walks of life.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Rising tide lifts all boats.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Pay it forward (service, next scholars).</a:t>
            </a:r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" name="Picture 10" descr="Math Corps at U(M)">
            <a:extLst>
              <a:ext uri="{FF2B5EF4-FFF2-40B4-BE49-F238E27FC236}">
                <a16:creationId xmlns:a16="http://schemas.microsoft.com/office/drawing/2014/main" id="{8E63B7C7-6FC8-4B10-93D2-03FD737F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51" y="932156"/>
            <a:ext cx="4971496" cy="18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EC6B1-8EEF-4FCA-8C74-C1106FFC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08" y="3142694"/>
            <a:ext cx="5067592" cy="3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Joys of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Opens students to possibilities.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Valuable skills for all walks of life.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Rising tide lifts all boats.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Pay it forward (service, next scholars).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Springboard to the future.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image.png">
            <a:extLst>
              <a:ext uri="{FF2B5EF4-FFF2-40B4-BE49-F238E27FC236}">
                <a16:creationId xmlns:a16="http://schemas.microsoft.com/office/drawing/2014/main" id="{9CAA31F1-EDA8-4D11-BF7E-4D19C8515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National Science Foundation - Wikipedia">
            <a:extLst>
              <a:ext uri="{FF2B5EF4-FFF2-40B4-BE49-F238E27FC236}">
                <a16:creationId xmlns:a16="http://schemas.microsoft.com/office/drawing/2014/main" id="{EC3E05FD-1109-4AEC-BF3B-0BA494FC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0" y="3210896"/>
            <a:ext cx="3343411" cy="33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E4503-E59C-41EC-B21D-BE63AE88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91954"/>
            <a:ext cx="5665324" cy="20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1579132" cy="1015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across the years: Irrationality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problem is interesting, explainable, and generalizable.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70EA7-F257-4009-9F17-E5B3FDB2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" y="1843495"/>
            <a:ext cx="4832103" cy="4865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D52E00-B4E2-4798-846A-3855368F7E3B}"/>
                  </a:ext>
                </a:extLst>
              </p:cNvPr>
              <p:cNvSpPr txBox="1"/>
              <p:nvPr/>
            </p:nvSpPr>
            <p:spPr>
              <a:xfrm>
                <a:off x="5069150" y="2104008"/>
                <a:ext cx="7010091" cy="351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Stanley </a:t>
                </a:r>
                <a:r>
                  <a:rPr lang="en-US" sz="2200" dirty="0" err="1"/>
                  <a:t>Tennenbaum</a:t>
                </a:r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Geometric proof of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/>
                  <a:t>(not a/b for integers a, b).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If rational,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2=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/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and assume b smallest such integer.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Double counted pink square equals the two white squares.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Get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/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 and a-b &lt; b.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D52E00-B4E2-4798-846A-3855368F7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50" y="2104008"/>
                <a:ext cx="7010091" cy="3510961"/>
              </a:xfrm>
              <a:prstGeom prst="rect">
                <a:avLst/>
              </a:prstGeom>
              <a:blipFill>
                <a:blip r:embed="rId3"/>
                <a:stretch>
                  <a:fillRect l="-1130" t="-1215" r="-26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67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1960872" cy="1015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across the years : Irrationality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problem is interesting, explainable, and generalizable.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70EA7-F257-4009-9F17-E5B3FDB2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" y="1843495"/>
            <a:ext cx="4832103" cy="486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24CF4-5A76-4A53-87DF-1452479E7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47" y="1710331"/>
            <a:ext cx="4752806" cy="47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1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08AAF-388E-4003-AF05-1ED842E9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95" y="1822673"/>
            <a:ext cx="4444599" cy="2761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1960872" cy="1015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across the years : Irrationality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694542" cy="47313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Rational irrationality proofs (with David Montague), Mathematics Magazine 85 (2012), no. 2, 110--114.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https://web.williams.edu/Mathematics/sjmiller/public_html/math/papers/irrationality50.pdf</a:t>
            </a:r>
            <a:r>
              <a:rPr lang="en-US" sz="2000" dirty="0">
                <a:solidFill>
                  <a:schemeClr val="tx1"/>
                </a:solidFill>
              </a:rPr>
              <a:t> (expanded version): </a:t>
            </a:r>
            <a:r>
              <a:rPr lang="en-US" sz="2000" dirty="0" err="1">
                <a:solidFill>
                  <a:schemeClr val="tx1"/>
                </a:solidFill>
              </a:rPr>
              <a:t>Mathologer’s</a:t>
            </a:r>
            <a:r>
              <a:rPr lang="en-US" sz="2000" dirty="0">
                <a:solidFill>
                  <a:schemeClr val="tx1"/>
                </a:solidFill>
              </a:rPr>
              <a:t> animation: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https://youtu.be/yk6wbvNPZW0?t=540</a:t>
            </a:r>
            <a:r>
              <a:rPr lang="en-US" sz="2000" dirty="0">
                <a:solidFill>
                  <a:schemeClr val="tx1"/>
                </a:solidFill>
              </a:rPr>
              <a:t> (20 second)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86B4B-7896-4FE4-BF88-2CE00A55A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4" y="2450591"/>
            <a:ext cx="4716813" cy="4394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F10119-6119-49F4-84C4-2706B4638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932" y="4370532"/>
            <a:ext cx="4234862" cy="2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325A96-1E6E-4B49-A80B-D54725E2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1864020"/>
            <a:ext cx="5033639" cy="486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1960872" cy="1015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across the years : Irrationality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694542" cy="47313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Rational irrationality proofs (with David Montague), Mathematics Magazine 85 (2012), no. 2, 110--114.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https://web.williams.edu/Mathematics/sjmiller/public_html/math/papers/irrationality50.pdf</a:t>
            </a:r>
            <a:r>
              <a:rPr lang="en-US" sz="2000" dirty="0">
                <a:solidFill>
                  <a:schemeClr val="tx1"/>
                </a:solidFill>
              </a:rPr>
              <a:t> (expanded version)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D35A8-CC0C-441A-9F9B-E84429BA6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9" y="2321752"/>
            <a:ext cx="4334954" cy="446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05F9D1-4BBA-48D1-9000-D8D988580370}"/>
                  </a:ext>
                </a:extLst>
              </p:cNvPr>
              <p:cNvSpPr txBox="1"/>
              <p:nvPr/>
            </p:nvSpPr>
            <p:spPr>
              <a:xfrm>
                <a:off x="4776186" y="2396971"/>
                <a:ext cx="4705165" cy="26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Triangle numbers: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= 3,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+ </a:t>
                </a:r>
                <a:r>
                  <a:rPr lang="en-US" b="1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/>
                  <a:t> = 6,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+ </a:t>
                </a:r>
                <a:r>
                  <a:rPr lang="en-US" b="1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0B050"/>
                    </a:solidFill>
                  </a:rPr>
                  <a:t>4</a:t>
                </a:r>
                <a:r>
                  <a:rPr lang="en-US" dirty="0"/>
                  <a:t> = 10, ….</a:t>
                </a:r>
              </a:p>
              <a:p>
                <a:endParaRPr lang="en-US" dirty="0"/>
              </a:p>
              <a:p>
                <a:r>
                  <a:rPr lang="en-US" dirty="0"/>
                  <a:t>We proved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….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But the proof </a:t>
                </a:r>
                <a:r>
                  <a:rPr lang="en-US" b="1" i="1" dirty="0"/>
                  <a:t>must</a:t>
                </a:r>
                <a:r>
                  <a:rPr lang="en-US" i="1" dirty="0"/>
                  <a:t> </a:t>
                </a:r>
                <a:r>
                  <a:rPr lang="en-US" dirty="0"/>
                  <a:t>break down as n</a:t>
                </a:r>
                <a:r>
                  <a:rPr lang="en-US" baseline="30000" dirty="0"/>
                  <a:t>th</a:t>
                </a:r>
                <a:r>
                  <a:rPr lang="en-US" dirty="0"/>
                  <a:t> triangle number is n(n+1)/2.</a:t>
                </a:r>
              </a:p>
              <a:p>
                <a:endParaRPr lang="en-US" dirty="0"/>
              </a:p>
              <a:p>
                <a:r>
                  <a:rPr lang="en-US" dirty="0"/>
                  <a:t>Note 8</a:t>
                </a:r>
                <a:r>
                  <a:rPr lang="en-US" baseline="30000" dirty="0"/>
                  <a:t>th</a:t>
                </a:r>
                <a:r>
                  <a:rPr lang="en-US" dirty="0"/>
                  <a:t> triangle number is 36 = 6</a:t>
                </a:r>
                <a:r>
                  <a:rPr lang="en-US" baseline="30000" dirty="0"/>
                  <a:t>2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05F9D1-4BBA-48D1-9000-D8D98858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86" y="2396971"/>
                <a:ext cx="4705165" cy="2611421"/>
              </a:xfrm>
              <a:prstGeom prst="rect">
                <a:avLst/>
              </a:prstGeom>
              <a:blipFill>
                <a:blip r:embed="rId5"/>
                <a:stretch>
                  <a:fillRect l="-1036" t="-116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50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325A96-1E6E-4B49-A80B-D54725E2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1864020"/>
            <a:ext cx="5033639" cy="486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1960872" cy="1015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across the years : Irrationality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694542" cy="47313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Rational irrationality proofs (with David Montague), Mathematics Magazine 85 (2012), no. 2, 110--114.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https://web.williams.edu/Mathematics/sjmiller/public_html/math/papers/irrationality50.pdf</a:t>
            </a:r>
            <a:r>
              <a:rPr lang="en-US" sz="2000" dirty="0">
                <a:solidFill>
                  <a:schemeClr val="tx1"/>
                </a:solidFill>
              </a:rPr>
              <a:t> (expanded version)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D35A8-CC0C-441A-9F9B-E84429BA6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9" y="2321752"/>
            <a:ext cx="4334954" cy="446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05F9D1-4BBA-48D1-9000-D8D988580370}"/>
                  </a:ext>
                </a:extLst>
              </p:cNvPr>
              <p:cNvSpPr txBox="1"/>
              <p:nvPr/>
            </p:nvSpPr>
            <p:spPr>
              <a:xfrm>
                <a:off x="4776186" y="2396971"/>
                <a:ext cx="4705165" cy="26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Triangle numbers: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= 3,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+ </a:t>
                </a:r>
                <a:r>
                  <a:rPr lang="en-US" b="1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/>
                  <a:t> = 6, </a:t>
                </a:r>
                <a:r>
                  <a:rPr lang="en-US" dirty="0">
                    <a:solidFill>
                      <a:srgbClr val="FF0000"/>
                    </a:solidFill>
                  </a:rPr>
                  <a:t>1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+ </a:t>
                </a:r>
                <a:r>
                  <a:rPr lang="en-US" b="1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0B050"/>
                    </a:solidFill>
                  </a:rPr>
                  <a:t>4</a:t>
                </a:r>
                <a:r>
                  <a:rPr lang="en-US" dirty="0"/>
                  <a:t> = 10, ….</a:t>
                </a:r>
              </a:p>
              <a:p>
                <a:endParaRPr lang="en-US" dirty="0"/>
              </a:p>
              <a:p>
                <a:r>
                  <a:rPr lang="en-US" dirty="0"/>
                  <a:t>We proved the 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….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But the proof </a:t>
                </a:r>
                <a:r>
                  <a:rPr lang="en-US" b="1" i="1" dirty="0"/>
                  <a:t>must</a:t>
                </a:r>
                <a:r>
                  <a:rPr lang="en-US" i="1" dirty="0"/>
                  <a:t> </a:t>
                </a:r>
                <a:r>
                  <a:rPr lang="en-US" dirty="0"/>
                  <a:t>break down as n</a:t>
                </a:r>
                <a:r>
                  <a:rPr lang="en-US" baseline="30000" dirty="0"/>
                  <a:t>th</a:t>
                </a:r>
                <a:r>
                  <a:rPr lang="en-US" dirty="0"/>
                  <a:t> triangle number is n(n+1)/2.</a:t>
                </a:r>
              </a:p>
              <a:p>
                <a:endParaRPr lang="en-US" dirty="0"/>
              </a:p>
              <a:p>
                <a:r>
                  <a:rPr lang="en-US" dirty="0"/>
                  <a:t>Note 8</a:t>
                </a:r>
                <a:r>
                  <a:rPr lang="en-US" baseline="30000" dirty="0"/>
                  <a:t>th</a:t>
                </a:r>
                <a:r>
                  <a:rPr lang="en-US" dirty="0"/>
                  <a:t> triangle number is 36 = 6</a:t>
                </a:r>
                <a:r>
                  <a:rPr lang="en-US" baseline="30000" dirty="0"/>
                  <a:t>2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05F9D1-4BBA-48D1-9000-D8D98858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86" y="2396971"/>
                <a:ext cx="4705165" cy="2611421"/>
              </a:xfrm>
              <a:prstGeom prst="rect">
                <a:avLst/>
              </a:prstGeom>
              <a:blipFill>
                <a:blip r:embed="rId5"/>
                <a:stretch>
                  <a:fillRect l="-1036" t="-116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B8019-1E31-419F-A075-F78AF2FDEF73}"/>
                  </a:ext>
                </a:extLst>
              </p:cNvPr>
              <p:cNvSpPr txBox="1"/>
              <p:nvPr/>
            </p:nvSpPr>
            <p:spPr>
              <a:xfrm>
                <a:off x="4873839" y="5235244"/>
                <a:ext cx="2254929" cy="120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dirty="0">
                    <a:solidFill>
                      <a:srgbClr val="FF0000"/>
                    </a:solidFill>
                  </a:rPr>
                  <a:t>OPEN: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sz="3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ad>
                        <m:radPr>
                          <m:ctrlPr>
                            <a:rPr lang="en-US" sz="3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B8019-1E31-419F-A075-F78AF2FDE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39" y="5235244"/>
                <a:ext cx="2254929" cy="1200457"/>
              </a:xfrm>
              <a:prstGeom prst="rect">
                <a:avLst/>
              </a:prstGeom>
              <a:blipFill>
                <a:blip r:embed="rId6"/>
                <a:stretch>
                  <a:fillRect l="-7588" t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0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3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8" name="Picture 4" descr="University Seal - The CMU Brand - Carnegie Mellon University">
            <a:extLst>
              <a:ext uri="{FF2B5EF4-FFF2-40B4-BE49-F238E27FC236}">
                <a16:creationId xmlns:a16="http://schemas.microsoft.com/office/drawing/2014/main" id="{ADB48B72-B25D-4B41-8182-A21EBC8F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5" y="1665850"/>
            <a:ext cx="1449936" cy="14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8DF12-17EF-40E8-823F-ECFCBE6A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84" y="1697353"/>
            <a:ext cx="1393757" cy="1369175"/>
          </a:xfrm>
          <a:prstGeom prst="rect">
            <a:avLst/>
          </a:prstGeom>
        </p:spPr>
      </p:pic>
      <p:pic>
        <p:nvPicPr>
          <p:cNvPr id="1030" name="Picture 6" descr="University of Michigan | News">
            <a:extLst>
              <a:ext uri="{FF2B5EF4-FFF2-40B4-BE49-F238E27FC236}">
                <a16:creationId xmlns:a16="http://schemas.microsoft.com/office/drawing/2014/main" id="{20042924-99DF-4F14-AAE9-70F48600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" y="3429000"/>
            <a:ext cx="1449936" cy="14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of Rochester - Wikipedia">
            <a:extLst>
              <a:ext uri="{FF2B5EF4-FFF2-40B4-BE49-F238E27FC236}">
                <a16:creationId xmlns:a16="http://schemas.microsoft.com/office/drawing/2014/main" id="{8EAF1BA3-C1FF-4D8A-84D8-FCD56C9D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85" y="3464919"/>
            <a:ext cx="1369177" cy="13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The University of California Irvine.svg - Wikimedia Commons">
            <a:extLst>
              <a:ext uri="{FF2B5EF4-FFF2-40B4-BE49-F238E27FC236}">
                <a16:creationId xmlns:a16="http://schemas.microsoft.com/office/drawing/2014/main" id="{D586F088-52C1-4838-A445-FBF09DDE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" y="5192150"/>
            <a:ext cx="1449936" cy="14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ford University - Wikipedia">
            <a:extLst>
              <a:ext uri="{FF2B5EF4-FFF2-40B4-BE49-F238E27FC236}">
                <a16:creationId xmlns:a16="http://schemas.microsoft.com/office/drawing/2014/main" id="{C4CFB7EA-C4CF-4F32-A280-BE394080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49" y="5244984"/>
            <a:ext cx="1388681" cy="13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llege Seal – Special Collections">
            <a:extLst>
              <a:ext uri="{FF2B5EF4-FFF2-40B4-BE49-F238E27FC236}">
                <a16:creationId xmlns:a16="http://schemas.microsoft.com/office/drawing/2014/main" id="{430E8826-2EB6-405E-BC97-3E62A25A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45" y="5244984"/>
            <a:ext cx="1469441" cy="14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3E317-67D9-4C83-BE13-9BEC08838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774" y="19347"/>
            <a:ext cx="5778736" cy="6838653"/>
          </a:xfrm>
          <a:prstGeom prst="rect">
            <a:avLst/>
          </a:prstGeom>
        </p:spPr>
      </p:pic>
      <p:pic>
        <p:nvPicPr>
          <p:cNvPr id="3074" name="Picture 2" descr="Princeton University (U.S.)">
            <a:extLst>
              <a:ext uri="{FF2B5EF4-FFF2-40B4-BE49-F238E27FC236}">
                <a16:creationId xmlns:a16="http://schemas.microsoft.com/office/drawing/2014/main" id="{6E10E421-B116-4B40-BBB4-5EE869CC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50" y="3464919"/>
            <a:ext cx="1369176" cy="13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 Ra Brunonia: The Seal — BlogDailyHerald">
            <a:extLst>
              <a:ext uri="{FF2B5EF4-FFF2-40B4-BE49-F238E27FC236}">
                <a16:creationId xmlns:a16="http://schemas.microsoft.com/office/drawing/2014/main" id="{CE72C95F-BD34-4532-8581-811FD73B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5" y="1665850"/>
            <a:ext cx="1500080" cy="14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64A90-E8BB-44AF-87BC-66096293D505}"/>
              </a:ext>
            </a:extLst>
          </p:cNvPr>
          <p:cNvSpPr/>
          <p:nvPr/>
        </p:nvSpPr>
        <p:spPr>
          <a:xfrm>
            <a:off x="57768" y="964188"/>
            <a:ext cx="592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https://web.williams.edu/Mathematics/sjmiller/public_html/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22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8" y="76247"/>
            <a:ext cx="11925361" cy="101570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Problems across the years: Fibonacci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Fibonacci numbers: </a:t>
            </a:r>
            <a:r>
              <a:rPr lang="en-US" dirty="0">
                <a:solidFill>
                  <a:schemeClr val="tx1"/>
                </a:solidFill>
              </a:rPr>
              <a:t>1, 2, 3, 5, 8, 13, 21, 34, 89, 144, 233, 377, 610, 987, 1597, 2584, …, in general F</a:t>
            </a:r>
            <a:r>
              <a:rPr lang="en-US" baseline="-25000" dirty="0">
                <a:solidFill>
                  <a:schemeClr val="tx1"/>
                </a:solidFill>
              </a:rPr>
              <a:t>n+1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+ F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Zeckendorf’s</a:t>
            </a:r>
            <a:r>
              <a:rPr lang="en-US" b="1" dirty="0">
                <a:solidFill>
                  <a:schemeClr val="tx1"/>
                </a:solidFill>
              </a:rPr>
              <a:t> Theorem: </a:t>
            </a:r>
            <a:r>
              <a:rPr lang="en-US" dirty="0">
                <a:solidFill>
                  <a:schemeClr val="tx1"/>
                </a:solidFill>
              </a:rPr>
              <a:t>Every integer has a unique representation as a sum of non-consecutive Fibonacci numbers.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8" y="76247"/>
            <a:ext cx="11925361" cy="101570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Problems across the years: Fibonacci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Fibonacci numbers: </a:t>
            </a:r>
            <a:r>
              <a:rPr lang="en-US" dirty="0">
                <a:solidFill>
                  <a:schemeClr val="tx1"/>
                </a:solidFill>
              </a:rPr>
              <a:t>1, 2, 3, 5, 8,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, 21, </a:t>
            </a:r>
            <a:r>
              <a:rPr lang="en-US" dirty="0">
                <a:solidFill>
                  <a:srgbClr val="FF0000"/>
                </a:solidFill>
              </a:rPr>
              <a:t>34</a:t>
            </a:r>
            <a:r>
              <a:rPr lang="en-US" dirty="0">
                <a:solidFill>
                  <a:schemeClr val="tx1"/>
                </a:solidFill>
              </a:rPr>
              <a:t>, 89, 144, 233, </a:t>
            </a:r>
            <a:r>
              <a:rPr lang="en-US" dirty="0">
                <a:solidFill>
                  <a:srgbClr val="FF0000"/>
                </a:solidFill>
              </a:rPr>
              <a:t>377</a:t>
            </a:r>
            <a:r>
              <a:rPr lang="en-US" dirty="0">
                <a:solidFill>
                  <a:schemeClr val="tx1"/>
                </a:solidFill>
              </a:rPr>
              <a:t>, 610, 987, </a:t>
            </a:r>
            <a:r>
              <a:rPr lang="en-US" dirty="0">
                <a:solidFill>
                  <a:srgbClr val="FF0000"/>
                </a:solidFill>
              </a:rPr>
              <a:t>1597</a:t>
            </a:r>
            <a:r>
              <a:rPr lang="en-US" dirty="0">
                <a:solidFill>
                  <a:schemeClr val="tx1"/>
                </a:solidFill>
              </a:rPr>
              <a:t>, 2584, …, in general F</a:t>
            </a:r>
            <a:r>
              <a:rPr lang="en-US" baseline="-25000" dirty="0">
                <a:solidFill>
                  <a:schemeClr val="tx1"/>
                </a:solidFill>
              </a:rPr>
              <a:t>n+1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+ F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Zeckendorf’s</a:t>
            </a:r>
            <a:r>
              <a:rPr lang="en-US" b="1" dirty="0">
                <a:solidFill>
                  <a:schemeClr val="tx1"/>
                </a:solidFill>
              </a:rPr>
              <a:t> Theorem: </a:t>
            </a:r>
            <a:r>
              <a:rPr lang="en-US" dirty="0">
                <a:solidFill>
                  <a:schemeClr val="tx1"/>
                </a:solidFill>
              </a:rPr>
              <a:t>Every integer has a unique representation as a sum of non-consecutive Fibonacci numbers.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Example: </a:t>
            </a:r>
            <a:r>
              <a:rPr lang="en-US" dirty="0">
                <a:solidFill>
                  <a:schemeClr val="tx1"/>
                </a:solidFill>
              </a:rPr>
              <a:t>2021 = 1597 + 377 + 34 + 13.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Created game on this….</a:t>
            </a:r>
          </a:p>
        </p:txBody>
      </p:sp>
    </p:spTree>
    <p:extLst>
      <p:ext uri="{BB962C8B-B14F-4D97-AF65-F5344CB8AC3E}">
        <p14:creationId xmlns:p14="http://schemas.microsoft.com/office/powerpoint/2010/main" val="345932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FBE89-D9E8-4384-AAD0-12E92C50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545" y="376361"/>
            <a:ext cx="6352455" cy="6105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Expanding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Goldwater Scholars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41739-ED73-44ED-8F1B-582FF850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92" y="6684884"/>
            <a:ext cx="175507" cy="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8" y="76247"/>
            <a:ext cx="11925361" cy="101570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Problems across the years: Fibonacci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Fibonacci numbers: </a:t>
            </a:r>
            <a:r>
              <a:rPr lang="en-US" dirty="0">
                <a:solidFill>
                  <a:schemeClr val="tx1"/>
                </a:solidFill>
              </a:rPr>
              <a:t>1, 2, 3, 5, 8, 13, 21, 34, 89, 144, 233, 377, 610, 987, 1597, 2584, …, in general F</a:t>
            </a:r>
            <a:r>
              <a:rPr lang="en-US" baseline="-25000" dirty="0">
                <a:solidFill>
                  <a:schemeClr val="tx1"/>
                </a:solidFill>
              </a:rPr>
              <a:t>n+1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+ F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97F5A-4452-48C4-951C-B359557A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40" y="2338330"/>
            <a:ext cx="9211961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8" y="76247"/>
            <a:ext cx="11925361" cy="101570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Problems across the years: Fibonacci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Fibonacci numbers: </a:t>
            </a:r>
            <a:r>
              <a:rPr lang="en-US" dirty="0">
                <a:solidFill>
                  <a:schemeClr val="tx1"/>
                </a:solidFill>
              </a:rPr>
              <a:t>1, 2, 3, 5, 8, 13, 21, 34, 89, 144, 233, 377, 610, 987, 1597, 2584, …, in general F</a:t>
            </a:r>
            <a:r>
              <a:rPr lang="en-US" baseline="-25000" dirty="0">
                <a:solidFill>
                  <a:schemeClr val="tx1"/>
                </a:solidFill>
              </a:rPr>
              <a:t>n+1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+ F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5B6EC-6068-45AA-9E79-3A3FFF73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05" y="2373765"/>
            <a:ext cx="11623188" cy="31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20452B-94B9-408F-8A5B-173684E1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84" y="4529611"/>
            <a:ext cx="3656505" cy="2214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97F8F-3859-45F5-9627-11411A85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" y="1221180"/>
            <a:ext cx="12101034" cy="1553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8" y="76247"/>
            <a:ext cx="11925361" cy="692103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Problems across the years: Fibonacci Games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8" y="790560"/>
            <a:ext cx="11234691" cy="47313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Fibonacci numbers: </a:t>
            </a:r>
            <a:r>
              <a:rPr lang="en-US" dirty="0">
                <a:solidFill>
                  <a:schemeClr val="tx1"/>
                </a:solidFill>
              </a:rPr>
              <a:t>1, 2, 3, 5, 8, 13, 21, 34, 89, 144, 233, 377, 610, 987, 1597, 2584, …, in general F</a:t>
            </a:r>
            <a:r>
              <a:rPr lang="en-US" baseline="-25000" dirty="0">
                <a:solidFill>
                  <a:schemeClr val="tx1"/>
                </a:solidFill>
              </a:rPr>
              <a:t>n+1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+ F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C8BB2-8686-43EF-8607-5DA582E2C949}"/>
              </a:ext>
            </a:extLst>
          </p:cNvPr>
          <p:cNvSpPr txBox="1"/>
          <p:nvPr/>
        </p:nvSpPr>
        <p:spPr>
          <a:xfrm>
            <a:off x="112758" y="2717658"/>
            <a:ext cx="11892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Theorem: If n &gt; 2 then Player 2 has a winning strategy, but it is a non-constructive proof!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papers with students, most recently with John Haviland: Extending </a:t>
            </a:r>
            <a:r>
              <a:rPr lang="en-US" dirty="0" err="1"/>
              <a:t>Zeckendorf's</a:t>
            </a:r>
            <a:r>
              <a:rPr lang="en-US" dirty="0"/>
              <a:t> Theorem to a Non-constant Recurrence and the </a:t>
            </a:r>
            <a:r>
              <a:rPr lang="en-US" dirty="0" err="1"/>
              <a:t>Zeckendorf</a:t>
            </a:r>
            <a:r>
              <a:rPr lang="en-US" dirty="0"/>
              <a:t> Game on this Non-constant Recurrence Relation} (with Ela </a:t>
            </a:r>
            <a:r>
              <a:rPr lang="en-US" dirty="0" err="1"/>
              <a:t>Boldyriew</a:t>
            </a:r>
            <a:r>
              <a:rPr lang="en-US" dirty="0"/>
              <a:t>, Anna </a:t>
            </a:r>
            <a:r>
              <a:rPr lang="en-US" dirty="0" err="1"/>
              <a:t>Cusenza</a:t>
            </a:r>
            <a:r>
              <a:rPr lang="en-US" dirty="0"/>
              <a:t>, </a:t>
            </a:r>
            <a:r>
              <a:rPr lang="en-US" dirty="0" err="1"/>
              <a:t>Linglong</a:t>
            </a:r>
            <a:r>
              <a:rPr lang="en-US" dirty="0"/>
              <a:t> Dai, Pei Ding, Aidan Dunkelberg, John Haviland, Kate Huffman, </a:t>
            </a:r>
            <a:r>
              <a:rPr lang="en-US" dirty="0" err="1"/>
              <a:t>Dianhui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, Daniel Kleber, Jason </a:t>
            </a:r>
            <a:r>
              <a:rPr lang="en-US" dirty="0" err="1"/>
              <a:t>Kuretski</a:t>
            </a:r>
            <a:r>
              <a:rPr lang="en-US" dirty="0"/>
              <a:t>, John </a:t>
            </a:r>
            <a:r>
              <a:rPr lang="en-US" dirty="0" err="1"/>
              <a:t>Lentfer</a:t>
            </a:r>
            <a:r>
              <a:rPr lang="en-US" dirty="0"/>
              <a:t>, </a:t>
            </a:r>
            <a:r>
              <a:rPr lang="en-US" dirty="0" err="1"/>
              <a:t>Tianhao</a:t>
            </a:r>
            <a:r>
              <a:rPr lang="en-US" dirty="0"/>
              <a:t> Luo, Clayton </a:t>
            </a:r>
            <a:r>
              <a:rPr lang="en-US" dirty="0" err="1"/>
              <a:t>Mizgerd</a:t>
            </a:r>
            <a:r>
              <a:rPr lang="en-US" dirty="0"/>
              <a:t>, </a:t>
            </a:r>
            <a:r>
              <a:rPr lang="en-US" dirty="0" err="1"/>
              <a:t>Vashisth</a:t>
            </a:r>
            <a:r>
              <a:rPr lang="en-US" dirty="0"/>
              <a:t> Tiwari, </a:t>
            </a:r>
            <a:r>
              <a:rPr lang="en-US" dirty="0" err="1"/>
              <a:t>Jingkai</a:t>
            </a:r>
            <a:r>
              <a:rPr lang="en-US" dirty="0"/>
              <a:t> Ye, </a:t>
            </a:r>
            <a:r>
              <a:rPr lang="en-US" dirty="0" err="1"/>
              <a:t>Yunhao</a:t>
            </a:r>
            <a:r>
              <a:rPr lang="en-US" dirty="0"/>
              <a:t> Zhang, </a:t>
            </a:r>
            <a:r>
              <a:rPr lang="en-US" dirty="0" err="1"/>
              <a:t>Xiaoyan</a:t>
            </a:r>
            <a:r>
              <a:rPr lang="en-US" dirty="0"/>
              <a:t> Zheng, and </a:t>
            </a:r>
            <a:r>
              <a:rPr lang="en-US" dirty="0" err="1"/>
              <a:t>Weiduo</a:t>
            </a:r>
            <a:r>
              <a:rPr lang="en-US" dirty="0"/>
              <a:t> Zhu), Fibonacci Quarterly </a:t>
            </a:r>
            <a:r>
              <a:rPr lang="en-US" b="1" dirty="0"/>
              <a:t>58 </a:t>
            </a:r>
            <a:r>
              <a:rPr lang="en-US" dirty="0"/>
              <a:t>(2020), no. 5, 55--76.</a:t>
            </a:r>
            <a:r>
              <a:rPr lang="en-US" sz="1100" dirty="0"/>
              <a:t> </a:t>
            </a:r>
            <a:r>
              <a:rPr lang="en-US" sz="1100" dirty="0">
                <a:hlinkClick r:id="rId4"/>
              </a:rPr>
              <a:t>https://web.williams.edu/Mathematics/sjmiller/public_html/math/papers/ZeckExtendingZeckNonConstantGame40.pdf</a:t>
            </a:r>
            <a:r>
              <a:rPr lang="en-US" sz="11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 you find the winning </a:t>
            </a:r>
          </a:p>
          <a:p>
            <a:r>
              <a:rPr lang="en-US" b="1" dirty="0">
                <a:solidFill>
                  <a:srgbClr val="FF0000"/>
                </a:solidFill>
              </a:rPr>
              <a:t>	strategy?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CFBE4-09B1-4A19-A892-AEE4355A1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689" y="4414400"/>
            <a:ext cx="4166245" cy="2481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A8AFE-4525-41A1-941A-FD2CB9900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572" y="4392507"/>
            <a:ext cx="2379412" cy="23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3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8" name="Picture 4" descr="University Seal - The CMU Brand - Carnegie Mellon University">
            <a:extLst>
              <a:ext uri="{FF2B5EF4-FFF2-40B4-BE49-F238E27FC236}">
                <a16:creationId xmlns:a16="http://schemas.microsoft.com/office/drawing/2014/main" id="{ADB48B72-B25D-4B41-8182-A21EBC8F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5" y="1665850"/>
            <a:ext cx="1449936" cy="14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8DF12-17EF-40E8-823F-ECFCBE6A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84" y="1697353"/>
            <a:ext cx="1393757" cy="1369175"/>
          </a:xfrm>
          <a:prstGeom prst="rect">
            <a:avLst/>
          </a:prstGeom>
        </p:spPr>
      </p:pic>
      <p:pic>
        <p:nvPicPr>
          <p:cNvPr id="1030" name="Picture 6" descr="University of Michigan | News">
            <a:extLst>
              <a:ext uri="{FF2B5EF4-FFF2-40B4-BE49-F238E27FC236}">
                <a16:creationId xmlns:a16="http://schemas.microsoft.com/office/drawing/2014/main" id="{20042924-99DF-4F14-AAE9-70F48600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" y="3429000"/>
            <a:ext cx="1449936" cy="14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of Rochester - Wikipedia">
            <a:extLst>
              <a:ext uri="{FF2B5EF4-FFF2-40B4-BE49-F238E27FC236}">
                <a16:creationId xmlns:a16="http://schemas.microsoft.com/office/drawing/2014/main" id="{8EAF1BA3-C1FF-4D8A-84D8-FCD56C9D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85" y="3464919"/>
            <a:ext cx="1369177" cy="13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The University of California Irvine.svg - Wikimedia Commons">
            <a:extLst>
              <a:ext uri="{FF2B5EF4-FFF2-40B4-BE49-F238E27FC236}">
                <a16:creationId xmlns:a16="http://schemas.microsoft.com/office/drawing/2014/main" id="{D586F088-52C1-4838-A445-FBF09DDE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" y="5192150"/>
            <a:ext cx="1449936" cy="14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anford University - Wikipedia">
            <a:extLst>
              <a:ext uri="{FF2B5EF4-FFF2-40B4-BE49-F238E27FC236}">
                <a16:creationId xmlns:a16="http://schemas.microsoft.com/office/drawing/2014/main" id="{C4CFB7EA-C4CF-4F32-A280-BE394080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49" y="5244984"/>
            <a:ext cx="1388681" cy="13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llege Seal – Special Collections">
            <a:extLst>
              <a:ext uri="{FF2B5EF4-FFF2-40B4-BE49-F238E27FC236}">
                <a16:creationId xmlns:a16="http://schemas.microsoft.com/office/drawing/2014/main" id="{430E8826-2EB6-405E-BC97-3E62A25A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45" y="5244984"/>
            <a:ext cx="1469441" cy="14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3E317-67D9-4C83-BE13-9BEC08838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774" y="19347"/>
            <a:ext cx="5778736" cy="6838653"/>
          </a:xfrm>
          <a:prstGeom prst="rect">
            <a:avLst/>
          </a:prstGeom>
        </p:spPr>
      </p:pic>
      <p:pic>
        <p:nvPicPr>
          <p:cNvPr id="3074" name="Picture 2" descr="Princeton University (U.S.)">
            <a:extLst>
              <a:ext uri="{FF2B5EF4-FFF2-40B4-BE49-F238E27FC236}">
                <a16:creationId xmlns:a16="http://schemas.microsoft.com/office/drawing/2014/main" id="{6E10E421-B116-4B40-BBB4-5EE869CC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50" y="3464919"/>
            <a:ext cx="1369176" cy="13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 Ra Brunonia: The Seal — BlogDailyHerald">
            <a:extLst>
              <a:ext uri="{FF2B5EF4-FFF2-40B4-BE49-F238E27FC236}">
                <a16:creationId xmlns:a16="http://schemas.microsoft.com/office/drawing/2014/main" id="{CE72C95F-BD34-4532-8581-811FD73B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5" y="1665850"/>
            <a:ext cx="1500080" cy="14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64A90-E8BB-44AF-87BC-66096293D505}"/>
              </a:ext>
            </a:extLst>
          </p:cNvPr>
          <p:cNvSpPr/>
          <p:nvPr/>
        </p:nvSpPr>
        <p:spPr>
          <a:xfrm>
            <a:off x="57768" y="964188"/>
            <a:ext cx="592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https://web.williams.edu/Mathematics/sjmiller/public_html/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0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4C323-0F94-4CC7-A2D4-E522CDF2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28" y="0"/>
            <a:ext cx="6581393" cy="6622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Expanding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Goldwater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Other students: 400+ high school and</a:t>
            </a:r>
          </a:p>
          <a:p>
            <a:r>
              <a:rPr lang="en-US" b="1" dirty="0">
                <a:solidFill>
                  <a:srgbClr val="FFC000"/>
                </a:solidFill>
              </a:rPr>
              <a:t>	college students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92F97-DACA-4FA6-9AE4-ACFF296A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92" y="6684884"/>
            <a:ext cx="175507" cy="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3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Expanding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Goldwater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Other students: 400+ high school and</a:t>
            </a:r>
          </a:p>
          <a:p>
            <a:r>
              <a:rPr lang="en-US" b="1" dirty="0">
                <a:solidFill>
                  <a:srgbClr val="FFC000"/>
                </a:solidFill>
              </a:rPr>
              <a:t>	college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Faculty Colleagues: Especially those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sz="2400" b="1" dirty="0">
                <a:solidFill>
                  <a:srgbClr val="00B050"/>
                </a:solidFill>
              </a:rPr>
              <a:t>at Williams and Michigan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D2192-D5B8-4537-8880-CE567BA39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2" y="48290"/>
            <a:ext cx="6749988" cy="657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A46F2-F032-4A97-8691-596E35AD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92" y="6684884"/>
            <a:ext cx="175507" cy="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1CD25E-975B-4E50-9667-3248C16A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22" y="0"/>
            <a:ext cx="69956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Expanding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Goldwater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Other students: 400+ high school and</a:t>
            </a:r>
          </a:p>
          <a:p>
            <a:r>
              <a:rPr lang="en-US" b="1" dirty="0">
                <a:solidFill>
                  <a:srgbClr val="FFC000"/>
                </a:solidFill>
              </a:rPr>
              <a:t>	college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Faculty Colleagues: Especially those </a:t>
            </a:r>
          </a:p>
          <a:p>
            <a:r>
              <a:rPr lang="en-US" b="1" dirty="0">
                <a:solidFill>
                  <a:srgbClr val="00B050"/>
                </a:solidFill>
              </a:rPr>
              <a:t>	at Williams and Michigan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Fellowship Office: Especially </a:t>
            </a:r>
          </a:p>
          <a:p>
            <a:r>
              <a:rPr lang="en-US" b="1" dirty="0">
                <a:solidFill>
                  <a:srgbClr val="0070C0"/>
                </a:solidFill>
              </a:rPr>
              <a:t>	Lynn Chick, Katya 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06486-33E6-463E-BFB1-821743D0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92" y="6684884"/>
            <a:ext cx="175507" cy="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2F479-F1C3-4C26-B0A7-015D4E9D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82" y="0"/>
            <a:ext cx="70380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Expanding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Goldwater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Other students: 400+ high school and</a:t>
            </a:r>
          </a:p>
          <a:p>
            <a:r>
              <a:rPr lang="en-US" b="1" dirty="0">
                <a:solidFill>
                  <a:srgbClr val="FFC000"/>
                </a:solidFill>
              </a:rPr>
              <a:t>	college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Faculty Colleagues: Especially those </a:t>
            </a:r>
          </a:p>
          <a:p>
            <a:r>
              <a:rPr lang="en-US" b="1" dirty="0">
                <a:solidFill>
                  <a:srgbClr val="00B050"/>
                </a:solidFill>
              </a:rPr>
              <a:t>	at Williams and Michigan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Fellowship Office: Especially </a:t>
            </a:r>
          </a:p>
          <a:p>
            <a:r>
              <a:rPr lang="en-US" b="1" dirty="0">
                <a:solidFill>
                  <a:srgbClr val="0070C0"/>
                </a:solidFill>
              </a:rPr>
              <a:t>	Lynn Chick, Katya 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Other Programs: Graduate School,</a:t>
            </a:r>
          </a:p>
          <a:p>
            <a:r>
              <a:rPr lang="en-US" b="1" dirty="0">
                <a:solidFill>
                  <a:srgbClr val="7030A0"/>
                </a:solidFill>
              </a:rPr>
              <a:t>	Industry, Churchill (8), NSF, 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58340-E351-4C37-99AD-F181816E2FB7}"/>
              </a:ext>
            </a:extLst>
          </p:cNvPr>
          <p:cNvSpPr txBox="1"/>
          <p:nvPr/>
        </p:nvSpPr>
        <p:spPr>
          <a:xfrm>
            <a:off x="221942" y="5539666"/>
            <a:ext cx="563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(Only a subset – my colleagues, advisors and family….)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FCD4D-9383-4F54-9439-FF1727A7E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492" y="6684884"/>
            <a:ext cx="175507" cy="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6F828E-414E-4522-A32E-82A99B68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18" y="1246310"/>
            <a:ext cx="5723823" cy="2477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Joys of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Opens students to possibilities.</a:t>
            </a:r>
          </a:p>
          <a:p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0C198-EF04-4048-AF31-FF7BA36BD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77" y="3990294"/>
            <a:ext cx="5312492" cy="2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6C8FB-DF95-45C4-A5A8-EDD8B763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666" y="2175028"/>
            <a:ext cx="6912575" cy="2956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Joys of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Opens students to possibilities.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Valuable skills for all walks of life.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34F98-E990-439D-83F6-929D0EAF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07" y="1473692"/>
            <a:ext cx="5604355" cy="3417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1FF38-7BBA-4226-A197-1735368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9" y="76247"/>
            <a:ext cx="10515600" cy="101570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Joys of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C0BC-34C3-4B3E-9A71-0F06B680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59" y="1358283"/>
            <a:ext cx="11234691" cy="4731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Opens students to possibilities.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Valuable skills for all walks of life.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Rising tide lifts all boats.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9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1142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Bahnschrift Condensed</vt:lpstr>
      <vt:lpstr>Calibri</vt:lpstr>
      <vt:lpstr>Calibri Light</vt:lpstr>
      <vt:lpstr>Cambria Math</vt:lpstr>
      <vt:lpstr>Office Theme</vt:lpstr>
      <vt:lpstr>  CUR - Goldwater Scholars  Faculty Mentor Award  </vt:lpstr>
      <vt:lpstr>Expanding Circles</vt:lpstr>
      <vt:lpstr>Expanding Circles</vt:lpstr>
      <vt:lpstr>Expanding Circles</vt:lpstr>
      <vt:lpstr>Expanding Circles</vt:lpstr>
      <vt:lpstr>Expanding Circles</vt:lpstr>
      <vt:lpstr>Joys of Undergraduate Research</vt:lpstr>
      <vt:lpstr>Joys of Undergraduate Research</vt:lpstr>
      <vt:lpstr>Joys of Undergraduate Research</vt:lpstr>
      <vt:lpstr>Joys of Undergraduate Research</vt:lpstr>
      <vt:lpstr>Joys of Undergraduate Research</vt:lpstr>
      <vt:lpstr>Problems across the years: Irrationality</vt:lpstr>
      <vt:lpstr>Problems across the years : Irrationality</vt:lpstr>
      <vt:lpstr>Problems across the years : Irrationality</vt:lpstr>
      <vt:lpstr>Problems across the years : Irrationality</vt:lpstr>
      <vt:lpstr>Problems across the years : Irrationality</vt:lpstr>
      <vt:lpstr>Thank you!</vt:lpstr>
      <vt:lpstr>Problems across the years: Fibonacci Games</vt:lpstr>
      <vt:lpstr>Problems across the years: Fibonacci Games</vt:lpstr>
      <vt:lpstr>Problems across the years: Fibonacci Games</vt:lpstr>
      <vt:lpstr>Problems across the years: Fibonacci Games</vt:lpstr>
      <vt:lpstr>Problems across the years: Fibonacci Games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CUR- Goldwater Scholars  Faculty Mentor Award</dc:title>
  <dc:creator>Steven Miller</dc:creator>
  <cp:lastModifiedBy>Steven Miller</cp:lastModifiedBy>
  <cp:revision>36</cp:revision>
  <dcterms:created xsi:type="dcterms:W3CDTF">2021-04-11T12:24:03Z</dcterms:created>
  <dcterms:modified xsi:type="dcterms:W3CDTF">2021-05-10T12:21:44Z</dcterms:modified>
</cp:coreProperties>
</file>