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2"/>
  </p:notesMasterIdLst>
  <p:sldIdLst>
    <p:sldId id="256" r:id="rId2"/>
    <p:sldId id="257" r:id="rId3"/>
    <p:sldId id="347" r:id="rId4"/>
    <p:sldId id="258" r:id="rId5"/>
    <p:sldId id="262" r:id="rId6"/>
    <p:sldId id="261" r:id="rId7"/>
    <p:sldId id="260" r:id="rId8"/>
    <p:sldId id="259" r:id="rId9"/>
    <p:sldId id="318"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80" r:id="rId26"/>
    <p:sldId id="279" r:id="rId27"/>
    <p:sldId id="278" r:id="rId28"/>
    <p:sldId id="281" r:id="rId29"/>
    <p:sldId id="282" r:id="rId30"/>
    <p:sldId id="283" r:id="rId31"/>
    <p:sldId id="285" r:id="rId32"/>
    <p:sldId id="286" r:id="rId33"/>
    <p:sldId id="287" r:id="rId34"/>
    <p:sldId id="288" r:id="rId35"/>
    <p:sldId id="289" r:id="rId36"/>
    <p:sldId id="290" r:id="rId37"/>
    <p:sldId id="291" r:id="rId38"/>
    <p:sldId id="284" r:id="rId39"/>
    <p:sldId id="292" r:id="rId40"/>
    <p:sldId id="293" r:id="rId41"/>
    <p:sldId id="294" r:id="rId42"/>
    <p:sldId id="295" r:id="rId43"/>
    <p:sldId id="296" r:id="rId44"/>
    <p:sldId id="297" r:id="rId45"/>
    <p:sldId id="298" r:id="rId46"/>
    <p:sldId id="299" r:id="rId47"/>
    <p:sldId id="300" r:id="rId48"/>
    <p:sldId id="319" r:id="rId49"/>
    <p:sldId id="329" r:id="rId50"/>
    <p:sldId id="330" r:id="rId51"/>
    <p:sldId id="331" r:id="rId52"/>
    <p:sldId id="332" r:id="rId53"/>
    <p:sldId id="333" r:id="rId54"/>
    <p:sldId id="334" r:id="rId55"/>
    <p:sldId id="335" r:id="rId56"/>
    <p:sldId id="336" r:id="rId57"/>
    <p:sldId id="337" r:id="rId58"/>
    <p:sldId id="348" r:id="rId59"/>
    <p:sldId id="301" r:id="rId60"/>
    <p:sldId id="320" r:id="rId61"/>
    <p:sldId id="361" r:id="rId62"/>
    <p:sldId id="364" r:id="rId63"/>
    <p:sldId id="365" r:id="rId64"/>
    <p:sldId id="366" r:id="rId65"/>
    <p:sldId id="321" r:id="rId66"/>
    <p:sldId id="324" r:id="rId67"/>
    <p:sldId id="323" r:id="rId68"/>
    <p:sldId id="322" r:id="rId69"/>
    <p:sldId id="302" r:id="rId70"/>
    <p:sldId id="303" r:id="rId71"/>
    <p:sldId id="304" r:id="rId72"/>
    <p:sldId id="305" r:id="rId73"/>
    <p:sldId id="306" r:id="rId74"/>
    <p:sldId id="307" r:id="rId75"/>
    <p:sldId id="308" r:id="rId76"/>
    <p:sldId id="309" r:id="rId77"/>
    <p:sldId id="310" r:id="rId78"/>
    <p:sldId id="311" r:id="rId79"/>
    <p:sldId id="312" r:id="rId80"/>
    <p:sldId id="313" r:id="rId81"/>
    <p:sldId id="314" r:id="rId82"/>
    <p:sldId id="315" r:id="rId83"/>
    <p:sldId id="316" r:id="rId84"/>
    <p:sldId id="328" r:id="rId85"/>
    <p:sldId id="327" r:id="rId86"/>
    <p:sldId id="326" r:id="rId87"/>
    <p:sldId id="317" r:id="rId88"/>
    <p:sldId id="363" r:id="rId89"/>
    <p:sldId id="362" r:id="rId90"/>
    <p:sldId id="369" r:id="rId91"/>
    <p:sldId id="368" r:id="rId92"/>
    <p:sldId id="367" r:id="rId93"/>
    <p:sldId id="370" r:id="rId94"/>
    <p:sldId id="371" r:id="rId95"/>
    <p:sldId id="349" r:id="rId96"/>
    <p:sldId id="338" r:id="rId97"/>
    <p:sldId id="339" r:id="rId98"/>
    <p:sldId id="341" r:id="rId99"/>
    <p:sldId id="340" r:id="rId100"/>
    <p:sldId id="342" r:id="rId101"/>
    <p:sldId id="344" r:id="rId102"/>
    <p:sldId id="345" r:id="rId103"/>
    <p:sldId id="346" r:id="rId104"/>
    <p:sldId id="350" r:id="rId105"/>
    <p:sldId id="351" r:id="rId106"/>
    <p:sldId id="354" r:id="rId107"/>
    <p:sldId id="353" r:id="rId108"/>
    <p:sldId id="352" r:id="rId109"/>
    <p:sldId id="355" r:id="rId110"/>
    <p:sldId id="358" r:id="rId111"/>
    <p:sldId id="357" r:id="rId112"/>
    <p:sldId id="356" r:id="rId113"/>
    <p:sldId id="359" r:id="rId114"/>
    <p:sldId id="360" r:id="rId115"/>
    <p:sldId id="372" r:id="rId116"/>
    <p:sldId id="373" r:id="rId117"/>
    <p:sldId id="374" r:id="rId118"/>
    <p:sldId id="383" r:id="rId119"/>
    <p:sldId id="375" r:id="rId120"/>
    <p:sldId id="376" r:id="rId121"/>
    <p:sldId id="385" r:id="rId122"/>
    <p:sldId id="388" r:id="rId123"/>
    <p:sldId id="384" r:id="rId124"/>
    <p:sldId id="377" r:id="rId125"/>
    <p:sldId id="378" r:id="rId126"/>
    <p:sldId id="379" r:id="rId127"/>
    <p:sldId id="387" r:id="rId128"/>
    <p:sldId id="380" r:id="rId129"/>
    <p:sldId id="386" r:id="rId130"/>
    <p:sldId id="382" r:id="rId1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9C9D25-CEB1-48FD-B90C-54F8D8595677}" type="datetimeFigureOut">
              <a:rPr lang="en-US" smtClean="0"/>
              <a:t>4/3/2020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F875F2-6908-4982-AE4E-6AA8868F2E8C}" type="slidenum">
              <a:rPr lang="en-US" smtClean="0"/>
              <a:t>‹#›</a:t>
            </a:fld>
            <a:endParaRPr lang="en-US"/>
          </a:p>
        </p:txBody>
      </p:sp>
    </p:spTree>
    <p:extLst>
      <p:ext uri="{BB962C8B-B14F-4D97-AF65-F5344CB8AC3E}">
        <p14:creationId xmlns:p14="http://schemas.microsoft.com/office/powerpoint/2010/main" val="408253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2CB30-5E8B-42FB-9840-7EED43A8A9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5121E5-4846-4634-A917-17C3443C01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A4E47B-EEA2-448E-8FBD-CE80FE92DE10}"/>
              </a:ext>
            </a:extLst>
          </p:cNvPr>
          <p:cNvSpPr>
            <a:spLocks noGrp="1"/>
          </p:cNvSpPr>
          <p:nvPr>
            <p:ph type="dt" sz="half" idx="10"/>
          </p:nvPr>
        </p:nvSpPr>
        <p:spPr/>
        <p:txBody>
          <a:bodyPr/>
          <a:lstStyle/>
          <a:p>
            <a:fld id="{21C1A764-F681-468A-A05D-863FF399F831}" type="datetime1">
              <a:rPr lang="en-US" smtClean="0"/>
              <a:t>4/3/2020</a:t>
            </a:fld>
            <a:endParaRPr lang="en-US"/>
          </a:p>
        </p:txBody>
      </p:sp>
      <p:sp>
        <p:nvSpPr>
          <p:cNvPr id="5" name="Footer Placeholder 4">
            <a:extLst>
              <a:ext uri="{FF2B5EF4-FFF2-40B4-BE49-F238E27FC236}">
                <a16:creationId xmlns:a16="http://schemas.microsoft.com/office/drawing/2014/main" id="{296289FE-4049-405B-B065-E1D0BE69B5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8DAD8F-B29B-432C-A7C3-F07ABAC0EF5E}"/>
              </a:ext>
            </a:extLst>
          </p:cNvPr>
          <p:cNvSpPr>
            <a:spLocks noGrp="1"/>
          </p:cNvSpPr>
          <p:nvPr>
            <p:ph type="sldNum" sz="quarter" idx="12"/>
          </p:nvPr>
        </p:nvSpPr>
        <p:spPr/>
        <p:txBody>
          <a:bodyPr/>
          <a:lstStyle/>
          <a:p>
            <a:fld id="{39170CAF-88AC-4846-AE90-53087C303D43}" type="slidenum">
              <a:rPr lang="en-US" smtClean="0"/>
              <a:t>‹#›</a:t>
            </a:fld>
            <a:endParaRPr lang="en-US"/>
          </a:p>
        </p:txBody>
      </p:sp>
    </p:spTree>
    <p:extLst>
      <p:ext uri="{BB962C8B-B14F-4D97-AF65-F5344CB8AC3E}">
        <p14:creationId xmlns:p14="http://schemas.microsoft.com/office/powerpoint/2010/main" val="4098540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F84A-33D9-40DE-AA97-780A8E6F89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702276-2607-48DF-9E2E-CB4CB171ED7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D54AEF-A284-4235-A938-FA787F347D5E}"/>
              </a:ext>
            </a:extLst>
          </p:cNvPr>
          <p:cNvSpPr>
            <a:spLocks noGrp="1"/>
          </p:cNvSpPr>
          <p:nvPr>
            <p:ph type="dt" sz="half" idx="10"/>
          </p:nvPr>
        </p:nvSpPr>
        <p:spPr/>
        <p:txBody>
          <a:bodyPr/>
          <a:lstStyle/>
          <a:p>
            <a:fld id="{680EFFA1-699E-4B07-89EC-8A8901B8859A}" type="datetime1">
              <a:rPr lang="en-US" smtClean="0"/>
              <a:t>4/3/2020</a:t>
            </a:fld>
            <a:endParaRPr lang="en-US"/>
          </a:p>
        </p:txBody>
      </p:sp>
      <p:sp>
        <p:nvSpPr>
          <p:cNvPr id="5" name="Footer Placeholder 4">
            <a:extLst>
              <a:ext uri="{FF2B5EF4-FFF2-40B4-BE49-F238E27FC236}">
                <a16:creationId xmlns:a16="http://schemas.microsoft.com/office/drawing/2014/main" id="{B5BD7154-3063-4520-BE5D-B6D995D81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915C32-4FE1-4020-8E8D-0DCFC08D740C}"/>
              </a:ext>
            </a:extLst>
          </p:cNvPr>
          <p:cNvSpPr>
            <a:spLocks noGrp="1"/>
          </p:cNvSpPr>
          <p:nvPr>
            <p:ph type="sldNum" sz="quarter" idx="12"/>
          </p:nvPr>
        </p:nvSpPr>
        <p:spPr/>
        <p:txBody>
          <a:bodyPr/>
          <a:lstStyle/>
          <a:p>
            <a:fld id="{39170CAF-88AC-4846-AE90-53087C303D43}" type="slidenum">
              <a:rPr lang="en-US" smtClean="0"/>
              <a:t>‹#›</a:t>
            </a:fld>
            <a:endParaRPr lang="en-US"/>
          </a:p>
        </p:txBody>
      </p:sp>
    </p:spTree>
    <p:extLst>
      <p:ext uri="{BB962C8B-B14F-4D97-AF65-F5344CB8AC3E}">
        <p14:creationId xmlns:p14="http://schemas.microsoft.com/office/powerpoint/2010/main" val="2728311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364EE9-52C5-4214-B6BC-23FFDF8E95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0940A2-EB52-42F7-A83A-2BB98C0F88B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D7C4B2-180F-484C-A2E7-F0B438B99070}"/>
              </a:ext>
            </a:extLst>
          </p:cNvPr>
          <p:cNvSpPr>
            <a:spLocks noGrp="1"/>
          </p:cNvSpPr>
          <p:nvPr>
            <p:ph type="dt" sz="half" idx="10"/>
          </p:nvPr>
        </p:nvSpPr>
        <p:spPr/>
        <p:txBody>
          <a:bodyPr/>
          <a:lstStyle/>
          <a:p>
            <a:fld id="{250AB1E9-8354-4E49-813A-1783DFA5974D}" type="datetime1">
              <a:rPr lang="en-US" smtClean="0"/>
              <a:t>4/3/2020</a:t>
            </a:fld>
            <a:endParaRPr lang="en-US"/>
          </a:p>
        </p:txBody>
      </p:sp>
      <p:sp>
        <p:nvSpPr>
          <p:cNvPr id="5" name="Footer Placeholder 4">
            <a:extLst>
              <a:ext uri="{FF2B5EF4-FFF2-40B4-BE49-F238E27FC236}">
                <a16:creationId xmlns:a16="http://schemas.microsoft.com/office/drawing/2014/main" id="{41BDC0C9-AA56-4B80-8CA0-1A76E23F0E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CD48B6-3621-43BF-954B-4F54228E40BF}"/>
              </a:ext>
            </a:extLst>
          </p:cNvPr>
          <p:cNvSpPr>
            <a:spLocks noGrp="1"/>
          </p:cNvSpPr>
          <p:nvPr>
            <p:ph type="sldNum" sz="quarter" idx="12"/>
          </p:nvPr>
        </p:nvSpPr>
        <p:spPr/>
        <p:txBody>
          <a:bodyPr/>
          <a:lstStyle/>
          <a:p>
            <a:fld id="{39170CAF-88AC-4846-AE90-53087C303D43}" type="slidenum">
              <a:rPr lang="en-US" smtClean="0"/>
              <a:t>‹#›</a:t>
            </a:fld>
            <a:endParaRPr lang="en-US"/>
          </a:p>
        </p:txBody>
      </p:sp>
    </p:spTree>
    <p:extLst>
      <p:ext uri="{BB962C8B-B14F-4D97-AF65-F5344CB8AC3E}">
        <p14:creationId xmlns:p14="http://schemas.microsoft.com/office/powerpoint/2010/main" val="366828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93784-2938-4419-A7E0-4A0981C3B6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05A56B-23F1-4FEE-94F5-81F76ABFAB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147D13-C2FC-4FDF-83FD-8280567C9EAB}"/>
              </a:ext>
            </a:extLst>
          </p:cNvPr>
          <p:cNvSpPr>
            <a:spLocks noGrp="1"/>
          </p:cNvSpPr>
          <p:nvPr>
            <p:ph type="dt" sz="half" idx="10"/>
          </p:nvPr>
        </p:nvSpPr>
        <p:spPr/>
        <p:txBody>
          <a:bodyPr/>
          <a:lstStyle/>
          <a:p>
            <a:fld id="{C65BAB08-DDC9-4C8A-B178-850067729FA0}" type="datetime1">
              <a:rPr lang="en-US" smtClean="0"/>
              <a:t>4/3/2020</a:t>
            </a:fld>
            <a:endParaRPr lang="en-US"/>
          </a:p>
        </p:txBody>
      </p:sp>
      <p:sp>
        <p:nvSpPr>
          <p:cNvPr id="5" name="Footer Placeholder 4">
            <a:extLst>
              <a:ext uri="{FF2B5EF4-FFF2-40B4-BE49-F238E27FC236}">
                <a16:creationId xmlns:a16="http://schemas.microsoft.com/office/drawing/2014/main" id="{BEBCE57A-AA88-4384-A1B0-FD60A91054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3B46FA-963C-43B9-8444-3EDC31D53D19}"/>
              </a:ext>
            </a:extLst>
          </p:cNvPr>
          <p:cNvSpPr>
            <a:spLocks noGrp="1"/>
          </p:cNvSpPr>
          <p:nvPr>
            <p:ph type="sldNum" sz="quarter" idx="12"/>
          </p:nvPr>
        </p:nvSpPr>
        <p:spPr/>
        <p:txBody>
          <a:bodyPr/>
          <a:lstStyle/>
          <a:p>
            <a:fld id="{39170CAF-88AC-4846-AE90-53087C303D43}" type="slidenum">
              <a:rPr lang="en-US" smtClean="0"/>
              <a:t>‹#›</a:t>
            </a:fld>
            <a:endParaRPr lang="en-US"/>
          </a:p>
        </p:txBody>
      </p:sp>
    </p:spTree>
    <p:extLst>
      <p:ext uri="{BB962C8B-B14F-4D97-AF65-F5344CB8AC3E}">
        <p14:creationId xmlns:p14="http://schemas.microsoft.com/office/powerpoint/2010/main" val="4149732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52EA7-C111-4E66-9422-62F4A9A4A6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B8547E-D809-4F1F-AC32-81A6E86F20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B651773-2F89-48C1-ABA9-F8FCA6904CE0}"/>
              </a:ext>
            </a:extLst>
          </p:cNvPr>
          <p:cNvSpPr>
            <a:spLocks noGrp="1"/>
          </p:cNvSpPr>
          <p:nvPr>
            <p:ph type="dt" sz="half" idx="10"/>
          </p:nvPr>
        </p:nvSpPr>
        <p:spPr/>
        <p:txBody>
          <a:bodyPr/>
          <a:lstStyle/>
          <a:p>
            <a:fld id="{1A00B9EF-F697-4277-AE7A-FE134F1B71C2}" type="datetime1">
              <a:rPr lang="en-US" smtClean="0"/>
              <a:t>4/3/2020</a:t>
            </a:fld>
            <a:endParaRPr lang="en-US"/>
          </a:p>
        </p:txBody>
      </p:sp>
      <p:sp>
        <p:nvSpPr>
          <p:cNvPr id="5" name="Footer Placeholder 4">
            <a:extLst>
              <a:ext uri="{FF2B5EF4-FFF2-40B4-BE49-F238E27FC236}">
                <a16:creationId xmlns:a16="http://schemas.microsoft.com/office/drawing/2014/main" id="{54FD7CCE-1E2C-46C1-B50B-ABF77D3345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45E7A8-70B8-4890-BE18-B6FB8095A5BF}"/>
              </a:ext>
            </a:extLst>
          </p:cNvPr>
          <p:cNvSpPr>
            <a:spLocks noGrp="1"/>
          </p:cNvSpPr>
          <p:nvPr>
            <p:ph type="sldNum" sz="quarter" idx="12"/>
          </p:nvPr>
        </p:nvSpPr>
        <p:spPr/>
        <p:txBody>
          <a:bodyPr/>
          <a:lstStyle/>
          <a:p>
            <a:fld id="{39170CAF-88AC-4846-AE90-53087C303D43}" type="slidenum">
              <a:rPr lang="en-US" smtClean="0"/>
              <a:t>‹#›</a:t>
            </a:fld>
            <a:endParaRPr lang="en-US"/>
          </a:p>
        </p:txBody>
      </p:sp>
    </p:spTree>
    <p:extLst>
      <p:ext uri="{BB962C8B-B14F-4D97-AF65-F5344CB8AC3E}">
        <p14:creationId xmlns:p14="http://schemas.microsoft.com/office/powerpoint/2010/main" val="806135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DE25D-FEBE-4EA2-B8FA-9BDD5F4B5E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58D7C0-70EF-4219-AD79-2D269B8333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04F823-C06B-484C-BBCA-DA2845D05F3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C1547C-E37E-49B3-8750-222D420FC583}"/>
              </a:ext>
            </a:extLst>
          </p:cNvPr>
          <p:cNvSpPr>
            <a:spLocks noGrp="1"/>
          </p:cNvSpPr>
          <p:nvPr>
            <p:ph type="dt" sz="half" idx="10"/>
          </p:nvPr>
        </p:nvSpPr>
        <p:spPr/>
        <p:txBody>
          <a:bodyPr/>
          <a:lstStyle/>
          <a:p>
            <a:fld id="{D0534AAC-C236-408C-89BC-4DFBB0E138E5}" type="datetime1">
              <a:rPr lang="en-US" smtClean="0"/>
              <a:t>4/3/2020</a:t>
            </a:fld>
            <a:endParaRPr lang="en-US"/>
          </a:p>
        </p:txBody>
      </p:sp>
      <p:sp>
        <p:nvSpPr>
          <p:cNvPr id="6" name="Footer Placeholder 5">
            <a:extLst>
              <a:ext uri="{FF2B5EF4-FFF2-40B4-BE49-F238E27FC236}">
                <a16:creationId xmlns:a16="http://schemas.microsoft.com/office/drawing/2014/main" id="{10A4E214-7857-40F9-B90C-CC20E490AE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F9C125-1D7F-4346-B652-A9FC47E6BD36}"/>
              </a:ext>
            </a:extLst>
          </p:cNvPr>
          <p:cNvSpPr>
            <a:spLocks noGrp="1"/>
          </p:cNvSpPr>
          <p:nvPr>
            <p:ph type="sldNum" sz="quarter" idx="12"/>
          </p:nvPr>
        </p:nvSpPr>
        <p:spPr/>
        <p:txBody>
          <a:bodyPr/>
          <a:lstStyle/>
          <a:p>
            <a:fld id="{39170CAF-88AC-4846-AE90-53087C303D43}" type="slidenum">
              <a:rPr lang="en-US" smtClean="0"/>
              <a:t>‹#›</a:t>
            </a:fld>
            <a:endParaRPr lang="en-US"/>
          </a:p>
        </p:txBody>
      </p:sp>
    </p:spTree>
    <p:extLst>
      <p:ext uri="{BB962C8B-B14F-4D97-AF65-F5344CB8AC3E}">
        <p14:creationId xmlns:p14="http://schemas.microsoft.com/office/powerpoint/2010/main" val="2599618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26CDC-C69B-4733-A7F9-FBD9A2E8B4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465233-4C97-48C3-AAFF-2734F41803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85645A-F4AD-4D58-B6A1-F483B66DB77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7FEA34-F63A-488E-A711-5F26A5F5D9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6F3005-61B4-4A7D-B7CD-A49245F55E4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6D33D3-FF94-4C8C-8DD1-8287D10734FD}"/>
              </a:ext>
            </a:extLst>
          </p:cNvPr>
          <p:cNvSpPr>
            <a:spLocks noGrp="1"/>
          </p:cNvSpPr>
          <p:nvPr>
            <p:ph type="dt" sz="half" idx="10"/>
          </p:nvPr>
        </p:nvSpPr>
        <p:spPr/>
        <p:txBody>
          <a:bodyPr/>
          <a:lstStyle/>
          <a:p>
            <a:fld id="{24EC3248-3868-471A-B0B0-DD6E0652E698}" type="datetime1">
              <a:rPr lang="en-US" smtClean="0"/>
              <a:t>4/3/2020</a:t>
            </a:fld>
            <a:endParaRPr lang="en-US"/>
          </a:p>
        </p:txBody>
      </p:sp>
      <p:sp>
        <p:nvSpPr>
          <p:cNvPr id="8" name="Footer Placeholder 7">
            <a:extLst>
              <a:ext uri="{FF2B5EF4-FFF2-40B4-BE49-F238E27FC236}">
                <a16:creationId xmlns:a16="http://schemas.microsoft.com/office/drawing/2014/main" id="{3DCDCA98-4A98-4D0B-AF48-F35E016FB9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6E6235-62C3-4852-9E4C-96966817C364}"/>
              </a:ext>
            </a:extLst>
          </p:cNvPr>
          <p:cNvSpPr>
            <a:spLocks noGrp="1"/>
          </p:cNvSpPr>
          <p:nvPr>
            <p:ph type="sldNum" sz="quarter" idx="12"/>
          </p:nvPr>
        </p:nvSpPr>
        <p:spPr/>
        <p:txBody>
          <a:bodyPr/>
          <a:lstStyle/>
          <a:p>
            <a:fld id="{39170CAF-88AC-4846-AE90-53087C303D43}" type="slidenum">
              <a:rPr lang="en-US" smtClean="0"/>
              <a:t>‹#›</a:t>
            </a:fld>
            <a:endParaRPr lang="en-US"/>
          </a:p>
        </p:txBody>
      </p:sp>
    </p:spTree>
    <p:extLst>
      <p:ext uri="{BB962C8B-B14F-4D97-AF65-F5344CB8AC3E}">
        <p14:creationId xmlns:p14="http://schemas.microsoft.com/office/powerpoint/2010/main" val="3926402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769C1-F99D-4AC8-BF3D-F757428C9A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6745DB-7A28-40A5-AECB-28F8CC983A05}"/>
              </a:ext>
            </a:extLst>
          </p:cNvPr>
          <p:cNvSpPr>
            <a:spLocks noGrp="1"/>
          </p:cNvSpPr>
          <p:nvPr>
            <p:ph type="dt" sz="half" idx="10"/>
          </p:nvPr>
        </p:nvSpPr>
        <p:spPr/>
        <p:txBody>
          <a:bodyPr/>
          <a:lstStyle/>
          <a:p>
            <a:fld id="{185B9C88-2869-4FFE-A7BA-31F91E2CFBCF}" type="datetime1">
              <a:rPr lang="en-US" smtClean="0"/>
              <a:t>4/3/2020</a:t>
            </a:fld>
            <a:endParaRPr lang="en-US"/>
          </a:p>
        </p:txBody>
      </p:sp>
      <p:sp>
        <p:nvSpPr>
          <p:cNvPr id="4" name="Footer Placeholder 3">
            <a:extLst>
              <a:ext uri="{FF2B5EF4-FFF2-40B4-BE49-F238E27FC236}">
                <a16:creationId xmlns:a16="http://schemas.microsoft.com/office/drawing/2014/main" id="{2D8962F5-DA17-488A-9F9D-EF41F65E20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AF9871-DF23-482D-8033-60B27C685167}"/>
              </a:ext>
            </a:extLst>
          </p:cNvPr>
          <p:cNvSpPr>
            <a:spLocks noGrp="1"/>
          </p:cNvSpPr>
          <p:nvPr>
            <p:ph type="sldNum" sz="quarter" idx="12"/>
          </p:nvPr>
        </p:nvSpPr>
        <p:spPr/>
        <p:txBody>
          <a:bodyPr/>
          <a:lstStyle/>
          <a:p>
            <a:fld id="{39170CAF-88AC-4846-AE90-53087C303D43}" type="slidenum">
              <a:rPr lang="en-US" smtClean="0"/>
              <a:t>‹#›</a:t>
            </a:fld>
            <a:endParaRPr lang="en-US"/>
          </a:p>
        </p:txBody>
      </p:sp>
    </p:spTree>
    <p:extLst>
      <p:ext uri="{BB962C8B-B14F-4D97-AF65-F5344CB8AC3E}">
        <p14:creationId xmlns:p14="http://schemas.microsoft.com/office/powerpoint/2010/main" val="1828152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77106D-EE74-42C0-9160-69A51614302E}"/>
              </a:ext>
            </a:extLst>
          </p:cNvPr>
          <p:cNvSpPr>
            <a:spLocks noGrp="1"/>
          </p:cNvSpPr>
          <p:nvPr>
            <p:ph type="dt" sz="half" idx="10"/>
          </p:nvPr>
        </p:nvSpPr>
        <p:spPr/>
        <p:txBody>
          <a:bodyPr/>
          <a:lstStyle/>
          <a:p>
            <a:fld id="{C165394A-1D9B-4F89-AA99-E02001C325A2}" type="datetime1">
              <a:rPr lang="en-US" smtClean="0"/>
              <a:t>4/3/2020</a:t>
            </a:fld>
            <a:endParaRPr lang="en-US"/>
          </a:p>
        </p:txBody>
      </p:sp>
      <p:sp>
        <p:nvSpPr>
          <p:cNvPr id="3" name="Footer Placeholder 2">
            <a:extLst>
              <a:ext uri="{FF2B5EF4-FFF2-40B4-BE49-F238E27FC236}">
                <a16:creationId xmlns:a16="http://schemas.microsoft.com/office/drawing/2014/main" id="{0EDF15D3-E493-4D3B-8003-552F9B2435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DEB67D-615B-4F0E-988C-6DEBA2237F1C}"/>
              </a:ext>
            </a:extLst>
          </p:cNvPr>
          <p:cNvSpPr>
            <a:spLocks noGrp="1"/>
          </p:cNvSpPr>
          <p:nvPr>
            <p:ph type="sldNum" sz="quarter" idx="12"/>
          </p:nvPr>
        </p:nvSpPr>
        <p:spPr/>
        <p:txBody>
          <a:bodyPr/>
          <a:lstStyle/>
          <a:p>
            <a:fld id="{39170CAF-88AC-4846-AE90-53087C303D43}" type="slidenum">
              <a:rPr lang="en-US" smtClean="0"/>
              <a:t>‹#›</a:t>
            </a:fld>
            <a:endParaRPr lang="en-US"/>
          </a:p>
        </p:txBody>
      </p:sp>
    </p:spTree>
    <p:extLst>
      <p:ext uri="{BB962C8B-B14F-4D97-AF65-F5344CB8AC3E}">
        <p14:creationId xmlns:p14="http://schemas.microsoft.com/office/powerpoint/2010/main" val="1153664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C71DB-ACA2-4253-987C-982FCFC36E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370662-5582-404E-863B-257A57D5FF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463D3B-CB41-416D-A572-E3A8A93B7B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B12D999-7E4C-4783-A66D-9AD521D5A8CB}"/>
              </a:ext>
            </a:extLst>
          </p:cNvPr>
          <p:cNvSpPr>
            <a:spLocks noGrp="1"/>
          </p:cNvSpPr>
          <p:nvPr>
            <p:ph type="dt" sz="half" idx="10"/>
          </p:nvPr>
        </p:nvSpPr>
        <p:spPr/>
        <p:txBody>
          <a:bodyPr/>
          <a:lstStyle/>
          <a:p>
            <a:fld id="{B8C67F6C-6CAE-4EC8-AED2-E3FAAC3E02AD}" type="datetime1">
              <a:rPr lang="en-US" smtClean="0"/>
              <a:t>4/3/2020</a:t>
            </a:fld>
            <a:endParaRPr lang="en-US"/>
          </a:p>
        </p:txBody>
      </p:sp>
      <p:sp>
        <p:nvSpPr>
          <p:cNvPr id="6" name="Footer Placeholder 5">
            <a:extLst>
              <a:ext uri="{FF2B5EF4-FFF2-40B4-BE49-F238E27FC236}">
                <a16:creationId xmlns:a16="http://schemas.microsoft.com/office/drawing/2014/main" id="{9649D190-7A66-4840-AEB1-B8BE73E8C6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238617-8A6F-4DA7-A27A-34BD3AE9B6BF}"/>
              </a:ext>
            </a:extLst>
          </p:cNvPr>
          <p:cNvSpPr>
            <a:spLocks noGrp="1"/>
          </p:cNvSpPr>
          <p:nvPr>
            <p:ph type="sldNum" sz="quarter" idx="12"/>
          </p:nvPr>
        </p:nvSpPr>
        <p:spPr/>
        <p:txBody>
          <a:bodyPr/>
          <a:lstStyle/>
          <a:p>
            <a:fld id="{39170CAF-88AC-4846-AE90-53087C303D43}" type="slidenum">
              <a:rPr lang="en-US" smtClean="0"/>
              <a:t>‹#›</a:t>
            </a:fld>
            <a:endParaRPr lang="en-US"/>
          </a:p>
        </p:txBody>
      </p:sp>
    </p:spTree>
    <p:extLst>
      <p:ext uri="{BB962C8B-B14F-4D97-AF65-F5344CB8AC3E}">
        <p14:creationId xmlns:p14="http://schemas.microsoft.com/office/powerpoint/2010/main" val="223266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55561-F7D9-4C99-ADBF-C716741796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2CD0F5-9495-4212-889F-DC519F4A19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D3C560-6A86-482F-89C3-684B79A3D2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29BA085-D7C4-4ECC-82A2-B7391ABFCD08}"/>
              </a:ext>
            </a:extLst>
          </p:cNvPr>
          <p:cNvSpPr>
            <a:spLocks noGrp="1"/>
          </p:cNvSpPr>
          <p:nvPr>
            <p:ph type="dt" sz="half" idx="10"/>
          </p:nvPr>
        </p:nvSpPr>
        <p:spPr/>
        <p:txBody>
          <a:bodyPr/>
          <a:lstStyle/>
          <a:p>
            <a:fld id="{B46FBCB7-4197-4275-9B08-FE1E66D41DAA}" type="datetime1">
              <a:rPr lang="en-US" smtClean="0"/>
              <a:t>4/3/2020</a:t>
            </a:fld>
            <a:endParaRPr lang="en-US"/>
          </a:p>
        </p:txBody>
      </p:sp>
      <p:sp>
        <p:nvSpPr>
          <p:cNvPr id="6" name="Footer Placeholder 5">
            <a:extLst>
              <a:ext uri="{FF2B5EF4-FFF2-40B4-BE49-F238E27FC236}">
                <a16:creationId xmlns:a16="http://schemas.microsoft.com/office/drawing/2014/main" id="{47502B45-E7E8-424D-A001-53C242CF95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15A54D-BE01-4072-A3BC-0033E69D5E60}"/>
              </a:ext>
            </a:extLst>
          </p:cNvPr>
          <p:cNvSpPr>
            <a:spLocks noGrp="1"/>
          </p:cNvSpPr>
          <p:nvPr>
            <p:ph type="sldNum" sz="quarter" idx="12"/>
          </p:nvPr>
        </p:nvSpPr>
        <p:spPr/>
        <p:txBody>
          <a:bodyPr/>
          <a:lstStyle/>
          <a:p>
            <a:fld id="{39170CAF-88AC-4846-AE90-53087C303D43}" type="slidenum">
              <a:rPr lang="en-US" smtClean="0"/>
              <a:t>‹#›</a:t>
            </a:fld>
            <a:endParaRPr lang="en-US"/>
          </a:p>
        </p:txBody>
      </p:sp>
    </p:spTree>
    <p:extLst>
      <p:ext uri="{BB962C8B-B14F-4D97-AF65-F5344CB8AC3E}">
        <p14:creationId xmlns:p14="http://schemas.microsoft.com/office/powerpoint/2010/main" val="1238033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77C068-D909-4B1F-834F-FF7558586C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5B8F9B-3D14-4667-97FF-5CAE54898A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396D83-3E11-4333-9A52-37B0818A94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F14FB9-6405-4455-A68E-F1FBAA82619F}" type="datetime1">
              <a:rPr lang="en-US" smtClean="0"/>
              <a:t>4/3/2020</a:t>
            </a:fld>
            <a:endParaRPr lang="en-US"/>
          </a:p>
        </p:txBody>
      </p:sp>
      <p:sp>
        <p:nvSpPr>
          <p:cNvPr id="5" name="Footer Placeholder 4">
            <a:extLst>
              <a:ext uri="{FF2B5EF4-FFF2-40B4-BE49-F238E27FC236}">
                <a16:creationId xmlns:a16="http://schemas.microsoft.com/office/drawing/2014/main" id="{AC30211F-7551-4DA9-BA85-2A14B3B9D8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EBA979-52D5-461E-8D71-68BA925C5A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70CAF-88AC-4846-AE90-53087C303D43}" type="slidenum">
              <a:rPr lang="en-US" smtClean="0"/>
              <a:t>‹#›</a:t>
            </a:fld>
            <a:endParaRPr lang="en-US"/>
          </a:p>
        </p:txBody>
      </p:sp>
    </p:spTree>
    <p:extLst>
      <p:ext uri="{BB962C8B-B14F-4D97-AF65-F5344CB8AC3E}">
        <p14:creationId xmlns:p14="http://schemas.microsoft.com/office/powerpoint/2010/main" val="305845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s://en.wikipedia.org/wiki/Euclid&#8211;Mullin_sequence"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s://en.wikipedia.org/wiki/Greek_alphabet"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75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12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781.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790.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780.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36B3-234B-47B9-803D-DC9603ED69F5}"/>
              </a:ext>
            </a:extLst>
          </p:cNvPr>
          <p:cNvSpPr>
            <a:spLocks noGrp="1"/>
          </p:cNvSpPr>
          <p:nvPr>
            <p:ph type="ctrTitle"/>
          </p:nvPr>
        </p:nvSpPr>
        <p:spPr/>
        <p:txBody>
          <a:bodyPr/>
          <a:lstStyle/>
          <a:p>
            <a:r>
              <a:rPr lang="en-US" b="1" dirty="0">
                <a:solidFill>
                  <a:srgbClr val="FF0000"/>
                </a:solidFill>
              </a:rPr>
              <a:t>Introduction to Sums</a:t>
            </a:r>
          </a:p>
        </p:txBody>
      </p:sp>
      <p:sp>
        <p:nvSpPr>
          <p:cNvPr id="3" name="Subtitle 2">
            <a:extLst>
              <a:ext uri="{FF2B5EF4-FFF2-40B4-BE49-F238E27FC236}">
                <a16:creationId xmlns:a16="http://schemas.microsoft.com/office/drawing/2014/main" id="{249D8F65-D48A-4789-AB1B-F60AFC4B7392}"/>
              </a:ext>
            </a:extLst>
          </p:cNvPr>
          <p:cNvSpPr>
            <a:spLocks noGrp="1"/>
          </p:cNvSpPr>
          <p:nvPr>
            <p:ph type="subTitle" idx="1"/>
          </p:nvPr>
        </p:nvSpPr>
        <p:spPr>
          <a:xfrm>
            <a:off x="1524000" y="3631074"/>
            <a:ext cx="9144000" cy="1655762"/>
          </a:xfrm>
        </p:spPr>
        <p:txBody>
          <a:bodyPr/>
          <a:lstStyle/>
          <a:p>
            <a:r>
              <a:rPr lang="en-US" dirty="0">
                <a:solidFill>
                  <a:srgbClr val="7030A0"/>
                </a:solidFill>
              </a:rPr>
              <a:t>Steven J Miller, Williams College</a:t>
            </a:r>
          </a:p>
          <a:p>
            <a:r>
              <a:rPr lang="en-US" dirty="0">
                <a:solidFill>
                  <a:srgbClr val="7030A0"/>
                </a:solidFill>
              </a:rPr>
              <a:t>sjm1@Williams.edu</a:t>
            </a:r>
          </a:p>
        </p:txBody>
      </p:sp>
      <p:pic>
        <p:nvPicPr>
          <p:cNvPr id="4" name="Picture 3">
            <a:extLst>
              <a:ext uri="{FF2B5EF4-FFF2-40B4-BE49-F238E27FC236}">
                <a16:creationId xmlns:a16="http://schemas.microsoft.com/office/drawing/2014/main" id="{30406BE2-3CBD-4021-ADA5-26F2D22E6376}"/>
              </a:ext>
            </a:extLst>
          </p:cNvPr>
          <p:cNvPicPr>
            <a:picLocks noChangeAspect="1"/>
          </p:cNvPicPr>
          <p:nvPr/>
        </p:nvPicPr>
        <p:blipFill>
          <a:blip r:embed="rId2"/>
          <a:stretch>
            <a:fillRect/>
          </a:stretch>
        </p:blipFill>
        <p:spPr>
          <a:xfrm>
            <a:off x="304026" y="275843"/>
            <a:ext cx="3345470" cy="754445"/>
          </a:xfrm>
          <a:prstGeom prst="rect">
            <a:avLst/>
          </a:prstGeom>
        </p:spPr>
      </p:pic>
      <p:pic>
        <p:nvPicPr>
          <p:cNvPr id="5" name="Picture 4">
            <a:extLst>
              <a:ext uri="{FF2B5EF4-FFF2-40B4-BE49-F238E27FC236}">
                <a16:creationId xmlns:a16="http://schemas.microsoft.com/office/drawing/2014/main" id="{2345C345-4BA3-443B-AE29-6BDFBF54FDCC}"/>
              </a:ext>
            </a:extLst>
          </p:cNvPr>
          <p:cNvPicPr>
            <a:picLocks noChangeAspect="1"/>
          </p:cNvPicPr>
          <p:nvPr/>
        </p:nvPicPr>
        <p:blipFill>
          <a:blip r:embed="rId3"/>
          <a:stretch>
            <a:fillRect/>
          </a:stretch>
        </p:blipFill>
        <p:spPr>
          <a:xfrm>
            <a:off x="7060168" y="1571164"/>
            <a:ext cx="3848433" cy="716342"/>
          </a:xfrm>
          <a:prstGeom prst="rect">
            <a:avLst/>
          </a:prstGeom>
        </p:spPr>
      </p:pic>
      <p:pic>
        <p:nvPicPr>
          <p:cNvPr id="6" name="Picture 5">
            <a:extLst>
              <a:ext uri="{FF2B5EF4-FFF2-40B4-BE49-F238E27FC236}">
                <a16:creationId xmlns:a16="http://schemas.microsoft.com/office/drawing/2014/main" id="{1F3B0649-EF08-46B2-8A43-46148AAE701B}"/>
              </a:ext>
            </a:extLst>
          </p:cNvPr>
          <p:cNvPicPr>
            <a:picLocks noChangeAspect="1"/>
          </p:cNvPicPr>
          <p:nvPr/>
        </p:nvPicPr>
        <p:blipFill>
          <a:blip r:embed="rId4"/>
          <a:stretch>
            <a:fillRect/>
          </a:stretch>
        </p:blipFill>
        <p:spPr>
          <a:xfrm>
            <a:off x="10542809" y="430396"/>
            <a:ext cx="1226926" cy="655377"/>
          </a:xfrm>
          <a:prstGeom prst="rect">
            <a:avLst/>
          </a:prstGeom>
        </p:spPr>
      </p:pic>
      <p:pic>
        <p:nvPicPr>
          <p:cNvPr id="7" name="Picture 6">
            <a:extLst>
              <a:ext uri="{FF2B5EF4-FFF2-40B4-BE49-F238E27FC236}">
                <a16:creationId xmlns:a16="http://schemas.microsoft.com/office/drawing/2014/main" id="{8396AA9F-E699-4044-BF70-1DA98F6087ED}"/>
              </a:ext>
            </a:extLst>
          </p:cNvPr>
          <p:cNvPicPr>
            <a:picLocks noChangeAspect="1"/>
          </p:cNvPicPr>
          <p:nvPr/>
        </p:nvPicPr>
        <p:blipFill>
          <a:blip r:embed="rId5"/>
          <a:stretch>
            <a:fillRect/>
          </a:stretch>
        </p:blipFill>
        <p:spPr>
          <a:xfrm>
            <a:off x="304026" y="5407948"/>
            <a:ext cx="2499577" cy="655377"/>
          </a:xfrm>
          <a:prstGeom prst="rect">
            <a:avLst/>
          </a:prstGeom>
        </p:spPr>
      </p:pic>
      <p:pic>
        <p:nvPicPr>
          <p:cNvPr id="8" name="Picture 7">
            <a:extLst>
              <a:ext uri="{FF2B5EF4-FFF2-40B4-BE49-F238E27FC236}">
                <a16:creationId xmlns:a16="http://schemas.microsoft.com/office/drawing/2014/main" id="{8A7517EC-983E-4B2D-9438-4D5A27CCE0EB}"/>
              </a:ext>
            </a:extLst>
          </p:cNvPr>
          <p:cNvPicPr>
            <a:picLocks noChangeAspect="1"/>
          </p:cNvPicPr>
          <p:nvPr/>
        </p:nvPicPr>
        <p:blipFill>
          <a:blip r:embed="rId6"/>
          <a:stretch>
            <a:fillRect/>
          </a:stretch>
        </p:blipFill>
        <p:spPr>
          <a:xfrm>
            <a:off x="681917" y="6057730"/>
            <a:ext cx="1684166" cy="632515"/>
          </a:xfrm>
          <a:prstGeom prst="rect">
            <a:avLst/>
          </a:prstGeom>
        </p:spPr>
      </p:pic>
      <p:sp>
        <p:nvSpPr>
          <p:cNvPr id="9" name="Slide Number Placeholder 8">
            <a:extLst>
              <a:ext uri="{FF2B5EF4-FFF2-40B4-BE49-F238E27FC236}">
                <a16:creationId xmlns:a16="http://schemas.microsoft.com/office/drawing/2014/main" id="{EDCAE40A-109F-40CC-9D38-408E1A40120A}"/>
              </a:ext>
            </a:extLst>
          </p:cNvPr>
          <p:cNvSpPr>
            <a:spLocks noGrp="1"/>
          </p:cNvSpPr>
          <p:nvPr>
            <p:ph type="sldNum" sz="quarter" idx="12"/>
          </p:nvPr>
        </p:nvSpPr>
        <p:spPr/>
        <p:txBody>
          <a:bodyPr/>
          <a:lstStyle/>
          <a:p>
            <a:fld id="{39170CAF-88AC-4846-AE90-53087C303D43}" type="slidenum">
              <a:rPr lang="en-US" smtClean="0"/>
              <a:t>1</a:t>
            </a:fld>
            <a:endParaRPr lang="en-US"/>
          </a:p>
        </p:txBody>
      </p:sp>
      <p:pic>
        <p:nvPicPr>
          <p:cNvPr id="10" name="Picture 9">
            <a:extLst>
              <a:ext uri="{FF2B5EF4-FFF2-40B4-BE49-F238E27FC236}">
                <a16:creationId xmlns:a16="http://schemas.microsoft.com/office/drawing/2014/main" id="{4EAD299C-9A9D-40C4-822E-7D7C1A72ED4D}"/>
              </a:ext>
            </a:extLst>
          </p:cNvPr>
          <p:cNvPicPr>
            <a:picLocks noChangeAspect="1"/>
          </p:cNvPicPr>
          <p:nvPr/>
        </p:nvPicPr>
        <p:blipFill>
          <a:blip r:embed="rId7"/>
          <a:stretch>
            <a:fillRect/>
          </a:stretch>
        </p:blipFill>
        <p:spPr>
          <a:xfrm>
            <a:off x="6781800" y="4458955"/>
            <a:ext cx="5410200" cy="2362200"/>
          </a:xfrm>
          <a:prstGeom prst="rect">
            <a:avLst/>
          </a:prstGeom>
        </p:spPr>
      </p:pic>
    </p:spTree>
    <p:extLst>
      <p:ext uri="{BB962C8B-B14F-4D97-AF65-F5344CB8AC3E}">
        <p14:creationId xmlns:p14="http://schemas.microsoft.com/office/powerpoint/2010/main" val="4143747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A819-113B-4399-9B67-D558D3789E9C}"/>
              </a:ext>
            </a:extLst>
          </p:cNvPr>
          <p:cNvSpPr>
            <a:spLocks noGrp="1"/>
          </p:cNvSpPr>
          <p:nvPr>
            <p:ph type="title"/>
          </p:nvPr>
        </p:nvSpPr>
        <p:spPr>
          <a:xfrm>
            <a:off x="838200" y="365125"/>
            <a:ext cx="10685016" cy="1325563"/>
          </a:xfrm>
        </p:spPr>
        <p:txBody>
          <a:bodyPr/>
          <a:lstStyle/>
          <a:p>
            <a:r>
              <a:rPr lang="en-US" dirty="0">
                <a:solidFill>
                  <a:srgbClr val="FF0000"/>
                </a:solidFill>
              </a:rPr>
              <a:t>Induction</a:t>
            </a:r>
          </a:p>
        </p:txBody>
      </p:sp>
      <p:sp>
        <p:nvSpPr>
          <p:cNvPr id="3" name="Content Placeholder 2">
            <a:extLst>
              <a:ext uri="{FF2B5EF4-FFF2-40B4-BE49-F238E27FC236}">
                <a16:creationId xmlns:a16="http://schemas.microsoft.com/office/drawing/2014/main" id="{62C9177B-DFCC-435D-976C-1901C0F52535}"/>
              </a:ext>
            </a:extLst>
          </p:cNvPr>
          <p:cNvSpPr>
            <a:spLocks noGrp="1"/>
          </p:cNvSpPr>
          <p:nvPr>
            <p:ph idx="1"/>
          </p:nvPr>
        </p:nvSpPr>
        <p:spPr/>
        <p:txBody>
          <a:bodyPr>
            <a:normAutofit lnSpcReduction="10000"/>
          </a:bodyPr>
          <a:lstStyle/>
          <a:p>
            <a:pPr marL="0" indent="0">
              <a:buNone/>
            </a:pPr>
            <a:r>
              <a:rPr lang="en-US" dirty="0"/>
              <a:t>Say we have some statement P(n). Perhaps P(n) is “the sum of the first n integers is n(n+1)/2”.</a:t>
            </a:r>
          </a:p>
          <a:p>
            <a:pPr marL="0" indent="0">
              <a:buNone/>
            </a:pPr>
            <a:endParaRPr lang="en-US" dirty="0"/>
          </a:p>
          <a:p>
            <a:pPr marL="0" indent="0">
              <a:buNone/>
            </a:pPr>
            <a:r>
              <a:rPr lang="en-US" dirty="0"/>
              <a:t>Imagine we can show the following two statements are true.</a:t>
            </a:r>
          </a:p>
          <a:p>
            <a:pPr marL="514350" indent="-514350">
              <a:buFont typeface="+mj-lt"/>
              <a:buAutoNum type="arabicPeriod"/>
            </a:pPr>
            <a:r>
              <a:rPr lang="en-US" dirty="0"/>
              <a:t>P(1) is true, and</a:t>
            </a:r>
          </a:p>
          <a:p>
            <a:pPr marL="514350" indent="-514350">
              <a:buFont typeface="+mj-lt"/>
              <a:buAutoNum type="arabicPeriod"/>
            </a:pPr>
            <a:r>
              <a:rPr lang="en-US" dirty="0"/>
              <a:t>Whenever P(n) is true then P(n+1) is true.</a:t>
            </a:r>
          </a:p>
          <a:p>
            <a:pPr marL="514350" indent="-514350">
              <a:buFont typeface="+mj-lt"/>
              <a:buAutoNum type="arabicPeriod"/>
            </a:pPr>
            <a:endParaRPr lang="en-US" dirty="0"/>
          </a:p>
          <a:p>
            <a:pPr marL="0" indent="0">
              <a:buNone/>
            </a:pPr>
            <a:r>
              <a:rPr lang="en-US" dirty="0"/>
              <a:t>If we can do this we now have P(n) is true for all n!</a:t>
            </a:r>
          </a:p>
          <a:p>
            <a:pPr marL="0" indent="0">
              <a:buNone/>
            </a:pPr>
            <a:r>
              <a:rPr lang="en-US" dirty="0"/>
              <a:t>(Note: Sometimes we start at n=0 not n=1)</a:t>
            </a:r>
          </a:p>
        </p:txBody>
      </p:sp>
      <p:sp>
        <p:nvSpPr>
          <p:cNvPr id="4" name="Slide Number Placeholder 3">
            <a:extLst>
              <a:ext uri="{FF2B5EF4-FFF2-40B4-BE49-F238E27FC236}">
                <a16:creationId xmlns:a16="http://schemas.microsoft.com/office/drawing/2014/main" id="{1D62200B-15D1-45F4-B136-6B31BD84C65D}"/>
              </a:ext>
            </a:extLst>
          </p:cNvPr>
          <p:cNvSpPr>
            <a:spLocks noGrp="1"/>
          </p:cNvSpPr>
          <p:nvPr>
            <p:ph type="sldNum" sz="quarter" idx="12"/>
          </p:nvPr>
        </p:nvSpPr>
        <p:spPr/>
        <p:txBody>
          <a:bodyPr/>
          <a:lstStyle/>
          <a:p>
            <a:fld id="{39170CAF-88AC-4846-AE90-53087C303D43}" type="slidenum">
              <a:rPr lang="en-US" smtClean="0"/>
              <a:t>10</a:t>
            </a:fld>
            <a:endParaRPr lang="en-US"/>
          </a:p>
        </p:txBody>
      </p:sp>
    </p:spTree>
    <p:extLst>
      <p:ext uri="{BB962C8B-B14F-4D97-AF65-F5344CB8AC3E}">
        <p14:creationId xmlns:p14="http://schemas.microsoft.com/office/powerpoint/2010/main" val="65179862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AB4AD-3CBC-4FA4-BC4B-BE2F31E389C2}"/>
              </a:ext>
            </a:extLst>
          </p:cNvPr>
          <p:cNvSpPr>
            <a:spLocks noGrp="1"/>
          </p:cNvSpPr>
          <p:nvPr>
            <p:ph type="title"/>
          </p:nvPr>
        </p:nvSpPr>
        <p:spPr/>
        <p:txBody>
          <a:bodyPr/>
          <a:lstStyle/>
          <a:p>
            <a:r>
              <a:rPr lang="en-US" b="1" dirty="0">
                <a:solidFill>
                  <a:srgbClr val="FF0000"/>
                </a:solidFill>
              </a:rPr>
              <a:t>Euclid and the Infinitude of Primes		</a:t>
            </a:r>
          </a:p>
        </p:txBody>
      </p:sp>
      <p:sp>
        <p:nvSpPr>
          <p:cNvPr id="3" name="Content Placeholder 2">
            <a:extLst>
              <a:ext uri="{FF2B5EF4-FFF2-40B4-BE49-F238E27FC236}">
                <a16:creationId xmlns:a16="http://schemas.microsoft.com/office/drawing/2014/main" id="{AF4437EE-3EF1-48D4-BC49-3EC9E883392F}"/>
              </a:ext>
            </a:extLst>
          </p:cNvPr>
          <p:cNvSpPr>
            <a:spLocks noGrp="1"/>
          </p:cNvSpPr>
          <p:nvPr>
            <p:ph idx="1"/>
          </p:nvPr>
        </p:nvSpPr>
        <p:spPr/>
        <p:txBody>
          <a:bodyPr>
            <a:normAutofit/>
          </a:bodyPr>
          <a:lstStyle/>
          <a:p>
            <a:pPr marL="0" indent="0">
              <a:buNone/>
            </a:pPr>
            <a:r>
              <a:rPr lang="en-US" dirty="0"/>
              <a:t>Consider the numbers generated by Euclid’s method; it’s fun to try this process. </a:t>
            </a:r>
          </a:p>
          <a:p>
            <a:r>
              <a:rPr lang="en-US" dirty="0"/>
              <a:t>We start with 2, then look at 2+1 and get 3 as the next number.</a:t>
            </a:r>
          </a:p>
          <a:p>
            <a:r>
              <a:rPr lang="en-US" dirty="0"/>
              <a:t>Then 2 </a:t>
            </a:r>
            <a:r>
              <a:rPr lang="en-US" sz="1800" dirty="0"/>
              <a:t>*</a:t>
            </a:r>
            <a:r>
              <a:rPr lang="en-US" dirty="0"/>
              <a:t> 3 + 1 = 7 for our next prime. </a:t>
            </a:r>
          </a:p>
          <a:p>
            <a:r>
              <a:rPr lang="en-US" dirty="0"/>
              <a:t>Then 2 </a:t>
            </a:r>
            <a:r>
              <a:rPr lang="en-US" sz="1800" dirty="0"/>
              <a:t>*</a:t>
            </a:r>
            <a:r>
              <a:rPr lang="en-US" dirty="0"/>
              <a:t> 3 </a:t>
            </a:r>
            <a:r>
              <a:rPr lang="en-US" sz="1800" dirty="0"/>
              <a:t>*</a:t>
            </a:r>
            <a:r>
              <a:rPr lang="en-US" dirty="0"/>
              <a:t> 7 + 1 = 43 which is also prime.</a:t>
            </a:r>
          </a:p>
          <a:p>
            <a:pPr marL="0" indent="0">
              <a:buNone/>
            </a:pPr>
            <a:endParaRPr lang="en-US" dirty="0"/>
          </a:p>
          <a:p>
            <a:pPr marL="0" indent="0">
              <a:buNone/>
            </a:pPr>
            <a:r>
              <a:rPr lang="en-US" dirty="0">
                <a:solidFill>
                  <a:srgbClr val="FF0000"/>
                </a:solidFill>
              </a:rPr>
              <a:t>Do we always get a prime when we apply this? Do we get all the primes?</a:t>
            </a:r>
            <a:r>
              <a:rPr lang="en-US" dirty="0"/>
              <a:t>  </a:t>
            </a:r>
          </a:p>
        </p:txBody>
      </p:sp>
      <p:sp>
        <p:nvSpPr>
          <p:cNvPr id="4" name="Slide Number Placeholder 3">
            <a:extLst>
              <a:ext uri="{FF2B5EF4-FFF2-40B4-BE49-F238E27FC236}">
                <a16:creationId xmlns:a16="http://schemas.microsoft.com/office/drawing/2014/main" id="{6FD3827F-38F5-459F-8149-D192A473DFF8}"/>
              </a:ext>
            </a:extLst>
          </p:cNvPr>
          <p:cNvSpPr>
            <a:spLocks noGrp="1"/>
          </p:cNvSpPr>
          <p:nvPr>
            <p:ph type="sldNum" sz="quarter" idx="12"/>
          </p:nvPr>
        </p:nvSpPr>
        <p:spPr/>
        <p:txBody>
          <a:bodyPr/>
          <a:lstStyle/>
          <a:p>
            <a:fld id="{39170CAF-88AC-4846-AE90-53087C303D43}" type="slidenum">
              <a:rPr lang="en-US" smtClean="0"/>
              <a:t>100</a:t>
            </a:fld>
            <a:endParaRPr lang="en-US"/>
          </a:p>
        </p:txBody>
      </p:sp>
    </p:spTree>
    <p:extLst>
      <p:ext uri="{BB962C8B-B14F-4D97-AF65-F5344CB8AC3E}">
        <p14:creationId xmlns:p14="http://schemas.microsoft.com/office/powerpoint/2010/main" val="318464275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AB4AD-3CBC-4FA4-BC4B-BE2F31E389C2}"/>
              </a:ext>
            </a:extLst>
          </p:cNvPr>
          <p:cNvSpPr>
            <a:spLocks noGrp="1"/>
          </p:cNvSpPr>
          <p:nvPr>
            <p:ph type="title"/>
          </p:nvPr>
        </p:nvSpPr>
        <p:spPr>
          <a:xfrm>
            <a:off x="243396" y="136525"/>
            <a:ext cx="10515600" cy="602540"/>
          </a:xfrm>
        </p:spPr>
        <p:txBody>
          <a:bodyPr>
            <a:normAutofit fontScale="90000"/>
          </a:bodyPr>
          <a:lstStyle/>
          <a:p>
            <a:r>
              <a:rPr lang="en-US" b="1" dirty="0">
                <a:solidFill>
                  <a:srgbClr val="FF0000"/>
                </a:solidFill>
              </a:rPr>
              <a:t>Euclid and the Infinitude of Primes		</a:t>
            </a:r>
          </a:p>
        </p:txBody>
      </p:sp>
      <p:sp>
        <p:nvSpPr>
          <p:cNvPr id="3" name="Content Placeholder 2">
            <a:extLst>
              <a:ext uri="{FF2B5EF4-FFF2-40B4-BE49-F238E27FC236}">
                <a16:creationId xmlns:a16="http://schemas.microsoft.com/office/drawing/2014/main" id="{AF4437EE-3EF1-48D4-BC49-3EC9E883392F}"/>
              </a:ext>
            </a:extLst>
          </p:cNvPr>
          <p:cNvSpPr>
            <a:spLocks noGrp="1"/>
          </p:cNvSpPr>
          <p:nvPr>
            <p:ph idx="1"/>
          </p:nvPr>
        </p:nvSpPr>
        <p:spPr>
          <a:xfrm>
            <a:off x="305539" y="739065"/>
            <a:ext cx="11776969" cy="5750512"/>
          </a:xfrm>
        </p:spPr>
        <p:txBody>
          <a:bodyPr>
            <a:normAutofit fontScale="92500" lnSpcReduction="20000"/>
          </a:bodyPr>
          <a:lstStyle/>
          <a:p>
            <a:pPr marL="0" indent="0">
              <a:buNone/>
            </a:pPr>
            <a:r>
              <a:rPr lang="en-US" sz="2600" dirty="0"/>
              <a:t>Consider the numbers generated by Euclid’s method; It’s fun to try this process. </a:t>
            </a:r>
          </a:p>
          <a:p>
            <a:r>
              <a:rPr lang="en-US" sz="2600" dirty="0"/>
              <a:t>We start with 2, then look at 2+1 and get 3 as the next number.</a:t>
            </a:r>
          </a:p>
          <a:p>
            <a:r>
              <a:rPr lang="en-US" sz="2600" dirty="0"/>
              <a:t>Then 2 * 3 + 1 = 7 for our next prime. </a:t>
            </a:r>
          </a:p>
          <a:p>
            <a:r>
              <a:rPr lang="en-US" sz="2600" dirty="0"/>
              <a:t>Then 2 * 3 * 7 + 1 = 43 which is also prime.</a:t>
            </a:r>
          </a:p>
          <a:p>
            <a:pPr marL="0" indent="0">
              <a:buNone/>
            </a:pPr>
            <a:endParaRPr lang="en-US" sz="2600" dirty="0"/>
          </a:p>
          <a:p>
            <a:pPr marL="0" indent="0">
              <a:buNone/>
            </a:pPr>
            <a:r>
              <a:rPr lang="en-US" sz="2600" dirty="0">
                <a:solidFill>
                  <a:srgbClr val="FF0000"/>
                </a:solidFill>
              </a:rPr>
              <a:t>Do we always get a prime when we apply this? Do we get all the primes?</a:t>
            </a:r>
            <a:r>
              <a:rPr lang="en-US" sz="2600" dirty="0"/>
              <a:t>  </a:t>
            </a:r>
          </a:p>
          <a:p>
            <a:pPr marL="0" indent="0">
              <a:buNone/>
            </a:pPr>
            <a:endParaRPr lang="en-US" sz="2600" dirty="0"/>
          </a:p>
          <a:p>
            <a:pPr marL="0" indent="0">
              <a:buNone/>
            </a:pPr>
            <a:r>
              <a:rPr lang="en-US" sz="2600" dirty="0"/>
              <a:t>We do not always get a prime – look at the next term! </a:t>
            </a:r>
          </a:p>
          <a:p>
            <a:r>
              <a:rPr lang="en-US" sz="2600" dirty="0"/>
              <a:t>2 * 3 * 7 * 43 + 1 =  1807 = 13 * 139.</a:t>
            </a:r>
          </a:p>
          <a:p>
            <a:pPr marL="0" indent="0">
              <a:buNone/>
            </a:pPr>
            <a:endParaRPr lang="en-US" dirty="0"/>
          </a:p>
          <a:p>
            <a:pPr marL="0" indent="0">
              <a:buNone/>
            </a:pPr>
            <a:r>
              <a:rPr lang="en-US" sz="3900" b="1" dirty="0">
                <a:solidFill>
                  <a:srgbClr val="7030A0"/>
                </a:solidFill>
              </a:rPr>
              <a:t>The other questions are open….. We don’t have to go far to find open questions about primes (others include are there infinitely many pairs of primes differing by 2, and can every even number at least 4 be written as the sum of two primes).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6FD3827F-38F5-459F-8149-D192A473DFF8}"/>
              </a:ext>
            </a:extLst>
          </p:cNvPr>
          <p:cNvSpPr>
            <a:spLocks noGrp="1"/>
          </p:cNvSpPr>
          <p:nvPr>
            <p:ph type="sldNum" sz="quarter" idx="12"/>
          </p:nvPr>
        </p:nvSpPr>
        <p:spPr/>
        <p:txBody>
          <a:bodyPr/>
          <a:lstStyle/>
          <a:p>
            <a:fld id="{39170CAF-88AC-4846-AE90-53087C303D43}" type="slidenum">
              <a:rPr lang="en-US" smtClean="0"/>
              <a:t>101</a:t>
            </a:fld>
            <a:endParaRPr lang="en-US"/>
          </a:p>
        </p:txBody>
      </p:sp>
    </p:spTree>
    <p:extLst>
      <p:ext uri="{BB962C8B-B14F-4D97-AF65-F5344CB8AC3E}">
        <p14:creationId xmlns:p14="http://schemas.microsoft.com/office/powerpoint/2010/main" val="423939832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56B487-FA86-49C9-9D3F-4C2F5E7C8F04}"/>
              </a:ext>
            </a:extLst>
          </p:cNvPr>
          <p:cNvSpPr>
            <a:spLocks noGrp="1"/>
          </p:cNvSpPr>
          <p:nvPr>
            <p:ph idx="1"/>
          </p:nvPr>
        </p:nvSpPr>
        <p:spPr>
          <a:xfrm>
            <a:off x="394316" y="369687"/>
            <a:ext cx="10515600" cy="4351338"/>
          </a:xfrm>
        </p:spPr>
        <p:txBody>
          <a:bodyPr/>
          <a:lstStyle/>
          <a:p>
            <a:pPr marL="0" indent="0">
              <a:buNone/>
            </a:pPr>
            <a:r>
              <a:rPr lang="en-US" dirty="0">
                <a:hlinkClick r:id="rId2"/>
              </a:rPr>
              <a:t>https://en.wikipedia.org/wiki/Euclid–</a:t>
            </a:r>
            <a:r>
              <a:rPr lang="en-US" dirty="0" err="1">
                <a:hlinkClick r:id="rId2"/>
              </a:rPr>
              <a:t>Mullin_sequence</a:t>
            </a:r>
            <a:r>
              <a:rPr lang="en-US" dirty="0"/>
              <a:t> </a:t>
            </a:r>
          </a:p>
        </p:txBody>
      </p:sp>
      <p:sp>
        <p:nvSpPr>
          <p:cNvPr id="4" name="Slide Number Placeholder 3">
            <a:extLst>
              <a:ext uri="{FF2B5EF4-FFF2-40B4-BE49-F238E27FC236}">
                <a16:creationId xmlns:a16="http://schemas.microsoft.com/office/drawing/2014/main" id="{BB3A70CB-2815-4380-AF3C-858856CC45B7}"/>
              </a:ext>
            </a:extLst>
          </p:cNvPr>
          <p:cNvSpPr>
            <a:spLocks noGrp="1"/>
          </p:cNvSpPr>
          <p:nvPr>
            <p:ph type="sldNum" sz="quarter" idx="12"/>
          </p:nvPr>
        </p:nvSpPr>
        <p:spPr/>
        <p:txBody>
          <a:bodyPr/>
          <a:lstStyle/>
          <a:p>
            <a:fld id="{39170CAF-88AC-4846-AE90-53087C303D43}" type="slidenum">
              <a:rPr lang="en-US" smtClean="0"/>
              <a:t>102</a:t>
            </a:fld>
            <a:endParaRPr lang="en-US"/>
          </a:p>
        </p:txBody>
      </p:sp>
      <p:pic>
        <p:nvPicPr>
          <p:cNvPr id="5" name="Picture 4">
            <a:extLst>
              <a:ext uri="{FF2B5EF4-FFF2-40B4-BE49-F238E27FC236}">
                <a16:creationId xmlns:a16="http://schemas.microsoft.com/office/drawing/2014/main" id="{75819FA7-E58C-455E-867F-BEFA53F77C4A}"/>
              </a:ext>
            </a:extLst>
          </p:cNvPr>
          <p:cNvPicPr>
            <a:picLocks noChangeAspect="1"/>
          </p:cNvPicPr>
          <p:nvPr/>
        </p:nvPicPr>
        <p:blipFill>
          <a:blip r:embed="rId3"/>
          <a:stretch>
            <a:fillRect/>
          </a:stretch>
        </p:blipFill>
        <p:spPr>
          <a:xfrm>
            <a:off x="932156" y="811075"/>
            <a:ext cx="10237704" cy="5190230"/>
          </a:xfrm>
          <a:prstGeom prst="rect">
            <a:avLst/>
          </a:prstGeom>
        </p:spPr>
      </p:pic>
    </p:spTree>
    <p:extLst>
      <p:ext uri="{BB962C8B-B14F-4D97-AF65-F5344CB8AC3E}">
        <p14:creationId xmlns:p14="http://schemas.microsoft.com/office/powerpoint/2010/main" val="184000072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22E4F-9638-48AC-8E5F-4D29D8165DCD}"/>
              </a:ext>
            </a:extLst>
          </p:cNvPr>
          <p:cNvSpPr>
            <a:spLocks noGrp="1"/>
          </p:cNvSpPr>
          <p:nvPr>
            <p:ph type="title"/>
          </p:nvPr>
        </p:nvSpPr>
        <p:spPr>
          <a:xfrm>
            <a:off x="2697702" y="365126"/>
            <a:ext cx="6796596" cy="673562"/>
          </a:xfrm>
        </p:spPr>
        <p:txBody>
          <a:bodyPr>
            <a:normAutofit fontScale="90000"/>
          </a:bodyPr>
          <a:lstStyle/>
          <a:p>
            <a:r>
              <a:rPr lang="en-US" b="1" dirty="0">
                <a:solidFill>
                  <a:srgbClr val="FF0000"/>
                </a:solidFill>
              </a:rPr>
              <a:t>The Riemann Zeta Function </a:t>
            </a:r>
            <a:r>
              <a:rPr lang="el-GR" b="1" dirty="0">
                <a:solidFill>
                  <a:srgbClr val="FF0000"/>
                </a:solidFill>
              </a:rPr>
              <a:t>ζ</a:t>
            </a:r>
            <a:r>
              <a:rPr lang="en-US" b="1" dirty="0">
                <a:solidFill>
                  <a:srgbClr val="FF0000"/>
                </a:solidFill>
              </a:rPr>
              <a:t>(s)</a:t>
            </a:r>
          </a:p>
        </p:txBody>
      </p:sp>
      <p:sp>
        <p:nvSpPr>
          <p:cNvPr id="3" name="Content Placeholder 2">
            <a:extLst>
              <a:ext uri="{FF2B5EF4-FFF2-40B4-BE49-F238E27FC236}">
                <a16:creationId xmlns:a16="http://schemas.microsoft.com/office/drawing/2014/main" id="{8A82C87E-91F4-4786-8F0A-16AD68198E0D}"/>
              </a:ext>
            </a:extLst>
          </p:cNvPr>
          <p:cNvSpPr>
            <a:spLocks noGrp="1"/>
          </p:cNvSpPr>
          <p:nvPr>
            <p:ph idx="1"/>
          </p:nvPr>
        </p:nvSpPr>
        <p:spPr>
          <a:xfrm>
            <a:off x="838200" y="1038688"/>
            <a:ext cx="10515600" cy="4351338"/>
          </a:xfrm>
        </p:spPr>
        <p:txBody>
          <a:bodyPr/>
          <a:lstStyle/>
          <a:p>
            <a:pPr marL="0" indent="0">
              <a:buNone/>
            </a:pPr>
            <a:r>
              <a:rPr lang="en-US" dirty="0"/>
              <a:t>                     </a:t>
            </a:r>
            <a:r>
              <a:rPr lang="en-US" dirty="0">
                <a:hlinkClick r:id="rId2"/>
              </a:rPr>
              <a:t>https://en.wikipedia.org/wiki/Greek_alphabet</a:t>
            </a:r>
            <a:r>
              <a:rPr lang="en-US" dirty="0"/>
              <a:t> </a:t>
            </a:r>
          </a:p>
          <a:p>
            <a:pPr marL="0" indent="0">
              <a:buNone/>
            </a:pPr>
            <a:r>
              <a:rPr lang="en-US" dirty="0"/>
              <a:t> </a:t>
            </a:r>
          </a:p>
        </p:txBody>
      </p:sp>
      <p:pic>
        <p:nvPicPr>
          <p:cNvPr id="5" name="Picture 4">
            <a:extLst>
              <a:ext uri="{FF2B5EF4-FFF2-40B4-BE49-F238E27FC236}">
                <a16:creationId xmlns:a16="http://schemas.microsoft.com/office/drawing/2014/main" id="{9E2AC6E6-42F8-4261-B8C0-FA496F83F65F}"/>
              </a:ext>
            </a:extLst>
          </p:cNvPr>
          <p:cNvPicPr>
            <a:picLocks noChangeAspect="1"/>
          </p:cNvPicPr>
          <p:nvPr/>
        </p:nvPicPr>
        <p:blipFill>
          <a:blip r:embed="rId3"/>
          <a:stretch>
            <a:fillRect/>
          </a:stretch>
        </p:blipFill>
        <p:spPr>
          <a:xfrm>
            <a:off x="838200" y="1563744"/>
            <a:ext cx="6796596" cy="4598025"/>
          </a:xfrm>
          <a:prstGeom prst="rect">
            <a:avLst/>
          </a:prstGeom>
        </p:spPr>
      </p:pic>
      <p:sp>
        <p:nvSpPr>
          <p:cNvPr id="6" name="TextBox 5">
            <a:extLst>
              <a:ext uri="{FF2B5EF4-FFF2-40B4-BE49-F238E27FC236}">
                <a16:creationId xmlns:a16="http://schemas.microsoft.com/office/drawing/2014/main" id="{FC7EDF97-7A12-4A45-8D57-29B9CB61AFCA}"/>
              </a:ext>
            </a:extLst>
          </p:cNvPr>
          <p:cNvSpPr txBox="1"/>
          <p:nvPr/>
        </p:nvSpPr>
        <p:spPr>
          <a:xfrm>
            <a:off x="7759084" y="1712250"/>
            <a:ext cx="4136994" cy="3477875"/>
          </a:xfrm>
          <a:prstGeom prst="rect">
            <a:avLst/>
          </a:prstGeom>
          <a:noFill/>
        </p:spPr>
        <p:txBody>
          <a:bodyPr wrap="square" rtlCol="0">
            <a:spAutoFit/>
          </a:bodyPr>
          <a:lstStyle/>
          <a:p>
            <a:r>
              <a:rPr lang="el-GR" sz="10000" b="1" dirty="0">
                <a:solidFill>
                  <a:srgbClr val="FF0000"/>
                </a:solidFill>
              </a:rPr>
              <a:t>ζ</a:t>
            </a:r>
            <a:r>
              <a:rPr lang="en-US" sz="10000" b="1" dirty="0">
                <a:solidFill>
                  <a:srgbClr val="FF0000"/>
                </a:solidFill>
              </a:rPr>
              <a:t>(s) </a:t>
            </a:r>
          </a:p>
          <a:p>
            <a:r>
              <a:rPr lang="en-US" sz="3000" b="1" dirty="0">
                <a:solidFill>
                  <a:srgbClr val="FF0000"/>
                </a:solidFill>
              </a:rPr>
              <a:t>There are many different ways of writing a Greek letter zeta; here is how </a:t>
            </a:r>
            <a:r>
              <a:rPr lang="en-US" sz="3000" b="1" dirty="0" err="1">
                <a:solidFill>
                  <a:srgbClr val="FF0000"/>
                </a:solidFill>
              </a:rPr>
              <a:t>Powerpoint</a:t>
            </a:r>
            <a:r>
              <a:rPr lang="en-US" sz="3000" b="1" dirty="0">
                <a:solidFill>
                  <a:srgbClr val="FF0000"/>
                </a:solidFill>
              </a:rPr>
              <a:t> displays it.</a:t>
            </a:r>
            <a:endParaRPr lang="en-US" sz="3000" dirty="0"/>
          </a:p>
        </p:txBody>
      </p:sp>
    </p:spTree>
    <p:extLst>
      <p:ext uri="{BB962C8B-B14F-4D97-AF65-F5344CB8AC3E}">
        <p14:creationId xmlns:p14="http://schemas.microsoft.com/office/powerpoint/2010/main" val="345720922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61532-778F-489C-B8B5-57A88B3759EB}"/>
              </a:ext>
            </a:extLst>
          </p:cNvPr>
          <p:cNvSpPr>
            <a:spLocks noGrp="1"/>
          </p:cNvSpPr>
          <p:nvPr>
            <p:ph type="title"/>
          </p:nvPr>
        </p:nvSpPr>
        <p:spPr>
          <a:xfrm>
            <a:off x="305540" y="311860"/>
            <a:ext cx="10515600" cy="895504"/>
          </a:xfrm>
        </p:spPr>
        <p:txBody>
          <a:bodyPr/>
          <a:lstStyle/>
          <a:p>
            <a:r>
              <a:rPr lang="en-US" b="1" dirty="0">
                <a:solidFill>
                  <a:srgbClr val="FF0000"/>
                </a:solidFill>
              </a:rPr>
              <a:t>The Riemann Zeta Function </a:t>
            </a:r>
            <a:r>
              <a:rPr lang="el-GR" b="1" dirty="0">
                <a:solidFill>
                  <a:srgbClr val="FF0000"/>
                </a:solidFill>
              </a:rPr>
              <a:t>ζ</a:t>
            </a:r>
            <a:r>
              <a:rPr lang="en-US" b="1" dirty="0">
                <a:solidFill>
                  <a:srgbClr val="FF0000"/>
                </a:solidFill>
              </a:rPr>
              <a:t>(s)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D20C18E-C3DA-4E57-8FB5-F643E558E91C}"/>
                  </a:ext>
                </a:extLst>
              </p:cNvPr>
              <p:cNvSpPr>
                <a:spLocks noGrp="1"/>
              </p:cNvSpPr>
              <p:nvPr>
                <p:ph idx="1"/>
              </p:nvPr>
            </p:nvSpPr>
            <p:spPr>
              <a:xfrm>
                <a:off x="305539" y="1253330"/>
                <a:ext cx="11555028" cy="4890018"/>
              </a:xfrm>
            </p:spPr>
            <p:txBody>
              <a:bodyPr/>
              <a:lstStyle/>
              <a:p>
                <a:pPr marL="0" indent="0">
                  <a:buNone/>
                </a:pPr>
                <a:r>
                  <a:rPr lang="en-US" dirty="0"/>
                  <a:t>We define this function as follows: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rPr>
                        <m:t>ζ</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  </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𝑛</m:t>
                          </m:r>
                          <m:r>
                            <a:rPr lang="en-US" b="0" i="1" smtClean="0">
                              <a:latin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m:t>
                          </m:r>
                        </m:sup>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r>
                                <a:rPr lang="en-US" b="0" i="1" baseline="30000" smtClean="0">
                                  <a:latin typeface="Cambria Math" panose="02040503050406030204" pitchFamily="18" charset="0"/>
                                </a:rPr>
                                <m:t>𝑠</m:t>
                              </m:r>
                            </m:den>
                          </m:f>
                          <m:r>
                            <a:rPr lang="en-US" b="0" i="1" smtClean="0">
                              <a:latin typeface="Cambria Math" panose="02040503050406030204" pitchFamily="18" charset="0"/>
                            </a:rPr>
                            <m:t> =1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2</m:t>
                              </m:r>
                              <m:r>
                                <a:rPr lang="en-US" i="1" baseline="30000">
                                  <a:latin typeface="Cambria Math" panose="02040503050406030204" pitchFamily="18" charset="0"/>
                                </a:rPr>
                                <m:t>𝑠</m:t>
                              </m:r>
                            </m:den>
                          </m:f>
                          <m:r>
                            <a:rPr lang="en-US" b="0" i="1" baseline="30000" smtClean="0">
                              <a:latin typeface="Cambria Math" panose="02040503050406030204" pitchFamily="18" charset="0"/>
                            </a:rPr>
                            <m:t> </m:t>
                          </m:r>
                          <m:r>
                            <a:rPr lang="en-US" i="1">
                              <a:latin typeface="Cambria Math" panose="02040503050406030204" pitchFamily="18" charset="0"/>
                            </a:rPr>
                            <m:t>+</m:t>
                          </m:r>
                          <m:r>
                            <a:rPr lang="en-US" b="0" i="1"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3</m:t>
                              </m:r>
                              <m:r>
                                <a:rPr lang="en-US" i="1" baseline="30000">
                                  <a:latin typeface="Cambria Math" panose="02040503050406030204" pitchFamily="18" charset="0"/>
                                </a:rPr>
                                <m:t>𝑠</m:t>
                              </m:r>
                            </m:den>
                          </m:f>
                          <m:r>
                            <a:rPr lang="en-US" b="0" i="1" baseline="30000" smtClean="0">
                              <a:latin typeface="Cambria Math" panose="02040503050406030204" pitchFamily="18" charset="0"/>
                            </a:rPr>
                            <m:t> </m:t>
                          </m:r>
                          <m:r>
                            <a:rPr lang="en-US" i="1">
                              <a:latin typeface="Cambria Math" panose="02040503050406030204" pitchFamily="18" charset="0"/>
                            </a:rPr>
                            <m:t>+</m:t>
                          </m:r>
                          <m:r>
                            <a:rPr lang="en-US" b="0" i="1"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4</m:t>
                              </m:r>
                              <m:r>
                                <a:rPr lang="en-US" i="1" baseline="30000">
                                  <a:latin typeface="Cambria Math" panose="02040503050406030204" pitchFamily="18" charset="0"/>
                                </a:rPr>
                                <m:t>𝑠</m:t>
                              </m:r>
                            </m:den>
                          </m:f>
                          <m:r>
                            <a:rPr lang="en-US" b="0" i="1" baseline="30000" smtClean="0">
                              <a:latin typeface="Cambria Math" panose="02040503050406030204" pitchFamily="18" charset="0"/>
                            </a:rPr>
                            <m:t> </m:t>
                          </m:r>
                          <m:r>
                            <a:rPr lang="en-US" i="1">
                              <a:latin typeface="Cambria Math" panose="02040503050406030204" pitchFamily="18" charset="0"/>
                            </a:rPr>
                            <m:t>+</m:t>
                          </m:r>
                          <m:r>
                            <a:rPr lang="en-US" b="0" i="1"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5</m:t>
                              </m:r>
                              <m:r>
                                <a:rPr lang="en-US" i="1" baseline="30000">
                                  <a:latin typeface="Cambria Math" panose="02040503050406030204" pitchFamily="18" charset="0"/>
                                </a:rPr>
                                <m:t>𝑠</m:t>
                              </m:r>
                            </m:den>
                          </m:f>
                        </m:e>
                      </m:nary>
                      <m:r>
                        <a:rPr lang="en-US" b="0" i="1" smtClean="0">
                          <a:latin typeface="Cambria Math" panose="02040503050406030204" pitchFamily="18" charset="0"/>
                        </a:rPr>
                        <m:t> + …</m:t>
                      </m:r>
                    </m:oMath>
                  </m:oMathPara>
                </a14:m>
                <a:endParaRPr lang="en-US" b="0" dirty="0"/>
              </a:p>
              <a:p>
                <a:pPr marL="0" indent="0" algn="just">
                  <a:buNone/>
                </a:pPr>
                <a:r>
                  <a:rPr lang="en-US" dirty="0"/>
                  <a:t>and for us we will take s &gt; 1 which ensures the infinite sum converges (for those knowing more, s can be any complex number with real part at least 1). </a:t>
                </a:r>
              </a:p>
              <a:p>
                <a:pPr marL="0" indent="0">
                  <a:buNone/>
                </a:pPr>
                <a:endParaRPr lang="en-US" dirty="0"/>
              </a:p>
              <a:p>
                <a:pPr marL="0" indent="0">
                  <a:buNone/>
                </a:pPr>
                <a:r>
                  <a:rPr lang="en-US" dirty="0"/>
                  <a:t>Looking at this function, it is NOT clear why it is worth studying….</a:t>
                </a:r>
              </a:p>
            </p:txBody>
          </p:sp>
        </mc:Choice>
        <mc:Fallback xmlns="">
          <p:sp>
            <p:nvSpPr>
              <p:cNvPr id="3" name="Content Placeholder 2">
                <a:extLst>
                  <a:ext uri="{FF2B5EF4-FFF2-40B4-BE49-F238E27FC236}">
                    <a16:creationId xmlns:a16="http://schemas.microsoft.com/office/drawing/2014/main" id="{8D20C18E-C3DA-4E57-8FB5-F643E558E91C}"/>
                  </a:ext>
                </a:extLst>
              </p:cNvPr>
              <p:cNvSpPr>
                <a:spLocks noGrp="1" noRot="1" noChangeAspect="1" noMove="1" noResize="1" noEditPoints="1" noAdjustHandles="1" noChangeArrowheads="1" noChangeShapeType="1" noTextEdit="1"/>
              </p:cNvSpPr>
              <p:nvPr>
                <p:ph idx="1"/>
              </p:nvPr>
            </p:nvSpPr>
            <p:spPr>
              <a:xfrm>
                <a:off x="305539" y="1253330"/>
                <a:ext cx="11555028" cy="4890018"/>
              </a:xfrm>
              <a:blipFill>
                <a:blip r:embed="rId2"/>
                <a:stretch>
                  <a:fillRect l="-1055" t="-2120" r="-105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8EB6691-510B-450D-AA62-1FF879A113C4}"/>
              </a:ext>
            </a:extLst>
          </p:cNvPr>
          <p:cNvSpPr>
            <a:spLocks noGrp="1"/>
          </p:cNvSpPr>
          <p:nvPr>
            <p:ph type="sldNum" sz="quarter" idx="12"/>
          </p:nvPr>
        </p:nvSpPr>
        <p:spPr/>
        <p:txBody>
          <a:bodyPr/>
          <a:lstStyle/>
          <a:p>
            <a:fld id="{39170CAF-88AC-4846-AE90-53087C303D43}" type="slidenum">
              <a:rPr lang="en-US" smtClean="0"/>
              <a:t>104</a:t>
            </a:fld>
            <a:endParaRPr lang="en-US"/>
          </a:p>
        </p:txBody>
      </p:sp>
    </p:spTree>
    <p:extLst>
      <p:ext uri="{BB962C8B-B14F-4D97-AF65-F5344CB8AC3E}">
        <p14:creationId xmlns:p14="http://schemas.microsoft.com/office/powerpoint/2010/main" val="66943125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9BF92-D639-47A6-8969-35B3BC8A2F61}"/>
              </a:ext>
            </a:extLst>
          </p:cNvPr>
          <p:cNvSpPr>
            <a:spLocks noGrp="1"/>
          </p:cNvSpPr>
          <p:nvPr>
            <p:ph type="title"/>
          </p:nvPr>
        </p:nvSpPr>
        <p:spPr>
          <a:xfrm>
            <a:off x="341050" y="347371"/>
            <a:ext cx="10515600" cy="851116"/>
          </a:xfrm>
        </p:spPr>
        <p:txBody>
          <a:bodyPr/>
          <a:lstStyle/>
          <a:p>
            <a:r>
              <a:rPr lang="en-US" b="1" dirty="0">
                <a:solidFill>
                  <a:srgbClr val="FF0000"/>
                </a:solidFill>
              </a:rPr>
              <a:t>Integers and Primes</a:t>
            </a:r>
          </a:p>
        </p:txBody>
      </p:sp>
      <p:sp>
        <p:nvSpPr>
          <p:cNvPr id="3" name="Content Placeholder 2">
            <a:extLst>
              <a:ext uri="{FF2B5EF4-FFF2-40B4-BE49-F238E27FC236}">
                <a16:creationId xmlns:a16="http://schemas.microsoft.com/office/drawing/2014/main" id="{C6FAFAF6-1626-46B9-91B2-ACD2C6CA73C6}"/>
              </a:ext>
            </a:extLst>
          </p:cNvPr>
          <p:cNvSpPr>
            <a:spLocks noGrp="1"/>
          </p:cNvSpPr>
          <p:nvPr>
            <p:ph idx="1"/>
          </p:nvPr>
        </p:nvSpPr>
        <p:spPr>
          <a:xfrm>
            <a:off x="341049" y="1253330"/>
            <a:ext cx="11359719" cy="5191858"/>
          </a:xfrm>
        </p:spPr>
        <p:txBody>
          <a:bodyPr>
            <a:normAutofit/>
          </a:bodyPr>
          <a:lstStyle/>
          <a:p>
            <a:pPr marL="0" indent="0">
              <a:buNone/>
            </a:pPr>
            <a:r>
              <a:rPr lang="en-US" dirty="0"/>
              <a:t>Most of us are familiar with the positive integers: 1, 2, 3, 4, 5, ….</a:t>
            </a:r>
          </a:p>
          <a:p>
            <a:pPr marL="0" indent="0">
              <a:buNone/>
            </a:pPr>
            <a:endParaRPr lang="en-US" dirty="0"/>
          </a:p>
          <a:p>
            <a:pPr marL="0" indent="0">
              <a:buNone/>
            </a:pPr>
            <a:r>
              <a:rPr lang="en-US" dirty="0"/>
              <a:t>What is the next integer after 2020? </a:t>
            </a:r>
          </a:p>
        </p:txBody>
      </p:sp>
      <p:sp>
        <p:nvSpPr>
          <p:cNvPr id="4" name="Slide Number Placeholder 3">
            <a:extLst>
              <a:ext uri="{FF2B5EF4-FFF2-40B4-BE49-F238E27FC236}">
                <a16:creationId xmlns:a16="http://schemas.microsoft.com/office/drawing/2014/main" id="{C7D20A3E-5F04-4AF1-A42D-11690B79F978}"/>
              </a:ext>
            </a:extLst>
          </p:cNvPr>
          <p:cNvSpPr>
            <a:spLocks noGrp="1"/>
          </p:cNvSpPr>
          <p:nvPr>
            <p:ph type="sldNum" sz="quarter" idx="12"/>
          </p:nvPr>
        </p:nvSpPr>
        <p:spPr/>
        <p:txBody>
          <a:bodyPr/>
          <a:lstStyle/>
          <a:p>
            <a:fld id="{39170CAF-88AC-4846-AE90-53087C303D43}" type="slidenum">
              <a:rPr lang="en-US" smtClean="0"/>
              <a:t>105</a:t>
            </a:fld>
            <a:endParaRPr lang="en-US"/>
          </a:p>
        </p:txBody>
      </p:sp>
    </p:spTree>
    <p:extLst>
      <p:ext uri="{BB962C8B-B14F-4D97-AF65-F5344CB8AC3E}">
        <p14:creationId xmlns:p14="http://schemas.microsoft.com/office/powerpoint/2010/main" val="78976799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9BF92-D639-47A6-8969-35B3BC8A2F61}"/>
              </a:ext>
            </a:extLst>
          </p:cNvPr>
          <p:cNvSpPr>
            <a:spLocks noGrp="1"/>
          </p:cNvSpPr>
          <p:nvPr>
            <p:ph type="title"/>
          </p:nvPr>
        </p:nvSpPr>
        <p:spPr>
          <a:xfrm>
            <a:off x="341050" y="347371"/>
            <a:ext cx="10515600" cy="851116"/>
          </a:xfrm>
        </p:spPr>
        <p:txBody>
          <a:bodyPr/>
          <a:lstStyle/>
          <a:p>
            <a:r>
              <a:rPr lang="en-US" b="1" dirty="0">
                <a:solidFill>
                  <a:srgbClr val="FF0000"/>
                </a:solidFill>
              </a:rPr>
              <a:t>Integers and Primes</a:t>
            </a:r>
          </a:p>
        </p:txBody>
      </p:sp>
      <p:sp>
        <p:nvSpPr>
          <p:cNvPr id="3" name="Content Placeholder 2">
            <a:extLst>
              <a:ext uri="{FF2B5EF4-FFF2-40B4-BE49-F238E27FC236}">
                <a16:creationId xmlns:a16="http://schemas.microsoft.com/office/drawing/2014/main" id="{C6FAFAF6-1626-46B9-91B2-ACD2C6CA73C6}"/>
              </a:ext>
            </a:extLst>
          </p:cNvPr>
          <p:cNvSpPr>
            <a:spLocks noGrp="1"/>
          </p:cNvSpPr>
          <p:nvPr>
            <p:ph idx="1"/>
          </p:nvPr>
        </p:nvSpPr>
        <p:spPr>
          <a:xfrm>
            <a:off x="341049" y="1253330"/>
            <a:ext cx="11359719" cy="5191858"/>
          </a:xfrm>
        </p:spPr>
        <p:txBody>
          <a:bodyPr>
            <a:normAutofit/>
          </a:bodyPr>
          <a:lstStyle/>
          <a:p>
            <a:pPr marL="0" indent="0">
              <a:buNone/>
            </a:pPr>
            <a:r>
              <a:rPr lang="en-US" dirty="0"/>
              <a:t>Most of us are familiar with the positive integers: 1, 2, 3, 4, 5, ….</a:t>
            </a:r>
          </a:p>
          <a:p>
            <a:pPr marL="0" indent="0">
              <a:buNone/>
            </a:pPr>
            <a:endParaRPr lang="en-US" dirty="0"/>
          </a:p>
          <a:p>
            <a:pPr marL="0" indent="0">
              <a:buNone/>
            </a:pPr>
            <a:r>
              <a:rPr lang="en-US" dirty="0"/>
              <a:t>What is the next integer after 2020? </a:t>
            </a:r>
            <a:r>
              <a:rPr lang="en-US" dirty="0">
                <a:solidFill>
                  <a:srgbClr val="FF0000"/>
                </a:solidFill>
              </a:rPr>
              <a:t>2021</a:t>
            </a:r>
            <a:endParaRPr lang="en-US" dirty="0"/>
          </a:p>
          <a:p>
            <a:pPr marL="0" indent="0">
              <a:buNone/>
            </a:pPr>
            <a:endParaRPr lang="en-US" dirty="0"/>
          </a:p>
          <a:p>
            <a:pPr marL="0" indent="0">
              <a:buNone/>
            </a:pPr>
            <a:r>
              <a:rPr lang="en-US" dirty="0"/>
              <a:t>What is the next integer after 2021? </a:t>
            </a:r>
          </a:p>
        </p:txBody>
      </p:sp>
      <p:sp>
        <p:nvSpPr>
          <p:cNvPr id="4" name="Slide Number Placeholder 3">
            <a:extLst>
              <a:ext uri="{FF2B5EF4-FFF2-40B4-BE49-F238E27FC236}">
                <a16:creationId xmlns:a16="http://schemas.microsoft.com/office/drawing/2014/main" id="{C7D20A3E-5F04-4AF1-A42D-11690B79F978}"/>
              </a:ext>
            </a:extLst>
          </p:cNvPr>
          <p:cNvSpPr>
            <a:spLocks noGrp="1"/>
          </p:cNvSpPr>
          <p:nvPr>
            <p:ph type="sldNum" sz="quarter" idx="12"/>
          </p:nvPr>
        </p:nvSpPr>
        <p:spPr/>
        <p:txBody>
          <a:bodyPr/>
          <a:lstStyle/>
          <a:p>
            <a:fld id="{39170CAF-88AC-4846-AE90-53087C303D43}" type="slidenum">
              <a:rPr lang="en-US" smtClean="0"/>
              <a:t>106</a:t>
            </a:fld>
            <a:endParaRPr lang="en-US"/>
          </a:p>
        </p:txBody>
      </p:sp>
    </p:spTree>
    <p:extLst>
      <p:ext uri="{BB962C8B-B14F-4D97-AF65-F5344CB8AC3E}">
        <p14:creationId xmlns:p14="http://schemas.microsoft.com/office/powerpoint/2010/main" val="63676454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9BF92-D639-47A6-8969-35B3BC8A2F61}"/>
              </a:ext>
            </a:extLst>
          </p:cNvPr>
          <p:cNvSpPr>
            <a:spLocks noGrp="1"/>
          </p:cNvSpPr>
          <p:nvPr>
            <p:ph type="title"/>
          </p:nvPr>
        </p:nvSpPr>
        <p:spPr>
          <a:xfrm>
            <a:off x="341050" y="347371"/>
            <a:ext cx="10515600" cy="851116"/>
          </a:xfrm>
        </p:spPr>
        <p:txBody>
          <a:bodyPr/>
          <a:lstStyle/>
          <a:p>
            <a:r>
              <a:rPr lang="en-US" b="1" dirty="0">
                <a:solidFill>
                  <a:srgbClr val="FF0000"/>
                </a:solidFill>
              </a:rPr>
              <a:t>Integers and Primes</a:t>
            </a:r>
          </a:p>
        </p:txBody>
      </p:sp>
      <p:sp>
        <p:nvSpPr>
          <p:cNvPr id="3" name="Content Placeholder 2">
            <a:extLst>
              <a:ext uri="{FF2B5EF4-FFF2-40B4-BE49-F238E27FC236}">
                <a16:creationId xmlns:a16="http://schemas.microsoft.com/office/drawing/2014/main" id="{C6FAFAF6-1626-46B9-91B2-ACD2C6CA73C6}"/>
              </a:ext>
            </a:extLst>
          </p:cNvPr>
          <p:cNvSpPr>
            <a:spLocks noGrp="1"/>
          </p:cNvSpPr>
          <p:nvPr>
            <p:ph idx="1"/>
          </p:nvPr>
        </p:nvSpPr>
        <p:spPr>
          <a:xfrm>
            <a:off x="341049" y="1253330"/>
            <a:ext cx="11359719" cy="5191858"/>
          </a:xfrm>
        </p:spPr>
        <p:txBody>
          <a:bodyPr>
            <a:normAutofit/>
          </a:bodyPr>
          <a:lstStyle/>
          <a:p>
            <a:pPr marL="0" indent="0">
              <a:buNone/>
            </a:pPr>
            <a:r>
              <a:rPr lang="en-US" dirty="0"/>
              <a:t>Most of us are familiar with the positive integers: 1, 2, 3, 4, 5, ….</a:t>
            </a:r>
          </a:p>
          <a:p>
            <a:pPr marL="0" indent="0">
              <a:buNone/>
            </a:pPr>
            <a:endParaRPr lang="en-US" dirty="0"/>
          </a:p>
          <a:p>
            <a:pPr marL="0" indent="0">
              <a:buNone/>
            </a:pPr>
            <a:r>
              <a:rPr lang="en-US" dirty="0"/>
              <a:t>What is the next integer after 2020? </a:t>
            </a:r>
            <a:r>
              <a:rPr lang="en-US" dirty="0">
                <a:solidFill>
                  <a:srgbClr val="FF0000"/>
                </a:solidFill>
              </a:rPr>
              <a:t>2021</a:t>
            </a:r>
            <a:endParaRPr lang="en-US" dirty="0"/>
          </a:p>
          <a:p>
            <a:pPr marL="0" indent="0">
              <a:buNone/>
            </a:pPr>
            <a:endParaRPr lang="en-US" dirty="0"/>
          </a:p>
          <a:p>
            <a:pPr marL="0" indent="0">
              <a:buNone/>
            </a:pPr>
            <a:r>
              <a:rPr lang="en-US" dirty="0"/>
              <a:t>What is the next integer after 2021? </a:t>
            </a:r>
            <a:r>
              <a:rPr lang="en-US" dirty="0">
                <a:solidFill>
                  <a:srgbClr val="FF0000"/>
                </a:solidFill>
              </a:rPr>
              <a:t>2022</a:t>
            </a:r>
            <a:endParaRPr lang="en-US" dirty="0"/>
          </a:p>
          <a:p>
            <a:pPr marL="0" indent="0">
              <a:buNone/>
            </a:pPr>
            <a:endParaRPr lang="en-US" dirty="0"/>
          </a:p>
          <a:p>
            <a:pPr marL="0" indent="0">
              <a:buNone/>
            </a:pPr>
            <a:r>
              <a:rPr lang="en-US" dirty="0"/>
              <a:t>What is the next integer after 2022? </a:t>
            </a:r>
          </a:p>
        </p:txBody>
      </p:sp>
      <p:sp>
        <p:nvSpPr>
          <p:cNvPr id="4" name="Slide Number Placeholder 3">
            <a:extLst>
              <a:ext uri="{FF2B5EF4-FFF2-40B4-BE49-F238E27FC236}">
                <a16:creationId xmlns:a16="http://schemas.microsoft.com/office/drawing/2014/main" id="{C7D20A3E-5F04-4AF1-A42D-11690B79F978}"/>
              </a:ext>
            </a:extLst>
          </p:cNvPr>
          <p:cNvSpPr>
            <a:spLocks noGrp="1"/>
          </p:cNvSpPr>
          <p:nvPr>
            <p:ph type="sldNum" sz="quarter" idx="12"/>
          </p:nvPr>
        </p:nvSpPr>
        <p:spPr/>
        <p:txBody>
          <a:bodyPr/>
          <a:lstStyle/>
          <a:p>
            <a:fld id="{39170CAF-88AC-4846-AE90-53087C303D43}" type="slidenum">
              <a:rPr lang="en-US" smtClean="0"/>
              <a:t>107</a:t>
            </a:fld>
            <a:endParaRPr lang="en-US"/>
          </a:p>
        </p:txBody>
      </p:sp>
    </p:spTree>
    <p:extLst>
      <p:ext uri="{BB962C8B-B14F-4D97-AF65-F5344CB8AC3E}">
        <p14:creationId xmlns:p14="http://schemas.microsoft.com/office/powerpoint/2010/main" val="242598820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9BF92-D639-47A6-8969-35B3BC8A2F61}"/>
              </a:ext>
            </a:extLst>
          </p:cNvPr>
          <p:cNvSpPr>
            <a:spLocks noGrp="1"/>
          </p:cNvSpPr>
          <p:nvPr>
            <p:ph type="title"/>
          </p:nvPr>
        </p:nvSpPr>
        <p:spPr>
          <a:xfrm>
            <a:off x="341050" y="347371"/>
            <a:ext cx="10515600" cy="851116"/>
          </a:xfrm>
        </p:spPr>
        <p:txBody>
          <a:bodyPr/>
          <a:lstStyle/>
          <a:p>
            <a:r>
              <a:rPr lang="en-US" b="1" dirty="0">
                <a:solidFill>
                  <a:srgbClr val="FF0000"/>
                </a:solidFill>
              </a:rPr>
              <a:t>Integers and Primes</a:t>
            </a:r>
          </a:p>
        </p:txBody>
      </p:sp>
      <p:sp>
        <p:nvSpPr>
          <p:cNvPr id="3" name="Content Placeholder 2">
            <a:extLst>
              <a:ext uri="{FF2B5EF4-FFF2-40B4-BE49-F238E27FC236}">
                <a16:creationId xmlns:a16="http://schemas.microsoft.com/office/drawing/2014/main" id="{C6FAFAF6-1626-46B9-91B2-ACD2C6CA73C6}"/>
              </a:ext>
            </a:extLst>
          </p:cNvPr>
          <p:cNvSpPr>
            <a:spLocks noGrp="1"/>
          </p:cNvSpPr>
          <p:nvPr>
            <p:ph idx="1"/>
          </p:nvPr>
        </p:nvSpPr>
        <p:spPr>
          <a:xfrm>
            <a:off x="341049" y="1253330"/>
            <a:ext cx="11359719" cy="5191858"/>
          </a:xfrm>
        </p:spPr>
        <p:txBody>
          <a:bodyPr>
            <a:normAutofit/>
          </a:bodyPr>
          <a:lstStyle/>
          <a:p>
            <a:pPr marL="0" indent="0">
              <a:buNone/>
            </a:pPr>
            <a:r>
              <a:rPr lang="en-US" dirty="0"/>
              <a:t>Most of us are familiar with the positive integers: 1, 2, 3, 4, 5, ….</a:t>
            </a:r>
          </a:p>
          <a:p>
            <a:pPr marL="0" indent="0">
              <a:buNone/>
            </a:pPr>
            <a:endParaRPr lang="en-US" dirty="0"/>
          </a:p>
          <a:p>
            <a:pPr marL="0" indent="0">
              <a:buNone/>
            </a:pPr>
            <a:r>
              <a:rPr lang="en-US" dirty="0"/>
              <a:t>What is the next integer after 2020? </a:t>
            </a:r>
            <a:r>
              <a:rPr lang="en-US" dirty="0">
                <a:solidFill>
                  <a:srgbClr val="FF0000"/>
                </a:solidFill>
              </a:rPr>
              <a:t>2021</a:t>
            </a:r>
            <a:endParaRPr lang="en-US" dirty="0"/>
          </a:p>
          <a:p>
            <a:pPr marL="0" indent="0">
              <a:buNone/>
            </a:pPr>
            <a:endParaRPr lang="en-US" dirty="0"/>
          </a:p>
          <a:p>
            <a:pPr marL="0" indent="0">
              <a:buNone/>
            </a:pPr>
            <a:r>
              <a:rPr lang="en-US" dirty="0"/>
              <a:t>What is the next integer after 2021? </a:t>
            </a:r>
            <a:r>
              <a:rPr lang="en-US" dirty="0">
                <a:solidFill>
                  <a:srgbClr val="FF0000"/>
                </a:solidFill>
              </a:rPr>
              <a:t>2022</a:t>
            </a:r>
            <a:endParaRPr lang="en-US" dirty="0"/>
          </a:p>
          <a:p>
            <a:pPr marL="0" indent="0">
              <a:buNone/>
            </a:pPr>
            <a:endParaRPr lang="en-US" dirty="0"/>
          </a:p>
          <a:p>
            <a:pPr marL="0" indent="0">
              <a:buNone/>
            </a:pPr>
            <a:r>
              <a:rPr lang="en-US" dirty="0"/>
              <a:t>What is the next integer after 2022? </a:t>
            </a:r>
            <a:r>
              <a:rPr lang="en-US" dirty="0">
                <a:solidFill>
                  <a:srgbClr val="FF0000"/>
                </a:solidFill>
              </a:rPr>
              <a:t>2023</a:t>
            </a:r>
          </a:p>
          <a:p>
            <a:pPr marL="0" indent="0">
              <a:buNone/>
            </a:pPr>
            <a:endParaRPr lang="en-US" dirty="0"/>
          </a:p>
          <a:p>
            <a:pPr marL="0" indent="0">
              <a:buNone/>
            </a:pPr>
            <a:r>
              <a:rPr lang="en-US" dirty="0"/>
              <a:t>As you have hopefully noticed, there is not much mystery in the spacings between integers!</a:t>
            </a:r>
          </a:p>
        </p:txBody>
      </p:sp>
      <p:sp>
        <p:nvSpPr>
          <p:cNvPr id="4" name="Slide Number Placeholder 3">
            <a:extLst>
              <a:ext uri="{FF2B5EF4-FFF2-40B4-BE49-F238E27FC236}">
                <a16:creationId xmlns:a16="http://schemas.microsoft.com/office/drawing/2014/main" id="{C7D20A3E-5F04-4AF1-A42D-11690B79F978}"/>
              </a:ext>
            </a:extLst>
          </p:cNvPr>
          <p:cNvSpPr>
            <a:spLocks noGrp="1"/>
          </p:cNvSpPr>
          <p:nvPr>
            <p:ph type="sldNum" sz="quarter" idx="12"/>
          </p:nvPr>
        </p:nvSpPr>
        <p:spPr/>
        <p:txBody>
          <a:bodyPr/>
          <a:lstStyle/>
          <a:p>
            <a:fld id="{39170CAF-88AC-4846-AE90-53087C303D43}" type="slidenum">
              <a:rPr lang="en-US" smtClean="0"/>
              <a:t>108</a:t>
            </a:fld>
            <a:endParaRPr lang="en-US"/>
          </a:p>
        </p:txBody>
      </p:sp>
    </p:spTree>
    <p:extLst>
      <p:ext uri="{BB962C8B-B14F-4D97-AF65-F5344CB8AC3E}">
        <p14:creationId xmlns:p14="http://schemas.microsoft.com/office/powerpoint/2010/main" val="333974919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9BF92-D639-47A6-8969-35B3BC8A2F61}"/>
              </a:ext>
            </a:extLst>
          </p:cNvPr>
          <p:cNvSpPr>
            <a:spLocks noGrp="1"/>
          </p:cNvSpPr>
          <p:nvPr>
            <p:ph type="title"/>
          </p:nvPr>
        </p:nvSpPr>
        <p:spPr>
          <a:xfrm>
            <a:off x="341050" y="347371"/>
            <a:ext cx="10515600" cy="851116"/>
          </a:xfrm>
        </p:spPr>
        <p:txBody>
          <a:bodyPr/>
          <a:lstStyle/>
          <a:p>
            <a:r>
              <a:rPr lang="en-US" b="1" dirty="0">
                <a:solidFill>
                  <a:srgbClr val="FF0000"/>
                </a:solidFill>
              </a:rPr>
              <a:t>Integers and Primes</a:t>
            </a:r>
          </a:p>
        </p:txBody>
      </p:sp>
      <p:sp>
        <p:nvSpPr>
          <p:cNvPr id="3" name="Content Placeholder 2">
            <a:extLst>
              <a:ext uri="{FF2B5EF4-FFF2-40B4-BE49-F238E27FC236}">
                <a16:creationId xmlns:a16="http://schemas.microsoft.com/office/drawing/2014/main" id="{C6FAFAF6-1626-46B9-91B2-ACD2C6CA73C6}"/>
              </a:ext>
            </a:extLst>
          </p:cNvPr>
          <p:cNvSpPr>
            <a:spLocks noGrp="1"/>
          </p:cNvSpPr>
          <p:nvPr>
            <p:ph idx="1"/>
          </p:nvPr>
        </p:nvSpPr>
        <p:spPr>
          <a:xfrm>
            <a:off x="341049" y="1253330"/>
            <a:ext cx="11359719" cy="5191858"/>
          </a:xfrm>
        </p:spPr>
        <p:txBody>
          <a:bodyPr>
            <a:normAutofit/>
          </a:bodyPr>
          <a:lstStyle/>
          <a:p>
            <a:pPr marL="0" indent="0">
              <a:buNone/>
            </a:pPr>
            <a:r>
              <a:rPr lang="en-US" dirty="0"/>
              <a:t>What about the primes: 2, 3, 5, 7, ….</a:t>
            </a:r>
          </a:p>
          <a:p>
            <a:pPr marL="0" indent="0">
              <a:buNone/>
            </a:pPr>
            <a:endParaRPr lang="en-US" dirty="0"/>
          </a:p>
          <a:p>
            <a:pPr marL="0" indent="0">
              <a:buNone/>
            </a:pPr>
            <a:r>
              <a:rPr lang="en-US" dirty="0"/>
              <a:t>What is the next prime after 2020? </a:t>
            </a:r>
          </a:p>
        </p:txBody>
      </p:sp>
      <p:sp>
        <p:nvSpPr>
          <p:cNvPr id="4" name="Slide Number Placeholder 3">
            <a:extLst>
              <a:ext uri="{FF2B5EF4-FFF2-40B4-BE49-F238E27FC236}">
                <a16:creationId xmlns:a16="http://schemas.microsoft.com/office/drawing/2014/main" id="{C7D20A3E-5F04-4AF1-A42D-11690B79F978}"/>
              </a:ext>
            </a:extLst>
          </p:cNvPr>
          <p:cNvSpPr>
            <a:spLocks noGrp="1"/>
          </p:cNvSpPr>
          <p:nvPr>
            <p:ph type="sldNum" sz="quarter" idx="12"/>
          </p:nvPr>
        </p:nvSpPr>
        <p:spPr/>
        <p:txBody>
          <a:bodyPr/>
          <a:lstStyle/>
          <a:p>
            <a:fld id="{39170CAF-88AC-4846-AE90-53087C303D43}" type="slidenum">
              <a:rPr lang="en-US" smtClean="0"/>
              <a:t>109</a:t>
            </a:fld>
            <a:endParaRPr lang="en-US"/>
          </a:p>
        </p:txBody>
      </p:sp>
    </p:spTree>
    <p:extLst>
      <p:ext uri="{BB962C8B-B14F-4D97-AF65-F5344CB8AC3E}">
        <p14:creationId xmlns:p14="http://schemas.microsoft.com/office/powerpoint/2010/main" val="1794303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A819-113B-4399-9B67-D558D3789E9C}"/>
              </a:ext>
            </a:extLst>
          </p:cNvPr>
          <p:cNvSpPr>
            <a:spLocks noGrp="1"/>
          </p:cNvSpPr>
          <p:nvPr>
            <p:ph type="title"/>
          </p:nvPr>
        </p:nvSpPr>
        <p:spPr>
          <a:xfrm>
            <a:off x="838200" y="365125"/>
            <a:ext cx="10685016" cy="1325563"/>
          </a:xfrm>
        </p:spPr>
        <p:txBody>
          <a:bodyPr/>
          <a:lstStyle/>
          <a:p>
            <a:r>
              <a:rPr lang="en-US" dirty="0">
                <a:solidFill>
                  <a:srgbClr val="FF0000"/>
                </a:solidFill>
              </a:rPr>
              <a:t>Induction</a:t>
            </a:r>
          </a:p>
        </p:txBody>
      </p:sp>
      <p:sp>
        <p:nvSpPr>
          <p:cNvPr id="3" name="Content Placeholder 2">
            <a:extLst>
              <a:ext uri="{FF2B5EF4-FFF2-40B4-BE49-F238E27FC236}">
                <a16:creationId xmlns:a16="http://schemas.microsoft.com/office/drawing/2014/main" id="{62C9177B-DFCC-435D-976C-1901C0F52535}"/>
              </a:ext>
            </a:extLst>
          </p:cNvPr>
          <p:cNvSpPr>
            <a:spLocks noGrp="1"/>
          </p:cNvSpPr>
          <p:nvPr>
            <p:ph idx="1"/>
          </p:nvPr>
        </p:nvSpPr>
        <p:spPr/>
        <p:txBody>
          <a:bodyPr>
            <a:normAutofit/>
          </a:bodyPr>
          <a:lstStyle/>
          <a:p>
            <a:pPr marL="0" indent="0">
              <a:buNone/>
            </a:pPr>
            <a:r>
              <a:rPr lang="en-US" dirty="0"/>
              <a:t>Say we have some statement P(n). Perhaps P(n) is “the sum of the first n integers is n(n+1)/2”.</a:t>
            </a:r>
          </a:p>
          <a:p>
            <a:pPr marL="0" indent="0">
              <a:buNone/>
            </a:pPr>
            <a:endParaRPr lang="en-US" dirty="0"/>
          </a:p>
          <a:p>
            <a:pPr marL="0" indent="0">
              <a:buNone/>
            </a:pPr>
            <a:r>
              <a:rPr lang="en-US" dirty="0"/>
              <a:t>Imagine we can show the following two statements are true.</a:t>
            </a:r>
          </a:p>
          <a:p>
            <a:pPr marL="514350" indent="-514350">
              <a:buFont typeface="+mj-lt"/>
              <a:buAutoNum type="arabicPeriod"/>
            </a:pPr>
            <a:r>
              <a:rPr lang="en-US" dirty="0">
                <a:solidFill>
                  <a:srgbClr val="FF0000"/>
                </a:solidFill>
              </a:rPr>
              <a:t>Base case: </a:t>
            </a:r>
            <a:r>
              <a:rPr lang="en-US" dirty="0"/>
              <a:t>P(1) is true, and</a:t>
            </a:r>
          </a:p>
          <a:p>
            <a:pPr marL="514350" indent="-514350">
              <a:buFont typeface="+mj-lt"/>
              <a:buAutoNum type="arabicPeriod"/>
            </a:pPr>
            <a:r>
              <a:rPr lang="en-US" dirty="0">
                <a:solidFill>
                  <a:srgbClr val="FF0000"/>
                </a:solidFill>
              </a:rPr>
              <a:t>Inductive Step: </a:t>
            </a:r>
            <a:r>
              <a:rPr lang="en-US" dirty="0"/>
              <a:t>Whenever P(n) is true then P(n+1) is true.</a:t>
            </a:r>
          </a:p>
          <a:p>
            <a:pPr marL="0" indent="0">
              <a:buNone/>
            </a:pPr>
            <a:endParaRPr lang="en-US" dirty="0"/>
          </a:p>
          <a:p>
            <a:pPr marL="0" indent="0">
              <a:buNone/>
            </a:pPr>
            <a:r>
              <a:rPr lang="en-US" dirty="0"/>
              <a:t>Why does this imply that it holds for all n?</a:t>
            </a:r>
          </a:p>
        </p:txBody>
      </p:sp>
      <p:sp>
        <p:nvSpPr>
          <p:cNvPr id="4" name="Slide Number Placeholder 3">
            <a:extLst>
              <a:ext uri="{FF2B5EF4-FFF2-40B4-BE49-F238E27FC236}">
                <a16:creationId xmlns:a16="http://schemas.microsoft.com/office/drawing/2014/main" id="{E3996C29-11CD-46A8-8C8C-69292AE639D1}"/>
              </a:ext>
            </a:extLst>
          </p:cNvPr>
          <p:cNvSpPr>
            <a:spLocks noGrp="1"/>
          </p:cNvSpPr>
          <p:nvPr>
            <p:ph type="sldNum" sz="quarter" idx="12"/>
          </p:nvPr>
        </p:nvSpPr>
        <p:spPr/>
        <p:txBody>
          <a:bodyPr/>
          <a:lstStyle/>
          <a:p>
            <a:fld id="{39170CAF-88AC-4846-AE90-53087C303D43}" type="slidenum">
              <a:rPr lang="en-US" smtClean="0"/>
              <a:t>11</a:t>
            </a:fld>
            <a:endParaRPr lang="en-US"/>
          </a:p>
        </p:txBody>
      </p:sp>
    </p:spTree>
    <p:extLst>
      <p:ext uri="{BB962C8B-B14F-4D97-AF65-F5344CB8AC3E}">
        <p14:creationId xmlns:p14="http://schemas.microsoft.com/office/powerpoint/2010/main" val="68939687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9BF92-D639-47A6-8969-35B3BC8A2F61}"/>
              </a:ext>
            </a:extLst>
          </p:cNvPr>
          <p:cNvSpPr>
            <a:spLocks noGrp="1"/>
          </p:cNvSpPr>
          <p:nvPr>
            <p:ph type="title"/>
          </p:nvPr>
        </p:nvSpPr>
        <p:spPr>
          <a:xfrm>
            <a:off x="341050" y="347371"/>
            <a:ext cx="10515600" cy="851116"/>
          </a:xfrm>
        </p:spPr>
        <p:txBody>
          <a:bodyPr/>
          <a:lstStyle/>
          <a:p>
            <a:r>
              <a:rPr lang="en-US" b="1" dirty="0">
                <a:solidFill>
                  <a:srgbClr val="FF0000"/>
                </a:solidFill>
              </a:rPr>
              <a:t>Integers and Primes</a:t>
            </a:r>
          </a:p>
        </p:txBody>
      </p:sp>
      <p:sp>
        <p:nvSpPr>
          <p:cNvPr id="3" name="Content Placeholder 2">
            <a:extLst>
              <a:ext uri="{FF2B5EF4-FFF2-40B4-BE49-F238E27FC236}">
                <a16:creationId xmlns:a16="http://schemas.microsoft.com/office/drawing/2014/main" id="{C6FAFAF6-1626-46B9-91B2-ACD2C6CA73C6}"/>
              </a:ext>
            </a:extLst>
          </p:cNvPr>
          <p:cNvSpPr>
            <a:spLocks noGrp="1"/>
          </p:cNvSpPr>
          <p:nvPr>
            <p:ph idx="1"/>
          </p:nvPr>
        </p:nvSpPr>
        <p:spPr>
          <a:xfrm>
            <a:off x="341049" y="1253330"/>
            <a:ext cx="11359719" cy="5191858"/>
          </a:xfrm>
        </p:spPr>
        <p:txBody>
          <a:bodyPr>
            <a:normAutofit/>
          </a:bodyPr>
          <a:lstStyle/>
          <a:p>
            <a:pPr marL="0" indent="0">
              <a:buNone/>
            </a:pPr>
            <a:r>
              <a:rPr lang="en-US" dirty="0"/>
              <a:t>What about the primes: 2, 3, 5, 7, ….</a:t>
            </a:r>
          </a:p>
          <a:p>
            <a:pPr marL="0" indent="0">
              <a:buNone/>
            </a:pPr>
            <a:endParaRPr lang="en-US" dirty="0"/>
          </a:p>
          <a:p>
            <a:pPr marL="0" indent="0">
              <a:buNone/>
            </a:pPr>
            <a:r>
              <a:rPr lang="en-US" dirty="0"/>
              <a:t>What is the next prime after 2020? </a:t>
            </a:r>
            <a:r>
              <a:rPr lang="en-US" dirty="0">
                <a:solidFill>
                  <a:srgbClr val="FF0000"/>
                </a:solidFill>
              </a:rPr>
              <a:t>2027</a:t>
            </a:r>
            <a:endParaRPr lang="en-US" dirty="0"/>
          </a:p>
          <a:p>
            <a:pPr marL="0" indent="0">
              <a:buNone/>
            </a:pPr>
            <a:endParaRPr lang="en-US" dirty="0"/>
          </a:p>
          <a:p>
            <a:pPr marL="0" indent="0">
              <a:buNone/>
            </a:pPr>
            <a:r>
              <a:rPr lang="en-US" dirty="0"/>
              <a:t>What is the next prime after 2027? </a:t>
            </a:r>
          </a:p>
        </p:txBody>
      </p:sp>
      <p:sp>
        <p:nvSpPr>
          <p:cNvPr id="4" name="Slide Number Placeholder 3">
            <a:extLst>
              <a:ext uri="{FF2B5EF4-FFF2-40B4-BE49-F238E27FC236}">
                <a16:creationId xmlns:a16="http://schemas.microsoft.com/office/drawing/2014/main" id="{C7D20A3E-5F04-4AF1-A42D-11690B79F978}"/>
              </a:ext>
            </a:extLst>
          </p:cNvPr>
          <p:cNvSpPr>
            <a:spLocks noGrp="1"/>
          </p:cNvSpPr>
          <p:nvPr>
            <p:ph type="sldNum" sz="quarter" idx="12"/>
          </p:nvPr>
        </p:nvSpPr>
        <p:spPr/>
        <p:txBody>
          <a:bodyPr/>
          <a:lstStyle/>
          <a:p>
            <a:fld id="{39170CAF-88AC-4846-AE90-53087C303D43}" type="slidenum">
              <a:rPr lang="en-US" smtClean="0"/>
              <a:t>110</a:t>
            </a:fld>
            <a:endParaRPr lang="en-US"/>
          </a:p>
        </p:txBody>
      </p:sp>
    </p:spTree>
    <p:extLst>
      <p:ext uri="{BB962C8B-B14F-4D97-AF65-F5344CB8AC3E}">
        <p14:creationId xmlns:p14="http://schemas.microsoft.com/office/powerpoint/2010/main" val="347339390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9BF92-D639-47A6-8969-35B3BC8A2F61}"/>
              </a:ext>
            </a:extLst>
          </p:cNvPr>
          <p:cNvSpPr>
            <a:spLocks noGrp="1"/>
          </p:cNvSpPr>
          <p:nvPr>
            <p:ph type="title"/>
          </p:nvPr>
        </p:nvSpPr>
        <p:spPr>
          <a:xfrm>
            <a:off x="341050" y="347371"/>
            <a:ext cx="10515600" cy="851116"/>
          </a:xfrm>
        </p:spPr>
        <p:txBody>
          <a:bodyPr/>
          <a:lstStyle/>
          <a:p>
            <a:r>
              <a:rPr lang="en-US" b="1" dirty="0">
                <a:solidFill>
                  <a:srgbClr val="FF0000"/>
                </a:solidFill>
              </a:rPr>
              <a:t>Integers and Primes</a:t>
            </a:r>
          </a:p>
        </p:txBody>
      </p:sp>
      <p:sp>
        <p:nvSpPr>
          <p:cNvPr id="3" name="Content Placeholder 2">
            <a:extLst>
              <a:ext uri="{FF2B5EF4-FFF2-40B4-BE49-F238E27FC236}">
                <a16:creationId xmlns:a16="http://schemas.microsoft.com/office/drawing/2014/main" id="{C6FAFAF6-1626-46B9-91B2-ACD2C6CA73C6}"/>
              </a:ext>
            </a:extLst>
          </p:cNvPr>
          <p:cNvSpPr>
            <a:spLocks noGrp="1"/>
          </p:cNvSpPr>
          <p:nvPr>
            <p:ph idx="1"/>
          </p:nvPr>
        </p:nvSpPr>
        <p:spPr>
          <a:xfrm>
            <a:off x="341049" y="1253330"/>
            <a:ext cx="11359719" cy="5191858"/>
          </a:xfrm>
        </p:spPr>
        <p:txBody>
          <a:bodyPr>
            <a:normAutofit/>
          </a:bodyPr>
          <a:lstStyle/>
          <a:p>
            <a:pPr marL="0" indent="0">
              <a:buNone/>
            </a:pPr>
            <a:r>
              <a:rPr lang="en-US" dirty="0"/>
              <a:t>What about the primes: 2, 3, 5, 7, ….</a:t>
            </a:r>
          </a:p>
          <a:p>
            <a:pPr marL="0" indent="0">
              <a:buNone/>
            </a:pPr>
            <a:endParaRPr lang="en-US" dirty="0"/>
          </a:p>
          <a:p>
            <a:pPr marL="0" indent="0">
              <a:buNone/>
            </a:pPr>
            <a:r>
              <a:rPr lang="en-US" dirty="0"/>
              <a:t>What is the next prime after 2020? </a:t>
            </a:r>
            <a:r>
              <a:rPr lang="en-US" dirty="0">
                <a:solidFill>
                  <a:srgbClr val="FF0000"/>
                </a:solidFill>
              </a:rPr>
              <a:t>2027</a:t>
            </a:r>
            <a:endParaRPr lang="en-US" dirty="0"/>
          </a:p>
          <a:p>
            <a:pPr marL="0" indent="0">
              <a:buNone/>
            </a:pPr>
            <a:endParaRPr lang="en-US" dirty="0"/>
          </a:p>
          <a:p>
            <a:pPr marL="0" indent="0">
              <a:buNone/>
            </a:pPr>
            <a:r>
              <a:rPr lang="en-US" dirty="0"/>
              <a:t>What is the next prime after 2027? </a:t>
            </a:r>
            <a:r>
              <a:rPr lang="en-US" dirty="0">
                <a:solidFill>
                  <a:srgbClr val="FF0000"/>
                </a:solidFill>
              </a:rPr>
              <a:t>2029</a:t>
            </a:r>
            <a:endParaRPr lang="en-US" dirty="0"/>
          </a:p>
          <a:p>
            <a:pPr marL="0" indent="0">
              <a:buNone/>
            </a:pPr>
            <a:endParaRPr lang="en-US" dirty="0"/>
          </a:p>
          <a:p>
            <a:pPr marL="0" indent="0">
              <a:buNone/>
            </a:pPr>
            <a:r>
              <a:rPr lang="en-US" dirty="0"/>
              <a:t>What is the next prime after 2029? </a:t>
            </a:r>
          </a:p>
        </p:txBody>
      </p:sp>
      <p:sp>
        <p:nvSpPr>
          <p:cNvPr id="4" name="Slide Number Placeholder 3">
            <a:extLst>
              <a:ext uri="{FF2B5EF4-FFF2-40B4-BE49-F238E27FC236}">
                <a16:creationId xmlns:a16="http://schemas.microsoft.com/office/drawing/2014/main" id="{C7D20A3E-5F04-4AF1-A42D-11690B79F978}"/>
              </a:ext>
            </a:extLst>
          </p:cNvPr>
          <p:cNvSpPr>
            <a:spLocks noGrp="1"/>
          </p:cNvSpPr>
          <p:nvPr>
            <p:ph type="sldNum" sz="quarter" idx="12"/>
          </p:nvPr>
        </p:nvSpPr>
        <p:spPr/>
        <p:txBody>
          <a:bodyPr/>
          <a:lstStyle/>
          <a:p>
            <a:fld id="{39170CAF-88AC-4846-AE90-53087C303D43}" type="slidenum">
              <a:rPr lang="en-US" smtClean="0"/>
              <a:t>111</a:t>
            </a:fld>
            <a:endParaRPr lang="en-US"/>
          </a:p>
        </p:txBody>
      </p:sp>
    </p:spTree>
    <p:extLst>
      <p:ext uri="{BB962C8B-B14F-4D97-AF65-F5344CB8AC3E}">
        <p14:creationId xmlns:p14="http://schemas.microsoft.com/office/powerpoint/2010/main" val="32091530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9BF92-D639-47A6-8969-35B3BC8A2F61}"/>
              </a:ext>
            </a:extLst>
          </p:cNvPr>
          <p:cNvSpPr>
            <a:spLocks noGrp="1"/>
          </p:cNvSpPr>
          <p:nvPr>
            <p:ph type="title"/>
          </p:nvPr>
        </p:nvSpPr>
        <p:spPr>
          <a:xfrm>
            <a:off x="341050" y="347371"/>
            <a:ext cx="10515600" cy="851116"/>
          </a:xfrm>
        </p:spPr>
        <p:txBody>
          <a:bodyPr/>
          <a:lstStyle/>
          <a:p>
            <a:r>
              <a:rPr lang="en-US" b="1" dirty="0">
                <a:solidFill>
                  <a:srgbClr val="FF0000"/>
                </a:solidFill>
              </a:rPr>
              <a:t>Integers and Primes</a:t>
            </a:r>
          </a:p>
        </p:txBody>
      </p:sp>
      <p:sp>
        <p:nvSpPr>
          <p:cNvPr id="3" name="Content Placeholder 2">
            <a:extLst>
              <a:ext uri="{FF2B5EF4-FFF2-40B4-BE49-F238E27FC236}">
                <a16:creationId xmlns:a16="http://schemas.microsoft.com/office/drawing/2014/main" id="{C6FAFAF6-1626-46B9-91B2-ACD2C6CA73C6}"/>
              </a:ext>
            </a:extLst>
          </p:cNvPr>
          <p:cNvSpPr>
            <a:spLocks noGrp="1"/>
          </p:cNvSpPr>
          <p:nvPr>
            <p:ph idx="1"/>
          </p:nvPr>
        </p:nvSpPr>
        <p:spPr>
          <a:xfrm>
            <a:off x="341049" y="1253330"/>
            <a:ext cx="11359719" cy="5191858"/>
          </a:xfrm>
        </p:spPr>
        <p:txBody>
          <a:bodyPr>
            <a:normAutofit/>
          </a:bodyPr>
          <a:lstStyle/>
          <a:p>
            <a:pPr marL="0" indent="0">
              <a:buNone/>
            </a:pPr>
            <a:r>
              <a:rPr lang="en-US" dirty="0"/>
              <a:t>What about the primes: 2, 3, 5, 7, ….</a:t>
            </a:r>
          </a:p>
          <a:p>
            <a:pPr marL="0" indent="0">
              <a:buNone/>
            </a:pPr>
            <a:endParaRPr lang="en-US" dirty="0"/>
          </a:p>
          <a:p>
            <a:pPr marL="0" indent="0">
              <a:buNone/>
            </a:pPr>
            <a:r>
              <a:rPr lang="en-US" dirty="0"/>
              <a:t>What is the next prime after 2020? </a:t>
            </a:r>
            <a:r>
              <a:rPr lang="en-US" dirty="0">
                <a:solidFill>
                  <a:srgbClr val="FF0000"/>
                </a:solidFill>
              </a:rPr>
              <a:t>2027</a:t>
            </a:r>
            <a:endParaRPr lang="en-US" dirty="0"/>
          </a:p>
          <a:p>
            <a:pPr marL="0" indent="0">
              <a:buNone/>
            </a:pPr>
            <a:endParaRPr lang="en-US" dirty="0"/>
          </a:p>
          <a:p>
            <a:pPr marL="0" indent="0">
              <a:buNone/>
            </a:pPr>
            <a:r>
              <a:rPr lang="en-US" dirty="0"/>
              <a:t>What is the next prime after 2027? </a:t>
            </a:r>
            <a:r>
              <a:rPr lang="en-US" dirty="0">
                <a:solidFill>
                  <a:srgbClr val="FF0000"/>
                </a:solidFill>
              </a:rPr>
              <a:t>2029</a:t>
            </a:r>
            <a:endParaRPr lang="en-US" dirty="0"/>
          </a:p>
          <a:p>
            <a:pPr marL="0" indent="0">
              <a:buNone/>
            </a:pPr>
            <a:endParaRPr lang="en-US" dirty="0"/>
          </a:p>
          <a:p>
            <a:pPr marL="0" indent="0">
              <a:buNone/>
            </a:pPr>
            <a:r>
              <a:rPr lang="en-US" dirty="0"/>
              <a:t>What is the next prime after 2029? </a:t>
            </a:r>
            <a:r>
              <a:rPr lang="en-US" dirty="0">
                <a:solidFill>
                  <a:srgbClr val="FF0000"/>
                </a:solidFill>
              </a:rPr>
              <a:t>2039</a:t>
            </a:r>
          </a:p>
          <a:p>
            <a:pPr marL="0" indent="0">
              <a:buNone/>
            </a:pPr>
            <a:endParaRPr lang="en-US" dirty="0"/>
          </a:p>
          <a:p>
            <a:pPr marL="0" indent="0">
              <a:buNone/>
            </a:pPr>
            <a:r>
              <a:rPr lang="en-US" dirty="0"/>
              <a:t>As you have hopefully noticed, it is a lot harder to find the next prime than to find the next integer!</a:t>
            </a:r>
          </a:p>
        </p:txBody>
      </p:sp>
      <p:sp>
        <p:nvSpPr>
          <p:cNvPr id="4" name="Slide Number Placeholder 3">
            <a:extLst>
              <a:ext uri="{FF2B5EF4-FFF2-40B4-BE49-F238E27FC236}">
                <a16:creationId xmlns:a16="http://schemas.microsoft.com/office/drawing/2014/main" id="{C7D20A3E-5F04-4AF1-A42D-11690B79F978}"/>
              </a:ext>
            </a:extLst>
          </p:cNvPr>
          <p:cNvSpPr>
            <a:spLocks noGrp="1"/>
          </p:cNvSpPr>
          <p:nvPr>
            <p:ph type="sldNum" sz="quarter" idx="12"/>
          </p:nvPr>
        </p:nvSpPr>
        <p:spPr/>
        <p:txBody>
          <a:bodyPr/>
          <a:lstStyle/>
          <a:p>
            <a:fld id="{39170CAF-88AC-4846-AE90-53087C303D43}" type="slidenum">
              <a:rPr lang="en-US" smtClean="0"/>
              <a:t>112</a:t>
            </a:fld>
            <a:endParaRPr lang="en-US"/>
          </a:p>
        </p:txBody>
      </p:sp>
    </p:spTree>
    <p:extLst>
      <p:ext uri="{BB962C8B-B14F-4D97-AF65-F5344CB8AC3E}">
        <p14:creationId xmlns:p14="http://schemas.microsoft.com/office/powerpoint/2010/main" val="13296268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8804A-0E36-49C1-9A50-75F0FEEA0AE3}"/>
              </a:ext>
            </a:extLst>
          </p:cNvPr>
          <p:cNvSpPr>
            <a:spLocks noGrp="1"/>
          </p:cNvSpPr>
          <p:nvPr>
            <p:ph type="title"/>
          </p:nvPr>
        </p:nvSpPr>
        <p:spPr>
          <a:xfrm>
            <a:off x="252273" y="273234"/>
            <a:ext cx="10515600" cy="815605"/>
          </a:xfrm>
        </p:spPr>
        <p:txBody>
          <a:bodyPr/>
          <a:lstStyle/>
          <a:p>
            <a:r>
              <a:rPr lang="en-US" b="1" dirty="0">
                <a:solidFill>
                  <a:srgbClr val="FF0000"/>
                </a:solidFill>
              </a:rPr>
              <a:t>The Riemann Zeta Function </a:t>
            </a:r>
            <a:r>
              <a:rPr lang="el-GR" b="1" dirty="0">
                <a:solidFill>
                  <a:srgbClr val="FF0000"/>
                </a:solidFill>
              </a:rPr>
              <a:t>ζ</a:t>
            </a:r>
            <a:r>
              <a:rPr lang="en-US" b="1" dirty="0">
                <a:solidFill>
                  <a:srgbClr val="FF0000"/>
                </a:solidFill>
              </a:rPr>
              <a:t>(s) and Primes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CC52CB-EB7A-42C5-9950-394CF66624CE}"/>
                  </a:ext>
                </a:extLst>
              </p:cNvPr>
              <p:cNvSpPr>
                <a:spLocks noGrp="1"/>
              </p:cNvSpPr>
              <p:nvPr>
                <p:ph idx="1"/>
              </p:nvPr>
            </p:nvSpPr>
            <p:spPr>
              <a:xfrm>
                <a:off x="341050" y="1159800"/>
                <a:ext cx="11501761" cy="5196550"/>
              </a:xfrm>
            </p:spPr>
            <p:txBody>
              <a:bodyPr/>
              <a:lstStyle/>
              <a:p>
                <a:pPr marL="0" indent="0">
                  <a:buNone/>
                </a:pPr>
                <a:r>
                  <a:rPr lang="en-US" dirty="0"/>
                  <a:t>We defined the Riemann Zeta Function (for s &gt; 1) by</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l-GR" i="1">
                          <a:latin typeface="Cambria Math" panose="02040503050406030204" pitchFamily="18" charset="0"/>
                        </a:rPr>
                        <m:t>ζ</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  </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𝑛</m:t>
                          </m:r>
                          <m:r>
                            <a:rPr lang="en-US" i="1">
                              <a:latin typeface="Cambria Math" panose="02040503050406030204" pitchFamily="18" charset="0"/>
                            </a:rPr>
                            <m:t>=1</m:t>
                          </m:r>
                        </m:sub>
                        <m:sup>
                          <m:r>
                            <a:rPr lang="en-US" i="1">
                              <a:latin typeface="Cambria Math" panose="02040503050406030204" pitchFamily="18" charset="0"/>
                              <a:ea typeface="Cambria Math" panose="02040503050406030204" pitchFamily="18" charset="0"/>
                            </a:rPr>
                            <m:t>∞</m:t>
                          </m:r>
                        </m:sup>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𝑛</m:t>
                              </m:r>
                              <m:r>
                                <a:rPr lang="en-US" i="1" baseline="30000">
                                  <a:latin typeface="Cambria Math" panose="02040503050406030204" pitchFamily="18" charset="0"/>
                                </a:rPr>
                                <m:t>𝑠</m:t>
                              </m:r>
                            </m:den>
                          </m:f>
                          <m:r>
                            <a:rPr lang="en-US" i="1">
                              <a:latin typeface="Cambria Math" panose="02040503050406030204" pitchFamily="18" charset="0"/>
                            </a:rPr>
                            <m:t> =1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r>
                                <a:rPr lang="en-US" i="1" baseline="30000">
                                  <a:latin typeface="Cambria Math" panose="02040503050406030204" pitchFamily="18" charset="0"/>
                                </a:rPr>
                                <m:t>𝑠</m:t>
                              </m:r>
                            </m:den>
                          </m:f>
                          <m:r>
                            <a:rPr lang="en-US" i="1" baseline="30000">
                              <a:latin typeface="Cambria Math" panose="02040503050406030204" pitchFamily="18" charset="0"/>
                            </a:rPr>
                            <m:t> </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r>
                                <a:rPr lang="en-US" i="1" baseline="30000">
                                  <a:latin typeface="Cambria Math" panose="02040503050406030204" pitchFamily="18" charset="0"/>
                                </a:rPr>
                                <m:t>𝑠</m:t>
                              </m:r>
                            </m:den>
                          </m:f>
                          <m:r>
                            <a:rPr lang="en-US" i="1" baseline="30000">
                              <a:latin typeface="Cambria Math" panose="02040503050406030204" pitchFamily="18" charset="0"/>
                            </a:rPr>
                            <m:t> </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r>
                                <a:rPr lang="en-US" i="1" baseline="30000">
                                  <a:latin typeface="Cambria Math" panose="02040503050406030204" pitchFamily="18" charset="0"/>
                                </a:rPr>
                                <m:t>𝑠</m:t>
                              </m:r>
                            </m:den>
                          </m:f>
                          <m:r>
                            <a:rPr lang="en-US" i="1" baseline="30000">
                              <a:latin typeface="Cambria Math" panose="02040503050406030204" pitchFamily="18" charset="0"/>
                            </a:rPr>
                            <m:t> </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5</m:t>
                              </m:r>
                              <m:r>
                                <a:rPr lang="en-US" i="1" baseline="30000">
                                  <a:latin typeface="Cambria Math" panose="02040503050406030204" pitchFamily="18" charset="0"/>
                                </a:rPr>
                                <m:t>𝑠</m:t>
                              </m:r>
                            </m:den>
                          </m:f>
                        </m:e>
                      </m:nary>
                      <m:r>
                        <a:rPr lang="en-US" i="1">
                          <a:latin typeface="Cambria Math" panose="02040503050406030204" pitchFamily="18" charset="0"/>
                        </a:rPr>
                        <m:t> + …</m:t>
                      </m:r>
                    </m:oMath>
                  </m:oMathPara>
                </a14:m>
                <a:endParaRPr lang="en-US" dirty="0"/>
              </a:p>
              <a:p>
                <a:pPr marL="0" indent="0">
                  <a:buNone/>
                </a:pPr>
                <a:r>
                  <a:rPr lang="en-US" dirty="0"/>
                  <a:t>and now we note a remarkable property; we also have </a:t>
                </a:r>
              </a:p>
              <a:p>
                <a:pPr marL="0" indent="0">
                  <a:buNone/>
                </a:pPr>
                <a14:m>
                  <m:oMathPara xmlns:m="http://schemas.openxmlformats.org/officeDocument/2006/math">
                    <m:oMathParaPr>
                      <m:jc m:val="centerGroup"/>
                    </m:oMathParaPr>
                    <m:oMath xmlns:m="http://schemas.openxmlformats.org/officeDocument/2006/math">
                      <m:r>
                        <m:rPr>
                          <m:sty m:val="p"/>
                        </m:rPr>
                        <a:rPr lang="el-GR" i="1">
                          <a:latin typeface="Cambria Math" panose="02040503050406030204" pitchFamily="18" charset="0"/>
                        </a:rPr>
                        <m:t>ζ</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r>
                        <a:rPr lang="en-US" b="0" i="1" smtClean="0">
                          <a:latin typeface="Cambria Math" panose="02040503050406030204" pitchFamily="18" charset="0"/>
                        </a:rPr>
                        <m:t> </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𝑝</m:t>
                          </m:r>
                          <m:r>
                            <a:rPr lang="en-US" b="0" i="1" smtClean="0">
                              <a:latin typeface="Cambria Math" panose="02040503050406030204" pitchFamily="18" charset="0"/>
                            </a:rPr>
                            <m:t> </m:t>
                          </m:r>
                          <m:r>
                            <a:rPr lang="en-US" b="0" i="1" smtClean="0">
                              <a:latin typeface="Cambria Math" panose="02040503050406030204" pitchFamily="18" charset="0"/>
                            </a:rPr>
                            <m:t>𝑝𝑟𝑖𝑚𝑒</m:t>
                          </m:r>
                        </m:sub>
                        <m:sup/>
                        <m:e>
                          <m:sSup>
                            <m:sSupPr>
                              <m:ctrlPr>
                                <a:rPr lang="en-US" b="0" i="1" smtClean="0">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𝑝</m:t>
                                      </m:r>
                                      <m:r>
                                        <a:rPr lang="en-US" i="1" baseline="30000">
                                          <a:latin typeface="Cambria Math" panose="02040503050406030204" pitchFamily="18" charset="0"/>
                                        </a:rPr>
                                        <m:t>𝑠</m:t>
                                      </m:r>
                                    </m:den>
                                  </m:f>
                                </m:e>
                              </m:d>
                            </m:e>
                            <m:sup>
                              <m:r>
                                <a:rPr lang="en-US" b="0" i="1" smtClean="0">
                                  <a:latin typeface="Cambria Math" panose="02040503050406030204" pitchFamily="18" charset="0"/>
                                </a:rPr>
                                <m:t>−1</m:t>
                              </m:r>
                            </m:sup>
                          </m:sSup>
                          <m:r>
                            <a:rPr lang="en-US" b="0" i="1" smtClean="0">
                              <a:latin typeface="Cambria Math" panose="02040503050406030204" pitchFamily="18" charset="0"/>
                            </a:rPr>
                            <m:t> =</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2</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3</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5</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r>
                            <a:rPr lang="en-US" b="0" i="1" smtClean="0">
                              <a:latin typeface="Cambria Math" panose="02040503050406030204" pitchFamily="18" charset="0"/>
                            </a:rPr>
                            <m:t>….</m:t>
                          </m:r>
                        </m:e>
                      </m:nary>
                    </m:oMath>
                  </m:oMathPara>
                </a14:m>
                <a:endParaRPr lang="en-US" b="0" dirty="0"/>
              </a:p>
              <a:p>
                <a:pPr marL="0" indent="0">
                  <a:buNone/>
                </a:pPr>
                <a:endParaRPr lang="en-US" dirty="0"/>
              </a:p>
              <a:p>
                <a:pPr marL="0" indent="0">
                  <a:buNone/>
                </a:pPr>
                <a:r>
                  <a:rPr lang="en-US" dirty="0"/>
                  <a:t>Two questions: (1) Why is this true, and (2) Why do we care?</a:t>
                </a:r>
              </a:p>
            </p:txBody>
          </p:sp>
        </mc:Choice>
        <mc:Fallback xmlns="">
          <p:sp>
            <p:nvSpPr>
              <p:cNvPr id="3" name="Content Placeholder 2">
                <a:extLst>
                  <a:ext uri="{FF2B5EF4-FFF2-40B4-BE49-F238E27FC236}">
                    <a16:creationId xmlns:a16="http://schemas.microsoft.com/office/drawing/2014/main" id="{85CC52CB-EB7A-42C5-9950-394CF66624CE}"/>
                  </a:ext>
                </a:extLst>
              </p:cNvPr>
              <p:cNvSpPr>
                <a:spLocks noGrp="1" noRot="1" noChangeAspect="1" noMove="1" noResize="1" noEditPoints="1" noAdjustHandles="1" noChangeArrowheads="1" noChangeShapeType="1" noTextEdit="1"/>
              </p:cNvSpPr>
              <p:nvPr>
                <p:ph idx="1"/>
              </p:nvPr>
            </p:nvSpPr>
            <p:spPr>
              <a:xfrm>
                <a:off x="341050" y="1159800"/>
                <a:ext cx="11501761" cy="5196550"/>
              </a:xfrm>
              <a:blipFill>
                <a:blip r:embed="rId2"/>
                <a:stretch>
                  <a:fillRect l="-1113" t="-187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A3F8CAF-C67E-4344-A0B7-218FDC0416C4}"/>
              </a:ext>
            </a:extLst>
          </p:cNvPr>
          <p:cNvSpPr>
            <a:spLocks noGrp="1"/>
          </p:cNvSpPr>
          <p:nvPr>
            <p:ph type="sldNum" sz="quarter" idx="12"/>
          </p:nvPr>
        </p:nvSpPr>
        <p:spPr/>
        <p:txBody>
          <a:bodyPr/>
          <a:lstStyle/>
          <a:p>
            <a:fld id="{39170CAF-88AC-4846-AE90-53087C303D43}" type="slidenum">
              <a:rPr lang="en-US" smtClean="0"/>
              <a:t>113</a:t>
            </a:fld>
            <a:endParaRPr lang="en-US"/>
          </a:p>
        </p:txBody>
      </p:sp>
    </p:spTree>
    <p:extLst>
      <p:ext uri="{BB962C8B-B14F-4D97-AF65-F5344CB8AC3E}">
        <p14:creationId xmlns:p14="http://schemas.microsoft.com/office/powerpoint/2010/main" val="211749336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8804A-0E36-49C1-9A50-75F0FEEA0AE3}"/>
              </a:ext>
            </a:extLst>
          </p:cNvPr>
          <p:cNvSpPr>
            <a:spLocks noGrp="1"/>
          </p:cNvSpPr>
          <p:nvPr>
            <p:ph type="title"/>
          </p:nvPr>
        </p:nvSpPr>
        <p:spPr>
          <a:xfrm>
            <a:off x="181252" y="136525"/>
            <a:ext cx="10515600" cy="815605"/>
          </a:xfrm>
        </p:spPr>
        <p:txBody>
          <a:bodyPr/>
          <a:lstStyle/>
          <a:p>
            <a:r>
              <a:rPr lang="en-US" b="1" dirty="0">
                <a:solidFill>
                  <a:srgbClr val="FF0000"/>
                </a:solidFill>
              </a:rPr>
              <a:t>The Riemann Zeta Function </a:t>
            </a:r>
            <a:r>
              <a:rPr lang="el-GR" b="1" dirty="0">
                <a:solidFill>
                  <a:srgbClr val="FF0000"/>
                </a:solidFill>
              </a:rPr>
              <a:t>ζ</a:t>
            </a:r>
            <a:r>
              <a:rPr lang="en-US" b="1" dirty="0">
                <a:solidFill>
                  <a:srgbClr val="FF0000"/>
                </a:solidFill>
              </a:rPr>
              <a:t>(s) and Primes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CC52CB-EB7A-42C5-9950-394CF66624CE}"/>
                  </a:ext>
                </a:extLst>
              </p:cNvPr>
              <p:cNvSpPr>
                <a:spLocks noGrp="1"/>
              </p:cNvSpPr>
              <p:nvPr>
                <p:ph idx="1"/>
              </p:nvPr>
            </p:nvSpPr>
            <p:spPr>
              <a:xfrm>
                <a:off x="181252" y="952129"/>
                <a:ext cx="11829496" cy="5679489"/>
              </a:xfrm>
            </p:spPr>
            <p:txBody>
              <a:bodyPr>
                <a:normAutofit lnSpcReduction="10000"/>
              </a:bodyPr>
              <a:lstStyle/>
              <a:p>
                <a:pPr marL="0" indent="0">
                  <a:buNone/>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rPr>
                        <m:t>ζ</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  </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𝑛</m:t>
                          </m:r>
                          <m:r>
                            <a:rPr lang="en-US" i="1">
                              <a:latin typeface="Cambria Math" panose="02040503050406030204" pitchFamily="18" charset="0"/>
                            </a:rPr>
                            <m:t>=1</m:t>
                          </m:r>
                        </m:sub>
                        <m:sup>
                          <m:r>
                            <a:rPr lang="en-US" i="1">
                              <a:latin typeface="Cambria Math" panose="02040503050406030204" pitchFamily="18" charset="0"/>
                              <a:ea typeface="Cambria Math" panose="02040503050406030204" pitchFamily="18" charset="0"/>
                            </a:rPr>
                            <m:t>∞</m:t>
                          </m:r>
                        </m:sup>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𝑛</m:t>
                              </m:r>
                              <m:r>
                                <a:rPr lang="en-US" i="1" baseline="30000">
                                  <a:latin typeface="Cambria Math" panose="02040503050406030204" pitchFamily="18" charset="0"/>
                                </a:rPr>
                                <m:t>𝑠</m:t>
                              </m:r>
                            </m:den>
                          </m:f>
                          <m:r>
                            <a:rPr lang="en-US" i="1">
                              <a:latin typeface="Cambria Math" panose="02040503050406030204" pitchFamily="18" charset="0"/>
                            </a:rPr>
                            <m:t> =</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𝑝</m:t>
                              </m:r>
                              <m:r>
                                <a:rPr lang="en-US" i="1">
                                  <a:latin typeface="Cambria Math" panose="02040503050406030204" pitchFamily="18" charset="0"/>
                                </a:rPr>
                                <m:t> </m:t>
                              </m:r>
                              <m:r>
                                <a:rPr lang="en-US" i="1">
                                  <a:latin typeface="Cambria Math" panose="02040503050406030204" pitchFamily="18" charset="0"/>
                                </a:rPr>
                                <m:t>𝑝𝑟𝑖𝑚𝑒</m:t>
                              </m:r>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𝑝</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r>
                                <a:rPr lang="en-US" i="1">
                                  <a:latin typeface="Cambria Math" panose="02040503050406030204" pitchFamily="18" charset="0"/>
                                </a:rPr>
                                <m:t> </m:t>
                              </m:r>
                              <m:r>
                                <a:rPr lang="en-US" b="0" i="1" smtClean="0">
                                  <a:latin typeface="Cambria Math" panose="02040503050406030204" pitchFamily="18" charset="0"/>
                                </a:rPr>
                                <m:t>,</m:t>
                              </m:r>
                            </m:e>
                          </m:nary>
                        </m:e>
                      </m:nary>
                    </m:oMath>
                  </m:oMathPara>
                </a14:m>
                <a:endParaRPr lang="en-US" baseline="30000" dirty="0"/>
              </a:p>
              <a:p>
                <a:pPr marL="0" indent="0">
                  <a:buNone/>
                </a:pPr>
                <a:r>
                  <a:rPr lang="en-US" dirty="0"/>
                  <a:t>or </a:t>
                </a:r>
                <a14:m>
                  <m:oMath xmlns:m="http://schemas.openxmlformats.org/officeDocument/2006/math">
                    <m:r>
                      <a:rPr lang="en-US" sz="3500" i="1">
                        <a:latin typeface="Cambria Math" panose="02040503050406030204" pitchFamily="18" charset="0"/>
                      </a:rPr>
                      <m:t>1 + </m:t>
                    </m:r>
                    <m:f>
                      <m:fPr>
                        <m:ctrlPr>
                          <a:rPr lang="en-US" sz="3500" i="1">
                            <a:latin typeface="Cambria Math" panose="02040503050406030204" pitchFamily="18" charset="0"/>
                          </a:rPr>
                        </m:ctrlPr>
                      </m:fPr>
                      <m:num>
                        <m:r>
                          <a:rPr lang="en-US" sz="3500" i="1">
                            <a:latin typeface="Cambria Math" panose="02040503050406030204" pitchFamily="18" charset="0"/>
                          </a:rPr>
                          <m:t>1</m:t>
                        </m:r>
                      </m:num>
                      <m:den>
                        <m:r>
                          <a:rPr lang="en-US" sz="3500" i="1">
                            <a:latin typeface="Cambria Math" panose="02040503050406030204" pitchFamily="18" charset="0"/>
                          </a:rPr>
                          <m:t>2</m:t>
                        </m:r>
                        <m:r>
                          <a:rPr lang="en-US" sz="3500" i="1" baseline="30000">
                            <a:latin typeface="Cambria Math" panose="02040503050406030204" pitchFamily="18" charset="0"/>
                          </a:rPr>
                          <m:t>𝑠</m:t>
                        </m:r>
                      </m:den>
                    </m:f>
                    <m:r>
                      <a:rPr lang="en-US" sz="3500" i="1" baseline="30000">
                        <a:latin typeface="Cambria Math" panose="02040503050406030204" pitchFamily="18" charset="0"/>
                      </a:rPr>
                      <m:t> </m:t>
                    </m:r>
                    <m:r>
                      <a:rPr lang="en-US" sz="3500" i="1">
                        <a:latin typeface="Cambria Math" panose="02040503050406030204" pitchFamily="18" charset="0"/>
                      </a:rPr>
                      <m:t>+ </m:t>
                    </m:r>
                    <m:f>
                      <m:fPr>
                        <m:ctrlPr>
                          <a:rPr lang="en-US" sz="3500" i="1">
                            <a:latin typeface="Cambria Math" panose="02040503050406030204" pitchFamily="18" charset="0"/>
                          </a:rPr>
                        </m:ctrlPr>
                      </m:fPr>
                      <m:num>
                        <m:r>
                          <a:rPr lang="en-US" sz="3500" i="1">
                            <a:latin typeface="Cambria Math" panose="02040503050406030204" pitchFamily="18" charset="0"/>
                          </a:rPr>
                          <m:t>1</m:t>
                        </m:r>
                      </m:num>
                      <m:den>
                        <m:r>
                          <a:rPr lang="en-US" sz="3500" i="1">
                            <a:latin typeface="Cambria Math" panose="02040503050406030204" pitchFamily="18" charset="0"/>
                          </a:rPr>
                          <m:t>3</m:t>
                        </m:r>
                        <m:r>
                          <a:rPr lang="en-US" sz="3500" i="1" baseline="30000">
                            <a:latin typeface="Cambria Math" panose="02040503050406030204" pitchFamily="18" charset="0"/>
                          </a:rPr>
                          <m:t>𝑠</m:t>
                        </m:r>
                      </m:den>
                    </m:f>
                    <m:r>
                      <a:rPr lang="en-US" sz="3500" i="1" baseline="30000">
                        <a:latin typeface="Cambria Math" panose="02040503050406030204" pitchFamily="18" charset="0"/>
                      </a:rPr>
                      <m:t> </m:t>
                    </m:r>
                    <m:r>
                      <a:rPr lang="en-US" sz="3500" i="1">
                        <a:latin typeface="Cambria Math" panose="02040503050406030204" pitchFamily="18" charset="0"/>
                      </a:rPr>
                      <m:t>+ </m:t>
                    </m:r>
                    <m:f>
                      <m:fPr>
                        <m:ctrlPr>
                          <a:rPr lang="en-US" sz="3500" i="1">
                            <a:latin typeface="Cambria Math" panose="02040503050406030204" pitchFamily="18" charset="0"/>
                          </a:rPr>
                        </m:ctrlPr>
                      </m:fPr>
                      <m:num>
                        <m:r>
                          <a:rPr lang="en-US" sz="3500" i="1">
                            <a:latin typeface="Cambria Math" panose="02040503050406030204" pitchFamily="18" charset="0"/>
                          </a:rPr>
                          <m:t>1</m:t>
                        </m:r>
                      </m:num>
                      <m:den>
                        <m:r>
                          <a:rPr lang="en-US" sz="3500" i="1">
                            <a:latin typeface="Cambria Math" panose="02040503050406030204" pitchFamily="18" charset="0"/>
                          </a:rPr>
                          <m:t>4</m:t>
                        </m:r>
                        <m:r>
                          <a:rPr lang="en-US" sz="3500" i="1" baseline="30000">
                            <a:latin typeface="Cambria Math" panose="02040503050406030204" pitchFamily="18" charset="0"/>
                          </a:rPr>
                          <m:t>𝑠</m:t>
                        </m:r>
                      </m:den>
                    </m:f>
                    <m:r>
                      <a:rPr lang="en-US" sz="3500" i="1" baseline="30000">
                        <a:latin typeface="Cambria Math" panose="02040503050406030204" pitchFamily="18" charset="0"/>
                      </a:rPr>
                      <m:t> </m:t>
                    </m:r>
                  </m:oMath>
                </a14:m>
                <a:r>
                  <a:rPr lang="en-US" sz="3500" dirty="0"/>
                  <a:t>+ … </a:t>
                </a:r>
                <a:r>
                  <a:rPr lang="en-US" dirty="0"/>
                  <a:t>=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5</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r>
                      <a:rPr lang="en-US" i="1">
                        <a:latin typeface="Cambria Math" panose="02040503050406030204" pitchFamily="18" charset="0"/>
                      </a:rPr>
                      <m:t>….</m:t>
                    </m:r>
                  </m:oMath>
                </a14:m>
                <a:endParaRPr lang="en-US" dirty="0"/>
              </a:p>
              <a:p>
                <a:pPr marL="0" indent="0">
                  <a:buNone/>
                </a:pPr>
                <a:r>
                  <a:rPr lang="en-US" dirty="0"/>
                  <a:t>Why do we care?</a:t>
                </a:r>
              </a:p>
              <a:p>
                <a:pPr marL="0" indent="0">
                  <a:buNone/>
                </a:pPr>
                <a:r>
                  <a:rPr lang="en-US" dirty="0"/>
                  <a:t>The integers are completely understood. We even have a great formula for the n</a:t>
                </a:r>
                <a:r>
                  <a:rPr lang="en-US" baseline="30000" dirty="0"/>
                  <a:t>th</a:t>
                </a:r>
                <a:r>
                  <a:rPr lang="en-US" baseline="-25000" dirty="0"/>
                  <a:t> </a:t>
                </a:r>
                <a:r>
                  <a:rPr lang="en-US" dirty="0"/>
                  <a:t>integer!</a:t>
                </a:r>
              </a:p>
              <a:p>
                <a:pPr marL="0" indent="0">
                  <a:buNone/>
                </a:pPr>
                <a:endParaRPr lang="en-US" dirty="0"/>
              </a:p>
              <a:p>
                <a:pPr marL="0" indent="0">
                  <a:buNone/>
                </a:pPr>
                <a:r>
                  <a:rPr lang="en-US" dirty="0"/>
                  <a:t>The Riemann zeta function connects the integers and the primes.</a:t>
                </a:r>
              </a:p>
              <a:p>
                <a:pPr marL="0" indent="0">
                  <a:buNone/>
                </a:pPr>
                <a:endParaRPr lang="en-US" dirty="0"/>
              </a:p>
              <a:p>
                <a:pPr marL="0" indent="0">
                  <a:buNone/>
                </a:pPr>
                <a:r>
                  <a:rPr lang="en-US" dirty="0"/>
                  <a:t>Perhaps we can pass from knowledge about the integers to knowledge about the primes….</a:t>
                </a:r>
              </a:p>
            </p:txBody>
          </p:sp>
        </mc:Choice>
        <mc:Fallback xmlns="">
          <p:sp>
            <p:nvSpPr>
              <p:cNvPr id="3" name="Content Placeholder 2">
                <a:extLst>
                  <a:ext uri="{FF2B5EF4-FFF2-40B4-BE49-F238E27FC236}">
                    <a16:creationId xmlns:a16="http://schemas.microsoft.com/office/drawing/2014/main" id="{85CC52CB-EB7A-42C5-9950-394CF66624CE}"/>
                  </a:ext>
                </a:extLst>
              </p:cNvPr>
              <p:cNvSpPr>
                <a:spLocks noGrp="1" noRot="1" noChangeAspect="1" noMove="1" noResize="1" noEditPoints="1" noAdjustHandles="1" noChangeArrowheads="1" noChangeShapeType="1" noTextEdit="1"/>
              </p:cNvSpPr>
              <p:nvPr>
                <p:ph idx="1"/>
              </p:nvPr>
            </p:nvSpPr>
            <p:spPr>
              <a:xfrm>
                <a:off x="181252" y="952129"/>
                <a:ext cx="11829496" cy="5679489"/>
              </a:xfrm>
              <a:blipFill>
                <a:blip r:embed="rId2"/>
                <a:stretch>
                  <a:fillRect l="-108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A3F8CAF-C67E-4344-A0B7-218FDC0416C4}"/>
              </a:ext>
            </a:extLst>
          </p:cNvPr>
          <p:cNvSpPr>
            <a:spLocks noGrp="1"/>
          </p:cNvSpPr>
          <p:nvPr>
            <p:ph type="sldNum" sz="quarter" idx="12"/>
          </p:nvPr>
        </p:nvSpPr>
        <p:spPr/>
        <p:txBody>
          <a:bodyPr/>
          <a:lstStyle/>
          <a:p>
            <a:fld id="{39170CAF-88AC-4846-AE90-53087C303D43}" type="slidenum">
              <a:rPr lang="en-US" smtClean="0"/>
              <a:t>114</a:t>
            </a:fld>
            <a:endParaRPr lang="en-US"/>
          </a:p>
        </p:txBody>
      </p:sp>
    </p:spTree>
    <p:extLst>
      <p:ext uri="{BB962C8B-B14F-4D97-AF65-F5344CB8AC3E}">
        <p14:creationId xmlns:p14="http://schemas.microsoft.com/office/powerpoint/2010/main" val="50326100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8804A-0E36-49C1-9A50-75F0FEEA0AE3}"/>
              </a:ext>
            </a:extLst>
          </p:cNvPr>
          <p:cNvSpPr>
            <a:spLocks noGrp="1"/>
          </p:cNvSpPr>
          <p:nvPr>
            <p:ph type="title"/>
          </p:nvPr>
        </p:nvSpPr>
        <p:spPr>
          <a:xfrm>
            <a:off x="252273" y="273234"/>
            <a:ext cx="10515600" cy="815605"/>
          </a:xfrm>
        </p:spPr>
        <p:txBody>
          <a:bodyPr/>
          <a:lstStyle/>
          <a:p>
            <a:r>
              <a:rPr lang="en-US" b="1" dirty="0">
                <a:solidFill>
                  <a:srgbClr val="FF0000"/>
                </a:solidFill>
              </a:rPr>
              <a:t>The Riemann Zeta Function </a:t>
            </a:r>
            <a:r>
              <a:rPr lang="el-GR" b="1" dirty="0">
                <a:solidFill>
                  <a:srgbClr val="FF0000"/>
                </a:solidFill>
              </a:rPr>
              <a:t>ζ</a:t>
            </a:r>
            <a:r>
              <a:rPr lang="en-US" b="1" dirty="0">
                <a:solidFill>
                  <a:srgbClr val="FF0000"/>
                </a:solidFill>
              </a:rPr>
              <a:t>(s) and Primes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CC52CB-EB7A-42C5-9950-394CF66624CE}"/>
                  </a:ext>
                </a:extLst>
              </p:cNvPr>
              <p:cNvSpPr>
                <a:spLocks noGrp="1"/>
              </p:cNvSpPr>
              <p:nvPr>
                <p:ph idx="1"/>
              </p:nvPr>
            </p:nvSpPr>
            <p:spPr>
              <a:xfrm>
                <a:off x="341050" y="1159799"/>
                <a:ext cx="11501761" cy="5561675"/>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rPr>
                        <m:t>ζ</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  </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𝑛</m:t>
                          </m:r>
                          <m:r>
                            <a:rPr lang="en-US" i="1">
                              <a:latin typeface="Cambria Math" panose="02040503050406030204" pitchFamily="18" charset="0"/>
                            </a:rPr>
                            <m:t>=1</m:t>
                          </m:r>
                        </m:sub>
                        <m:sup>
                          <m:r>
                            <a:rPr lang="en-US" i="1">
                              <a:latin typeface="Cambria Math" panose="02040503050406030204" pitchFamily="18" charset="0"/>
                              <a:ea typeface="Cambria Math" panose="02040503050406030204" pitchFamily="18" charset="0"/>
                            </a:rPr>
                            <m:t>∞</m:t>
                          </m:r>
                        </m:sup>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𝑛</m:t>
                              </m:r>
                              <m:r>
                                <a:rPr lang="en-US" i="1" baseline="30000">
                                  <a:latin typeface="Cambria Math" panose="02040503050406030204" pitchFamily="18" charset="0"/>
                                </a:rPr>
                                <m:t>𝑠</m:t>
                              </m:r>
                            </m:den>
                          </m:f>
                          <m:r>
                            <a:rPr lang="en-US" i="1">
                              <a:latin typeface="Cambria Math" panose="02040503050406030204" pitchFamily="18" charset="0"/>
                            </a:rPr>
                            <m:t> =</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𝑝</m:t>
                              </m:r>
                              <m:r>
                                <a:rPr lang="en-US" i="1">
                                  <a:latin typeface="Cambria Math" panose="02040503050406030204" pitchFamily="18" charset="0"/>
                                </a:rPr>
                                <m:t> </m:t>
                              </m:r>
                              <m:r>
                                <a:rPr lang="en-US" i="1">
                                  <a:latin typeface="Cambria Math" panose="02040503050406030204" pitchFamily="18" charset="0"/>
                                </a:rPr>
                                <m:t>𝑝𝑟𝑖𝑚𝑒</m:t>
                              </m:r>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𝑝</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r>
                                <a:rPr lang="en-US" i="1">
                                  <a:latin typeface="Cambria Math" panose="02040503050406030204" pitchFamily="18" charset="0"/>
                                </a:rPr>
                                <m:t> </m:t>
                              </m:r>
                              <m:r>
                                <a:rPr lang="en-US" b="0" i="1" smtClean="0">
                                  <a:latin typeface="Cambria Math" panose="02040503050406030204" pitchFamily="18" charset="0"/>
                                </a:rPr>
                                <m:t>,</m:t>
                              </m:r>
                            </m:e>
                          </m:nary>
                        </m:e>
                      </m:nary>
                    </m:oMath>
                  </m:oMathPara>
                </a14:m>
                <a:endParaRPr lang="en-US" baseline="30000" dirty="0"/>
              </a:p>
              <a:p>
                <a:pPr marL="0" indent="0">
                  <a:buNone/>
                </a:pPr>
                <a:r>
                  <a:rPr lang="en-US" dirty="0"/>
                  <a:t>or </a:t>
                </a:r>
                <a14:m>
                  <m:oMath xmlns:m="http://schemas.openxmlformats.org/officeDocument/2006/math">
                    <m:r>
                      <a:rPr lang="en-US" sz="3500" i="1">
                        <a:latin typeface="Cambria Math" panose="02040503050406030204" pitchFamily="18" charset="0"/>
                      </a:rPr>
                      <m:t>1 + </m:t>
                    </m:r>
                    <m:f>
                      <m:fPr>
                        <m:ctrlPr>
                          <a:rPr lang="en-US" sz="3500" i="1">
                            <a:latin typeface="Cambria Math" panose="02040503050406030204" pitchFamily="18" charset="0"/>
                          </a:rPr>
                        </m:ctrlPr>
                      </m:fPr>
                      <m:num>
                        <m:r>
                          <a:rPr lang="en-US" sz="3500" i="1">
                            <a:latin typeface="Cambria Math" panose="02040503050406030204" pitchFamily="18" charset="0"/>
                          </a:rPr>
                          <m:t>1</m:t>
                        </m:r>
                      </m:num>
                      <m:den>
                        <m:r>
                          <a:rPr lang="en-US" sz="3500" i="1">
                            <a:latin typeface="Cambria Math" panose="02040503050406030204" pitchFamily="18" charset="0"/>
                          </a:rPr>
                          <m:t>2</m:t>
                        </m:r>
                        <m:r>
                          <a:rPr lang="en-US" sz="3500" i="1" baseline="30000">
                            <a:latin typeface="Cambria Math" panose="02040503050406030204" pitchFamily="18" charset="0"/>
                          </a:rPr>
                          <m:t>𝑠</m:t>
                        </m:r>
                      </m:den>
                    </m:f>
                    <m:r>
                      <a:rPr lang="en-US" sz="3500" i="1" baseline="30000">
                        <a:latin typeface="Cambria Math" panose="02040503050406030204" pitchFamily="18" charset="0"/>
                      </a:rPr>
                      <m:t> </m:t>
                    </m:r>
                    <m:r>
                      <a:rPr lang="en-US" sz="3500" i="1">
                        <a:latin typeface="Cambria Math" panose="02040503050406030204" pitchFamily="18" charset="0"/>
                      </a:rPr>
                      <m:t>+ </m:t>
                    </m:r>
                    <m:f>
                      <m:fPr>
                        <m:ctrlPr>
                          <a:rPr lang="en-US" sz="3500" i="1">
                            <a:latin typeface="Cambria Math" panose="02040503050406030204" pitchFamily="18" charset="0"/>
                          </a:rPr>
                        </m:ctrlPr>
                      </m:fPr>
                      <m:num>
                        <m:r>
                          <a:rPr lang="en-US" sz="3500" i="1">
                            <a:latin typeface="Cambria Math" panose="02040503050406030204" pitchFamily="18" charset="0"/>
                          </a:rPr>
                          <m:t>1</m:t>
                        </m:r>
                      </m:num>
                      <m:den>
                        <m:r>
                          <a:rPr lang="en-US" sz="3500" i="1">
                            <a:latin typeface="Cambria Math" panose="02040503050406030204" pitchFamily="18" charset="0"/>
                          </a:rPr>
                          <m:t>3</m:t>
                        </m:r>
                        <m:r>
                          <a:rPr lang="en-US" sz="3500" i="1" baseline="30000">
                            <a:latin typeface="Cambria Math" panose="02040503050406030204" pitchFamily="18" charset="0"/>
                          </a:rPr>
                          <m:t>𝑠</m:t>
                        </m:r>
                      </m:den>
                    </m:f>
                    <m:r>
                      <a:rPr lang="en-US" sz="3500" i="1" baseline="30000">
                        <a:latin typeface="Cambria Math" panose="02040503050406030204" pitchFamily="18" charset="0"/>
                      </a:rPr>
                      <m:t> </m:t>
                    </m:r>
                    <m:r>
                      <a:rPr lang="en-US" sz="3500" i="1">
                        <a:latin typeface="Cambria Math" panose="02040503050406030204" pitchFamily="18" charset="0"/>
                      </a:rPr>
                      <m:t>+ </m:t>
                    </m:r>
                    <m:f>
                      <m:fPr>
                        <m:ctrlPr>
                          <a:rPr lang="en-US" sz="3500" i="1">
                            <a:latin typeface="Cambria Math" panose="02040503050406030204" pitchFamily="18" charset="0"/>
                          </a:rPr>
                        </m:ctrlPr>
                      </m:fPr>
                      <m:num>
                        <m:r>
                          <a:rPr lang="en-US" sz="3500" i="1">
                            <a:latin typeface="Cambria Math" panose="02040503050406030204" pitchFamily="18" charset="0"/>
                          </a:rPr>
                          <m:t>1</m:t>
                        </m:r>
                      </m:num>
                      <m:den>
                        <m:r>
                          <a:rPr lang="en-US" sz="3500" i="1">
                            <a:latin typeface="Cambria Math" panose="02040503050406030204" pitchFamily="18" charset="0"/>
                          </a:rPr>
                          <m:t>4</m:t>
                        </m:r>
                        <m:r>
                          <a:rPr lang="en-US" sz="3500" i="1" baseline="30000">
                            <a:latin typeface="Cambria Math" panose="02040503050406030204" pitchFamily="18" charset="0"/>
                          </a:rPr>
                          <m:t>𝑠</m:t>
                        </m:r>
                      </m:den>
                    </m:f>
                    <m:r>
                      <a:rPr lang="en-US" sz="3500" i="1" baseline="30000">
                        <a:latin typeface="Cambria Math" panose="02040503050406030204" pitchFamily="18" charset="0"/>
                      </a:rPr>
                      <m:t> </m:t>
                    </m:r>
                  </m:oMath>
                </a14:m>
                <a:r>
                  <a:rPr lang="en-US" sz="3500" dirty="0"/>
                  <a:t>+ … </a:t>
                </a:r>
                <a:r>
                  <a:rPr lang="en-US" dirty="0"/>
                  <a:t>=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5</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r>
                      <a:rPr lang="en-US" i="1">
                        <a:latin typeface="Cambria Math" panose="02040503050406030204" pitchFamily="18" charset="0"/>
                      </a:rPr>
                      <m:t>….</m:t>
                    </m:r>
                  </m:oMath>
                </a14:m>
                <a:endParaRPr lang="en-US" dirty="0"/>
              </a:p>
              <a:p>
                <a:pPr marL="0" indent="0">
                  <a:buNone/>
                </a:pPr>
                <a:r>
                  <a:rPr lang="en-US" dirty="0"/>
                  <a:t>If we take s=1 the sum becomes the Harmonic Series, which we showed diverges!</a:t>
                </a:r>
              </a:p>
              <a:p>
                <a:pPr marL="0" indent="0">
                  <a:buNone/>
                </a:pPr>
                <a:endParaRPr lang="en-US" dirty="0"/>
              </a:p>
              <a:p>
                <a:pPr marL="0" indent="0">
                  <a:buNone/>
                </a:pPr>
                <a:r>
                  <a:rPr lang="en-US" dirty="0"/>
                  <a:t>If there were only finitely many primes the product would </a:t>
                </a:r>
                <a:r>
                  <a:rPr lang="en-US" dirty="0">
                    <a:solidFill>
                      <a:srgbClr val="FF0000"/>
                    </a:solidFill>
                  </a:rPr>
                  <a:t>???</a:t>
                </a:r>
                <a:r>
                  <a:rPr lang="en-US" dirty="0"/>
                  <a:t>.</a:t>
                </a:r>
              </a:p>
            </p:txBody>
          </p:sp>
        </mc:Choice>
        <mc:Fallback xmlns="">
          <p:sp>
            <p:nvSpPr>
              <p:cNvPr id="3" name="Content Placeholder 2">
                <a:extLst>
                  <a:ext uri="{FF2B5EF4-FFF2-40B4-BE49-F238E27FC236}">
                    <a16:creationId xmlns:a16="http://schemas.microsoft.com/office/drawing/2014/main" id="{85CC52CB-EB7A-42C5-9950-394CF66624CE}"/>
                  </a:ext>
                </a:extLst>
              </p:cNvPr>
              <p:cNvSpPr>
                <a:spLocks noGrp="1" noRot="1" noChangeAspect="1" noMove="1" noResize="1" noEditPoints="1" noAdjustHandles="1" noChangeArrowheads="1" noChangeShapeType="1" noTextEdit="1"/>
              </p:cNvSpPr>
              <p:nvPr>
                <p:ph idx="1"/>
              </p:nvPr>
            </p:nvSpPr>
            <p:spPr>
              <a:xfrm>
                <a:off x="341050" y="1159799"/>
                <a:ext cx="11501761" cy="5561675"/>
              </a:xfrm>
              <a:blipFill>
                <a:blip r:embed="rId2"/>
                <a:stretch>
                  <a:fillRect l="-111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A3F8CAF-C67E-4344-A0B7-218FDC0416C4}"/>
              </a:ext>
            </a:extLst>
          </p:cNvPr>
          <p:cNvSpPr>
            <a:spLocks noGrp="1"/>
          </p:cNvSpPr>
          <p:nvPr>
            <p:ph type="sldNum" sz="quarter" idx="12"/>
          </p:nvPr>
        </p:nvSpPr>
        <p:spPr/>
        <p:txBody>
          <a:bodyPr/>
          <a:lstStyle/>
          <a:p>
            <a:fld id="{39170CAF-88AC-4846-AE90-53087C303D43}" type="slidenum">
              <a:rPr lang="en-US" smtClean="0"/>
              <a:t>115</a:t>
            </a:fld>
            <a:endParaRPr lang="en-US"/>
          </a:p>
        </p:txBody>
      </p:sp>
    </p:spTree>
    <p:extLst>
      <p:ext uri="{BB962C8B-B14F-4D97-AF65-F5344CB8AC3E}">
        <p14:creationId xmlns:p14="http://schemas.microsoft.com/office/powerpoint/2010/main" val="11483426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8804A-0E36-49C1-9A50-75F0FEEA0AE3}"/>
              </a:ext>
            </a:extLst>
          </p:cNvPr>
          <p:cNvSpPr>
            <a:spLocks noGrp="1"/>
          </p:cNvSpPr>
          <p:nvPr>
            <p:ph type="title"/>
          </p:nvPr>
        </p:nvSpPr>
        <p:spPr>
          <a:xfrm>
            <a:off x="252273" y="273234"/>
            <a:ext cx="10515600" cy="815605"/>
          </a:xfrm>
        </p:spPr>
        <p:txBody>
          <a:bodyPr/>
          <a:lstStyle/>
          <a:p>
            <a:r>
              <a:rPr lang="en-US" b="1" dirty="0">
                <a:solidFill>
                  <a:srgbClr val="FF0000"/>
                </a:solidFill>
              </a:rPr>
              <a:t>The Riemann Zeta Function </a:t>
            </a:r>
            <a:r>
              <a:rPr lang="el-GR" b="1" dirty="0">
                <a:solidFill>
                  <a:srgbClr val="FF0000"/>
                </a:solidFill>
              </a:rPr>
              <a:t>ζ</a:t>
            </a:r>
            <a:r>
              <a:rPr lang="en-US" b="1" dirty="0">
                <a:solidFill>
                  <a:srgbClr val="FF0000"/>
                </a:solidFill>
              </a:rPr>
              <a:t>(s) and Primes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CC52CB-EB7A-42C5-9950-394CF66624CE}"/>
                  </a:ext>
                </a:extLst>
              </p:cNvPr>
              <p:cNvSpPr>
                <a:spLocks noGrp="1"/>
              </p:cNvSpPr>
              <p:nvPr>
                <p:ph idx="1"/>
              </p:nvPr>
            </p:nvSpPr>
            <p:spPr>
              <a:xfrm>
                <a:off x="341050" y="1159799"/>
                <a:ext cx="11501761" cy="5561675"/>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rPr>
                        <m:t>ζ</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  </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𝑛</m:t>
                          </m:r>
                          <m:r>
                            <a:rPr lang="en-US" i="1">
                              <a:latin typeface="Cambria Math" panose="02040503050406030204" pitchFamily="18" charset="0"/>
                            </a:rPr>
                            <m:t>=1</m:t>
                          </m:r>
                        </m:sub>
                        <m:sup>
                          <m:r>
                            <a:rPr lang="en-US" i="1">
                              <a:latin typeface="Cambria Math" panose="02040503050406030204" pitchFamily="18" charset="0"/>
                              <a:ea typeface="Cambria Math" panose="02040503050406030204" pitchFamily="18" charset="0"/>
                            </a:rPr>
                            <m:t>∞</m:t>
                          </m:r>
                        </m:sup>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𝑛</m:t>
                              </m:r>
                              <m:r>
                                <a:rPr lang="en-US" i="1" baseline="30000">
                                  <a:latin typeface="Cambria Math" panose="02040503050406030204" pitchFamily="18" charset="0"/>
                                </a:rPr>
                                <m:t>𝑠</m:t>
                              </m:r>
                            </m:den>
                          </m:f>
                          <m:r>
                            <a:rPr lang="en-US" i="1">
                              <a:latin typeface="Cambria Math" panose="02040503050406030204" pitchFamily="18" charset="0"/>
                            </a:rPr>
                            <m:t> =</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𝑝</m:t>
                              </m:r>
                              <m:r>
                                <a:rPr lang="en-US" i="1">
                                  <a:latin typeface="Cambria Math" panose="02040503050406030204" pitchFamily="18" charset="0"/>
                                </a:rPr>
                                <m:t> </m:t>
                              </m:r>
                              <m:r>
                                <a:rPr lang="en-US" i="1">
                                  <a:latin typeface="Cambria Math" panose="02040503050406030204" pitchFamily="18" charset="0"/>
                                </a:rPr>
                                <m:t>𝑝𝑟𝑖𝑚𝑒</m:t>
                              </m:r>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𝑝</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r>
                                <a:rPr lang="en-US" i="1">
                                  <a:latin typeface="Cambria Math" panose="02040503050406030204" pitchFamily="18" charset="0"/>
                                </a:rPr>
                                <m:t> </m:t>
                              </m:r>
                              <m:r>
                                <a:rPr lang="en-US" b="0" i="1" smtClean="0">
                                  <a:latin typeface="Cambria Math" panose="02040503050406030204" pitchFamily="18" charset="0"/>
                                </a:rPr>
                                <m:t>,</m:t>
                              </m:r>
                            </m:e>
                          </m:nary>
                        </m:e>
                      </m:nary>
                    </m:oMath>
                  </m:oMathPara>
                </a14:m>
                <a:endParaRPr lang="en-US" baseline="30000" dirty="0"/>
              </a:p>
              <a:p>
                <a:pPr marL="0" indent="0">
                  <a:buNone/>
                </a:pPr>
                <a:r>
                  <a:rPr lang="en-US" dirty="0"/>
                  <a:t>or </a:t>
                </a:r>
                <a14:m>
                  <m:oMath xmlns:m="http://schemas.openxmlformats.org/officeDocument/2006/math">
                    <m:r>
                      <a:rPr lang="en-US" sz="3500" i="1">
                        <a:latin typeface="Cambria Math" panose="02040503050406030204" pitchFamily="18" charset="0"/>
                      </a:rPr>
                      <m:t>1 + </m:t>
                    </m:r>
                    <m:f>
                      <m:fPr>
                        <m:ctrlPr>
                          <a:rPr lang="en-US" sz="3500" i="1">
                            <a:latin typeface="Cambria Math" panose="02040503050406030204" pitchFamily="18" charset="0"/>
                          </a:rPr>
                        </m:ctrlPr>
                      </m:fPr>
                      <m:num>
                        <m:r>
                          <a:rPr lang="en-US" sz="3500" i="1">
                            <a:latin typeface="Cambria Math" panose="02040503050406030204" pitchFamily="18" charset="0"/>
                          </a:rPr>
                          <m:t>1</m:t>
                        </m:r>
                      </m:num>
                      <m:den>
                        <m:r>
                          <a:rPr lang="en-US" sz="3500" i="1">
                            <a:latin typeface="Cambria Math" panose="02040503050406030204" pitchFamily="18" charset="0"/>
                          </a:rPr>
                          <m:t>2</m:t>
                        </m:r>
                        <m:r>
                          <a:rPr lang="en-US" sz="3500" i="1" baseline="30000">
                            <a:latin typeface="Cambria Math" panose="02040503050406030204" pitchFamily="18" charset="0"/>
                          </a:rPr>
                          <m:t>𝑠</m:t>
                        </m:r>
                      </m:den>
                    </m:f>
                    <m:r>
                      <a:rPr lang="en-US" sz="3500" i="1" baseline="30000">
                        <a:latin typeface="Cambria Math" panose="02040503050406030204" pitchFamily="18" charset="0"/>
                      </a:rPr>
                      <m:t> </m:t>
                    </m:r>
                    <m:r>
                      <a:rPr lang="en-US" sz="3500" i="1">
                        <a:latin typeface="Cambria Math" panose="02040503050406030204" pitchFamily="18" charset="0"/>
                      </a:rPr>
                      <m:t>+ </m:t>
                    </m:r>
                    <m:f>
                      <m:fPr>
                        <m:ctrlPr>
                          <a:rPr lang="en-US" sz="3500" i="1">
                            <a:latin typeface="Cambria Math" panose="02040503050406030204" pitchFamily="18" charset="0"/>
                          </a:rPr>
                        </m:ctrlPr>
                      </m:fPr>
                      <m:num>
                        <m:r>
                          <a:rPr lang="en-US" sz="3500" i="1">
                            <a:latin typeface="Cambria Math" panose="02040503050406030204" pitchFamily="18" charset="0"/>
                          </a:rPr>
                          <m:t>1</m:t>
                        </m:r>
                      </m:num>
                      <m:den>
                        <m:r>
                          <a:rPr lang="en-US" sz="3500" i="1">
                            <a:latin typeface="Cambria Math" panose="02040503050406030204" pitchFamily="18" charset="0"/>
                          </a:rPr>
                          <m:t>3</m:t>
                        </m:r>
                        <m:r>
                          <a:rPr lang="en-US" sz="3500" i="1" baseline="30000">
                            <a:latin typeface="Cambria Math" panose="02040503050406030204" pitchFamily="18" charset="0"/>
                          </a:rPr>
                          <m:t>𝑠</m:t>
                        </m:r>
                      </m:den>
                    </m:f>
                    <m:r>
                      <a:rPr lang="en-US" sz="3500" i="1" baseline="30000">
                        <a:latin typeface="Cambria Math" panose="02040503050406030204" pitchFamily="18" charset="0"/>
                      </a:rPr>
                      <m:t> </m:t>
                    </m:r>
                    <m:r>
                      <a:rPr lang="en-US" sz="3500" i="1">
                        <a:latin typeface="Cambria Math" panose="02040503050406030204" pitchFamily="18" charset="0"/>
                      </a:rPr>
                      <m:t>+ </m:t>
                    </m:r>
                    <m:f>
                      <m:fPr>
                        <m:ctrlPr>
                          <a:rPr lang="en-US" sz="3500" i="1">
                            <a:latin typeface="Cambria Math" panose="02040503050406030204" pitchFamily="18" charset="0"/>
                          </a:rPr>
                        </m:ctrlPr>
                      </m:fPr>
                      <m:num>
                        <m:r>
                          <a:rPr lang="en-US" sz="3500" i="1">
                            <a:latin typeface="Cambria Math" panose="02040503050406030204" pitchFamily="18" charset="0"/>
                          </a:rPr>
                          <m:t>1</m:t>
                        </m:r>
                      </m:num>
                      <m:den>
                        <m:r>
                          <a:rPr lang="en-US" sz="3500" i="1">
                            <a:latin typeface="Cambria Math" panose="02040503050406030204" pitchFamily="18" charset="0"/>
                          </a:rPr>
                          <m:t>4</m:t>
                        </m:r>
                        <m:r>
                          <a:rPr lang="en-US" sz="3500" i="1" baseline="30000">
                            <a:latin typeface="Cambria Math" panose="02040503050406030204" pitchFamily="18" charset="0"/>
                          </a:rPr>
                          <m:t>𝑠</m:t>
                        </m:r>
                      </m:den>
                    </m:f>
                    <m:r>
                      <a:rPr lang="en-US" sz="3500" i="1" baseline="30000">
                        <a:latin typeface="Cambria Math" panose="02040503050406030204" pitchFamily="18" charset="0"/>
                      </a:rPr>
                      <m:t> </m:t>
                    </m:r>
                  </m:oMath>
                </a14:m>
                <a:r>
                  <a:rPr lang="en-US" sz="3500" dirty="0"/>
                  <a:t>+ … </a:t>
                </a:r>
                <a:r>
                  <a:rPr lang="en-US" dirty="0"/>
                  <a:t>=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5</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r>
                      <a:rPr lang="en-US" i="1">
                        <a:latin typeface="Cambria Math" panose="02040503050406030204" pitchFamily="18" charset="0"/>
                      </a:rPr>
                      <m:t>….</m:t>
                    </m:r>
                  </m:oMath>
                </a14:m>
                <a:endParaRPr lang="en-US" dirty="0"/>
              </a:p>
              <a:p>
                <a:pPr marL="0" indent="0">
                  <a:buNone/>
                </a:pPr>
                <a:r>
                  <a:rPr lang="en-US" dirty="0"/>
                  <a:t>If we take s=1 the sum becomes the Harmonic Series, which we showed diverges!</a:t>
                </a:r>
              </a:p>
              <a:p>
                <a:pPr marL="0" indent="0">
                  <a:buNone/>
                </a:pPr>
                <a:endParaRPr lang="en-US" dirty="0"/>
              </a:p>
              <a:p>
                <a:pPr marL="0" indent="0">
                  <a:buNone/>
                </a:pPr>
                <a:r>
                  <a:rPr lang="en-US" dirty="0"/>
                  <a:t>If there were only finitely many primes the product would converge!</a:t>
                </a:r>
              </a:p>
              <a:p>
                <a:pPr marL="0" indent="0">
                  <a:buNone/>
                </a:pPr>
                <a:endParaRPr lang="en-US" dirty="0"/>
              </a:p>
              <a:p>
                <a:pPr marL="0" indent="0">
                  <a:buNone/>
                </a:pPr>
                <a:r>
                  <a:rPr lang="en-US" dirty="0"/>
                  <a:t>Thus there are infinitely many primes! (Advanced: can prove more, can prove the sum of the reciprocals of the primes diverges.)</a:t>
                </a:r>
              </a:p>
            </p:txBody>
          </p:sp>
        </mc:Choice>
        <mc:Fallback xmlns="">
          <p:sp>
            <p:nvSpPr>
              <p:cNvPr id="3" name="Content Placeholder 2">
                <a:extLst>
                  <a:ext uri="{FF2B5EF4-FFF2-40B4-BE49-F238E27FC236}">
                    <a16:creationId xmlns:a16="http://schemas.microsoft.com/office/drawing/2014/main" id="{85CC52CB-EB7A-42C5-9950-394CF66624CE}"/>
                  </a:ext>
                </a:extLst>
              </p:cNvPr>
              <p:cNvSpPr>
                <a:spLocks noGrp="1" noRot="1" noChangeAspect="1" noMove="1" noResize="1" noEditPoints="1" noAdjustHandles="1" noChangeArrowheads="1" noChangeShapeType="1" noTextEdit="1"/>
              </p:cNvSpPr>
              <p:nvPr>
                <p:ph idx="1"/>
              </p:nvPr>
            </p:nvSpPr>
            <p:spPr>
              <a:xfrm>
                <a:off x="341050" y="1159799"/>
                <a:ext cx="11501761" cy="5561675"/>
              </a:xfrm>
              <a:blipFill>
                <a:blip r:embed="rId2"/>
                <a:stretch>
                  <a:fillRect l="-111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A3F8CAF-C67E-4344-A0B7-218FDC0416C4}"/>
              </a:ext>
            </a:extLst>
          </p:cNvPr>
          <p:cNvSpPr>
            <a:spLocks noGrp="1"/>
          </p:cNvSpPr>
          <p:nvPr>
            <p:ph type="sldNum" sz="quarter" idx="12"/>
          </p:nvPr>
        </p:nvSpPr>
        <p:spPr/>
        <p:txBody>
          <a:bodyPr/>
          <a:lstStyle/>
          <a:p>
            <a:fld id="{39170CAF-88AC-4846-AE90-53087C303D43}" type="slidenum">
              <a:rPr lang="en-US" smtClean="0"/>
              <a:t>116</a:t>
            </a:fld>
            <a:endParaRPr lang="en-US"/>
          </a:p>
        </p:txBody>
      </p:sp>
    </p:spTree>
    <p:extLst>
      <p:ext uri="{BB962C8B-B14F-4D97-AF65-F5344CB8AC3E}">
        <p14:creationId xmlns:p14="http://schemas.microsoft.com/office/powerpoint/2010/main" val="352620054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8804A-0E36-49C1-9A50-75F0FEEA0AE3}"/>
              </a:ext>
            </a:extLst>
          </p:cNvPr>
          <p:cNvSpPr>
            <a:spLocks noGrp="1"/>
          </p:cNvSpPr>
          <p:nvPr>
            <p:ph type="title"/>
          </p:nvPr>
        </p:nvSpPr>
        <p:spPr>
          <a:xfrm>
            <a:off x="83598" y="136525"/>
            <a:ext cx="10515600" cy="596778"/>
          </a:xfrm>
        </p:spPr>
        <p:txBody>
          <a:bodyPr>
            <a:normAutofit fontScale="90000"/>
          </a:bodyPr>
          <a:lstStyle/>
          <a:p>
            <a:r>
              <a:rPr lang="en-US" b="1" dirty="0">
                <a:solidFill>
                  <a:srgbClr val="FF0000"/>
                </a:solidFill>
              </a:rPr>
              <a:t>The Riemann Zeta Function </a:t>
            </a:r>
            <a:r>
              <a:rPr lang="el-GR" b="1" dirty="0">
                <a:solidFill>
                  <a:srgbClr val="FF0000"/>
                </a:solidFill>
              </a:rPr>
              <a:t>ζ</a:t>
            </a:r>
            <a:r>
              <a:rPr lang="en-US" b="1" dirty="0">
                <a:solidFill>
                  <a:srgbClr val="FF0000"/>
                </a:solidFill>
              </a:rPr>
              <a:t>(s) and Primes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CC52CB-EB7A-42C5-9950-394CF66624CE}"/>
                  </a:ext>
                </a:extLst>
              </p:cNvPr>
              <p:cNvSpPr>
                <a:spLocks noGrp="1"/>
              </p:cNvSpPr>
              <p:nvPr>
                <p:ph idx="1"/>
              </p:nvPr>
            </p:nvSpPr>
            <p:spPr>
              <a:xfrm>
                <a:off x="83598" y="763989"/>
                <a:ext cx="12025544" cy="6094011"/>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rPr>
                        <m:t>ζ</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  </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𝑛</m:t>
                          </m:r>
                          <m:r>
                            <a:rPr lang="en-US" i="1">
                              <a:latin typeface="Cambria Math" panose="02040503050406030204" pitchFamily="18" charset="0"/>
                            </a:rPr>
                            <m:t>=1</m:t>
                          </m:r>
                        </m:sub>
                        <m:sup>
                          <m:r>
                            <a:rPr lang="en-US" i="1">
                              <a:latin typeface="Cambria Math" panose="02040503050406030204" pitchFamily="18" charset="0"/>
                              <a:ea typeface="Cambria Math" panose="02040503050406030204" pitchFamily="18" charset="0"/>
                            </a:rPr>
                            <m:t>∞</m:t>
                          </m:r>
                        </m:sup>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𝑛</m:t>
                              </m:r>
                              <m:r>
                                <a:rPr lang="en-US" i="1" baseline="30000">
                                  <a:latin typeface="Cambria Math" panose="02040503050406030204" pitchFamily="18" charset="0"/>
                                </a:rPr>
                                <m:t>𝑠</m:t>
                              </m:r>
                            </m:den>
                          </m:f>
                          <m:r>
                            <a:rPr lang="en-US" i="1">
                              <a:latin typeface="Cambria Math" panose="02040503050406030204" pitchFamily="18" charset="0"/>
                            </a:rPr>
                            <m:t> =</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𝑝</m:t>
                              </m:r>
                              <m:r>
                                <a:rPr lang="en-US" i="1">
                                  <a:latin typeface="Cambria Math" panose="02040503050406030204" pitchFamily="18" charset="0"/>
                                </a:rPr>
                                <m:t> </m:t>
                              </m:r>
                              <m:r>
                                <a:rPr lang="en-US" i="1">
                                  <a:latin typeface="Cambria Math" panose="02040503050406030204" pitchFamily="18" charset="0"/>
                                </a:rPr>
                                <m:t>𝑝𝑟𝑖𝑚𝑒</m:t>
                              </m:r>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𝑝</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r>
                                <a:rPr lang="en-US" i="1">
                                  <a:latin typeface="Cambria Math" panose="02040503050406030204" pitchFamily="18" charset="0"/>
                                </a:rPr>
                                <m:t> </m:t>
                              </m:r>
                              <m:r>
                                <a:rPr lang="en-US" b="0" i="1" smtClean="0">
                                  <a:latin typeface="Cambria Math" panose="02040503050406030204" pitchFamily="18" charset="0"/>
                                </a:rPr>
                                <m:t>,</m:t>
                              </m:r>
                            </m:e>
                          </m:nary>
                        </m:e>
                      </m:nary>
                    </m:oMath>
                  </m:oMathPara>
                </a14:m>
                <a:endParaRPr lang="en-US" baseline="30000" dirty="0"/>
              </a:p>
              <a:p>
                <a:pPr marL="0" indent="0">
                  <a:buNone/>
                </a:pPr>
                <a:r>
                  <a:rPr lang="en-US" dirty="0"/>
                  <a:t>or </a:t>
                </a:r>
                <a14:m>
                  <m:oMath xmlns:m="http://schemas.openxmlformats.org/officeDocument/2006/math">
                    <m:r>
                      <a:rPr lang="en-US" sz="3500" i="1">
                        <a:latin typeface="Cambria Math" panose="02040503050406030204" pitchFamily="18" charset="0"/>
                      </a:rPr>
                      <m:t>1 + </m:t>
                    </m:r>
                    <m:f>
                      <m:fPr>
                        <m:ctrlPr>
                          <a:rPr lang="en-US" sz="3500" i="1">
                            <a:latin typeface="Cambria Math" panose="02040503050406030204" pitchFamily="18" charset="0"/>
                          </a:rPr>
                        </m:ctrlPr>
                      </m:fPr>
                      <m:num>
                        <m:r>
                          <a:rPr lang="en-US" sz="3500" i="1">
                            <a:latin typeface="Cambria Math" panose="02040503050406030204" pitchFamily="18" charset="0"/>
                          </a:rPr>
                          <m:t>1</m:t>
                        </m:r>
                      </m:num>
                      <m:den>
                        <m:r>
                          <a:rPr lang="en-US" sz="3500" i="1">
                            <a:latin typeface="Cambria Math" panose="02040503050406030204" pitchFamily="18" charset="0"/>
                          </a:rPr>
                          <m:t>2</m:t>
                        </m:r>
                        <m:r>
                          <a:rPr lang="en-US" sz="3500" i="1" baseline="30000">
                            <a:latin typeface="Cambria Math" panose="02040503050406030204" pitchFamily="18" charset="0"/>
                          </a:rPr>
                          <m:t>𝑠</m:t>
                        </m:r>
                      </m:den>
                    </m:f>
                    <m:r>
                      <a:rPr lang="en-US" sz="3500" i="1" baseline="30000">
                        <a:latin typeface="Cambria Math" panose="02040503050406030204" pitchFamily="18" charset="0"/>
                      </a:rPr>
                      <m:t> </m:t>
                    </m:r>
                    <m:r>
                      <a:rPr lang="en-US" sz="3500" i="1">
                        <a:latin typeface="Cambria Math" panose="02040503050406030204" pitchFamily="18" charset="0"/>
                      </a:rPr>
                      <m:t>+ </m:t>
                    </m:r>
                    <m:f>
                      <m:fPr>
                        <m:ctrlPr>
                          <a:rPr lang="en-US" sz="3500" i="1">
                            <a:latin typeface="Cambria Math" panose="02040503050406030204" pitchFamily="18" charset="0"/>
                          </a:rPr>
                        </m:ctrlPr>
                      </m:fPr>
                      <m:num>
                        <m:r>
                          <a:rPr lang="en-US" sz="3500" i="1">
                            <a:latin typeface="Cambria Math" panose="02040503050406030204" pitchFamily="18" charset="0"/>
                          </a:rPr>
                          <m:t>1</m:t>
                        </m:r>
                      </m:num>
                      <m:den>
                        <m:r>
                          <a:rPr lang="en-US" sz="3500" i="1">
                            <a:latin typeface="Cambria Math" panose="02040503050406030204" pitchFamily="18" charset="0"/>
                          </a:rPr>
                          <m:t>3</m:t>
                        </m:r>
                        <m:r>
                          <a:rPr lang="en-US" sz="3500" i="1" baseline="30000">
                            <a:latin typeface="Cambria Math" panose="02040503050406030204" pitchFamily="18" charset="0"/>
                          </a:rPr>
                          <m:t>𝑠</m:t>
                        </m:r>
                      </m:den>
                    </m:f>
                    <m:r>
                      <a:rPr lang="en-US" sz="3500" i="1" baseline="30000">
                        <a:latin typeface="Cambria Math" panose="02040503050406030204" pitchFamily="18" charset="0"/>
                      </a:rPr>
                      <m:t> </m:t>
                    </m:r>
                    <m:r>
                      <a:rPr lang="en-US" sz="3500" i="1">
                        <a:latin typeface="Cambria Math" panose="02040503050406030204" pitchFamily="18" charset="0"/>
                      </a:rPr>
                      <m:t>+ </m:t>
                    </m:r>
                    <m:f>
                      <m:fPr>
                        <m:ctrlPr>
                          <a:rPr lang="en-US" sz="3500" i="1">
                            <a:latin typeface="Cambria Math" panose="02040503050406030204" pitchFamily="18" charset="0"/>
                          </a:rPr>
                        </m:ctrlPr>
                      </m:fPr>
                      <m:num>
                        <m:r>
                          <a:rPr lang="en-US" sz="3500" i="1">
                            <a:latin typeface="Cambria Math" panose="02040503050406030204" pitchFamily="18" charset="0"/>
                          </a:rPr>
                          <m:t>1</m:t>
                        </m:r>
                      </m:num>
                      <m:den>
                        <m:r>
                          <a:rPr lang="en-US" sz="3500" i="1">
                            <a:latin typeface="Cambria Math" panose="02040503050406030204" pitchFamily="18" charset="0"/>
                          </a:rPr>
                          <m:t>4</m:t>
                        </m:r>
                        <m:r>
                          <a:rPr lang="en-US" sz="3500" i="1" baseline="30000">
                            <a:latin typeface="Cambria Math" panose="02040503050406030204" pitchFamily="18" charset="0"/>
                          </a:rPr>
                          <m:t>𝑠</m:t>
                        </m:r>
                      </m:den>
                    </m:f>
                    <m:r>
                      <a:rPr lang="en-US" sz="3500" i="1" baseline="30000">
                        <a:latin typeface="Cambria Math" panose="02040503050406030204" pitchFamily="18" charset="0"/>
                      </a:rPr>
                      <m:t> </m:t>
                    </m:r>
                  </m:oMath>
                </a14:m>
                <a:r>
                  <a:rPr lang="en-US" sz="3500" dirty="0"/>
                  <a:t>+ … </a:t>
                </a:r>
                <a:r>
                  <a:rPr lang="en-US" dirty="0"/>
                  <a:t>=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5</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r>
                      <a:rPr lang="en-US" i="1">
                        <a:latin typeface="Cambria Math" panose="02040503050406030204" pitchFamily="18" charset="0"/>
                      </a:rPr>
                      <m:t>….</m:t>
                    </m:r>
                  </m:oMath>
                </a14:m>
                <a:endParaRPr lang="en-US" dirty="0"/>
              </a:p>
              <a:p>
                <a:pPr marL="0" indent="0">
                  <a:buNone/>
                </a:pPr>
                <a:r>
                  <a:rPr lang="en-US" dirty="0"/>
                  <a:t>The following is beyond the scope of this talk, but if we take </a:t>
                </a:r>
                <a:r>
                  <a:rPr lang="en-US" dirty="0">
                    <a:solidFill>
                      <a:srgbClr val="FF0000"/>
                    </a:solidFill>
                  </a:rPr>
                  <a:t>s=2</a:t>
                </a:r>
                <a:r>
                  <a:rPr lang="en-US" dirty="0"/>
                  <a:t> then the sum is </a:t>
                </a:r>
                <a:r>
                  <a:rPr lang="el-GR" dirty="0"/>
                  <a:t>π</a:t>
                </a:r>
                <a:r>
                  <a:rPr lang="en-US" baseline="30000" dirty="0"/>
                  <a:t>2</a:t>
                </a:r>
                <a:r>
                  <a:rPr lang="en-US" dirty="0"/>
                  <a:t> / 6, which is an </a:t>
                </a:r>
                <a:r>
                  <a:rPr lang="en-US" dirty="0">
                    <a:solidFill>
                      <a:srgbClr val="FF0000"/>
                    </a:solidFill>
                  </a:rPr>
                  <a:t>irrational</a:t>
                </a:r>
                <a:r>
                  <a:rPr lang="en-US" dirty="0"/>
                  <a:t> number (this means we cannot write it as a ratio of two integers).</a:t>
                </a:r>
              </a:p>
              <a:p>
                <a:pPr marL="0" indent="0">
                  <a:buNone/>
                </a:pPr>
                <a:endParaRPr lang="en-US" sz="1000" dirty="0"/>
              </a:p>
              <a:p>
                <a:pPr marL="0" indent="0">
                  <a:buNone/>
                </a:pPr>
                <a:r>
                  <a:rPr lang="en-US" dirty="0"/>
                  <a:t>If there were only finitely many primes then the product would be a finite product of rational numbers, and hence rational! For example, if only 2 and 3 are prime:</a:t>
                </a:r>
              </a:p>
              <a:p>
                <a:pPr marL="0" indent="0">
                  <a:buNone/>
                </a:pPr>
                <a14:m>
                  <m:oMathPara xmlns:m="http://schemas.openxmlformats.org/officeDocument/2006/math">
                    <m:oMathParaPr>
                      <m:jc m:val="centerGroup"/>
                    </m:oMathParaPr>
                    <m:oMath xmlns:m="http://schemas.openxmlformats.org/officeDocument/2006/math">
                      <m:nary>
                        <m:naryPr>
                          <m:chr m:val="∏"/>
                          <m:supHide m:val="on"/>
                          <m:ctrlPr>
                            <a:rPr lang="en-US" i="1" smtClean="0">
                              <a:latin typeface="Cambria Math" panose="02040503050406030204" pitchFamily="18" charset="0"/>
                            </a:rPr>
                          </m:ctrlPr>
                        </m:naryPr>
                        <m:sub>
                          <m:r>
                            <m:rPr>
                              <m:brk m:alnAt="7"/>
                            </m:rPr>
                            <a:rPr lang="en-US" b="0" i="1">
                              <a:latin typeface="Cambria Math" panose="02040503050406030204" pitchFamily="18" charset="0"/>
                            </a:rPr>
                            <m:t>𝑝</m:t>
                          </m:r>
                          <m:r>
                            <a:rPr lang="en-US" b="0" i="1">
                              <a:latin typeface="Cambria Math" panose="02040503050406030204" pitchFamily="18" charset="0"/>
                            </a:rPr>
                            <m:t> </m:t>
                          </m:r>
                          <m:r>
                            <a:rPr lang="en-US" b="0" i="1">
                              <a:latin typeface="Cambria Math" panose="02040503050406030204" pitchFamily="18" charset="0"/>
                            </a:rPr>
                            <m:t>𝑝𝑟𝑖𝑚𝑒</m:t>
                          </m:r>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b="0" i="1">
                                      <a:latin typeface="Cambria Math" panose="02040503050406030204" pitchFamily="18" charset="0"/>
                                    </a:rPr>
                                    <m:t>1 − </m:t>
                                  </m:r>
                                  <m:f>
                                    <m:fPr>
                                      <m:ctrlPr>
                                        <a:rPr lang="en-US" i="1">
                                          <a:latin typeface="Cambria Math" panose="02040503050406030204" pitchFamily="18" charset="0"/>
                                        </a:rPr>
                                      </m:ctrlPr>
                                    </m:fPr>
                                    <m:num>
                                      <m:r>
                                        <a:rPr lang="en-US" b="0" i="1">
                                          <a:latin typeface="Cambria Math" panose="02040503050406030204" pitchFamily="18" charset="0"/>
                                        </a:rPr>
                                        <m:t>1</m:t>
                                      </m:r>
                                    </m:num>
                                    <m:den>
                                      <m:r>
                                        <a:rPr lang="en-US" b="0" i="1">
                                          <a:latin typeface="Cambria Math" panose="02040503050406030204" pitchFamily="18" charset="0"/>
                                        </a:rPr>
                                        <m:t>𝑝</m:t>
                                      </m:r>
                                      <m:r>
                                        <a:rPr lang="en-US" b="0" i="1" baseline="30000" smtClean="0">
                                          <a:latin typeface="Cambria Math" panose="02040503050406030204" pitchFamily="18" charset="0"/>
                                        </a:rPr>
                                        <m:t>2</m:t>
                                      </m:r>
                                    </m:den>
                                  </m:f>
                                </m:e>
                              </m:d>
                            </m:e>
                            <m:sup>
                              <m:r>
                                <a:rPr lang="en-US" b="0" i="1">
                                  <a:latin typeface="Cambria Math" panose="02040503050406030204" pitchFamily="18" charset="0"/>
                                </a:rPr>
                                <m:t>−1</m:t>
                              </m:r>
                            </m:sup>
                          </m:sSup>
                          <m:r>
                            <a:rPr lang="en-US" b="0" i="1">
                              <a:latin typeface="Cambria Math" panose="02040503050406030204" pitchFamily="18" charset="0"/>
                            </a:rPr>
                            <m:t> </m:t>
                          </m:r>
                          <m:r>
                            <a:rPr lang="en-US" b="0" i="1" smtClean="0">
                              <a:latin typeface="Cambria Math" panose="02040503050406030204" pitchFamily="18" charset="0"/>
                            </a:rPr>
                            <m:t> =</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2</m:t>
                                      </m:r>
                                      <m:r>
                                        <a:rPr lang="en-US" b="0" i="1" baseline="30000" smtClean="0">
                                          <a:latin typeface="Cambria Math" panose="02040503050406030204" pitchFamily="18" charset="0"/>
                                        </a:rPr>
                                        <m:t>2</m:t>
                                      </m:r>
                                    </m:den>
                                  </m:f>
                                </m:e>
                              </m:d>
                            </m:e>
                            <m:sup>
                              <m:r>
                                <a:rPr lang="en-US" i="1">
                                  <a:latin typeface="Cambria Math" panose="02040503050406030204" pitchFamily="18" charset="0"/>
                                </a:rPr>
                                <m:t>−1</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3</m:t>
                                      </m:r>
                                      <m:r>
                                        <a:rPr lang="en-US" b="0" i="1" baseline="30000" smtClean="0">
                                          <a:latin typeface="Cambria Math" panose="02040503050406030204" pitchFamily="18" charset="0"/>
                                        </a:rPr>
                                        <m:t>2</m:t>
                                      </m:r>
                                    </m:den>
                                  </m:f>
                                </m:e>
                              </m:d>
                            </m:e>
                            <m:sup>
                              <m:r>
                                <a:rPr lang="en-US" i="1">
                                  <a:latin typeface="Cambria Math" panose="02040503050406030204" pitchFamily="18" charset="0"/>
                                </a:rPr>
                                <m:t>−1</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 </m:t>
                                  </m:r>
                                  <m:f>
                                    <m:fPr>
                                      <m:ctrlPr>
                                        <a:rPr lang="en-US" i="1">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4</m:t>
                                      </m:r>
                                    </m:den>
                                  </m:f>
                                </m:e>
                              </m:d>
                            </m:e>
                            <m:sup>
                              <m:r>
                                <a:rPr lang="en-US" i="1">
                                  <a:latin typeface="Cambria Math" panose="02040503050406030204" pitchFamily="18" charset="0"/>
                                </a:rPr>
                                <m:t>−1</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 </m:t>
                                  </m:r>
                                  <m:f>
                                    <m:fPr>
                                      <m:ctrlPr>
                                        <a:rPr lang="en-US" i="1">
                                          <a:latin typeface="Cambria Math" panose="02040503050406030204" pitchFamily="18" charset="0"/>
                                        </a:rPr>
                                      </m:ctrlPr>
                                    </m:fPr>
                                    <m:num>
                                      <m:r>
                                        <a:rPr lang="en-US" b="0" i="1" smtClean="0">
                                          <a:latin typeface="Cambria Math" panose="02040503050406030204" pitchFamily="18" charset="0"/>
                                        </a:rPr>
                                        <m:t>8</m:t>
                                      </m:r>
                                    </m:num>
                                    <m:den>
                                      <m:r>
                                        <a:rPr lang="en-US" b="0" i="1" smtClean="0">
                                          <a:latin typeface="Cambria Math" panose="02040503050406030204" pitchFamily="18" charset="0"/>
                                        </a:rPr>
                                        <m:t>9</m:t>
                                      </m:r>
                                    </m:den>
                                  </m:f>
                                </m:e>
                              </m:d>
                            </m:e>
                            <m:sup>
                              <m:r>
                                <a:rPr lang="en-US" i="1">
                                  <a:latin typeface="Cambria Math" panose="02040503050406030204" pitchFamily="18" charset="0"/>
                                </a:rPr>
                                <m:t>−1</m:t>
                              </m:r>
                            </m:sup>
                          </m:sSup>
                          <m:r>
                            <a:rPr lang="en-US" b="0" i="1" smtClean="0">
                              <a:latin typeface="Cambria Math" panose="02040503050406030204" pitchFamily="18" charset="0"/>
                            </a:rPr>
                            <m:t>= </m:t>
                          </m:r>
                        </m:e>
                      </m:nary>
                      <m:f>
                        <m:fPr>
                          <m:ctrlPr>
                            <a:rPr lang="en-US"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3</m:t>
                          </m:r>
                        </m:den>
                      </m:f>
                      <m:f>
                        <m:fPr>
                          <m:ctrlPr>
                            <a:rPr lang="en-US" i="1">
                              <a:latin typeface="Cambria Math" panose="02040503050406030204" pitchFamily="18" charset="0"/>
                            </a:rPr>
                          </m:ctrlPr>
                        </m:fPr>
                        <m:num>
                          <m:r>
                            <a:rPr lang="en-US" b="0" i="1" smtClean="0">
                              <a:latin typeface="Cambria Math" panose="02040503050406030204" pitchFamily="18" charset="0"/>
                            </a:rPr>
                            <m:t>9</m:t>
                          </m:r>
                        </m:num>
                        <m:den>
                          <m:r>
                            <a:rPr lang="en-US" b="0" i="1" smtClean="0">
                              <a:latin typeface="Cambria Math" panose="02040503050406030204" pitchFamily="18" charset="0"/>
                            </a:rPr>
                            <m:t>8</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2</m:t>
                          </m:r>
                        </m:den>
                      </m:f>
                    </m:oMath>
                  </m:oMathPara>
                </a14:m>
                <a:endParaRPr lang="en-US"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85CC52CB-EB7A-42C5-9950-394CF66624CE}"/>
                  </a:ext>
                </a:extLst>
              </p:cNvPr>
              <p:cNvSpPr>
                <a:spLocks noGrp="1" noRot="1" noChangeAspect="1" noMove="1" noResize="1" noEditPoints="1" noAdjustHandles="1" noChangeArrowheads="1" noChangeShapeType="1" noTextEdit="1"/>
              </p:cNvSpPr>
              <p:nvPr>
                <p:ph idx="1"/>
              </p:nvPr>
            </p:nvSpPr>
            <p:spPr>
              <a:xfrm>
                <a:off x="83598" y="763989"/>
                <a:ext cx="12025544" cy="6094011"/>
              </a:xfrm>
              <a:blipFill>
                <a:blip r:embed="rId2"/>
                <a:stretch>
                  <a:fillRect l="-1065" r="-157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A3F8CAF-C67E-4344-A0B7-218FDC0416C4}"/>
              </a:ext>
            </a:extLst>
          </p:cNvPr>
          <p:cNvSpPr>
            <a:spLocks noGrp="1"/>
          </p:cNvSpPr>
          <p:nvPr>
            <p:ph type="sldNum" sz="quarter" idx="12"/>
          </p:nvPr>
        </p:nvSpPr>
        <p:spPr/>
        <p:txBody>
          <a:bodyPr/>
          <a:lstStyle/>
          <a:p>
            <a:fld id="{39170CAF-88AC-4846-AE90-53087C303D43}" type="slidenum">
              <a:rPr lang="en-US" smtClean="0"/>
              <a:t>117</a:t>
            </a:fld>
            <a:endParaRPr lang="en-US"/>
          </a:p>
        </p:txBody>
      </p:sp>
    </p:spTree>
    <p:extLst>
      <p:ext uri="{BB962C8B-B14F-4D97-AF65-F5344CB8AC3E}">
        <p14:creationId xmlns:p14="http://schemas.microsoft.com/office/powerpoint/2010/main" val="251655429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8804A-0E36-49C1-9A50-75F0FEEA0AE3}"/>
              </a:ext>
            </a:extLst>
          </p:cNvPr>
          <p:cNvSpPr>
            <a:spLocks noGrp="1"/>
          </p:cNvSpPr>
          <p:nvPr>
            <p:ph type="title"/>
          </p:nvPr>
        </p:nvSpPr>
        <p:spPr>
          <a:xfrm>
            <a:off x="252273" y="273234"/>
            <a:ext cx="10515600" cy="815605"/>
          </a:xfrm>
        </p:spPr>
        <p:txBody>
          <a:bodyPr/>
          <a:lstStyle/>
          <a:p>
            <a:r>
              <a:rPr lang="en-US" b="1" dirty="0">
                <a:solidFill>
                  <a:srgbClr val="FF0000"/>
                </a:solidFill>
              </a:rPr>
              <a:t>The Riemann Zeta Function </a:t>
            </a:r>
            <a:r>
              <a:rPr lang="el-GR" b="1" dirty="0">
                <a:solidFill>
                  <a:srgbClr val="FF0000"/>
                </a:solidFill>
              </a:rPr>
              <a:t>ζ</a:t>
            </a:r>
            <a:r>
              <a:rPr lang="en-US" b="1" dirty="0">
                <a:solidFill>
                  <a:srgbClr val="FF0000"/>
                </a:solidFill>
              </a:rPr>
              <a:t>(s) and Primes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CC52CB-EB7A-42C5-9950-394CF66624CE}"/>
                  </a:ext>
                </a:extLst>
              </p:cNvPr>
              <p:cNvSpPr>
                <a:spLocks noGrp="1"/>
              </p:cNvSpPr>
              <p:nvPr>
                <p:ph idx="1"/>
              </p:nvPr>
            </p:nvSpPr>
            <p:spPr>
              <a:xfrm>
                <a:off x="341050" y="1159799"/>
                <a:ext cx="11501761" cy="5561675"/>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rPr>
                        <m:t>ζ</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  </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𝑛</m:t>
                          </m:r>
                          <m:r>
                            <a:rPr lang="en-US" i="1">
                              <a:latin typeface="Cambria Math" panose="02040503050406030204" pitchFamily="18" charset="0"/>
                            </a:rPr>
                            <m:t>=1</m:t>
                          </m:r>
                        </m:sub>
                        <m:sup>
                          <m:r>
                            <a:rPr lang="en-US" i="1">
                              <a:latin typeface="Cambria Math" panose="02040503050406030204" pitchFamily="18" charset="0"/>
                              <a:ea typeface="Cambria Math" panose="02040503050406030204" pitchFamily="18" charset="0"/>
                            </a:rPr>
                            <m:t>∞</m:t>
                          </m:r>
                        </m:sup>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𝑛</m:t>
                              </m:r>
                              <m:r>
                                <a:rPr lang="en-US" i="1" baseline="30000">
                                  <a:latin typeface="Cambria Math" panose="02040503050406030204" pitchFamily="18" charset="0"/>
                                </a:rPr>
                                <m:t>𝑠</m:t>
                              </m:r>
                            </m:den>
                          </m:f>
                          <m:r>
                            <a:rPr lang="en-US" i="1">
                              <a:latin typeface="Cambria Math" panose="02040503050406030204" pitchFamily="18" charset="0"/>
                            </a:rPr>
                            <m:t> =</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𝑝</m:t>
                              </m:r>
                              <m:r>
                                <a:rPr lang="en-US" i="1">
                                  <a:latin typeface="Cambria Math" panose="02040503050406030204" pitchFamily="18" charset="0"/>
                                </a:rPr>
                                <m:t> </m:t>
                              </m:r>
                              <m:r>
                                <a:rPr lang="en-US" i="1">
                                  <a:latin typeface="Cambria Math" panose="02040503050406030204" pitchFamily="18" charset="0"/>
                                </a:rPr>
                                <m:t>𝑝𝑟𝑖𝑚𝑒</m:t>
                              </m:r>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𝑝</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r>
                                <a:rPr lang="en-US" i="1">
                                  <a:latin typeface="Cambria Math" panose="02040503050406030204" pitchFamily="18" charset="0"/>
                                </a:rPr>
                                <m:t> </m:t>
                              </m:r>
                              <m:r>
                                <a:rPr lang="en-US" b="0" i="1" smtClean="0">
                                  <a:latin typeface="Cambria Math" panose="02040503050406030204" pitchFamily="18" charset="0"/>
                                </a:rPr>
                                <m:t>,</m:t>
                              </m:r>
                            </m:e>
                          </m:nary>
                        </m:e>
                      </m:nary>
                    </m:oMath>
                  </m:oMathPara>
                </a14:m>
                <a:endParaRPr lang="en-US" baseline="30000" dirty="0"/>
              </a:p>
              <a:p>
                <a:pPr marL="0" indent="0">
                  <a:buNone/>
                </a:pPr>
                <a:r>
                  <a:rPr lang="en-US" dirty="0"/>
                  <a:t>or </a:t>
                </a:r>
                <a14:m>
                  <m:oMath xmlns:m="http://schemas.openxmlformats.org/officeDocument/2006/math">
                    <m:r>
                      <a:rPr lang="en-US" sz="3500" i="1">
                        <a:latin typeface="Cambria Math" panose="02040503050406030204" pitchFamily="18" charset="0"/>
                      </a:rPr>
                      <m:t>1 + </m:t>
                    </m:r>
                    <m:f>
                      <m:fPr>
                        <m:ctrlPr>
                          <a:rPr lang="en-US" sz="3500" i="1">
                            <a:latin typeface="Cambria Math" panose="02040503050406030204" pitchFamily="18" charset="0"/>
                          </a:rPr>
                        </m:ctrlPr>
                      </m:fPr>
                      <m:num>
                        <m:r>
                          <a:rPr lang="en-US" sz="3500" i="1">
                            <a:latin typeface="Cambria Math" panose="02040503050406030204" pitchFamily="18" charset="0"/>
                          </a:rPr>
                          <m:t>1</m:t>
                        </m:r>
                      </m:num>
                      <m:den>
                        <m:r>
                          <a:rPr lang="en-US" sz="3500" i="1">
                            <a:latin typeface="Cambria Math" panose="02040503050406030204" pitchFamily="18" charset="0"/>
                          </a:rPr>
                          <m:t>2</m:t>
                        </m:r>
                        <m:r>
                          <a:rPr lang="en-US" sz="3500" i="1" baseline="30000">
                            <a:latin typeface="Cambria Math" panose="02040503050406030204" pitchFamily="18" charset="0"/>
                          </a:rPr>
                          <m:t>𝑠</m:t>
                        </m:r>
                      </m:den>
                    </m:f>
                    <m:r>
                      <a:rPr lang="en-US" sz="3500" i="1" baseline="30000">
                        <a:latin typeface="Cambria Math" panose="02040503050406030204" pitchFamily="18" charset="0"/>
                      </a:rPr>
                      <m:t> </m:t>
                    </m:r>
                    <m:r>
                      <a:rPr lang="en-US" sz="3500" i="1">
                        <a:latin typeface="Cambria Math" panose="02040503050406030204" pitchFamily="18" charset="0"/>
                      </a:rPr>
                      <m:t>+ </m:t>
                    </m:r>
                    <m:f>
                      <m:fPr>
                        <m:ctrlPr>
                          <a:rPr lang="en-US" sz="3500" i="1">
                            <a:latin typeface="Cambria Math" panose="02040503050406030204" pitchFamily="18" charset="0"/>
                          </a:rPr>
                        </m:ctrlPr>
                      </m:fPr>
                      <m:num>
                        <m:r>
                          <a:rPr lang="en-US" sz="3500" i="1">
                            <a:latin typeface="Cambria Math" panose="02040503050406030204" pitchFamily="18" charset="0"/>
                          </a:rPr>
                          <m:t>1</m:t>
                        </m:r>
                      </m:num>
                      <m:den>
                        <m:r>
                          <a:rPr lang="en-US" sz="3500" i="1">
                            <a:latin typeface="Cambria Math" panose="02040503050406030204" pitchFamily="18" charset="0"/>
                          </a:rPr>
                          <m:t>3</m:t>
                        </m:r>
                        <m:r>
                          <a:rPr lang="en-US" sz="3500" i="1" baseline="30000">
                            <a:latin typeface="Cambria Math" panose="02040503050406030204" pitchFamily="18" charset="0"/>
                          </a:rPr>
                          <m:t>𝑠</m:t>
                        </m:r>
                      </m:den>
                    </m:f>
                    <m:r>
                      <a:rPr lang="en-US" sz="3500" i="1" baseline="30000">
                        <a:latin typeface="Cambria Math" panose="02040503050406030204" pitchFamily="18" charset="0"/>
                      </a:rPr>
                      <m:t> </m:t>
                    </m:r>
                    <m:r>
                      <a:rPr lang="en-US" sz="3500" i="1">
                        <a:latin typeface="Cambria Math" panose="02040503050406030204" pitchFamily="18" charset="0"/>
                      </a:rPr>
                      <m:t>+ </m:t>
                    </m:r>
                    <m:f>
                      <m:fPr>
                        <m:ctrlPr>
                          <a:rPr lang="en-US" sz="3500" i="1">
                            <a:latin typeface="Cambria Math" panose="02040503050406030204" pitchFamily="18" charset="0"/>
                          </a:rPr>
                        </m:ctrlPr>
                      </m:fPr>
                      <m:num>
                        <m:r>
                          <a:rPr lang="en-US" sz="3500" i="1">
                            <a:latin typeface="Cambria Math" panose="02040503050406030204" pitchFamily="18" charset="0"/>
                          </a:rPr>
                          <m:t>1</m:t>
                        </m:r>
                      </m:num>
                      <m:den>
                        <m:r>
                          <a:rPr lang="en-US" sz="3500" i="1">
                            <a:latin typeface="Cambria Math" panose="02040503050406030204" pitchFamily="18" charset="0"/>
                          </a:rPr>
                          <m:t>4</m:t>
                        </m:r>
                        <m:r>
                          <a:rPr lang="en-US" sz="3500" i="1" baseline="30000">
                            <a:latin typeface="Cambria Math" panose="02040503050406030204" pitchFamily="18" charset="0"/>
                          </a:rPr>
                          <m:t>𝑠</m:t>
                        </m:r>
                      </m:den>
                    </m:f>
                    <m:r>
                      <a:rPr lang="en-US" sz="3500" i="1" baseline="30000">
                        <a:latin typeface="Cambria Math" panose="02040503050406030204" pitchFamily="18" charset="0"/>
                      </a:rPr>
                      <m:t> </m:t>
                    </m:r>
                  </m:oMath>
                </a14:m>
                <a:r>
                  <a:rPr lang="en-US" sz="3500" dirty="0"/>
                  <a:t>+ … </a:t>
                </a:r>
                <a:r>
                  <a:rPr lang="en-US" dirty="0"/>
                  <a:t>=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5</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r>
                      <a:rPr lang="en-US" i="1">
                        <a:latin typeface="Cambria Math" panose="02040503050406030204" pitchFamily="18" charset="0"/>
                      </a:rPr>
                      <m:t>….</m:t>
                    </m:r>
                  </m:oMath>
                </a14:m>
                <a:endParaRPr lang="en-US" dirty="0"/>
              </a:p>
              <a:p>
                <a:pPr marL="0" indent="0">
                  <a:buNone/>
                </a:pPr>
                <a:r>
                  <a:rPr lang="en-US" dirty="0"/>
                  <a:t>The following is beyond the scope of this talk, but if we take </a:t>
                </a:r>
                <a:r>
                  <a:rPr lang="en-US" dirty="0">
                    <a:solidFill>
                      <a:srgbClr val="FF0000"/>
                    </a:solidFill>
                  </a:rPr>
                  <a:t>s=2</a:t>
                </a:r>
                <a:r>
                  <a:rPr lang="en-US" dirty="0"/>
                  <a:t> then the sum is </a:t>
                </a:r>
                <a:r>
                  <a:rPr lang="el-GR" dirty="0"/>
                  <a:t>π</a:t>
                </a:r>
                <a:r>
                  <a:rPr lang="en-US" baseline="30000" dirty="0"/>
                  <a:t>2</a:t>
                </a:r>
                <a:r>
                  <a:rPr lang="en-US" dirty="0"/>
                  <a:t> / 6, which is an </a:t>
                </a:r>
                <a:r>
                  <a:rPr lang="en-US" dirty="0">
                    <a:solidFill>
                      <a:srgbClr val="FF0000"/>
                    </a:solidFill>
                  </a:rPr>
                  <a:t>irrational</a:t>
                </a:r>
                <a:r>
                  <a:rPr lang="en-US" dirty="0"/>
                  <a:t> number (this means we cannot write it as a ratio of two integers).</a:t>
                </a:r>
              </a:p>
              <a:p>
                <a:pPr marL="0" indent="0">
                  <a:buNone/>
                </a:pPr>
                <a:endParaRPr lang="en-US" sz="1000" dirty="0"/>
              </a:p>
              <a:p>
                <a:pPr marL="0" indent="0">
                  <a:buNone/>
                </a:pPr>
                <a:r>
                  <a:rPr lang="en-US" dirty="0"/>
                  <a:t>If there were only finitely many primes then the product would be a finite product of rational numbers, and hence rational!</a:t>
                </a:r>
              </a:p>
              <a:p>
                <a:pPr marL="0" indent="0">
                  <a:buNone/>
                </a:pPr>
                <a:endParaRPr lang="en-US" dirty="0"/>
              </a:p>
              <a:p>
                <a:pPr marL="0" indent="0">
                  <a:buNone/>
                </a:pPr>
                <a:r>
                  <a:rPr lang="en-US" dirty="0"/>
                  <a:t>Thus there are infinitely many primes!</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85CC52CB-EB7A-42C5-9950-394CF66624CE}"/>
                  </a:ext>
                </a:extLst>
              </p:cNvPr>
              <p:cNvSpPr>
                <a:spLocks noGrp="1" noRot="1" noChangeAspect="1" noMove="1" noResize="1" noEditPoints="1" noAdjustHandles="1" noChangeArrowheads="1" noChangeShapeType="1" noTextEdit="1"/>
              </p:cNvSpPr>
              <p:nvPr>
                <p:ph idx="1"/>
              </p:nvPr>
            </p:nvSpPr>
            <p:spPr>
              <a:xfrm>
                <a:off x="341050" y="1159799"/>
                <a:ext cx="11501761" cy="5561675"/>
              </a:xfrm>
              <a:blipFill>
                <a:blip r:embed="rId2"/>
                <a:stretch>
                  <a:fillRect l="-1113" r="-689" b="-98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A3F8CAF-C67E-4344-A0B7-218FDC0416C4}"/>
              </a:ext>
            </a:extLst>
          </p:cNvPr>
          <p:cNvSpPr>
            <a:spLocks noGrp="1"/>
          </p:cNvSpPr>
          <p:nvPr>
            <p:ph type="sldNum" sz="quarter" idx="12"/>
          </p:nvPr>
        </p:nvSpPr>
        <p:spPr/>
        <p:txBody>
          <a:bodyPr/>
          <a:lstStyle/>
          <a:p>
            <a:fld id="{39170CAF-88AC-4846-AE90-53087C303D43}" type="slidenum">
              <a:rPr lang="en-US" smtClean="0"/>
              <a:t>118</a:t>
            </a:fld>
            <a:endParaRPr lang="en-US"/>
          </a:p>
        </p:txBody>
      </p:sp>
    </p:spTree>
    <p:extLst>
      <p:ext uri="{BB962C8B-B14F-4D97-AF65-F5344CB8AC3E}">
        <p14:creationId xmlns:p14="http://schemas.microsoft.com/office/powerpoint/2010/main" val="152055325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8804A-0E36-49C1-9A50-75F0FEEA0AE3}"/>
              </a:ext>
            </a:extLst>
          </p:cNvPr>
          <p:cNvSpPr>
            <a:spLocks noGrp="1"/>
          </p:cNvSpPr>
          <p:nvPr>
            <p:ph type="title"/>
          </p:nvPr>
        </p:nvSpPr>
        <p:spPr>
          <a:xfrm>
            <a:off x="252273" y="273234"/>
            <a:ext cx="10515600" cy="815605"/>
          </a:xfrm>
        </p:spPr>
        <p:txBody>
          <a:bodyPr/>
          <a:lstStyle/>
          <a:p>
            <a:r>
              <a:rPr lang="en-US" b="1" dirty="0">
                <a:solidFill>
                  <a:srgbClr val="FF0000"/>
                </a:solidFill>
              </a:rPr>
              <a:t>The Riemann Zeta Function </a:t>
            </a:r>
            <a:r>
              <a:rPr lang="el-GR" b="1" dirty="0">
                <a:solidFill>
                  <a:srgbClr val="FF0000"/>
                </a:solidFill>
              </a:rPr>
              <a:t>ζ</a:t>
            </a:r>
            <a:r>
              <a:rPr lang="en-US" b="1" dirty="0">
                <a:solidFill>
                  <a:srgbClr val="FF0000"/>
                </a:solidFill>
              </a:rPr>
              <a:t>(s) and Primes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CC52CB-EB7A-42C5-9950-394CF66624CE}"/>
                  </a:ext>
                </a:extLst>
              </p:cNvPr>
              <p:cNvSpPr>
                <a:spLocks noGrp="1"/>
              </p:cNvSpPr>
              <p:nvPr>
                <p:ph idx="1"/>
              </p:nvPr>
            </p:nvSpPr>
            <p:spPr>
              <a:xfrm>
                <a:off x="341050" y="1159799"/>
                <a:ext cx="11501761" cy="5561675"/>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rPr>
                        <m:t>ζ</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  </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𝑛</m:t>
                          </m:r>
                          <m:r>
                            <a:rPr lang="en-US" i="1">
                              <a:latin typeface="Cambria Math" panose="02040503050406030204" pitchFamily="18" charset="0"/>
                            </a:rPr>
                            <m:t>=1</m:t>
                          </m:r>
                        </m:sub>
                        <m:sup>
                          <m:r>
                            <a:rPr lang="en-US" i="1">
                              <a:latin typeface="Cambria Math" panose="02040503050406030204" pitchFamily="18" charset="0"/>
                              <a:ea typeface="Cambria Math" panose="02040503050406030204" pitchFamily="18" charset="0"/>
                            </a:rPr>
                            <m:t>∞</m:t>
                          </m:r>
                        </m:sup>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𝑛</m:t>
                              </m:r>
                              <m:r>
                                <a:rPr lang="en-US" i="1" baseline="30000">
                                  <a:latin typeface="Cambria Math" panose="02040503050406030204" pitchFamily="18" charset="0"/>
                                </a:rPr>
                                <m:t>𝑠</m:t>
                              </m:r>
                            </m:den>
                          </m:f>
                          <m:r>
                            <a:rPr lang="en-US" i="1">
                              <a:latin typeface="Cambria Math" panose="02040503050406030204" pitchFamily="18" charset="0"/>
                            </a:rPr>
                            <m:t> =</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𝑝</m:t>
                              </m:r>
                              <m:r>
                                <a:rPr lang="en-US" i="1">
                                  <a:latin typeface="Cambria Math" panose="02040503050406030204" pitchFamily="18" charset="0"/>
                                </a:rPr>
                                <m:t> </m:t>
                              </m:r>
                              <m:r>
                                <a:rPr lang="en-US" i="1">
                                  <a:latin typeface="Cambria Math" panose="02040503050406030204" pitchFamily="18" charset="0"/>
                                </a:rPr>
                                <m:t>𝑝𝑟𝑖𝑚𝑒</m:t>
                              </m:r>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𝑝</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r>
                                <a:rPr lang="en-US" i="1">
                                  <a:latin typeface="Cambria Math" panose="02040503050406030204" pitchFamily="18" charset="0"/>
                                </a:rPr>
                                <m:t> </m:t>
                              </m:r>
                              <m:r>
                                <a:rPr lang="en-US" b="0" i="1" smtClean="0">
                                  <a:latin typeface="Cambria Math" panose="02040503050406030204" pitchFamily="18" charset="0"/>
                                </a:rPr>
                                <m:t>,</m:t>
                              </m:r>
                            </m:e>
                          </m:nary>
                        </m:e>
                      </m:nary>
                    </m:oMath>
                  </m:oMathPara>
                </a14:m>
                <a:endParaRPr lang="en-US" baseline="30000" dirty="0"/>
              </a:p>
              <a:p>
                <a:pPr marL="0" indent="0">
                  <a:buNone/>
                </a:pPr>
                <a:r>
                  <a:rPr lang="en-US" dirty="0"/>
                  <a:t>or </a:t>
                </a:r>
                <a14:m>
                  <m:oMath xmlns:m="http://schemas.openxmlformats.org/officeDocument/2006/math">
                    <m:r>
                      <a:rPr lang="en-US" sz="3500" i="1">
                        <a:latin typeface="Cambria Math" panose="02040503050406030204" pitchFamily="18" charset="0"/>
                      </a:rPr>
                      <m:t>1 + </m:t>
                    </m:r>
                    <m:f>
                      <m:fPr>
                        <m:ctrlPr>
                          <a:rPr lang="en-US" sz="3500" i="1">
                            <a:latin typeface="Cambria Math" panose="02040503050406030204" pitchFamily="18" charset="0"/>
                          </a:rPr>
                        </m:ctrlPr>
                      </m:fPr>
                      <m:num>
                        <m:r>
                          <a:rPr lang="en-US" sz="3500" i="1">
                            <a:latin typeface="Cambria Math" panose="02040503050406030204" pitchFamily="18" charset="0"/>
                          </a:rPr>
                          <m:t>1</m:t>
                        </m:r>
                      </m:num>
                      <m:den>
                        <m:r>
                          <a:rPr lang="en-US" sz="3500" i="1">
                            <a:latin typeface="Cambria Math" panose="02040503050406030204" pitchFamily="18" charset="0"/>
                          </a:rPr>
                          <m:t>2</m:t>
                        </m:r>
                        <m:r>
                          <a:rPr lang="en-US" sz="3500" i="1" baseline="30000">
                            <a:latin typeface="Cambria Math" panose="02040503050406030204" pitchFamily="18" charset="0"/>
                          </a:rPr>
                          <m:t>𝑠</m:t>
                        </m:r>
                      </m:den>
                    </m:f>
                    <m:r>
                      <a:rPr lang="en-US" sz="3500" i="1" baseline="30000">
                        <a:latin typeface="Cambria Math" panose="02040503050406030204" pitchFamily="18" charset="0"/>
                      </a:rPr>
                      <m:t> </m:t>
                    </m:r>
                    <m:r>
                      <a:rPr lang="en-US" sz="3500" i="1">
                        <a:latin typeface="Cambria Math" panose="02040503050406030204" pitchFamily="18" charset="0"/>
                      </a:rPr>
                      <m:t>+ </m:t>
                    </m:r>
                    <m:f>
                      <m:fPr>
                        <m:ctrlPr>
                          <a:rPr lang="en-US" sz="3500" i="1">
                            <a:latin typeface="Cambria Math" panose="02040503050406030204" pitchFamily="18" charset="0"/>
                          </a:rPr>
                        </m:ctrlPr>
                      </m:fPr>
                      <m:num>
                        <m:r>
                          <a:rPr lang="en-US" sz="3500" i="1">
                            <a:latin typeface="Cambria Math" panose="02040503050406030204" pitchFamily="18" charset="0"/>
                          </a:rPr>
                          <m:t>1</m:t>
                        </m:r>
                      </m:num>
                      <m:den>
                        <m:r>
                          <a:rPr lang="en-US" sz="3500" i="1">
                            <a:latin typeface="Cambria Math" panose="02040503050406030204" pitchFamily="18" charset="0"/>
                          </a:rPr>
                          <m:t>3</m:t>
                        </m:r>
                        <m:r>
                          <a:rPr lang="en-US" sz="3500" i="1" baseline="30000">
                            <a:latin typeface="Cambria Math" panose="02040503050406030204" pitchFamily="18" charset="0"/>
                          </a:rPr>
                          <m:t>𝑠</m:t>
                        </m:r>
                      </m:den>
                    </m:f>
                    <m:r>
                      <a:rPr lang="en-US" sz="3500" i="1" baseline="30000">
                        <a:latin typeface="Cambria Math" panose="02040503050406030204" pitchFamily="18" charset="0"/>
                      </a:rPr>
                      <m:t> </m:t>
                    </m:r>
                    <m:r>
                      <a:rPr lang="en-US" sz="3500" i="1">
                        <a:latin typeface="Cambria Math" panose="02040503050406030204" pitchFamily="18" charset="0"/>
                      </a:rPr>
                      <m:t>+ </m:t>
                    </m:r>
                    <m:f>
                      <m:fPr>
                        <m:ctrlPr>
                          <a:rPr lang="en-US" sz="3500" i="1">
                            <a:latin typeface="Cambria Math" panose="02040503050406030204" pitchFamily="18" charset="0"/>
                          </a:rPr>
                        </m:ctrlPr>
                      </m:fPr>
                      <m:num>
                        <m:r>
                          <a:rPr lang="en-US" sz="3500" i="1">
                            <a:latin typeface="Cambria Math" panose="02040503050406030204" pitchFamily="18" charset="0"/>
                          </a:rPr>
                          <m:t>1</m:t>
                        </m:r>
                      </m:num>
                      <m:den>
                        <m:r>
                          <a:rPr lang="en-US" sz="3500" i="1">
                            <a:latin typeface="Cambria Math" panose="02040503050406030204" pitchFamily="18" charset="0"/>
                          </a:rPr>
                          <m:t>4</m:t>
                        </m:r>
                        <m:r>
                          <a:rPr lang="en-US" sz="3500" i="1" baseline="30000">
                            <a:latin typeface="Cambria Math" panose="02040503050406030204" pitchFamily="18" charset="0"/>
                          </a:rPr>
                          <m:t>𝑠</m:t>
                        </m:r>
                      </m:den>
                    </m:f>
                    <m:r>
                      <a:rPr lang="en-US" sz="3500" i="1" baseline="30000">
                        <a:latin typeface="Cambria Math" panose="02040503050406030204" pitchFamily="18" charset="0"/>
                      </a:rPr>
                      <m:t> </m:t>
                    </m:r>
                  </m:oMath>
                </a14:m>
                <a:r>
                  <a:rPr lang="en-US" sz="3500" dirty="0"/>
                  <a:t>+ … </a:t>
                </a:r>
                <a:r>
                  <a:rPr lang="en-US" dirty="0"/>
                  <a:t>=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5</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r>
                      <a:rPr lang="en-US" i="1">
                        <a:latin typeface="Cambria Math" panose="02040503050406030204" pitchFamily="18" charset="0"/>
                      </a:rPr>
                      <m:t>….</m:t>
                    </m:r>
                  </m:oMath>
                </a14:m>
                <a:endParaRPr lang="en-US" dirty="0"/>
              </a:p>
              <a:p>
                <a:pPr marL="0" indent="0">
                  <a:buNone/>
                </a:pPr>
                <a:endParaRPr lang="en-US" dirty="0"/>
              </a:p>
              <a:p>
                <a:pPr marL="0" indent="0">
                  <a:buNone/>
                </a:pPr>
                <a:r>
                  <a:rPr lang="en-US" dirty="0"/>
                  <a:t>We thus see the importance of the formula above, which connects sums over integers with products over primes.</a:t>
                </a:r>
              </a:p>
              <a:p>
                <a:pPr marL="0" indent="0">
                  <a:buNone/>
                </a:pPr>
                <a:endParaRPr lang="en-US" dirty="0"/>
              </a:p>
              <a:p>
                <a:pPr marL="0" indent="0">
                  <a:buNone/>
                </a:pPr>
                <a:r>
                  <a:rPr lang="en-US" dirty="0"/>
                  <a:t>It allows us to pass from knowledge of integers to knowledge of primes.</a:t>
                </a:r>
              </a:p>
              <a:p>
                <a:pPr marL="0" indent="0">
                  <a:buNone/>
                </a:pPr>
                <a:endParaRPr lang="en-US" dirty="0"/>
              </a:p>
              <a:p>
                <a:pPr marL="0" indent="0">
                  <a:buNone/>
                </a:pPr>
                <a:r>
                  <a:rPr lang="en-US" dirty="0"/>
                  <a:t>We now prove it, or at least sketch the proof.</a:t>
                </a:r>
              </a:p>
            </p:txBody>
          </p:sp>
        </mc:Choice>
        <mc:Fallback xmlns="">
          <p:sp>
            <p:nvSpPr>
              <p:cNvPr id="3" name="Content Placeholder 2">
                <a:extLst>
                  <a:ext uri="{FF2B5EF4-FFF2-40B4-BE49-F238E27FC236}">
                    <a16:creationId xmlns:a16="http://schemas.microsoft.com/office/drawing/2014/main" id="{85CC52CB-EB7A-42C5-9950-394CF66624CE}"/>
                  </a:ext>
                </a:extLst>
              </p:cNvPr>
              <p:cNvSpPr>
                <a:spLocks noGrp="1" noRot="1" noChangeAspect="1" noMove="1" noResize="1" noEditPoints="1" noAdjustHandles="1" noChangeArrowheads="1" noChangeShapeType="1" noTextEdit="1"/>
              </p:cNvSpPr>
              <p:nvPr>
                <p:ph idx="1"/>
              </p:nvPr>
            </p:nvSpPr>
            <p:spPr>
              <a:xfrm>
                <a:off x="341050" y="1159799"/>
                <a:ext cx="11501761" cy="5561675"/>
              </a:xfrm>
              <a:blipFill>
                <a:blip r:embed="rId2"/>
                <a:stretch>
                  <a:fillRect l="-1113" b="-87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A3F8CAF-C67E-4344-A0B7-218FDC0416C4}"/>
              </a:ext>
            </a:extLst>
          </p:cNvPr>
          <p:cNvSpPr>
            <a:spLocks noGrp="1"/>
          </p:cNvSpPr>
          <p:nvPr>
            <p:ph type="sldNum" sz="quarter" idx="12"/>
          </p:nvPr>
        </p:nvSpPr>
        <p:spPr/>
        <p:txBody>
          <a:bodyPr/>
          <a:lstStyle/>
          <a:p>
            <a:fld id="{39170CAF-88AC-4846-AE90-53087C303D43}" type="slidenum">
              <a:rPr lang="en-US" smtClean="0"/>
              <a:t>119</a:t>
            </a:fld>
            <a:endParaRPr lang="en-US"/>
          </a:p>
        </p:txBody>
      </p:sp>
    </p:spTree>
    <p:extLst>
      <p:ext uri="{BB962C8B-B14F-4D97-AF65-F5344CB8AC3E}">
        <p14:creationId xmlns:p14="http://schemas.microsoft.com/office/powerpoint/2010/main" val="3564632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A819-113B-4399-9B67-D558D3789E9C}"/>
              </a:ext>
            </a:extLst>
          </p:cNvPr>
          <p:cNvSpPr>
            <a:spLocks noGrp="1"/>
          </p:cNvSpPr>
          <p:nvPr>
            <p:ph type="title"/>
          </p:nvPr>
        </p:nvSpPr>
        <p:spPr>
          <a:xfrm>
            <a:off x="838200" y="365125"/>
            <a:ext cx="10685016" cy="1325563"/>
          </a:xfrm>
        </p:spPr>
        <p:txBody>
          <a:bodyPr/>
          <a:lstStyle/>
          <a:p>
            <a:r>
              <a:rPr lang="en-US" dirty="0">
                <a:solidFill>
                  <a:srgbClr val="FF0000"/>
                </a:solidFill>
              </a:rPr>
              <a:t>Induction (Box, Dirichlet, Pigeonhole Principle)</a:t>
            </a:r>
          </a:p>
        </p:txBody>
      </p:sp>
      <p:sp>
        <p:nvSpPr>
          <p:cNvPr id="3" name="Content Placeholder 2">
            <a:extLst>
              <a:ext uri="{FF2B5EF4-FFF2-40B4-BE49-F238E27FC236}">
                <a16:creationId xmlns:a16="http://schemas.microsoft.com/office/drawing/2014/main" id="{62C9177B-DFCC-435D-976C-1901C0F52535}"/>
              </a:ext>
            </a:extLst>
          </p:cNvPr>
          <p:cNvSpPr>
            <a:spLocks noGrp="1"/>
          </p:cNvSpPr>
          <p:nvPr>
            <p:ph idx="1"/>
          </p:nvPr>
        </p:nvSpPr>
        <p:spPr/>
        <p:txBody>
          <a:bodyPr>
            <a:normAutofit/>
          </a:bodyPr>
          <a:lstStyle/>
          <a:p>
            <a:pPr marL="0" indent="0">
              <a:buNone/>
            </a:pPr>
            <a:r>
              <a:rPr lang="en-US" dirty="0"/>
              <a:t>Imagine we can show the following two statements are true.</a:t>
            </a:r>
          </a:p>
          <a:p>
            <a:pPr marL="514350" indent="-514350">
              <a:buFont typeface="+mj-lt"/>
              <a:buAutoNum type="arabicPeriod"/>
            </a:pPr>
            <a:r>
              <a:rPr lang="en-US" dirty="0">
                <a:solidFill>
                  <a:srgbClr val="FF0000"/>
                </a:solidFill>
              </a:rPr>
              <a:t>Base case: </a:t>
            </a:r>
            <a:r>
              <a:rPr lang="en-US" dirty="0"/>
              <a:t>P(1) is true, and</a:t>
            </a:r>
          </a:p>
          <a:p>
            <a:pPr marL="514350" indent="-514350">
              <a:buFont typeface="+mj-lt"/>
              <a:buAutoNum type="arabicPeriod"/>
            </a:pPr>
            <a:r>
              <a:rPr lang="en-US" dirty="0">
                <a:solidFill>
                  <a:srgbClr val="FF0000"/>
                </a:solidFill>
              </a:rPr>
              <a:t>Inductive Step: </a:t>
            </a:r>
            <a:r>
              <a:rPr lang="en-US" dirty="0"/>
              <a:t>Whenever P(n) is true then P(n+1) is true.</a:t>
            </a:r>
          </a:p>
          <a:p>
            <a:pPr marL="0" indent="0">
              <a:buNone/>
            </a:pPr>
            <a:endParaRPr lang="en-US" dirty="0"/>
          </a:p>
          <a:p>
            <a:pPr marL="0" indent="0">
              <a:buNone/>
            </a:pPr>
            <a:r>
              <a:rPr lang="en-US" dirty="0"/>
              <a:t>Take n=1: thus the second becomes P(1) true implies P(2) true</a:t>
            </a:r>
          </a:p>
          <a:p>
            <a:pPr marL="0" indent="0">
              <a:buNone/>
            </a:pPr>
            <a:r>
              <a:rPr lang="en-US" dirty="0"/>
              <a:t>P(1) is true</a:t>
            </a:r>
          </a:p>
          <a:p>
            <a:pPr marL="0" indent="0">
              <a:buNone/>
            </a:pPr>
            <a:r>
              <a:rPr lang="en-US" dirty="0"/>
              <a:t>P(1) true implies P(2) true</a:t>
            </a:r>
          </a:p>
          <a:p>
            <a:pPr marL="0" indent="0">
              <a:buNone/>
            </a:pPr>
            <a:r>
              <a:rPr lang="en-US" dirty="0"/>
              <a:t>THEREFORE since P(1) is true we now know P(2) is true.</a:t>
            </a:r>
          </a:p>
          <a:p>
            <a:pPr marL="0" indent="0">
              <a:buNone/>
            </a:pPr>
            <a:endParaRPr lang="en-US" dirty="0"/>
          </a:p>
        </p:txBody>
      </p:sp>
      <p:sp>
        <p:nvSpPr>
          <p:cNvPr id="4" name="Slide Number Placeholder 3">
            <a:extLst>
              <a:ext uri="{FF2B5EF4-FFF2-40B4-BE49-F238E27FC236}">
                <a16:creationId xmlns:a16="http://schemas.microsoft.com/office/drawing/2014/main" id="{4B49899A-EE0A-4EF7-B813-A8A87BA6A057}"/>
              </a:ext>
            </a:extLst>
          </p:cNvPr>
          <p:cNvSpPr>
            <a:spLocks noGrp="1"/>
          </p:cNvSpPr>
          <p:nvPr>
            <p:ph type="sldNum" sz="quarter" idx="12"/>
          </p:nvPr>
        </p:nvSpPr>
        <p:spPr/>
        <p:txBody>
          <a:bodyPr/>
          <a:lstStyle/>
          <a:p>
            <a:fld id="{39170CAF-88AC-4846-AE90-53087C303D43}" type="slidenum">
              <a:rPr lang="en-US" smtClean="0"/>
              <a:t>12</a:t>
            </a:fld>
            <a:endParaRPr lang="en-US"/>
          </a:p>
        </p:txBody>
      </p:sp>
    </p:spTree>
    <p:extLst>
      <p:ext uri="{BB962C8B-B14F-4D97-AF65-F5344CB8AC3E}">
        <p14:creationId xmlns:p14="http://schemas.microsoft.com/office/powerpoint/2010/main" val="29580111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8804A-0E36-49C1-9A50-75F0FEEA0AE3}"/>
              </a:ext>
            </a:extLst>
          </p:cNvPr>
          <p:cNvSpPr>
            <a:spLocks noGrp="1"/>
          </p:cNvSpPr>
          <p:nvPr>
            <p:ph type="title"/>
          </p:nvPr>
        </p:nvSpPr>
        <p:spPr>
          <a:xfrm>
            <a:off x="252273" y="273234"/>
            <a:ext cx="10515600" cy="815605"/>
          </a:xfrm>
        </p:spPr>
        <p:txBody>
          <a:bodyPr/>
          <a:lstStyle/>
          <a:p>
            <a:r>
              <a:rPr lang="en-US" b="1" dirty="0">
                <a:solidFill>
                  <a:srgbClr val="FF0000"/>
                </a:solidFill>
              </a:rPr>
              <a:t>The Riemann Zeta Function </a:t>
            </a:r>
            <a:r>
              <a:rPr lang="el-GR" b="1" dirty="0">
                <a:solidFill>
                  <a:srgbClr val="FF0000"/>
                </a:solidFill>
              </a:rPr>
              <a:t>ζ</a:t>
            </a:r>
            <a:r>
              <a:rPr lang="en-US" b="1" dirty="0">
                <a:solidFill>
                  <a:srgbClr val="FF0000"/>
                </a:solidFill>
              </a:rPr>
              <a:t>(s) and Primes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CC52CB-EB7A-42C5-9950-394CF66624CE}"/>
                  </a:ext>
                </a:extLst>
              </p:cNvPr>
              <p:cNvSpPr>
                <a:spLocks noGrp="1"/>
              </p:cNvSpPr>
              <p:nvPr>
                <p:ph idx="1"/>
              </p:nvPr>
            </p:nvSpPr>
            <p:spPr>
              <a:xfrm>
                <a:off x="341050" y="1159799"/>
                <a:ext cx="11501761" cy="5561675"/>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rPr>
                        <m:t>ζ</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  </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𝑛</m:t>
                          </m:r>
                          <m:r>
                            <a:rPr lang="en-US" i="1">
                              <a:latin typeface="Cambria Math" panose="02040503050406030204" pitchFamily="18" charset="0"/>
                            </a:rPr>
                            <m:t>=1</m:t>
                          </m:r>
                        </m:sub>
                        <m:sup>
                          <m:r>
                            <a:rPr lang="en-US" i="1">
                              <a:latin typeface="Cambria Math" panose="02040503050406030204" pitchFamily="18" charset="0"/>
                              <a:ea typeface="Cambria Math" panose="02040503050406030204" pitchFamily="18" charset="0"/>
                            </a:rPr>
                            <m:t>∞</m:t>
                          </m:r>
                        </m:sup>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𝑛</m:t>
                              </m:r>
                              <m:r>
                                <a:rPr lang="en-US" i="1" baseline="30000">
                                  <a:latin typeface="Cambria Math" panose="02040503050406030204" pitchFamily="18" charset="0"/>
                                </a:rPr>
                                <m:t>𝑠</m:t>
                              </m:r>
                            </m:den>
                          </m:f>
                          <m:r>
                            <a:rPr lang="en-US" i="1">
                              <a:latin typeface="Cambria Math" panose="02040503050406030204" pitchFamily="18" charset="0"/>
                            </a:rPr>
                            <m:t> =</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𝑝</m:t>
                              </m:r>
                              <m:r>
                                <a:rPr lang="en-US" i="1">
                                  <a:latin typeface="Cambria Math" panose="02040503050406030204" pitchFamily="18" charset="0"/>
                                </a:rPr>
                                <m:t> </m:t>
                              </m:r>
                              <m:r>
                                <a:rPr lang="en-US" i="1">
                                  <a:latin typeface="Cambria Math" panose="02040503050406030204" pitchFamily="18" charset="0"/>
                                </a:rPr>
                                <m:t>𝑝𝑟𝑖𝑚𝑒</m:t>
                              </m:r>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𝑝</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r>
                                <a:rPr lang="en-US" i="1">
                                  <a:latin typeface="Cambria Math" panose="02040503050406030204" pitchFamily="18" charset="0"/>
                                </a:rPr>
                                <m:t> </m:t>
                              </m:r>
                              <m:r>
                                <a:rPr lang="en-US" b="0" i="1" smtClean="0">
                                  <a:latin typeface="Cambria Math" panose="02040503050406030204" pitchFamily="18" charset="0"/>
                                </a:rPr>
                                <m:t>,</m:t>
                              </m:r>
                            </m:e>
                          </m:nary>
                        </m:e>
                      </m:nary>
                    </m:oMath>
                  </m:oMathPara>
                </a14:m>
                <a:endParaRPr lang="en-US" baseline="30000" dirty="0"/>
              </a:p>
              <a:p>
                <a:pPr marL="0" indent="0">
                  <a:buNone/>
                </a:pPr>
                <a:r>
                  <a:rPr lang="en-US" dirty="0"/>
                  <a:t>or </a:t>
                </a:r>
                <a14:m>
                  <m:oMath xmlns:m="http://schemas.openxmlformats.org/officeDocument/2006/math">
                    <m:r>
                      <a:rPr lang="en-US" sz="3500" i="1">
                        <a:latin typeface="Cambria Math" panose="02040503050406030204" pitchFamily="18" charset="0"/>
                      </a:rPr>
                      <m:t>1 + </m:t>
                    </m:r>
                    <m:f>
                      <m:fPr>
                        <m:ctrlPr>
                          <a:rPr lang="en-US" sz="3500" i="1">
                            <a:latin typeface="Cambria Math" panose="02040503050406030204" pitchFamily="18" charset="0"/>
                          </a:rPr>
                        </m:ctrlPr>
                      </m:fPr>
                      <m:num>
                        <m:r>
                          <a:rPr lang="en-US" sz="3500" i="1">
                            <a:latin typeface="Cambria Math" panose="02040503050406030204" pitchFamily="18" charset="0"/>
                          </a:rPr>
                          <m:t>1</m:t>
                        </m:r>
                      </m:num>
                      <m:den>
                        <m:r>
                          <a:rPr lang="en-US" sz="3500" i="1">
                            <a:latin typeface="Cambria Math" panose="02040503050406030204" pitchFamily="18" charset="0"/>
                          </a:rPr>
                          <m:t>2</m:t>
                        </m:r>
                        <m:r>
                          <a:rPr lang="en-US" sz="3500" i="1" baseline="30000">
                            <a:latin typeface="Cambria Math" panose="02040503050406030204" pitchFamily="18" charset="0"/>
                          </a:rPr>
                          <m:t>𝑠</m:t>
                        </m:r>
                      </m:den>
                    </m:f>
                    <m:r>
                      <a:rPr lang="en-US" sz="3500" i="1" baseline="30000">
                        <a:latin typeface="Cambria Math" panose="02040503050406030204" pitchFamily="18" charset="0"/>
                      </a:rPr>
                      <m:t> </m:t>
                    </m:r>
                    <m:r>
                      <a:rPr lang="en-US" sz="3500" i="1">
                        <a:latin typeface="Cambria Math" panose="02040503050406030204" pitchFamily="18" charset="0"/>
                      </a:rPr>
                      <m:t>+ </m:t>
                    </m:r>
                    <m:f>
                      <m:fPr>
                        <m:ctrlPr>
                          <a:rPr lang="en-US" sz="3500" i="1">
                            <a:latin typeface="Cambria Math" panose="02040503050406030204" pitchFamily="18" charset="0"/>
                          </a:rPr>
                        </m:ctrlPr>
                      </m:fPr>
                      <m:num>
                        <m:r>
                          <a:rPr lang="en-US" sz="3500" i="1">
                            <a:latin typeface="Cambria Math" panose="02040503050406030204" pitchFamily="18" charset="0"/>
                          </a:rPr>
                          <m:t>1</m:t>
                        </m:r>
                      </m:num>
                      <m:den>
                        <m:r>
                          <a:rPr lang="en-US" sz="3500" i="1">
                            <a:latin typeface="Cambria Math" panose="02040503050406030204" pitchFamily="18" charset="0"/>
                          </a:rPr>
                          <m:t>3</m:t>
                        </m:r>
                        <m:r>
                          <a:rPr lang="en-US" sz="3500" i="1" baseline="30000">
                            <a:latin typeface="Cambria Math" panose="02040503050406030204" pitchFamily="18" charset="0"/>
                          </a:rPr>
                          <m:t>𝑠</m:t>
                        </m:r>
                      </m:den>
                    </m:f>
                    <m:r>
                      <a:rPr lang="en-US" sz="3500" i="1" baseline="30000">
                        <a:latin typeface="Cambria Math" panose="02040503050406030204" pitchFamily="18" charset="0"/>
                      </a:rPr>
                      <m:t> </m:t>
                    </m:r>
                    <m:r>
                      <a:rPr lang="en-US" sz="3500" i="1">
                        <a:latin typeface="Cambria Math" panose="02040503050406030204" pitchFamily="18" charset="0"/>
                      </a:rPr>
                      <m:t>+ </m:t>
                    </m:r>
                    <m:f>
                      <m:fPr>
                        <m:ctrlPr>
                          <a:rPr lang="en-US" sz="3500" i="1">
                            <a:latin typeface="Cambria Math" panose="02040503050406030204" pitchFamily="18" charset="0"/>
                          </a:rPr>
                        </m:ctrlPr>
                      </m:fPr>
                      <m:num>
                        <m:r>
                          <a:rPr lang="en-US" sz="3500" i="1">
                            <a:latin typeface="Cambria Math" panose="02040503050406030204" pitchFamily="18" charset="0"/>
                          </a:rPr>
                          <m:t>1</m:t>
                        </m:r>
                      </m:num>
                      <m:den>
                        <m:r>
                          <a:rPr lang="en-US" sz="3500" i="1">
                            <a:latin typeface="Cambria Math" panose="02040503050406030204" pitchFamily="18" charset="0"/>
                          </a:rPr>
                          <m:t>4</m:t>
                        </m:r>
                        <m:r>
                          <a:rPr lang="en-US" sz="3500" i="1" baseline="30000">
                            <a:latin typeface="Cambria Math" panose="02040503050406030204" pitchFamily="18" charset="0"/>
                          </a:rPr>
                          <m:t>𝑠</m:t>
                        </m:r>
                      </m:den>
                    </m:f>
                    <m:r>
                      <a:rPr lang="en-US" sz="3500" i="1" baseline="30000">
                        <a:latin typeface="Cambria Math" panose="02040503050406030204" pitchFamily="18" charset="0"/>
                      </a:rPr>
                      <m:t> </m:t>
                    </m:r>
                  </m:oMath>
                </a14:m>
                <a:r>
                  <a:rPr lang="en-US" sz="3500" dirty="0"/>
                  <a:t>+ … </a:t>
                </a:r>
                <a:r>
                  <a:rPr lang="en-US" dirty="0"/>
                  <a:t>=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5</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r>
                      <a:rPr lang="en-US" i="1">
                        <a:latin typeface="Cambria Math" panose="02040503050406030204" pitchFamily="18" charset="0"/>
                      </a:rPr>
                      <m:t>….</m:t>
                    </m:r>
                  </m:oMath>
                </a14:m>
                <a:endParaRPr lang="en-US" dirty="0"/>
              </a:p>
              <a:p>
                <a:pPr marL="0" indent="0">
                  <a:buNone/>
                </a:pPr>
                <a:endParaRPr lang="en-US" dirty="0"/>
              </a:p>
              <a:p>
                <a:pPr marL="0" indent="0">
                  <a:buNone/>
                </a:pPr>
                <a:r>
                  <a:rPr lang="en-US" dirty="0"/>
                  <a:t>We need the </a:t>
                </a:r>
                <a:r>
                  <a:rPr lang="en-US" dirty="0">
                    <a:solidFill>
                      <a:srgbClr val="FF0000"/>
                    </a:solidFill>
                  </a:rPr>
                  <a:t>Fundamental Theorem of Arithmetic</a:t>
                </a:r>
                <a:r>
                  <a:rPr lang="en-US" dirty="0"/>
                  <a:t>: Every positive integer can be written uniquely as a product of prime powers, where we write the primes in increasing order, and we let the empty product be 1.</a:t>
                </a:r>
              </a:p>
              <a:p>
                <a:pPr marL="0" indent="0">
                  <a:buNone/>
                </a:pPr>
                <a:endParaRPr lang="en-US" dirty="0"/>
              </a:p>
              <a:p>
                <a:pPr marL="0" indent="0">
                  <a:buNone/>
                </a:pPr>
                <a:r>
                  <a:rPr lang="en-US" dirty="0"/>
                  <a:t>Thus 12 =</a:t>
                </a:r>
              </a:p>
            </p:txBody>
          </p:sp>
        </mc:Choice>
        <mc:Fallback xmlns="">
          <p:sp>
            <p:nvSpPr>
              <p:cNvPr id="3" name="Content Placeholder 2">
                <a:extLst>
                  <a:ext uri="{FF2B5EF4-FFF2-40B4-BE49-F238E27FC236}">
                    <a16:creationId xmlns:a16="http://schemas.microsoft.com/office/drawing/2014/main" id="{85CC52CB-EB7A-42C5-9950-394CF66624CE}"/>
                  </a:ext>
                </a:extLst>
              </p:cNvPr>
              <p:cNvSpPr>
                <a:spLocks noGrp="1" noRot="1" noChangeAspect="1" noMove="1" noResize="1" noEditPoints="1" noAdjustHandles="1" noChangeArrowheads="1" noChangeShapeType="1" noTextEdit="1"/>
              </p:cNvSpPr>
              <p:nvPr>
                <p:ph idx="1"/>
              </p:nvPr>
            </p:nvSpPr>
            <p:spPr>
              <a:xfrm>
                <a:off x="341050" y="1159799"/>
                <a:ext cx="11501761" cy="5561675"/>
              </a:xfrm>
              <a:blipFill>
                <a:blip r:embed="rId2"/>
                <a:stretch>
                  <a:fillRect l="-1113" r="-63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A3F8CAF-C67E-4344-A0B7-218FDC0416C4}"/>
              </a:ext>
            </a:extLst>
          </p:cNvPr>
          <p:cNvSpPr>
            <a:spLocks noGrp="1"/>
          </p:cNvSpPr>
          <p:nvPr>
            <p:ph type="sldNum" sz="quarter" idx="12"/>
          </p:nvPr>
        </p:nvSpPr>
        <p:spPr/>
        <p:txBody>
          <a:bodyPr/>
          <a:lstStyle/>
          <a:p>
            <a:fld id="{39170CAF-88AC-4846-AE90-53087C303D43}" type="slidenum">
              <a:rPr lang="en-US" smtClean="0"/>
              <a:t>120</a:t>
            </a:fld>
            <a:endParaRPr lang="en-US"/>
          </a:p>
        </p:txBody>
      </p:sp>
    </p:spTree>
    <p:extLst>
      <p:ext uri="{BB962C8B-B14F-4D97-AF65-F5344CB8AC3E}">
        <p14:creationId xmlns:p14="http://schemas.microsoft.com/office/powerpoint/2010/main" val="355126142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8804A-0E36-49C1-9A50-75F0FEEA0AE3}"/>
              </a:ext>
            </a:extLst>
          </p:cNvPr>
          <p:cNvSpPr>
            <a:spLocks noGrp="1"/>
          </p:cNvSpPr>
          <p:nvPr>
            <p:ph type="title"/>
          </p:nvPr>
        </p:nvSpPr>
        <p:spPr>
          <a:xfrm>
            <a:off x="252273" y="273234"/>
            <a:ext cx="10515600" cy="815605"/>
          </a:xfrm>
        </p:spPr>
        <p:txBody>
          <a:bodyPr/>
          <a:lstStyle/>
          <a:p>
            <a:r>
              <a:rPr lang="en-US" b="1" dirty="0">
                <a:solidFill>
                  <a:srgbClr val="FF0000"/>
                </a:solidFill>
              </a:rPr>
              <a:t>The Riemann Zeta Function </a:t>
            </a:r>
            <a:r>
              <a:rPr lang="el-GR" b="1" dirty="0">
                <a:solidFill>
                  <a:srgbClr val="FF0000"/>
                </a:solidFill>
              </a:rPr>
              <a:t>ζ</a:t>
            </a:r>
            <a:r>
              <a:rPr lang="en-US" b="1" dirty="0">
                <a:solidFill>
                  <a:srgbClr val="FF0000"/>
                </a:solidFill>
              </a:rPr>
              <a:t>(s) and Primes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CC52CB-EB7A-42C5-9950-394CF66624CE}"/>
                  </a:ext>
                </a:extLst>
              </p:cNvPr>
              <p:cNvSpPr>
                <a:spLocks noGrp="1"/>
              </p:cNvSpPr>
              <p:nvPr>
                <p:ph idx="1"/>
              </p:nvPr>
            </p:nvSpPr>
            <p:spPr>
              <a:xfrm>
                <a:off x="341050" y="1159799"/>
                <a:ext cx="11501761" cy="5561675"/>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rPr>
                        <m:t>ζ</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  </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𝑛</m:t>
                          </m:r>
                          <m:r>
                            <a:rPr lang="en-US" i="1">
                              <a:latin typeface="Cambria Math" panose="02040503050406030204" pitchFamily="18" charset="0"/>
                            </a:rPr>
                            <m:t>=1</m:t>
                          </m:r>
                        </m:sub>
                        <m:sup>
                          <m:r>
                            <a:rPr lang="en-US" i="1">
                              <a:latin typeface="Cambria Math" panose="02040503050406030204" pitchFamily="18" charset="0"/>
                              <a:ea typeface="Cambria Math" panose="02040503050406030204" pitchFamily="18" charset="0"/>
                            </a:rPr>
                            <m:t>∞</m:t>
                          </m:r>
                        </m:sup>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𝑛</m:t>
                              </m:r>
                              <m:r>
                                <a:rPr lang="en-US" i="1" baseline="30000">
                                  <a:latin typeface="Cambria Math" panose="02040503050406030204" pitchFamily="18" charset="0"/>
                                </a:rPr>
                                <m:t>𝑠</m:t>
                              </m:r>
                            </m:den>
                          </m:f>
                          <m:r>
                            <a:rPr lang="en-US" i="1">
                              <a:latin typeface="Cambria Math" panose="02040503050406030204" pitchFamily="18" charset="0"/>
                            </a:rPr>
                            <m:t> =</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𝑝</m:t>
                              </m:r>
                              <m:r>
                                <a:rPr lang="en-US" i="1">
                                  <a:latin typeface="Cambria Math" panose="02040503050406030204" pitchFamily="18" charset="0"/>
                                </a:rPr>
                                <m:t> </m:t>
                              </m:r>
                              <m:r>
                                <a:rPr lang="en-US" i="1">
                                  <a:latin typeface="Cambria Math" panose="02040503050406030204" pitchFamily="18" charset="0"/>
                                </a:rPr>
                                <m:t>𝑝𝑟𝑖𝑚𝑒</m:t>
                              </m:r>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𝑝</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r>
                                <a:rPr lang="en-US" i="1">
                                  <a:latin typeface="Cambria Math" panose="02040503050406030204" pitchFamily="18" charset="0"/>
                                </a:rPr>
                                <m:t> </m:t>
                              </m:r>
                              <m:r>
                                <a:rPr lang="en-US" b="0" i="1" smtClean="0">
                                  <a:latin typeface="Cambria Math" panose="02040503050406030204" pitchFamily="18" charset="0"/>
                                </a:rPr>
                                <m:t>,</m:t>
                              </m:r>
                            </m:e>
                          </m:nary>
                        </m:e>
                      </m:nary>
                    </m:oMath>
                  </m:oMathPara>
                </a14:m>
                <a:endParaRPr lang="en-US" baseline="30000" dirty="0"/>
              </a:p>
              <a:p>
                <a:pPr marL="0" indent="0">
                  <a:buNone/>
                </a:pPr>
                <a:r>
                  <a:rPr lang="en-US" dirty="0"/>
                  <a:t>or </a:t>
                </a:r>
                <a14:m>
                  <m:oMath xmlns:m="http://schemas.openxmlformats.org/officeDocument/2006/math">
                    <m:r>
                      <a:rPr lang="en-US" sz="3500" i="1">
                        <a:latin typeface="Cambria Math" panose="02040503050406030204" pitchFamily="18" charset="0"/>
                      </a:rPr>
                      <m:t>1 + </m:t>
                    </m:r>
                    <m:f>
                      <m:fPr>
                        <m:ctrlPr>
                          <a:rPr lang="en-US" sz="3500" i="1">
                            <a:latin typeface="Cambria Math" panose="02040503050406030204" pitchFamily="18" charset="0"/>
                          </a:rPr>
                        </m:ctrlPr>
                      </m:fPr>
                      <m:num>
                        <m:r>
                          <a:rPr lang="en-US" sz="3500" i="1">
                            <a:latin typeface="Cambria Math" panose="02040503050406030204" pitchFamily="18" charset="0"/>
                          </a:rPr>
                          <m:t>1</m:t>
                        </m:r>
                      </m:num>
                      <m:den>
                        <m:r>
                          <a:rPr lang="en-US" sz="3500" i="1">
                            <a:latin typeface="Cambria Math" panose="02040503050406030204" pitchFamily="18" charset="0"/>
                          </a:rPr>
                          <m:t>2</m:t>
                        </m:r>
                        <m:r>
                          <a:rPr lang="en-US" sz="3500" i="1" baseline="30000">
                            <a:latin typeface="Cambria Math" panose="02040503050406030204" pitchFamily="18" charset="0"/>
                          </a:rPr>
                          <m:t>𝑠</m:t>
                        </m:r>
                      </m:den>
                    </m:f>
                    <m:r>
                      <a:rPr lang="en-US" sz="3500" i="1" baseline="30000">
                        <a:latin typeface="Cambria Math" panose="02040503050406030204" pitchFamily="18" charset="0"/>
                      </a:rPr>
                      <m:t> </m:t>
                    </m:r>
                    <m:r>
                      <a:rPr lang="en-US" sz="3500" i="1">
                        <a:latin typeface="Cambria Math" panose="02040503050406030204" pitchFamily="18" charset="0"/>
                      </a:rPr>
                      <m:t>+ </m:t>
                    </m:r>
                    <m:f>
                      <m:fPr>
                        <m:ctrlPr>
                          <a:rPr lang="en-US" sz="3500" i="1">
                            <a:latin typeface="Cambria Math" panose="02040503050406030204" pitchFamily="18" charset="0"/>
                          </a:rPr>
                        </m:ctrlPr>
                      </m:fPr>
                      <m:num>
                        <m:r>
                          <a:rPr lang="en-US" sz="3500" i="1">
                            <a:latin typeface="Cambria Math" panose="02040503050406030204" pitchFamily="18" charset="0"/>
                          </a:rPr>
                          <m:t>1</m:t>
                        </m:r>
                      </m:num>
                      <m:den>
                        <m:r>
                          <a:rPr lang="en-US" sz="3500" i="1">
                            <a:latin typeface="Cambria Math" panose="02040503050406030204" pitchFamily="18" charset="0"/>
                          </a:rPr>
                          <m:t>3</m:t>
                        </m:r>
                        <m:r>
                          <a:rPr lang="en-US" sz="3500" i="1" baseline="30000">
                            <a:latin typeface="Cambria Math" panose="02040503050406030204" pitchFamily="18" charset="0"/>
                          </a:rPr>
                          <m:t>𝑠</m:t>
                        </m:r>
                      </m:den>
                    </m:f>
                    <m:r>
                      <a:rPr lang="en-US" sz="3500" i="1" baseline="30000">
                        <a:latin typeface="Cambria Math" panose="02040503050406030204" pitchFamily="18" charset="0"/>
                      </a:rPr>
                      <m:t> </m:t>
                    </m:r>
                    <m:r>
                      <a:rPr lang="en-US" sz="3500" i="1">
                        <a:latin typeface="Cambria Math" panose="02040503050406030204" pitchFamily="18" charset="0"/>
                      </a:rPr>
                      <m:t>+ </m:t>
                    </m:r>
                    <m:f>
                      <m:fPr>
                        <m:ctrlPr>
                          <a:rPr lang="en-US" sz="3500" i="1">
                            <a:latin typeface="Cambria Math" panose="02040503050406030204" pitchFamily="18" charset="0"/>
                          </a:rPr>
                        </m:ctrlPr>
                      </m:fPr>
                      <m:num>
                        <m:r>
                          <a:rPr lang="en-US" sz="3500" i="1">
                            <a:latin typeface="Cambria Math" panose="02040503050406030204" pitchFamily="18" charset="0"/>
                          </a:rPr>
                          <m:t>1</m:t>
                        </m:r>
                      </m:num>
                      <m:den>
                        <m:r>
                          <a:rPr lang="en-US" sz="3500" i="1">
                            <a:latin typeface="Cambria Math" panose="02040503050406030204" pitchFamily="18" charset="0"/>
                          </a:rPr>
                          <m:t>4</m:t>
                        </m:r>
                        <m:r>
                          <a:rPr lang="en-US" sz="3500" i="1" baseline="30000">
                            <a:latin typeface="Cambria Math" panose="02040503050406030204" pitchFamily="18" charset="0"/>
                          </a:rPr>
                          <m:t>𝑠</m:t>
                        </m:r>
                      </m:den>
                    </m:f>
                    <m:r>
                      <a:rPr lang="en-US" sz="3500" i="1" baseline="30000">
                        <a:latin typeface="Cambria Math" panose="02040503050406030204" pitchFamily="18" charset="0"/>
                      </a:rPr>
                      <m:t> </m:t>
                    </m:r>
                  </m:oMath>
                </a14:m>
                <a:r>
                  <a:rPr lang="en-US" sz="3500" dirty="0"/>
                  <a:t>+ … </a:t>
                </a:r>
                <a:r>
                  <a:rPr lang="en-US" dirty="0"/>
                  <a:t>=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5</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r>
                      <a:rPr lang="en-US" i="1">
                        <a:latin typeface="Cambria Math" panose="02040503050406030204" pitchFamily="18" charset="0"/>
                      </a:rPr>
                      <m:t>….</m:t>
                    </m:r>
                  </m:oMath>
                </a14:m>
                <a:endParaRPr lang="en-US" dirty="0"/>
              </a:p>
              <a:p>
                <a:pPr marL="0" indent="0">
                  <a:buNone/>
                </a:pPr>
                <a:endParaRPr lang="en-US" dirty="0"/>
              </a:p>
              <a:p>
                <a:pPr marL="0" indent="0">
                  <a:buNone/>
                </a:pPr>
                <a:r>
                  <a:rPr lang="en-US" dirty="0"/>
                  <a:t>We need the </a:t>
                </a:r>
                <a:r>
                  <a:rPr lang="en-US" dirty="0">
                    <a:solidFill>
                      <a:srgbClr val="FF0000"/>
                    </a:solidFill>
                  </a:rPr>
                  <a:t>Fundamental Theorem of Arithmetic</a:t>
                </a:r>
                <a:r>
                  <a:rPr lang="en-US" dirty="0"/>
                  <a:t>: Every positive integer can be written uniquely as a product of prime powers, where we write the primes in increasing order, and we let the empty product be 1.</a:t>
                </a:r>
              </a:p>
              <a:p>
                <a:pPr marL="0" indent="0">
                  <a:buNone/>
                </a:pPr>
                <a:endParaRPr lang="en-US" dirty="0"/>
              </a:p>
              <a:p>
                <a:pPr marL="0" indent="0">
                  <a:buNone/>
                </a:pPr>
                <a:r>
                  <a:rPr lang="en-US" dirty="0"/>
                  <a:t>Thus 12 = 2</a:t>
                </a:r>
                <a:r>
                  <a:rPr lang="en-US" baseline="30000" dirty="0"/>
                  <a:t>2</a:t>
                </a:r>
                <a:r>
                  <a:rPr lang="en-US" dirty="0"/>
                  <a:t> </a:t>
                </a:r>
                <a:r>
                  <a:rPr lang="en-US" sz="1800" dirty="0"/>
                  <a:t>*</a:t>
                </a:r>
                <a:r>
                  <a:rPr lang="en-US" dirty="0"/>
                  <a:t> 3                                                               and 90 =</a:t>
                </a:r>
              </a:p>
            </p:txBody>
          </p:sp>
        </mc:Choice>
        <mc:Fallback xmlns="">
          <p:sp>
            <p:nvSpPr>
              <p:cNvPr id="3" name="Content Placeholder 2">
                <a:extLst>
                  <a:ext uri="{FF2B5EF4-FFF2-40B4-BE49-F238E27FC236}">
                    <a16:creationId xmlns:a16="http://schemas.microsoft.com/office/drawing/2014/main" id="{85CC52CB-EB7A-42C5-9950-394CF66624CE}"/>
                  </a:ext>
                </a:extLst>
              </p:cNvPr>
              <p:cNvSpPr>
                <a:spLocks noGrp="1" noRot="1" noChangeAspect="1" noMove="1" noResize="1" noEditPoints="1" noAdjustHandles="1" noChangeArrowheads="1" noChangeShapeType="1" noTextEdit="1"/>
              </p:cNvSpPr>
              <p:nvPr>
                <p:ph idx="1"/>
              </p:nvPr>
            </p:nvSpPr>
            <p:spPr>
              <a:xfrm>
                <a:off x="341050" y="1159799"/>
                <a:ext cx="11501761" cy="5561675"/>
              </a:xfrm>
              <a:blipFill>
                <a:blip r:embed="rId2"/>
                <a:stretch>
                  <a:fillRect l="-1113" r="-63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A3F8CAF-C67E-4344-A0B7-218FDC0416C4}"/>
              </a:ext>
            </a:extLst>
          </p:cNvPr>
          <p:cNvSpPr>
            <a:spLocks noGrp="1"/>
          </p:cNvSpPr>
          <p:nvPr>
            <p:ph type="sldNum" sz="quarter" idx="12"/>
          </p:nvPr>
        </p:nvSpPr>
        <p:spPr/>
        <p:txBody>
          <a:bodyPr/>
          <a:lstStyle/>
          <a:p>
            <a:fld id="{39170CAF-88AC-4846-AE90-53087C303D43}" type="slidenum">
              <a:rPr lang="en-US" smtClean="0"/>
              <a:t>121</a:t>
            </a:fld>
            <a:endParaRPr lang="en-US"/>
          </a:p>
        </p:txBody>
      </p:sp>
      <p:pic>
        <p:nvPicPr>
          <p:cNvPr id="5" name="Picture 4">
            <a:extLst>
              <a:ext uri="{FF2B5EF4-FFF2-40B4-BE49-F238E27FC236}">
                <a16:creationId xmlns:a16="http://schemas.microsoft.com/office/drawing/2014/main" id="{D06BFAEC-E709-4F1F-9F65-14114EECDE7B}"/>
              </a:ext>
            </a:extLst>
          </p:cNvPr>
          <p:cNvPicPr>
            <a:picLocks noChangeAspect="1"/>
          </p:cNvPicPr>
          <p:nvPr/>
        </p:nvPicPr>
        <p:blipFill>
          <a:blip r:embed="rId3"/>
          <a:stretch>
            <a:fillRect/>
          </a:stretch>
        </p:blipFill>
        <p:spPr>
          <a:xfrm>
            <a:off x="4930574" y="4902199"/>
            <a:ext cx="2143125" cy="1819275"/>
          </a:xfrm>
          <a:prstGeom prst="rect">
            <a:avLst/>
          </a:prstGeom>
        </p:spPr>
      </p:pic>
      <p:pic>
        <p:nvPicPr>
          <p:cNvPr id="6" name="Picture 5">
            <a:extLst>
              <a:ext uri="{FF2B5EF4-FFF2-40B4-BE49-F238E27FC236}">
                <a16:creationId xmlns:a16="http://schemas.microsoft.com/office/drawing/2014/main" id="{73CB1FAE-B8A3-4628-A937-28B5B61982CF}"/>
              </a:ext>
            </a:extLst>
          </p:cNvPr>
          <p:cNvPicPr>
            <a:picLocks noChangeAspect="1"/>
          </p:cNvPicPr>
          <p:nvPr/>
        </p:nvPicPr>
        <p:blipFill>
          <a:blip r:embed="rId4"/>
          <a:stretch>
            <a:fillRect/>
          </a:stretch>
        </p:blipFill>
        <p:spPr>
          <a:xfrm>
            <a:off x="2685125" y="4921249"/>
            <a:ext cx="1790700" cy="1800225"/>
          </a:xfrm>
          <a:prstGeom prst="rect">
            <a:avLst/>
          </a:prstGeom>
        </p:spPr>
      </p:pic>
    </p:spTree>
    <p:extLst>
      <p:ext uri="{BB962C8B-B14F-4D97-AF65-F5344CB8AC3E}">
        <p14:creationId xmlns:p14="http://schemas.microsoft.com/office/powerpoint/2010/main" val="315473774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8804A-0E36-49C1-9A50-75F0FEEA0AE3}"/>
              </a:ext>
            </a:extLst>
          </p:cNvPr>
          <p:cNvSpPr>
            <a:spLocks noGrp="1"/>
          </p:cNvSpPr>
          <p:nvPr>
            <p:ph type="title"/>
          </p:nvPr>
        </p:nvSpPr>
        <p:spPr>
          <a:xfrm>
            <a:off x="252273" y="273234"/>
            <a:ext cx="10515600" cy="815605"/>
          </a:xfrm>
        </p:spPr>
        <p:txBody>
          <a:bodyPr/>
          <a:lstStyle/>
          <a:p>
            <a:r>
              <a:rPr lang="en-US" b="1" dirty="0">
                <a:solidFill>
                  <a:srgbClr val="FF0000"/>
                </a:solidFill>
              </a:rPr>
              <a:t>The Riemann Zeta Function </a:t>
            </a:r>
            <a:r>
              <a:rPr lang="el-GR" b="1" dirty="0">
                <a:solidFill>
                  <a:srgbClr val="FF0000"/>
                </a:solidFill>
              </a:rPr>
              <a:t>ζ</a:t>
            </a:r>
            <a:r>
              <a:rPr lang="en-US" b="1" dirty="0">
                <a:solidFill>
                  <a:srgbClr val="FF0000"/>
                </a:solidFill>
              </a:rPr>
              <a:t>(s) and Primes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CC52CB-EB7A-42C5-9950-394CF66624CE}"/>
                  </a:ext>
                </a:extLst>
              </p:cNvPr>
              <p:cNvSpPr>
                <a:spLocks noGrp="1"/>
              </p:cNvSpPr>
              <p:nvPr>
                <p:ph idx="1"/>
              </p:nvPr>
            </p:nvSpPr>
            <p:spPr>
              <a:xfrm>
                <a:off x="341050" y="1159799"/>
                <a:ext cx="11501761" cy="5561675"/>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rPr>
                        <m:t>ζ</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  </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𝑛</m:t>
                          </m:r>
                          <m:r>
                            <a:rPr lang="en-US" i="1">
                              <a:latin typeface="Cambria Math" panose="02040503050406030204" pitchFamily="18" charset="0"/>
                            </a:rPr>
                            <m:t>=1</m:t>
                          </m:r>
                        </m:sub>
                        <m:sup>
                          <m:r>
                            <a:rPr lang="en-US" i="1">
                              <a:latin typeface="Cambria Math" panose="02040503050406030204" pitchFamily="18" charset="0"/>
                              <a:ea typeface="Cambria Math" panose="02040503050406030204" pitchFamily="18" charset="0"/>
                            </a:rPr>
                            <m:t>∞</m:t>
                          </m:r>
                        </m:sup>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𝑛</m:t>
                              </m:r>
                              <m:r>
                                <a:rPr lang="en-US" i="1" baseline="30000">
                                  <a:latin typeface="Cambria Math" panose="02040503050406030204" pitchFamily="18" charset="0"/>
                                </a:rPr>
                                <m:t>𝑠</m:t>
                              </m:r>
                            </m:den>
                          </m:f>
                          <m:r>
                            <a:rPr lang="en-US" i="1">
                              <a:latin typeface="Cambria Math" panose="02040503050406030204" pitchFamily="18" charset="0"/>
                            </a:rPr>
                            <m:t> =</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𝑝</m:t>
                              </m:r>
                              <m:r>
                                <a:rPr lang="en-US" i="1">
                                  <a:latin typeface="Cambria Math" panose="02040503050406030204" pitchFamily="18" charset="0"/>
                                </a:rPr>
                                <m:t> </m:t>
                              </m:r>
                              <m:r>
                                <a:rPr lang="en-US" i="1">
                                  <a:latin typeface="Cambria Math" panose="02040503050406030204" pitchFamily="18" charset="0"/>
                                </a:rPr>
                                <m:t>𝑝𝑟𝑖𝑚𝑒</m:t>
                              </m:r>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𝑝</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r>
                                <a:rPr lang="en-US" i="1">
                                  <a:latin typeface="Cambria Math" panose="02040503050406030204" pitchFamily="18" charset="0"/>
                                </a:rPr>
                                <m:t> </m:t>
                              </m:r>
                              <m:r>
                                <a:rPr lang="en-US" b="0" i="1" smtClean="0">
                                  <a:latin typeface="Cambria Math" panose="02040503050406030204" pitchFamily="18" charset="0"/>
                                </a:rPr>
                                <m:t>,</m:t>
                              </m:r>
                            </m:e>
                          </m:nary>
                        </m:e>
                      </m:nary>
                    </m:oMath>
                  </m:oMathPara>
                </a14:m>
                <a:endParaRPr lang="en-US" baseline="30000" dirty="0"/>
              </a:p>
              <a:p>
                <a:pPr marL="0" indent="0">
                  <a:buNone/>
                </a:pPr>
                <a:r>
                  <a:rPr lang="en-US" dirty="0"/>
                  <a:t>or </a:t>
                </a:r>
                <a14:m>
                  <m:oMath xmlns:m="http://schemas.openxmlformats.org/officeDocument/2006/math">
                    <m:r>
                      <a:rPr lang="en-US" sz="3500" i="1">
                        <a:latin typeface="Cambria Math" panose="02040503050406030204" pitchFamily="18" charset="0"/>
                      </a:rPr>
                      <m:t>1 + </m:t>
                    </m:r>
                    <m:f>
                      <m:fPr>
                        <m:ctrlPr>
                          <a:rPr lang="en-US" sz="3500" i="1">
                            <a:latin typeface="Cambria Math" panose="02040503050406030204" pitchFamily="18" charset="0"/>
                          </a:rPr>
                        </m:ctrlPr>
                      </m:fPr>
                      <m:num>
                        <m:r>
                          <a:rPr lang="en-US" sz="3500" i="1">
                            <a:latin typeface="Cambria Math" panose="02040503050406030204" pitchFamily="18" charset="0"/>
                          </a:rPr>
                          <m:t>1</m:t>
                        </m:r>
                      </m:num>
                      <m:den>
                        <m:r>
                          <a:rPr lang="en-US" sz="3500" i="1">
                            <a:latin typeface="Cambria Math" panose="02040503050406030204" pitchFamily="18" charset="0"/>
                          </a:rPr>
                          <m:t>2</m:t>
                        </m:r>
                        <m:r>
                          <a:rPr lang="en-US" sz="3500" i="1" baseline="30000">
                            <a:latin typeface="Cambria Math" panose="02040503050406030204" pitchFamily="18" charset="0"/>
                          </a:rPr>
                          <m:t>𝑠</m:t>
                        </m:r>
                      </m:den>
                    </m:f>
                    <m:r>
                      <a:rPr lang="en-US" sz="3500" i="1" baseline="30000">
                        <a:latin typeface="Cambria Math" panose="02040503050406030204" pitchFamily="18" charset="0"/>
                      </a:rPr>
                      <m:t> </m:t>
                    </m:r>
                    <m:r>
                      <a:rPr lang="en-US" sz="3500" i="1">
                        <a:latin typeface="Cambria Math" panose="02040503050406030204" pitchFamily="18" charset="0"/>
                      </a:rPr>
                      <m:t>+ </m:t>
                    </m:r>
                    <m:f>
                      <m:fPr>
                        <m:ctrlPr>
                          <a:rPr lang="en-US" sz="3500" i="1">
                            <a:latin typeface="Cambria Math" panose="02040503050406030204" pitchFamily="18" charset="0"/>
                          </a:rPr>
                        </m:ctrlPr>
                      </m:fPr>
                      <m:num>
                        <m:r>
                          <a:rPr lang="en-US" sz="3500" i="1">
                            <a:latin typeface="Cambria Math" panose="02040503050406030204" pitchFamily="18" charset="0"/>
                          </a:rPr>
                          <m:t>1</m:t>
                        </m:r>
                      </m:num>
                      <m:den>
                        <m:r>
                          <a:rPr lang="en-US" sz="3500" i="1">
                            <a:latin typeface="Cambria Math" panose="02040503050406030204" pitchFamily="18" charset="0"/>
                          </a:rPr>
                          <m:t>3</m:t>
                        </m:r>
                        <m:r>
                          <a:rPr lang="en-US" sz="3500" i="1" baseline="30000">
                            <a:latin typeface="Cambria Math" panose="02040503050406030204" pitchFamily="18" charset="0"/>
                          </a:rPr>
                          <m:t>𝑠</m:t>
                        </m:r>
                      </m:den>
                    </m:f>
                    <m:r>
                      <a:rPr lang="en-US" sz="3500" i="1" baseline="30000">
                        <a:latin typeface="Cambria Math" panose="02040503050406030204" pitchFamily="18" charset="0"/>
                      </a:rPr>
                      <m:t> </m:t>
                    </m:r>
                    <m:r>
                      <a:rPr lang="en-US" sz="3500" i="1">
                        <a:latin typeface="Cambria Math" panose="02040503050406030204" pitchFamily="18" charset="0"/>
                      </a:rPr>
                      <m:t>+ </m:t>
                    </m:r>
                    <m:f>
                      <m:fPr>
                        <m:ctrlPr>
                          <a:rPr lang="en-US" sz="3500" i="1">
                            <a:latin typeface="Cambria Math" panose="02040503050406030204" pitchFamily="18" charset="0"/>
                          </a:rPr>
                        </m:ctrlPr>
                      </m:fPr>
                      <m:num>
                        <m:r>
                          <a:rPr lang="en-US" sz="3500" i="1">
                            <a:latin typeface="Cambria Math" panose="02040503050406030204" pitchFamily="18" charset="0"/>
                          </a:rPr>
                          <m:t>1</m:t>
                        </m:r>
                      </m:num>
                      <m:den>
                        <m:r>
                          <a:rPr lang="en-US" sz="3500" i="1">
                            <a:latin typeface="Cambria Math" panose="02040503050406030204" pitchFamily="18" charset="0"/>
                          </a:rPr>
                          <m:t>4</m:t>
                        </m:r>
                        <m:r>
                          <a:rPr lang="en-US" sz="3500" i="1" baseline="30000">
                            <a:latin typeface="Cambria Math" panose="02040503050406030204" pitchFamily="18" charset="0"/>
                          </a:rPr>
                          <m:t>𝑠</m:t>
                        </m:r>
                      </m:den>
                    </m:f>
                    <m:r>
                      <a:rPr lang="en-US" sz="3500" i="1" baseline="30000">
                        <a:latin typeface="Cambria Math" panose="02040503050406030204" pitchFamily="18" charset="0"/>
                      </a:rPr>
                      <m:t> </m:t>
                    </m:r>
                  </m:oMath>
                </a14:m>
                <a:r>
                  <a:rPr lang="en-US" sz="3500" dirty="0"/>
                  <a:t>+ … </a:t>
                </a:r>
                <a:r>
                  <a:rPr lang="en-US" dirty="0"/>
                  <a:t>=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5</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r>
                      <a:rPr lang="en-US" i="1">
                        <a:latin typeface="Cambria Math" panose="02040503050406030204" pitchFamily="18" charset="0"/>
                      </a:rPr>
                      <m:t>….</m:t>
                    </m:r>
                  </m:oMath>
                </a14:m>
                <a:endParaRPr lang="en-US" dirty="0"/>
              </a:p>
              <a:p>
                <a:pPr marL="0" indent="0">
                  <a:buNone/>
                </a:pPr>
                <a:endParaRPr lang="en-US" dirty="0"/>
              </a:p>
              <a:p>
                <a:pPr marL="0" indent="0">
                  <a:buNone/>
                </a:pPr>
                <a:r>
                  <a:rPr lang="en-US" dirty="0"/>
                  <a:t>We need the </a:t>
                </a:r>
                <a:r>
                  <a:rPr lang="en-US" dirty="0">
                    <a:solidFill>
                      <a:srgbClr val="FF0000"/>
                    </a:solidFill>
                  </a:rPr>
                  <a:t>Fundamental Theorem of Arithmetic</a:t>
                </a:r>
                <a:r>
                  <a:rPr lang="en-US" dirty="0"/>
                  <a:t>: Every positive integer can be written uniquely as a product of prime powers, where we write the primes in increasing order, and we let the empty product be 1.</a:t>
                </a:r>
              </a:p>
              <a:p>
                <a:pPr marL="0" indent="0">
                  <a:buNone/>
                </a:pPr>
                <a:endParaRPr lang="en-US" dirty="0"/>
              </a:p>
              <a:p>
                <a:pPr marL="0" indent="0">
                  <a:buNone/>
                </a:pPr>
                <a:r>
                  <a:rPr lang="en-US" dirty="0"/>
                  <a:t>Thus 12 = 2</a:t>
                </a:r>
                <a:r>
                  <a:rPr lang="en-US" baseline="30000" dirty="0"/>
                  <a:t>2</a:t>
                </a:r>
                <a:r>
                  <a:rPr lang="en-US" dirty="0"/>
                  <a:t> </a:t>
                </a:r>
                <a:r>
                  <a:rPr lang="en-US" sz="1800" dirty="0"/>
                  <a:t>*</a:t>
                </a:r>
                <a:r>
                  <a:rPr lang="en-US" dirty="0"/>
                  <a:t> 3 and 90 = 2 </a:t>
                </a:r>
                <a:r>
                  <a:rPr lang="en-US" sz="1800" dirty="0"/>
                  <a:t>*</a:t>
                </a:r>
                <a:r>
                  <a:rPr lang="en-US" dirty="0"/>
                  <a:t>  3</a:t>
                </a:r>
                <a:r>
                  <a:rPr lang="en-US" baseline="30000" dirty="0"/>
                  <a:t>2</a:t>
                </a:r>
                <a:r>
                  <a:rPr lang="en-US" dirty="0"/>
                  <a:t> </a:t>
                </a:r>
                <a:r>
                  <a:rPr lang="en-US" sz="1800" dirty="0"/>
                  <a:t>*</a:t>
                </a:r>
                <a:r>
                  <a:rPr lang="en-US" dirty="0"/>
                  <a:t> 5, </a:t>
                </a:r>
              </a:p>
            </p:txBody>
          </p:sp>
        </mc:Choice>
        <mc:Fallback xmlns="">
          <p:sp>
            <p:nvSpPr>
              <p:cNvPr id="3" name="Content Placeholder 2">
                <a:extLst>
                  <a:ext uri="{FF2B5EF4-FFF2-40B4-BE49-F238E27FC236}">
                    <a16:creationId xmlns:a16="http://schemas.microsoft.com/office/drawing/2014/main" id="{85CC52CB-EB7A-42C5-9950-394CF66624CE}"/>
                  </a:ext>
                </a:extLst>
              </p:cNvPr>
              <p:cNvSpPr>
                <a:spLocks noGrp="1" noRot="1" noChangeAspect="1" noMove="1" noResize="1" noEditPoints="1" noAdjustHandles="1" noChangeArrowheads="1" noChangeShapeType="1" noTextEdit="1"/>
              </p:cNvSpPr>
              <p:nvPr>
                <p:ph idx="1"/>
              </p:nvPr>
            </p:nvSpPr>
            <p:spPr>
              <a:xfrm>
                <a:off x="341050" y="1159799"/>
                <a:ext cx="11501761" cy="5561675"/>
              </a:xfrm>
              <a:blipFill>
                <a:blip r:embed="rId2"/>
                <a:stretch>
                  <a:fillRect l="-1113" r="-63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A3F8CAF-C67E-4344-A0B7-218FDC0416C4}"/>
              </a:ext>
            </a:extLst>
          </p:cNvPr>
          <p:cNvSpPr>
            <a:spLocks noGrp="1"/>
          </p:cNvSpPr>
          <p:nvPr>
            <p:ph type="sldNum" sz="quarter" idx="12"/>
          </p:nvPr>
        </p:nvSpPr>
        <p:spPr/>
        <p:txBody>
          <a:bodyPr/>
          <a:lstStyle/>
          <a:p>
            <a:fld id="{39170CAF-88AC-4846-AE90-53087C303D43}" type="slidenum">
              <a:rPr lang="en-US" smtClean="0"/>
              <a:t>122</a:t>
            </a:fld>
            <a:endParaRPr lang="en-US"/>
          </a:p>
        </p:txBody>
      </p:sp>
      <p:pic>
        <p:nvPicPr>
          <p:cNvPr id="7" name="Picture 6">
            <a:extLst>
              <a:ext uri="{FF2B5EF4-FFF2-40B4-BE49-F238E27FC236}">
                <a16:creationId xmlns:a16="http://schemas.microsoft.com/office/drawing/2014/main" id="{688CA764-EE32-49CE-A9B4-62ADD609C512}"/>
              </a:ext>
            </a:extLst>
          </p:cNvPr>
          <p:cNvPicPr>
            <a:picLocks noChangeAspect="1"/>
          </p:cNvPicPr>
          <p:nvPr/>
        </p:nvPicPr>
        <p:blipFill>
          <a:blip r:embed="rId3"/>
          <a:stretch>
            <a:fillRect/>
          </a:stretch>
        </p:blipFill>
        <p:spPr>
          <a:xfrm>
            <a:off x="8481873" y="4605337"/>
            <a:ext cx="2286000" cy="1933575"/>
          </a:xfrm>
          <a:prstGeom prst="rect">
            <a:avLst/>
          </a:prstGeom>
        </p:spPr>
      </p:pic>
    </p:spTree>
    <p:extLst>
      <p:ext uri="{BB962C8B-B14F-4D97-AF65-F5344CB8AC3E}">
        <p14:creationId xmlns:p14="http://schemas.microsoft.com/office/powerpoint/2010/main" val="183493227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8804A-0E36-49C1-9A50-75F0FEEA0AE3}"/>
              </a:ext>
            </a:extLst>
          </p:cNvPr>
          <p:cNvSpPr>
            <a:spLocks noGrp="1"/>
          </p:cNvSpPr>
          <p:nvPr>
            <p:ph type="title"/>
          </p:nvPr>
        </p:nvSpPr>
        <p:spPr>
          <a:xfrm>
            <a:off x="252273" y="273234"/>
            <a:ext cx="10515600" cy="815605"/>
          </a:xfrm>
        </p:spPr>
        <p:txBody>
          <a:bodyPr/>
          <a:lstStyle/>
          <a:p>
            <a:r>
              <a:rPr lang="en-US" b="1" dirty="0">
                <a:solidFill>
                  <a:srgbClr val="FF0000"/>
                </a:solidFill>
              </a:rPr>
              <a:t>The Riemann Zeta Function </a:t>
            </a:r>
            <a:r>
              <a:rPr lang="el-GR" b="1" dirty="0">
                <a:solidFill>
                  <a:srgbClr val="FF0000"/>
                </a:solidFill>
              </a:rPr>
              <a:t>ζ</a:t>
            </a:r>
            <a:r>
              <a:rPr lang="en-US" b="1" dirty="0">
                <a:solidFill>
                  <a:srgbClr val="FF0000"/>
                </a:solidFill>
              </a:rPr>
              <a:t>(s) and Primes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CC52CB-EB7A-42C5-9950-394CF66624CE}"/>
                  </a:ext>
                </a:extLst>
              </p:cNvPr>
              <p:cNvSpPr>
                <a:spLocks noGrp="1"/>
              </p:cNvSpPr>
              <p:nvPr>
                <p:ph idx="1"/>
              </p:nvPr>
            </p:nvSpPr>
            <p:spPr>
              <a:xfrm>
                <a:off x="341050" y="1159799"/>
                <a:ext cx="11501761" cy="5561675"/>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rPr>
                        <m:t>ζ</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  </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𝑛</m:t>
                          </m:r>
                          <m:r>
                            <a:rPr lang="en-US" i="1">
                              <a:latin typeface="Cambria Math" panose="02040503050406030204" pitchFamily="18" charset="0"/>
                            </a:rPr>
                            <m:t>=1</m:t>
                          </m:r>
                        </m:sub>
                        <m:sup>
                          <m:r>
                            <a:rPr lang="en-US" i="1">
                              <a:latin typeface="Cambria Math" panose="02040503050406030204" pitchFamily="18" charset="0"/>
                              <a:ea typeface="Cambria Math" panose="02040503050406030204" pitchFamily="18" charset="0"/>
                            </a:rPr>
                            <m:t>∞</m:t>
                          </m:r>
                        </m:sup>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𝑛</m:t>
                              </m:r>
                              <m:r>
                                <a:rPr lang="en-US" i="1" baseline="30000">
                                  <a:latin typeface="Cambria Math" panose="02040503050406030204" pitchFamily="18" charset="0"/>
                                </a:rPr>
                                <m:t>𝑠</m:t>
                              </m:r>
                            </m:den>
                          </m:f>
                          <m:r>
                            <a:rPr lang="en-US" i="1">
                              <a:latin typeface="Cambria Math" panose="02040503050406030204" pitchFamily="18" charset="0"/>
                            </a:rPr>
                            <m:t> =</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𝑝</m:t>
                              </m:r>
                              <m:r>
                                <a:rPr lang="en-US" i="1">
                                  <a:latin typeface="Cambria Math" panose="02040503050406030204" pitchFamily="18" charset="0"/>
                                </a:rPr>
                                <m:t> </m:t>
                              </m:r>
                              <m:r>
                                <a:rPr lang="en-US" i="1">
                                  <a:latin typeface="Cambria Math" panose="02040503050406030204" pitchFamily="18" charset="0"/>
                                </a:rPr>
                                <m:t>𝑝𝑟𝑖𝑚𝑒</m:t>
                              </m:r>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𝑝</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r>
                                <a:rPr lang="en-US" i="1">
                                  <a:latin typeface="Cambria Math" panose="02040503050406030204" pitchFamily="18" charset="0"/>
                                </a:rPr>
                                <m:t> </m:t>
                              </m:r>
                              <m:r>
                                <a:rPr lang="en-US" b="0" i="1" smtClean="0">
                                  <a:latin typeface="Cambria Math" panose="02040503050406030204" pitchFamily="18" charset="0"/>
                                </a:rPr>
                                <m:t>,</m:t>
                              </m:r>
                            </m:e>
                          </m:nary>
                        </m:e>
                      </m:nary>
                    </m:oMath>
                  </m:oMathPara>
                </a14:m>
                <a:endParaRPr lang="en-US" baseline="30000" dirty="0"/>
              </a:p>
              <a:p>
                <a:pPr marL="0" indent="0">
                  <a:buNone/>
                </a:pPr>
                <a:r>
                  <a:rPr lang="en-US" dirty="0"/>
                  <a:t>or </a:t>
                </a:r>
                <a14:m>
                  <m:oMath xmlns:m="http://schemas.openxmlformats.org/officeDocument/2006/math">
                    <m:r>
                      <a:rPr lang="en-US" sz="3500" i="1">
                        <a:latin typeface="Cambria Math" panose="02040503050406030204" pitchFamily="18" charset="0"/>
                      </a:rPr>
                      <m:t>1 + </m:t>
                    </m:r>
                    <m:f>
                      <m:fPr>
                        <m:ctrlPr>
                          <a:rPr lang="en-US" sz="3500" i="1">
                            <a:latin typeface="Cambria Math" panose="02040503050406030204" pitchFamily="18" charset="0"/>
                          </a:rPr>
                        </m:ctrlPr>
                      </m:fPr>
                      <m:num>
                        <m:r>
                          <a:rPr lang="en-US" sz="3500" i="1">
                            <a:latin typeface="Cambria Math" panose="02040503050406030204" pitchFamily="18" charset="0"/>
                          </a:rPr>
                          <m:t>1</m:t>
                        </m:r>
                      </m:num>
                      <m:den>
                        <m:r>
                          <a:rPr lang="en-US" sz="3500" i="1">
                            <a:latin typeface="Cambria Math" panose="02040503050406030204" pitchFamily="18" charset="0"/>
                          </a:rPr>
                          <m:t>2</m:t>
                        </m:r>
                        <m:r>
                          <a:rPr lang="en-US" sz="3500" i="1" baseline="30000">
                            <a:latin typeface="Cambria Math" panose="02040503050406030204" pitchFamily="18" charset="0"/>
                          </a:rPr>
                          <m:t>𝑠</m:t>
                        </m:r>
                      </m:den>
                    </m:f>
                    <m:r>
                      <a:rPr lang="en-US" sz="3500" i="1" baseline="30000">
                        <a:latin typeface="Cambria Math" panose="02040503050406030204" pitchFamily="18" charset="0"/>
                      </a:rPr>
                      <m:t> </m:t>
                    </m:r>
                    <m:r>
                      <a:rPr lang="en-US" sz="3500" i="1">
                        <a:latin typeface="Cambria Math" panose="02040503050406030204" pitchFamily="18" charset="0"/>
                      </a:rPr>
                      <m:t>+ </m:t>
                    </m:r>
                    <m:f>
                      <m:fPr>
                        <m:ctrlPr>
                          <a:rPr lang="en-US" sz="3500" i="1">
                            <a:latin typeface="Cambria Math" panose="02040503050406030204" pitchFamily="18" charset="0"/>
                          </a:rPr>
                        </m:ctrlPr>
                      </m:fPr>
                      <m:num>
                        <m:r>
                          <a:rPr lang="en-US" sz="3500" i="1">
                            <a:latin typeface="Cambria Math" panose="02040503050406030204" pitchFamily="18" charset="0"/>
                          </a:rPr>
                          <m:t>1</m:t>
                        </m:r>
                      </m:num>
                      <m:den>
                        <m:r>
                          <a:rPr lang="en-US" sz="3500" i="1">
                            <a:latin typeface="Cambria Math" panose="02040503050406030204" pitchFamily="18" charset="0"/>
                          </a:rPr>
                          <m:t>3</m:t>
                        </m:r>
                        <m:r>
                          <a:rPr lang="en-US" sz="3500" i="1" baseline="30000">
                            <a:latin typeface="Cambria Math" panose="02040503050406030204" pitchFamily="18" charset="0"/>
                          </a:rPr>
                          <m:t>𝑠</m:t>
                        </m:r>
                      </m:den>
                    </m:f>
                    <m:r>
                      <a:rPr lang="en-US" sz="3500" i="1" baseline="30000">
                        <a:latin typeface="Cambria Math" panose="02040503050406030204" pitchFamily="18" charset="0"/>
                      </a:rPr>
                      <m:t> </m:t>
                    </m:r>
                    <m:r>
                      <a:rPr lang="en-US" sz="3500" i="1">
                        <a:latin typeface="Cambria Math" panose="02040503050406030204" pitchFamily="18" charset="0"/>
                      </a:rPr>
                      <m:t>+ </m:t>
                    </m:r>
                    <m:f>
                      <m:fPr>
                        <m:ctrlPr>
                          <a:rPr lang="en-US" sz="3500" i="1">
                            <a:latin typeface="Cambria Math" panose="02040503050406030204" pitchFamily="18" charset="0"/>
                          </a:rPr>
                        </m:ctrlPr>
                      </m:fPr>
                      <m:num>
                        <m:r>
                          <a:rPr lang="en-US" sz="3500" i="1">
                            <a:latin typeface="Cambria Math" panose="02040503050406030204" pitchFamily="18" charset="0"/>
                          </a:rPr>
                          <m:t>1</m:t>
                        </m:r>
                      </m:num>
                      <m:den>
                        <m:r>
                          <a:rPr lang="en-US" sz="3500" i="1">
                            <a:latin typeface="Cambria Math" panose="02040503050406030204" pitchFamily="18" charset="0"/>
                          </a:rPr>
                          <m:t>4</m:t>
                        </m:r>
                        <m:r>
                          <a:rPr lang="en-US" sz="3500" i="1" baseline="30000">
                            <a:latin typeface="Cambria Math" panose="02040503050406030204" pitchFamily="18" charset="0"/>
                          </a:rPr>
                          <m:t>𝑠</m:t>
                        </m:r>
                      </m:den>
                    </m:f>
                    <m:r>
                      <a:rPr lang="en-US" sz="3500" i="1" baseline="30000">
                        <a:latin typeface="Cambria Math" panose="02040503050406030204" pitchFamily="18" charset="0"/>
                      </a:rPr>
                      <m:t> </m:t>
                    </m:r>
                  </m:oMath>
                </a14:m>
                <a:r>
                  <a:rPr lang="en-US" sz="3500" dirty="0"/>
                  <a:t>+ … </a:t>
                </a:r>
                <a:r>
                  <a:rPr lang="en-US" dirty="0"/>
                  <a:t>=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5</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r>
                      <a:rPr lang="en-US" i="1">
                        <a:latin typeface="Cambria Math" panose="02040503050406030204" pitchFamily="18" charset="0"/>
                      </a:rPr>
                      <m:t>….</m:t>
                    </m:r>
                  </m:oMath>
                </a14:m>
                <a:endParaRPr lang="en-US" dirty="0"/>
              </a:p>
              <a:p>
                <a:pPr marL="0" indent="0">
                  <a:buNone/>
                </a:pPr>
                <a:endParaRPr lang="en-US" dirty="0"/>
              </a:p>
              <a:p>
                <a:pPr marL="0" indent="0">
                  <a:buNone/>
                </a:pPr>
                <a:r>
                  <a:rPr lang="en-US" dirty="0"/>
                  <a:t>We need the </a:t>
                </a:r>
                <a:r>
                  <a:rPr lang="en-US" dirty="0">
                    <a:solidFill>
                      <a:srgbClr val="FF0000"/>
                    </a:solidFill>
                  </a:rPr>
                  <a:t>Fundamental Theorem of Arithmetic</a:t>
                </a:r>
                <a:r>
                  <a:rPr lang="en-US" dirty="0"/>
                  <a:t>: Every positive integer can be written uniquely as a product of prime powers, where we write the primes in increasing order, and we let the empty product be 1.</a:t>
                </a:r>
              </a:p>
              <a:p>
                <a:pPr marL="0" indent="0">
                  <a:buNone/>
                </a:pPr>
                <a:endParaRPr lang="en-US" dirty="0"/>
              </a:p>
              <a:p>
                <a:pPr marL="0" indent="0">
                  <a:buNone/>
                </a:pPr>
                <a:r>
                  <a:rPr lang="en-US" dirty="0"/>
                  <a:t>Thus 12 = 2</a:t>
                </a:r>
                <a:r>
                  <a:rPr lang="en-US" baseline="30000" dirty="0"/>
                  <a:t>2</a:t>
                </a:r>
                <a:r>
                  <a:rPr lang="en-US" dirty="0"/>
                  <a:t> </a:t>
                </a:r>
                <a:r>
                  <a:rPr lang="en-US" sz="1800" dirty="0"/>
                  <a:t>*</a:t>
                </a:r>
                <a:r>
                  <a:rPr lang="en-US" dirty="0"/>
                  <a:t> 3 and 90 = 2 </a:t>
                </a:r>
                <a:r>
                  <a:rPr lang="en-US" sz="1800" dirty="0"/>
                  <a:t>*</a:t>
                </a:r>
                <a:r>
                  <a:rPr lang="en-US" dirty="0"/>
                  <a:t>  3</a:t>
                </a:r>
                <a:r>
                  <a:rPr lang="en-US" baseline="30000" dirty="0"/>
                  <a:t>2</a:t>
                </a:r>
                <a:r>
                  <a:rPr lang="en-US" dirty="0"/>
                  <a:t> </a:t>
                </a:r>
                <a:r>
                  <a:rPr lang="en-US" sz="1800" dirty="0"/>
                  <a:t>*</a:t>
                </a:r>
                <a:r>
                  <a:rPr lang="en-US" dirty="0"/>
                  <a:t> 5, and there are no other ways to write these numbers. If 1 were prime, we would lose uniqueness: 2</a:t>
                </a:r>
                <a:r>
                  <a:rPr lang="en-US" baseline="30000" dirty="0"/>
                  <a:t>2</a:t>
                </a:r>
                <a:r>
                  <a:rPr lang="en-US" dirty="0"/>
                  <a:t> </a:t>
                </a:r>
                <a:r>
                  <a:rPr lang="en-US" sz="1800" dirty="0"/>
                  <a:t>*</a:t>
                </a:r>
                <a:r>
                  <a:rPr lang="en-US" dirty="0"/>
                  <a:t> 3  = 1</a:t>
                </a:r>
                <a:r>
                  <a:rPr lang="en-US" baseline="30000" dirty="0"/>
                  <a:t>2020</a:t>
                </a:r>
                <a:r>
                  <a:rPr lang="en-US" baseline="-25000" dirty="0"/>
                  <a:t> </a:t>
                </a:r>
                <a:r>
                  <a:rPr lang="en-US" dirty="0"/>
                  <a:t> </a:t>
                </a:r>
                <a:r>
                  <a:rPr lang="en-US" sz="1800" dirty="0"/>
                  <a:t>*</a:t>
                </a:r>
                <a:r>
                  <a:rPr lang="en-US" dirty="0"/>
                  <a:t> 2</a:t>
                </a:r>
                <a:r>
                  <a:rPr lang="en-US" baseline="30000" dirty="0"/>
                  <a:t>2</a:t>
                </a:r>
                <a:r>
                  <a:rPr lang="en-US" dirty="0"/>
                  <a:t> </a:t>
                </a:r>
                <a:r>
                  <a:rPr lang="en-US" sz="1800" dirty="0"/>
                  <a:t>*</a:t>
                </a:r>
                <a:r>
                  <a:rPr lang="en-US" dirty="0"/>
                  <a:t> 3.</a:t>
                </a:r>
              </a:p>
            </p:txBody>
          </p:sp>
        </mc:Choice>
        <mc:Fallback xmlns="">
          <p:sp>
            <p:nvSpPr>
              <p:cNvPr id="3" name="Content Placeholder 2">
                <a:extLst>
                  <a:ext uri="{FF2B5EF4-FFF2-40B4-BE49-F238E27FC236}">
                    <a16:creationId xmlns:a16="http://schemas.microsoft.com/office/drawing/2014/main" id="{85CC52CB-EB7A-42C5-9950-394CF66624CE}"/>
                  </a:ext>
                </a:extLst>
              </p:cNvPr>
              <p:cNvSpPr>
                <a:spLocks noGrp="1" noRot="1" noChangeAspect="1" noMove="1" noResize="1" noEditPoints="1" noAdjustHandles="1" noChangeArrowheads="1" noChangeShapeType="1" noTextEdit="1"/>
              </p:cNvSpPr>
              <p:nvPr>
                <p:ph idx="1"/>
              </p:nvPr>
            </p:nvSpPr>
            <p:spPr>
              <a:xfrm>
                <a:off x="341050" y="1159799"/>
                <a:ext cx="11501761" cy="5561675"/>
              </a:xfrm>
              <a:blipFill>
                <a:blip r:embed="rId2"/>
                <a:stretch>
                  <a:fillRect l="-1113" r="-132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A3F8CAF-C67E-4344-A0B7-218FDC0416C4}"/>
              </a:ext>
            </a:extLst>
          </p:cNvPr>
          <p:cNvSpPr>
            <a:spLocks noGrp="1"/>
          </p:cNvSpPr>
          <p:nvPr>
            <p:ph type="sldNum" sz="quarter" idx="12"/>
          </p:nvPr>
        </p:nvSpPr>
        <p:spPr/>
        <p:txBody>
          <a:bodyPr/>
          <a:lstStyle/>
          <a:p>
            <a:fld id="{39170CAF-88AC-4846-AE90-53087C303D43}" type="slidenum">
              <a:rPr lang="en-US" smtClean="0"/>
              <a:t>123</a:t>
            </a:fld>
            <a:endParaRPr lang="en-US"/>
          </a:p>
        </p:txBody>
      </p:sp>
    </p:spTree>
    <p:extLst>
      <p:ext uri="{BB962C8B-B14F-4D97-AF65-F5344CB8AC3E}">
        <p14:creationId xmlns:p14="http://schemas.microsoft.com/office/powerpoint/2010/main" val="385885666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8804A-0E36-49C1-9A50-75F0FEEA0AE3}"/>
              </a:ext>
            </a:extLst>
          </p:cNvPr>
          <p:cNvSpPr>
            <a:spLocks noGrp="1"/>
          </p:cNvSpPr>
          <p:nvPr>
            <p:ph type="title"/>
          </p:nvPr>
        </p:nvSpPr>
        <p:spPr>
          <a:xfrm>
            <a:off x="252273" y="273234"/>
            <a:ext cx="10515600" cy="815605"/>
          </a:xfrm>
        </p:spPr>
        <p:txBody>
          <a:bodyPr/>
          <a:lstStyle/>
          <a:p>
            <a:r>
              <a:rPr lang="en-US" b="1" dirty="0">
                <a:solidFill>
                  <a:srgbClr val="FF0000"/>
                </a:solidFill>
              </a:rPr>
              <a:t>The Riemann Zeta Function </a:t>
            </a:r>
            <a:r>
              <a:rPr lang="el-GR" b="1" dirty="0">
                <a:solidFill>
                  <a:srgbClr val="FF0000"/>
                </a:solidFill>
              </a:rPr>
              <a:t>ζ</a:t>
            </a:r>
            <a:r>
              <a:rPr lang="en-US" b="1" dirty="0">
                <a:solidFill>
                  <a:srgbClr val="FF0000"/>
                </a:solidFill>
              </a:rPr>
              <a:t>(s) and Primes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CC52CB-EB7A-42C5-9950-394CF66624CE}"/>
                  </a:ext>
                </a:extLst>
              </p:cNvPr>
              <p:cNvSpPr>
                <a:spLocks noGrp="1"/>
              </p:cNvSpPr>
              <p:nvPr>
                <p:ph idx="1"/>
              </p:nvPr>
            </p:nvSpPr>
            <p:spPr>
              <a:xfrm>
                <a:off x="341050" y="1159799"/>
                <a:ext cx="11501761" cy="5561675"/>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rPr>
                        <m:t>ζ</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  </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𝑛</m:t>
                          </m:r>
                          <m:r>
                            <a:rPr lang="en-US" i="1">
                              <a:latin typeface="Cambria Math" panose="02040503050406030204" pitchFamily="18" charset="0"/>
                            </a:rPr>
                            <m:t>=1</m:t>
                          </m:r>
                        </m:sub>
                        <m:sup>
                          <m:r>
                            <a:rPr lang="en-US" i="1">
                              <a:latin typeface="Cambria Math" panose="02040503050406030204" pitchFamily="18" charset="0"/>
                              <a:ea typeface="Cambria Math" panose="02040503050406030204" pitchFamily="18" charset="0"/>
                            </a:rPr>
                            <m:t>∞</m:t>
                          </m:r>
                        </m:sup>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𝑛</m:t>
                              </m:r>
                              <m:r>
                                <a:rPr lang="en-US" i="1" baseline="30000">
                                  <a:latin typeface="Cambria Math" panose="02040503050406030204" pitchFamily="18" charset="0"/>
                                </a:rPr>
                                <m:t>𝑠</m:t>
                              </m:r>
                            </m:den>
                          </m:f>
                          <m:r>
                            <a:rPr lang="en-US" i="1">
                              <a:latin typeface="Cambria Math" panose="02040503050406030204" pitchFamily="18" charset="0"/>
                            </a:rPr>
                            <m:t> =</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𝑝</m:t>
                              </m:r>
                              <m:r>
                                <a:rPr lang="en-US" i="1">
                                  <a:latin typeface="Cambria Math" panose="02040503050406030204" pitchFamily="18" charset="0"/>
                                </a:rPr>
                                <m:t> </m:t>
                              </m:r>
                              <m:r>
                                <a:rPr lang="en-US" i="1">
                                  <a:latin typeface="Cambria Math" panose="02040503050406030204" pitchFamily="18" charset="0"/>
                                </a:rPr>
                                <m:t>𝑝𝑟𝑖𝑚𝑒</m:t>
                              </m:r>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𝑝</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r>
                                <a:rPr lang="en-US" i="1">
                                  <a:latin typeface="Cambria Math" panose="02040503050406030204" pitchFamily="18" charset="0"/>
                                </a:rPr>
                                <m:t> </m:t>
                              </m:r>
                              <m:r>
                                <a:rPr lang="en-US" b="0" i="1" smtClean="0">
                                  <a:latin typeface="Cambria Math" panose="02040503050406030204" pitchFamily="18" charset="0"/>
                                </a:rPr>
                                <m:t>,</m:t>
                              </m:r>
                            </m:e>
                          </m:nary>
                        </m:e>
                      </m:nary>
                    </m:oMath>
                  </m:oMathPara>
                </a14:m>
                <a:endParaRPr lang="en-US" baseline="30000" dirty="0"/>
              </a:p>
              <a:p>
                <a:pPr marL="0" indent="0">
                  <a:buNone/>
                </a:pPr>
                <a:r>
                  <a:rPr lang="en-US" dirty="0"/>
                  <a:t>or </a:t>
                </a:r>
                <a14:m>
                  <m:oMath xmlns:m="http://schemas.openxmlformats.org/officeDocument/2006/math">
                    <m:r>
                      <a:rPr lang="en-US" sz="3500" i="1">
                        <a:latin typeface="Cambria Math" panose="02040503050406030204" pitchFamily="18" charset="0"/>
                      </a:rPr>
                      <m:t>1 + </m:t>
                    </m:r>
                    <m:f>
                      <m:fPr>
                        <m:ctrlPr>
                          <a:rPr lang="en-US" sz="3500" i="1">
                            <a:latin typeface="Cambria Math" panose="02040503050406030204" pitchFamily="18" charset="0"/>
                          </a:rPr>
                        </m:ctrlPr>
                      </m:fPr>
                      <m:num>
                        <m:r>
                          <a:rPr lang="en-US" sz="3500" i="1">
                            <a:latin typeface="Cambria Math" panose="02040503050406030204" pitchFamily="18" charset="0"/>
                          </a:rPr>
                          <m:t>1</m:t>
                        </m:r>
                      </m:num>
                      <m:den>
                        <m:r>
                          <a:rPr lang="en-US" sz="3500" i="1">
                            <a:latin typeface="Cambria Math" panose="02040503050406030204" pitchFamily="18" charset="0"/>
                          </a:rPr>
                          <m:t>2</m:t>
                        </m:r>
                        <m:r>
                          <a:rPr lang="en-US" sz="3500" i="1" baseline="30000">
                            <a:latin typeface="Cambria Math" panose="02040503050406030204" pitchFamily="18" charset="0"/>
                          </a:rPr>
                          <m:t>𝑠</m:t>
                        </m:r>
                      </m:den>
                    </m:f>
                    <m:r>
                      <a:rPr lang="en-US" sz="3500" i="1" baseline="30000">
                        <a:latin typeface="Cambria Math" panose="02040503050406030204" pitchFamily="18" charset="0"/>
                      </a:rPr>
                      <m:t> </m:t>
                    </m:r>
                    <m:r>
                      <a:rPr lang="en-US" sz="3500" i="1">
                        <a:latin typeface="Cambria Math" panose="02040503050406030204" pitchFamily="18" charset="0"/>
                      </a:rPr>
                      <m:t>+ </m:t>
                    </m:r>
                    <m:f>
                      <m:fPr>
                        <m:ctrlPr>
                          <a:rPr lang="en-US" sz="3500" i="1">
                            <a:latin typeface="Cambria Math" panose="02040503050406030204" pitchFamily="18" charset="0"/>
                          </a:rPr>
                        </m:ctrlPr>
                      </m:fPr>
                      <m:num>
                        <m:r>
                          <a:rPr lang="en-US" sz="3500" i="1">
                            <a:latin typeface="Cambria Math" panose="02040503050406030204" pitchFamily="18" charset="0"/>
                          </a:rPr>
                          <m:t>1</m:t>
                        </m:r>
                      </m:num>
                      <m:den>
                        <m:r>
                          <a:rPr lang="en-US" sz="3500" i="1">
                            <a:latin typeface="Cambria Math" panose="02040503050406030204" pitchFamily="18" charset="0"/>
                          </a:rPr>
                          <m:t>3</m:t>
                        </m:r>
                        <m:r>
                          <a:rPr lang="en-US" sz="3500" i="1" baseline="30000">
                            <a:latin typeface="Cambria Math" panose="02040503050406030204" pitchFamily="18" charset="0"/>
                          </a:rPr>
                          <m:t>𝑠</m:t>
                        </m:r>
                      </m:den>
                    </m:f>
                    <m:r>
                      <a:rPr lang="en-US" sz="3500" i="1" baseline="30000">
                        <a:latin typeface="Cambria Math" panose="02040503050406030204" pitchFamily="18" charset="0"/>
                      </a:rPr>
                      <m:t> </m:t>
                    </m:r>
                    <m:r>
                      <a:rPr lang="en-US" sz="3500" i="1">
                        <a:latin typeface="Cambria Math" panose="02040503050406030204" pitchFamily="18" charset="0"/>
                      </a:rPr>
                      <m:t>+ </m:t>
                    </m:r>
                    <m:f>
                      <m:fPr>
                        <m:ctrlPr>
                          <a:rPr lang="en-US" sz="3500" i="1">
                            <a:latin typeface="Cambria Math" panose="02040503050406030204" pitchFamily="18" charset="0"/>
                          </a:rPr>
                        </m:ctrlPr>
                      </m:fPr>
                      <m:num>
                        <m:r>
                          <a:rPr lang="en-US" sz="3500" i="1">
                            <a:latin typeface="Cambria Math" panose="02040503050406030204" pitchFamily="18" charset="0"/>
                          </a:rPr>
                          <m:t>1</m:t>
                        </m:r>
                      </m:num>
                      <m:den>
                        <m:r>
                          <a:rPr lang="en-US" sz="3500" i="1">
                            <a:latin typeface="Cambria Math" panose="02040503050406030204" pitchFamily="18" charset="0"/>
                          </a:rPr>
                          <m:t>4</m:t>
                        </m:r>
                        <m:r>
                          <a:rPr lang="en-US" sz="3500" i="1" baseline="30000">
                            <a:latin typeface="Cambria Math" panose="02040503050406030204" pitchFamily="18" charset="0"/>
                          </a:rPr>
                          <m:t>𝑠</m:t>
                        </m:r>
                      </m:den>
                    </m:f>
                    <m:r>
                      <a:rPr lang="en-US" sz="3500" i="1" baseline="30000">
                        <a:latin typeface="Cambria Math" panose="02040503050406030204" pitchFamily="18" charset="0"/>
                      </a:rPr>
                      <m:t> </m:t>
                    </m:r>
                  </m:oMath>
                </a14:m>
                <a:r>
                  <a:rPr lang="en-US" sz="3500" dirty="0"/>
                  <a:t>+ … </a:t>
                </a:r>
                <a:r>
                  <a:rPr lang="en-US" dirty="0"/>
                  <a:t>=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5</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r>
                      <a:rPr lang="en-US" i="1">
                        <a:latin typeface="Cambria Math" panose="02040503050406030204" pitchFamily="18" charset="0"/>
                      </a:rPr>
                      <m:t>….</m:t>
                    </m:r>
                  </m:oMath>
                </a14:m>
                <a:endParaRPr lang="en-US" dirty="0"/>
              </a:p>
              <a:p>
                <a:pPr marL="0" indent="0">
                  <a:buNone/>
                </a:pPr>
                <a:endParaRPr lang="en-US" dirty="0"/>
              </a:p>
              <a:p>
                <a:pPr marL="0" indent="0">
                  <a:buNone/>
                </a:pPr>
                <a:r>
                  <a:rPr lang="en-US" dirty="0"/>
                  <a:t>We will not give a fully rigorous argument.</a:t>
                </a:r>
              </a:p>
              <a:p>
                <a:pPr marL="0" indent="0" algn="just">
                  <a:buNone/>
                </a:pPr>
                <a:endParaRPr lang="en-US" dirty="0"/>
              </a:p>
              <a:p>
                <a:pPr marL="0" indent="0" algn="just">
                  <a:buNone/>
                </a:pPr>
                <a:r>
                  <a:rPr lang="en-US" dirty="0"/>
                  <a:t>What we do is consider a finite product, the product over the first P primes, and show that as P gets larger and larger we get more and more of the terms in the sum (once and only once), including all the terms up to P, and thus in the limit as we take all the primes we get the sum.</a:t>
                </a:r>
              </a:p>
            </p:txBody>
          </p:sp>
        </mc:Choice>
        <mc:Fallback xmlns="">
          <p:sp>
            <p:nvSpPr>
              <p:cNvPr id="3" name="Content Placeholder 2">
                <a:extLst>
                  <a:ext uri="{FF2B5EF4-FFF2-40B4-BE49-F238E27FC236}">
                    <a16:creationId xmlns:a16="http://schemas.microsoft.com/office/drawing/2014/main" id="{85CC52CB-EB7A-42C5-9950-394CF66624CE}"/>
                  </a:ext>
                </a:extLst>
              </p:cNvPr>
              <p:cNvSpPr>
                <a:spLocks noGrp="1" noRot="1" noChangeAspect="1" noMove="1" noResize="1" noEditPoints="1" noAdjustHandles="1" noChangeArrowheads="1" noChangeShapeType="1" noTextEdit="1"/>
              </p:cNvSpPr>
              <p:nvPr>
                <p:ph idx="1"/>
              </p:nvPr>
            </p:nvSpPr>
            <p:spPr>
              <a:xfrm>
                <a:off x="341050" y="1159799"/>
                <a:ext cx="11501761" cy="5561675"/>
              </a:xfrm>
              <a:blipFill>
                <a:blip r:embed="rId2"/>
                <a:stretch>
                  <a:fillRect l="-1113" r="-106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A3F8CAF-C67E-4344-A0B7-218FDC0416C4}"/>
              </a:ext>
            </a:extLst>
          </p:cNvPr>
          <p:cNvSpPr>
            <a:spLocks noGrp="1"/>
          </p:cNvSpPr>
          <p:nvPr>
            <p:ph type="sldNum" sz="quarter" idx="12"/>
          </p:nvPr>
        </p:nvSpPr>
        <p:spPr/>
        <p:txBody>
          <a:bodyPr/>
          <a:lstStyle/>
          <a:p>
            <a:fld id="{39170CAF-88AC-4846-AE90-53087C303D43}" type="slidenum">
              <a:rPr lang="en-US" smtClean="0"/>
              <a:t>124</a:t>
            </a:fld>
            <a:endParaRPr lang="en-US"/>
          </a:p>
        </p:txBody>
      </p:sp>
    </p:spTree>
    <p:extLst>
      <p:ext uri="{BB962C8B-B14F-4D97-AF65-F5344CB8AC3E}">
        <p14:creationId xmlns:p14="http://schemas.microsoft.com/office/powerpoint/2010/main" val="301020995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8804A-0E36-49C1-9A50-75F0FEEA0AE3}"/>
              </a:ext>
            </a:extLst>
          </p:cNvPr>
          <p:cNvSpPr>
            <a:spLocks noGrp="1"/>
          </p:cNvSpPr>
          <p:nvPr>
            <p:ph type="title"/>
          </p:nvPr>
        </p:nvSpPr>
        <p:spPr>
          <a:xfrm>
            <a:off x="252273" y="273234"/>
            <a:ext cx="10515600" cy="815605"/>
          </a:xfrm>
        </p:spPr>
        <p:txBody>
          <a:bodyPr/>
          <a:lstStyle/>
          <a:p>
            <a:r>
              <a:rPr lang="en-US" b="1" dirty="0">
                <a:solidFill>
                  <a:srgbClr val="FF0000"/>
                </a:solidFill>
              </a:rPr>
              <a:t>The Riemann Zeta Function </a:t>
            </a:r>
            <a:r>
              <a:rPr lang="el-GR" b="1" dirty="0">
                <a:solidFill>
                  <a:srgbClr val="FF0000"/>
                </a:solidFill>
              </a:rPr>
              <a:t>ζ</a:t>
            </a:r>
            <a:r>
              <a:rPr lang="en-US" b="1" dirty="0">
                <a:solidFill>
                  <a:srgbClr val="FF0000"/>
                </a:solidFill>
              </a:rPr>
              <a:t>(s) and Primes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CC52CB-EB7A-42C5-9950-394CF66624CE}"/>
                  </a:ext>
                </a:extLst>
              </p:cNvPr>
              <p:cNvSpPr>
                <a:spLocks noGrp="1"/>
              </p:cNvSpPr>
              <p:nvPr>
                <p:ph idx="1"/>
              </p:nvPr>
            </p:nvSpPr>
            <p:spPr>
              <a:xfrm>
                <a:off x="341050" y="1159799"/>
                <a:ext cx="11501761" cy="5561675"/>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rPr>
                        <m:t>ζ</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  </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𝑛</m:t>
                          </m:r>
                          <m:r>
                            <a:rPr lang="en-US" i="1">
                              <a:latin typeface="Cambria Math" panose="02040503050406030204" pitchFamily="18" charset="0"/>
                            </a:rPr>
                            <m:t>=1</m:t>
                          </m:r>
                        </m:sub>
                        <m:sup>
                          <m:r>
                            <a:rPr lang="en-US" i="1">
                              <a:latin typeface="Cambria Math" panose="02040503050406030204" pitchFamily="18" charset="0"/>
                              <a:ea typeface="Cambria Math" panose="02040503050406030204" pitchFamily="18" charset="0"/>
                            </a:rPr>
                            <m:t>∞</m:t>
                          </m:r>
                        </m:sup>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𝑛</m:t>
                              </m:r>
                              <m:r>
                                <a:rPr lang="en-US" i="1" baseline="30000">
                                  <a:latin typeface="Cambria Math" panose="02040503050406030204" pitchFamily="18" charset="0"/>
                                </a:rPr>
                                <m:t>𝑠</m:t>
                              </m:r>
                            </m:den>
                          </m:f>
                          <m:r>
                            <a:rPr lang="en-US" i="1">
                              <a:latin typeface="Cambria Math" panose="02040503050406030204" pitchFamily="18" charset="0"/>
                            </a:rPr>
                            <m:t> =</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𝑝</m:t>
                              </m:r>
                              <m:r>
                                <a:rPr lang="en-US" i="1">
                                  <a:latin typeface="Cambria Math" panose="02040503050406030204" pitchFamily="18" charset="0"/>
                                </a:rPr>
                                <m:t> </m:t>
                              </m:r>
                              <m:r>
                                <a:rPr lang="en-US" i="1">
                                  <a:latin typeface="Cambria Math" panose="02040503050406030204" pitchFamily="18" charset="0"/>
                                </a:rPr>
                                <m:t>𝑝𝑟𝑖𝑚𝑒</m:t>
                              </m:r>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𝑝</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r>
                                <a:rPr lang="en-US" i="1">
                                  <a:latin typeface="Cambria Math" panose="02040503050406030204" pitchFamily="18" charset="0"/>
                                </a:rPr>
                                <m:t> </m:t>
                              </m:r>
                              <m:r>
                                <a:rPr lang="en-US" b="0" i="1" smtClean="0">
                                  <a:latin typeface="Cambria Math" panose="02040503050406030204" pitchFamily="18" charset="0"/>
                                </a:rPr>
                                <m:t>,</m:t>
                              </m:r>
                            </m:e>
                          </m:nary>
                        </m:e>
                      </m:nary>
                    </m:oMath>
                  </m:oMathPara>
                </a14:m>
                <a:endParaRPr lang="en-US" baseline="30000" dirty="0"/>
              </a:p>
              <a:p>
                <a:pPr marL="0" indent="0">
                  <a:buNone/>
                </a:pPr>
                <a:r>
                  <a:rPr lang="en-US" dirty="0"/>
                  <a:t>or </a:t>
                </a:r>
                <a14:m>
                  <m:oMath xmlns:m="http://schemas.openxmlformats.org/officeDocument/2006/math">
                    <m:r>
                      <a:rPr lang="en-US" sz="3500" i="1">
                        <a:latin typeface="Cambria Math" panose="02040503050406030204" pitchFamily="18" charset="0"/>
                      </a:rPr>
                      <m:t>1 + </m:t>
                    </m:r>
                    <m:f>
                      <m:fPr>
                        <m:ctrlPr>
                          <a:rPr lang="en-US" sz="3500" i="1">
                            <a:latin typeface="Cambria Math" panose="02040503050406030204" pitchFamily="18" charset="0"/>
                          </a:rPr>
                        </m:ctrlPr>
                      </m:fPr>
                      <m:num>
                        <m:r>
                          <a:rPr lang="en-US" sz="3500" i="1">
                            <a:latin typeface="Cambria Math" panose="02040503050406030204" pitchFamily="18" charset="0"/>
                          </a:rPr>
                          <m:t>1</m:t>
                        </m:r>
                      </m:num>
                      <m:den>
                        <m:r>
                          <a:rPr lang="en-US" sz="3500" i="1">
                            <a:latin typeface="Cambria Math" panose="02040503050406030204" pitchFamily="18" charset="0"/>
                          </a:rPr>
                          <m:t>2</m:t>
                        </m:r>
                        <m:r>
                          <a:rPr lang="en-US" sz="3500" i="1" baseline="30000">
                            <a:latin typeface="Cambria Math" panose="02040503050406030204" pitchFamily="18" charset="0"/>
                          </a:rPr>
                          <m:t>𝑠</m:t>
                        </m:r>
                      </m:den>
                    </m:f>
                    <m:r>
                      <a:rPr lang="en-US" sz="3500" i="1" baseline="30000">
                        <a:latin typeface="Cambria Math" panose="02040503050406030204" pitchFamily="18" charset="0"/>
                      </a:rPr>
                      <m:t> </m:t>
                    </m:r>
                    <m:r>
                      <a:rPr lang="en-US" sz="3500" i="1">
                        <a:latin typeface="Cambria Math" panose="02040503050406030204" pitchFamily="18" charset="0"/>
                      </a:rPr>
                      <m:t>+ </m:t>
                    </m:r>
                    <m:f>
                      <m:fPr>
                        <m:ctrlPr>
                          <a:rPr lang="en-US" sz="3500" i="1">
                            <a:latin typeface="Cambria Math" panose="02040503050406030204" pitchFamily="18" charset="0"/>
                          </a:rPr>
                        </m:ctrlPr>
                      </m:fPr>
                      <m:num>
                        <m:r>
                          <a:rPr lang="en-US" sz="3500" i="1">
                            <a:latin typeface="Cambria Math" panose="02040503050406030204" pitchFamily="18" charset="0"/>
                          </a:rPr>
                          <m:t>1</m:t>
                        </m:r>
                      </m:num>
                      <m:den>
                        <m:r>
                          <a:rPr lang="en-US" sz="3500" i="1">
                            <a:latin typeface="Cambria Math" panose="02040503050406030204" pitchFamily="18" charset="0"/>
                          </a:rPr>
                          <m:t>3</m:t>
                        </m:r>
                        <m:r>
                          <a:rPr lang="en-US" sz="3500" i="1" baseline="30000">
                            <a:latin typeface="Cambria Math" panose="02040503050406030204" pitchFamily="18" charset="0"/>
                          </a:rPr>
                          <m:t>𝑠</m:t>
                        </m:r>
                      </m:den>
                    </m:f>
                    <m:r>
                      <a:rPr lang="en-US" sz="3500" i="1" baseline="30000">
                        <a:latin typeface="Cambria Math" panose="02040503050406030204" pitchFamily="18" charset="0"/>
                      </a:rPr>
                      <m:t> </m:t>
                    </m:r>
                    <m:r>
                      <a:rPr lang="en-US" sz="3500" i="1">
                        <a:latin typeface="Cambria Math" panose="02040503050406030204" pitchFamily="18" charset="0"/>
                      </a:rPr>
                      <m:t>+ </m:t>
                    </m:r>
                    <m:f>
                      <m:fPr>
                        <m:ctrlPr>
                          <a:rPr lang="en-US" sz="3500" i="1">
                            <a:latin typeface="Cambria Math" panose="02040503050406030204" pitchFamily="18" charset="0"/>
                          </a:rPr>
                        </m:ctrlPr>
                      </m:fPr>
                      <m:num>
                        <m:r>
                          <a:rPr lang="en-US" sz="3500" i="1">
                            <a:latin typeface="Cambria Math" panose="02040503050406030204" pitchFamily="18" charset="0"/>
                          </a:rPr>
                          <m:t>1</m:t>
                        </m:r>
                      </m:num>
                      <m:den>
                        <m:r>
                          <a:rPr lang="en-US" sz="3500" i="1">
                            <a:latin typeface="Cambria Math" panose="02040503050406030204" pitchFamily="18" charset="0"/>
                          </a:rPr>
                          <m:t>4</m:t>
                        </m:r>
                        <m:r>
                          <a:rPr lang="en-US" sz="3500" i="1" baseline="30000">
                            <a:latin typeface="Cambria Math" panose="02040503050406030204" pitchFamily="18" charset="0"/>
                          </a:rPr>
                          <m:t>𝑠</m:t>
                        </m:r>
                      </m:den>
                    </m:f>
                    <m:r>
                      <a:rPr lang="en-US" sz="3500" i="1" baseline="30000">
                        <a:latin typeface="Cambria Math" panose="02040503050406030204" pitchFamily="18" charset="0"/>
                      </a:rPr>
                      <m:t> </m:t>
                    </m:r>
                  </m:oMath>
                </a14:m>
                <a:r>
                  <a:rPr lang="en-US" sz="3500" dirty="0"/>
                  <a:t>+ … </a:t>
                </a:r>
                <a:r>
                  <a:rPr lang="en-US" dirty="0"/>
                  <a:t>=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5</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r>
                      <a:rPr lang="en-US" i="1">
                        <a:latin typeface="Cambria Math" panose="02040503050406030204" pitchFamily="18" charset="0"/>
                      </a:rPr>
                      <m:t>….</m:t>
                    </m:r>
                  </m:oMath>
                </a14:m>
                <a:endParaRPr lang="en-US" dirty="0"/>
              </a:p>
              <a:p>
                <a:pPr marL="0" indent="0">
                  <a:buNone/>
                </a:pPr>
                <a:r>
                  <a:rPr lang="en-US" dirty="0"/>
                  <a:t>We use the Geometric Series Formula to expand each factor.</a:t>
                </a:r>
              </a:p>
              <a:p>
                <a:pPr marL="0" indent="0">
                  <a:buNone/>
                </a:pPr>
                <a:endParaRPr lang="en-US" dirty="0"/>
              </a:p>
              <a:p>
                <a:pPr marL="0" indent="0">
                  <a:buNone/>
                </a:pP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𝑝</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oMath>
                </a14:m>
                <a:r>
                  <a:rPr lang="en-US" dirty="0"/>
                  <a:t>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𝑝</m:t>
                                </m:r>
                                <m:r>
                                  <a:rPr lang="en-US" i="1" baseline="30000">
                                    <a:latin typeface="Cambria Math" panose="02040503050406030204" pitchFamily="18" charset="0"/>
                                  </a:rPr>
                                  <m:t>𝑠</m:t>
                                </m:r>
                              </m:den>
                            </m:f>
                          </m:e>
                        </m:d>
                      </m:den>
                    </m:f>
                  </m:oMath>
                </a14:m>
                <a:r>
                  <a:rPr lang="en-US" dirty="0"/>
                  <a:t>    and this is a Geometric Series with r = 1/p</a:t>
                </a:r>
                <a:r>
                  <a:rPr lang="en-US" baseline="30000" dirty="0"/>
                  <a:t>s</a:t>
                </a:r>
                <a:r>
                  <a:rPr lang="en-US" dirty="0"/>
                  <a:t>.</a:t>
                </a:r>
              </a:p>
              <a:p>
                <a:pPr marL="0" indent="0">
                  <a:buNone/>
                </a:pPr>
                <a:r>
                  <a:rPr lang="en-US" dirty="0"/>
                  <a:t>Since 1 + r + r</a:t>
                </a:r>
                <a:r>
                  <a:rPr lang="en-US" baseline="30000" dirty="0"/>
                  <a:t>2</a:t>
                </a:r>
                <a:r>
                  <a:rPr lang="en-US" dirty="0"/>
                  <a:t> + r</a:t>
                </a:r>
                <a:r>
                  <a:rPr lang="en-US" baseline="30000" dirty="0"/>
                  <a:t>3 </a:t>
                </a:r>
                <a:r>
                  <a:rPr lang="en-US" dirty="0"/>
                  <a:t>+ …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r>
                          <a:rPr lang="en-US" b="0" i="1" smtClean="0">
                            <a:latin typeface="Cambria Math" panose="02040503050406030204" pitchFamily="18" charset="0"/>
                          </a:rPr>
                          <m:t>𝑟</m:t>
                        </m:r>
                      </m:den>
                    </m:f>
                  </m:oMath>
                </a14:m>
                <a:r>
                  <a:rPr lang="en-US" dirty="0"/>
                  <a:t>, we have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𝑝</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oMath>
                </a14:m>
                <a:r>
                  <a:rPr lang="en-US" dirty="0"/>
                  <a:t>  = </a:t>
                </a:r>
                <a14:m>
                  <m:oMath xmlns:m="http://schemas.openxmlformats.org/officeDocument/2006/math">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𝑝</m:t>
                        </m:r>
                        <m:r>
                          <a:rPr lang="en-US" i="1" baseline="30000">
                            <a:latin typeface="Cambria Math" panose="02040503050406030204" pitchFamily="18" charset="0"/>
                          </a:rPr>
                          <m:t>𝑠</m:t>
                        </m:r>
                      </m:den>
                    </m:f>
                    <m:r>
                      <a:rPr lang="en-US" i="1" baseline="30000">
                        <a:latin typeface="Cambria Math" panose="02040503050406030204" pitchFamily="18" charset="0"/>
                      </a:rPr>
                      <m:t> </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𝑝</m:t>
                        </m:r>
                        <m:r>
                          <a:rPr lang="en-US" b="0" i="1" baseline="30000" smtClean="0">
                            <a:latin typeface="Cambria Math" panose="02040503050406030204" pitchFamily="18" charset="0"/>
                          </a:rPr>
                          <m:t>2</m:t>
                        </m:r>
                        <m:r>
                          <a:rPr lang="en-US" b="0" i="1" baseline="30000" smtClean="0">
                            <a:latin typeface="Cambria Math" panose="02040503050406030204" pitchFamily="18" charset="0"/>
                          </a:rPr>
                          <m:t>𝑠</m:t>
                        </m:r>
                      </m:den>
                    </m:f>
                    <m:r>
                      <a:rPr lang="en-US" i="1" baseline="30000">
                        <a:latin typeface="Cambria Math" panose="02040503050406030204" pitchFamily="18" charset="0"/>
                      </a:rPr>
                      <m:t> </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𝑝</m:t>
                        </m:r>
                        <m:r>
                          <a:rPr lang="en-US" b="0" i="1" baseline="30000" smtClean="0">
                            <a:latin typeface="Cambria Math" panose="02040503050406030204" pitchFamily="18" charset="0"/>
                          </a:rPr>
                          <m:t>3</m:t>
                        </m:r>
                        <m:r>
                          <a:rPr lang="en-US" b="0" i="1" baseline="30000" smtClean="0">
                            <a:latin typeface="Cambria Math" panose="02040503050406030204" pitchFamily="18" charset="0"/>
                          </a:rPr>
                          <m:t>𝑠</m:t>
                        </m:r>
                      </m:den>
                    </m:f>
                    <m:r>
                      <a:rPr lang="en-US" i="1" baseline="30000">
                        <a:latin typeface="Cambria Math" panose="02040503050406030204" pitchFamily="18" charset="0"/>
                      </a:rPr>
                      <m:t> </m:t>
                    </m:r>
                  </m:oMath>
                </a14:m>
                <a:r>
                  <a:rPr lang="en-US" dirty="0"/>
                  <a:t>+ … </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85CC52CB-EB7A-42C5-9950-394CF66624CE}"/>
                  </a:ext>
                </a:extLst>
              </p:cNvPr>
              <p:cNvSpPr>
                <a:spLocks noGrp="1" noRot="1" noChangeAspect="1" noMove="1" noResize="1" noEditPoints="1" noAdjustHandles="1" noChangeArrowheads="1" noChangeShapeType="1" noTextEdit="1"/>
              </p:cNvSpPr>
              <p:nvPr>
                <p:ph idx="1"/>
              </p:nvPr>
            </p:nvSpPr>
            <p:spPr>
              <a:xfrm>
                <a:off x="341050" y="1159799"/>
                <a:ext cx="11501761" cy="5561675"/>
              </a:xfrm>
              <a:blipFill>
                <a:blip r:embed="rId2"/>
                <a:stretch>
                  <a:fillRect l="-111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A3F8CAF-C67E-4344-A0B7-218FDC0416C4}"/>
              </a:ext>
            </a:extLst>
          </p:cNvPr>
          <p:cNvSpPr>
            <a:spLocks noGrp="1"/>
          </p:cNvSpPr>
          <p:nvPr>
            <p:ph type="sldNum" sz="quarter" idx="12"/>
          </p:nvPr>
        </p:nvSpPr>
        <p:spPr/>
        <p:txBody>
          <a:bodyPr/>
          <a:lstStyle/>
          <a:p>
            <a:fld id="{39170CAF-88AC-4846-AE90-53087C303D43}" type="slidenum">
              <a:rPr lang="en-US" smtClean="0"/>
              <a:t>125</a:t>
            </a:fld>
            <a:endParaRPr lang="en-US"/>
          </a:p>
        </p:txBody>
      </p:sp>
    </p:spTree>
    <p:extLst>
      <p:ext uri="{BB962C8B-B14F-4D97-AF65-F5344CB8AC3E}">
        <p14:creationId xmlns:p14="http://schemas.microsoft.com/office/powerpoint/2010/main" val="184505803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8804A-0E36-49C1-9A50-75F0FEEA0AE3}"/>
              </a:ext>
            </a:extLst>
          </p:cNvPr>
          <p:cNvSpPr>
            <a:spLocks noGrp="1"/>
          </p:cNvSpPr>
          <p:nvPr>
            <p:ph type="title"/>
          </p:nvPr>
        </p:nvSpPr>
        <p:spPr>
          <a:xfrm>
            <a:off x="252273" y="273234"/>
            <a:ext cx="10515600" cy="815605"/>
          </a:xfrm>
        </p:spPr>
        <p:txBody>
          <a:bodyPr/>
          <a:lstStyle/>
          <a:p>
            <a:r>
              <a:rPr lang="en-US" b="1" dirty="0">
                <a:solidFill>
                  <a:srgbClr val="FF0000"/>
                </a:solidFill>
              </a:rPr>
              <a:t>The Riemann Zeta Function </a:t>
            </a:r>
            <a:r>
              <a:rPr lang="el-GR" b="1" dirty="0">
                <a:solidFill>
                  <a:srgbClr val="FF0000"/>
                </a:solidFill>
              </a:rPr>
              <a:t>ζ</a:t>
            </a:r>
            <a:r>
              <a:rPr lang="en-US" b="1" dirty="0">
                <a:solidFill>
                  <a:srgbClr val="FF0000"/>
                </a:solidFill>
              </a:rPr>
              <a:t>(s) and Primes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CC52CB-EB7A-42C5-9950-394CF66624CE}"/>
                  </a:ext>
                </a:extLst>
              </p:cNvPr>
              <p:cNvSpPr>
                <a:spLocks noGrp="1"/>
              </p:cNvSpPr>
              <p:nvPr>
                <p:ph idx="1"/>
              </p:nvPr>
            </p:nvSpPr>
            <p:spPr>
              <a:xfrm>
                <a:off x="341050" y="1159799"/>
                <a:ext cx="11679315" cy="5561675"/>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rPr>
                        <m:t>ζ</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  </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𝑛</m:t>
                          </m:r>
                          <m:r>
                            <a:rPr lang="en-US" i="1">
                              <a:latin typeface="Cambria Math" panose="02040503050406030204" pitchFamily="18" charset="0"/>
                            </a:rPr>
                            <m:t>=1</m:t>
                          </m:r>
                        </m:sub>
                        <m:sup>
                          <m:r>
                            <a:rPr lang="en-US" i="1">
                              <a:latin typeface="Cambria Math" panose="02040503050406030204" pitchFamily="18" charset="0"/>
                              <a:ea typeface="Cambria Math" panose="02040503050406030204" pitchFamily="18" charset="0"/>
                            </a:rPr>
                            <m:t>∞</m:t>
                          </m:r>
                        </m:sup>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𝑛</m:t>
                              </m:r>
                              <m:r>
                                <a:rPr lang="en-US" i="1" baseline="30000">
                                  <a:latin typeface="Cambria Math" panose="02040503050406030204" pitchFamily="18" charset="0"/>
                                </a:rPr>
                                <m:t>𝑠</m:t>
                              </m:r>
                            </m:den>
                          </m:f>
                          <m:r>
                            <a:rPr lang="en-US" i="1">
                              <a:latin typeface="Cambria Math" panose="02040503050406030204" pitchFamily="18" charset="0"/>
                            </a:rPr>
                            <m:t> =</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𝑝</m:t>
                              </m:r>
                              <m:r>
                                <a:rPr lang="en-US" i="1">
                                  <a:latin typeface="Cambria Math" panose="02040503050406030204" pitchFamily="18" charset="0"/>
                                </a:rPr>
                                <m:t> </m:t>
                              </m:r>
                              <m:r>
                                <a:rPr lang="en-US" i="1">
                                  <a:latin typeface="Cambria Math" panose="02040503050406030204" pitchFamily="18" charset="0"/>
                                </a:rPr>
                                <m:t>𝑝𝑟𝑖𝑚𝑒</m:t>
                              </m:r>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𝑝</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r>
                                <a:rPr lang="en-US" i="1">
                                  <a:latin typeface="Cambria Math" panose="02040503050406030204" pitchFamily="18" charset="0"/>
                                </a:rPr>
                                <m:t> </m:t>
                              </m:r>
                              <m:r>
                                <a:rPr lang="en-US" b="0" i="1" smtClean="0">
                                  <a:latin typeface="Cambria Math" panose="02040503050406030204" pitchFamily="18" charset="0"/>
                                </a:rPr>
                                <m:t>,</m:t>
                              </m:r>
                            </m:e>
                          </m:nary>
                        </m:e>
                      </m:nary>
                    </m:oMath>
                  </m:oMathPara>
                </a14:m>
                <a:endParaRPr lang="en-US" baseline="30000" dirty="0"/>
              </a:p>
              <a:p>
                <a:pPr marL="0" indent="0">
                  <a:buNone/>
                </a:pPr>
                <a:r>
                  <a:rPr lang="en-US" dirty="0"/>
                  <a:t>or </a:t>
                </a:r>
                <a14:m>
                  <m:oMath xmlns:m="http://schemas.openxmlformats.org/officeDocument/2006/math">
                    <m:r>
                      <a:rPr lang="en-US" sz="3500" i="1">
                        <a:latin typeface="Cambria Math" panose="02040503050406030204" pitchFamily="18" charset="0"/>
                      </a:rPr>
                      <m:t>1 + </m:t>
                    </m:r>
                    <m:f>
                      <m:fPr>
                        <m:ctrlPr>
                          <a:rPr lang="en-US" sz="3500" i="1">
                            <a:latin typeface="Cambria Math" panose="02040503050406030204" pitchFamily="18" charset="0"/>
                          </a:rPr>
                        </m:ctrlPr>
                      </m:fPr>
                      <m:num>
                        <m:r>
                          <a:rPr lang="en-US" sz="3500" i="1">
                            <a:latin typeface="Cambria Math" panose="02040503050406030204" pitchFamily="18" charset="0"/>
                          </a:rPr>
                          <m:t>1</m:t>
                        </m:r>
                      </m:num>
                      <m:den>
                        <m:r>
                          <a:rPr lang="en-US" sz="3500" i="1">
                            <a:latin typeface="Cambria Math" panose="02040503050406030204" pitchFamily="18" charset="0"/>
                          </a:rPr>
                          <m:t>2</m:t>
                        </m:r>
                        <m:r>
                          <a:rPr lang="en-US" sz="3500" i="1" baseline="30000">
                            <a:latin typeface="Cambria Math" panose="02040503050406030204" pitchFamily="18" charset="0"/>
                          </a:rPr>
                          <m:t>𝑠</m:t>
                        </m:r>
                      </m:den>
                    </m:f>
                    <m:r>
                      <a:rPr lang="en-US" sz="3500" i="1" baseline="30000">
                        <a:latin typeface="Cambria Math" panose="02040503050406030204" pitchFamily="18" charset="0"/>
                      </a:rPr>
                      <m:t> </m:t>
                    </m:r>
                    <m:r>
                      <a:rPr lang="en-US" sz="3500" i="1">
                        <a:latin typeface="Cambria Math" panose="02040503050406030204" pitchFamily="18" charset="0"/>
                      </a:rPr>
                      <m:t>+ </m:t>
                    </m:r>
                    <m:f>
                      <m:fPr>
                        <m:ctrlPr>
                          <a:rPr lang="en-US" sz="3500" i="1">
                            <a:latin typeface="Cambria Math" panose="02040503050406030204" pitchFamily="18" charset="0"/>
                          </a:rPr>
                        </m:ctrlPr>
                      </m:fPr>
                      <m:num>
                        <m:r>
                          <a:rPr lang="en-US" sz="3500" i="1">
                            <a:latin typeface="Cambria Math" panose="02040503050406030204" pitchFamily="18" charset="0"/>
                          </a:rPr>
                          <m:t>1</m:t>
                        </m:r>
                      </m:num>
                      <m:den>
                        <m:r>
                          <a:rPr lang="en-US" sz="3500" i="1">
                            <a:latin typeface="Cambria Math" panose="02040503050406030204" pitchFamily="18" charset="0"/>
                          </a:rPr>
                          <m:t>3</m:t>
                        </m:r>
                        <m:r>
                          <a:rPr lang="en-US" sz="3500" i="1" baseline="30000">
                            <a:latin typeface="Cambria Math" panose="02040503050406030204" pitchFamily="18" charset="0"/>
                          </a:rPr>
                          <m:t>𝑠</m:t>
                        </m:r>
                      </m:den>
                    </m:f>
                    <m:r>
                      <a:rPr lang="en-US" sz="3500" i="1" baseline="30000">
                        <a:latin typeface="Cambria Math" panose="02040503050406030204" pitchFamily="18" charset="0"/>
                      </a:rPr>
                      <m:t> </m:t>
                    </m:r>
                    <m:r>
                      <a:rPr lang="en-US" sz="3500" i="1">
                        <a:latin typeface="Cambria Math" panose="02040503050406030204" pitchFamily="18" charset="0"/>
                      </a:rPr>
                      <m:t>+ </m:t>
                    </m:r>
                    <m:f>
                      <m:fPr>
                        <m:ctrlPr>
                          <a:rPr lang="en-US" sz="3500" i="1">
                            <a:latin typeface="Cambria Math" panose="02040503050406030204" pitchFamily="18" charset="0"/>
                          </a:rPr>
                        </m:ctrlPr>
                      </m:fPr>
                      <m:num>
                        <m:r>
                          <a:rPr lang="en-US" sz="3500" i="1">
                            <a:latin typeface="Cambria Math" panose="02040503050406030204" pitchFamily="18" charset="0"/>
                          </a:rPr>
                          <m:t>1</m:t>
                        </m:r>
                      </m:num>
                      <m:den>
                        <m:r>
                          <a:rPr lang="en-US" sz="3500" i="1">
                            <a:latin typeface="Cambria Math" panose="02040503050406030204" pitchFamily="18" charset="0"/>
                          </a:rPr>
                          <m:t>4</m:t>
                        </m:r>
                        <m:r>
                          <a:rPr lang="en-US" sz="3500" i="1" baseline="30000">
                            <a:latin typeface="Cambria Math" panose="02040503050406030204" pitchFamily="18" charset="0"/>
                          </a:rPr>
                          <m:t>𝑠</m:t>
                        </m:r>
                      </m:den>
                    </m:f>
                    <m:r>
                      <a:rPr lang="en-US" sz="3500" i="1" baseline="30000">
                        <a:latin typeface="Cambria Math" panose="02040503050406030204" pitchFamily="18" charset="0"/>
                      </a:rPr>
                      <m:t> </m:t>
                    </m:r>
                  </m:oMath>
                </a14:m>
                <a:r>
                  <a:rPr lang="en-US" sz="3500" dirty="0"/>
                  <a:t>+ … </a:t>
                </a:r>
                <a:r>
                  <a:rPr lang="en-US" dirty="0"/>
                  <a:t>=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5</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r>
                      <a:rPr lang="en-US" i="1">
                        <a:latin typeface="Cambria Math" panose="02040503050406030204" pitchFamily="18" charset="0"/>
                      </a:rPr>
                      <m:t>….</m:t>
                    </m:r>
                  </m:oMath>
                </a14:m>
                <a:endParaRPr lang="en-US" dirty="0"/>
              </a:p>
              <a:p>
                <a:pPr marL="0" indent="0">
                  <a:buNone/>
                </a:pPr>
                <a:r>
                  <a:rPr lang="en-US" dirty="0"/>
                  <a:t>We use the Geometric Series Formula to expand each factor. </a:t>
                </a:r>
                <a:r>
                  <a:rPr lang="en-US" dirty="0">
                    <a:solidFill>
                      <a:srgbClr val="FF0000"/>
                    </a:solidFill>
                  </a:rPr>
                  <a:t>If p = 2:</a:t>
                </a:r>
              </a:p>
              <a:p>
                <a:pPr marL="0" indent="0">
                  <a:buNone/>
                </a:pPr>
                <a:endParaRPr lang="en-US" dirty="0"/>
              </a:p>
              <a:p>
                <a:pPr marL="0" indent="0">
                  <a:buNone/>
                </a:pP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2</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oMath>
                </a14:m>
                <a:r>
                  <a:rPr lang="en-US" dirty="0"/>
                  <a:t>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2</m:t>
                                </m:r>
                                <m:r>
                                  <a:rPr lang="en-US" i="1" baseline="30000">
                                    <a:latin typeface="Cambria Math" panose="02040503050406030204" pitchFamily="18" charset="0"/>
                                  </a:rPr>
                                  <m:t>𝑠</m:t>
                                </m:r>
                              </m:den>
                            </m:f>
                          </m:e>
                        </m:d>
                      </m:den>
                    </m:f>
                  </m:oMath>
                </a14:m>
                <a:r>
                  <a:rPr lang="en-US" dirty="0"/>
                  <a:t>    and this is a Geometric Series with r = 1/p</a:t>
                </a:r>
                <a:r>
                  <a:rPr lang="en-US" baseline="30000" dirty="0"/>
                  <a:t>s</a:t>
                </a:r>
                <a:r>
                  <a:rPr lang="en-US" dirty="0"/>
                  <a:t>.</a:t>
                </a:r>
              </a:p>
              <a:p>
                <a:pPr marL="0" indent="0">
                  <a:buNone/>
                </a:pPr>
                <a:r>
                  <a:rPr lang="en-US" dirty="0"/>
                  <a:t>Since 1 + r + r</a:t>
                </a:r>
                <a:r>
                  <a:rPr lang="en-US" baseline="30000" dirty="0"/>
                  <a:t>2</a:t>
                </a:r>
                <a:r>
                  <a:rPr lang="en-US" dirty="0"/>
                  <a:t> + r</a:t>
                </a:r>
                <a:r>
                  <a:rPr lang="en-US" baseline="30000" dirty="0"/>
                  <a:t>3 </a:t>
                </a:r>
                <a:r>
                  <a:rPr lang="en-US" dirty="0"/>
                  <a:t>+ …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r>
                          <a:rPr lang="en-US" b="0" i="1" smtClean="0">
                            <a:latin typeface="Cambria Math" panose="02040503050406030204" pitchFamily="18" charset="0"/>
                          </a:rPr>
                          <m:t>𝑟</m:t>
                        </m:r>
                      </m:den>
                    </m:f>
                  </m:oMath>
                </a14:m>
                <a:r>
                  <a:rPr lang="en-US" dirty="0"/>
                  <a:t>, we have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2</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oMath>
                </a14:m>
                <a:r>
                  <a:rPr lang="en-US" dirty="0"/>
                  <a:t>  = </a:t>
                </a:r>
                <a14:m>
                  <m:oMath xmlns:m="http://schemas.openxmlformats.org/officeDocument/2006/math">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2</m:t>
                        </m:r>
                        <m:r>
                          <a:rPr lang="en-US" i="1" baseline="30000">
                            <a:latin typeface="Cambria Math" panose="02040503050406030204" pitchFamily="18" charset="0"/>
                          </a:rPr>
                          <m:t>𝑠</m:t>
                        </m:r>
                      </m:den>
                    </m:f>
                    <m:r>
                      <a:rPr lang="en-US" i="1" baseline="30000">
                        <a:latin typeface="Cambria Math" panose="02040503050406030204" pitchFamily="18" charset="0"/>
                      </a:rPr>
                      <m:t> </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(2</m:t>
                        </m:r>
                        <m:r>
                          <a:rPr lang="en-US" b="0" i="1" baseline="30000" smtClean="0">
                            <a:latin typeface="Cambria Math" panose="02040503050406030204" pitchFamily="18" charset="0"/>
                          </a:rPr>
                          <m:t>2</m:t>
                        </m:r>
                        <m:r>
                          <a:rPr lang="en-US" b="0" i="1" smtClean="0">
                            <a:latin typeface="Cambria Math" panose="02040503050406030204" pitchFamily="18" charset="0"/>
                          </a:rPr>
                          <m:t>)</m:t>
                        </m:r>
                        <m:r>
                          <a:rPr lang="en-US" b="0" i="1" baseline="30000" smtClean="0">
                            <a:latin typeface="Cambria Math" panose="02040503050406030204" pitchFamily="18" charset="0"/>
                          </a:rPr>
                          <m:t>𝑠</m:t>
                        </m:r>
                      </m:den>
                    </m:f>
                    <m:r>
                      <a:rPr lang="en-US" i="1" baseline="30000">
                        <a:latin typeface="Cambria Math" panose="02040503050406030204" pitchFamily="18" charset="0"/>
                      </a:rPr>
                      <m:t> </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(2</m:t>
                        </m:r>
                        <m:r>
                          <a:rPr lang="en-US" b="0" i="1" baseline="30000" smtClean="0">
                            <a:latin typeface="Cambria Math" panose="02040503050406030204" pitchFamily="18" charset="0"/>
                          </a:rPr>
                          <m:t>3</m:t>
                        </m:r>
                        <m:r>
                          <a:rPr lang="en-US" b="0" i="1" smtClean="0">
                            <a:latin typeface="Cambria Math" panose="02040503050406030204" pitchFamily="18" charset="0"/>
                          </a:rPr>
                          <m:t>)</m:t>
                        </m:r>
                        <m:r>
                          <a:rPr lang="en-US" b="0" i="1" baseline="30000" smtClean="0">
                            <a:latin typeface="Cambria Math" panose="02040503050406030204" pitchFamily="18" charset="0"/>
                          </a:rPr>
                          <m:t>𝑠</m:t>
                        </m:r>
                      </m:den>
                    </m:f>
                    <m:r>
                      <a:rPr lang="en-US" i="1" baseline="30000">
                        <a:latin typeface="Cambria Math" panose="02040503050406030204" pitchFamily="18" charset="0"/>
                      </a:rPr>
                      <m:t> </m:t>
                    </m:r>
                  </m:oMath>
                </a14:m>
                <a:r>
                  <a:rPr lang="en-US" dirty="0"/>
                  <a:t>+ … </a:t>
                </a:r>
              </a:p>
              <a:p>
                <a:pPr marL="0" indent="0">
                  <a:buNone/>
                </a:pPr>
                <a:r>
                  <a:rPr lang="en-US" dirty="0"/>
                  <a:t>But (2</a:t>
                </a:r>
                <a:r>
                  <a:rPr lang="en-US" baseline="30000" dirty="0"/>
                  <a:t>2</a:t>
                </a:r>
                <a:r>
                  <a:rPr lang="en-US" dirty="0"/>
                  <a:t>)</a:t>
                </a:r>
                <a:r>
                  <a:rPr lang="en-US" baseline="30000" dirty="0"/>
                  <a:t>s </a:t>
                </a:r>
                <a:r>
                  <a:rPr lang="en-US" baseline="-25000" dirty="0"/>
                  <a:t> </a:t>
                </a:r>
                <a:r>
                  <a:rPr lang="en-US" dirty="0"/>
                  <a:t> =  </a:t>
                </a:r>
                <a:r>
                  <a:rPr lang="en-US" dirty="0">
                    <a:solidFill>
                      <a:srgbClr val="FF0000"/>
                    </a:solidFill>
                  </a:rPr>
                  <a:t>???</a:t>
                </a:r>
                <a:r>
                  <a:rPr lang="en-US" baseline="30000" dirty="0"/>
                  <a:t>s</a:t>
                </a:r>
                <a:r>
                  <a:rPr lang="en-US" dirty="0"/>
                  <a:t>,</a:t>
                </a:r>
                <a:r>
                  <a:rPr lang="en-US" baseline="-25000" dirty="0"/>
                  <a:t>  </a:t>
                </a:r>
                <a:r>
                  <a:rPr lang="en-US" dirty="0"/>
                  <a:t> (2</a:t>
                </a:r>
                <a:r>
                  <a:rPr lang="en-US" baseline="30000" dirty="0"/>
                  <a:t>3</a:t>
                </a:r>
                <a:r>
                  <a:rPr lang="en-US" dirty="0"/>
                  <a:t>)</a:t>
                </a:r>
                <a:r>
                  <a:rPr lang="en-US" baseline="30000" dirty="0"/>
                  <a:t>s</a:t>
                </a:r>
                <a:r>
                  <a:rPr lang="en-US" dirty="0"/>
                  <a:t>  = </a:t>
                </a:r>
                <a:r>
                  <a:rPr lang="en-US" dirty="0">
                    <a:solidFill>
                      <a:srgbClr val="FF0000"/>
                    </a:solidFill>
                  </a:rPr>
                  <a:t>??? </a:t>
                </a:r>
                <a:r>
                  <a:rPr lang="en-US" baseline="30000" dirty="0"/>
                  <a:t>s</a:t>
                </a:r>
                <a:r>
                  <a:rPr lang="en-US" dirty="0"/>
                  <a:t>, so….</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85CC52CB-EB7A-42C5-9950-394CF66624CE}"/>
                  </a:ext>
                </a:extLst>
              </p:cNvPr>
              <p:cNvSpPr>
                <a:spLocks noGrp="1" noRot="1" noChangeAspect="1" noMove="1" noResize="1" noEditPoints="1" noAdjustHandles="1" noChangeArrowheads="1" noChangeShapeType="1" noTextEdit="1"/>
              </p:cNvSpPr>
              <p:nvPr>
                <p:ph idx="1"/>
              </p:nvPr>
            </p:nvSpPr>
            <p:spPr>
              <a:xfrm>
                <a:off x="341050" y="1159799"/>
                <a:ext cx="11679315" cy="5561675"/>
              </a:xfrm>
              <a:blipFill>
                <a:blip r:embed="rId2"/>
                <a:stretch>
                  <a:fillRect l="-1096" r="-99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A3F8CAF-C67E-4344-A0B7-218FDC0416C4}"/>
              </a:ext>
            </a:extLst>
          </p:cNvPr>
          <p:cNvSpPr>
            <a:spLocks noGrp="1"/>
          </p:cNvSpPr>
          <p:nvPr>
            <p:ph type="sldNum" sz="quarter" idx="12"/>
          </p:nvPr>
        </p:nvSpPr>
        <p:spPr/>
        <p:txBody>
          <a:bodyPr/>
          <a:lstStyle/>
          <a:p>
            <a:fld id="{39170CAF-88AC-4846-AE90-53087C303D43}" type="slidenum">
              <a:rPr lang="en-US" smtClean="0"/>
              <a:t>126</a:t>
            </a:fld>
            <a:endParaRPr lang="en-US"/>
          </a:p>
        </p:txBody>
      </p:sp>
    </p:spTree>
    <p:extLst>
      <p:ext uri="{BB962C8B-B14F-4D97-AF65-F5344CB8AC3E}">
        <p14:creationId xmlns:p14="http://schemas.microsoft.com/office/powerpoint/2010/main" val="370043719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8804A-0E36-49C1-9A50-75F0FEEA0AE3}"/>
              </a:ext>
            </a:extLst>
          </p:cNvPr>
          <p:cNvSpPr>
            <a:spLocks noGrp="1"/>
          </p:cNvSpPr>
          <p:nvPr>
            <p:ph type="title"/>
          </p:nvPr>
        </p:nvSpPr>
        <p:spPr>
          <a:xfrm>
            <a:off x="252273" y="273234"/>
            <a:ext cx="10515600" cy="815605"/>
          </a:xfrm>
        </p:spPr>
        <p:txBody>
          <a:bodyPr/>
          <a:lstStyle/>
          <a:p>
            <a:r>
              <a:rPr lang="en-US" b="1" dirty="0">
                <a:solidFill>
                  <a:srgbClr val="FF0000"/>
                </a:solidFill>
              </a:rPr>
              <a:t>The Riemann Zeta Function </a:t>
            </a:r>
            <a:r>
              <a:rPr lang="el-GR" b="1" dirty="0">
                <a:solidFill>
                  <a:srgbClr val="FF0000"/>
                </a:solidFill>
              </a:rPr>
              <a:t>ζ</a:t>
            </a:r>
            <a:r>
              <a:rPr lang="en-US" b="1" dirty="0">
                <a:solidFill>
                  <a:srgbClr val="FF0000"/>
                </a:solidFill>
              </a:rPr>
              <a:t>(s) and Primes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CC52CB-EB7A-42C5-9950-394CF66624CE}"/>
                  </a:ext>
                </a:extLst>
              </p:cNvPr>
              <p:cNvSpPr>
                <a:spLocks noGrp="1"/>
              </p:cNvSpPr>
              <p:nvPr>
                <p:ph idx="1"/>
              </p:nvPr>
            </p:nvSpPr>
            <p:spPr>
              <a:xfrm>
                <a:off x="341050" y="1159799"/>
                <a:ext cx="11679315" cy="5561675"/>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rPr>
                        <m:t>ζ</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  </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𝑛</m:t>
                          </m:r>
                          <m:r>
                            <a:rPr lang="en-US" i="1">
                              <a:latin typeface="Cambria Math" panose="02040503050406030204" pitchFamily="18" charset="0"/>
                            </a:rPr>
                            <m:t>=1</m:t>
                          </m:r>
                        </m:sub>
                        <m:sup>
                          <m:r>
                            <a:rPr lang="en-US" i="1">
                              <a:latin typeface="Cambria Math" panose="02040503050406030204" pitchFamily="18" charset="0"/>
                              <a:ea typeface="Cambria Math" panose="02040503050406030204" pitchFamily="18" charset="0"/>
                            </a:rPr>
                            <m:t>∞</m:t>
                          </m:r>
                        </m:sup>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𝑛</m:t>
                              </m:r>
                              <m:r>
                                <a:rPr lang="en-US" i="1" baseline="30000">
                                  <a:latin typeface="Cambria Math" panose="02040503050406030204" pitchFamily="18" charset="0"/>
                                </a:rPr>
                                <m:t>𝑠</m:t>
                              </m:r>
                            </m:den>
                          </m:f>
                          <m:r>
                            <a:rPr lang="en-US" i="1">
                              <a:latin typeface="Cambria Math" panose="02040503050406030204" pitchFamily="18" charset="0"/>
                            </a:rPr>
                            <m:t> =</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𝑝</m:t>
                              </m:r>
                              <m:r>
                                <a:rPr lang="en-US" i="1">
                                  <a:latin typeface="Cambria Math" panose="02040503050406030204" pitchFamily="18" charset="0"/>
                                </a:rPr>
                                <m:t> </m:t>
                              </m:r>
                              <m:r>
                                <a:rPr lang="en-US" i="1">
                                  <a:latin typeface="Cambria Math" panose="02040503050406030204" pitchFamily="18" charset="0"/>
                                </a:rPr>
                                <m:t>𝑝𝑟𝑖𝑚𝑒</m:t>
                              </m:r>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𝑝</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r>
                                <a:rPr lang="en-US" i="1">
                                  <a:latin typeface="Cambria Math" panose="02040503050406030204" pitchFamily="18" charset="0"/>
                                </a:rPr>
                                <m:t> </m:t>
                              </m:r>
                              <m:r>
                                <a:rPr lang="en-US" b="0" i="1" smtClean="0">
                                  <a:latin typeface="Cambria Math" panose="02040503050406030204" pitchFamily="18" charset="0"/>
                                </a:rPr>
                                <m:t>,</m:t>
                              </m:r>
                            </m:e>
                          </m:nary>
                        </m:e>
                      </m:nary>
                    </m:oMath>
                  </m:oMathPara>
                </a14:m>
                <a:endParaRPr lang="en-US" baseline="30000" dirty="0"/>
              </a:p>
              <a:p>
                <a:pPr marL="0" indent="0">
                  <a:buNone/>
                </a:pPr>
                <a:r>
                  <a:rPr lang="en-US" dirty="0"/>
                  <a:t>or </a:t>
                </a:r>
                <a14:m>
                  <m:oMath xmlns:m="http://schemas.openxmlformats.org/officeDocument/2006/math">
                    <m:r>
                      <a:rPr lang="en-US" sz="3500" i="1">
                        <a:latin typeface="Cambria Math" panose="02040503050406030204" pitchFamily="18" charset="0"/>
                      </a:rPr>
                      <m:t>1 + </m:t>
                    </m:r>
                    <m:f>
                      <m:fPr>
                        <m:ctrlPr>
                          <a:rPr lang="en-US" sz="3500" i="1">
                            <a:latin typeface="Cambria Math" panose="02040503050406030204" pitchFamily="18" charset="0"/>
                          </a:rPr>
                        </m:ctrlPr>
                      </m:fPr>
                      <m:num>
                        <m:r>
                          <a:rPr lang="en-US" sz="3500" i="1">
                            <a:latin typeface="Cambria Math" panose="02040503050406030204" pitchFamily="18" charset="0"/>
                          </a:rPr>
                          <m:t>1</m:t>
                        </m:r>
                      </m:num>
                      <m:den>
                        <m:r>
                          <a:rPr lang="en-US" sz="3500" i="1">
                            <a:latin typeface="Cambria Math" panose="02040503050406030204" pitchFamily="18" charset="0"/>
                          </a:rPr>
                          <m:t>2</m:t>
                        </m:r>
                        <m:r>
                          <a:rPr lang="en-US" sz="3500" i="1" baseline="30000">
                            <a:latin typeface="Cambria Math" panose="02040503050406030204" pitchFamily="18" charset="0"/>
                          </a:rPr>
                          <m:t>𝑠</m:t>
                        </m:r>
                      </m:den>
                    </m:f>
                    <m:r>
                      <a:rPr lang="en-US" sz="3500" i="1" baseline="30000">
                        <a:latin typeface="Cambria Math" panose="02040503050406030204" pitchFamily="18" charset="0"/>
                      </a:rPr>
                      <m:t> </m:t>
                    </m:r>
                    <m:r>
                      <a:rPr lang="en-US" sz="3500" i="1">
                        <a:latin typeface="Cambria Math" panose="02040503050406030204" pitchFamily="18" charset="0"/>
                      </a:rPr>
                      <m:t>+ </m:t>
                    </m:r>
                    <m:f>
                      <m:fPr>
                        <m:ctrlPr>
                          <a:rPr lang="en-US" sz="3500" i="1">
                            <a:latin typeface="Cambria Math" panose="02040503050406030204" pitchFamily="18" charset="0"/>
                          </a:rPr>
                        </m:ctrlPr>
                      </m:fPr>
                      <m:num>
                        <m:r>
                          <a:rPr lang="en-US" sz="3500" i="1">
                            <a:latin typeface="Cambria Math" panose="02040503050406030204" pitchFamily="18" charset="0"/>
                          </a:rPr>
                          <m:t>1</m:t>
                        </m:r>
                      </m:num>
                      <m:den>
                        <m:r>
                          <a:rPr lang="en-US" sz="3500" i="1">
                            <a:latin typeface="Cambria Math" panose="02040503050406030204" pitchFamily="18" charset="0"/>
                          </a:rPr>
                          <m:t>3</m:t>
                        </m:r>
                        <m:r>
                          <a:rPr lang="en-US" sz="3500" i="1" baseline="30000">
                            <a:latin typeface="Cambria Math" panose="02040503050406030204" pitchFamily="18" charset="0"/>
                          </a:rPr>
                          <m:t>𝑠</m:t>
                        </m:r>
                      </m:den>
                    </m:f>
                    <m:r>
                      <a:rPr lang="en-US" sz="3500" i="1" baseline="30000">
                        <a:latin typeface="Cambria Math" panose="02040503050406030204" pitchFamily="18" charset="0"/>
                      </a:rPr>
                      <m:t> </m:t>
                    </m:r>
                    <m:r>
                      <a:rPr lang="en-US" sz="3500" i="1">
                        <a:latin typeface="Cambria Math" panose="02040503050406030204" pitchFamily="18" charset="0"/>
                      </a:rPr>
                      <m:t>+ </m:t>
                    </m:r>
                    <m:f>
                      <m:fPr>
                        <m:ctrlPr>
                          <a:rPr lang="en-US" sz="3500" i="1">
                            <a:latin typeface="Cambria Math" panose="02040503050406030204" pitchFamily="18" charset="0"/>
                          </a:rPr>
                        </m:ctrlPr>
                      </m:fPr>
                      <m:num>
                        <m:r>
                          <a:rPr lang="en-US" sz="3500" i="1">
                            <a:latin typeface="Cambria Math" panose="02040503050406030204" pitchFamily="18" charset="0"/>
                          </a:rPr>
                          <m:t>1</m:t>
                        </m:r>
                      </m:num>
                      <m:den>
                        <m:r>
                          <a:rPr lang="en-US" sz="3500" i="1">
                            <a:latin typeface="Cambria Math" panose="02040503050406030204" pitchFamily="18" charset="0"/>
                          </a:rPr>
                          <m:t>4</m:t>
                        </m:r>
                        <m:r>
                          <a:rPr lang="en-US" sz="3500" i="1" baseline="30000">
                            <a:latin typeface="Cambria Math" panose="02040503050406030204" pitchFamily="18" charset="0"/>
                          </a:rPr>
                          <m:t>𝑠</m:t>
                        </m:r>
                      </m:den>
                    </m:f>
                    <m:r>
                      <a:rPr lang="en-US" sz="3500" i="1" baseline="30000">
                        <a:latin typeface="Cambria Math" panose="02040503050406030204" pitchFamily="18" charset="0"/>
                      </a:rPr>
                      <m:t> </m:t>
                    </m:r>
                  </m:oMath>
                </a14:m>
                <a:r>
                  <a:rPr lang="en-US" sz="3500" dirty="0"/>
                  <a:t>+ … </a:t>
                </a:r>
                <a:r>
                  <a:rPr lang="en-US" dirty="0"/>
                  <a:t>=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5</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r>
                      <a:rPr lang="en-US" i="1">
                        <a:latin typeface="Cambria Math" panose="02040503050406030204" pitchFamily="18" charset="0"/>
                      </a:rPr>
                      <m:t>….</m:t>
                    </m:r>
                  </m:oMath>
                </a14:m>
                <a:endParaRPr lang="en-US" dirty="0"/>
              </a:p>
              <a:p>
                <a:pPr marL="0" indent="0">
                  <a:buNone/>
                </a:pPr>
                <a:r>
                  <a:rPr lang="en-US" dirty="0"/>
                  <a:t>We use the Geometric Series Formula to expand each factor. </a:t>
                </a:r>
                <a:r>
                  <a:rPr lang="en-US" dirty="0">
                    <a:solidFill>
                      <a:srgbClr val="FF0000"/>
                    </a:solidFill>
                  </a:rPr>
                  <a:t>If p = 2:</a:t>
                </a:r>
              </a:p>
              <a:p>
                <a:pPr marL="0" indent="0">
                  <a:buNone/>
                </a:pPr>
                <a:endParaRPr lang="en-US" dirty="0"/>
              </a:p>
              <a:p>
                <a:pPr marL="0" indent="0">
                  <a:buNone/>
                </a:pP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2</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oMath>
                </a14:m>
                <a:r>
                  <a:rPr lang="en-US" dirty="0"/>
                  <a:t>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2</m:t>
                                </m:r>
                                <m:r>
                                  <a:rPr lang="en-US" i="1" baseline="30000">
                                    <a:latin typeface="Cambria Math" panose="02040503050406030204" pitchFamily="18" charset="0"/>
                                  </a:rPr>
                                  <m:t>𝑠</m:t>
                                </m:r>
                              </m:den>
                            </m:f>
                          </m:e>
                        </m:d>
                      </m:den>
                    </m:f>
                  </m:oMath>
                </a14:m>
                <a:r>
                  <a:rPr lang="en-US" dirty="0"/>
                  <a:t>    and this is a Geometric Series with r = 1/p</a:t>
                </a:r>
                <a:r>
                  <a:rPr lang="en-US" baseline="30000" dirty="0"/>
                  <a:t>s</a:t>
                </a:r>
                <a:r>
                  <a:rPr lang="en-US" dirty="0"/>
                  <a:t>.</a:t>
                </a:r>
              </a:p>
              <a:p>
                <a:pPr marL="0" indent="0">
                  <a:buNone/>
                </a:pPr>
                <a:r>
                  <a:rPr lang="en-US" dirty="0"/>
                  <a:t>Since 1 + r + r</a:t>
                </a:r>
                <a:r>
                  <a:rPr lang="en-US" baseline="30000" dirty="0"/>
                  <a:t>2</a:t>
                </a:r>
                <a:r>
                  <a:rPr lang="en-US" dirty="0"/>
                  <a:t> + r</a:t>
                </a:r>
                <a:r>
                  <a:rPr lang="en-US" baseline="30000" dirty="0"/>
                  <a:t>3 </a:t>
                </a:r>
                <a:r>
                  <a:rPr lang="en-US" dirty="0"/>
                  <a:t>+ …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r>
                          <a:rPr lang="en-US" b="0" i="1" smtClean="0">
                            <a:latin typeface="Cambria Math" panose="02040503050406030204" pitchFamily="18" charset="0"/>
                          </a:rPr>
                          <m:t>𝑟</m:t>
                        </m:r>
                      </m:den>
                    </m:f>
                  </m:oMath>
                </a14:m>
                <a:r>
                  <a:rPr lang="en-US" dirty="0"/>
                  <a:t>, we have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2</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oMath>
                </a14:m>
                <a:r>
                  <a:rPr lang="en-US" dirty="0"/>
                  <a:t>  = </a:t>
                </a:r>
                <a14:m>
                  <m:oMath xmlns:m="http://schemas.openxmlformats.org/officeDocument/2006/math">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2</m:t>
                        </m:r>
                        <m:r>
                          <a:rPr lang="en-US" i="1" baseline="30000">
                            <a:latin typeface="Cambria Math" panose="02040503050406030204" pitchFamily="18" charset="0"/>
                          </a:rPr>
                          <m:t>𝑠</m:t>
                        </m:r>
                      </m:den>
                    </m:f>
                    <m:r>
                      <a:rPr lang="en-US" i="1" baseline="30000">
                        <a:latin typeface="Cambria Math" panose="02040503050406030204" pitchFamily="18" charset="0"/>
                      </a:rPr>
                      <m:t> </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(2</m:t>
                        </m:r>
                        <m:r>
                          <a:rPr lang="en-US" b="0" i="1" baseline="30000" smtClean="0">
                            <a:latin typeface="Cambria Math" panose="02040503050406030204" pitchFamily="18" charset="0"/>
                          </a:rPr>
                          <m:t>2</m:t>
                        </m:r>
                        <m:r>
                          <a:rPr lang="en-US" b="0" i="1" smtClean="0">
                            <a:latin typeface="Cambria Math" panose="02040503050406030204" pitchFamily="18" charset="0"/>
                          </a:rPr>
                          <m:t>)</m:t>
                        </m:r>
                        <m:r>
                          <a:rPr lang="en-US" b="0" i="1" baseline="30000" smtClean="0">
                            <a:latin typeface="Cambria Math" panose="02040503050406030204" pitchFamily="18" charset="0"/>
                          </a:rPr>
                          <m:t>𝑠</m:t>
                        </m:r>
                      </m:den>
                    </m:f>
                    <m:r>
                      <a:rPr lang="en-US" i="1" baseline="30000">
                        <a:latin typeface="Cambria Math" panose="02040503050406030204" pitchFamily="18" charset="0"/>
                      </a:rPr>
                      <m:t> </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(2</m:t>
                        </m:r>
                        <m:r>
                          <a:rPr lang="en-US" b="0" i="1" baseline="30000" smtClean="0">
                            <a:latin typeface="Cambria Math" panose="02040503050406030204" pitchFamily="18" charset="0"/>
                          </a:rPr>
                          <m:t>3</m:t>
                        </m:r>
                        <m:r>
                          <a:rPr lang="en-US" b="0" i="1" smtClean="0">
                            <a:latin typeface="Cambria Math" panose="02040503050406030204" pitchFamily="18" charset="0"/>
                          </a:rPr>
                          <m:t>)</m:t>
                        </m:r>
                        <m:r>
                          <a:rPr lang="en-US" b="0" i="1" baseline="30000" smtClean="0">
                            <a:latin typeface="Cambria Math" panose="02040503050406030204" pitchFamily="18" charset="0"/>
                          </a:rPr>
                          <m:t>𝑠</m:t>
                        </m:r>
                      </m:den>
                    </m:f>
                    <m:r>
                      <a:rPr lang="en-US" i="1" baseline="30000">
                        <a:latin typeface="Cambria Math" panose="02040503050406030204" pitchFamily="18" charset="0"/>
                      </a:rPr>
                      <m:t> </m:t>
                    </m:r>
                  </m:oMath>
                </a14:m>
                <a:r>
                  <a:rPr lang="en-US" dirty="0"/>
                  <a:t>+ … </a:t>
                </a:r>
              </a:p>
              <a:p>
                <a:pPr marL="0" indent="0">
                  <a:buNone/>
                </a:pPr>
                <a:r>
                  <a:rPr lang="en-US" dirty="0"/>
                  <a:t>But (2</a:t>
                </a:r>
                <a:r>
                  <a:rPr lang="en-US" baseline="30000" dirty="0"/>
                  <a:t>2</a:t>
                </a:r>
                <a:r>
                  <a:rPr lang="en-US" dirty="0"/>
                  <a:t>)</a:t>
                </a:r>
                <a:r>
                  <a:rPr lang="en-US" baseline="30000" dirty="0"/>
                  <a:t>s </a:t>
                </a:r>
                <a:r>
                  <a:rPr lang="en-US" baseline="-25000" dirty="0"/>
                  <a:t> </a:t>
                </a:r>
                <a:r>
                  <a:rPr lang="en-US" dirty="0"/>
                  <a:t> =  4</a:t>
                </a:r>
                <a:r>
                  <a:rPr lang="en-US" baseline="30000" dirty="0"/>
                  <a:t>s</a:t>
                </a:r>
                <a:r>
                  <a:rPr lang="en-US" dirty="0"/>
                  <a:t>,</a:t>
                </a:r>
                <a:r>
                  <a:rPr lang="en-US" baseline="-25000" dirty="0"/>
                  <a:t>  </a:t>
                </a:r>
                <a:r>
                  <a:rPr lang="en-US" dirty="0"/>
                  <a:t> (2</a:t>
                </a:r>
                <a:r>
                  <a:rPr lang="en-US" baseline="30000" dirty="0"/>
                  <a:t>3</a:t>
                </a:r>
                <a:r>
                  <a:rPr lang="en-US" dirty="0"/>
                  <a:t>)</a:t>
                </a:r>
                <a:r>
                  <a:rPr lang="en-US" baseline="30000" dirty="0"/>
                  <a:t>s</a:t>
                </a:r>
                <a:r>
                  <a:rPr lang="en-US" dirty="0"/>
                  <a:t>  = 8</a:t>
                </a:r>
                <a:r>
                  <a:rPr lang="en-US" baseline="30000" dirty="0"/>
                  <a:t>s</a:t>
                </a:r>
                <a:r>
                  <a:rPr lang="en-US" dirty="0"/>
                  <a:t>, so….</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85CC52CB-EB7A-42C5-9950-394CF66624CE}"/>
                  </a:ext>
                </a:extLst>
              </p:cNvPr>
              <p:cNvSpPr>
                <a:spLocks noGrp="1" noRot="1" noChangeAspect="1" noMove="1" noResize="1" noEditPoints="1" noAdjustHandles="1" noChangeArrowheads="1" noChangeShapeType="1" noTextEdit="1"/>
              </p:cNvSpPr>
              <p:nvPr>
                <p:ph idx="1"/>
              </p:nvPr>
            </p:nvSpPr>
            <p:spPr>
              <a:xfrm>
                <a:off x="341050" y="1159799"/>
                <a:ext cx="11679315" cy="5561675"/>
              </a:xfrm>
              <a:blipFill>
                <a:blip r:embed="rId2"/>
                <a:stretch>
                  <a:fillRect l="-1096" r="-99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A3F8CAF-C67E-4344-A0B7-218FDC0416C4}"/>
              </a:ext>
            </a:extLst>
          </p:cNvPr>
          <p:cNvSpPr>
            <a:spLocks noGrp="1"/>
          </p:cNvSpPr>
          <p:nvPr>
            <p:ph type="sldNum" sz="quarter" idx="12"/>
          </p:nvPr>
        </p:nvSpPr>
        <p:spPr/>
        <p:txBody>
          <a:bodyPr/>
          <a:lstStyle/>
          <a:p>
            <a:fld id="{39170CAF-88AC-4846-AE90-53087C303D43}" type="slidenum">
              <a:rPr lang="en-US" smtClean="0"/>
              <a:t>127</a:t>
            </a:fld>
            <a:endParaRPr lang="en-US"/>
          </a:p>
        </p:txBody>
      </p:sp>
    </p:spTree>
    <p:extLst>
      <p:ext uri="{BB962C8B-B14F-4D97-AF65-F5344CB8AC3E}">
        <p14:creationId xmlns:p14="http://schemas.microsoft.com/office/powerpoint/2010/main" val="17519799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8804A-0E36-49C1-9A50-75F0FEEA0AE3}"/>
              </a:ext>
            </a:extLst>
          </p:cNvPr>
          <p:cNvSpPr>
            <a:spLocks noGrp="1"/>
          </p:cNvSpPr>
          <p:nvPr>
            <p:ph type="title"/>
          </p:nvPr>
        </p:nvSpPr>
        <p:spPr>
          <a:xfrm>
            <a:off x="252273" y="273234"/>
            <a:ext cx="10515600" cy="815605"/>
          </a:xfrm>
        </p:spPr>
        <p:txBody>
          <a:bodyPr/>
          <a:lstStyle/>
          <a:p>
            <a:r>
              <a:rPr lang="en-US" b="1" dirty="0">
                <a:solidFill>
                  <a:srgbClr val="FF0000"/>
                </a:solidFill>
              </a:rPr>
              <a:t>The Riemann Zeta Function </a:t>
            </a:r>
            <a:r>
              <a:rPr lang="el-GR" b="1" dirty="0">
                <a:solidFill>
                  <a:srgbClr val="FF0000"/>
                </a:solidFill>
              </a:rPr>
              <a:t>ζ</a:t>
            </a:r>
            <a:r>
              <a:rPr lang="en-US" b="1" dirty="0">
                <a:solidFill>
                  <a:srgbClr val="FF0000"/>
                </a:solidFill>
              </a:rPr>
              <a:t>(s) and Primes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CC52CB-EB7A-42C5-9950-394CF66624CE}"/>
                  </a:ext>
                </a:extLst>
              </p:cNvPr>
              <p:cNvSpPr>
                <a:spLocks noGrp="1"/>
              </p:cNvSpPr>
              <p:nvPr>
                <p:ph idx="1"/>
              </p:nvPr>
            </p:nvSpPr>
            <p:spPr>
              <a:xfrm>
                <a:off x="341050" y="1159799"/>
                <a:ext cx="11501761" cy="5561675"/>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rPr>
                        <m:t>ζ</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  </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𝑛</m:t>
                          </m:r>
                          <m:r>
                            <a:rPr lang="en-US" i="1">
                              <a:latin typeface="Cambria Math" panose="02040503050406030204" pitchFamily="18" charset="0"/>
                            </a:rPr>
                            <m:t>=1</m:t>
                          </m:r>
                        </m:sub>
                        <m:sup>
                          <m:r>
                            <a:rPr lang="en-US" i="1">
                              <a:latin typeface="Cambria Math" panose="02040503050406030204" pitchFamily="18" charset="0"/>
                              <a:ea typeface="Cambria Math" panose="02040503050406030204" pitchFamily="18" charset="0"/>
                            </a:rPr>
                            <m:t>∞</m:t>
                          </m:r>
                        </m:sup>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𝑛</m:t>
                              </m:r>
                              <m:r>
                                <a:rPr lang="en-US" i="1" baseline="30000">
                                  <a:latin typeface="Cambria Math" panose="02040503050406030204" pitchFamily="18" charset="0"/>
                                </a:rPr>
                                <m:t>𝑠</m:t>
                              </m:r>
                            </m:den>
                          </m:f>
                          <m:r>
                            <a:rPr lang="en-US" i="1">
                              <a:latin typeface="Cambria Math" panose="02040503050406030204" pitchFamily="18" charset="0"/>
                            </a:rPr>
                            <m:t> =</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𝑝</m:t>
                              </m:r>
                              <m:r>
                                <a:rPr lang="en-US" i="1">
                                  <a:latin typeface="Cambria Math" panose="02040503050406030204" pitchFamily="18" charset="0"/>
                                </a:rPr>
                                <m:t> </m:t>
                              </m:r>
                              <m:r>
                                <a:rPr lang="en-US" i="1">
                                  <a:latin typeface="Cambria Math" panose="02040503050406030204" pitchFamily="18" charset="0"/>
                                </a:rPr>
                                <m:t>𝑝𝑟𝑖𝑚𝑒</m:t>
                              </m:r>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𝑝</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r>
                                <a:rPr lang="en-US" i="1">
                                  <a:latin typeface="Cambria Math" panose="02040503050406030204" pitchFamily="18" charset="0"/>
                                </a:rPr>
                                <m:t> </m:t>
                              </m:r>
                              <m:r>
                                <a:rPr lang="en-US" b="0" i="1" smtClean="0">
                                  <a:latin typeface="Cambria Math" panose="02040503050406030204" pitchFamily="18" charset="0"/>
                                </a:rPr>
                                <m:t>,</m:t>
                              </m:r>
                            </m:e>
                          </m:nary>
                        </m:e>
                      </m:nary>
                    </m:oMath>
                  </m:oMathPara>
                </a14:m>
                <a:endParaRPr lang="en-US" baseline="30000" dirty="0"/>
              </a:p>
              <a:p>
                <a:pPr marL="0" indent="0">
                  <a:buNone/>
                </a:pPr>
                <a:r>
                  <a:rPr lang="en-US" dirty="0"/>
                  <a:t>or </a:t>
                </a:r>
                <a14:m>
                  <m:oMath xmlns:m="http://schemas.openxmlformats.org/officeDocument/2006/math">
                    <m:r>
                      <a:rPr lang="en-US" sz="3500" i="1">
                        <a:latin typeface="Cambria Math" panose="02040503050406030204" pitchFamily="18" charset="0"/>
                      </a:rPr>
                      <m:t>1 + </m:t>
                    </m:r>
                    <m:f>
                      <m:fPr>
                        <m:ctrlPr>
                          <a:rPr lang="en-US" sz="3500" i="1">
                            <a:latin typeface="Cambria Math" panose="02040503050406030204" pitchFamily="18" charset="0"/>
                          </a:rPr>
                        </m:ctrlPr>
                      </m:fPr>
                      <m:num>
                        <m:r>
                          <a:rPr lang="en-US" sz="3500" i="1">
                            <a:latin typeface="Cambria Math" panose="02040503050406030204" pitchFamily="18" charset="0"/>
                          </a:rPr>
                          <m:t>1</m:t>
                        </m:r>
                      </m:num>
                      <m:den>
                        <m:r>
                          <a:rPr lang="en-US" sz="3500" i="1">
                            <a:latin typeface="Cambria Math" panose="02040503050406030204" pitchFamily="18" charset="0"/>
                          </a:rPr>
                          <m:t>2</m:t>
                        </m:r>
                        <m:r>
                          <a:rPr lang="en-US" sz="3500" i="1" baseline="30000">
                            <a:latin typeface="Cambria Math" panose="02040503050406030204" pitchFamily="18" charset="0"/>
                          </a:rPr>
                          <m:t>𝑠</m:t>
                        </m:r>
                      </m:den>
                    </m:f>
                    <m:r>
                      <a:rPr lang="en-US" sz="3500" i="1" baseline="30000">
                        <a:latin typeface="Cambria Math" panose="02040503050406030204" pitchFamily="18" charset="0"/>
                      </a:rPr>
                      <m:t> </m:t>
                    </m:r>
                    <m:r>
                      <a:rPr lang="en-US" sz="3500" i="1">
                        <a:latin typeface="Cambria Math" panose="02040503050406030204" pitchFamily="18" charset="0"/>
                      </a:rPr>
                      <m:t>+ </m:t>
                    </m:r>
                    <m:f>
                      <m:fPr>
                        <m:ctrlPr>
                          <a:rPr lang="en-US" sz="3500" i="1">
                            <a:latin typeface="Cambria Math" panose="02040503050406030204" pitchFamily="18" charset="0"/>
                          </a:rPr>
                        </m:ctrlPr>
                      </m:fPr>
                      <m:num>
                        <m:r>
                          <a:rPr lang="en-US" sz="3500" i="1">
                            <a:latin typeface="Cambria Math" panose="02040503050406030204" pitchFamily="18" charset="0"/>
                          </a:rPr>
                          <m:t>1</m:t>
                        </m:r>
                      </m:num>
                      <m:den>
                        <m:r>
                          <a:rPr lang="en-US" sz="3500" i="1">
                            <a:latin typeface="Cambria Math" panose="02040503050406030204" pitchFamily="18" charset="0"/>
                          </a:rPr>
                          <m:t>3</m:t>
                        </m:r>
                        <m:r>
                          <a:rPr lang="en-US" sz="3500" i="1" baseline="30000">
                            <a:latin typeface="Cambria Math" panose="02040503050406030204" pitchFamily="18" charset="0"/>
                          </a:rPr>
                          <m:t>𝑠</m:t>
                        </m:r>
                      </m:den>
                    </m:f>
                    <m:r>
                      <a:rPr lang="en-US" sz="3500" i="1" baseline="30000">
                        <a:latin typeface="Cambria Math" panose="02040503050406030204" pitchFamily="18" charset="0"/>
                      </a:rPr>
                      <m:t> </m:t>
                    </m:r>
                    <m:r>
                      <a:rPr lang="en-US" sz="3500" i="1">
                        <a:latin typeface="Cambria Math" panose="02040503050406030204" pitchFamily="18" charset="0"/>
                      </a:rPr>
                      <m:t>+ </m:t>
                    </m:r>
                    <m:f>
                      <m:fPr>
                        <m:ctrlPr>
                          <a:rPr lang="en-US" sz="3500" i="1">
                            <a:latin typeface="Cambria Math" panose="02040503050406030204" pitchFamily="18" charset="0"/>
                          </a:rPr>
                        </m:ctrlPr>
                      </m:fPr>
                      <m:num>
                        <m:r>
                          <a:rPr lang="en-US" sz="3500" i="1">
                            <a:latin typeface="Cambria Math" panose="02040503050406030204" pitchFamily="18" charset="0"/>
                          </a:rPr>
                          <m:t>1</m:t>
                        </m:r>
                      </m:num>
                      <m:den>
                        <m:r>
                          <a:rPr lang="en-US" sz="3500" i="1">
                            <a:latin typeface="Cambria Math" panose="02040503050406030204" pitchFamily="18" charset="0"/>
                          </a:rPr>
                          <m:t>4</m:t>
                        </m:r>
                        <m:r>
                          <a:rPr lang="en-US" sz="3500" i="1" baseline="30000">
                            <a:latin typeface="Cambria Math" panose="02040503050406030204" pitchFamily="18" charset="0"/>
                          </a:rPr>
                          <m:t>𝑠</m:t>
                        </m:r>
                      </m:den>
                    </m:f>
                    <m:r>
                      <a:rPr lang="en-US" sz="3500" i="1" baseline="30000">
                        <a:latin typeface="Cambria Math" panose="02040503050406030204" pitchFamily="18" charset="0"/>
                      </a:rPr>
                      <m:t> </m:t>
                    </m:r>
                  </m:oMath>
                </a14:m>
                <a:r>
                  <a:rPr lang="en-US" sz="3500" dirty="0"/>
                  <a:t>+ … </a:t>
                </a:r>
                <a:r>
                  <a:rPr lang="en-US" dirty="0"/>
                  <a:t>=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5</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r>
                      <a:rPr lang="en-US" i="1">
                        <a:latin typeface="Cambria Math" panose="02040503050406030204" pitchFamily="18" charset="0"/>
                      </a:rPr>
                      <m:t>….</m:t>
                    </m:r>
                  </m:oMath>
                </a14:m>
                <a:endParaRPr lang="en-US" dirty="0"/>
              </a:p>
              <a:p>
                <a:pPr marL="0" indent="0">
                  <a:buNone/>
                </a:pPr>
                <a:r>
                  <a:rPr lang="en-US" dirty="0"/>
                  <a:t>We use the Geometric Series Formula to expand each factor. </a:t>
                </a:r>
                <a:r>
                  <a:rPr lang="en-US" dirty="0">
                    <a:solidFill>
                      <a:srgbClr val="FF0000"/>
                    </a:solidFill>
                  </a:rPr>
                  <a:t>If p = 2:</a:t>
                </a:r>
              </a:p>
              <a:p>
                <a:pPr marL="0" indent="0">
                  <a:buNone/>
                </a:pPr>
                <a:endParaRPr lang="en-US" dirty="0"/>
              </a:p>
              <a:p>
                <a:pPr marL="0" indent="0">
                  <a:buNone/>
                </a:pP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2</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oMath>
                </a14:m>
                <a:r>
                  <a:rPr lang="en-US" dirty="0"/>
                  <a:t>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2</m:t>
                                </m:r>
                                <m:r>
                                  <a:rPr lang="en-US" i="1" baseline="30000">
                                    <a:latin typeface="Cambria Math" panose="02040503050406030204" pitchFamily="18" charset="0"/>
                                  </a:rPr>
                                  <m:t>𝑠</m:t>
                                </m:r>
                              </m:den>
                            </m:f>
                          </m:e>
                        </m:d>
                      </m:den>
                    </m:f>
                  </m:oMath>
                </a14:m>
                <a:r>
                  <a:rPr lang="en-US" dirty="0"/>
                  <a:t>    and this is a Geometric Series with r = 1/p</a:t>
                </a:r>
                <a:r>
                  <a:rPr lang="en-US" baseline="30000" dirty="0"/>
                  <a:t>s</a:t>
                </a:r>
                <a:r>
                  <a:rPr lang="en-US" dirty="0"/>
                  <a:t>.</a:t>
                </a:r>
              </a:p>
              <a:p>
                <a:pPr marL="0" indent="0">
                  <a:buNone/>
                </a:pPr>
                <a:r>
                  <a:rPr lang="en-US" dirty="0"/>
                  <a:t>Since 1 + r + r</a:t>
                </a:r>
                <a:r>
                  <a:rPr lang="en-US" baseline="30000" dirty="0"/>
                  <a:t>2</a:t>
                </a:r>
                <a:r>
                  <a:rPr lang="en-US" dirty="0"/>
                  <a:t> + r</a:t>
                </a:r>
                <a:r>
                  <a:rPr lang="en-US" baseline="30000" dirty="0"/>
                  <a:t>3 </a:t>
                </a:r>
                <a:r>
                  <a:rPr lang="en-US" dirty="0"/>
                  <a:t>+ …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r>
                          <a:rPr lang="en-US" b="0" i="1" smtClean="0">
                            <a:latin typeface="Cambria Math" panose="02040503050406030204" pitchFamily="18" charset="0"/>
                          </a:rPr>
                          <m:t>𝑟</m:t>
                        </m:r>
                      </m:den>
                    </m:f>
                  </m:oMath>
                </a14:m>
                <a:r>
                  <a:rPr lang="en-US" dirty="0"/>
                  <a:t>, we have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2</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oMath>
                </a14:m>
                <a:r>
                  <a:rPr lang="en-US" dirty="0"/>
                  <a:t>  = </a:t>
                </a:r>
                <a14:m>
                  <m:oMath xmlns:m="http://schemas.openxmlformats.org/officeDocument/2006/math">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2</m:t>
                        </m:r>
                        <m:r>
                          <a:rPr lang="en-US" i="1" baseline="30000">
                            <a:latin typeface="Cambria Math" panose="02040503050406030204" pitchFamily="18" charset="0"/>
                          </a:rPr>
                          <m:t>𝑠</m:t>
                        </m:r>
                      </m:den>
                    </m:f>
                    <m:r>
                      <a:rPr lang="en-US" i="1" baseline="30000">
                        <a:latin typeface="Cambria Math" panose="02040503050406030204" pitchFamily="18" charset="0"/>
                      </a:rPr>
                      <m:t> </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4</m:t>
                        </m:r>
                        <m:r>
                          <a:rPr lang="en-US" b="0" i="1" baseline="30000" smtClean="0">
                            <a:latin typeface="Cambria Math" panose="02040503050406030204" pitchFamily="18" charset="0"/>
                          </a:rPr>
                          <m:t>𝑠</m:t>
                        </m:r>
                      </m:den>
                    </m:f>
                    <m:r>
                      <a:rPr lang="en-US" i="1" baseline="30000">
                        <a:latin typeface="Cambria Math" panose="02040503050406030204" pitchFamily="18" charset="0"/>
                      </a:rPr>
                      <m:t> </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8</m:t>
                        </m:r>
                        <m:r>
                          <a:rPr lang="en-US" b="0" i="1" baseline="30000" smtClean="0">
                            <a:latin typeface="Cambria Math" panose="02040503050406030204" pitchFamily="18" charset="0"/>
                          </a:rPr>
                          <m:t>𝑠</m:t>
                        </m:r>
                      </m:den>
                    </m:f>
                    <m:r>
                      <a:rPr lang="en-US" i="1" baseline="30000">
                        <a:latin typeface="Cambria Math" panose="02040503050406030204" pitchFamily="18" charset="0"/>
                      </a:rPr>
                      <m:t> </m:t>
                    </m:r>
                  </m:oMath>
                </a14:m>
                <a:r>
                  <a:rPr lang="en-US" dirty="0"/>
                  <a:t>+ … </a:t>
                </a:r>
              </a:p>
              <a:p>
                <a:pPr marL="0" indent="0">
                  <a:buNone/>
                </a:pPr>
                <a:r>
                  <a:rPr lang="en-US" dirty="0"/>
                  <a:t>since (2</a:t>
                </a:r>
                <a:r>
                  <a:rPr lang="en-US" baseline="30000" dirty="0"/>
                  <a:t>2</a:t>
                </a:r>
                <a:r>
                  <a:rPr lang="en-US" dirty="0"/>
                  <a:t>)</a:t>
                </a:r>
                <a:r>
                  <a:rPr lang="en-US" baseline="30000" dirty="0"/>
                  <a:t>s </a:t>
                </a:r>
                <a:r>
                  <a:rPr lang="en-US" baseline="-25000" dirty="0"/>
                  <a:t> </a:t>
                </a:r>
                <a:r>
                  <a:rPr lang="en-US" dirty="0"/>
                  <a:t> =  4</a:t>
                </a:r>
                <a:r>
                  <a:rPr lang="en-US" baseline="30000" dirty="0"/>
                  <a:t>s</a:t>
                </a:r>
                <a:r>
                  <a:rPr lang="en-US" dirty="0"/>
                  <a:t>,</a:t>
                </a:r>
                <a:r>
                  <a:rPr lang="en-US" baseline="-25000" dirty="0"/>
                  <a:t>  </a:t>
                </a:r>
                <a:r>
                  <a:rPr lang="en-US" dirty="0"/>
                  <a:t>(2</a:t>
                </a:r>
                <a:r>
                  <a:rPr lang="en-US" baseline="30000" dirty="0"/>
                  <a:t>3</a:t>
                </a:r>
                <a:r>
                  <a:rPr lang="en-US" dirty="0"/>
                  <a:t>)</a:t>
                </a:r>
                <a:r>
                  <a:rPr lang="en-US" baseline="30000" dirty="0"/>
                  <a:t>s</a:t>
                </a:r>
                <a:r>
                  <a:rPr lang="en-US" dirty="0"/>
                  <a:t>  = 8</a:t>
                </a:r>
                <a:r>
                  <a:rPr lang="en-US" baseline="30000" dirty="0"/>
                  <a:t>s</a:t>
                </a:r>
                <a:r>
                  <a:rPr lang="en-US" dirty="0"/>
                  <a:t>, ….</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85CC52CB-EB7A-42C5-9950-394CF66624CE}"/>
                  </a:ext>
                </a:extLst>
              </p:cNvPr>
              <p:cNvSpPr>
                <a:spLocks noGrp="1" noRot="1" noChangeAspect="1" noMove="1" noResize="1" noEditPoints="1" noAdjustHandles="1" noChangeArrowheads="1" noChangeShapeType="1" noTextEdit="1"/>
              </p:cNvSpPr>
              <p:nvPr>
                <p:ph idx="1"/>
              </p:nvPr>
            </p:nvSpPr>
            <p:spPr>
              <a:xfrm>
                <a:off x="341050" y="1159799"/>
                <a:ext cx="11501761" cy="5561675"/>
              </a:xfrm>
              <a:blipFill>
                <a:blip r:embed="rId2"/>
                <a:stretch>
                  <a:fillRect l="-111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A3F8CAF-C67E-4344-A0B7-218FDC0416C4}"/>
              </a:ext>
            </a:extLst>
          </p:cNvPr>
          <p:cNvSpPr>
            <a:spLocks noGrp="1"/>
          </p:cNvSpPr>
          <p:nvPr>
            <p:ph type="sldNum" sz="quarter" idx="12"/>
          </p:nvPr>
        </p:nvSpPr>
        <p:spPr/>
        <p:txBody>
          <a:bodyPr/>
          <a:lstStyle/>
          <a:p>
            <a:fld id="{39170CAF-88AC-4846-AE90-53087C303D43}" type="slidenum">
              <a:rPr lang="en-US" smtClean="0"/>
              <a:t>128</a:t>
            </a:fld>
            <a:endParaRPr lang="en-US"/>
          </a:p>
        </p:txBody>
      </p:sp>
    </p:spTree>
    <p:extLst>
      <p:ext uri="{BB962C8B-B14F-4D97-AF65-F5344CB8AC3E}">
        <p14:creationId xmlns:p14="http://schemas.microsoft.com/office/powerpoint/2010/main" val="429103550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8804A-0E36-49C1-9A50-75F0FEEA0AE3}"/>
              </a:ext>
            </a:extLst>
          </p:cNvPr>
          <p:cNvSpPr>
            <a:spLocks noGrp="1"/>
          </p:cNvSpPr>
          <p:nvPr>
            <p:ph type="title"/>
          </p:nvPr>
        </p:nvSpPr>
        <p:spPr>
          <a:xfrm>
            <a:off x="252273" y="273234"/>
            <a:ext cx="10515600" cy="815605"/>
          </a:xfrm>
        </p:spPr>
        <p:txBody>
          <a:bodyPr/>
          <a:lstStyle/>
          <a:p>
            <a:r>
              <a:rPr lang="en-US" b="1" dirty="0">
                <a:solidFill>
                  <a:srgbClr val="FF0000"/>
                </a:solidFill>
              </a:rPr>
              <a:t>The Riemann Zeta Function </a:t>
            </a:r>
            <a:r>
              <a:rPr lang="el-GR" b="1" dirty="0">
                <a:solidFill>
                  <a:srgbClr val="FF0000"/>
                </a:solidFill>
              </a:rPr>
              <a:t>ζ</a:t>
            </a:r>
            <a:r>
              <a:rPr lang="en-US" b="1" dirty="0">
                <a:solidFill>
                  <a:srgbClr val="FF0000"/>
                </a:solidFill>
              </a:rPr>
              <a:t>(s) and Primes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CC52CB-EB7A-42C5-9950-394CF66624CE}"/>
                  </a:ext>
                </a:extLst>
              </p:cNvPr>
              <p:cNvSpPr>
                <a:spLocks noGrp="1"/>
              </p:cNvSpPr>
              <p:nvPr>
                <p:ph idx="1"/>
              </p:nvPr>
            </p:nvSpPr>
            <p:spPr>
              <a:xfrm>
                <a:off x="341050" y="1159799"/>
                <a:ext cx="11501761" cy="5561675"/>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rPr>
                        <m:t>ζ</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  </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𝑛</m:t>
                          </m:r>
                          <m:r>
                            <a:rPr lang="en-US" i="1">
                              <a:latin typeface="Cambria Math" panose="02040503050406030204" pitchFamily="18" charset="0"/>
                            </a:rPr>
                            <m:t>=1</m:t>
                          </m:r>
                        </m:sub>
                        <m:sup>
                          <m:r>
                            <a:rPr lang="en-US" i="1">
                              <a:latin typeface="Cambria Math" panose="02040503050406030204" pitchFamily="18" charset="0"/>
                              <a:ea typeface="Cambria Math" panose="02040503050406030204" pitchFamily="18" charset="0"/>
                            </a:rPr>
                            <m:t>∞</m:t>
                          </m:r>
                        </m:sup>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𝑛</m:t>
                              </m:r>
                              <m:r>
                                <a:rPr lang="en-US" i="1" baseline="30000">
                                  <a:latin typeface="Cambria Math" panose="02040503050406030204" pitchFamily="18" charset="0"/>
                                </a:rPr>
                                <m:t>𝑠</m:t>
                              </m:r>
                            </m:den>
                          </m:f>
                          <m:r>
                            <a:rPr lang="en-US" i="1">
                              <a:latin typeface="Cambria Math" panose="02040503050406030204" pitchFamily="18" charset="0"/>
                            </a:rPr>
                            <m:t> =</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𝑝</m:t>
                              </m:r>
                              <m:r>
                                <a:rPr lang="en-US" i="1">
                                  <a:latin typeface="Cambria Math" panose="02040503050406030204" pitchFamily="18" charset="0"/>
                                </a:rPr>
                                <m:t> </m:t>
                              </m:r>
                              <m:r>
                                <a:rPr lang="en-US" i="1">
                                  <a:latin typeface="Cambria Math" panose="02040503050406030204" pitchFamily="18" charset="0"/>
                                </a:rPr>
                                <m:t>𝑝𝑟𝑖𝑚𝑒</m:t>
                              </m:r>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𝑝</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r>
                                <a:rPr lang="en-US" i="1">
                                  <a:latin typeface="Cambria Math" panose="02040503050406030204" pitchFamily="18" charset="0"/>
                                </a:rPr>
                                <m:t> </m:t>
                              </m:r>
                              <m:r>
                                <a:rPr lang="en-US" b="0" i="1" smtClean="0">
                                  <a:latin typeface="Cambria Math" panose="02040503050406030204" pitchFamily="18" charset="0"/>
                                </a:rPr>
                                <m:t>,</m:t>
                              </m:r>
                            </m:e>
                          </m:nary>
                        </m:e>
                      </m:nary>
                    </m:oMath>
                  </m:oMathPara>
                </a14:m>
                <a:endParaRPr lang="en-US" baseline="30000" dirty="0"/>
              </a:p>
              <a:p>
                <a:pPr marL="0" indent="0">
                  <a:buNone/>
                </a:pPr>
                <a:r>
                  <a:rPr lang="en-US" dirty="0"/>
                  <a:t>or </a:t>
                </a:r>
                <a14:m>
                  <m:oMath xmlns:m="http://schemas.openxmlformats.org/officeDocument/2006/math">
                    <m:r>
                      <a:rPr lang="en-US" sz="3500" i="1">
                        <a:latin typeface="Cambria Math" panose="02040503050406030204" pitchFamily="18" charset="0"/>
                      </a:rPr>
                      <m:t>1 + </m:t>
                    </m:r>
                    <m:f>
                      <m:fPr>
                        <m:ctrlPr>
                          <a:rPr lang="en-US" sz="3500" i="1">
                            <a:latin typeface="Cambria Math" panose="02040503050406030204" pitchFamily="18" charset="0"/>
                          </a:rPr>
                        </m:ctrlPr>
                      </m:fPr>
                      <m:num>
                        <m:r>
                          <a:rPr lang="en-US" sz="3500" i="1">
                            <a:latin typeface="Cambria Math" panose="02040503050406030204" pitchFamily="18" charset="0"/>
                          </a:rPr>
                          <m:t>1</m:t>
                        </m:r>
                      </m:num>
                      <m:den>
                        <m:r>
                          <a:rPr lang="en-US" sz="3500" i="1">
                            <a:latin typeface="Cambria Math" panose="02040503050406030204" pitchFamily="18" charset="0"/>
                          </a:rPr>
                          <m:t>2</m:t>
                        </m:r>
                        <m:r>
                          <a:rPr lang="en-US" sz="3500" i="1" baseline="30000">
                            <a:latin typeface="Cambria Math" panose="02040503050406030204" pitchFamily="18" charset="0"/>
                          </a:rPr>
                          <m:t>𝑠</m:t>
                        </m:r>
                      </m:den>
                    </m:f>
                    <m:r>
                      <a:rPr lang="en-US" sz="3500" i="1" baseline="30000">
                        <a:latin typeface="Cambria Math" panose="02040503050406030204" pitchFamily="18" charset="0"/>
                      </a:rPr>
                      <m:t> </m:t>
                    </m:r>
                    <m:r>
                      <a:rPr lang="en-US" sz="3500" i="1">
                        <a:latin typeface="Cambria Math" panose="02040503050406030204" pitchFamily="18" charset="0"/>
                      </a:rPr>
                      <m:t>+ </m:t>
                    </m:r>
                    <m:f>
                      <m:fPr>
                        <m:ctrlPr>
                          <a:rPr lang="en-US" sz="3500" i="1">
                            <a:latin typeface="Cambria Math" panose="02040503050406030204" pitchFamily="18" charset="0"/>
                          </a:rPr>
                        </m:ctrlPr>
                      </m:fPr>
                      <m:num>
                        <m:r>
                          <a:rPr lang="en-US" sz="3500" i="1">
                            <a:latin typeface="Cambria Math" panose="02040503050406030204" pitchFamily="18" charset="0"/>
                          </a:rPr>
                          <m:t>1</m:t>
                        </m:r>
                      </m:num>
                      <m:den>
                        <m:r>
                          <a:rPr lang="en-US" sz="3500" i="1">
                            <a:latin typeface="Cambria Math" panose="02040503050406030204" pitchFamily="18" charset="0"/>
                          </a:rPr>
                          <m:t>3</m:t>
                        </m:r>
                        <m:r>
                          <a:rPr lang="en-US" sz="3500" i="1" baseline="30000">
                            <a:latin typeface="Cambria Math" panose="02040503050406030204" pitchFamily="18" charset="0"/>
                          </a:rPr>
                          <m:t>𝑠</m:t>
                        </m:r>
                      </m:den>
                    </m:f>
                    <m:r>
                      <a:rPr lang="en-US" sz="3500" i="1" baseline="30000">
                        <a:latin typeface="Cambria Math" panose="02040503050406030204" pitchFamily="18" charset="0"/>
                      </a:rPr>
                      <m:t> </m:t>
                    </m:r>
                    <m:r>
                      <a:rPr lang="en-US" sz="3500" i="1">
                        <a:latin typeface="Cambria Math" panose="02040503050406030204" pitchFamily="18" charset="0"/>
                      </a:rPr>
                      <m:t>+ </m:t>
                    </m:r>
                    <m:f>
                      <m:fPr>
                        <m:ctrlPr>
                          <a:rPr lang="en-US" sz="3500" i="1">
                            <a:latin typeface="Cambria Math" panose="02040503050406030204" pitchFamily="18" charset="0"/>
                          </a:rPr>
                        </m:ctrlPr>
                      </m:fPr>
                      <m:num>
                        <m:r>
                          <a:rPr lang="en-US" sz="3500" i="1">
                            <a:latin typeface="Cambria Math" panose="02040503050406030204" pitchFamily="18" charset="0"/>
                          </a:rPr>
                          <m:t>1</m:t>
                        </m:r>
                      </m:num>
                      <m:den>
                        <m:r>
                          <a:rPr lang="en-US" sz="3500" i="1">
                            <a:latin typeface="Cambria Math" panose="02040503050406030204" pitchFamily="18" charset="0"/>
                          </a:rPr>
                          <m:t>4</m:t>
                        </m:r>
                        <m:r>
                          <a:rPr lang="en-US" sz="3500" i="1" baseline="30000">
                            <a:latin typeface="Cambria Math" panose="02040503050406030204" pitchFamily="18" charset="0"/>
                          </a:rPr>
                          <m:t>𝑠</m:t>
                        </m:r>
                      </m:den>
                    </m:f>
                    <m:r>
                      <a:rPr lang="en-US" sz="3500" i="1" baseline="30000">
                        <a:latin typeface="Cambria Math" panose="02040503050406030204" pitchFamily="18" charset="0"/>
                      </a:rPr>
                      <m:t> </m:t>
                    </m:r>
                  </m:oMath>
                </a14:m>
                <a:r>
                  <a:rPr lang="en-US" sz="3500" dirty="0"/>
                  <a:t>+ … </a:t>
                </a:r>
                <a:r>
                  <a:rPr lang="en-US" dirty="0"/>
                  <a:t>=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5</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r>
                      <a:rPr lang="en-US" i="1">
                        <a:latin typeface="Cambria Math" panose="02040503050406030204" pitchFamily="18" charset="0"/>
                      </a:rPr>
                      <m:t>….</m:t>
                    </m:r>
                  </m:oMath>
                </a14:m>
                <a:endParaRPr lang="en-US" dirty="0"/>
              </a:p>
              <a:p>
                <a:pPr marL="0" indent="0">
                  <a:buNone/>
                </a:pPr>
                <a:r>
                  <a:rPr lang="en-US" i="1" dirty="0">
                    <a:latin typeface="Cambria Math" panose="02040503050406030204" pitchFamily="18" charset="0"/>
                  </a:rPr>
                  <a:t>Let’s look at multiplying the factors</a:t>
                </a:r>
              </a:p>
              <a:p>
                <a:pPr marL="0" indent="0">
                  <a:buNone/>
                </a:pP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2</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oMath>
                </a14:m>
                <a:r>
                  <a:rPr lang="en-US" dirty="0"/>
                  <a:t>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3</m:t>
                                </m:r>
                                <m:r>
                                  <a:rPr lang="en-US" i="1" baseline="30000">
                                    <a:latin typeface="Cambria Math" panose="02040503050406030204" pitchFamily="18" charset="0"/>
                                  </a:rPr>
                                  <m:t>𝑠</m:t>
                                </m:r>
                              </m:den>
                            </m:f>
                          </m:e>
                        </m:d>
                      </m:e>
                      <m:sup>
                        <m:r>
                          <a:rPr lang="en-US" i="1">
                            <a:latin typeface="Cambria Math" panose="02040503050406030204" pitchFamily="18" charset="0"/>
                          </a:rPr>
                          <m:t>−1</m:t>
                        </m:r>
                      </m:sup>
                    </m:sSup>
                  </m:oMath>
                </a14:m>
                <a:r>
                  <a:rPr lang="en-US" dirty="0"/>
                  <a:t>  = </a:t>
                </a:r>
                <a14:m>
                  <m:oMath xmlns:m="http://schemas.openxmlformats.org/officeDocument/2006/math">
                    <m:r>
                      <a:rPr lang="en-US" b="0" i="0" smtClean="0">
                        <a:latin typeface="Cambria Math" panose="02040503050406030204" pitchFamily="18" charset="0"/>
                      </a:rPr>
                      <m:t>(</m:t>
                    </m:r>
                    <m:r>
                      <a:rPr lang="en-US" i="1">
                        <a:latin typeface="Cambria Math" panose="020405030504060302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2</m:t>
                        </m:r>
                        <m:r>
                          <a:rPr lang="en-US" i="1" baseline="30000">
                            <a:latin typeface="Cambria Math" panose="02040503050406030204" pitchFamily="18" charset="0"/>
                          </a:rPr>
                          <m:t>𝑠</m:t>
                        </m:r>
                      </m:den>
                    </m:f>
                    <m:r>
                      <a:rPr lang="en-US" i="1" baseline="30000">
                        <a:latin typeface="Cambria Math" panose="02040503050406030204" pitchFamily="18" charset="0"/>
                      </a:rPr>
                      <m:t> </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4</m:t>
                        </m:r>
                        <m:r>
                          <a:rPr lang="en-US" b="0" i="1" baseline="30000" smtClean="0">
                            <a:latin typeface="Cambria Math" panose="02040503050406030204" pitchFamily="18" charset="0"/>
                          </a:rPr>
                          <m:t>𝑠</m:t>
                        </m:r>
                      </m:den>
                    </m:f>
                    <m:r>
                      <a:rPr lang="en-US" i="1" baseline="30000">
                        <a:latin typeface="Cambria Math" panose="02040503050406030204" pitchFamily="18" charset="0"/>
                      </a:rPr>
                      <m:t> </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8</m:t>
                        </m:r>
                        <m:r>
                          <a:rPr lang="en-US" b="0" i="1" baseline="30000" smtClean="0">
                            <a:latin typeface="Cambria Math" panose="02040503050406030204" pitchFamily="18" charset="0"/>
                          </a:rPr>
                          <m:t>𝑠</m:t>
                        </m:r>
                      </m:den>
                    </m:f>
                    <m:r>
                      <a:rPr lang="en-US" i="1" baseline="30000">
                        <a:latin typeface="Cambria Math" panose="02040503050406030204" pitchFamily="18" charset="0"/>
                      </a:rPr>
                      <m:t> </m:t>
                    </m:r>
                  </m:oMath>
                </a14:m>
                <a:r>
                  <a:rPr lang="en-US" dirty="0"/>
                  <a:t>+ …) </a:t>
                </a:r>
                <a:r>
                  <a:rPr lang="en-US" sz="1800" dirty="0"/>
                  <a:t>*</a:t>
                </a:r>
                <a:r>
                  <a:rPr lang="en-US" dirty="0"/>
                  <a:t> </a:t>
                </a:r>
                <a14:m>
                  <m:oMath xmlns:m="http://schemas.openxmlformats.org/officeDocument/2006/math">
                    <m:r>
                      <a:rPr lang="en-US">
                        <a:latin typeface="Cambria Math" panose="02040503050406030204" pitchFamily="18" charset="0"/>
                      </a:rPr>
                      <m:t>(</m:t>
                    </m:r>
                    <m:r>
                      <a:rPr lang="en-US" i="1" smtClean="0">
                        <a:solidFill>
                          <a:srgbClr val="FF0000"/>
                        </a:solidFill>
                        <a:latin typeface="Cambria Math" panose="02040503050406030204" pitchFamily="18" charset="0"/>
                      </a:rPr>
                      <m:t>1</m:t>
                    </m:r>
                    <m:r>
                      <a:rPr lang="en-US" i="1">
                        <a:latin typeface="Cambria Math" panose="02040503050406030204" pitchFamily="18" charset="0"/>
                      </a:rPr>
                      <m:t> + </m:t>
                    </m:r>
                    <m:f>
                      <m:fPr>
                        <m:ctrlPr>
                          <a:rPr lang="en-US" i="1" smtClean="0">
                            <a:solidFill>
                              <a:srgbClr val="0070C0"/>
                            </a:solidFill>
                            <a:latin typeface="Cambria Math" panose="02040503050406030204" pitchFamily="18" charset="0"/>
                          </a:rPr>
                        </m:ctrlPr>
                      </m:fPr>
                      <m:num>
                        <m:r>
                          <a:rPr lang="en-US" i="1">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3</m:t>
                        </m:r>
                        <m:r>
                          <a:rPr lang="en-US" i="1" baseline="30000">
                            <a:solidFill>
                              <a:srgbClr val="0070C0"/>
                            </a:solidFill>
                            <a:latin typeface="Cambria Math" panose="02040503050406030204" pitchFamily="18" charset="0"/>
                          </a:rPr>
                          <m:t>𝑠</m:t>
                        </m:r>
                      </m:den>
                    </m:f>
                    <m:r>
                      <a:rPr lang="en-US" i="1" baseline="30000">
                        <a:latin typeface="Cambria Math" panose="02040503050406030204" pitchFamily="18" charset="0"/>
                      </a:rPr>
                      <m:t> </m:t>
                    </m:r>
                    <m:r>
                      <a:rPr lang="en-US" i="1">
                        <a:latin typeface="Cambria Math" panose="02040503050406030204" pitchFamily="18" charset="0"/>
                      </a:rPr>
                      <m:t>+ </m:t>
                    </m:r>
                    <m:f>
                      <m:fPr>
                        <m:ctrlPr>
                          <a:rPr lang="en-US" i="1" smtClean="0">
                            <a:solidFill>
                              <a:srgbClr val="FFC000"/>
                            </a:solidFill>
                            <a:latin typeface="Cambria Math" panose="02040503050406030204" pitchFamily="18" charset="0"/>
                          </a:rPr>
                        </m:ctrlPr>
                      </m:fPr>
                      <m:num>
                        <m:r>
                          <a:rPr lang="en-US" i="1">
                            <a:solidFill>
                              <a:srgbClr val="FFC000"/>
                            </a:solidFill>
                            <a:latin typeface="Cambria Math" panose="02040503050406030204" pitchFamily="18" charset="0"/>
                          </a:rPr>
                          <m:t>1</m:t>
                        </m:r>
                      </m:num>
                      <m:den>
                        <m:r>
                          <a:rPr lang="en-US" b="0" i="1" smtClean="0">
                            <a:solidFill>
                              <a:srgbClr val="FFC000"/>
                            </a:solidFill>
                            <a:latin typeface="Cambria Math" panose="02040503050406030204" pitchFamily="18" charset="0"/>
                          </a:rPr>
                          <m:t>9</m:t>
                        </m:r>
                        <m:r>
                          <a:rPr lang="en-US" i="1" baseline="30000">
                            <a:solidFill>
                              <a:srgbClr val="FFC000"/>
                            </a:solidFill>
                            <a:latin typeface="Cambria Math" panose="02040503050406030204" pitchFamily="18" charset="0"/>
                          </a:rPr>
                          <m:t>𝑠</m:t>
                        </m:r>
                      </m:den>
                    </m:f>
                    <m:r>
                      <a:rPr lang="en-US" i="1" baseline="30000">
                        <a:latin typeface="Cambria Math" panose="02040503050406030204" pitchFamily="18" charset="0"/>
                      </a:rPr>
                      <m:t> </m:t>
                    </m:r>
                    <m:r>
                      <a:rPr lang="en-US" i="1">
                        <a:latin typeface="Cambria Math" panose="02040503050406030204" pitchFamily="18" charset="0"/>
                      </a:rPr>
                      <m:t>+ </m:t>
                    </m:r>
                    <m:f>
                      <m:fPr>
                        <m:ctrlPr>
                          <a:rPr lang="en-US" i="1" smtClean="0">
                            <a:solidFill>
                              <a:srgbClr val="00B050"/>
                            </a:solidFill>
                            <a:latin typeface="Cambria Math" panose="02040503050406030204" pitchFamily="18" charset="0"/>
                          </a:rPr>
                        </m:ctrlPr>
                      </m:fPr>
                      <m:num>
                        <m:r>
                          <a:rPr lang="en-US" i="1">
                            <a:solidFill>
                              <a:srgbClr val="00B050"/>
                            </a:solidFill>
                            <a:latin typeface="Cambria Math" panose="02040503050406030204" pitchFamily="18" charset="0"/>
                          </a:rPr>
                          <m:t>1</m:t>
                        </m:r>
                      </m:num>
                      <m:den>
                        <m:r>
                          <a:rPr lang="en-US" b="0" i="1" smtClean="0">
                            <a:solidFill>
                              <a:srgbClr val="00B050"/>
                            </a:solidFill>
                            <a:latin typeface="Cambria Math" panose="02040503050406030204" pitchFamily="18" charset="0"/>
                          </a:rPr>
                          <m:t>27</m:t>
                        </m:r>
                        <m:r>
                          <a:rPr lang="en-US" i="1" baseline="30000">
                            <a:solidFill>
                              <a:srgbClr val="00B050"/>
                            </a:solidFill>
                            <a:latin typeface="Cambria Math" panose="02040503050406030204" pitchFamily="18" charset="0"/>
                          </a:rPr>
                          <m:t>𝑠</m:t>
                        </m:r>
                      </m:den>
                    </m:f>
                    <m:r>
                      <a:rPr lang="en-US" i="1" baseline="30000">
                        <a:solidFill>
                          <a:srgbClr val="00B050"/>
                        </a:solidFill>
                        <a:latin typeface="Cambria Math" panose="02040503050406030204" pitchFamily="18" charset="0"/>
                      </a:rPr>
                      <m:t> </m:t>
                    </m:r>
                  </m:oMath>
                </a14:m>
                <a:r>
                  <a:rPr lang="en-US" dirty="0"/>
                  <a:t>+ …) </a:t>
                </a:r>
              </a:p>
              <a:p>
                <a:pPr marL="0" indent="0">
                  <a:buNone/>
                </a:pPr>
                <a:endParaRPr lang="en-US" dirty="0"/>
              </a:p>
              <a:p>
                <a:pPr marL="0" indent="0">
                  <a:buNone/>
                </a:pPr>
                <a:r>
                  <a:rPr lang="en-US" dirty="0"/>
                  <a:t>When we multiply out we get </a:t>
                </a:r>
              </a:p>
              <a:p>
                <a:pPr marL="0" indent="0">
                  <a:buNone/>
                </a:pPr>
                <a14:m>
                  <m:oMath xmlns:m="http://schemas.openxmlformats.org/officeDocument/2006/math">
                    <m:r>
                      <a:rPr lang="en-US" i="1" smtClean="0">
                        <a:solidFill>
                          <a:srgbClr val="FF0000"/>
                        </a:solidFill>
                        <a:latin typeface="Cambria Math" panose="02040503050406030204" pitchFamily="18" charset="0"/>
                      </a:rPr>
                      <m:t>1</m:t>
                    </m:r>
                    <m:r>
                      <a:rPr lang="en-US" i="1">
                        <a:latin typeface="Cambria Math" panose="02040503050406030204" pitchFamily="18" charset="0"/>
                      </a:rPr>
                      <m:t> + </m:t>
                    </m:r>
                    <m:f>
                      <m:fPr>
                        <m:ctrlPr>
                          <a:rPr lang="en-US" i="1" smtClean="0">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m:t>
                        </m:r>
                      </m:num>
                      <m:den>
                        <m:r>
                          <a:rPr lang="en-US" i="1">
                            <a:solidFill>
                              <a:srgbClr val="FF0000"/>
                            </a:solidFill>
                            <a:latin typeface="Cambria Math" panose="02040503050406030204" pitchFamily="18" charset="0"/>
                          </a:rPr>
                          <m:t>2</m:t>
                        </m:r>
                        <m:r>
                          <a:rPr lang="en-US" i="1" baseline="30000">
                            <a:solidFill>
                              <a:srgbClr val="FF0000"/>
                            </a:solidFill>
                            <a:latin typeface="Cambria Math" panose="02040503050406030204" pitchFamily="18" charset="0"/>
                          </a:rPr>
                          <m:t>𝑠</m:t>
                        </m:r>
                      </m:den>
                    </m:f>
                    <m:r>
                      <a:rPr lang="en-US" i="1" baseline="30000">
                        <a:latin typeface="Cambria Math" panose="02040503050406030204" pitchFamily="18" charset="0"/>
                      </a:rPr>
                      <m:t> </m:t>
                    </m:r>
                    <m:r>
                      <a:rPr lang="en-US" i="1" smtClean="0">
                        <a:latin typeface="Cambria Math" panose="02040503050406030204" pitchFamily="18" charset="0"/>
                      </a:rPr>
                      <m:t>+</m:t>
                    </m:r>
                    <m:r>
                      <a:rPr lang="en-US" i="1">
                        <a:latin typeface="Cambria Math" panose="02040503050406030204" pitchFamily="18" charset="0"/>
                      </a:rPr>
                      <m:t> </m:t>
                    </m:r>
                    <m:f>
                      <m:fPr>
                        <m:ctrlPr>
                          <a:rPr lang="en-US" i="1" smtClean="0">
                            <a:solidFill>
                              <a:srgbClr val="0070C0"/>
                            </a:solidFill>
                            <a:latin typeface="Cambria Math" panose="02040503050406030204" pitchFamily="18" charset="0"/>
                          </a:rPr>
                        </m:ctrlPr>
                      </m:fPr>
                      <m:num>
                        <m:r>
                          <a:rPr lang="en-US" i="1">
                            <a:solidFill>
                              <a:srgbClr val="0070C0"/>
                            </a:solidFill>
                            <a:latin typeface="Cambria Math" panose="02040503050406030204" pitchFamily="18" charset="0"/>
                          </a:rPr>
                          <m:t>1</m:t>
                        </m:r>
                      </m:num>
                      <m:den>
                        <m:r>
                          <a:rPr lang="en-US" i="1">
                            <a:solidFill>
                              <a:srgbClr val="0070C0"/>
                            </a:solidFill>
                            <a:latin typeface="Cambria Math" panose="02040503050406030204" pitchFamily="18" charset="0"/>
                          </a:rPr>
                          <m:t>3</m:t>
                        </m:r>
                        <m:r>
                          <a:rPr lang="en-US" i="1" baseline="30000">
                            <a:solidFill>
                              <a:srgbClr val="0070C0"/>
                            </a:solidFill>
                            <a:latin typeface="Cambria Math" panose="02040503050406030204" pitchFamily="18" charset="0"/>
                          </a:rPr>
                          <m:t>𝑠</m:t>
                        </m:r>
                      </m:den>
                    </m:f>
                    <m:r>
                      <a:rPr lang="en-US" b="0" i="1" smtClean="0">
                        <a:latin typeface="Cambria Math" panose="02040503050406030204" pitchFamily="18" charset="0"/>
                      </a:rPr>
                      <m:t>+</m:t>
                    </m:r>
                    <m:r>
                      <a:rPr lang="en-US" b="0" i="1" baseline="30000" smtClean="0">
                        <a:latin typeface="Cambria Math" panose="02040503050406030204" pitchFamily="18" charset="0"/>
                      </a:rPr>
                      <m:t> </m:t>
                    </m:r>
                    <m:f>
                      <m:fPr>
                        <m:ctrlPr>
                          <a:rPr lang="en-US" i="1" smtClean="0">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m:t>
                        </m:r>
                      </m:num>
                      <m:den>
                        <m:r>
                          <a:rPr lang="en-US" i="1">
                            <a:solidFill>
                              <a:srgbClr val="FF0000"/>
                            </a:solidFill>
                            <a:latin typeface="Cambria Math" panose="02040503050406030204" pitchFamily="18" charset="0"/>
                          </a:rPr>
                          <m:t>4</m:t>
                        </m:r>
                        <m:r>
                          <a:rPr lang="en-US" i="1" baseline="30000">
                            <a:solidFill>
                              <a:srgbClr val="FF0000"/>
                            </a:solidFill>
                            <a:latin typeface="Cambria Math" panose="02040503050406030204" pitchFamily="18" charset="0"/>
                          </a:rPr>
                          <m:t>𝑠</m:t>
                        </m:r>
                      </m:den>
                    </m:f>
                    <m:r>
                      <a:rPr lang="en-US" i="1" baseline="30000">
                        <a:solidFill>
                          <a:srgbClr val="FF0000"/>
                        </a:solidFill>
                        <a:latin typeface="Cambria Math" panose="02040503050406030204" pitchFamily="18" charset="0"/>
                      </a:rPr>
                      <m:t> </m:t>
                    </m:r>
                    <m:r>
                      <a:rPr lang="en-US" i="1">
                        <a:latin typeface="Cambria Math" panose="02040503050406030204" pitchFamily="18" charset="0"/>
                      </a:rPr>
                      <m:t>+ </m:t>
                    </m:r>
                    <m:f>
                      <m:fPr>
                        <m:ctrlPr>
                          <a:rPr lang="en-US" i="1" smtClean="0">
                            <a:solidFill>
                              <a:srgbClr val="0070C0"/>
                            </a:solidFill>
                            <a:latin typeface="Cambria Math" panose="02040503050406030204" pitchFamily="18" charset="0"/>
                          </a:rPr>
                        </m:ctrlPr>
                      </m:fPr>
                      <m:num>
                        <m:r>
                          <a:rPr lang="en-US" i="1">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6</m:t>
                        </m:r>
                        <m:r>
                          <a:rPr lang="en-US" i="1" baseline="30000">
                            <a:solidFill>
                              <a:srgbClr val="0070C0"/>
                            </a:solidFill>
                            <a:latin typeface="Cambria Math" panose="02040503050406030204" pitchFamily="18" charset="0"/>
                          </a:rPr>
                          <m:t>𝑠</m:t>
                        </m:r>
                      </m:den>
                    </m:f>
                    <m:r>
                      <a:rPr lang="en-US" b="0" i="1" smtClean="0">
                        <a:latin typeface="Cambria Math" panose="02040503050406030204" pitchFamily="18" charset="0"/>
                      </a:rPr>
                      <m:t>+</m:t>
                    </m:r>
                    <m:r>
                      <a:rPr lang="en-US" b="0" i="1" baseline="30000" smtClean="0">
                        <a:latin typeface="Cambria Math" panose="02040503050406030204" pitchFamily="18" charset="0"/>
                      </a:rPr>
                      <m:t> </m:t>
                    </m:r>
                    <m:f>
                      <m:fPr>
                        <m:ctrlPr>
                          <a:rPr lang="en-US" i="1" smtClean="0">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m:t>
                        </m:r>
                      </m:num>
                      <m:den>
                        <m:r>
                          <a:rPr lang="en-US" i="1">
                            <a:solidFill>
                              <a:srgbClr val="FF0000"/>
                            </a:solidFill>
                            <a:latin typeface="Cambria Math" panose="02040503050406030204" pitchFamily="18" charset="0"/>
                          </a:rPr>
                          <m:t>8</m:t>
                        </m:r>
                        <m:r>
                          <a:rPr lang="en-US" i="1" baseline="30000">
                            <a:solidFill>
                              <a:srgbClr val="FF0000"/>
                            </a:solidFill>
                            <a:latin typeface="Cambria Math" panose="02040503050406030204" pitchFamily="18" charset="0"/>
                          </a:rPr>
                          <m:t>𝑠</m:t>
                        </m:r>
                      </m:den>
                    </m:f>
                    <m:r>
                      <a:rPr lang="en-US" i="1">
                        <a:latin typeface="Cambria Math" panose="02040503050406030204" pitchFamily="18" charset="0"/>
                      </a:rPr>
                      <m:t>+ </m:t>
                    </m:r>
                    <m:f>
                      <m:fPr>
                        <m:ctrlPr>
                          <a:rPr lang="en-US" i="1" smtClean="0">
                            <a:solidFill>
                              <a:srgbClr val="FFC000"/>
                            </a:solidFill>
                            <a:latin typeface="Cambria Math" panose="02040503050406030204" pitchFamily="18" charset="0"/>
                          </a:rPr>
                        </m:ctrlPr>
                      </m:fPr>
                      <m:num>
                        <m:r>
                          <a:rPr lang="en-US" i="1">
                            <a:solidFill>
                              <a:srgbClr val="FFC000"/>
                            </a:solidFill>
                            <a:latin typeface="Cambria Math" panose="02040503050406030204" pitchFamily="18" charset="0"/>
                          </a:rPr>
                          <m:t>1</m:t>
                        </m:r>
                      </m:num>
                      <m:den>
                        <m:r>
                          <a:rPr lang="en-US" i="1">
                            <a:solidFill>
                              <a:srgbClr val="FFC000"/>
                            </a:solidFill>
                            <a:latin typeface="Cambria Math" panose="02040503050406030204" pitchFamily="18" charset="0"/>
                          </a:rPr>
                          <m:t>9</m:t>
                        </m:r>
                        <m:r>
                          <a:rPr lang="en-US" i="1" baseline="30000">
                            <a:solidFill>
                              <a:srgbClr val="FFC000"/>
                            </a:solidFill>
                            <a:latin typeface="Cambria Math" panose="02040503050406030204" pitchFamily="18" charset="0"/>
                          </a:rPr>
                          <m:t>𝑠</m:t>
                        </m:r>
                      </m:den>
                    </m:f>
                  </m:oMath>
                </a14:m>
                <a:r>
                  <a:rPr lang="en-US" dirty="0">
                    <a:solidFill>
                      <a:srgbClr val="FFC000"/>
                    </a:solidFill>
                  </a:rPr>
                  <a:t> </a:t>
                </a:r>
                <a14:m>
                  <m:oMath xmlns:m="http://schemas.openxmlformats.org/officeDocument/2006/math">
                    <m:r>
                      <a:rPr lang="en-US" i="1">
                        <a:latin typeface="Cambria Math" panose="02040503050406030204" pitchFamily="18" charset="0"/>
                      </a:rPr>
                      <m:t>+ </m:t>
                    </m:r>
                    <m:f>
                      <m:fPr>
                        <m:ctrlPr>
                          <a:rPr lang="en-US" i="1" smtClean="0">
                            <a:solidFill>
                              <a:srgbClr val="0070C0"/>
                            </a:solidFill>
                            <a:latin typeface="Cambria Math" panose="02040503050406030204" pitchFamily="18" charset="0"/>
                          </a:rPr>
                        </m:ctrlPr>
                      </m:fPr>
                      <m:num>
                        <m:r>
                          <a:rPr lang="en-US" i="1">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12</m:t>
                        </m:r>
                        <m:r>
                          <a:rPr lang="en-US" i="1" baseline="30000">
                            <a:solidFill>
                              <a:srgbClr val="0070C0"/>
                            </a:solidFill>
                            <a:latin typeface="Cambria Math" panose="02040503050406030204" pitchFamily="18" charset="0"/>
                          </a:rPr>
                          <m:t>𝑠</m:t>
                        </m:r>
                      </m:den>
                    </m:f>
                  </m:oMath>
                </a14:m>
                <a:r>
                  <a:rPr lang="en-US" dirty="0">
                    <a:solidFill>
                      <a:srgbClr val="0070C0"/>
                    </a:solidFill>
                  </a:rPr>
                  <a:t> </a:t>
                </a:r>
                <a14:m>
                  <m:oMath xmlns:m="http://schemas.openxmlformats.org/officeDocument/2006/math">
                    <m:r>
                      <a:rPr lang="en-US" i="1">
                        <a:latin typeface="Cambria Math" panose="02040503050406030204" pitchFamily="18" charset="0"/>
                      </a:rPr>
                      <m:t>+</m:t>
                    </m:r>
                    <m:f>
                      <m:fPr>
                        <m:ctrlPr>
                          <a:rPr lang="en-US" i="1" smtClean="0">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m:t>
                        </m:r>
                      </m:num>
                      <m:den>
                        <m:r>
                          <a:rPr lang="en-US" i="1">
                            <a:solidFill>
                              <a:srgbClr val="FF0000"/>
                            </a:solidFill>
                            <a:latin typeface="Cambria Math" panose="02040503050406030204" pitchFamily="18" charset="0"/>
                          </a:rPr>
                          <m:t>1</m:t>
                        </m:r>
                        <m:r>
                          <a:rPr lang="en-US" b="0" i="1" smtClean="0">
                            <a:solidFill>
                              <a:srgbClr val="FF0000"/>
                            </a:solidFill>
                            <a:latin typeface="Cambria Math" panose="02040503050406030204" pitchFamily="18" charset="0"/>
                          </a:rPr>
                          <m:t>6</m:t>
                        </m:r>
                        <m:r>
                          <a:rPr lang="en-US" i="1" baseline="30000">
                            <a:solidFill>
                              <a:srgbClr val="FF0000"/>
                            </a:solidFill>
                            <a:latin typeface="Cambria Math" panose="02040503050406030204" pitchFamily="18" charset="0"/>
                          </a:rPr>
                          <m:t>𝑠</m:t>
                        </m:r>
                      </m:den>
                    </m:f>
                    <m:r>
                      <a:rPr lang="en-US" i="1">
                        <a:latin typeface="Cambria Math" panose="02040503050406030204" pitchFamily="18" charset="0"/>
                      </a:rPr>
                      <m:t>+</m:t>
                    </m:r>
                    <m:f>
                      <m:fPr>
                        <m:ctrlPr>
                          <a:rPr lang="en-US" i="1" smtClean="0">
                            <a:solidFill>
                              <a:srgbClr val="FFC000"/>
                            </a:solidFill>
                            <a:latin typeface="Cambria Math" panose="02040503050406030204" pitchFamily="18" charset="0"/>
                          </a:rPr>
                        </m:ctrlPr>
                      </m:fPr>
                      <m:num>
                        <m:r>
                          <a:rPr lang="en-US" i="1">
                            <a:solidFill>
                              <a:srgbClr val="FFC000"/>
                            </a:solidFill>
                            <a:latin typeface="Cambria Math" panose="02040503050406030204" pitchFamily="18" charset="0"/>
                          </a:rPr>
                          <m:t>1</m:t>
                        </m:r>
                      </m:num>
                      <m:den>
                        <m:r>
                          <a:rPr lang="en-US" i="1">
                            <a:solidFill>
                              <a:srgbClr val="FFC000"/>
                            </a:solidFill>
                            <a:latin typeface="Cambria Math" panose="02040503050406030204" pitchFamily="18" charset="0"/>
                          </a:rPr>
                          <m:t>1</m:t>
                        </m:r>
                        <m:r>
                          <a:rPr lang="en-US" b="0" i="1" smtClean="0">
                            <a:solidFill>
                              <a:srgbClr val="FFC000"/>
                            </a:solidFill>
                            <a:latin typeface="Cambria Math" panose="02040503050406030204" pitchFamily="18" charset="0"/>
                          </a:rPr>
                          <m:t>8</m:t>
                        </m:r>
                        <m:r>
                          <a:rPr lang="en-US" i="1" baseline="30000">
                            <a:solidFill>
                              <a:srgbClr val="FFC000"/>
                            </a:solidFill>
                            <a:latin typeface="Cambria Math" panose="02040503050406030204" pitchFamily="18" charset="0"/>
                          </a:rPr>
                          <m:t>𝑠</m:t>
                        </m:r>
                      </m:den>
                    </m:f>
                    <m:r>
                      <a:rPr lang="en-US" i="1">
                        <a:latin typeface="Cambria Math" panose="02040503050406030204" pitchFamily="18" charset="0"/>
                      </a:rPr>
                      <m:t>+</m:t>
                    </m:r>
                    <m:f>
                      <m:fPr>
                        <m:ctrlPr>
                          <a:rPr lang="en-US" i="1" smtClean="0">
                            <a:solidFill>
                              <a:srgbClr val="0070C0"/>
                            </a:solidFill>
                            <a:latin typeface="Cambria Math" panose="02040503050406030204" pitchFamily="18" charset="0"/>
                          </a:rPr>
                        </m:ctrlPr>
                      </m:fPr>
                      <m:num>
                        <m:r>
                          <a:rPr lang="en-US" i="1">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24</m:t>
                        </m:r>
                        <m:r>
                          <a:rPr lang="en-US" i="1" baseline="30000">
                            <a:solidFill>
                              <a:srgbClr val="0070C0"/>
                            </a:solidFill>
                            <a:latin typeface="Cambria Math" panose="02040503050406030204" pitchFamily="18" charset="0"/>
                          </a:rPr>
                          <m:t>𝑠</m:t>
                        </m:r>
                      </m:den>
                    </m:f>
                    <m:r>
                      <a:rPr lang="en-US" i="1">
                        <a:latin typeface="Cambria Math" panose="02040503050406030204" pitchFamily="18" charset="0"/>
                      </a:rPr>
                      <m:t>+</m:t>
                    </m:r>
                    <m:f>
                      <m:fPr>
                        <m:ctrlPr>
                          <a:rPr lang="en-US" i="1" smtClean="0">
                            <a:solidFill>
                              <a:srgbClr val="00B050"/>
                            </a:solidFill>
                            <a:latin typeface="Cambria Math" panose="02040503050406030204" pitchFamily="18" charset="0"/>
                          </a:rPr>
                        </m:ctrlPr>
                      </m:fPr>
                      <m:num>
                        <m:r>
                          <a:rPr lang="en-US" i="1">
                            <a:solidFill>
                              <a:srgbClr val="00B050"/>
                            </a:solidFill>
                            <a:latin typeface="Cambria Math" panose="02040503050406030204" pitchFamily="18" charset="0"/>
                          </a:rPr>
                          <m:t>1</m:t>
                        </m:r>
                      </m:num>
                      <m:den>
                        <m:r>
                          <a:rPr lang="en-US" i="1">
                            <a:solidFill>
                              <a:srgbClr val="00B050"/>
                            </a:solidFill>
                            <a:latin typeface="Cambria Math" panose="02040503050406030204" pitchFamily="18" charset="0"/>
                          </a:rPr>
                          <m:t>27</m:t>
                        </m:r>
                        <m:r>
                          <a:rPr lang="en-US" i="1" baseline="30000">
                            <a:solidFill>
                              <a:srgbClr val="00B050"/>
                            </a:solidFill>
                            <a:latin typeface="Cambria Math" panose="02040503050406030204" pitchFamily="18" charset="0"/>
                          </a:rPr>
                          <m:t>𝑠</m:t>
                        </m:r>
                      </m:den>
                    </m:f>
                    <m:r>
                      <a:rPr lang="en-US" i="1">
                        <a:latin typeface="Cambria Math" panose="02040503050406030204" pitchFamily="18" charset="0"/>
                      </a:rPr>
                      <m:t>+</m:t>
                    </m:r>
                    <m:f>
                      <m:fPr>
                        <m:ctrlPr>
                          <a:rPr lang="en-US" i="1" smtClean="0">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m:t>
                        </m:r>
                      </m:num>
                      <m:den>
                        <m:r>
                          <a:rPr lang="en-US" b="0" i="1" smtClean="0">
                            <a:solidFill>
                              <a:srgbClr val="FF0000"/>
                            </a:solidFill>
                            <a:latin typeface="Cambria Math" panose="02040503050406030204" pitchFamily="18" charset="0"/>
                          </a:rPr>
                          <m:t>32</m:t>
                        </m:r>
                        <m:r>
                          <a:rPr lang="en-US" i="1" baseline="30000">
                            <a:solidFill>
                              <a:srgbClr val="FF0000"/>
                            </a:solidFill>
                            <a:latin typeface="Cambria Math" panose="02040503050406030204" pitchFamily="18" charset="0"/>
                          </a:rPr>
                          <m:t>𝑠</m:t>
                        </m:r>
                      </m:den>
                    </m:f>
                    <m:r>
                      <a:rPr lang="en-US" i="1">
                        <a:latin typeface="Cambria Math" panose="02040503050406030204" pitchFamily="18" charset="0"/>
                      </a:rPr>
                      <m:t>+</m:t>
                    </m:r>
                    <m:f>
                      <m:fPr>
                        <m:ctrlPr>
                          <a:rPr lang="en-US" i="1" smtClean="0">
                            <a:solidFill>
                              <a:srgbClr val="FFC000"/>
                            </a:solidFill>
                            <a:latin typeface="Cambria Math" panose="02040503050406030204" pitchFamily="18" charset="0"/>
                          </a:rPr>
                        </m:ctrlPr>
                      </m:fPr>
                      <m:num>
                        <m:r>
                          <a:rPr lang="en-US" i="1">
                            <a:solidFill>
                              <a:srgbClr val="FFC000"/>
                            </a:solidFill>
                            <a:latin typeface="Cambria Math" panose="02040503050406030204" pitchFamily="18" charset="0"/>
                          </a:rPr>
                          <m:t>1</m:t>
                        </m:r>
                      </m:num>
                      <m:den>
                        <m:r>
                          <a:rPr lang="en-US" b="0" i="1" smtClean="0">
                            <a:solidFill>
                              <a:srgbClr val="FFC000"/>
                            </a:solidFill>
                            <a:latin typeface="Cambria Math" panose="02040503050406030204" pitchFamily="18" charset="0"/>
                          </a:rPr>
                          <m:t>36</m:t>
                        </m:r>
                        <m:r>
                          <a:rPr lang="en-US" i="1" baseline="30000">
                            <a:solidFill>
                              <a:srgbClr val="FFC000"/>
                            </a:solidFill>
                            <a:latin typeface="Cambria Math" panose="02040503050406030204" pitchFamily="18" charset="0"/>
                          </a:rPr>
                          <m:t>𝑠</m:t>
                        </m:r>
                      </m:den>
                    </m:f>
                    <m:r>
                      <a:rPr lang="en-US" b="0" i="1" smtClean="0">
                        <a:latin typeface="Cambria Math" panose="02040503050406030204" pitchFamily="18" charset="0"/>
                      </a:rPr>
                      <m:t>+… </m:t>
                    </m:r>
                  </m:oMath>
                </a14:m>
                <a:endParaRPr lang="en-US" dirty="0"/>
              </a:p>
              <a:p>
                <a:pPr marL="0" indent="0">
                  <a:buNone/>
                </a:pPr>
                <a:r>
                  <a:rPr lang="en-US" dirty="0"/>
                  <a:t>We get exactly the numbers that have only 2 and 3 as prime factors….</a:t>
                </a:r>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85CC52CB-EB7A-42C5-9950-394CF66624CE}"/>
                  </a:ext>
                </a:extLst>
              </p:cNvPr>
              <p:cNvSpPr>
                <a:spLocks noGrp="1" noRot="1" noChangeAspect="1" noMove="1" noResize="1" noEditPoints="1" noAdjustHandles="1" noChangeArrowheads="1" noChangeShapeType="1" noTextEdit="1"/>
              </p:cNvSpPr>
              <p:nvPr>
                <p:ph idx="1"/>
              </p:nvPr>
            </p:nvSpPr>
            <p:spPr>
              <a:xfrm>
                <a:off x="341050" y="1159799"/>
                <a:ext cx="11501761" cy="5561675"/>
              </a:xfrm>
              <a:blipFill>
                <a:blip r:embed="rId2"/>
                <a:stretch>
                  <a:fillRect l="-1113" r="-636" b="-164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A3F8CAF-C67E-4344-A0B7-218FDC0416C4}"/>
              </a:ext>
            </a:extLst>
          </p:cNvPr>
          <p:cNvSpPr>
            <a:spLocks noGrp="1"/>
          </p:cNvSpPr>
          <p:nvPr>
            <p:ph type="sldNum" sz="quarter" idx="12"/>
          </p:nvPr>
        </p:nvSpPr>
        <p:spPr/>
        <p:txBody>
          <a:bodyPr/>
          <a:lstStyle/>
          <a:p>
            <a:fld id="{39170CAF-88AC-4846-AE90-53087C303D43}" type="slidenum">
              <a:rPr lang="en-US" smtClean="0"/>
              <a:t>129</a:t>
            </a:fld>
            <a:endParaRPr lang="en-US"/>
          </a:p>
        </p:txBody>
      </p:sp>
    </p:spTree>
    <p:extLst>
      <p:ext uri="{BB962C8B-B14F-4D97-AF65-F5344CB8AC3E}">
        <p14:creationId xmlns:p14="http://schemas.microsoft.com/office/powerpoint/2010/main" val="1642470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A819-113B-4399-9B67-D558D3789E9C}"/>
              </a:ext>
            </a:extLst>
          </p:cNvPr>
          <p:cNvSpPr>
            <a:spLocks noGrp="1"/>
          </p:cNvSpPr>
          <p:nvPr>
            <p:ph type="title"/>
          </p:nvPr>
        </p:nvSpPr>
        <p:spPr>
          <a:xfrm>
            <a:off x="838200" y="365125"/>
            <a:ext cx="10685016" cy="1325563"/>
          </a:xfrm>
        </p:spPr>
        <p:txBody>
          <a:bodyPr/>
          <a:lstStyle/>
          <a:p>
            <a:r>
              <a:rPr lang="en-US" dirty="0">
                <a:solidFill>
                  <a:srgbClr val="FF0000"/>
                </a:solidFill>
              </a:rPr>
              <a:t>Induction (Box, Dirichlet, Pigeonhole Principle)</a:t>
            </a:r>
          </a:p>
        </p:txBody>
      </p:sp>
      <p:sp>
        <p:nvSpPr>
          <p:cNvPr id="3" name="Content Placeholder 2">
            <a:extLst>
              <a:ext uri="{FF2B5EF4-FFF2-40B4-BE49-F238E27FC236}">
                <a16:creationId xmlns:a16="http://schemas.microsoft.com/office/drawing/2014/main" id="{62C9177B-DFCC-435D-976C-1901C0F52535}"/>
              </a:ext>
            </a:extLst>
          </p:cNvPr>
          <p:cNvSpPr>
            <a:spLocks noGrp="1"/>
          </p:cNvSpPr>
          <p:nvPr>
            <p:ph idx="1"/>
          </p:nvPr>
        </p:nvSpPr>
        <p:spPr/>
        <p:txBody>
          <a:bodyPr>
            <a:normAutofit lnSpcReduction="10000"/>
          </a:bodyPr>
          <a:lstStyle/>
          <a:p>
            <a:pPr marL="0" indent="0">
              <a:buNone/>
            </a:pPr>
            <a:r>
              <a:rPr lang="en-US" dirty="0"/>
              <a:t>Imagine we can show the following two statements are true.</a:t>
            </a:r>
          </a:p>
          <a:p>
            <a:pPr marL="514350" indent="-514350">
              <a:buFont typeface="+mj-lt"/>
              <a:buAutoNum type="arabicPeriod"/>
            </a:pPr>
            <a:r>
              <a:rPr lang="en-US" dirty="0">
                <a:solidFill>
                  <a:srgbClr val="FF0000"/>
                </a:solidFill>
              </a:rPr>
              <a:t>Base case: </a:t>
            </a:r>
            <a:r>
              <a:rPr lang="en-US" dirty="0"/>
              <a:t>P(1) is true, and</a:t>
            </a:r>
          </a:p>
          <a:p>
            <a:pPr marL="514350" indent="-514350">
              <a:buFont typeface="+mj-lt"/>
              <a:buAutoNum type="arabicPeriod"/>
            </a:pPr>
            <a:r>
              <a:rPr lang="en-US" dirty="0">
                <a:solidFill>
                  <a:srgbClr val="FF0000"/>
                </a:solidFill>
              </a:rPr>
              <a:t>Inductive Step: </a:t>
            </a:r>
            <a:r>
              <a:rPr lang="en-US" dirty="0"/>
              <a:t>Whenever P(n) is true then P(n+1) is true.</a:t>
            </a:r>
          </a:p>
          <a:p>
            <a:pPr marL="0" indent="0">
              <a:buNone/>
            </a:pPr>
            <a:endParaRPr lang="en-US" dirty="0"/>
          </a:p>
          <a:p>
            <a:pPr marL="0" indent="0">
              <a:buNone/>
            </a:pPr>
            <a:r>
              <a:rPr lang="en-US" dirty="0"/>
              <a:t>We know P(1) and P(2) are true.</a:t>
            </a:r>
          </a:p>
          <a:p>
            <a:pPr marL="0" indent="0">
              <a:buNone/>
            </a:pPr>
            <a:r>
              <a:rPr lang="en-US" dirty="0"/>
              <a:t>Take n=2: thus the second becomes P(2) true implies P(3) true</a:t>
            </a:r>
          </a:p>
          <a:p>
            <a:pPr marL="0" indent="0">
              <a:buNone/>
            </a:pPr>
            <a:r>
              <a:rPr lang="en-US" dirty="0"/>
              <a:t>P(2) is true</a:t>
            </a:r>
          </a:p>
          <a:p>
            <a:pPr marL="0" indent="0">
              <a:buNone/>
            </a:pPr>
            <a:r>
              <a:rPr lang="en-US" dirty="0"/>
              <a:t>P(2) true implies P(3) true</a:t>
            </a:r>
          </a:p>
          <a:p>
            <a:pPr marL="0" indent="0">
              <a:buNone/>
            </a:pPr>
            <a:r>
              <a:rPr lang="en-US" dirty="0"/>
              <a:t>THEREFORE since P(2) is true we now know P(3) is true.</a:t>
            </a:r>
          </a:p>
          <a:p>
            <a:pPr marL="0" indent="0">
              <a:buNone/>
            </a:pPr>
            <a:endParaRPr lang="en-US" dirty="0"/>
          </a:p>
        </p:txBody>
      </p:sp>
      <p:sp>
        <p:nvSpPr>
          <p:cNvPr id="4" name="Slide Number Placeholder 3">
            <a:extLst>
              <a:ext uri="{FF2B5EF4-FFF2-40B4-BE49-F238E27FC236}">
                <a16:creationId xmlns:a16="http://schemas.microsoft.com/office/drawing/2014/main" id="{37F34E34-4BC7-43ED-9AF7-3AEE9C6CFEAD}"/>
              </a:ext>
            </a:extLst>
          </p:cNvPr>
          <p:cNvSpPr>
            <a:spLocks noGrp="1"/>
          </p:cNvSpPr>
          <p:nvPr>
            <p:ph type="sldNum" sz="quarter" idx="12"/>
          </p:nvPr>
        </p:nvSpPr>
        <p:spPr/>
        <p:txBody>
          <a:bodyPr/>
          <a:lstStyle/>
          <a:p>
            <a:fld id="{39170CAF-88AC-4846-AE90-53087C303D43}" type="slidenum">
              <a:rPr lang="en-US" smtClean="0"/>
              <a:t>13</a:t>
            </a:fld>
            <a:endParaRPr lang="en-US"/>
          </a:p>
        </p:txBody>
      </p:sp>
    </p:spTree>
    <p:extLst>
      <p:ext uri="{BB962C8B-B14F-4D97-AF65-F5344CB8AC3E}">
        <p14:creationId xmlns:p14="http://schemas.microsoft.com/office/powerpoint/2010/main" val="325962353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35AC8-DC0F-4581-8596-4BF91E13CA91}"/>
              </a:ext>
            </a:extLst>
          </p:cNvPr>
          <p:cNvSpPr>
            <a:spLocks noGrp="1"/>
          </p:cNvSpPr>
          <p:nvPr>
            <p:ph type="title"/>
          </p:nvPr>
        </p:nvSpPr>
        <p:spPr>
          <a:xfrm>
            <a:off x="101354" y="231960"/>
            <a:ext cx="10515600" cy="717951"/>
          </a:xfrm>
        </p:spPr>
        <p:txBody>
          <a:bodyPr/>
          <a:lstStyle/>
          <a:p>
            <a:r>
              <a:rPr lang="en-US" b="1" dirty="0">
                <a:solidFill>
                  <a:srgbClr val="FF0000"/>
                </a:solidFill>
              </a:rPr>
              <a:t>Conclusion</a:t>
            </a:r>
          </a:p>
        </p:txBody>
      </p:sp>
      <p:sp>
        <p:nvSpPr>
          <p:cNvPr id="3" name="Content Placeholder 2">
            <a:extLst>
              <a:ext uri="{FF2B5EF4-FFF2-40B4-BE49-F238E27FC236}">
                <a16:creationId xmlns:a16="http://schemas.microsoft.com/office/drawing/2014/main" id="{A9D42973-CB08-48F0-BDA0-00A0D5871DDF}"/>
              </a:ext>
            </a:extLst>
          </p:cNvPr>
          <p:cNvSpPr>
            <a:spLocks noGrp="1"/>
          </p:cNvSpPr>
          <p:nvPr>
            <p:ph idx="1"/>
          </p:nvPr>
        </p:nvSpPr>
        <p:spPr>
          <a:xfrm>
            <a:off x="216762" y="949910"/>
            <a:ext cx="11776969" cy="5291091"/>
          </a:xfrm>
        </p:spPr>
        <p:txBody>
          <a:bodyPr>
            <a:normAutofit fontScale="92500" lnSpcReduction="10000"/>
          </a:bodyPr>
          <a:lstStyle/>
          <a:p>
            <a:pPr marL="0" indent="0">
              <a:buNone/>
            </a:pPr>
            <a:r>
              <a:rPr lang="en-US" dirty="0"/>
              <a:t>Primes are the building blocks of numbers.</a:t>
            </a:r>
          </a:p>
          <a:p>
            <a:pPr marL="0" indent="0">
              <a:buNone/>
            </a:pPr>
            <a:endParaRPr lang="en-US" dirty="0"/>
          </a:p>
          <a:p>
            <a:pPr marL="0" indent="0">
              <a:buNone/>
            </a:pPr>
            <a:r>
              <a:rPr lang="en-US" dirty="0"/>
              <a:t>There are many questions about them, and most are beyond our ability to answer!</a:t>
            </a:r>
          </a:p>
          <a:p>
            <a:pPr marL="0" indent="0">
              <a:buNone/>
            </a:pPr>
            <a:endParaRPr lang="en-US" dirty="0"/>
          </a:p>
          <a:p>
            <a:pPr marL="0" indent="0">
              <a:buNone/>
            </a:pPr>
            <a:r>
              <a:rPr lang="en-US" dirty="0"/>
              <a:t>Algebra I is useful – helps to be able to expand products, to deal with exponents, ….</a:t>
            </a:r>
          </a:p>
          <a:p>
            <a:pPr marL="0" indent="0">
              <a:buNone/>
            </a:pPr>
            <a:endParaRPr lang="en-US" dirty="0"/>
          </a:p>
          <a:p>
            <a:pPr marL="0" indent="0">
              <a:buNone/>
            </a:pPr>
            <a:r>
              <a:rPr lang="en-US" dirty="0"/>
              <a:t>We need tools to approach them.</a:t>
            </a:r>
          </a:p>
          <a:p>
            <a:pPr marL="0" indent="0">
              <a:buNone/>
            </a:pPr>
            <a:endParaRPr lang="en-US" dirty="0"/>
          </a:p>
          <a:p>
            <a:pPr marL="0" indent="0" algn="just">
              <a:buNone/>
            </a:pPr>
            <a:r>
              <a:rPr lang="en-US" dirty="0"/>
              <a:t>We saw how to use our knowledge of sums like the </a:t>
            </a:r>
            <a:r>
              <a:rPr lang="en-US" dirty="0" err="1"/>
              <a:t>Geoemetric</a:t>
            </a:r>
            <a:r>
              <a:rPr lang="en-US" dirty="0"/>
              <a:t> Series and the Harmonic Series to learn about the primes; what allows us to do this is the Riemann Zeta Function, which translates information about the integers (which are well understood) to information about the primes.</a:t>
            </a:r>
          </a:p>
        </p:txBody>
      </p:sp>
      <p:sp>
        <p:nvSpPr>
          <p:cNvPr id="4" name="Slide Number Placeholder 3">
            <a:extLst>
              <a:ext uri="{FF2B5EF4-FFF2-40B4-BE49-F238E27FC236}">
                <a16:creationId xmlns:a16="http://schemas.microsoft.com/office/drawing/2014/main" id="{0F7BCAF4-ED59-44E7-9A87-09E4A7E736CA}"/>
              </a:ext>
            </a:extLst>
          </p:cNvPr>
          <p:cNvSpPr>
            <a:spLocks noGrp="1"/>
          </p:cNvSpPr>
          <p:nvPr>
            <p:ph type="sldNum" sz="quarter" idx="12"/>
          </p:nvPr>
        </p:nvSpPr>
        <p:spPr/>
        <p:txBody>
          <a:bodyPr/>
          <a:lstStyle/>
          <a:p>
            <a:fld id="{39170CAF-88AC-4846-AE90-53087C303D43}" type="slidenum">
              <a:rPr lang="en-US" smtClean="0"/>
              <a:t>130</a:t>
            </a:fld>
            <a:endParaRPr lang="en-US"/>
          </a:p>
        </p:txBody>
      </p:sp>
    </p:spTree>
    <p:extLst>
      <p:ext uri="{BB962C8B-B14F-4D97-AF65-F5344CB8AC3E}">
        <p14:creationId xmlns:p14="http://schemas.microsoft.com/office/powerpoint/2010/main" val="2770928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A819-113B-4399-9B67-D558D3789E9C}"/>
              </a:ext>
            </a:extLst>
          </p:cNvPr>
          <p:cNvSpPr>
            <a:spLocks noGrp="1"/>
          </p:cNvSpPr>
          <p:nvPr>
            <p:ph type="title"/>
          </p:nvPr>
        </p:nvSpPr>
        <p:spPr>
          <a:xfrm>
            <a:off x="838200" y="365125"/>
            <a:ext cx="10685016" cy="1325563"/>
          </a:xfrm>
        </p:spPr>
        <p:txBody>
          <a:bodyPr/>
          <a:lstStyle/>
          <a:p>
            <a:r>
              <a:rPr lang="en-US" dirty="0">
                <a:solidFill>
                  <a:srgbClr val="FF0000"/>
                </a:solidFill>
              </a:rPr>
              <a:t>Induction (Box, Dirichlet, Pigeonhole Principle)</a:t>
            </a:r>
          </a:p>
        </p:txBody>
      </p:sp>
      <p:sp>
        <p:nvSpPr>
          <p:cNvPr id="3" name="Content Placeholder 2">
            <a:extLst>
              <a:ext uri="{FF2B5EF4-FFF2-40B4-BE49-F238E27FC236}">
                <a16:creationId xmlns:a16="http://schemas.microsoft.com/office/drawing/2014/main" id="{62C9177B-DFCC-435D-976C-1901C0F52535}"/>
              </a:ext>
            </a:extLst>
          </p:cNvPr>
          <p:cNvSpPr>
            <a:spLocks noGrp="1"/>
          </p:cNvSpPr>
          <p:nvPr>
            <p:ph idx="1"/>
          </p:nvPr>
        </p:nvSpPr>
        <p:spPr/>
        <p:txBody>
          <a:bodyPr>
            <a:normAutofit lnSpcReduction="10000"/>
          </a:bodyPr>
          <a:lstStyle/>
          <a:p>
            <a:pPr marL="0" indent="0">
              <a:buNone/>
            </a:pPr>
            <a:r>
              <a:rPr lang="en-US" dirty="0"/>
              <a:t>Imagine we can show the following two statements are true.</a:t>
            </a:r>
          </a:p>
          <a:p>
            <a:pPr marL="514350" indent="-514350">
              <a:buFont typeface="+mj-lt"/>
              <a:buAutoNum type="arabicPeriod"/>
            </a:pPr>
            <a:r>
              <a:rPr lang="en-US" dirty="0">
                <a:solidFill>
                  <a:srgbClr val="FF0000"/>
                </a:solidFill>
              </a:rPr>
              <a:t>Base case: </a:t>
            </a:r>
            <a:r>
              <a:rPr lang="en-US" dirty="0"/>
              <a:t>P(1) is true, and</a:t>
            </a:r>
          </a:p>
          <a:p>
            <a:pPr marL="514350" indent="-514350">
              <a:buFont typeface="+mj-lt"/>
              <a:buAutoNum type="arabicPeriod"/>
            </a:pPr>
            <a:r>
              <a:rPr lang="en-US" dirty="0">
                <a:solidFill>
                  <a:srgbClr val="FF0000"/>
                </a:solidFill>
              </a:rPr>
              <a:t>Inductive Step: </a:t>
            </a:r>
            <a:r>
              <a:rPr lang="en-US" dirty="0"/>
              <a:t>Whenever P(n) is true then P(n+1) is true.</a:t>
            </a:r>
          </a:p>
          <a:p>
            <a:pPr marL="0" indent="0">
              <a:buNone/>
            </a:pPr>
            <a:endParaRPr lang="en-US" dirty="0"/>
          </a:p>
          <a:p>
            <a:pPr marL="0" indent="0">
              <a:buNone/>
            </a:pPr>
            <a:r>
              <a:rPr lang="en-US" dirty="0"/>
              <a:t>We know P(1), P(2) and P(3) are true.</a:t>
            </a:r>
          </a:p>
          <a:p>
            <a:pPr marL="0" indent="0">
              <a:buNone/>
            </a:pPr>
            <a:r>
              <a:rPr lang="en-US" dirty="0"/>
              <a:t>Take n=3: thus the second becomes P(3) true implies P(4) true</a:t>
            </a:r>
          </a:p>
          <a:p>
            <a:pPr marL="0" indent="0">
              <a:buNone/>
            </a:pPr>
            <a:r>
              <a:rPr lang="en-US" dirty="0"/>
              <a:t>P(3) is true</a:t>
            </a:r>
          </a:p>
          <a:p>
            <a:pPr marL="0" indent="0">
              <a:buNone/>
            </a:pPr>
            <a:r>
              <a:rPr lang="en-US" dirty="0"/>
              <a:t>P(3) true implies P(4) true</a:t>
            </a:r>
          </a:p>
          <a:p>
            <a:pPr marL="0" indent="0">
              <a:buNone/>
            </a:pPr>
            <a:r>
              <a:rPr lang="en-US" dirty="0"/>
              <a:t>THEREFORE since P(3) is true we now know P(4) is true. </a:t>
            </a:r>
            <a:r>
              <a:rPr lang="en-US" dirty="0">
                <a:solidFill>
                  <a:srgbClr val="FF0000"/>
                </a:solidFill>
              </a:rPr>
              <a:t>AND SO ON!</a:t>
            </a:r>
          </a:p>
          <a:p>
            <a:pPr marL="0" indent="0">
              <a:buNone/>
            </a:pPr>
            <a:endParaRPr lang="en-US" dirty="0"/>
          </a:p>
        </p:txBody>
      </p:sp>
      <p:sp>
        <p:nvSpPr>
          <p:cNvPr id="4" name="Slide Number Placeholder 3">
            <a:extLst>
              <a:ext uri="{FF2B5EF4-FFF2-40B4-BE49-F238E27FC236}">
                <a16:creationId xmlns:a16="http://schemas.microsoft.com/office/drawing/2014/main" id="{6E8CE6A7-7654-4ADE-AC64-EB45DB68154A}"/>
              </a:ext>
            </a:extLst>
          </p:cNvPr>
          <p:cNvSpPr>
            <a:spLocks noGrp="1"/>
          </p:cNvSpPr>
          <p:nvPr>
            <p:ph type="sldNum" sz="quarter" idx="12"/>
          </p:nvPr>
        </p:nvSpPr>
        <p:spPr/>
        <p:txBody>
          <a:bodyPr/>
          <a:lstStyle/>
          <a:p>
            <a:fld id="{39170CAF-88AC-4846-AE90-53087C303D43}" type="slidenum">
              <a:rPr lang="en-US" smtClean="0"/>
              <a:t>14</a:t>
            </a:fld>
            <a:endParaRPr lang="en-US"/>
          </a:p>
        </p:txBody>
      </p:sp>
    </p:spTree>
    <p:extLst>
      <p:ext uri="{BB962C8B-B14F-4D97-AF65-F5344CB8AC3E}">
        <p14:creationId xmlns:p14="http://schemas.microsoft.com/office/powerpoint/2010/main" val="345441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A819-113B-4399-9B67-D558D3789E9C}"/>
              </a:ext>
            </a:extLst>
          </p:cNvPr>
          <p:cNvSpPr>
            <a:spLocks noGrp="1"/>
          </p:cNvSpPr>
          <p:nvPr>
            <p:ph type="title"/>
          </p:nvPr>
        </p:nvSpPr>
        <p:spPr>
          <a:xfrm>
            <a:off x="838200" y="365125"/>
            <a:ext cx="10685016" cy="1325563"/>
          </a:xfrm>
        </p:spPr>
        <p:txBody>
          <a:bodyPr/>
          <a:lstStyle/>
          <a:p>
            <a:r>
              <a:rPr lang="en-US" dirty="0">
                <a:solidFill>
                  <a:srgbClr val="FF0000"/>
                </a:solidFill>
              </a:rPr>
              <a:t>Induction (Box, Dirichlet, Pigeonhole Principle)</a:t>
            </a:r>
          </a:p>
        </p:txBody>
      </p:sp>
      <p:sp>
        <p:nvSpPr>
          <p:cNvPr id="3" name="Content Placeholder 2">
            <a:extLst>
              <a:ext uri="{FF2B5EF4-FFF2-40B4-BE49-F238E27FC236}">
                <a16:creationId xmlns:a16="http://schemas.microsoft.com/office/drawing/2014/main" id="{62C9177B-DFCC-435D-976C-1901C0F52535}"/>
              </a:ext>
            </a:extLst>
          </p:cNvPr>
          <p:cNvSpPr>
            <a:spLocks noGrp="1"/>
          </p:cNvSpPr>
          <p:nvPr>
            <p:ph idx="1"/>
          </p:nvPr>
        </p:nvSpPr>
        <p:spPr/>
        <p:txBody>
          <a:bodyPr>
            <a:normAutofit/>
          </a:bodyPr>
          <a:lstStyle/>
          <a:p>
            <a:pPr marL="0" indent="0">
              <a:buNone/>
            </a:pPr>
            <a:r>
              <a:rPr lang="en-US" dirty="0"/>
              <a:t>To prove P(n) is true for all n, must show</a:t>
            </a:r>
          </a:p>
          <a:p>
            <a:pPr marL="514350" indent="-514350">
              <a:buFont typeface="+mj-lt"/>
              <a:buAutoNum type="arabicPeriod"/>
            </a:pPr>
            <a:r>
              <a:rPr lang="en-US" dirty="0">
                <a:solidFill>
                  <a:srgbClr val="FF0000"/>
                </a:solidFill>
              </a:rPr>
              <a:t>Base case: </a:t>
            </a:r>
            <a:r>
              <a:rPr lang="en-US" dirty="0"/>
              <a:t>P(1) is true, and</a:t>
            </a:r>
          </a:p>
          <a:p>
            <a:pPr marL="514350" indent="-514350">
              <a:buFont typeface="+mj-lt"/>
              <a:buAutoNum type="arabicPeriod"/>
            </a:pPr>
            <a:r>
              <a:rPr lang="en-US" dirty="0">
                <a:solidFill>
                  <a:srgbClr val="FF0000"/>
                </a:solidFill>
              </a:rPr>
              <a:t>Inductive Step: </a:t>
            </a:r>
            <a:r>
              <a:rPr lang="en-US" dirty="0"/>
              <a:t>Whenever P(n) is true then P(n+1) is true.</a:t>
            </a:r>
          </a:p>
          <a:p>
            <a:pPr marL="0" indent="0">
              <a:buNone/>
            </a:pPr>
            <a:endParaRPr lang="en-US" dirty="0"/>
          </a:p>
          <a:p>
            <a:pPr marL="0" indent="0">
              <a:buNone/>
            </a:pPr>
            <a:r>
              <a:rPr lang="en-US" dirty="0"/>
              <a:t>This is often viewed</a:t>
            </a:r>
          </a:p>
          <a:p>
            <a:pPr marL="0" indent="0">
              <a:buNone/>
            </a:pPr>
            <a:r>
              <a:rPr lang="en-US" dirty="0"/>
              <a:t>as a staircase.</a:t>
            </a:r>
          </a:p>
        </p:txBody>
      </p:sp>
      <p:pic>
        <p:nvPicPr>
          <p:cNvPr id="4" name="Picture 3">
            <a:extLst>
              <a:ext uri="{FF2B5EF4-FFF2-40B4-BE49-F238E27FC236}">
                <a16:creationId xmlns:a16="http://schemas.microsoft.com/office/drawing/2014/main" id="{3A57F5E9-1AF3-432F-94D3-B072BE1E43B0}"/>
              </a:ext>
            </a:extLst>
          </p:cNvPr>
          <p:cNvPicPr>
            <a:picLocks noChangeAspect="1"/>
          </p:cNvPicPr>
          <p:nvPr/>
        </p:nvPicPr>
        <p:blipFill>
          <a:blip r:embed="rId2"/>
          <a:stretch>
            <a:fillRect/>
          </a:stretch>
        </p:blipFill>
        <p:spPr>
          <a:xfrm>
            <a:off x="5673690" y="3429000"/>
            <a:ext cx="4527631" cy="2882900"/>
          </a:xfrm>
          <a:prstGeom prst="rect">
            <a:avLst/>
          </a:prstGeom>
        </p:spPr>
      </p:pic>
      <p:sp>
        <p:nvSpPr>
          <p:cNvPr id="5" name="Slide Number Placeholder 4">
            <a:extLst>
              <a:ext uri="{FF2B5EF4-FFF2-40B4-BE49-F238E27FC236}">
                <a16:creationId xmlns:a16="http://schemas.microsoft.com/office/drawing/2014/main" id="{624A5075-CB3B-4469-8746-6C7C28E5F0D1}"/>
              </a:ext>
            </a:extLst>
          </p:cNvPr>
          <p:cNvSpPr>
            <a:spLocks noGrp="1"/>
          </p:cNvSpPr>
          <p:nvPr>
            <p:ph type="sldNum" sz="quarter" idx="12"/>
          </p:nvPr>
        </p:nvSpPr>
        <p:spPr/>
        <p:txBody>
          <a:bodyPr/>
          <a:lstStyle/>
          <a:p>
            <a:fld id="{39170CAF-88AC-4846-AE90-53087C303D43}" type="slidenum">
              <a:rPr lang="en-US" smtClean="0"/>
              <a:t>15</a:t>
            </a:fld>
            <a:endParaRPr lang="en-US"/>
          </a:p>
        </p:txBody>
      </p:sp>
    </p:spTree>
    <p:extLst>
      <p:ext uri="{BB962C8B-B14F-4D97-AF65-F5344CB8AC3E}">
        <p14:creationId xmlns:p14="http://schemas.microsoft.com/office/powerpoint/2010/main" val="396499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A819-113B-4399-9B67-D558D3789E9C}"/>
              </a:ext>
            </a:extLst>
          </p:cNvPr>
          <p:cNvSpPr>
            <a:spLocks noGrp="1"/>
          </p:cNvSpPr>
          <p:nvPr>
            <p:ph type="title"/>
          </p:nvPr>
        </p:nvSpPr>
        <p:spPr>
          <a:xfrm>
            <a:off x="838200" y="365125"/>
            <a:ext cx="10685016" cy="1325563"/>
          </a:xfrm>
        </p:spPr>
        <p:txBody>
          <a:bodyPr/>
          <a:lstStyle/>
          <a:p>
            <a:r>
              <a:rPr lang="en-US" dirty="0">
                <a:solidFill>
                  <a:srgbClr val="FF0000"/>
                </a:solidFill>
              </a:rPr>
              <a:t>Example: P(n): 1 + 2 + … + n = n(n+1)/2</a:t>
            </a:r>
          </a:p>
        </p:txBody>
      </p:sp>
      <p:sp>
        <p:nvSpPr>
          <p:cNvPr id="3" name="Content Placeholder 2">
            <a:extLst>
              <a:ext uri="{FF2B5EF4-FFF2-40B4-BE49-F238E27FC236}">
                <a16:creationId xmlns:a16="http://schemas.microsoft.com/office/drawing/2014/main" id="{62C9177B-DFCC-435D-976C-1901C0F52535}"/>
              </a:ext>
            </a:extLst>
          </p:cNvPr>
          <p:cNvSpPr>
            <a:spLocks noGrp="1"/>
          </p:cNvSpPr>
          <p:nvPr>
            <p:ph idx="1"/>
          </p:nvPr>
        </p:nvSpPr>
        <p:spPr/>
        <p:txBody>
          <a:bodyPr>
            <a:normAutofit/>
          </a:bodyPr>
          <a:lstStyle/>
          <a:p>
            <a:pPr marL="0" indent="0">
              <a:buNone/>
            </a:pPr>
            <a:r>
              <a:rPr lang="en-US" dirty="0"/>
              <a:t>To prove P(n) is true for all n, must show</a:t>
            </a:r>
          </a:p>
          <a:p>
            <a:pPr marL="514350" indent="-514350">
              <a:buFont typeface="+mj-lt"/>
              <a:buAutoNum type="arabicPeriod"/>
            </a:pPr>
            <a:r>
              <a:rPr lang="en-US" dirty="0">
                <a:solidFill>
                  <a:srgbClr val="FF0000"/>
                </a:solidFill>
              </a:rPr>
              <a:t>Base case: </a:t>
            </a:r>
            <a:r>
              <a:rPr lang="en-US" dirty="0"/>
              <a:t>P(1) is true, and</a:t>
            </a:r>
          </a:p>
          <a:p>
            <a:pPr marL="514350" indent="-514350">
              <a:buFont typeface="+mj-lt"/>
              <a:buAutoNum type="arabicPeriod"/>
            </a:pPr>
            <a:r>
              <a:rPr lang="en-US" dirty="0">
                <a:solidFill>
                  <a:srgbClr val="FF0000"/>
                </a:solidFill>
              </a:rPr>
              <a:t>Inductive Step: </a:t>
            </a:r>
            <a:r>
              <a:rPr lang="en-US" dirty="0"/>
              <a:t>Whenever P(n) is true then P(n+1) is true.</a:t>
            </a:r>
          </a:p>
          <a:p>
            <a:pPr marL="0" indent="0">
              <a:buNone/>
            </a:pPr>
            <a:endParaRPr lang="en-US" dirty="0"/>
          </a:p>
          <a:p>
            <a:pPr marL="0" indent="0">
              <a:buNone/>
            </a:pPr>
            <a:r>
              <a:rPr lang="en-US" dirty="0"/>
              <a:t>We will prove this by induction. There are two steps. </a:t>
            </a:r>
          </a:p>
          <a:p>
            <a:pPr marL="0" indent="0">
              <a:buNone/>
            </a:pPr>
            <a:r>
              <a:rPr lang="en-US" dirty="0"/>
              <a:t>First we prove P(1) is true, then we show IF P(n) is true THEN P(n+1) is true.</a:t>
            </a:r>
          </a:p>
        </p:txBody>
      </p:sp>
      <p:sp>
        <p:nvSpPr>
          <p:cNvPr id="4" name="Slide Number Placeholder 3">
            <a:extLst>
              <a:ext uri="{FF2B5EF4-FFF2-40B4-BE49-F238E27FC236}">
                <a16:creationId xmlns:a16="http://schemas.microsoft.com/office/drawing/2014/main" id="{581C956D-BB00-4E70-BBD1-585C05F6D04C}"/>
              </a:ext>
            </a:extLst>
          </p:cNvPr>
          <p:cNvSpPr>
            <a:spLocks noGrp="1"/>
          </p:cNvSpPr>
          <p:nvPr>
            <p:ph type="sldNum" sz="quarter" idx="12"/>
          </p:nvPr>
        </p:nvSpPr>
        <p:spPr/>
        <p:txBody>
          <a:bodyPr/>
          <a:lstStyle/>
          <a:p>
            <a:fld id="{39170CAF-88AC-4846-AE90-53087C303D43}" type="slidenum">
              <a:rPr lang="en-US" smtClean="0"/>
              <a:t>16</a:t>
            </a:fld>
            <a:endParaRPr lang="en-US"/>
          </a:p>
        </p:txBody>
      </p:sp>
    </p:spTree>
    <p:extLst>
      <p:ext uri="{BB962C8B-B14F-4D97-AF65-F5344CB8AC3E}">
        <p14:creationId xmlns:p14="http://schemas.microsoft.com/office/powerpoint/2010/main" val="2860579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A819-113B-4399-9B67-D558D3789E9C}"/>
              </a:ext>
            </a:extLst>
          </p:cNvPr>
          <p:cNvSpPr>
            <a:spLocks noGrp="1"/>
          </p:cNvSpPr>
          <p:nvPr>
            <p:ph type="title"/>
          </p:nvPr>
        </p:nvSpPr>
        <p:spPr>
          <a:xfrm>
            <a:off x="838200" y="365125"/>
            <a:ext cx="10685016" cy="1325563"/>
          </a:xfrm>
        </p:spPr>
        <p:txBody>
          <a:bodyPr/>
          <a:lstStyle/>
          <a:p>
            <a:r>
              <a:rPr lang="en-US" dirty="0">
                <a:solidFill>
                  <a:srgbClr val="FF0000"/>
                </a:solidFill>
              </a:rPr>
              <a:t>Example: P(n): 1 + 2 + … + n = n(n+1)/2</a:t>
            </a:r>
          </a:p>
        </p:txBody>
      </p:sp>
      <p:sp>
        <p:nvSpPr>
          <p:cNvPr id="3" name="Content Placeholder 2">
            <a:extLst>
              <a:ext uri="{FF2B5EF4-FFF2-40B4-BE49-F238E27FC236}">
                <a16:creationId xmlns:a16="http://schemas.microsoft.com/office/drawing/2014/main" id="{62C9177B-DFCC-435D-976C-1901C0F52535}"/>
              </a:ext>
            </a:extLst>
          </p:cNvPr>
          <p:cNvSpPr>
            <a:spLocks noGrp="1"/>
          </p:cNvSpPr>
          <p:nvPr>
            <p:ph idx="1"/>
          </p:nvPr>
        </p:nvSpPr>
        <p:spPr>
          <a:xfrm>
            <a:off x="838200" y="1381742"/>
            <a:ext cx="10515600" cy="4351338"/>
          </a:xfrm>
        </p:spPr>
        <p:txBody>
          <a:bodyPr>
            <a:normAutofit lnSpcReduction="10000"/>
          </a:bodyPr>
          <a:lstStyle/>
          <a:p>
            <a:pPr marL="0" indent="0">
              <a:buNone/>
            </a:pPr>
            <a:r>
              <a:rPr lang="en-US" dirty="0"/>
              <a:t>To prove P(n) is true for all n, must show</a:t>
            </a:r>
          </a:p>
          <a:p>
            <a:pPr marL="514350" indent="-514350">
              <a:buFont typeface="+mj-lt"/>
              <a:buAutoNum type="arabicPeriod"/>
            </a:pPr>
            <a:r>
              <a:rPr lang="en-US" dirty="0">
                <a:solidFill>
                  <a:srgbClr val="FF0000"/>
                </a:solidFill>
              </a:rPr>
              <a:t>Base case: </a:t>
            </a:r>
            <a:r>
              <a:rPr lang="en-US" dirty="0"/>
              <a:t>P(1) is true, and</a:t>
            </a:r>
          </a:p>
          <a:p>
            <a:pPr marL="514350" indent="-514350">
              <a:buFont typeface="+mj-lt"/>
              <a:buAutoNum type="arabicPeriod"/>
            </a:pPr>
            <a:r>
              <a:rPr lang="en-US" dirty="0">
                <a:solidFill>
                  <a:srgbClr val="FF0000"/>
                </a:solidFill>
              </a:rPr>
              <a:t>Inductive Step: </a:t>
            </a:r>
            <a:r>
              <a:rPr lang="en-US" dirty="0"/>
              <a:t>Whenever P(n) is true then P(n+1) is true.</a:t>
            </a:r>
          </a:p>
          <a:p>
            <a:pPr marL="0" indent="0">
              <a:buNone/>
            </a:pPr>
            <a:endParaRPr lang="en-US" dirty="0"/>
          </a:p>
          <a:p>
            <a:pPr marL="0" indent="0">
              <a:buNone/>
            </a:pPr>
            <a:r>
              <a:rPr lang="en-US" dirty="0"/>
              <a:t>Step 1: Base Case: We must show P(1) is true.</a:t>
            </a:r>
          </a:p>
          <a:p>
            <a:pPr marL="0" indent="0">
              <a:buNone/>
            </a:pPr>
            <a:r>
              <a:rPr lang="en-US" dirty="0"/>
              <a:t>Thus we must show that when n=1, we have 1 = 1(1+1)/2.</a:t>
            </a:r>
          </a:p>
          <a:p>
            <a:pPr marL="0" indent="0">
              <a:buNone/>
            </a:pPr>
            <a:r>
              <a:rPr lang="en-US" dirty="0"/>
              <a:t>This however follows immediately!</a:t>
            </a:r>
          </a:p>
          <a:p>
            <a:pPr marL="0" indent="0">
              <a:buNone/>
            </a:pPr>
            <a:endParaRPr lang="en-US" dirty="0"/>
          </a:p>
          <a:p>
            <a:pPr marL="0" indent="0">
              <a:buNone/>
            </a:pPr>
            <a:r>
              <a:rPr lang="en-US" dirty="0"/>
              <a:t>We are done with the base case.</a:t>
            </a:r>
          </a:p>
        </p:txBody>
      </p:sp>
      <p:sp>
        <p:nvSpPr>
          <p:cNvPr id="4" name="Slide Number Placeholder 3">
            <a:extLst>
              <a:ext uri="{FF2B5EF4-FFF2-40B4-BE49-F238E27FC236}">
                <a16:creationId xmlns:a16="http://schemas.microsoft.com/office/drawing/2014/main" id="{06312069-81C1-4E4A-B809-B3DE9EC835D7}"/>
              </a:ext>
            </a:extLst>
          </p:cNvPr>
          <p:cNvSpPr>
            <a:spLocks noGrp="1"/>
          </p:cNvSpPr>
          <p:nvPr>
            <p:ph type="sldNum" sz="quarter" idx="12"/>
          </p:nvPr>
        </p:nvSpPr>
        <p:spPr/>
        <p:txBody>
          <a:bodyPr/>
          <a:lstStyle/>
          <a:p>
            <a:fld id="{39170CAF-88AC-4846-AE90-53087C303D43}" type="slidenum">
              <a:rPr lang="en-US" smtClean="0"/>
              <a:t>17</a:t>
            </a:fld>
            <a:endParaRPr lang="en-US"/>
          </a:p>
        </p:txBody>
      </p:sp>
    </p:spTree>
    <p:extLst>
      <p:ext uri="{BB962C8B-B14F-4D97-AF65-F5344CB8AC3E}">
        <p14:creationId xmlns:p14="http://schemas.microsoft.com/office/powerpoint/2010/main" val="2174489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A819-113B-4399-9B67-D558D3789E9C}"/>
              </a:ext>
            </a:extLst>
          </p:cNvPr>
          <p:cNvSpPr>
            <a:spLocks noGrp="1"/>
          </p:cNvSpPr>
          <p:nvPr>
            <p:ph type="title"/>
          </p:nvPr>
        </p:nvSpPr>
        <p:spPr>
          <a:xfrm>
            <a:off x="838200" y="365125"/>
            <a:ext cx="10685016" cy="1325563"/>
          </a:xfrm>
        </p:spPr>
        <p:txBody>
          <a:bodyPr/>
          <a:lstStyle/>
          <a:p>
            <a:r>
              <a:rPr lang="en-US" dirty="0">
                <a:solidFill>
                  <a:srgbClr val="FF0000"/>
                </a:solidFill>
              </a:rPr>
              <a:t>Example: P(n): 1 + 2 + … + n = n(n+1)/2</a:t>
            </a:r>
          </a:p>
        </p:txBody>
      </p:sp>
      <p:sp>
        <p:nvSpPr>
          <p:cNvPr id="3" name="Content Placeholder 2">
            <a:extLst>
              <a:ext uri="{FF2B5EF4-FFF2-40B4-BE49-F238E27FC236}">
                <a16:creationId xmlns:a16="http://schemas.microsoft.com/office/drawing/2014/main" id="{62C9177B-DFCC-435D-976C-1901C0F52535}"/>
              </a:ext>
            </a:extLst>
          </p:cNvPr>
          <p:cNvSpPr>
            <a:spLocks noGrp="1"/>
          </p:cNvSpPr>
          <p:nvPr>
            <p:ph idx="1"/>
          </p:nvPr>
        </p:nvSpPr>
        <p:spPr>
          <a:xfrm>
            <a:off x="838200" y="1381742"/>
            <a:ext cx="10515600" cy="4351338"/>
          </a:xfrm>
        </p:spPr>
        <p:txBody>
          <a:bodyPr>
            <a:normAutofit/>
          </a:bodyPr>
          <a:lstStyle/>
          <a:p>
            <a:pPr marL="0" indent="0">
              <a:buNone/>
            </a:pPr>
            <a:r>
              <a:rPr lang="en-US" dirty="0"/>
              <a:t>To prove P(n) is true for all n, must show</a:t>
            </a:r>
          </a:p>
          <a:p>
            <a:pPr marL="514350" indent="-514350">
              <a:buFont typeface="+mj-lt"/>
              <a:buAutoNum type="arabicPeriod"/>
            </a:pPr>
            <a:r>
              <a:rPr lang="en-US" dirty="0">
                <a:solidFill>
                  <a:srgbClr val="FF0000"/>
                </a:solidFill>
              </a:rPr>
              <a:t>Base case: </a:t>
            </a:r>
            <a:r>
              <a:rPr lang="en-US" dirty="0"/>
              <a:t>P(1) is true, and</a:t>
            </a:r>
          </a:p>
          <a:p>
            <a:pPr marL="514350" indent="-514350">
              <a:buFont typeface="+mj-lt"/>
              <a:buAutoNum type="arabicPeriod"/>
            </a:pPr>
            <a:r>
              <a:rPr lang="en-US" dirty="0">
                <a:solidFill>
                  <a:srgbClr val="FF0000"/>
                </a:solidFill>
              </a:rPr>
              <a:t>Inductive Step: </a:t>
            </a:r>
            <a:r>
              <a:rPr lang="en-US" dirty="0"/>
              <a:t>Whenever P(n) is true then P(n+1) is true.</a:t>
            </a:r>
          </a:p>
          <a:p>
            <a:pPr marL="0" indent="0">
              <a:buNone/>
            </a:pPr>
            <a:endParaRPr lang="en-US" dirty="0"/>
          </a:p>
          <a:p>
            <a:pPr marL="0" indent="0">
              <a:buNone/>
            </a:pPr>
            <a:r>
              <a:rPr lang="en-US" dirty="0"/>
              <a:t>Step 2: Inductive Step: We now get to ASSUME that P(n) is true, and we must show that P(n+1) is true.</a:t>
            </a:r>
          </a:p>
          <a:p>
            <a:pPr marL="0" indent="0">
              <a:buNone/>
            </a:pPr>
            <a:endParaRPr lang="en-US" dirty="0"/>
          </a:p>
          <a:p>
            <a:pPr marL="0" indent="0">
              <a:buNone/>
            </a:pPr>
            <a:r>
              <a:rPr lang="en-US" dirty="0"/>
              <a:t>We are done with the base case. We could try to do n=2 or n=3 to build up intuition, but it is not necessary.</a:t>
            </a:r>
          </a:p>
        </p:txBody>
      </p:sp>
      <p:sp>
        <p:nvSpPr>
          <p:cNvPr id="4" name="Slide Number Placeholder 3">
            <a:extLst>
              <a:ext uri="{FF2B5EF4-FFF2-40B4-BE49-F238E27FC236}">
                <a16:creationId xmlns:a16="http://schemas.microsoft.com/office/drawing/2014/main" id="{54E6E093-9AAE-4E1B-A2CF-9E1628277B1A}"/>
              </a:ext>
            </a:extLst>
          </p:cNvPr>
          <p:cNvSpPr>
            <a:spLocks noGrp="1"/>
          </p:cNvSpPr>
          <p:nvPr>
            <p:ph type="sldNum" sz="quarter" idx="12"/>
          </p:nvPr>
        </p:nvSpPr>
        <p:spPr/>
        <p:txBody>
          <a:bodyPr/>
          <a:lstStyle/>
          <a:p>
            <a:fld id="{39170CAF-88AC-4846-AE90-53087C303D43}" type="slidenum">
              <a:rPr lang="en-US" smtClean="0"/>
              <a:t>18</a:t>
            </a:fld>
            <a:endParaRPr lang="en-US"/>
          </a:p>
        </p:txBody>
      </p:sp>
    </p:spTree>
    <p:extLst>
      <p:ext uri="{BB962C8B-B14F-4D97-AF65-F5344CB8AC3E}">
        <p14:creationId xmlns:p14="http://schemas.microsoft.com/office/powerpoint/2010/main" val="1755435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A819-113B-4399-9B67-D558D3789E9C}"/>
              </a:ext>
            </a:extLst>
          </p:cNvPr>
          <p:cNvSpPr>
            <a:spLocks noGrp="1"/>
          </p:cNvSpPr>
          <p:nvPr>
            <p:ph type="title"/>
          </p:nvPr>
        </p:nvSpPr>
        <p:spPr>
          <a:xfrm>
            <a:off x="838200" y="365125"/>
            <a:ext cx="10685016" cy="1325563"/>
          </a:xfrm>
        </p:spPr>
        <p:txBody>
          <a:bodyPr/>
          <a:lstStyle/>
          <a:p>
            <a:r>
              <a:rPr lang="en-US" dirty="0">
                <a:solidFill>
                  <a:srgbClr val="FF0000"/>
                </a:solidFill>
              </a:rPr>
              <a:t>Example: P(n): 1 + 2 + … + n = n(n+1)/2</a:t>
            </a:r>
          </a:p>
        </p:txBody>
      </p:sp>
      <p:sp>
        <p:nvSpPr>
          <p:cNvPr id="3" name="Content Placeholder 2">
            <a:extLst>
              <a:ext uri="{FF2B5EF4-FFF2-40B4-BE49-F238E27FC236}">
                <a16:creationId xmlns:a16="http://schemas.microsoft.com/office/drawing/2014/main" id="{62C9177B-DFCC-435D-976C-1901C0F52535}"/>
              </a:ext>
            </a:extLst>
          </p:cNvPr>
          <p:cNvSpPr>
            <a:spLocks noGrp="1"/>
          </p:cNvSpPr>
          <p:nvPr>
            <p:ph idx="1"/>
          </p:nvPr>
        </p:nvSpPr>
        <p:spPr>
          <a:xfrm>
            <a:off x="838200" y="1381742"/>
            <a:ext cx="10515600" cy="4351338"/>
          </a:xfrm>
        </p:spPr>
        <p:txBody>
          <a:bodyPr>
            <a:normAutofit fontScale="85000" lnSpcReduction="20000"/>
          </a:bodyPr>
          <a:lstStyle/>
          <a:p>
            <a:pPr marL="0" indent="0">
              <a:buNone/>
            </a:pPr>
            <a:r>
              <a:rPr lang="en-US" dirty="0"/>
              <a:t>To prove P(n) is true for all n, must show</a:t>
            </a:r>
          </a:p>
          <a:p>
            <a:pPr marL="514350" indent="-514350">
              <a:buFont typeface="+mj-lt"/>
              <a:buAutoNum type="arabicPeriod"/>
            </a:pPr>
            <a:r>
              <a:rPr lang="en-US" dirty="0">
                <a:solidFill>
                  <a:srgbClr val="FF0000"/>
                </a:solidFill>
              </a:rPr>
              <a:t>Base case: </a:t>
            </a:r>
            <a:r>
              <a:rPr lang="en-US" dirty="0"/>
              <a:t>P(1) is true, and</a:t>
            </a:r>
          </a:p>
          <a:p>
            <a:pPr marL="514350" indent="-514350">
              <a:buFont typeface="+mj-lt"/>
              <a:buAutoNum type="arabicPeriod"/>
            </a:pPr>
            <a:r>
              <a:rPr lang="en-US" dirty="0">
                <a:solidFill>
                  <a:srgbClr val="FF0000"/>
                </a:solidFill>
              </a:rPr>
              <a:t>Inductive Step: </a:t>
            </a:r>
            <a:r>
              <a:rPr lang="en-US" dirty="0"/>
              <a:t>Whenever P(n) is true then P(n+1) is true.</a:t>
            </a:r>
          </a:p>
          <a:p>
            <a:pPr marL="0" indent="0">
              <a:buNone/>
            </a:pPr>
            <a:endParaRPr lang="en-US" dirty="0"/>
          </a:p>
          <a:p>
            <a:pPr marL="0" indent="0">
              <a:buNone/>
            </a:pPr>
            <a:r>
              <a:rPr lang="en-US" dirty="0"/>
              <a:t>Step 2: Inductive Step: We now get to ASSUME that P(n) is true, and we must show that P(n+1) is true.</a:t>
            </a:r>
          </a:p>
          <a:p>
            <a:pPr marL="0" indent="0">
              <a:buNone/>
            </a:pPr>
            <a:endParaRPr lang="en-US" dirty="0"/>
          </a:p>
          <a:p>
            <a:pPr marL="0" indent="0">
              <a:buNone/>
            </a:pPr>
            <a:r>
              <a:rPr lang="en-US" dirty="0"/>
              <a:t>Extra work: If n=2 let’s check: Does 1+2 = 2(2+1)/2? </a:t>
            </a:r>
            <a:r>
              <a:rPr lang="en-US" dirty="0">
                <a:solidFill>
                  <a:srgbClr val="FF0000"/>
                </a:solidFill>
              </a:rPr>
              <a:t>YES!</a:t>
            </a:r>
          </a:p>
          <a:p>
            <a:pPr marL="0" indent="0">
              <a:buNone/>
            </a:pPr>
            <a:r>
              <a:rPr lang="en-US" dirty="0"/>
              <a:t>Extra work: if n=3 let’s check: Does 1+2+3 = 3(3+1)/2? </a:t>
            </a:r>
            <a:r>
              <a:rPr lang="en-US" dirty="0">
                <a:solidFill>
                  <a:srgbClr val="FF0000"/>
                </a:solidFill>
              </a:rPr>
              <a:t>YES!</a:t>
            </a:r>
          </a:p>
          <a:p>
            <a:pPr marL="0" indent="0">
              <a:buNone/>
            </a:pPr>
            <a:endParaRPr lang="en-US" dirty="0"/>
          </a:p>
          <a:p>
            <a:pPr marL="0" indent="0">
              <a:buNone/>
            </a:pPr>
            <a:r>
              <a:rPr lang="en-US" dirty="0"/>
              <a:t>These extra checks are not a substitute for a proof, but the more values of n that work, the more confident we are that it is true.</a:t>
            </a:r>
          </a:p>
        </p:txBody>
      </p:sp>
      <p:sp>
        <p:nvSpPr>
          <p:cNvPr id="4" name="Slide Number Placeholder 3">
            <a:extLst>
              <a:ext uri="{FF2B5EF4-FFF2-40B4-BE49-F238E27FC236}">
                <a16:creationId xmlns:a16="http://schemas.microsoft.com/office/drawing/2014/main" id="{6566A928-CCC7-4EEB-B4DB-616CBC2DBBFA}"/>
              </a:ext>
            </a:extLst>
          </p:cNvPr>
          <p:cNvSpPr>
            <a:spLocks noGrp="1"/>
          </p:cNvSpPr>
          <p:nvPr>
            <p:ph type="sldNum" sz="quarter" idx="12"/>
          </p:nvPr>
        </p:nvSpPr>
        <p:spPr/>
        <p:txBody>
          <a:bodyPr/>
          <a:lstStyle/>
          <a:p>
            <a:fld id="{39170CAF-88AC-4846-AE90-53087C303D43}" type="slidenum">
              <a:rPr lang="en-US" smtClean="0"/>
              <a:t>19</a:t>
            </a:fld>
            <a:endParaRPr lang="en-US"/>
          </a:p>
        </p:txBody>
      </p:sp>
    </p:spTree>
    <p:extLst>
      <p:ext uri="{BB962C8B-B14F-4D97-AF65-F5344CB8AC3E}">
        <p14:creationId xmlns:p14="http://schemas.microsoft.com/office/powerpoint/2010/main" val="2380745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A819-113B-4399-9B67-D558D3789E9C}"/>
              </a:ext>
            </a:extLst>
          </p:cNvPr>
          <p:cNvSpPr>
            <a:spLocks noGrp="1"/>
          </p:cNvSpPr>
          <p:nvPr>
            <p:ph type="title"/>
          </p:nvPr>
        </p:nvSpPr>
        <p:spPr/>
        <p:txBody>
          <a:bodyPr/>
          <a:lstStyle/>
          <a:p>
            <a:r>
              <a:rPr lang="en-US" dirty="0">
                <a:solidFill>
                  <a:srgbClr val="FF0000"/>
                </a:solidFill>
              </a:rPr>
              <a:t>Goals</a:t>
            </a:r>
          </a:p>
        </p:txBody>
      </p:sp>
      <p:sp>
        <p:nvSpPr>
          <p:cNvPr id="3" name="Content Placeholder 2">
            <a:extLst>
              <a:ext uri="{FF2B5EF4-FFF2-40B4-BE49-F238E27FC236}">
                <a16:creationId xmlns:a16="http://schemas.microsoft.com/office/drawing/2014/main" id="{62C9177B-DFCC-435D-976C-1901C0F52535}"/>
              </a:ext>
            </a:extLst>
          </p:cNvPr>
          <p:cNvSpPr>
            <a:spLocks noGrp="1"/>
          </p:cNvSpPr>
          <p:nvPr>
            <p:ph idx="1"/>
          </p:nvPr>
        </p:nvSpPr>
        <p:spPr/>
        <p:txBody>
          <a:bodyPr/>
          <a:lstStyle/>
          <a:p>
            <a:pPr marL="0" indent="0">
              <a:buNone/>
            </a:pPr>
            <a:r>
              <a:rPr lang="en-US" dirty="0"/>
              <a:t>Want to learn how to evaluate sums.</a:t>
            </a:r>
          </a:p>
          <a:p>
            <a:pPr marL="0" indent="0">
              <a:buNone/>
            </a:pPr>
            <a:endParaRPr lang="en-US" dirty="0"/>
          </a:p>
          <a:p>
            <a:pPr marL="0" indent="0">
              <a:buNone/>
            </a:pPr>
            <a:r>
              <a:rPr lang="en-US" dirty="0"/>
              <a:t>Will see a variety of techniques, including </a:t>
            </a:r>
            <a:r>
              <a:rPr lang="en-US" dirty="0">
                <a:solidFill>
                  <a:srgbClr val="FF0000"/>
                </a:solidFill>
              </a:rPr>
              <a:t>Induction</a:t>
            </a:r>
            <a:r>
              <a:rPr lang="en-US" dirty="0"/>
              <a:t>.</a:t>
            </a:r>
          </a:p>
        </p:txBody>
      </p:sp>
      <p:sp>
        <p:nvSpPr>
          <p:cNvPr id="4" name="Slide Number Placeholder 3">
            <a:extLst>
              <a:ext uri="{FF2B5EF4-FFF2-40B4-BE49-F238E27FC236}">
                <a16:creationId xmlns:a16="http://schemas.microsoft.com/office/drawing/2014/main" id="{2E87CECF-8C68-469D-8BB6-729A7DA47929}"/>
              </a:ext>
            </a:extLst>
          </p:cNvPr>
          <p:cNvSpPr>
            <a:spLocks noGrp="1"/>
          </p:cNvSpPr>
          <p:nvPr>
            <p:ph type="sldNum" sz="quarter" idx="12"/>
          </p:nvPr>
        </p:nvSpPr>
        <p:spPr/>
        <p:txBody>
          <a:bodyPr/>
          <a:lstStyle/>
          <a:p>
            <a:fld id="{39170CAF-88AC-4846-AE90-53087C303D43}" type="slidenum">
              <a:rPr lang="en-US" smtClean="0"/>
              <a:t>2</a:t>
            </a:fld>
            <a:endParaRPr lang="en-US"/>
          </a:p>
        </p:txBody>
      </p:sp>
    </p:spTree>
    <p:extLst>
      <p:ext uri="{BB962C8B-B14F-4D97-AF65-F5344CB8AC3E}">
        <p14:creationId xmlns:p14="http://schemas.microsoft.com/office/powerpoint/2010/main" val="115369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A819-113B-4399-9B67-D558D3789E9C}"/>
              </a:ext>
            </a:extLst>
          </p:cNvPr>
          <p:cNvSpPr>
            <a:spLocks noGrp="1"/>
          </p:cNvSpPr>
          <p:nvPr>
            <p:ph type="title"/>
          </p:nvPr>
        </p:nvSpPr>
        <p:spPr>
          <a:xfrm>
            <a:off x="470517" y="407327"/>
            <a:ext cx="10685016" cy="729016"/>
          </a:xfrm>
        </p:spPr>
        <p:txBody>
          <a:bodyPr/>
          <a:lstStyle/>
          <a:p>
            <a:r>
              <a:rPr lang="en-US" dirty="0">
                <a:solidFill>
                  <a:srgbClr val="FF0000"/>
                </a:solidFill>
              </a:rPr>
              <a:t>Example: P(n): 1 + 2 + … + n = n(n+1)/2</a:t>
            </a:r>
          </a:p>
        </p:txBody>
      </p:sp>
      <p:sp>
        <p:nvSpPr>
          <p:cNvPr id="3" name="Content Placeholder 2">
            <a:extLst>
              <a:ext uri="{FF2B5EF4-FFF2-40B4-BE49-F238E27FC236}">
                <a16:creationId xmlns:a16="http://schemas.microsoft.com/office/drawing/2014/main" id="{62C9177B-DFCC-435D-976C-1901C0F52535}"/>
              </a:ext>
            </a:extLst>
          </p:cNvPr>
          <p:cNvSpPr>
            <a:spLocks noGrp="1"/>
          </p:cNvSpPr>
          <p:nvPr>
            <p:ph idx="1"/>
          </p:nvPr>
        </p:nvSpPr>
        <p:spPr>
          <a:xfrm>
            <a:off x="301841" y="1074198"/>
            <a:ext cx="11780668" cy="5486400"/>
          </a:xfrm>
        </p:spPr>
        <p:txBody>
          <a:bodyPr>
            <a:normAutofit fontScale="92500" lnSpcReduction="10000"/>
          </a:bodyPr>
          <a:lstStyle/>
          <a:p>
            <a:pPr marL="0" indent="0">
              <a:buNone/>
            </a:pPr>
            <a:r>
              <a:rPr lang="en-US" dirty="0"/>
              <a:t>To prove P(n) is true for all n, must show</a:t>
            </a:r>
          </a:p>
          <a:p>
            <a:pPr marL="514350" indent="-514350">
              <a:buFont typeface="+mj-lt"/>
              <a:buAutoNum type="arabicPeriod"/>
            </a:pPr>
            <a:r>
              <a:rPr lang="en-US" dirty="0">
                <a:solidFill>
                  <a:srgbClr val="FF0000"/>
                </a:solidFill>
              </a:rPr>
              <a:t>Base case: </a:t>
            </a:r>
            <a:r>
              <a:rPr lang="en-US" dirty="0"/>
              <a:t>P(1) is true, and</a:t>
            </a:r>
          </a:p>
          <a:p>
            <a:pPr marL="514350" indent="-514350">
              <a:buFont typeface="+mj-lt"/>
              <a:buAutoNum type="arabicPeriod"/>
            </a:pPr>
            <a:r>
              <a:rPr lang="en-US" dirty="0">
                <a:solidFill>
                  <a:srgbClr val="FF0000"/>
                </a:solidFill>
              </a:rPr>
              <a:t>Inductive Step: </a:t>
            </a:r>
            <a:r>
              <a:rPr lang="en-US" dirty="0"/>
              <a:t>Whenever P(n) is true then P(n+1) is true.</a:t>
            </a:r>
          </a:p>
          <a:p>
            <a:pPr marL="0" indent="0">
              <a:buNone/>
            </a:pPr>
            <a:endParaRPr lang="en-US" dirty="0"/>
          </a:p>
          <a:p>
            <a:pPr marL="0" indent="0">
              <a:buNone/>
            </a:pPr>
            <a:r>
              <a:rPr lang="en-US" dirty="0"/>
              <a:t>Step 2: Inductive Step: We now get to ASSUME that P(n) is true, and we must show that P(n+1) is true.</a:t>
            </a:r>
          </a:p>
          <a:p>
            <a:pPr marL="0" indent="0">
              <a:buNone/>
            </a:pPr>
            <a:r>
              <a:rPr lang="en-US" dirty="0"/>
              <a:t>OK, we now get to assume P(n) is true, we want to prove P(n+1) is true.</a:t>
            </a:r>
          </a:p>
          <a:p>
            <a:pPr marL="0" indent="0">
              <a:buNone/>
            </a:pPr>
            <a:r>
              <a:rPr lang="en-US" dirty="0"/>
              <a:t>What does this mean? </a:t>
            </a:r>
          </a:p>
          <a:p>
            <a:pPr marL="0" indent="0">
              <a:buNone/>
            </a:pPr>
            <a:r>
              <a:rPr lang="en-US" dirty="0"/>
              <a:t>P(n) true means we assume 1 + 2 + … + n = n(n+1)/2.</a:t>
            </a:r>
          </a:p>
          <a:p>
            <a:pPr marL="0" indent="0">
              <a:buNone/>
            </a:pPr>
            <a:r>
              <a:rPr lang="en-US" dirty="0"/>
              <a:t>We want to prove that P(n+1): 1 + 2 + … + n + (n+1)  =  (n+1)(n+1+1)/2 is true.</a:t>
            </a:r>
          </a:p>
          <a:p>
            <a:pPr marL="0" indent="0">
              <a:buNone/>
            </a:pPr>
            <a:endParaRPr lang="en-US" dirty="0"/>
          </a:p>
          <a:p>
            <a:pPr marL="0" indent="0">
              <a:buNone/>
            </a:pPr>
            <a:r>
              <a:rPr lang="en-US" dirty="0">
                <a:solidFill>
                  <a:srgbClr val="FF0000"/>
                </a:solidFill>
              </a:rPr>
              <a:t>How should we proceed? When we look at P(n+1), do we see anything related to P(n)?</a:t>
            </a:r>
          </a:p>
        </p:txBody>
      </p:sp>
      <p:sp>
        <p:nvSpPr>
          <p:cNvPr id="4" name="Slide Number Placeholder 3">
            <a:extLst>
              <a:ext uri="{FF2B5EF4-FFF2-40B4-BE49-F238E27FC236}">
                <a16:creationId xmlns:a16="http://schemas.microsoft.com/office/drawing/2014/main" id="{D35FF858-68CD-4814-AE07-9F4389F9A885}"/>
              </a:ext>
            </a:extLst>
          </p:cNvPr>
          <p:cNvSpPr>
            <a:spLocks noGrp="1"/>
          </p:cNvSpPr>
          <p:nvPr>
            <p:ph type="sldNum" sz="quarter" idx="12"/>
          </p:nvPr>
        </p:nvSpPr>
        <p:spPr/>
        <p:txBody>
          <a:bodyPr/>
          <a:lstStyle/>
          <a:p>
            <a:fld id="{39170CAF-88AC-4846-AE90-53087C303D43}" type="slidenum">
              <a:rPr lang="en-US" smtClean="0"/>
              <a:t>20</a:t>
            </a:fld>
            <a:endParaRPr lang="en-US"/>
          </a:p>
        </p:txBody>
      </p:sp>
    </p:spTree>
    <p:extLst>
      <p:ext uri="{BB962C8B-B14F-4D97-AF65-F5344CB8AC3E}">
        <p14:creationId xmlns:p14="http://schemas.microsoft.com/office/powerpoint/2010/main" val="1651774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A819-113B-4399-9B67-D558D3789E9C}"/>
              </a:ext>
            </a:extLst>
          </p:cNvPr>
          <p:cNvSpPr>
            <a:spLocks noGrp="1"/>
          </p:cNvSpPr>
          <p:nvPr>
            <p:ph type="title"/>
          </p:nvPr>
        </p:nvSpPr>
        <p:spPr>
          <a:xfrm>
            <a:off x="252274" y="301842"/>
            <a:ext cx="10685016" cy="913259"/>
          </a:xfrm>
        </p:spPr>
        <p:txBody>
          <a:bodyPr/>
          <a:lstStyle/>
          <a:p>
            <a:r>
              <a:rPr lang="en-US" dirty="0">
                <a:solidFill>
                  <a:srgbClr val="FF0000"/>
                </a:solidFill>
              </a:rPr>
              <a:t>Example: P(n): 1 + 2 + … + n = n(n+1)/2</a:t>
            </a:r>
          </a:p>
        </p:txBody>
      </p:sp>
      <p:sp>
        <p:nvSpPr>
          <p:cNvPr id="3" name="Content Placeholder 2">
            <a:extLst>
              <a:ext uri="{FF2B5EF4-FFF2-40B4-BE49-F238E27FC236}">
                <a16:creationId xmlns:a16="http://schemas.microsoft.com/office/drawing/2014/main" id="{62C9177B-DFCC-435D-976C-1901C0F52535}"/>
              </a:ext>
            </a:extLst>
          </p:cNvPr>
          <p:cNvSpPr>
            <a:spLocks noGrp="1"/>
          </p:cNvSpPr>
          <p:nvPr>
            <p:ph idx="1"/>
          </p:nvPr>
        </p:nvSpPr>
        <p:spPr>
          <a:xfrm>
            <a:off x="336981" y="1215101"/>
            <a:ext cx="11514707" cy="5008146"/>
          </a:xfrm>
        </p:spPr>
        <p:txBody>
          <a:bodyPr>
            <a:normAutofit fontScale="85000" lnSpcReduction="20000"/>
          </a:bodyPr>
          <a:lstStyle/>
          <a:p>
            <a:pPr marL="0" indent="0">
              <a:buNone/>
            </a:pPr>
            <a:r>
              <a:rPr lang="en-US" dirty="0"/>
              <a:t>To prove P(n) is true for all n, must show</a:t>
            </a:r>
          </a:p>
          <a:p>
            <a:pPr marL="514350" indent="-514350">
              <a:buFont typeface="+mj-lt"/>
              <a:buAutoNum type="arabicPeriod"/>
            </a:pPr>
            <a:r>
              <a:rPr lang="en-US" dirty="0">
                <a:solidFill>
                  <a:srgbClr val="FF0000"/>
                </a:solidFill>
              </a:rPr>
              <a:t>Base case: </a:t>
            </a:r>
            <a:r>
              <a:rPr lang="en-US" dirty="0"/>
              <a:t>P(1) is true, and</a:t>
            </a:r>
          </a:p>
          <a:p>
            <a:pPr marL="514350" indent="-514350">
              <a:buFont typeface="+mj-lt"/>
              <a:buAutoNum type="arabicPeriod"/>
            </a:pPr>
            <a:r>
              <a:rPr lang="en-US" dirty="0">
                <a:solidFill>
                  <a:srgbClr val="FF0000"/>
                </a:solidFill>
              </a:rPr>
              <a:t>Inductive Step: </a:t>
            </a:r>
            <a:r>
              <a:rPr lang="en-US" dirty="0"/>
              <a:t>Whenever P(n) is true then P(n+1) is true.</a:t>
            </a:r>
          </a:p>
          <a:p>
            <a:pPr marL="0" indent="0">
              <a:buNone/>
            </a:pPr>
            <a:endParaRPr lang="en-US" dirty="0"/>
          </a:p>
          <a:p>
            <a:pPr marL="0" indent="0">
              <a:buNone/>
            </a:pPr>
            <a:r>
              <a:rPr lang="en-US" dirty="0"/>
              <a:t>Step 2: Inductive Step: We now get to ASSUME that P(n) is true, and we must show that P(n+1) is true.</a:t>
            </a:r>
          </a:p>
          <a:p>
            <a:pPr marL="0" indent="0">
              <a:buNone/>
            </a:pPr>
            <a:r>
              <a:rPr lang="en-US" dirty="0"/>
              <a:t>OK, we now get to assume P(n) is true, we want to prove P(n+1) is true.</a:t>
            </a:r>
          </a:p>
          <a:p>
            <a:pPr marL="0" indent="0">
              <a:buNone/>
            </a:pPr>
            <a:r>
              <a:rPr lang="en-US" dirty="0"/>
              <a:t>What does this mean? </a:t>
            </a:r>
          </a:p>
          <a:p>
            <a:pPr marL="0" indent="0">
              <a:buNone/>
            </a:pPr>
            <a:r>
              <a:rPr lang="en-US" dirty="0"/>
              <a:t>P(n) true means we assume </a:t>
            </a:r>
            <a:r>
              <a:rPr lang="en-US" dirty="0">
                <a:highlight>
                  <a:srgbClr val="FFFF00"/>
                </a:highlight>
              </a:rPr>
              <a:t>1 + 2 + … + n </a:t>
            </a:r>
            <a:r>
              <a:rPr lang="en-US" dirty="0"/>
              <a:t>= n(n+1)/2.</a:t>
            </a:r>
          </a:p>
          <a:p>
            <a:pPr marL="0" indent="0">
              <a:buNone/>
            </a:pPr>
            <a:r>
              <a:rPr lang="en-US" dirty="0"/>
              <a:t>We want to prove that P(n+1): </a:t>
            </a:r>
            <a:r>
              <a:rPr lang="en-US" dirty="0">
                <a:highlight>
                  <a:srgbClr val="FFFF00"/>
                </a:highlight>
              </a:rPr>
              <a:t>1 + 2 + … + n</a:t>
            </a:r>
            <a:r>
              <a:rPr lang="en-US" dirty="0"/>
              <a:t> + (n+1)  =  (n+1)(n+1+1)/2 is true.</a:t>
            </a:r>
          </a:p>
          <a:p>
            <a:pPr marL="0" indent="0">
              <a:buNone/>
            </a:pPr>
            <a:endParaRPr lang="en-US" dirty="0"/>
          </a:p>
          <a:p>
            <a:pPr marL="0" indent="0">
              <a:buNone/>
            </a:pPr>
            <a:r>
              <a:rPr lang="en-US" dirty="0"/>
              <a:t>How should we proceed? Notice that the sum for n+1 starts off exactly as the sum for n!</a:t>
            </a:r>
          </a:p>
          <a:p>
            <a:pPr marL="0" indent="0">
              <a:buNone/>
            </a:pPr>
            <a:r>
              <a:rPr lang="en-US" dirty="0"/>
              <a:t>What are we assuming we know about 1 + 2 + … + n? </a:t>
            </a:r>
            <a:r>
              <a:rPr lang="en-US" dirty="0">
                <a:solidFill>
                  <a:srgbClr val="FF0000"/>
                </a:solidFill>
              </a:rPr>
              <a:t>We are assuming it equals ….</a:t>
            </a:r>
          </a:p>
        </p:txBody>
      </p:sp>
      <p:sp>
        <p:nvSpPr>
          <p:cNvPr id="4" name="Slide Number Placeholder 3">
            <a:extLst>
              <a:ext uri="{FF2B5EF4-FFF2-40B4-BE49-F238E27FC236}">
                <a16:creationId xmlns:a16="http://schemas.microsoft.com/office/drawing/2014/main" id="{AD1D4414-893C-4CBD-BD09-657244C3E21C}"/>
              </a:ext>
            </a:extLst>
          </p:cNvPr>
          <p:cNvSpPr>
            <a:spLocks noGrp="1"/>
          </p:cNvSpPr>
          <p:nvPr>
            <p:ph type="sldNum" sz="quarter" idx="12"/>
          </p:nvPr>
        </p:nvSpPr>
        <p:spPr/>
        <p:txBody>
          <a:bodyPr/>
          <a:lstStyle/>
          <a:p>
            <a:fld id="{39170CAF-88AC-4846-AE90-53087C303D43}" type="slidenum">
              <a:rPr lang="en-US" smtClean="0"/>
              <a:t>21</a:t>
            </a:fld>
            <a:endParaRPr lang="en-US"/>
          </a:p>
        </p:txBody>
      </p:sp>
    </p:spTree>
    <p:extLst>
      <p:ext uri="{BB962C8B-B14F-4D97-AF65-F5344CB8AC3E}">
        <p14:creationId xmlns:p14="http://schemas.microsoft.com/office/powerpoint/2010/main" val="1984013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A819-113B-4399-9B67-D558D3789E9C}"/>
              </a:ext>
            </a:extLst>
          </p:cNvPr>
          <p:cNvSpPr>
            <a:spLocks noGrp="1"/>
          </p:cNvSpPr>
          <p:nvPr>
            <p:ph type="title"/>
          </p:nvPr>
        </p:nvSpPr>
        <p:spPr>
          <a:xfrm>
            <a:off x="230819" y="205327"/>
            <a:ext cx="10685016" cy="1016617"/>
          </a:xfrm>
        </p:spPr>
        <p:txBody>
          <a:bodyPr/>
          <a:lstStyle/>
          <a:p>
            <a:r>
              <a:rPr lang="en-US" dirty="0">
                <a:solidFill>
                  <a:srgbClr val="FF0000"/>
                </a:solidFill>
              </a:rPr>
              <a:t>Example: P(n): 1 + 2 + … + n = n(n+1)/2</a:t>
            </a:r>
          </a:p>
        </p:txBody>
      </p:sp>
      <p:sp>
        <p:nvSpPr>
          <p:cNvPr id="3" name="Content Placeholder 2">
            <a:extLst>
              <a:ext uri="{FF2B5EF4-FFF2-40B4-BE49-F238E27FC236}">
                <a16:creationId xmlns:a16="http://schemas.microsoft.com/office/drawing/2014/main" id="{62C9177B-DFCC-435D-976C-1901C0F52535}"/>
              </a:ext>
            </a:extLst>
          </p:cNvPr>
          <p:cNvSpPr>
            <a:spLocks noGrp="1"/>
          </p:cNvSpPr>
          <p:nvPr>
            <p:ph idx="1"/>
          </p:nvPr>
        </p:nvSpPr>
        <p:spPr>
          <a:xfrm>
            <a:off x="230819" y="1088779"/>
            <a:ext cx="11700769" cy="5270931"/>
          </a:xfrm>
        </p:spPr>
        <p:txBody>
          <a:bodyPr>
            <a:noAutofit/>
          </a:bodyPr>
          <a:lstStyle/>
          <a:p>
            <a:pPr marL="0" indent="0">
              <a:buNone/>
            </a:pPr>
            <a:r>
              <a:rPr lang="en-US" sz="2000" dirty="0"/>
              <a:t>To prove P(n) is true for all n, must show</a:t>
            </a:r>
          </a:p>
          <a:p>
            <a:pPr marL="514350" indent="-514350">
              <a:buFont typeface="+mj-lt"/>
              <a:buAutoNum type="arabicPeriod"/>
            </a:pPr>
            <a:r>
              <a:rPr lang="en-US" sz="2000" dirty="0">
                <a:solidFill>
                  <a:srgbClr val="FF0000"/>
                </a:solidFill>
              </a:rPr>
              <a:t>Base case: </a:t>
            </a:r>
            <a:r>
              <a:rPr lang="en-US" sz="2000" dirty="0"/>
              <a:t>P(1) is true, and</a:t>
            </a:r>
          </a:p>
          <a:p>
            <a:pPr marL="514350" indent="-514350">
              <a:buFont typeface="+mj-lt"/>
              <a:buAutoNum type="arabicPeriod"/>
            </a:pPr>
            <a:r>
              <a:rPr lang="en-US" sz="2000" dirty="0">
                <a:solidFill>
                  <a:srgbClr val="FF0000"/>
                </a:solidFill>
              </a:rPr>
              <a:t>Inductive Step: </a:t>
            </a:r>
            <a:r>
              <a:rPr lang="en-US" sz="2000" dirty="0"/>
              <a:t>Whenever P(n) is true then P(n+1) is true.</a:t>
            </a:r>
          </a:p>
          <a:p>
            <a:pPr marL="0" indent="0">
              <a:buNone/>
            </a:pPr>
            <a:endParaRPr lang="en-US" sz="2000" dirty="0"/>
          </a:p>
          <a:p>
            <a:pPr marL="0" indent="0">
              <a:buNone/>
            </a:pPr>
            <a:r>
              <a:rPr lang="en-US" sz="2000" dirty="0"/>
              <a:t>Step 2: Inductive Step: We now get to ASSUME that P(n) is true, and we must show that P(n+1) is true.</a:t>
            </a:r>
          </a:p>
          <a:p>
            <a:pPr marL="0" indent="0">
              <a:buNone/>
            </a:pPr>
            <a:r>
              <a:rPr lang="en-US" sz="2000" dirty="0"/>
              <a:t>OK, we now get to assume P(n) is true, we want to prove P(n+1) is true.</a:t>
            </a:r>
          </a:p>
          <a:p>
            <a:pPr marL="0" indent="0">
              <a:buNone/>
            </a:pPr>
            <a:r>
              <a:rPr lang="en-US" sz="2000" dirty="0"/>
              <a:t>What does this mean? </a:t>
            </a:r>
          </a:p>
          <a:p>
            <a:pPr marL="0" indent="0">
              <a:buNone/>
            </a:pPr>
            <a:r>
              <a:rPr lang="en-US" sz="2000" dirty="0"/>
              <a:t>P(n) true means we assume </a:t>
            </a:r>
            <a:r>
              <a:rPr lang="en-US" sz="2000" dirty="0">
                <a:highlight>
                  <a:srgbClr val="FFFF00"/>
                </a:highlight>
              </a:rPr>
              <a:t>1 + 2 + … + n </a:t>
            </a:r>
            <a:r>
              <a:rPr lang="en-US" sz="2000" dirty="0"/>
              <a:t>= n(n+1)/2.</a:t>
            </a:r>
          </a:p>
          <a:p>
            <a:pPr marL="0" indent="0">
              <a:buNone/>
            </a:pPr>
            <a:r>
              <a:rPr lang="en-US" sz="2000" dirty="0"/>
              <a:t>We want to prove that P(n+1): </a:t>
            </a:r>
            <a:r>
              <a:rPr lang="en-US" sz="2000" dirty="0">
                <a:highlight>
                  <a:srgbClr val="FFFF00"/>
                </a:highlight>
              </a:rPr>
              <a:t>1 + 2 + … + n</a:t>
            </a:r>
            <a:r>
              <a:rPr lang="en-US" sz="2000" dirty="0"/>
              <a:t> + (n+1)  =  (n+1)(n+1+1)/2 is true.</a:t>
            </a:r>
          </a:p>
          <a:p>
            <a:pPr marL="0" indent="0">
              <a:buNone/>
            </a:pPr>
            <a:endParaRPr lang="en-US" sz="2000" dirty="0"/>
          </a:p>
          <a:p>
            <a:pPr marL="0" indent="0">
              <a:buNone/>
            </a:pPr>
            <a:r>
              <a:rPr lang="en-US" sz="2000" dirty="0"/>
              <a:t>How should we proceed? Notice that the sum for n+1 starts off exactly as the sum for n!</a:t>
            </a:r>
          </a:p>
          <a:p>
            <a:pPr marL="0" indent="0">
              <a:buNone/>
            </a:pPr>
            <a:r>
              <a:rPr lang="en-US" sz="2000" dirty="0"/>
              <a:t>What are we assuming we know about 1 + 2 + … + n? We are assuming it equals </a:t>
            </a:r>
            <a:r>
              <a:rPr lang="en-US" sz="2000" dirty="0">
                <a:highlight>
                  <a:srgbClr val="FFFF00"/>
                </a:highlight>
              </a:rPr>
              <a:t>n(n+1)/2</a:t>
            </a:r>
            <a:r>
              <a:rPr lang="en-US" sz="2000" dirty="0"/>
              <a:t>.</a:t>
            </a:r>
          </a:p>
          <a:p>
            <a:pPr marL="0" indent="0">
              <a:buNone/>
            </a:pPr>
            <a:r>
              <a:rPr lang="en-US" sz="2000" dirty="0"/>
              <a:t>Thus let’s substitute for 1 + 2 + … + n in 1 + 2 + … + n + (n+1).</a:t>
            </a:r>
          </a:p>
        </p:txBody>
      </p:sp>
      <p:sp>
        <p:nvSpPr>
          <p:cNvPr id="4" name="Slide Number Placeholder 3">
            <a:extLst>
              <a:ext uri="{FF2B5EF4-FFF2-40B4-BE49-F238E27FC236}">
                <a16:creationId xmlns:a16="http://schemas.microsoft.com/office/drawing/2014/main" id="{74DA2FDA-CE55-480E-8339-50FB46BBC50C}"/>
              </a:ext>
            </a:extLst>
          </p:cNvPr>
          <p:cNvSpPr>
            <a:spLocks noGrp="1"/>
          </p:cNvSpPr>
          <p:nvPr>
            <p:ph type="sldNum" sz="quarter" idx="12"/>
          </p:nvPr>
        </p:nvSpPr>
        <p:spPr/>
        <p:txBody>
          <a:bodyPr/>
          <a:lstStyle/>
          <a:p>
            <a:fld id="{39170CAF-88AC-4846-AE90-53087C303D43}" type="slidenum">
              <a:rPr lang="en-US" smtClean="0"/>
              <a:t>22</a:t>
            </a:fld>
            <a:endParaRPr lang="en-US"/>
          </a:p>
        </p:txBody>
      </p:sp>
    </p:spTree>
    <p:extLst>
      <p:ext uri="{BB962C8B-B14F-4D97-AF65-F5344CB8AC3E}">
        <p14:creationId xmlns:p14="http://schemas.microsoft.com/office/powerpoint/2010/main" val="1542197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A819-113B-4399-9B67-D558D3789E9C}"/>
              </a:ext>
            </a:extLst>
          </p:cNvPr>
          <p:cNvSpPr>
            <a:spLocks noGrp="1"/>
          </p:cNvSpPr>
          <p:nvPr>
            <p:ph type="title"/>
          </p:nvPr>
        </p:nvSpPr>
        <p:spPr>
          <a:xfrm>
            <a:off x="230819" y="205327"/>
            <a:ext cx="10685016" cy="1016617"/>
          </a:xfrm>
        </p:spPr>
        <p:txBody>
          <a:bodyPr/>
          <a:lstStyle/>
          <a:p>
            <a:r>
              <a:rPr lang="en-US" dirty="0">
                <a:solidFill>
                  <a:srgbClr val="FF0000"/>
                </a:solidFill>
              </a:rPr>
              <a:t>Example: P(n): 1 + 2 + … + n = n(n+1)/2</a:t>
            </a:r>
          </a:p>
        </p:txBody>
      </p:sp>
      <p:sp>
        <p:nvSpPr>
          <p:cNvPr id="3" name="Content Placeholder 2">
            <a:extLst>
              <a:ext uri="{FF2B5EF4-FFF2-40B4-BE49-F238E27FC236}">
                <a16:creationId xmlns:a16="http://schemas.microsoft.com/office/drawing/2014/main" id="{62C9177B-DFCC-435D-976C-1901C0F52535}"/>
              </a:ext>
            </a:extLst>
          </p:cNvPr>
          <p:cNvSpPr>
            <a:spLocks noGrp="1"/>
          </p:cNvSpPr>
          <p:nvPr>
            <p:ph idx="1"/>
          </p:nvPr>
        </p:nvSpPr>
        <p:spPr>
          <a:xfrm>
            <a:off x="260412" y="1085419"/>
            <a:ext cx="11700769" cy="5270931"/>
          </a:xfrm>
        </p:spPr>
        <p:txBody>
          <a:bodyPr>
            <a:noAutofit/>
          </a:bodyPr>
          <a:lstStyle/>
          <a:p>
            <a:pPr marL="0" indent="0">
              <a:buNone/>
            </a:pPr>
            <a:r>
              <a:rPr lang="en-US" sz="2000" dirty="0"/>
              <a:t>To prove P(n) is true for all n, must show</a:t>
            </a:r>
          </a:p>
          <a:p>
            <a:pPr marL="514350" indent="-514350">
              <a:buFont typeface="+mj-lt"/>
              <a:buAutoNum type="arabicPeriod"/>
            </a:pPr>
            <a:r>
              <a:rPr lang="en-US" sz="2000" dirty="0">
                <a:solidFill>
                  <a:srgbClr val="FF0000"/>
                </a:solidFill>
              </a:rPr>
              <a:t>Base case: </a:t>
            </a:r>
            <a:r>
              <a:rPr lang="en-US" sz="2000" dirty="0"/>
              <a:t>P(1) is true, and</a:t>
            </a:r>
          </a:p>
          <a:p>
            <a:pPr marL="514350" indent="-514350">
              <a:buFont typeface="+mj-lt"/>
              <a:buAutoNum type="arabicPeriod"/>
            </a:pPr>
            <a:r>
              <a:rPr lang="en-US" sz="2000" dirty="0">
                <a:solidFill>
                  <a:srgbClr val="FF0000"/>
                </a:solidFill>
              </a:rPr>
              <a:t>Inductive Step: </a:t>
            </a:r>
            <a:r>
              <a:rPr lang="en-US" sz="2000" dirty="0"/>
              <a:t>Whenever P(n) is true then P(n+1) is true.</a:t>
            </a:r>
          </a:p>
          <a:p>
            <a:pPr marL="0" indent="0">
              <a:buNone/>
            </a:pPr>
            <a:endParaRPr lang="en-US" sz="2000" dirty="0"/>
          </a:p>
          <a:p>
            <a:pPr marL="0" indent="0">
              <a:buNone/>
            </a:pPr>
            <a:r>
              <a:rPr lang="en-US" sz="2000" dirty="0"/>
              <a:t>Step 2: Inductive Step: We now get to ASSUME that P(n) is true, and we must show that P(n+1) is true.</a:t>
            </a:r>
          </a:p>
          <a:p>
            <a:pPr marL="0" indent="0">
              <a:buNone/>
            </a:pPr>
            <a:r>
              <a:rPr lang="en-US" sz="2000" dirty="0"/>
              <a:t>OK, we now get to assume P(n) is true, we want to prove P(n+1) is true.</a:t>
            </a:r>
          </a:p>
          <a:p>
            <a:pPr marL="0" indent="0">
              <a:buNone/>
            </a:pPr>
            <a:r>
              <a:rPr lang="en-US" sz="2000" dirty="0"/>
              <a:t>What does this mean? </a:t>
            </a:r>
          </a:p>
          <a:p>
            <a:pPr marL="0" indent="0">
              <a:buNone/>
            </a:pPr>
            <a:r>
              <a:rPr lang="en-US" sz="2000" dirty="0"/>
              <a:t>P(n) true means we assume </a:t>
            </a:r>
            <a:r>
              <a:rPr lang="en-US" sz="2000" dirty="0">
                <a:highlight>
                  <a:srgbClr val="FFFF00"/>
                </a:highlight>
              </a:rPr>
              <a:t>1 + 2 + … + n </a:t>
            </a:r>
            <a:r>
              <a:rPr lang="en-US" sz="2000" dirty="0"/>
              <a:t>= n(n+1)/2.</a:t>
            </a:r>
          </a:p>
          <a:p>
            <a:pPr marL="0" indent="0">
              <a:buNone/>
            </a:pPr>
            <a:r>
              <a:rPr lang="en-US" sz="2000" dirty="0"/>
              <a:t>We want to prove that P(n+1): </a:t>
            </a:r>
            <a:r>
              <a:rPr lang="en-US" sz="2000" dirty="0">
                <a:highlight>
                  <a:srgbClr val="FFFF00"/>
                </a:highlight>
              </a:rPr>
              <a:t>1 + 2 + … + n</a:t>
            </a:r>
            <a:r>
              <a:rPr lang="en-US" sz="2000" dirty="0"/>
              <a:t> + (n+1)  =  (n+1)(n+1+1)/2 is true.</a:t>
            </a:r>
          </a:p>
          <a:p>
            <a:pPr marL="0" indent="0">
              <a:buNone/>
            </a:pPr>
            <a:endParaRPr lang="en-US" sz="2000" dirty="0"/>
          </a:p>
          <a:p>
            <a:pPr marL="0" indent="0">
              <a:buNone/>
            </a:pPr>
            <a:r>
              <a:rPr lang="en-US" sz="2000" dirty="0"/>
              <a:t>Using the inductive assumption, we have</a:t>
            </a:r>
          </a:p>
          <a:p>
            <a:pPr marL="0" indent="0">
              <a:buNone/>
            </a:pPr>
            <a:r>
              <a:rPr lang="en-US" sz="2000" dirty="0">
                <a:highlight>
                  <a:srgbClr val="FFFF00"/>
                </a:highlight>
              </a:rPr>
              <a:t>1 + 2 + … + n</a:t>
            </a:r>
            <a:r>
              <a:rPr lang="en-US" sz="2000" dirty="0"/>
              <a:t> + (n+1) = (1 + 2 + … + n) + (n+1)  =  </a:t>
            </a:r>
            <a:r>
              <a:rPr lang="en-US" sz="2000" dirty="0">
                <a:highlight>
                  <a:srgbClr val="FFFF00"/>
                </a:highlight>
              </a:rPr>
              <a:t>n(n+1)/2</a:t>
            </a:r>
            <a:r>
              <a:rPr lang="en-US" sz="2000" dirty="0"/>
              <a:t>  +  (n+1).</a:t>
            </a:r>
          </a:p>
          <a:p>
            <a:pPr marL="0" indent="0">
              <a:buNone/>
            </a:pPr>
            <a:r>
              <a:rPr lang="en-US" sz="2000" dirty="0"/>
              <a:t>Now we just need to show the far right equals our claim, (n+1)(n+1+1)/2. How do we add two fractions?</a:t>
            </a:r>
          </a:p>
          <a:p>
            <a:pPr marL="0" indent="0">
              <a:buNone/>
            </a:pPr>
            <a:endParaRPr lang="en-US" sz="2000" dirty="0"/>
          </a:p>
        </p:txBody>
      </p:sp>
      <p:sp>
        <p:nvSpPr>
          <p:cNvPr id="4" name="Slide Number Placeholder 3">
            <a:extLst>
              <a:ext uri="{FF2B5EF4-FFF2-40B4-BE49-F238E27FC236}">
                <a16:creationId xmlns:a16="http://schemas.microsoft.com/office/drawing/2014/main" id="{BB043428-06B1-481E-8D18-F641FEDC6E93}"/>
              </a:ext>
            </a:extLst>
          </p:cNvPr>
          <p:cNvSpPr>
            <a:spLocks noGrp="1"/>
          </p:cNvSpPr>
          <p:nvPr>
            <p:ph type="sldNum" sz="quarter" idx="12"/>
          </p:nvPr>
        </p:nvSpPr>
        <p:spPr/>
        <p:txBody>
          <a:bodyPr/>
          <a:lstStyle/>
          <a:p>
            <a:fld id="{39170CAF-88AC-4846-AE90-53087C303D43}" type="slidenum">
              <a:rPr lang="en-US" smtClean="0"/>
              <a:t>23</a:t>
            </a:fld>
            <a:endParaRPr lang="en-US"/>
          </a:p>
        </p:txBody>
      </p:sp>
    </p:spTree>
    <p:extLst>
      <p:ext uri="{BB962C8B-B14F-4D97-AF65-F5344CB8AC3E}">
        <p14:creationId xmlns:p14="http://schemas.microsoft.com/office/powerpoint/2010/main" val="1239610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A819-113B-4399-9B67-D558D3789E9C}"/>
              </a:ext>
            </a:extLst>
          </p:cNvPr>
          <p:cNvSpPr>
            <a:spLocks noGrp="1"/>
          </p:cNvSpPr>
          <p:nvPr>
            <p:ph type="title"/>
          </p:nvPr>
        </p:nvSpPr>
        <p:spPr>
          <a:xfrm>
            <a:off x="230819" y="205327"/>
            <a:ext cx="10685016" cy="1016617"/>
          </a:xfrm>
        </p:spPr>
        <p:txBody>
          <a:bodyPr/>
          <a:lstStyle/>
          <a:p>
            <a:r>
              <a:rPr lang="en-US" dirty="0">
                <a:solidFill>
                  <a:srgbClr val="FF0000"/>
                </a:solidFill>
              </a:rPr>
              <a:t>Example: P(n): 1 + 2 + … + n = n(n+1)/2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C9177B-DFCC-435D-976C-1901C0F52535}"/>
                  </a:ext>
                </a:extLst>
              </p:cNvPr>
              <p:cNvSpPr>
                <a:spLocks noGrp="1"/>
              </p:cNvSpPr>
              <p:nvPr>
                <p:ph idx="1"/>
              </p:nvPr>
            </p:nvSpPr>
            <p:spPr>
              <a:xfrm>
                <a:off x="230819" y="1088779"/>
                <a:ext cx="11700769" cy="5480697"/>
              </a:xfrm>
            </p:spPr>
            <p:txBody>
              <a:bodyPr>
                <a:noAutofit/>
              </a:bodyPr>
              <a:lstStyle/>
              <a:p>
                <a:pPr marL="0" indent="0">
                  <a:buNone/>
                </a:pPr>
                <a:r>
                  <a:rPr lang="en-US" sz="2000" dirty="0"/>
                  <a:t>To prove P(n) is true for all n, must show</a:t>
                </a:r>
              </a:p>
              <a:p>
                <a:pPr marL="514350" indent="-514350">
                  <a:buFont typeface="+mj-lt"/>
                  <a:buAutoNum type="arabicPeriod"/>
                </a:pPr>
                <a:r>
                  <a:rPr lang="en-US" sz="2000" dirty="0">
                    <a:solidFill>
                      <a:srgbClr val="FF0000"/>
                    </a:solidFill>
                  </a:rPr>
                  <a:t>Base case: </a:t>
                </a:r>
                <a:r>
                  <a:rPr lang="en-US" sz="2000" dirty="0"/>
                  <a:t>P(1) is true, and</a:t>
                </a:r>
              </a:p>
              <a:p>
                <a:pPr marL="514350" indent="-514350">
                  <a:buFont typeface="+mj-lt"/>
                  <a:buAutoNum type="arabicPeriod"/>
                </a:pPr>
                <a:r>
                  <a:rPr lang="en-US" sz="2000" dirty="0">
                    <a:solidFill>
                      <a:srgbClr val="FF0000"/>
                    </a:solidFill>
                  </a:rPr>
                  <a:t>Inductive Step: </a:t>
                </a:r>
                <a:r>
                  <a:rPr lang="en-US" sz="2000" dirty="0"/>
                  <a:t>Whenever P(n) is true then P(n+1) is true.</a:t>
                </a:r>
              </a:p>
              <a:p>
                <a:pPr marL="0" indent="0">
                  <a:buNone/>
                </a:pPr>
                <a:endParaRPr lang="en-US" sz="2000" dirty="0"/>
              </a:p>
              <a:p>
                <a:pPr marL="0" indent="0">
                  <a:buNone/>
                </a:pPr>
                <a:r>
                  <a:rPr lang="en-US" sz="2000" dirty="0"/>
                  <a:t>Step 2: Inductive Step: We now get to ASSUME that P(n) is true, and we must show that P(n+1) is true.</a:t>
                </a:r>
              </a:p>
              <a:p>
                <a:pPr marL="0" indent="0">
                  <a:buNone/>
                </a:pPr>
                <a:r>
                  <a:rPr lang="en-US" sz="2000" dirty="0"/>
                  <a:t>OK, we now get to assume P(n) is true, we want to prove P(n+1) is true.</a:t>
                </a:r>
              </a:p>
              <a:p>
                <a:pPr marL="0" indent="0">
                  <a:buNone/>
                </a:pPr>
                <a:r>
                  <a:rPr lang="en-US" sz="2000" dirty="0"/>
                  <a:t>What does this mean? </a:t>
                </a:r>
              </a:p>
              <a:p>
                <a:pPr marL="0" indent="0">
                  <a:buNone/>
                </a:pPr>
                <a:r>
                  <a:rPr lang="en-US" sz="2000" dirty="0"/>
                  <a:t>P(n) true means we assume </a:t>
                </a:r>
                <a:r>
                  <a:rPr lang="en-US" sz="2000" dirty="0">
                    <a:highlight>
                      <a:srgbClr val="FFFF00"/>
                    </a:highlight>
                  </a:rPr>
                  <a:t>1 + 2 + … + n </a:t>
                </a:r>
                <a:r>
                  <a:rPr lang="en-US" sz="2000" dirty="0"/>
                  <a:t>= n(n+1)/2.</a:t>
                </a:r>
              </a:p>
              <a:p>
                <a:pPr marL="0" indent="0">
                  <a:buNone/>
                </a:pPr>
                <a:r>
                  <a:rPr lang="en-US" sz="2000" dirty="0"/>
                  <a:t>We want to prove that P(n+1): </a:t>
                </a:r>
                <a:r>
                  <a:rPr lang="en-US" sz="2000" dirty="0">
                    <a:highlight>
                      <a:srgbClr val="FFFF00"/>
                    </a:highlight>
                  </a:rPr>
                  <a:t>1 + 2 + … + n</a:t>
                </a:r>
                <a:r>
                  <a:rPr lang="en-US" sz="2000" dirty="0"/>
                  <a:t> + (n+1)  =  (n+1)(n+1+1)/2 is true.</a:t>
                </a:r>
              </a:p>
              <a:p>
                <a:pPr marL="0" indent="0">
                  <a:buNone/>
                </a:pPr>
                <a:endParaRPr lang="en-US" sz="2000" dirty="0"/>
              </a:p>
              <a:p>
                <a:pPr marL="0" indent="0">
                  <a:buNone/>
                </a:pPr>
                <a:r>
                  <a:rPr lang="en-US" sz="2000" dirty="0"/>
                  <a:t>We have 1 + 2 + … + n + (n+1) =  n(n+1)/2  +  (n+1).</a:t>
                </a:r>
              </a:p>
              <a:p>
                <a:pPr marL="0" indent="0">
                  <a:buNone/>
                </a:pPr>
                <a:r>
                  <a:rPr lang="en-US" sz="2000" dirty="0"/>
                  <a:t>But </a:t>
                </a:r>
                <a14:m>
                  <m:oMath xmlns:m="http://schemas.openxmlformats.org/officeDocument/2006/math">
                    <m:f>
                      <m:fPr>
                        <m:ctrlPr>
                          <a:rPr lang="en-US" sz="2500" i="1" smtClean="0">
                            <a:latin typeface="Cambria Math" panose="02040503050406030204" pitchFamily="18" charset="0"/>
                          </a:rPr>
                        </m:ctrlPr>
                      </m:fPr>
                      <m:num>
                        <m:r>
                          <a:rPr lang="en-US" sz="2500" b="0" i="1" smtClean="0">
                            <a:latin typeface="Cambria Math" panose="02040503050406030204" pitchFamily="18" charset="0"/>
                          </a:rPr>
                          <m:t>𝑛</m:t>
                        </m:r>
                        <m:r>
                          <a:rPr lang="en-US" sz="2500" b="0" i="1" smtClean="0">
                            <a:latin typeface="Cambria Math" panose="02040503050406030204" pitchFamily="18" charset="0"/>
                          </a:rPr>
                          <m:t>(</m:t>
                        </m:r>
                        <m:r>
                          <a:rPr lang="en-US" sz="2500" b="0" i="1" smtClean="0">
                            <a:latin typeface="Cambria Math" panose="02040503050406030204" pitchFamily="18" charset="0"/>
                          </a:rPr>
                          <m:t>𝑛</m:t>
                        </m:r>
                        <m:r>
                          <a:rPr lang="en-US" sz="2500" b="0" i="1" smtClean="0">
                            <a:latin typeface="Cambria Math" panose="02040503050406030204" pitchFamily="18" charset="0"/>
                          </a:rPr>
                          <m:t>+1)</m:t>
                        </m:r>
                      </m:num>
                      <m:den>
                        <m:r>
                          <a:rPr lang="en-US" sz="2500" b="0" i="1" smtClean="0">
                            <a:latin typeface="Cambria Math" panose="02040503050406030204" pitchFamily="18" charset="0"/>
                          </a:rPr>
                          <m:t>2</m:t>
                        </m:r>
                      </m:den>
                    </m:f>
                    <m:r>
                      <a:rPr lang="en-US" sz="2500" b="0" i="1" smtClean="0">
                        <a:latin typeface="Cambria Math" panose="02040503050406030204" pitchFamily="18" charset="0"/>
                      </a:rPr>
                      <m:t>+</m:t>
                    </m:r>
                    <m:d>
                      <m:dPr>
                        <m:ctrlPr>
                          <a:rPr lang="en-US" sz="2500" b="0" i="1" smtClean="0">
                            <a:latin typeface="Cambria Math" panose="02040503050406030204" pitchFamily="18" charset="0"/>
                          </a:rPr>
                        </m:ctrlPr>
                      </m:dPr>
                      <m:e>
                        <m:r>
                          <a:rPr lang="en-US" sz="2500" b="0" i="1" smtClean="0">
                            <a:latin typeface="Cambria Math" panose="02040503050406030204" pitchFamily="18" charset="0"/>
                          </a:rPr>
                          <m:t>𝑛</m:t>
                        </m:r>
                        <m:r>
                          <a:rPr lang="en-US" sz="2500" b="0" i="1" smtClean="0">
                            <a:latin typeface="Cambria Math" panose="02040503050406030204" pitchFamily="18" charset="0"/>
                          </a:rPr>
                          <m:t>+1</m:t>
                        </m:r>
                      </m:e>
                    </m:d>
                    <m:r>
                      <a:rPr lang="en-US" sz="2500" b="0" i="1" smtClean="0">
                        <a:latin typeface="Cambria Math" panose="02040503050406030204" pitchFamily="18" charset="0"/>
                      </a:rPr>
                      <m:t>=</m:t>
                    </m:r>
                  </m:oMath>
                </a14:m>
                <a:endParaRPr lang="en-US" sz="2000" dirty="0"/>
              </a:p>
            </p:txBody>
          </p:sp>
        </mc:Choice>
        <mc:Fallback xmlns="">
          <p:sp>
            <p:nvSpPr>
              <p:cNvPr id="3" name="Content Placeholder 2">
                <a:extLst>
                  <a:ext uri="{FF2B5EF4-FFF2-40B4-BE49-F238E27FC236}">
                    <a16:creationId xmlns:a16="http://schemas.microsoft.com/office/drawing/2014/main" id="{62C9177B-DFCC-435D-976C-1901C0F52535}"/>
                  </a:ext>
                </a:extLst>
              </p:cNvPr>
              <p:cNvSpPr>
                <a:spLocks noGrp="1" noRot="1" noChangeAspect="1" noMove="1" noResize="1" noEditPoints="1" noAdjustHandles="1" noChangeArrowheads="1" noChangeShapeType="1" noTextEdit="1"/>
              </p:cNvSpPr>
              <p:nvPr>
                <p:ph idx="1"/>
              </p:nvPr>
            </p:nvSpPr>
            <p:spPr>
              <a:xfrm>
                <a:off x="230819" y="1088779"/>
                <a:ext cx="11700769" cy="5480697"/>
              </a:xfrm>
              <a:blipFill>
                <a:blip r:embed="rId2"/>
                <a:stretch>
                  <a:fillRect l="-573" t="-122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116378C-47DA-4774-9075-90F5E4908B92}"/>
              </a:ext>
            </a:extLst>
          </p:cNvPr>
          <p:cNvSpPr>
            <a:spLocks noGrp="1"/>
          </p:cNvSpPr>
          <p:nvPr>
            <p:ph type="sldNum" sz="quarter" idx="12"/>
          </p:nvPr>
        </p:nvSpPr>
        <p:spPr/>
        <p:txBody>
          <a:bodyPr/>
          <a:lstStyle/>
          <a:p>
            <a:fld id="{39170CAF-88AC-4846-AE90-53087C303D43}" type="slidenum">
              <a:rPr lang="en-US" smtClean="0"/>
              <a:t>24</a:t>
            </a:fld>
            <a:endParaRPr lang="en-US"/>
          </a:p>
        </p:txBody>
      </p:sp>
    </p:spTree>
    <p:extLst>
      <p:ext uri="{BB962C8B-B14F-4D97-AF65-F5344CB8AC3E}">
        <p14:creationId xmlns:p14="http://schemas.microsoft.com/office/powerpoint/2010/main" val="311121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A819-113B-4399-9B67-D558D3789E9C}"/>
              </a:ext>
            </a:extLst>
          </p:cNvPr>
          <p:cNvSpPr>
            <a:spLocks noGrp="1"/>
          </p:cNvSpPr>
          <p:nvPr>
            <p:ph type="title"/>
          </p:nvPr>
        </p:nvSpPr>
        <p:spPr>
          <a:xfrm>
            <a:off x="230819" y="205327"/>
            <a:ext cx="10685016" cy="1016617"/>
          </a:xfrm>
        </p:spPr>
        <p:txBody>
          <a:bodyPr/>
          <a:lstStyle/>
          <a:p>
            <a:r>
              <a:rPr lang="en-US" dirty="0">
                <a:solidFill>
                  <a:srgbClr val="FF0000"/>
                </a:solidFill>
              </a:rPr>
              <a:t>Example: P(n): 1 + 2 + … + n = n(n+1)/2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C9177B-DFCC-435D-976C-1901C0F52535}"/>
                  </a:ext>
                </a:extLst>
              </p:cNvPr>
              <p:cNvSpPr>
                <a:spLocks noGrp="1"/>
              </p:cNvSpPr>
              <p:nvPr>
                <p:ph idx="1"/>
              </p:nvPr>
            </p:nvSpPr>
            <p:spPr>
              <a:xfrm>
                <a:off x="230819" y="1088779"/>
                <a:ext cx="11700769" cy="5480697"/>
              </a:xfrm>
            </p:spPr>
            <p:txBody>
              <a:bodyPr>
                <a:noAutofit/>
              </a:bodyPr>
              <a:lstStyle/>
              <a:p>
                <a:pPr marL="0" indent="0">
                  <a:buNone/>
                </a:pPr>
                <a:r>
                  <a:rPr lang="en-US" sz="2000" dirty="0"/>
                  <a:t>To prove P(n) is true for all n, must show</a:t>
                </a:r>
              </a:p>
              <a:p>
                <a:pPr marL="514350" indent="-514350">
                  <a:buFont typeface="+mj-lt"/>
                  <a:buAutoNum type="arabicPeriod"/>
                </a:pPr>
                <a:r>
                  <a:rPr lang="en-US" sz="2000" dirty="0">
                    <a:solidFill>
                      <a:srgbClr val="FF0000"/>
                    </a:solidFill>
                  </a:rPr>
                  <a:t>Base case: </a:t>
                </a:r>
                <a:r>
                  <a:rPr lang="en-US" sz="2000" dirty="0"/>
                  <a:t>P(1) is true, and</a:t>
                </a:r>
              </a:p>
              <a:p>
                <a:pPr marL="514350" indent="-514350">
                  <a:buFont typeface="+mj-lt"/>
                  <a:buAutoNum type="arabicPeriod"/>
                </a:pPr>
                <a:r>
                  <a:rPr lang="en-US" sz="2000" dirty="0">
                    <a:solidFill>
                      <a:srgbClr val="FF0000"/>
                    </a:solidFill>
                  </a:rPr>
                  <a:t>Inductive Step: </a:t>
                </a:r>
                <a:r>
                  <a:rPr lang="en-US" sz="2000" dirty="0"/>
                  <a:t>Whenever P(n) is true then P(n+1) is true.</a:t>
                </a:r>
              </a:p>
              <a:p>
                <a:pPr marL="0" indent="0">
                  <a:buNone/>
                </a:pPr>
                <a:endParaRPr lang="en-US" sz="2000" dirty="0"/>
              </a:p>
              <a:p>
                <a:pPr marL="0" indent="0">
                  <a:buNone/>
                </a:pPr>
                <a:r>
                  <a:rPr lang="en-US" sz="2000" dirty="0"/>
                  <a:t>Step 2: Inductive Step: We now get to ASSUME that P(n) is true, and we must show that P(n+1) is true.</a:t>
                </a:r>
              </a:p>
              <a:p>
                <a:pPr marL="0" indent="0">
                  <a:buNone/>
                </a:pPr>
                <a:r>
                  <a:rPr lang="en-US" sz="2000" dirty="0"/>
                  <a:t>OK, we now get to assume P(n) is true, we want to prove P(n+1) is true.</a:t>
                </a:r>
              </a:p>
              <a:p>
                <a:pPr marL="0" indent="0">
                  <a:buNone/>
                </a:pPr>
                <a:r>
                  <a:rPr lang="en-US" sz="2000" dirty="0"/>
                  <a:t>What does this mean? </a:t>
                </a:r>
              </a:p>
              <a:p>
                <a:pPr marL="0" indent="0">
                  <a:buNone/>
                </a:pPr>
                <a:r>
                  <a:rPr lang="en-US" sz="2000" dirty="0"/>
                  <a:t>P(n) true means we assume </a:t>
                </a:r>
                <a:r>
                  <a:rPr lang="en-US" sz="2000" dirty="0">
                    <a:highlight>
                      <a:srgbClr val="FFFF00"/>
                    </a:highlight>
                  </a:rPr>
                  <a:t>1 + 2 + … + n </a:t>
                </a:r>
                <a:r>
                  <a:rPr lang="en-US" sz="2000" dirty="0"/>
                  <a:t>= n(n+1)/2.</a:t>
                </a:r>
              </a:p>
              <a:p>
                <a:pPr marL="0" indent="0">
                  <a:buNone/>
                </a:pPr>
                <a:r>
                  <a:rPr lang="en-US" sz="2000" dirty="0"/>
                  <a:t>We want to prove that P(n+1): </a:t>
                </a:r>
                <a:r>
                  <a:rPr lang="en-US" sz="2000" dirty="0">
                    <a:highlight>
                      <a:srgbClr val="FFFF00"/>
                    </a:highlight>
                  </a:rPr>
                  <a:t>1 + 2 + … + n</a:t>
                </a:r>
                <a:r>
                  <a:rPr lang="en-US" sz="2000" dirty="0"/>
                  <a:t> + (n+1)  =  (n+1)(n+1+1)/2 is true.</a:t>
                </a:r>
              </a:p>
              <a:p>
                <a:pPr marL="0" indent="0">
                  <a:buNone/>
                </a:pPr>
                <a:endParaRPr lang="en-US" sz="2000" dirty="0"/>
              </a:p>
              <a:p>
                <a:pPr marL="0" indent="0">
                  <a:buNone/>
                </a:pPr>
                <a:r>
                  <a:rPr lang="en-US" sz="2000" dirty="0"/>
                  <a:t>We have 1 + 2 + … + n + (n+1) =  n(n+1)/2  +  (n+1).</a:t>
                </a:r>
              </a:p>
              <a:p>
                <a:pPr marL="0" indent="0">
                  <a:buNone/>
                </a:pPr>
                <a:r>
                  <a:rPr lang="en-US" sz="2000" dirty="0"/>
                  <a:t>But </a:t>
                </a:r>
                <a14:m>
                  <m:oMath xmlns:m="http://schemas.openxmlformats.org/officeDocument/2006/math">
                    <m:f>
                      <m:fPr>
                        <m:ctrlPr>
                          <a:rPr lang="en-US" sz="2500" i="1" smtClean="0">
                            <a:latin typeface="Cambria Math" panose="02040503050406030204" pitchFamily="18" charset="0"/>
                          </a:rPr>
                        </m:ctrlPr>
                      </m:fPr>
                      <m:num>
                        <m:r>
                          <a:rPr lang="en-US" sz="2500" b="0" i="1" smtClean="0">
                            <a:latin typeface="Cambria Math" panose="02040503050406030204" pitchFamily="18" charset="0"/>
                          </a:rPr>
                          <m:t>𝑛</m:t>
                        </m:r>
                        <m:r>
                          <a:rPr lang="en-US" sz="2500" b="0" i="1" smtClean="0">
                            <a:latin typeface="Cambria Math" panose="02040503050406030204" pitchFamily="18" charset="0"/>
                          </a:rPr>
                          <m:t>(</m:t>
                        </m:r>
                        <m:r>
                          <a:rPr lang="en-US" sz="2500" b="0" i="1" smtClean="0">
                            <a:latin typeface="Cambria Math" panose="02040503050406030204" pitchFamily="18" charset="0"/>
                          </a:rPr>
                          <m:t>𝑛</m:t>
                        </m:r>
                        <m:r>
                          <a:rPr lang="en-US" sz="2500" b="0" i="1" smtClean="0">
                            <a:latin typeface="Cambria Math" panose="02040503050406030204" pitchFamily="18" charset="0"/>
                          </a:rPr>
                          <m:t>+1)</m:t>
                        </m:r>
                      </m:num>
                      <m:den>
                        <m:r>
                          <a:rPr lang="en-US" sz="2500" b="0" i="1" smtClean="0">
                            <a:latin typeface="Cambria Math" panose="02040503050406030204" pitchFamily="18" charset="0"/>
                          </a:rPr>
                          <m:t>2</m:t>
                        </m:r>
                      </m:den>
                    </m:f>
                    <m:r>
                      <a:rPr lang="en-US" sz="2500" b="0" i="1" smtClean="0">
                        <a:latin typeface="Cambria Math" panose="02040503050406030204" pitchFamily="18" charset="0"/>
                      </a:rPr>
                      <m:t>+</m:t>
                    </m:r>
                    <m:d>
                      <m:dPr>
                        <m:ctrlPr>
                          <a:rPr lang="en-US" sz="2500" b="0" i="1" smtClean="0">
                            <a:latin typeface="Cambria Math" panose="02040503050406030204" pitchFamily="18" charset="0"/>
                          </a:rPr>
                        </m:ctrlPr>
                      </m:dPr>
                      <m:e>
                        <m:r>
                          <a:rPr lang="en-US" sz="2500" b="0" i="1" smtClean="0">
                            <a:latin typeface="Cambria Math" panose="02040503050406030204" pitchFamily="18" charset="0"/>
                          </a:rPr>
                          <m:t>𝑛</m:t>
                        </m:r>
                        <m:r>
                          <a:rPr lang="en-US" sz="2500" b="0" i="1" smtClean="0">
                            <a:latin typeface="Cambria Math" panose="02040503050406030204" pitchFamily="18" charset="0"/>
                          </a:rPr>
                          <m:t>+1</m:t>
                        </m:r>
                      </m:e>
                    </m:d>
                    <m:r>
                      <a:rPr lang="en-US" sz="2500" b="0" i="1" smtClean="0">
                        <a:latin typeface="Cambria Math" panose="02040503050406030204" pitchFamily="18" charset="0"/>
                      </a:rPr>
                      <m:t>= </m:t>
                    </m:r>
                    <m:f>
                      <m:fPr>
                        <m:ctrlPr>
                          <a:rPr lang="en-US" sz="2500" i="1" smtClean="0">
                            <a:latin typeface="Cambria Math" panose="02040503050406030204" pitchFamily="18" charset="0"/>
                          </a:rPr>
                        </m:ctrlPr>
                      </m:fPr>
                      <m:num>
                        <m:r>
                          <a:rPr lang="en-US" sz="2500" b="0" i="1" smtClean="0">
                            <a:latin typeface="Cambria Math" panose="02040503050406030204" pitchFamily="18" charset="0"/>
                          </a:rPr>
                          <m:t>𝑛</m:t>
                        </m:r>
                        <m:r>
                          <a:rPr lang="en-US" sz="2500" b="0" i="1" smtClean="0">
                            <a:latin typeface="Cambria Math" panose="02040503050406030204" pitchFamily="18" charset="0"/>
                          </a:rPr>
                          <m:t>(</m:t>
                        </m:r>
                        <m:r>
                          <a:rPr lang="en-US" sz="2500" b="0" i="1" smtClean="0">
                            <a:latin typeface="Cambria Math" panose="02040503050406030204" pitchFamily="18" charset="0"/>
                          </a:rPr>
                          <m:t>𝑛</m:t>
                        </m:r>
                        <m:r>
                          <a:rPr lang="en-US" sz="2500" b="0" i="1" smtClean="0">
                            <a:latin typeface="Cambria Math" panose="02040503050406030204" pitchFamily="18" charset="0"/>
                          </a:rPr>
                          <m:t>+1)</m:t>
                        </m:r>
                      </m:num>
                      <m:den>
                        <m:r>
                          <a:rPr lang="en-US" sz="2500" b="0" i="1" smtClean="0">
                            <a:latin typeface="Cambria Math" panose="02040503050406030204" pitchFamily="18" charset="0"/>
                          </a:rPr>
                          <m:t>2</m:t>
                        </m:r>
                      </m:den>
                    </m:f>
                  </m:oMath>
                </a14:m>
                <a:r>
                  <a:rPr lang="en-US" sz="2500" dirty="0"/>
                  <a:t> + </a:t>
                </a:r>
                <a14:m>
                  <m:oMath xmlns:m="http://schemas.openxmlformats.org/officeDocument/2006/math">
                    <m:f>
                      <m:fPr>
                        <m:ctrlPr>
                          <a:rPr lang="en-US" sz="2500" i="1" smtClean="0">
                            <a:latin typeface="Cambria Math" panose="02040503050406030204" pitchFamily="18" charset="0"/>
                          </a:rPr>
                        </m:ctrlPr>
                      </m:fPr>
                      <m:num>
                        <m:r>
                          <a:rPr lang="en-US" sz="2500" b="0" i="1" smtClean="0">
                            <a:latin typeface="Cambria Math" panose="02040503050406030204" pitchFamily="18" charset="0"/>
                          </a:rPr>
                          <m:t>2(</m:t>
                        </m:r>
                        <m:r>
                          <a:rPr lang="en-US" sz="2500" b="0" i="1" smtClean="0">
                            <a:latin typeface="Cambria Math" panose="02040503050406030204" pitchFamily="18" charset="0"/>
                          </a:rPr>
                          <m:t>𝑛</m:t>
                        </m:r>
                        <m:r>
                          <a:rPr lang="en-US" sz="2500" b="0" i="1" smtClean="0">
                            <a:latin typeface="Cambria Math" panose="02040503050406030204" pitchFamily="18" charset="0"/>
                          </a:rPr>
                          <m:t>+1)</m:t>
                        </m:r>
                      </m:num>
                      <m:den>
                        <m:r>
                          <a:rPr lang="en-US" sz="2500" b="0" i="1" smtClean="0">
                            <a:latin typeface="Cambria Math" panose="02040503050406030204" pitchFamily="18" charset="0"/>
                          </a:rPr>
                          <m:t>2</m:t>
                        </m:r>
                      </m:den>
                    </m:f>
                    <m:r>
                      <a:rPr lang="en-US" sz="2500" b="0" i="1" smtClean="0">
                        <a:latin typeface="Cambria Math" panose="02040503050406030204" pitchFamily="18" charset="0"/>
                      </a:rPr>
                      <m:t> =</m:t>
                    </m:r>
                  </m:oMath>
                </a14:m>
                <a:endParaRPr lang="en-US" sz="2000" dirty="0"/>
              </a:p>
            </p:txBody>
          </p:sp>
        </mc:Choice>
        <mc:Fallback xmlns="">
          <p:sp>
            <p:nvSpPr>
              <p:cNvPr id="3" name="Content Placeholder 2">
                <a:extLst>
                  <a:ext uri="{FF2B5EF4-FFF2-40B4-BE49-F238E27FC236}">
                    <a16:creationId xmlns:a16="http://schemas.microsoft.com/office/drawing/2014/main" id="{62C9177B-DFCC-435D-976C-1901C0F52535}"/>
                  </a:ext>
                </a:extLst>
              </p:cNvPr>
              <p:cNvSpPr>
                <a:spLocks noGrp="1" noRot="1" noChangeAspect="1" noMove="1" noResize="1" noEditPoints="1" noAdjustHandles="1" noChangeArrowheads="1" noChangeShapeType="1" noTextEdit="1"/>
              </p:cNvSpPr>
              <p:nvPr>
                <p:ph idx="1"/>
              </p:nvPr>
            </p:nvSpPr>
            <p:spPr>
              <a:xfrm>
                <a:off x="230819" y="1088779"/>
                <a:ext cx="11700769" cy="5480697"/>
              </a:xfrm>
              <a:blipFill>
                <a:blip r:embed="rId2"/>
                <a:stretch>
                  <a:fillRect l="-573" t="-122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BF0DDCA-2975-4050-87CE-FEAD982B2181}"/>
              </a:ext>
            </a:extLst>
          </p:cNvPr>
          <p:cNvSpPr>
            <a:spLocks noGrp="1"/>
          </p:cNvSpPr>
          <p:nvPr>
            <p:ph type="sldNum" sz="quarter" idx="12"/>
          </p:nvPr>
        </p:nvSpPr>
        <p:spPr/>
        <p:txBody>
          <a:bodyPr/>
          <a:lstStyle/>
          <a:p>
            <a:fld id="{39170CAF-88AC-4846-AE90-53087C303D43}" type="slidenum">
              <a:rPr lang="en-US" smtClean="0"/>
              <a:t>25</a:t>
            </a:fld>
            <a:endParaRPr lang="en-US"/>
          </a:p>
        </p:txBody>
      </p:sp>
    </p:spTree>
    <p:extLst>
      <p:ext uri="{BB962C8B-B14F-4D97-AF65-F5344CB8AC3E}">
        <p14:creationId xmlns:p14="http://schemas.microsoft.com/office/powerpoint/2010/main" val="1918203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A819-113B-4399-9B67-D558D3789E9C}"/>
              </a:ext>
            </a:extLst>
          </p:cNvPr>
          <p:cNvSpPr>
            <a:spLocks noGrp="1"/>
          </p:cNvSpPr>
          <p:nvPr>
            <p:ph type="title"/>
          </p:nvPr>
        </p:nvSpPr>
        <p:spPr>
          <a:xfrm>
            <a:off x="230819" y="205327"/>
            <a:ext cx="10685016" cy="1016617"/>
          </a:xfrm>
        </p:spPr>
        <p:txBody>
          <a:bodyPr/>
          <a:lstStyle/>
          <a:p>
            <a:r>
              <a:rPr lang="en-US" dirty="0">
                <a:solidFill>
                  <a:srgbClr val="FF0000"/>
                </a:solidFill>
              </a:rPr>
              <a:t>Example: P(n): 1 + 2 + … + n = n(n+1)/2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C9177B-DFCC-435D-976C-1901C0F52535}"/>
                  </a:ext>
                </a:extLst>
              </p:cNvPr>
              <p:cNvSpPr>
                <a:spLocks noGrp="1"/>
              </p:cNvSpPr>
              <p:nvPr>
                <p:ph idx="1"/>
              </p:nvPr>
            </p:nvSpPr>
            <p:spPr>
              <a:xfrm>
                <a:off x="230819" y="1088779"/>
                <a:ext cx="11700769" cy="5480697"/>
              </a:xfrm>
            </p:spPr>
            <p:txBody>
              <a:bodyPr>
                <a:noAutofit/>
              </a:bodyPr>
              <a:lstStyle/>
              <a:p>
                <a:pPr marL="0" indent="0">
                  <a:buNone/>
                </a:pPr>
                <a:r>
                  <a:rPr lang="en-US" sz="2000" dirty="0"/>
                  <a:t>To prove P(n) is true for all n, must show</a:t>
                </a:r>
              </a:p>
              <a:p>
                <a:pPr marL="514350" indent="-514350">
                  <a:buFont typeface="+mj-lt"/>
                  <a:buAutoNum type="arabicPeriod"/>
                </a:pPr>
                <a:r>
                  <a:rPr lang="en-US" sz="2000" dirty="0">
                    <a:solidFill>
                      <a:srgbClr val="FF0000"/>
                    </a:solidFill>
                  </a:rPr>
                  <a:t>Base case: </a:t>
                </a:r>
                <a:r>
                  <a:rPr lang="en-US" sz="2000" dirty="0"/>
                  <a:t>P(1) is true, and</a:t>
                </a:r>
              </a:p>
              <a:p>
                <a:pPr marL="514350" indent="-514350">
                  <a:buFont typeface="+mj-lt"/>
                  <a:buAutoNum type="arabicPeriod"/>
                </a:pPr>
                <a:r>
                  <a:rPr lang="en-US" sz="2000" dirty="0">
                    <a:solidFill>
                      <a:srgbClr val="FF0000"/>
                    </a:solidFill>
                  </a:rPr>
                  <a:t>Inductive Step: </a:t>
                </a:r>
                <a:r>
                  <a:rPr lang="en-US" sz="2000" dirty="0"/>
                  <a:t>Whenever P(n) is true then P(n+1) is true.</a:t>
                </a:r>
              </a:p>
              <a:p>
                <a:pPr marL="0" indent="0">
                  <a:buNone/>
                </a:pPr>
                <a:endParaRPr lang="en-US" sz="2000" dirty="0"/>
              </a:p>
              <a:p>
                <a:pPr marL="0" indent="0">
                  <a:buNone/>
                </a:pPr>
                <a:r>
                  <a:rPr lang="en-US" sz="2000" dirty="0"/>
                  <a:t>Step 2: Inductive Step: We now get to ASSUME that P(n) is true, and we must show that P(n+1) is true.</a:t>
                </a:r>
              </a:p>
              <a:p>
                <a:pPr marL="0" indent="0">
                  <a:buNone/>
                </a:pPr>
                <a:r>
                  <a:rPr lang="en-US" sz="2000" dirty="0"/>
                  <a:t>OK, we now get to assume P(n) is true, we want to prove P(n+1) is true.</a:t>
                </a:r>
              </a:p>
              <a:p>
                <a:pPr marL="0" indent="0">
                  <a:buNone/>
                </a:pPr>
                <a:r>
                  <a:rPr lang="en-US" sz="2000" dirty="0"/>
                  <a:t>What does this mean? </a:t>
                </a:r>
              </a:p>
              <a:p>
                <a:pPr marL="0" indent="0">
                  <a:buNone/>
                </a:pPr>
                <a:r>
                  <a:rPr lang="en-US" sz="2000" dirty="0"/>
                  <a:t>P(n) true means we assume </a:t>
                </a:r>
                <a:r>
                  <a:rPr lang="en-US" sz="2000" dirty="0">
                    <a:highlight>
                      <a:srgbClr val="FFFF00"/>
                    </a:highlight>
                  </a:rPr>
                  <a:t>1 + 2 + … + n </a:t>
                </a:r>
                <a:r>
                  <a:rPr lang="en-US" sz="2000" dirty="0"/>
                  <a:t>= n(n+1)/2.</a:t>
                </a:r>
              </a:p>
              <a:p>
                <a:pPr marL="0" indent="0">
                  <a:buNone/>
                </a:pPr>
                <a:r>
                  <a:rPr lang="en-US" sz="2000" dirty="0"/>
                  <a:t>We want to prove that P(n+1): </a:t>
                </a:r>
                <a:r>
                  <a:rPr lang="en-US" sz="2000" dirty="0">
                    <a:highlight>
                      <a:srgbClr val="FFFF00"/>
                    </a:highlight>
                  </a:rPr>
                  <a:t>1 + 2 + … + n</a:t>
                </a:r>
                <a:r>
                  <a:rPr lang="en-US" sz="2000" dirty="0"/>
                  <a:t> + (n+1)  =  (n+1)(n+1+1)/2 is true.</a:t>
                </a:r>
              </a:p>
              <a:p>
                <a:pPr marL="0" indent="0">
                  <a:buNone/>
                </a:pPr>
                <a:endParaRPr lang="en-US" sz="2000" dirty="0"/>
              </a:p>
              <a:p>
                <a:pPr marL="0" indent="0">
                  <a:buNone/>
                </a:pPr>
                <a:r>
                  <a:rPr lang="en-US" sz="2000" dirty="0"/>
                  <a:t>We have 1 + 2 + … + n + (n+1) =  n(n+1)/2  +  (n+1).</a:t>
                </a:r>
              </a:p>
              <a:p>
                <a:pPr marL="0" indent="0">
                  <a:buNone/>
                </a:pPr>
                <a:r>
                  <a:rPr lang="en-US" sz="2000" dirty="0"/>
                  <a:t>But </a:t>
                </a:r>
                <a14:m>
                  <m:oMath xmlns:m="http://schemas.openxmlformats.org/officeDocument/2006/math">
                    <m:f>
                      <m:fPr>
                        <m:ctrlPr>
                          <a:rPr lang="en-US" sz="2500" i="1" smtClean="0">
                            <a:latin typeface="Cambria Math" panose="02040503050406030204" pitchFamily="18" charset="0"/>
                          </a:rPr>
                        </m:ctrlPr>
                      </m:fPr>
                      <m:num>
                        <m:r>
                          <a:rPr lang="en-US" sz="2500" b="0" i="1" smtClean="0">
                            <a:latin typeface="Cambria Math" panose="02040503050406030204" pitchFamily="18" charset="0"/>
                          </a:rPr>
                          <m:t>𝑛</m:t>
                        </m:r>
                        <m:r>
                          <a:rPr lang="en-US" sz="2500" b="0" i="1" smtClean="0">
                            <a:latin typeface="Cambria Math" panose="02040503050406030204" pitchFamily="18" charset="0"/>
                          </a:rPr>
                          <m:t>(</m:t>
                        </m:r>
                        <m:r>
                          <a:rPr lang="en-US" sz="2500" b="0" i="1" smtClean="0">
                            <a:latin typeface="Cambria Math" panose="02040503050406030204" pitchFamily="18" charset="0"/>
                          </a:rPr>
                          <m:t>𝑛</m:t>
                        </m:r>
                        <m:r>
                          <a:rPr lang="en-US" sz="2500" b="0" i="1" smtClean="0">
                            <a:latin typeface="Cambria Math" panose="02040503050406030204" pitchFamily="18" charset="0"/>
                          </a:rPr>
                          <m:t>+1)</m:t>
                        </m:r>
                      </m:num>
                      <m:den>
                        <m:r>
                          <a:rPr lang="en-US" sz="2500" b="0" i="1" smtClean="0">
                            <a:latin typeface="Cambria Math" panose="02040503050406030204" pitchFamily="18" charset="0"/>
                          </a:rPr>
                          <m:t>2</m:t>
                        </m:r>
                      </m:den>
                    </m:f>
                    <m:r>
                      <a:rPr lang="en-US" sz="2500" b="0" i="1" smtClean="0">
                        <a:latin typeface="Cambria Math" panose="02040503050406030204" pitchFamily="18" charset="0"/>
                      </a:rPr>
                      <m:t>+</m:t>
                    </m:r>
                    <m:d>
                      <m:dPr>
                        <m:ctrlPr>
                          <a:rPr lang="en-US" sz="2500" b="0" i="1" smtClean="0">
                            <a:latin typeface="Cambria Math" panose="02040503050406030204" pitchFamily="18" charset="0"/>
                          </a:rPr>
                        </m:ctrlPr>
                      </m:dPr>
                      <m:e>
                        <m:r>
                          <a:rPr lang="en-US" sz="2500" b="0" i="1" smtClean="0">
                            <a:latin typeface="Cambria Math" panose="02040503050406030204" pitchFamily="18" charset="0"/>
                          </a:rPr>
                          <m:t>𝑛</m:t>
                        </m:r>
                        <m:r>
                          <a:rPr lang="en-US" sz="2500" b="0" i="1" smtClean="0">
                            <a:latin typeface="Cambria Math" panose="02040503050406030204" pitchFamily="18" charset="0"/>
                          </a:rPr>
                          <m:t>+1</m:t>
                        </m:r>
                      </m:e>
                    </m:d>
                    <m:r>
                      <a:rPr lang="en-US" sz="2500" b="0" i="1" smtClean="0">
                        <a:latin typeface="Cambria Math" panose="02040503050406030204" pitchFamily="18" charset="0"/>
                      </a:rPr>
                      <m:t>= </m:t>
                    </m:r>
                    <m:f>
                      <m:fPr>
                        <m:ctrlPr>
                          <a:rPr lang="en-US" sz="2500" i="1" smtClean="0">
                            <a:latin typeface="Cambria Math" panose="02040503050406030204" pitchFamily="18" charset="0"/>
                          </a:rPr>
                        </m:ctrlPr>
                      </m:fPr>
                      <m:num>
                        <m:r>
                          <a:rPr lang="en-US" sz="2500" b="0" i="1" smtClean="0">
                            <a:latin typeface="Cambria Math" panose="02040503050406030204" pitchFamily="18" charset="0"/>
                          </a:rPr>
                          <m:t>𝑛</m:t>
                        </m:r>
                        <m:r>
                          <a:rPr lang="en-US" sz="2500" b="0" i="1" smtClean="0">
                            <a:latin typeface="Cambria Math" panose="02040503050406030204" pitchFamily="18" charset="0"/>
                          </a:rPr>
                          <m:t>(</m:t>
                        </m:r>
                        <m:r>
                          <a:rPr lang="en-US" sz="2500" b="0" i="1" smtClean="0">
                            <a:latin typeface="Cambria Math" panose="02040503050406030204" pitchFamily="18" charset="0"/>
                          </a:rPr>
                          <m:t>𝑛</m:t>
                        </m:r>
                        <m:r>
                          <a:rPr lang="en-US" sz="2500" b="0" i="1" smtClean="0">
                            <a:latin typeface="Cambria Math" panose="02040503050406030204" pitchFamily="18" charset="0"/>
                          </a:rPr>
                          <m:t>+1)</m:t>
                        </m:r>
                      </m:num>
                      <m:den>
                        <m:r>
                          <a:rPr lang="en-US" sz="2500" b="0" i="1" smtClean="0">
                            <a:latin typeface="Cambria Math" panose="02040503050406030204" pitchFamily="18" charset="0"/>
                          </a:rPr>
                          <m:t>2</m:t>
                        </m:r>
                      </m:den>
                    </m:f>
                  </m:oMath>
                </a14:m>
                <a:r>
                  <a:rPr lang="en-US" sz="2500" dirty="0"/>
                  <a:t> + </a:t>
                </a:r>
                <a14:m>
                  <m:oMath xmlns:m="http://schemas.openxmlformats.org/officeDocument/2006/math">
                    <m:f>
                      <m:fPr>
                        <m:ctrlPr>
                          <a:rPr lang="en-US" sz="2500" i="1" smtClean="0">
                            <a:latin typeface="Cambria Math" panose="02040503050406030204" pitchFamily="18" charset="0"/>
                          </a:rPr>
                        </m:ctrlPr>
                      </m:fPr>
                      <m:num>
                        <m:r>
                          <a:rPr lang="en-US" sz="2500" b="0" i="1" smtClean="0">
                            <a:latin typeface="Cambria Math" panose="02040503050406030204" pitchFamily="18" charset="0"/>
                          </a:rPr>
                          <m:t>2(</m:t>
                        </m:r>
                        <m:r>
                          <a:rPr lang="en-US" sz="2500" b="0" i="1" smtClean="0">
                            <a:latin typeface="Cambria Math" panose="02040503050406030204" pitchFamily="18" charset="0"/>
                          </a:rPr>
                          <m:t>𝑛</m:t>
                        </m:r>
                        <m:r>
                          <a:rPr lang="en-US" sz="2500" b="0" i="1" smtClean="0">
                            <a:latin typeface="Cambria Math" panose="02040503050406030204" pitchFamily="18" charset="0"/>
                          </a:rPr>
                          <m:t>+1)</m:t>
                        </m:r>
                      </m:num>
                      <m:den>
                        <m:r>
                          <a:rPr lang="en-US" sz="2500" b="0" i="1" smtClean="0">
                            <a:latin typeface="Cambria Math" panose="02040503050406030204" pitchFamily="18" charset="0"/>
                          </a:rPr>
                          <m:t>2</m:t>
                        </m:r>
                      </m:den>
                    </m:f>
                    <m:r>
                      <a:rPr lang="en-US" sz="2500" b="0" i="1" smtClean="0">
                        <a:latin typeface="Cambria Math" panose="02040503050406030204" pitchFamily="18" charset="0"/>
                      </a:rPr>
                      <m:t> =</m:t>
                    </m:r>
                    <m:f>
                      <m:fPr>
                        <m:ctrlPr>
                          <a:rPr lang="en-US" sz="2500" i="1" smtClean="0">
                            <a:latin typeface="Cambria Math" panose="02040503050406030204" pitchFamily="18" charset="0"/>
                          </a:rPr>
                        </m:ctrlPr>
                      </m:fPr>
                      <m:num>
                        <m:r>
                          <a:rPr lang="en-US" sz="2500" b="0" i="1" smtClean="0">
                            <a:latin typeface="Cambria Math" panose="02040503050406030204" pitchFamily="18" charset="0"/>
                          </a:rPr>
                          <m:t>𝑛</m:t>
                        </m:r>
                        <m:d>
                          <m:dPr>
                            <m:ctrlPr>
                              <a:rPr lang="en-US" sz="2500" b="0" i="1" smtClean="0">
                                <a:latin typeface="Cambria Math" panose="02040503050406030204" pitchFamily="18" charset="0"/>
                              </a:rPr>
                            </m:ctrlPr>
                          </m:dPr>
                          <m:e>
                            <m:r>
                              <a:rPr lang="en-US" sz="2500" b="0" i="1" smtClean="0">
                                <a:latin typeface="Cambria Math" panose="02040503050406030204" pitchFamily="18" charset="0"/>
                              </a:rPr>
                              <m:t>𝑛</m:t>
                            </m:r>
                            <m:r>
                              <a:rPr lang="en-US" sz="2500" b="0" i="1" smtClean="0">
                                <a:latin typeface="Cambria Math" panose="02040503050406030204" pitchFamily="18" charset="0"/>
                              </a:rPr>
                              <m:t>+1</m:t>
                            </m:r>
                          </m:e>
                        </m:d>
                        <m:r>
                          <a:rPr lang="en-US" sz="2500" b="0" i="1" smtClean="0">
                            <a:latin typeface="Cambria Math" panose="02040503050406030204" pitchFamily="18" charset="0"/>
                          </a:rPr>
                          <m:t> +2(</m:t>
                        </m:r>
                        <m:r>
                          <a:rPr lang="en-US" sz="2500" b="0" i="1" smtClean="0">
                            <a:latin typeface="Cambria Math" panose="02040503050406030204" pitchFamily="18" charset="0"/>
                          </a:rPr>
                          <m:t>𝑛</m:t>
                        </m:r>
                        <m:r>
                          <a:rPr lang="en-US" sz="2500" b="0" i="1" smtClean="0">
                            <a:latin typeface="Cambria Math" panose="02040503050406030204" pitchFamily="18" charset="0"/>
                          </a:rPr>
                          <m:t>+1)</m:t>
                        </m:r>
                      </m:num>
                      <m:den>
                        <m:r>
                          <a:rPr lang="en-US" sz="2500" b="0" i="1" smtClean="0">
                            <a:latin typeface="Cambria Math" panose="02040503050406030204" pitchFamily="18" charset="0"/>
                          </a:rPr>
                          <m:t>2</m:t>
                        </m:r>
                      </m:den>
                    </m:f>
                    <m:r>
                      <a:rPr lang="en-US" sz="2500" b="0" i="1" smtClean="0">
                        <a:latin typeface="Cambria Math" panose="02040503050406030204" pitchFamily="18" charset="0"/>
                      </a:rPr>
                      <m:t> =</m:t>
                    </m:r>
                  </m:oMath>
                </a14:m>
                <a:endParaRPr lang="en-US" sz="2000" dirty="0"/>
              </a:p>
            </p:txBody>
          </p:sp>
        </mc:Choice>
        <mc:Fallback xmlns="">
          <p:sp>
            <p:nvSpPr>
              <p:cNvPr id="3" name="Content Placeholder 2">
                <a:extLst>
                  <a:ext uri="{FF2B5EF4-FFF2-40B4-BE49-F238E27FC236}">
                    <a16:creationId xmlns:a16="http://schemas.microsoft.com/office/drawing/2014/main" id="{62C9177B-DFCC-435D-976C-1901C0F52535}"/>
                  </a:ext>
                </a:extLst>
              </p:cNvPr>
              <p:cNvSpPr>
                <a:spLocks noGrp="1" noRot="1" noChangeAspect="1" noMove="1" noResize="1" noEditPoints="1" noAdjustHandles="1" noChangeArrowheads="1" noChangeShapeType="1" noTextEdit="1"/>
              </p:cNvSpPr>
              <p:nvPr>
                <p:ph idx="1"/>
              </p:nvPr>
            </p:nvSpPr>
            <p:spPr>
              <a:xfrm>
                <a:off x="230819" y="1088779"/>
                <a:ext cx="11700769" cy="5480697"/>
              </a:xfrm>
              <a:blipFill>
                <a:blip r:embed="rId2"/>
                <a:stretch>
                  <a:fillRect l="-573" t="-122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95106E3-46D8-4951-A051-A6F62066D62E}"/>
              </a:ext>
            </a:extLst>
          </p:cNvPr>
          <p:cNvSpPr>
            <a:spLocks noGrp="1"/>
          </p:cNvSpPr>
          <p:nvPr>
            <p:ph type="sldNum" sz="quarter" idx="12"/>
          </p:nvPr>
        </p:nvSpPr>
        <p:spPr/>
        <p:txBody>
          <a:bodyPr/>
          <a:lstStyle/>
          <a:p>
            <a:fld id="{39170CAF-88AC-4846-AE90-53087C303D43}" type="slidenum">
              <a:rPr lang="en-US" smtClean="0"/>
              <a:t>26</a:t>
            </a:fld>
            <a:endParaRPr lang="en-US"/>
          </a:p>
        </p:txBody>
      </p:sp>
    </p:spTree>
    <p:extLst>
      <p:ext uri="{BB962C8B-B14F-4D97-AF65-F5344CB8AC3E}">
        <p14:creationId xmlns:p14="http://schemas.microsoft.com/office/powerpoint/2010/main" val="2622308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A819-113B-4399-9B67-D558D3789E9C}"/>
              </a:ext>
            </a:extLst>
          </p:cNvPr>
          <p:cNvSpPr>
            <a:spLocks noGrp="1"/>
          </p:cNvSpPr>
          <p:nvPr>
            <p:ph type="title"/>
          </p:nvPr>
        </p:nvSpPr>
        <p:spPr>
          <a:xfrm>
            <a:off x="230819" y="205327"/>
            <a:ext cx="10685016" cy="1016617"/>
          </a:xfrm>
        </p:spPr>
        <p:txBody>
          <a:bodyPr/>
          <a:lstStyle/>
          <a:p>
            <a:r>
              <a:rPr lang="en-US" dirty="0">
                <a:solidFill>
                  <a:srgbClr val="FF0000"/>
                </a:solidFill>
              </a:rPr>
              <a:t>Example: P(n): 1 + 2 + … + n = n(n+1)/2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C9177B-DFCC-435D-976C-1901C0F52535}"/>
                  </a:ext>
                </a:extLst>
              </p:cNvPr>
              <p:cNvSpPr>
                <a:spLocks noGrp="1"/>
              </p:cNvSpPr>
              <p:nvPr>
                <p:ph idx="1"/>
              </p:nvPr>
            </p:nvSpPr>
            <p:spPr>
              <a:xfrm>
                <a:off x="230819" y="1088779"/>
                <a:ext cx="11700769" cy="5480697"/>
              </a:xfrm>
            </p:spPr>
            <p:txBody>
              <a:bodyPr>
                <a:noAutofit/>
              </a:bodyPr>
              <a:lstStyle/>
              <a:p>
                <a:pPr marL="0" indent="0">
                  <a:buNone/>
                </a:pPr>
                <a:r>
                  <a:rPr lang="en-US" sz="2000" dirty="0"/>
                  <a:t>To prove P(n) is true for all n, must show</a:t>
                </a:r>
              </a:p>
              <a:p>
                <a:pPr marL="514350" indent="-514350">
                  <a:buFont typeface="+mj-lt"/>
                  <a:buAutoNum type="arabicPeriod"/>
                </a:pPr>
                <a:r>
                  <a:rPr lang="en-US" sz="2000" dirty="0">
                    <a:solidFill>
                      <a:srgbClr val="FF0000"/>
                    </a:solidFill>
                  </a:rPr>
                  <a:t>Base case: </a:t>
                </a:r>
                <a:r>
                  <a:rPr lang="en-US" sz="2000" dirty="0"/>
                  <a:t>P(1) is true, and</a:t>
                </a:r>
              </a:p>
              <a:p>
                <a:pPr marL="514350" indent="-514350">
                  <a:buFont typeface="+mj-lt"/>
                  <a:buAutoNum type="arabicPeriod"/>
                </a:pPr>
                <a:r>
                  <a:rPr lang="en-US" sz="2000" dirty="0">
                    <a:solidFill>
                      <a:srgbClr val="FF0000"/>
                    </a:solidFill>
                  </a:rPr>
                  <a:t>Inductive Step: </a:t>
                </a:r>
                <a:r>
                  <a:rPr lang="en-US" sz="2000" dirty="0"/>
                  <a:t>Whenever P(n) is true then P(n+1) is true.</a:t>
                </a:r>
              </a:p>
              <a:p>
                <a:pPr marL="0" indent="0">
                  <a:buNone/>
                </a:pPr>
                <a:endParaRPr lang="en-US" sz="2000" dirty="0"/>
              </a:p>
              <a:p>
                <a:pPr marL="0" indent="0">
                  <a:buNone/>
                </a:pPr>
                <a:r>
                  <a:rPr lang="en-US" sz="2000" dirty="0"/>
                  <a:t>Step 2: Inductive Step: We now get to ASSUME that P(n) is true, and we must show that P(n+1) is true.</a:t>
                </a:r>
              </a:p>
              <a:p>
                <a:pPr marL="0" indent="0">
                  <a:buNone/>
                </a:pPr>
                <a:r>
                  <a:rPr lang="en-US" sz="2000" dirty="0"/>
                  <a:t>OK, we now get to assume P(n) is true, we want to prove P(n+1) is true.</a:t>
                </a:r>
              </a:p>
              <a:p>
                <a:pPr marL="0" indent="0">
                  <a:buNone/>
                </a:pPr>
                <a:r>
                  <a:rPr lang="en-US" sz="2000" dirty="0"/>
                  <a:t>What does this mean? </a:t>
                </a:r>
              </a:p>
              <a:p>
                <a:pPr marL="0" indent="0">
                  <a:buNone/>
                </a:pPr>
                <a:r>
                  <a:rPr lang="en-US" sz="2000" dirty="0"/>
                  <a:t>P(n) true means we assume </a:t>
                </a:r>
                <a:r>
                  <a:rPr lang="en-US" sz="2000" dirty="0">
                    <a:highlight>
                      <a:srgbClr val="FFFF00"/>
                    </a:highlight>
                  </a:rPr>
                  <a:t>1 + 2 + … + n </a:t>
                </a:r>
                <a:r>
                  <a:rPr lang="en-US" sz="2000" dirty="0"/>
                  <a:t>= n(n+1)/2.</a:t>
                </a:r>
              </a:p>
              <a:p>
                <a:pPr marL="0" indent="0">
                  <a:buNone/>
                </a:pPr>
                <a:r>
                  <a:rPr lang="en-US" sz="2000" dirty="0"/>
                  <a:t>We want to prove that P(n+1): </a:t>
                </a:r>
                <a:r>
                  <a:rPr lang="en-US" sz="2000" dirty="0">
                    <a:highlight>
                      <a:srgbClr val="FFFF00"/>
                    </a:highlight>
                  </a:rPr>
                  <a:t>1 + 2 + … + n</a:t>
                </a:r>
                <a:r>
                  <a:rPr lang="en-US" sz="2000" dirty="0"/>
                  <a:t> + (n+1)  =  (n+1)(n+1+1)/2 is true.</a:t>
                </a:r>
              </a:p>
              <a:p>
                <a:pPr marL="0" indent="0">
                  <a:buNone/>
                </a:pPr>
                <a:endParaRPr lang="en-US" sz="2000" dirty="0"/>
              </a:p>
              <a:p>
                <a:pPr marL="0" indent="0">
                  <a:buNone/>
                </a:pPr>
                <a:r>
                  <a:rPr lang="en-US" sz="2000" dirty="0"/>
                  <a:t>We have 1 + 2 + … + n + (n+1) =  n(n+1)/2  +  (n+1).</a:t>
                </a:r>
              </a:p>
              <a:p>
                <a:pPr marL="0" indent="0">
                  <a:buNone/>
                </a:pPr>
                <a:r>
                  <a:rPr lang="en-US" sz="2000" dirty="0"/>
                  <a:t>But </a:t>
                </a:r>
                <a14:m>
                  <m:oMath xmlns:m="http://schemas.openxmlformats.org/officeDocument/2006/math">
                    <m:f>
                      <m:fPr>
                        <m:ctrlPr>
                          <a:rPr lang="en-US" sz="2500" i="1" smtClean="0">
                            <a:latin typeface="Cambria Math" panose="02040503050406030204" pitchFamily="18" charset="0"/>
                          </a:rPr>
                        </m:ctrlPr>
                      </m:fPr>
                      <m:num>
                        <m:r>
                          <a:rPr lang="en-US" sz="2500" b="0" i="1" smtClean="0">
                            <a:latin typeface="Cambria Math" panose="02040503050406030204" pitchFamily="18" charset="0"/>
                          </a:rPr>
                          <m:t>𝑛</m:t>
                        </m:r>
                        <m:r>
                          <a:rPr lang="en-US" sz="2500" b="0" i="1" smtClean="0">
                            <a:latin typeface="Cambria Math" panose="02040503050406030204" pitchFamily="18" charset="0"/>
                          </a:rPr>
                          <m:t>(</m:t>
                        </m:r>
                        <m:r>
                          <a:rPr lang="en-US" sz="2500" b="0" i="1" smtClean="0">
                            <a:latin typeface="Cambria Math" panose="02040503050406030204" pitchFamily="18" charset="0"/>
                          </a:rPr>
                          <m:t>𝑛</m:t>
                        </m:r>
                        <m:r>
                          <a:rPr lang="en-US" sz="2500" b="0" i="1" smtClean="0">
                            <a:latin typeface="Cambria Math" panose="02040503050406030204" pitchFamily="18" charset="0"/>
                          </a:rPr>
                          <m:t>+1)</m:t>
                        </m:r>
                      </m:num>
                      <m:den>
                        <m:r>
                          <a:rPr lang="en-US" sz="2500" b="0" i="1" smtClean="0">
                            <a:latin typeface="Cambria Math" panose="02040503050406030204" pitchFamily="18" charset="0"/>
                          </a:rPr>
                          <m:t>2</m:t>
                        </m:r>
                      </m:den>
                    </m:f>
                    <m:r>
                      <a:rPr lang="en-US" sz="2500" b="0" i="1" smtClean="0">
                        <a:latin typeface="Cambria Math" panose="02040503050406030204" pitchFamily="18" charset="0"/>
                      </a:rPr>
                      <m:t>+</m:t>
                    </m:r>
                    <m:d>
                      <m:dPr>
                        <m:ctrlPr>
                          <a:rPr lang="en-US" sz="2500" b="0" i="1" smtClean="0">
                            <a:latin typeface="Cambria Math" panose="02040503050406030204" pitchFamily="18" charset="0"/>
                          </a:rPr>
                        </m:ctrlPr>
                      </m:dPr>
                      <m:e>
                        <m:r>
                          <a:rPr lang="en-US" sz="2500" b="0" i="1" smtClean="0">
                            <a:latin typeface="Cambria Math" panose="02040503050406030204" pitchFamily="18" charset="0"/>
                          </a:rPr>
                          <m:t>𝑛</m:t>
                        </m:r>
                        <m:r>
                          <a:rPr lang="en-US" sz="2500" b="0" i="1" smtClean="0">
                            <a:latin typeface="Cambria Math" panose="02040503050406030204" pitchFamily="18" charset="0"/>
                          </a:rPr>
                          <m:t>+1</m:t>
                        </m:r>
                      </m:e>
                    </m:d>
                    <m:r>
                      <a:rPr lang="en-US" sz="2500" b="0" i="1" smtClean="0">
                        <a:latin typeface="Cambria Math" panose="02040503050406030204" pitchFamily="18" charset="0"/>
                      </a:rPr>
                      <m:t>= </m:t>
                    </m:r>
                    <m:f>
                      <m:fPr>
                        <m:ctrlPr>
                          <a:rPr lang="en-US" sz="2500" i="1" smtClean="0">
                            <a:latin typeface="Cambria Math" panose="02040503050406030204" pitchFamily="18" charset="0"/>
                          </a:rPr>
                        </m:ctrlPr>
                      </m:fPr>
                      <m:num>
                        <m:r>
                          <a:rPr lang="en-US" sz="2500" b="0" i="1" smtClean="0">
                            <a:latin typeface="Cambria Math" panose="02040503050406030204" pitchFamily="18" charset="0"/>
                          </a:rPr>
                          <m:t>𝑛</m:t>
                        </m:r>
                        <m:r>
                          <a:rPr lang="en-US" sz="2500" b="0" i="1" smtClean="0">
                            <a:latin typeface="Cambria Math" panose="02040503050406030204" pitchFamily="18" charset="0"/>
                          </a:rPr>
                          <m:t>(</m:t>
                        </m:r>
                        <m:r>
                          <a:rPr lang="en-US" sz="2500" b="0" i="1" smtClean="0">
                            <a:latin typeface="Cambria Math" panose="02040503050406030204" pitchFamily="18" charset="0"/>
                          </a:rPr>
                          <m:t>𝑛</m:t>
                        </m:r>
                        <m:r>
                          <a:rPr lang="en-US" sz="2500" b="0" i="1" smtClean="0">
                            <a:latin typeface="Cambria Math" panose="02040503050406030204" pitchFamily="18" charset="0"/>
                          </a:rPr>
                          <m:t>+1)</m:t>
                        </m:r>
                      </m:num>
                      <m:den>
                        <m:r>
                          <a:rPr lang="en-US" sz="2500" b="0" i="1" smtClean="0">
                            <a:latin typeface="Cambria Math" panose="02040503050406030204" pitchFamily="18" charset="0"/>
                          </a:rPr>
                          <m:t>2</m:t>
                        </m:r>
                      </m:den>
                    </m:f>
                  </m:oMath>
                </a14:m>
                <a:r>
                  <a:rPr lang="en-US" sz="2500" dirty="0"/>
                  <a:t> + </a:t>
                </a:r>
                <a14:m>
                  <m:oMath xmlns:m="http://schemas.openxmlformats.org/officeDocument/2006/math">
                    <m:f>
                      <m:fPr>
                        <m:ctrlPr>
                          <a:rPr lang="en-US" sz="2500" i="1" smtClean="0">
                            <a:latin typeface="Cambria Math" panose="02040503050406030204" pitchFamily="18" charset="0"/>
                          </a:rPr>
                        </m:ctrlPr>
                      </m:fPr>
                      <m:num>
                        <m:r>
                          <a:rPr lang="en-US" sz="2500" b="0" i="1" smtClean="0">
                            <a:latin typeface="Cambria Math" panose="02040503050406030204" pitchFamily="18" charset="0"/>
                          </a:rPr>
                          <m:t>2(</m:t>
                        </m:r>
                        <m:r>
                          <a:rPr lang="en-US" sz="2500" b="0" i="1" smtClean="0">
                            <a:latin typeface="Cambria Math" panose="02040503050406030204" pitchFamily="18" charset="0"/>
                          </a:rPr>
                          <m:t>𝑛</m:t>
                        </m:r>
                        <m:r>
                          <a:rPr lang="en-US" sz="2500" b="0" i="1" smtClean="0">
                            <a:latin typeface="Cambria Math" panose="02040503050406030204" pitchFamily="18" charset="0"/>
                          </a:rPr>
                          <m:t>+1)</m:t>
                        </m:r>
                      </m:num>
                      <m:den>
                        <m:r>
                          <a:rPr lang="en-US" sz="2500" b="0" i="1" smtClean="0">
                            <a:latin typeface="Cambria Math" panose="02040503050406030204" pitchFamily="18" charset="0"/>
                          </a:rPr>
                          <m:t>2</m:t>
                        </m:r>
                      </m:den>
                    </m:f>
                    <m:r>
                      <a:rPr lang="en-US" sz="2500" b="0" i="1" smtClean="0">
                        <a:latin typeface="Cambria Math" panose="02040503050406030204" pitchFamily="18" charset="0"/>
                      </a:rPr>
                      <m:t> =</m:t>
                    </m:r>
                    <m:f>
                      <m:fPr>
                        <m:ctrlPr>
                          <a:rPr lang="en-US" sz="2500" i="1" smtClean="0">
                            <a:latin typeface="Cambria Math" panose="02040503050406030204" pitchFamily="18" charset="0"/>
                          </a:rPr>
                        </m:ctrlPr>
                      </m:fPr>
                      <m:num>
                        <m:r>
                          <a:rPr lang="en-US" sz="2500" b="0" i="1" smtClean="0">
                            <a:latin typeface="Cambria Math" panose="02040503050406030204" pitchFamily="18" charset="0"/>
                          </a:rPr>
                          <m:t>𝑛</m:t>
                        </m:r>
                        <m:d>
                          <m:dPr>
                            <m:ctrlPr>
                              <a:rPr lang="en-US" sz="2500" b="0" i="1" smtClean="0">
                                <a:latin typeface="Cambria Math" panose="02040503050406030204" pitchFamily="18" charset="0"/>
                              </a:rPr>
                            </m:ctrlPr>
                          </m:dPr>
                          <m:e>
                            <m:r>
                              <a:rPr lang="en-US" sz="2500" b="0" i="1" smtClean="0">
                                <a:latin typeface="Cambria Math" panose="02040503050406030204" pitchFamily="18" charset="0"/>
                              </a:rPr>
                              <m:t>𝑛</m:t>
                            </m:r>
                            <m:r>
                              <a:rPr lang="en-US" sz="2500" b="0" i="1" smtClean="0">
                                <a:latin typeface="Cambria Math" panose="02040503050406030204" pitchFamily="18" charset="0"/>
                              </a:rPr>
                              <m:t>+1</m:t>
                            </m:r>
                          </m:e>
                        </m:d>
                        <m:r>
                          <a:rPr lang="en-US" sz="2500" b="0" i="1" smtClean="0">
                            <a:latin typeface="Cambria Math" panose="02040503050406030204" pitchFamily="18" charset="0"/>
                          </a:rPr>
                          <m:t> +2(</m:t>
                        </m:r>
                        <m:r>
                          <a:rPr lang="en-US" sz="2500" b="0" i="1" smtClean="0">
                            <a:latin typeface="Cambria Math" panose="02040503050406030204" pitchFamily="18" charset="0"/>
                          </a:rPr>
                          <m:t>𝑛</m:t>
                        </m:r>
                        <m:r>
                          <a:rPr lang="en-US" sz="2500" b="0" i="1" smtClean="0">
                            <a:latin typeface="Cambria Math" panose="02040503050406030204" pitchFamily="18" charset="0"/>
                          </a:rPr>
                          <m:t>+1)</m:t>
                        </m:r>
                      </m:num>
                      <m:den>
                        <m:r>
                          <a:rPr lang="en-US" sz="2500" b="0" i="1" smtClean="0">
                            <a:latin typeface="Cambria Math" panose="02040503050406030204" pitchFamily="18" charset="0"/>
                          </a:rPr>
                          <m:t>2</m:t>
                        </m:r>
                      </m:den>
                    </m:f>
                    <m:r>
                      <a:rPr lang="en-US" sz="2500" b="0" i="1" smtClean="0">
                        <a:latin typeface="Cambria Math" panose="02040503050406030204" pitchFamily="18" charset="0"/>
                      </a:rPr>
                      <m:t> =</m:t>
                    </m:r>
                    <m:f>
                      <m:fPr>
                        <m:ctrlPr>
                          <a:rPr lang="en-US" sz="2500" i="1" smtClean="0">
                            <a:latin typeface="Cambria Math" panose="02040503050406030204" pitchFamily="18" charset="0"/>
                          </a:rPr>
                        </m:ctrlPr>
                      </m:fPr>
                      <m:num>
                        <m:r>
                          <a:rPr lang="en-US" sz="2500" b="0" i="1" smtClean="0">
                            <a:latin typeface="Cambria Math" panose="02040503050406030204" pitchFamily="18" charset="0"/>
                          </a:rPr>
                          <m:t>(</m:t>
                        </m:r>
                        <m:r>
                          <a:rPr lang="en-US" sz="2500" b="0" i="1" smtClean="0">
                            <a:latin typeface="Cambria Math" panose="02040503050406030204" pitchFamily="18" charset="0"/>
                          </a:rPr>
                          <m:t>𝑛</m:t>
                        </m:r>
                        <m:r>
                          <a:rPr lang="en-US" sz="2500" b="0" i="1" smtClean="0">
                            <a:latin typeface="Cambria Math" panose="02040503050406030204" pitchFamily="18" charset="0"/>
                          </a:rPr>
                          <m:t>+1)(</m:t>
                        </m:r>
                        <m:r>
                          <a:rPr lang="en-US" sz="2500" b="0" i="1" smtClean="0">
                            <a:latin typeface="Cambria Math" panose="02040503050406030204" pitchFamily="18" charset="0"/>
                          </a:rPr>
                          <m:t>𝑛</m:t>
                        </m:r>
                        <m:r>
                          <a:rPr lang="en-US" sz="2500" b="0" i="1" smtClean="0">
                            <a:latin typeface="Cambria Math" panose="02040503050406030204" pitchFamily="18" charset="0"/>
                          </a:rPr>
                          <m:t>+2)</m:t>
                        </m:r>
                      </m:num>
                      <m:den>
                        <m:r>
                          <a:rPr lang="en-US" sz="2500" b="0" i="1" smtClean="0">
                            <a:latin typeface="Cambria Math" panose="02040503050406030204" pitchFamily="18" charset="0"/>
                          </a:rPr>
                          <m:t>2</m:t>
                        </m:r>
                      </m:den>
                    </m:f>
                  </m:oMath>
                </a14:m>
                <a:r>
                  <a:rPr lang="en-US" sz="2000" dirty="0"/>
                  <a:t>, which is what we needed to show, completing the proof (as n+2 = n+1+1)!</a:t>
                </a:r>
              </a:p>
            </p:txBody>
          </p:sp>
        </mc:Choice>
        <mc:Fallback xmlns="">
          <p:sp>
            <p:nvSpPr>
              <p:cNvPr id="3" name="Content Placeholder 2">
                <a:extLst>
                  <a:ext uri="{FF2B5EF4-FFF2-40B4-BE49-F238E27FC236}">
                    <a16:creationId xmlns:a16="http://schemas.microsoft.com/office/drawing/2014/main" id="{62C9177B-DFCC-435D-976C-1901C0F52535}"/>
                  </a:ext>
                </a:extLst>
              </p:cNvPr>
              <p:cNvSpPr>
                <a:spLocks noGrp="1" noRot="1" noChangeAspect="1" noMove="1" noResize="1" noEditPoints="1" noAdjustHandles="1" noChangeArrowheads="1" noChangeShapeType="1" noTextEdit="1"/>
              </p:cNvSpPr>
              <p:nvPr>
                <p:ph idx="1"/>
              </p:nvPr>
            </p:nvSpPr>
            <p:spPr>
              <a:xfrm>
                <a:off x="230819" y="1088779"/>
                <a:ext cx="11700769" cy="5480697"/>
              </a:xfrm>
              <a:blipFill>
                <a:blip r:embed="rId2"/>
                <a:stretch>
                  <a:fillRect l="-573" t="-122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C867C57-91DC-4F35-AA0D-25A1C7D271C2}"/>
              </a:ext>
            </a:extLst>
          </p:cNvPr>
          <p:cNvSpPr>
            <a:spLocks noGrp="1"/>
          </p:cNvSpPr>
          <p:nvPr>
            <p:ph type="sldNum" sz="quarter" idx="12"/>
          </p:nvPr>
        </p:nvSpPr>
        <p:spPr/>
        <p:txBody>
          <a:bodyPr/>
          <a:lstStyle/>
          <a:p>
            <a:fld id="{39170CAF-88AC-4846-AE90-53087C303D43}" type="slidenum">
              <a:rPr lang="en-US" smtClean="0"/>
              <a:t>27</a:t>
            </a:fld>
            <a:endParaRPr lang="en-US"/>
          </a:p>
        </p:txBody>
      </p:sp>
    </p:spTree>
    <p:extLst>
      <p:ext uri="{BB962C8B-B14F-4D97-AF65-F5344CB8AC3E}">
        <p14:creationId xmlns:p14="http://schemas.microsoft.com/office/powerpoint/2010/main" val="1642768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A819-113B-4399-9B67-D558D3789E9C}"/>
              </a:ext>
            </a:extLst>
          </p:cNvPr>
          <p:cNvSpPr>
            <a:spLocks noGrp="1"/>
          </p:cNvSpPr>
          <p:nvPr>
            <p:ph type="title"/>
          </p:nvPr>
        </p:nvSpPr>
        <p:spPr>
          <a:xfrm>
            <a:off x="230819" y="205327"/>
            <a:ext cx="10685016" cy="1016617"/>
          </a:xfrm>
        </p:spPr>
        <p:txBody>
          <a:bodyPr>
            <a:normAutofit fontScale="90000"/>
          </a:bodyPr>
          <a:lstStyle/>
          <a:p>
            <a:r>
              <a:rPr lang="en-US" dirty="0">
                <a:solidFill>
                  <a:srgbClr val="FF0000"/>
                </a:solidFill>
              </a:rPr>
              <a:t>Example: P(n): 1</a:t>
            </a:r>
            <a:r>
              <a:rPr lang="en-US" baseline="30000" dirty="0">
                <a:solidFill>
                  <a:srgbClr val="FF0000"/>
                </a:solidFill>
              </a:rPr>
              <a:t>2</a:t>
            </a:r>
            <a:r>
              <a:rPr lang="en-US" dirty="0">
                <a:solidFill>
                  <a:srgbClr val="FF0000"/>
                </a:solidFill>
              </a:rPr>
              <a:t> + 2</a:t>
            </a:r>
            <a:r>
              <a:rPr lang="en-US" baseline="30000" dirty="0">
                <a:solidFill>
                  <a:srgbClr val="FF0000"/>
                </a:solidFill>
              </a:rPr>
              <a:t>2</a:t>
            </a:r>
            <a:r>
              <a:rPr lang="en-US" dirty="0">
                <a:solidFill>
                  <a:srgbClr val="FF0000"/>
                </a:solidFill>
              </a:rPr>
              <a:t> + … + n</a:t>
            </a:r>
            <a:r>
              <a:rPr lang="en-US" baseline="30000" dirty="0">
                <a:solidFill>
                  <a:srgbClr val="FF0000"/>
                </a:solidFill>
              </a:rPr>
              <a:t>2</a:t>
            </a:r>
            <a:r>
              <a:rPr lang="en-US" dirty="0">
                <a:solidFill>
                  <a:srgbClr val="FF0000"/>
                </a:solidFill>
              </a:rPr>
              <a:t> = n(n+1)(2n+1)/6</a:t>
            </a:r>
          </a:p>
        </p:txBody>
      </p:sp>
      <p:sp>
        <p:nvSpPr>
          <p:cNvPr id="3" name="Content Placeholder 2">
            <a:extLst>
              <a:ext uri="{FF2B5EF4-FFF2-40B4-BE49-F238E27FC236}">
                <a16:creationId xmlns:a16="http://schemas.microsoft.com/office/drawing/2014/main" id="{62C9177B-DFCC-435D-976C-1901C0F52535}"/>
              </a:ext>
            </a:extLst>
          </p:cNvPr>
          <p:cNvSpPr>
            <a:spLocks noGrp="1"/>
          </p:cNvSpPr>
          <p:nvPr>
            <p:ph idx="1"/>
          </p:nvPr>
        </p:nvSpPr>
        <p:spPr>
          <a:xfrm>
            <a:off x="230819" y="1088779"/>
            <a:ext cx="11700769" cy="5480697"/>
          </a:xfrm>
        </p:spPr>
        <p:txBody>
          <a:bodyPr>
            <a:noAutofit/>
          </a:bodyPr>
          <a:lstStyle/>
          <a:p>
            <a:pPr marL="0" indent="0">
              <a:buNone/>
            </a:pPr>
            <a:r>
              <a:rPr lang="en-US" sz="2000" dirty="0"/>
              <a:t>To prove P(n) is true for all n, must show</a:t>
            </a:r>
          </a:p>
          <a:p>
            <a:pPr marL="514350" indent="-514350">
              <a:buFont typeface="+mj-lt"/>
              <a:buAutoNum type="arabicPeriod"/>
            </a:pPr>
            <a:r>
              <a:rPr lang="en-US" sz="2000" dirty="0">
                <a:solidFill>
                  <a:srgbClr val="FF0000"/>
                </a:solidFill>
              </a:rPr>
              <a:t>Base case: </a:t>
            </a:r>
            <a:r>
              <a:rPr lang="en-US" sz="2000" dirty="0"/>
              <a:t>P(1) is true, and</a:t>
            </a:r>
          </a:p>
          <a:p>
            <a:pPr marL="514350" indent="-514350">
              <a:buFont typeface="+mj-lt"/>
              <a:buAutoNum type="arabicPeriod"/>
            </a:pPr>
            <a:r>
              <a:rPr lang="en-US" sz="2000" dirty="0">
                <a:solidFill>
                  <a:srgbClr val="FF0000"/>
                </a:solidFill>
              </a:rPr>
              <a:t>Inductive Step: </a:t>
            </a:r>
            <a:r>
              <a:rPr lang="en-US" sz="2000" dirty="0"/>
              <a:t>Whenever P(n) is true then P(n+1) is true.</a:t>
            </a:r>
          </a:p>
          <a:p>
            <a:pPr marL="0" indent="0">
              <a:buNone/>
            </a:pPr>
            <a:endParaRPr lang="en-US" sz="2000" dirty="0"/>
          </a:p>
          <a:p>
            <a:pPr marL="0" indent="0">
              <a:buNone/>
            </a:pPr>
            <a:r>
              <a:rPr lang="en-US" sz="2000" dirty="0"/>
              <a:t>The proof is similar to what we just did!</a:t>
            </a:r>
          </a:p>
          <a:p>
            <a:pPr marL="0" indent="0">
              <a:buNone/>
            </a:pPr>
            <a:endParaRPr lang="en-US" sz="2000" dirty="0"/>
          </a:p>
          <a:p>
            <a:pPr marL="0" indent="0">
              <a:buNone/>
            </a:pPr>
            <a:r>
              <a:rPr lang="en-US" sz="2000" dirty="0"/>
              <a:t>Step 1: The Base Case: n=1: Is</a:t>
            </a:r>
            <a:endParaRPr lang="en-US" sz="2000" dirty="0">
              <a:solidFill>
                <a:srgbClr val="FF0000"/>
              </a:solidFill>
            </a:endParaRPr>
          </a:p>
        </p:txBody>
      </p:sp>
      <p:sp>
        <p:nvSpPr>
          <p:cNvPr id="4" name="Slide Number Placeholder 3">
            <a:extLst>
              <a:ext uri="{FF2B5EF4-FFF2-40B4-BE49-F238E27FC236}">
                <a16:creationId xmlns:a16="http://schemas.microsoft.com/office/drawing/2014/main" id="{4874B912-75D1-46DD-B2D6-CE8E78494282}"/>
              </a:ext>
            </a:extLst>
          </p:cNvPr>
          <p:cNvSpPr>
            <a:spLocks noGrp="1"/>
          </p:cNvSpPr>
          <p:nvPr>
            <p:ph type="sldNum" sz="quarter" idx="12"/>
          </p:nvPr>
        </p:nvSpPr>
        <p:spPr/>
        <p:txBody>
          <a:bodyPr/>
          <a:lstStyle/>
          <a:p>
            <a:fld id="{39170CAF-88AC-4846-AE90-53087C303D43}" type="slidenum">
              <a:rPr lang="en-US" smtClean="0"/>
              <a:t>28</a:t>
            </a:fld>
            <a:endParaRPr lang="en-US"/>
          </a:p>
        </p:txBody>
      </p:sp>
    </p:spTree>
    <p:extLst>
      <p:ext uri="{BB962C8B-B14F-4D97-AF65-F5344CB8AC3E}">
        <p14:creationId xmlns:p14="http://schemas.microsoft.com/office/powerpoint/2010/main" val="3545600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A819-113B-4399-9B67-D558D3789E9C}"/>
              </a:ext>
            </a:extLst>
          </p:cNvPr>
          <p:cNvSpPr>
            <a:spLocks noGrp="1"/>
          </p:cNvSpPr>
          <p:nvPr>
            <p:ph type="title"/>
          </p:nvPr>
        </p:nvSpPr>
        <p:spPr>
          <a:xfrm>
            <a:off x="230819" y="205327"/>
            <a:ext cx="10685016" cy="1016617"/>
          </a:xfrm>
        </p:spPr>
        <p:txBody>
          <a:bodyPr>
            <a:normAutofit fontScale="90000"/>
          </a:bodyPr>
          <a:lstStyle/>
          <a:p>
            <a:r>
              <a:rPr lang="en-US" dirty="0">
                <a:solidFill>
                  <a:srgbClr val="FF0000"/>
                </a:solidFill>
              </a:rPr>
              <a:t>Example: P(n): 1</a:t>
            </a:r>
            <a:r>
              <a:rPr lang="en-US" baseline="30000" dirty="0">
                <a:solidFill>
                  <a:srgbClr val="FF0000"/>
                </a:solidFill>
              </a:rPr>
              <a:t>2</a:t>
            </a:r>
            <a:r>
              <a:rPr lang="en-US" dirty="0">
                <a:solidFill>
                  <a:srgbClr val="FF0000"/>
                </a:solidFill>
              </a:rPr>
              <a:t> + 2</a:t>
            </a:r>
            <a:r>
              <a:rPr lang="en-US" baseline="30000" dirty="0">
                <a:solidFill>
                  <a:srgbClr val="FF0000"/>
                </a:solidFill>
              </a:rPr>
              <a:t>2</a:t>
            </a:r>
            <a:r>
              <a:rPr lang="en-US" dirty="0">
                <a:solidFill>
                  <a:srgbClr val="FF0000"/>
                </a:solidFill>
              </a:rPr>
              <a:t> + … + n</a:t>
            </a:r>
            <a:r>
              <a:rPr lang="en-US" baseline="30000" dirty="0">
                <a:solidFill>
                  <a:srgbClr val="FF0000"/>
                </a:solidFill>
              </a:rPr>
              <a:t>2</a:t>
            </a:r>
            <a:r>
              <a:rPr lang="en-US" dirty="0">
                <a:solidFill>
                  <a:srgbClr val="FF0000"/>
                </a:solidFill>
              </a:rPr>
              <a:t> = n(n+1)(2n+1)/6</a:t>
            </a:r>
          </a:p>
        </p:txBody>
      </p:sp>
      <p:sp>
        <p:nvSpPr>
          <p:cNvPr id="3" name="Content Placeholder 2">
            <a:extLst>
              <a:ext uri="{FF2B5EF4-FFF2-40B4-BE49-F238E27FC236}">
                <a16:creationId xmlns:a16="http://schemas.microsoft.com/office/drawing/2014/main" id="{62C9177B-DFCC-435D-976C-1901C0F52535}"/>
              </a:ext>
            </a:extLst>
          </p:cNvPr>
          <p:cNvSpPr>
            <a:spLocks noGrp="1"/>
          </p:cNvSpPr>
          <p:nvPr>
            <p:ph idx="1"/>
          </p:nvPr>
        </p:nvSpPr>
        <p:spPr>
          <a:xfrm>
            <a:off x="230819" y="1088779"/>
            <a:ext cx="11700769" cy="5480697"/>
          </a:xfrm>
        </p:spPr>
        <p:txBody>
          <a:bodyPr>
            <a:noAutofit/>
          </a:bodyPr>
          <a:lstStyle/>
          <a:p>
            <a:pPr marL="0" indent="0">
              <a:buNone/>
            </a:pPr>
            <a:r>
              <a:rPr lang="en-US" sz="2000" dirty="0"/>
              <a:t>To prove P(n) is true for all n, must show</a:t>
            </a:r>
          </a:p>
          <a:p>
            <a:pPr marL="514350" indent="-514350">
              <a:buFont typeface="+mj-lt"/>
              <a:buAutoNum type="arabicPeriod"/>
            </a:pPr>
            <a:r>
              <a:rPr lang="en-US" sz="2000" dirty="0">
                <a:solidFill>
                  <a:srgbClr val="FF0000"/>
                </a:solidFill>
              </a:rPr>
              <a:t>Base case: </a:t>
            </a:r>
            <a:r>
              <a:rPr lang="en-US" sz="2000" dirty="0"/>
              <a:t>P(1) is true, and</a:t>
            </a:r>
          </a:p>
          <a:p>
            <a:pPr marL="514350" indent="-514350">
              <a:buFont typeface="+mj-lt"/>
              <a:buAutoNum type="arabicPeriod"/>
            </a:pPr>
            <a:r>
              <a:rPr lang="en-US" sz="2000" dirty="0">
                <a:solidFill>
                  <a:srgbClr val="FF0000"/>
                </a:solidFill>
              </a:rPr>
              <a:t>Inductive Step: </a:t>
            </a:r>
            <a:r>
              <a:rPr lang="en-US" sz="2000" dirty="0"/>
              <a:t>Whenever P(n) is true then P(n+1) is true.</a:t>
            </a:r>
          </a:p>
          <a:p>
            <a:pPr marL="0" indent="0">
              <a:buNone/>
            </a:pPr>
            <a:endParaRPr lang="en-US" sz="2000" dirty="0"/>
          </a:p>
          <a:p>
            <a:pPr marL="0" indent="0">
              <a:buNone/>
            </a:pPr>
            <a:r>
              <a:rPr lang="en-US" sz="2000" dirty="0"/>
              <a:t>The proof is similar to what we just did!</a:t>
            </a:r>
          </a:p>
          <a:p>
            <a:pPr marL="0" indent="0">
              <a:buNone/>
            </a:pPr>
            <a:endParaRPr lang="en-US" sz="2000" dirty="0"/>
          </a:p>
          <a:p>
            <a:pPr marL="0" indent="0">
              <a:buNone/>
            </a:pPr>
            <a:r>
              <a:rPr lang="en-US" sz="2000" dirty="0"/>
              <a:t>Step 1: The Base Case: n=1: Is 1</a:t>
            </a:r>
            <a:r>
              <a:rPr lang="en-US" sz="2000" baseline="30000" dirty="0"/>
              <a:t>2</a:t>
            </a:r>
            <a:r>
              <a:rPr lang="en-US" sz="2000" dirty="0"/>
              <a:t> = 1(1+1)(2*1 + 1)/6? YES!</a:t>
            </a:r>
          </a:p>
          <a:p>
            <a:pPr marL="0" indent="0">
              <a:buNone/>
            </a:pPr>
            <a:endParaRPr lang="en-US" sz="2000" dirty="0"/>
          </a:p>
          <a:p>
            <a:pPr marL="0" indent="0">
              <a:buNone/>
            </a:pPr>
            <a:r>
              <a:rPr lang="en-US" sz="2000" dirty="0"/>
              <a:t>We don’t need to, but we can check other values of n.</a:t>
            </a:r>
          </a:p>
          <a:p>
            <a:pPr marL="0" indent="0">
              <a:buNone/>
            </a:pPr>
            <a:endParaRPr lang="en-US" sz="2000" dirty="0"/>
          </a:p>
          <a:p>
            <a:pPr marL="0" indent="0">
              <a:buNone/>
            </a:pPr>
            <a:r>
              <a:rPr lang="en-US" sz="2000" dirty="0"/>
              <a:t>If n=2 does </a:t>
            </a:r>
          </a:p>
          <a:p>
            <a:pPr marL="0" indent="0">
              <a:buNone/>
            </a:pPr>
            <a:r>
              <a:rPr lang="en-US" sz="2000" dirty="0"/>
              <a:t>If n=3 does</a:t>
            </a:r>
            <a:endParaRPr lang="en-US" sz="2000" dirty="0">
              <a:solidFill>
                <a:srgbClr val="FF0000"/>
              </a:solidFill>
            </a:endParaRPr>
          </a:p>
        </p:txBody>
      </p:sp>
      <p:sp>
        <p:nvSpPr>
          <p:cNvPr id="4" name="Slide Number Placeholder 3">
            <a:extLst>
              <a:ext uri="{FF2B5EF4-FFF2-40B4-BE49-F238E27FC236}">
                <a16:creationId xmlns:a16="http://schemas.microsoft.com/office/drawing/2014/main" id="{8FA9523E-603E-47FA-ACE4-6C12790B805C}"/>
              </a:ext>
            </a:extLst>
          </p:cNvPr>
          <p:cNvSpPr>
            <a:spLocks noGrp="1"/>
          </p:cNvSpPr>
          <p:nvPr>
            <p:ph type="sldNum" sz="quarter" idx="12"/>
          </p:nvPr>
        </p:nvSpPr>
        <p:spPr/>
        <p:txBody>
          <a:bodyPr/>
          <a:lstStyle/>
          <a:p>
            <a:fld id="{39170CAF-88AC-4846-AE90-53087C303D43}" type="slidenum">
              <a:rPr lang="en-US" smtClean="0"/>
              <a:t>29</a:t>
            </a:fld>
            <a:endParaRPr lang="en-US"/>
          </a:p>
        </p:txBody>
      </p:sp>
    </p:spTree>
    <p:extLst>
      <p:ext uri="{BB962C8B-B14F-4D97-AF65-F5344CB8AC3E}">
        <p14:creationId xmlns:p14="http://schemas.microsoft.com/office/powerpoint/2010/main" val="3869551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84C87-CA16-41E1-B8D9-34796CF1171B}"/>
              </a:ext>
            </a:extLst>
          </p:cNvPr>
          <p:cNvSpPr>
            <a:spLocks noGrp="1"/>
          </p:cNvSpPr>
          <p:nvPr>
            <p:ph type="title"/>
          </p:nvPr>
        </p:nvSpPr>
        <p:spPr>
          <a:xfrm>
            <a:off x="838200" y="365125"/>
            <a:ext cx="10515600" cy="5582914"/>
          </a:xfrm>
        </p:spPr>
        <p:txBody>
          <a:bodyPr>
            <a:noAutofit/>
          </a:bodyPr>
          <a:lstStyle/>
          <a:p>
            <a:r>
              <a:rPr lang="en-US" sz="14000" b="1" dirty="0">
                <a:solidFill>
                  <a:srgbClr val="7030A0"/>
                </a:solidFill>
              </a:rPr>
              <a:t>Part I:</a:t>
            </a:r>
            <a:br>
              <a:rPr lang="en-US" sz="14000" b="1" dirty="0">
                <a:solidFill>
                  <a:srgbClr val="7030A0"/>
                </a:solidFill>
              </a:rPr>
            </a:br>
            <a:r>
              <a:rPr lang="en-US" sz="14000" b="1" dirty="0">
                <a:solidFill>
                  <a:srgbClr val="7030A0"/>
                </a:solidFill>
              </a:rPr>
              <a:t>Induction</a:t>
            </a:r>
          </a:p>
        </p:txBody>
      </p:sp>
      <p:sp>
        <p:nvSpPr>
          <p:cNvPr id="3" name="Slide Number Placeholder 2">
            <a:extLst>
              <a:ext uri="{FF2B5EF4-FFF2-40B4-BE49-F238E27FC236}">
                <a16:creationId xmlns:a16="http://schemas.microsoft.com/office/drawing/2014/main" id="{54E01C4C-0D2C-41A0-9F01-60C994D0B8F1}"/>
              </a:ext>
            </a:extLst>
          </p:cNvPr>
          <p:cNvSpPr>
            <a:spLocks noGrp="1"/>
          </p:cNvSpPr>
          <p:nvPr>
            <p:ph type="sldNum" sz="quarter" idx="12"/>
          </p:nvPr>
        </p:nvSpPr>
        <p:spPr/>
        <p:txBody>
          <a:bodyPr/>
          <a:lstStyle/>
          <a:p>
            <a:fld id="{39170CAF-88AC-4846-AE90-53087C303D43}" type="slidenum">
              <a:rPr lang="en-US" smtClean="0"/>
              <a:t>3</a:t>
            </a:fld>
            <a:endParaRPr lang="en-US"/>
          </a:p>
        </p:txBody>
      </p:sp>
      <p:pic>
        <p:nvPicPr>
          <p:cNvPr id="4" name="Picture 3">
            <a:extLst>
              <a:ext uri="{FF2B5EF4-FFF2-40B4-BE49-F238E27FC236}">
                <a16:creationId xmlns:a16="http://schemas.microsoft.com/office/drawing/2014/main" id="{76187E89-32E6-405D-8170-841C994B6072}"/>
              </a:ext>
            </a:extLst>
          </p:cNvPr>
          <p:cNvPicPr>
            <a:picLocks noChangeAspect="1"/>
          </p:cNvPicPr>
          <p:nvPr/>
        </p:nvPicPr>
        <p:blipFill>
          <a:blip r:embed="rId2"/>
          <a:stretch>
            <a:fillRect/>
          </a:stretch>
        </p:blipFill>
        <p:spPr>
          <a:xfrm>
            <a:off x="8078680" y="4971871"/>
            <a:ext cx="4007158" cy="1749604"/>
          </a:xfrm>
          <a:prstGeom prst="rect">
            <a:avLst/>
          </a:prstGeom>
        </p:spPr>
      </p:pic>
    </p:spTree>
    <p:extLst>
      <p:ext uri="{BB962C8B-B14F-4D97-AF65-F5344CB8AC3E}">
        <p14:creationId xmlns:p14="http://schemas.microsoft.com/office/powerpoint/2010/main" val="310088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A819-113B-4399-9B67-D558D3789E9C}"/>
              </a:ext>
            </a:extLst>
          </p:cNvPr>
          <p:cNvSpPr>
            <a:spLocks noGrp="1"/>
          </p:cNvSpPr>
          <p:nvPr>
            <p:ph type="title"/>
          </p:nvPr>
        </p:nvSpPr>
        <p:spPr>
          <a:xfrm>
            <a:off x="230819" y="205327"/>
            <a:ext cx="10685016" cy="1016617"/>
          </a:xfrm>
        </p:spPr>
        <p:txBody>
          <a:bodyPr>
            <a:normAutofit fontScale="90000"/>
          </a:bodyPr>
          <a:lstStyle/>
          <a:p>
            <a:r>
              <a:rPr lang="en-US" dirty="0">
                <a:solidFill>
                  <a:srgbClr val="FF0000"/>
                </a:solidFill>
              </a:rPr>
              <a:t>Example: P(n): 1</a:t>
            </a:r>
            <a:r>
              <a:rPr lang="en-US" baseline="30000" dirty="0">
                <a:solidFill>
                  <a:srgbClr val="FF0000"/>
                </a:solidFill>
              </a:rPr>
              <a:t>2</a:t>
            </a:r>
            <a:r>
              <a:rPr lang="en-US" dirty="0">
                <a:solidFill>
                  <a:srgbClr val="FF0000"/>
                </a:solidFill>
              </a:rPr>
              <a:t> + 2</a:t>
            </a:r>
            <a:r>
              <a:rPr lang="en-US" baseline="30000" dirty="0">
                <a:solidFill>
                  <a:srgbClr val="FF0000"/>
                </a:solidFill>
              </a:rPr>
              <a:t>2</a:t>
            </a:r>
            <a:r>
              <a:rPr lang="en-US" dirty="0">
                <a:solidFill>
                  <a:srgbClr val="FF0000"/>
                </a:solidFill>
              </a:rPr>
              <a:t> + … + n</a:t>
            </a:r>
            <a:r>
              <a:rPr lang="en-US" baseline="30000" dirty="0">
                <a:solidFill>
                  <a:srgbClr val="FF0000"/>
                </a:solidFill>
              </a:rPr>
              <a:t>2</a:t>
            </a:r>
            <a:r>
              <a:rPr lang="en-US" dirty="0">
                <a:solidFill>
                  <a:srgbClr val="FF0000"/>
                </a:solidFill>
              </a:rPr>
              <a:t> = n(n+1)(2n+1)/6</a:t>
            </a:r>
          </a:p>
        </p:txBody>
      </p:sp>
      <p:sp>
        <p:nvSpPr>
          <p:cNvPr id="3" name="Content Placeholder 2">
            <a:extLst>
              <a:ext uri="{FF2B5EF4-FFF2-40B4-BE49-F238E27FC236}">
                <a16:creationId xmlns:a16="http://schemas.microsoft.com/office/drawing/2014/main" id="{62C9177B-DFCC-435D-976C-1901C0F52535}"/>
              </a:ext>
            </a:extLst>
          </p:cNvPr>
          <p:cNvSpPr>
            <a:spLocks noGrp="1"/>
          </p:cNvSpPr>
          <p:nvPr>
            <p:ph idx="1"/>
          </p:nvPr>
        </p:nvSpPr>
        <p:spPr>
          <a:xfrm>
            <a:off x="230819" y="1088779"/>
            <a:ext cx="11700769" cy="5480697"/>
          </a:xfrm>
        </p:spPr>
        <p:txBody>
          <a:bodyPr>
            <a:noAutofit/>
          </a:bodyPr>
          <a:lstStyle/>
          <a:p>
            <a:pPr marL="0" indent="0">
              <a:buNone/>
            </a:pPr>
            <a:r>
              <a:rPr lang="en-US" sz="2000" dirty="0"/>
              <a:t>To prove P(n) is true for all n, must show</a:t>
            </a:r>
          </a:p>
          <a:p>
            <a:pPr marL="514350" indent="-514350">
              <a:buFont typeface="+mj-lt"/>
              <a:buAutoNum type="arabicPeriod"/>
            </a:pPr>
            <a:r>
              <a:rPr lang="en-US" sz="2000" dirty="0">
                <a:solidFill>
                  <a:srgbClr val="FF0000"/>
                </a:solidFill>
              </a:rPr>
              <a:t>Base case: </a:t>
            </a:r>
            <a:r>
              <a:rPr lang="en-US" sz="2000" dirty="0"/>
              <a:t>P(1) is true, and</a:t>
            </a:r>
          </a:p>
          <a:p>
            <a:pPr marL="514350" indent="-514350">
              <a:buFont typeface="+mj-lt"/>
              <a:buAutoNum type="arabicPeriod"/>
            </a:pPr>
            <a:r>
              <a:rPr lang="en-US" sz="2000" dirty="0">
                <a:solidFill>
                  <a:srgbClr val="FF0000"/>
                </a:solidFill>
              </a:rPr>
              <a:t>Inductive Step: </a:t>
            </a:r>
            <a:r>
              <a:rPr lang="en-US" sz="2000" dirty="0"/>
              <a:t>Whenever P(n) is true then P(n+1) is true.</a:t>
            </a:r>
          </a:p>
          <a:p>
            <a:pPr marL="0" indent="0">
              <a:buNone/>
            </a:pPr>
            <a:endParaRPr lang="en-US" sz="2000" dirty="0"/>
          </a:p>
          <a:p>
            <a:pPr marL="0" indent="0">
              <a:buNone/>
            </a:pPr>
            <a:r>
              <a:rPr lang="en-US" sz="2000" dirty="0"/>
              <a:t>The proof is similar to what we just did!</a:t>
            </a:r>
          </a:p>
          <a:p>
            <a:pPr marL="0" indent="0">
              <a:buNone/>
            </a:pPr>
            <a:endParaRPr lang="en-US" sz="2000" dirty="0"/>
          </a:p>
          <a:p>
            <a:pPr marL="0" indent="0">
              <a:buNone/>
            </a:pPr>
            <a:r>
              <a:rPr lang="en-US" sz="2000" dirty="0"/>
              <a:t>Step 1: The Base Case: n=1: Is 1</a:t>
            </a:r>
            <a:r>
              <a:rPr lang="en-US" sz="2000" baseline="30000" dirty="0"/>
              <a:t>2</a:t>
            </a:r>
            <a:r>
              <a:rPr lang="en-US" sz="2000" dirty="0"/>
              <a:t> = 1(1+1)(2*1 + 1)/6? YES!</a:t>
            </a:r>
          </a:p>
          <a:p>
            <a:pPr marL="0" indent="0">
              <a:buNone/>
            </a:pPr>
            <a:endParaRPr lang="en-US" sz="2000" dirty="0"/>
          </a:p>
          <a:p>
            <a:pPr marL="0" indent="0">
              <a:buNone/>
            </a:pPr>
            <a:r>
              <a:rPr lang="en-US" sz="2000" dirty="0"/>
              <a:t>We don’t need to, but we can check other values of n.</a:t>
            </a:r>
          </a:p>
          <a:p>
            <a:pPr marL="0" indent="0">
              <a:buNone/>
            </a:pPr>
            <a:endParaRPr lang="en-US" sz="2000" dirty="0"/>
          </a:p>
          <a:p>
            <a:pPr marL="0" indent="0">
              <a:buNone/>
            </a:pPr>
            <a:r>
              <a:rPr lang="en-US" sz="2000" dirty="0"/>
              <a:t>If n=2 does 1</a:t>
            </a:r>
            <a:r>
              <a:rPr lang="en-US" sz="2000" baseline="30000" dirty="0"/>
              <a:t>2</a:t>
            </a:r>
            <a:r>
              <a:rPr lang="en-US" sz="2000" dirty="0"/>
              <a:t> + 2</a:t>
            </a:r>
            <a:r>
              <a:rPr lang="en-US" sz="2000" baseline="30000" dirty="0"/>
              <a:t>2</a:t>
            </a:r>
            <a:r>
              <a:rPr lang="en-US" sz="2000" dirty="0"/>
              <a:t> = 2(2+1)(2*2+1)/6? </a:t>
            </a:r>
            <a:r>
              <a:rPr lang="en-US" sz="2000" dirty="0">
                <a:solidFill>
                  <a:srgbClr val="FF0000"/>
                </a:solidFill>
              </a:rPr>
              <a:t>YES!</a:t>
            </a:r>
          </a:p>
          <a:p>
            <a:pPr marL="0" indent="0">
              <a:buNone/>
            </a:pPr>
            <a:r>
              <a:rPr lang="en-US" sz="2000" dirty="0"/>
              <a:t>If n=3 does 1</a:t>
            </a:r>
            <a:r>
              <a:rPr lang="en-US" sz="2000" baseline="30000" dirty="0"/>
              <a:t>2</a:t>
            </a:r>
            <a:r>
              <a:rPr lang="en-US" sz="2000" dirty="0"/>
              <a:t> + 2</a:t>
            </a:r>
            <a:r>
              <a:rPr lang="en-US" sz="2000" baseline="30000" dirty="0"/>
              <a:t>2</a:t>
            </a:r>
            <a:r>
              <a:rPr lang="en-US" sz="2000" dirty="0"/>
              <a:t> + 3</a:t>
            </a:r>
            <a:r>
              <a:rPr lang="en-US" sz="2000" baseline="30000" dirty="0"/>
              <a:t>2</a:t>
            </a:r>
            <a:r>
              <a:rPr lang="en-US" sz="2000" dirty="0"/>
              <a:t> = 3(3+1)(2*3 + 1)/6? </a:t>
            </a:r>
            <a:r>
              <a:rPr lang="en-US" sz="2000" dirty="0">
                <a:solidFill>
                  <a:srgbClr val="FF0000"/>
                </a:solidFill>
              </a:rPr>
              <a:t>YES!  </a:t>
            </a:r>
          </a:p>
        </p:txBody>
      </p:sp>
      <p:sp>
        <p:nvSpPr>
          <p:cNvPr id="4" name="Slide Number Placeholder 3">
            <a:extLst>
              <a:ext uri="{FF2B5EF4-FFF2-40B4-BE49-F238E27FC236}">
                <a16:creationId xmlns:a16="http://schemas.microsoft.com/office/drawing/2014/main" id="{A6A49480-2295-40C5-98BE-5D0EC6CCA287}"/>
              </a:ext>
            </a:extLst>
          </p:cNvPr>
          <p:cNvSpPr>
            <a:spLocks noGrp="1"/>
          </p:cNvSpPr>
          <p:nvPr>
            <p:ph type="sldNum" sz="quarter" idx="12"/>
          </p:nvPr>
        </p:nvSpPr>
        <p:spPr/>
        <p:txBody>
          <a:bodyPr/>
          <a:lstStyle/>
          <a:p>
            <a:fld id="{39170CAF-88AC-4846-AE90-53087C303D43}" type="slidenum">
              <a:rPr lang="en-US" smtClean="0"/>
              <a:t>30</a:t>
            </a:fld>
            <a:endParaRPr lang="en-US"/>
          </a:p>
        </p:txBody>
      </p:sp>
    </p:spTree>
    <p:extLst>
      <p:ext uri="{BB962C8B-B14F-4D97-AF65-F5344CB8AC3E}">
        <p14:creationId xmlns:p14="http://schemas.microsoft.com/office/powerpoint/2010/main" val="4126682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A819-113B-4399-9B67-D558D3789E9C}"/>
              </a:ext>
            </a:extLst>
          </p:cNvPr>
          <p:cNvSpPr>
            <a:spLocks noGrp="1"/>
          </p:cNvSpPr>
          <p:nvPr>
            <p:ph type="title"/>
          </p:nvPr>
        </p:nvSpPr>
        <p:spPr>
          <a:xfrm>
            <a:off x="230819" y="205327"/>
            <a:ext cx="10685016" cy="1016617"/>
          </a:xfrm>
        </p:spPr>
        <p:txBody>
          <a:bodyPr>
            <a:normAutofit fontScale="90000"/>
          </a:bodyPr>
          <a:lstStyle/>
          <a:p>
            <a:r>
              <a:rPr lang="en-US" dirty="0">
                <a:solidFill>
                  <a:srgbClr val="FF0000"/>
                </a:solidFill>
              </a:rPr>
              <a:t>Example: P(n): 1</a:t>
            </a:r>
            <a:r>
              <a:rPr lang="en-US" baseline="30000" dirty="0">
                <a:solidFill>
                  <a:srgbClr val="FF0000"/>
                </a:solidFill>
              </a:rPr>
              <a:t>2</a:t>
            </a:r>
            <a:r>
              <a:rPr lang="en-US" dirty="0">
                <a:solidFill>
                  <a:srgbClr val="FF0000"/>
                </a:solidFill>
              </a:rPr>
              <a:t> + 2</a:t>
            </a:r>
            <a:r>
              <a:rPr lang="en-US" baseline="30000" dirty="0">
                <a:solidFill>
                  <a:srgbClr val="FF0000"/>
                </a:solidFill>
              </a:rPr>
              <a:t>2</a:t>
            </a:r>
            <a:r>
              <a:rPr lang="en-US" dirty="0">
                <a:solidFill>
                  <a:srgbClr val="FF0000"/>
                </a:solidFill>
              </a:rPr>
              <a:t> + … + n</a:t>
            </a:r>
            <a:r>
              <a:rPr lang="en-US" baseline="30000" dirty="0">
                <a:solidFill>
                  <a:srgbClr val="FF0000"/>
                </a:solidFill>
              </a:rPr>
              <a:t>2</a:t>
            </a:r>
            <a:r>
              <a:rPr lang="en-US" dirty="0">
                <a:solidFill>
                  <a:srgbClr val="FF0000"/>
                </a:solidFill>
              </a:rPr>
              <a:t> = n(n+1)(2n+1)/6</a:t>
            </a:r>
          </a:p>
        </p:txBody>
      </p:sp>
      <p:sp>
        <p:nvSpPr>
          <p:cNvPr id="3" name="Content Placeholder 2">
            <a:extLst>
              <a:ext uri="{FF2B5EF4-FFF2-40B4-BE49-F238E27FC236}">
                <a16:creationId xmlns:a16="http://schemas.microsoft.com/office/drawing/2014/main" id="{62C9177B-DFCC-435D-976C-1901C0F52535}"/>
              </a:ext>
            </a:extLst>
          </p:cNvPr>
          <p:cNvSpPr>
            <a:spLocks noGrp="1"/>
          </p:cNvSpPr>
          <p:nvPr>
            <p:ph idx="1"/>
          </p:nvPr>
        </p:nvSpPr>
        <p:spPr>
          <a:xfrm>
            <a:off x="230819" y="1088779"/>
            <a:ext cx="11700769" cy="5480697"/>
          </a:xfrm>
        </p:spPr>
        <p:txBody>
          <a:bodyPr>
            <a:noAutofit/>
          </a:bodyPr>
          <a:lstStyle/>
          <a:p>
            <a:pPr marL="0" indent="0">
              <a:buNone/>
            </a:pPr>
            <a:r>
              <a:rPr lang="en-US" sz="2000" dirty="0"/>
              <a:t>To prove P(n) is true for all n, must show</a:t>
            </a:r>
          </a:p>
          <a:p>
            <a:pPr marL="514350" indent="-514350">
              <a:buFont typeface="+mj-lt"/>
              <a:buAutoNum type="arabicPeriod"/>
            </a:pPr>
            <a:r>
              <a:rPr lang="en-US" sz="2000" dirty="0">
                <a:solidFill>
                  <a:srgbClr val="FF0000"/>
                </a:solidFill>
              </a:rPr>
              <a:t>Base case: </a:t>
            </a:r>
            <a:r>
              <a:rPr lang="en-US" sz="2000" dirty="0"/>
              <a:t>P(1) is true, and</a:t>
            </a:r>
          </a:p>
          <a:p>
            <a:pPr marL="514350" indent="-514350">
              <a:buFont typeface="+mj-lt"/>
              <a:buAutoNum type="arabicPeriod"/>
            </a:pPr>
            <a:r>
              <a:rPr lang="en-US" sz="2000" dirty="0">
                <a:solidFill>
                  <a:srgbClr val="FF0000"/>
                </a:solidFill>
              </a:rPr>
              <a:t>Inductive Step: </a:t>
            </a:r>
            <a:r>
              <a:rPr lang="en-US" sz="2000" dirty="0"/>
              <a:t>Whenever P(n) is true then P(n+1) is true.</a:t>
            </a:r>
          </a:p>
          <a:p>
            <a:pPr marL="0" indent="0">
              <a:buNone/>
            </a:pPr>
            <a:endParaRPr lang="en-US" sz="2000" dirty="0"/>
          </a:p>
          <a:p>
            <a:pPr marL="0" indent="0">
              <a:buNone/>
            </a:pPr>
            <a:r>
              <a:rPr lang="en-US" sz="2000" dirty="0"/>
              <a:t>Step 2: Inductive Step: Assume P(n) is true, must show P(n+1) is true.</a:t>
            </a:r>
          </a:p>
          <a:p>
            <a:pPr marL="0" indent="0">
              <a:buNone/>
            </a:pPr>
            <a:endParaRPr lang="en-US" sz="2000" dirty="0"/>
          </a:p>
          <a:p>
            <a:pPr marL="0" indent="0">
              <a:buNone/>
            </a:pPr>
            <a:r>
              <a:rPr lang="en-US" sz="2000" dirty="0">
                <a:solidFill>
                  <a:srgbClr val="FF0000"/>
                </a:solidFill>
              </a:rPr>
              <a:t>Since we are assuming P(n) is true, what do we know?</a:t>
            </a:r>
          </a:p>
        </p:txBody>
      </p:sp>
      <p:sp>
        <p:nvSpPr>
          <p:cNvPr id="4" name="Slide Number Placeholder 3">
            <a:extLst>
              <a:ext uri="{FF2B5EF4-FFF2-40B4-BE49-F238E27FC236}">
                <a16:creationId xmlns:a16="http://schemas.microsoft.com/office/drawing/2014/main" id="{2369A6E3-BEA3-424D-8FE0-A89ECBFBA1D9}"/>
              </a:ext>
            </a:extLst>
          </p:cNvPr>
          <p:cNvSpPr>
            <a:spLocks noGrp="1"/>
          </p:cNvSpPr>
          <p:nvPr>
            <p:ph type="sldNum" sz="quarter" idx="12"/>
          </p:nvPr>
        </p:nvSpPr>
        <p:spPr/>
        <p:txBody>
          <a:bodyPr/>
          <a:lstStyle/>
          <a:p>
            <a:fld id="{39170CAF-88AC-4846-AE90-53087C303D43}" type="slidenum">
              <a:rPr lang="en-US" smtClean="0"/>
              <a:t>31</a:t>
            </a:fld>
            <a:endParaRPr lang="en-US"/>
          </a:p>
        </p:txBody>
      </p:sp>
    </p:spTree>
    <p:extLst>
      <p:ext uri="{BB962C8B-B14F-4D97-AF65-F5344CB8AC3E}">
        <p14:creationId xmlns:p14="http://schemas.microsoft.com/office/powerpoint/2010/main" val="3436509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A819-113B-4399-9B67-D558D3789E9C}"/>
              </a:ext>
            </a:extLst>
          </p:cNvPr>
          <p:cNvSpPr>
            <a:spLocks noGrp="1"/>
          </p:cNvSpPr>
          <p:nvPr>
            <p:ph type="title"/>
          </p:nvPr>
        </p:nvSpPr>
        <p:spPr>
          <a:xfrm>
            <a:off x="230819" y="205327"/>
            <a:ext cx="10685016" cy="1016617"/>
          </a:xfrm>
        </p:spPr>
        <p:txBody>
          <a:bodyPr>
            <a:normAutofit fontScale="90000"/>
          </a:bodyPr>
          <a:lstStyle/>
          <a:p>
            <a:r>
              <a:rPr lang="en-US" dirty="0">
                <a:solidFill>
                  <a:srgbClr val="FF0000"/>
                </a:solidFill>
              </a:rPr>
              <a:t>Example: P(n): 1</a:t>
            </a:r>
            <a:r>
              <a:rPr lang="en-US" baseline="30000" dirty="0">
                <a:solidFill>
                  <a:srgbClr val="FF0000"/>
                </a:solidFill>
              </a:rPr>
              <a:t>2</a:t>
            </a:r>
            <a:r>
              <a:rPr lang="en-US" dirty="0">
                <a:solidFill>
                  <a:srgbClr val="FF0000"/>
                </a:solidFill>
              </a:rPr>
              <a:t> + 2</a:t>
            </a:r>
            <a:r>
              <a:rPr lang="en-US" baseline="30000" dirty="0">
                <a:solidFill>
                  <a:srgbClr val="FF0000"/>
                </a:solidFill>
              </a:rPr>
              <a:t>2</a:t>
            </a:r>
            <a:r>
              <a:rPr lang="en-US" dirty="0">
                <a:solidFill>
                  <a:srgbClr val="FF0000"/>
                </a:solidFill>
              </a:rPr>
              <a:t> + … + n</a:t>
            </a:r>
            <a:r>
              <a:rPr lang="en-US" baseline="30000" dirty="0">
                <a:solidFill>
                  <a:srgbClr val="FF0000"/>
                </a:solidFill>
              </a:rPr>
              <a:t>2</a:t>
            </a:r>
            <a:r>
              <a:rPr lang="en-US" dirty="0">
                <a:solidFill>
                  <a:srgbClr val="FF0000"/>
                </a:solidFill>
              </a:rPr>
              <a:t> = n(n+1)(2n+1)/6</a:t>
            </a:r>
          </a:p>
        </p:txBody>
      </p:sp>
      <p:sp>
        <p:nvSpPr>
          <p:cNvPr id="3" name="Content Placeholder 2">
            <a:extLst>
              <a:ext uri="{FF2B5EF4-FFF2-40B4-BE49-F238E27FC236}">
                <a16:creationId xmlns:a16="http://schemas.microsoft.com/office/drawing/2014/main" id="{62C9177B-DFCC-435D-976C-1901C0F52535}"/>
              </a:ext>
            </a:extLst>
          </p:cNvPr>
          <p:cNvSpPr>
            <a:spLocks noGrp="1"/>
          </p:cNvSpPr>
          <p:nvPr>
            <p:ph idx="1"/>
          </p:nvPr>
        </p:nvSpPr>
        <p:spPr>
          <a:xfrm>
            <a:off x="230819" y="1088779"/>
            <a:ext cx="11700769" cy="5480697"/>
          </a:xfrm>
        </p:spPr>
        <p:txBody>
          <a:bodyPr>
            <a:noAutofit/>
          </a:bodyPr>
          <a:lstStyle/>
          <a:p>
            <a:pPr marL="0" indent="0">
              <a:buNone/>
            </a:pPr>
            <a:r>
              <a:rPr lang="en-US" sz="2000" dirty="0"/>
              <a:t>To prove P(n) is true for all n, must show</a:t>
            </a:r>
          </a:p>
          <a:p>
            <a:pPr marL="514350" indent="-514350">
              <a:buFont typeface="+mj-lt"/>
              <a:buAutoNum type="arabicPeriod"/>
            </a:pPr>
            <a:r>
              <a:rPr lang="en-US" sz="2000" dirty="0">
                <a:solidFill>
                  <a:srgbClr val="FF0000"/>
                </a:solidFill>
              </a:rPr>
              <a:t>Base case: </a:t>
            </a:r>
            <a:r>
              <a:rPr lang="en-US" sz="2000" dirty="0"/>
              <a:t>P(1) is true, and</a:t>
            </a:r>
          </a:p>
          <a:p>
            <a:pPr marL="514350" indent="-514350">
              <a:buFont typeface="+mj-lt"/>
              <a:buAutoNum type="arabicPeriod"/>
            </a:pPr>
            <a:r>
              <a:rPr lang="en-US" sz="2000" dirty="0">
                <a:solidFill>
                  <a:srgbClr val="FF0000"/>
                </a:solidFill>
              </a:rPr>
              <a:t>Inductive Step: </a:t>
            </a:r>
            <a:r>
              <a:rPr lang="en-US" sz="2000" dirty="0"/>
              <a:t>Whenever P(n) is true then P(n+1) is true.</a:t>
            </a:r>
          </a:p>
          <a:p>
            <a:pPr marL="0" indent="0">
              <a:buNone/>
            </a:pPr>
            <a:endParaRPr lang="en-US" sz="2000" dirty="0"/>
          </a:p>
          <a:p>
            <a:pPr marL="0" indent="0">
              <a:buNone/>
            </a:pPr>
            <a:r>
              <a:rPr lang="en-US" sz="2000" dirty="0"/>
              <a:t>Step 2: Inductive Step: Assume P(n) is true, must show P(n+1) is true.</a:t>
            </a:r>
          </a:p>
          <a:p>
            <a:pPr marL="0" indent="0">
              <a:buNone/>
            </a:pPr>
            <a:endParaRPr lang="en-US" sz="2000" dirty="0"/>
          </a:p>
          <a:p>
            <a:pPr marL="0" indent="0">
              <a:buNone/>
            </a:pPr>
            <a:r>
              <a:rPr lang="en-US" sz="2000" dirty="0">
                <a:solidFill>
                  <a:srgbClr val="FF0000"/>
                </a:solidFill>
              </a:rPr>
              <a:t>Since we are assuming P(n) is true, what do we know?</a:t>
            </a:r>
          </a:p>
          <a:p>
            <a:pPr marL="0" indent="0">
              <a:buNone/>
            </a:pPr>
            <a:r>
              <a:rPr lang="en-US" sz="2000" dirty="0"/>
              <a:t>P(n) is true means 1</a:t>
            </a:r>
            <a:r>
              <a:rPr lang="en-US" sz="2000" baseline="30000" dirty="0"/>
              <a:t>2</a:t>
            </a:r>
            <a:r>
              <a:rPr lang="en-US" sz="2000" dirty="0"/>
              <a:t> + 2</a:t>
            </a:r>
            <a:r>
              <a:rPr lang="en-US" sz="2000" baseline="30000" dirty="0"/>
              <a:t>2 </a:t>
            </a:r>
            <a:r>
              <a:rPr lang="en-US" sz="2000" dirty="0"/>
              <a:t>+ … + n</a:t>
            </a:r>
            <a:r>
              <a:rPr lang="en-US" sz="2000" baseline="30000" dirty="0"/>
              <a:t>2 </a:t>
            </a:r>
            <a:r>
              <a:rPr lang="en-US" sz="2000" dirty="0"/>
              <a:t> =  n(n+1)(2n+1)/6.</a:t>
            </a:r>
          </a:p>
          <a:p>
            <a:pPr marL="0" indent="0">
              <a:buNone/>
            </a:pPr>
            <a:endParaRPr lang="en-US" sz="2000" dirty="0">
              <a:solidFill>
                <a:srgbClr val="FF0000"/>
              </a:solidFill>
            </a:endParaRPr>
          </a:p>
          <a:p>
            <a:pPr marL="0" indent="0">
              <a:buNone/>
            </a:pPr>
            <a:r>
              <a:rPr lang="en-US" sz="2000" dirty="0">
                <a:solidFill>
                  <a:srgbClr val="FF0000"/>
                </a:solidFill>
              </a:rPr>
              <a:t>We must show P(n+1) is true. What is that?</a:t>
            </a:r>
          </a:p>
          <a:p>
            <a:pPr marL="0" indent="0">
              <a:buNone/>
            </a:pPr>
            <a:endParaRPr lang="en-US" sz="2000" dirty="0">
              <a:solidFill>
                <a:srgbClr val="FF0000"/>
              </a:solidFill>
            </a:endParaRPr>
          </a:p>
        </p:txBody>
      </p:sp>
      <p:sp>
        <p:nvSpPr>
          <p:cNvPr id="4" name="Slide Number Placeholder 3">
            <a:extLst>
              <a:ext uri="{FF2B5EF4-FFF2-40B4-BE49-F238E27FC236}">
                <a16:creationId xmlns:a16="http://schemas.microsoft.com/office/drawing/2014/main" id="{69423C29-0F5C-402D-B021-F1193907081A}"/>
              </a:ext>
            </a:extLst>
          </p:cNvPr>
          <p:cNvSpPr>
            <a:spLocks noGrp="1"/>
          </p:cNvSpPr>
          <p:nvPr>
            <p:ph type="sldNum" sz="quarter" idx="12"/>
          </p:nvPr>
        </p:nvSpPr>
        <p:spPr/>
        <p:txBody>
          <a:bodyPr/>
          <a:lstStyle/>
          <a:p>
            <a:fld id="{39170CAF-88AC-4846-AE90-53087C303D43}" type="slidenum">
              <a:rPr lang="en-US" smtClean="0"/>
              <a:t>32</a:t>
            </a:fld>
            <a:endParaRPr lang="en-US"/>
          </a:p>
        </p:txBody>
      </p:sp>
    </p:spTree>
    <p:extLst>
      <p:ext uri="{BB962C8B-B14F-4D97-AF65-F5344CB8AC3E}">
        <p14:creationId xmlns:p14="http://schemas.microsoft.com/office/powerpoint/2010/main" val="2857028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A819-113B-4399-9B67-D558D3789E9C}"/>
              </a:ext>
            </a:extLst>
          </p:cNvPr>
          <p:cNvSpPr>
            <a:spLocks noGrp="1"/>
          </p:cNvSpPr>
          <p:nvPr>
            <p:ph type="title"/>
          </p:nvPr>
        </p:nvSpPr>
        <p:spPr>
          <a:xfrm>
            <a:off x="230819" y="205327"/>
            <a:ext cx="10685016" cy="1016617"/>
          </a:xfrm>
        </p:spPr>
        <p:txBody>
          <a:bodyPr>
            <a:normAutofit fontScale="90000"/>
          </a:bodyPr>
          <a:lstStyle/>
          <a:p>
            <a:r>
              <a:rPr lang="en-US" dirty="0">
                <a:solidFill>
                  <a:srgbClr val="FF0000"/>
                </a:solidFill>
              </a:rPr>
              <a:t>Example: P(n): 1</a:t>
            </a:r>
            <a:r>
              <a:rPr lang="en-US" baseline="30000" dirty="0">
                <a:solidFill>
                  <a:srgbClr val="FF0000"/>
                </a:solidFill>
              </a:rPr>
              <a:t>2</a:t>
            </a:r>
            <a:r>
              <a:rPr lang="en-US" dirty="0">
                <a:solidFill>
                  <a:srgbClr val="FF0000"/>
                </a:solidFill>
              </a:rPr>
              <a:t> + 2</a:t>
            </a:r>
            <a:r>
              <a:rPr lang="en-US" baseline="30000" dirty="0">
                <a:solidFill>
                  <a:srgbClr val="FF0000"/>
                </a:solidFill>
              </a:rPr>
              <a:t>2</a:t>
            </a:r>
            <a:r>
              <a:rPr lang="en-US" dirty="0">
                <a:solidFill>
                  <a:srgbClr val="FF0000"/>
                </a:solidFill>
              </a:rPr>
              <a:t> + … + n</a:t>
            </a:r>
            <a:r>
              <a:rPr lang="en-US" baseline="30000" dirty="0">
                <a:solidFill>
                  <a:srgbClr val="FF0000"/>
                </a:solidFill>
              </a:rPr>
              <a:t>2</a:t>
            </a:r>
            <a:r>
              <a:rPr lang="en-US" dirty="0">
                <a:solidFill>
                  <a:srgbClr val="FF0000"/>
                </a:solidFill>
              </a:rPr>
              <a:t> = n(n+1)(2n+1)/6</a:t>
            </a:r>
          </a:p>
        </p:txBody>
      </p:sp>
      <p:sp>
        <p:nvSpPr>
          <p:cNvPr id="3" name="Content Placeholder 2">
            <a:extLst>
              <a:ext uri="{FF2B5EF4-FFF2-40B4-BE49-F238E27FC236}">
                <a16:creationId xmlns:a16="http://schemas.microsoft.com/office/drawing/2014/main" id="{62C9177B-DFCC-435D-976C-1901C0F52535}"/>
              </a:ext>
            </a:extLst>
          </p:cNvPr>
          <p:cNvSpPr>
            <a:spLocks noGrp="1"/>
          </p:cNvSpPr>
          <p:nvPr>
            <p:ph idx="1"/>
          </p:nvPr>
        </p:nvSpPr>
        <p:spPr>
          <a:xfrm>
            <a:off x="230819" y="1088779"/>
            <a:ext cx="11700769" cy="5480697"/>
          </a:xfrm>
        </p:spPr>
        <p:txBody>
          <a:bodyPr>
            <a:noAutofit/>
          </a:bodyPr>
          <a:lstStyle/>
          <a:p>
            <a:pPr marL="0" indent="0">
              <a:buNone/>
            </a:pPr>
            <a:r>
              <a:rPr lang="en-US" sz="2000" dirty="0"/>
              <a:t>To prove P(n) is true for all n, must show</a:t>
            </a:r>
          </a:p>
          <a:p>
            <a:pPr marL="514350" indent="-514350">
              <a:buFont typeface="+mj-lt"/>
              <a:buAutoNum type="arabicPeriod"/>
            </a:pPr>
            <a:r>
              <a:rPr lang="en-US" sz="2000" dirty="0">
                <a:solidFill>
                  <a:srgbClr val="FF0000"/>
                </a:solidFill>
              </a:rPr>
              <a:t>Base case: </a:t>
            </a:r>
            <a:r>
              <a:rPr lang="en-US" sz="2000" dirty="0"/>
              <a:t>P(1) is true, and</a:t>
            </a:r>
          </a:p>
          <a:p>
            <a:pPr marL="514350" indent="-514350">
              <a:buFont typeface="+mj-lt"/>
              <a:buAutoNum type="arabicPeriod"/>
            </a:pPr>
            <a:r>
              <a:rPr lang="en-US" sz="2000" dirty="0">
                <a:solidFill>
                  <a:srgbClr val="FF0000"/>
                </a:solidFill>
              </a:rPr>
              <a:t>Inductive Step: </a:t>
            </a:r>
            <a:r>
              <a:rPr lang="en-US" sz="2000" dirty="0"/>
              <a:t>Whenever P(n) is true then P(n+1) is true.</a:t>
            </a:r>
          </a:p>
          <a:p>
            <a:pPr marL="0" indent="0">
              <a:buNone/>
            </a:pPr>
            <a:endParaRPr lang="en-US" sz="2000" dirty="0"/>
          </a:p>
          <a:p>
            <a:pPr marL="0" indent="0">
              <a:buNone/>
            </a:pPr>
            <a:r>
              <a:rPr lang="en-US" sz="2000" dirty="0"/>
              <a:t>Step 2: Inductive Step: Assume P(n) is true, must show P(n+1) is true.</a:t>
            </a:r>
          </a:p>
          <a:p>
            <a:pPr marL="0" indent="0">
              <a:buNone/>
            </a:pPr>
            <a:endParaRPr lang="en-US" sz="2000" dirty="0"/>
          </a:p>
          <a:p>
            <a:pPr marL="0" indent="0">
              <a:buNone/>
            </a:pPr>
            <a:r>
              <a:rPr lang="en-US" sz="2000" dirty="0">
                <a:solidFill>
                  <a:srgbClr val="FF0000"/>
                </a:solidFill>
              </a:rPr>
              <a:t>Since we are assuming P(n) is true, what do we know?</a:t>
            </a:r>
          </a:p>
          <a:p>
            <a:pPr marL="0" indent="0">
              <a:buNone/>
            </a:pPr>
            <a:r>
              <a:rPr lang="en-US" sz="2000" dirty="0"/>
              <a:t>P(n) is true means 1</a:t>
            </a:r>
            <a:r>
              <a:rPr lang="en-US" sz="2000" baseline="30000" dirty="0"/>
              <a:t>2</a:t>
            </a:r>
            <a:r>
              <a:rPr lang="en-US" sz="2000" dirty="0"/>
              <a:t> + 2</a:t>
            </a:r>
            <a:r>
              <a:rPr lang="en-US" sz="2000" baseline="30000" dirty="0"/>
              <a:t>2 </a:t>
            </a:r>
            <a:r>
              <a:rPr lang="en-US" sz="2000" dirty="0"/>
              <a:t>+ … + n</a:t>
            </a:r>
            <a:r>
              <a:rPr lang="en-US" sz="2000" baseline="30000" dirty="0"/>
              <a:t>2 </a:t>
            </a:r>
            <a:r>
              <a:rPr lang="en-US" sz="2000" dirty="0"/>
              <a:t> =  n(n+1)(2n+1)/6.</a:t>
            </a:r>
          </a:p>
          <a:p>
            <a:pPr marL="0" indent="0">
              <a:buNone/>
            </a:pPr>
            <a:endParaRPr lang="en-US" sz="2000" dirty="0">
              <a:solidFill>
                <a:srgbClr val="FF0000"/>
              </a:solidFill>
            </a:endParaRPr>
          </a:p>
          <a:p>
            <a:pPr marL="0" indent="0">
              <a:buNone/>
            </a:pPr>
            <a:r>
              <a:rPr lang="en-US" sz="2000" dirty="0">
                <a:solidFill>
                  <a:srgbClr val="FF0000"/>
                </a:solidFill>
              </a:rPr>
              <a:t>We must show P(n+1) is true. What is that?</a:t>
            </a:r>
          </a:p>
          <a:p>
            <a:pPr marL="0" indent="0">
              <a:buNone/>
            </a:pPr>
            <a:r>
              <a:rPr lang="en-US" sz="2000" dirty="0"/>
              <a:t>P(n+1) is 1</a:t>
            </a:r>
            <a:r>
              <a:rPr lang="en-US" sz="2000" baseline="30000" dirty="0"/>
              <a:t>2</a:t>
            </a:r>
            <a:r>
              <a:rPr lang="en-US" sz="2000" dirty="0"/>
              <a:t> + 2</a:t>
            </a:r>
            <a:r>
              <a:rPr lang="en-US" sz="2000" baseline="30000" dirty="0"/>
              <a:t>2 </a:t>
            </a:r>
            <a:r>
              <a:rPr lang="en-US" sz="2000" dirty="0"/>
              <a:t>+ … + n</a:t>
            </a:r>
            <a:r>
              <a:rPr lang="en-US" sz="2000" baseline="30000" dirty="0"/>
              <a:t>2 </a:t>
            </a:r>
            <a:r>
              <a:rPr lang="en-US" sz="2000" dirty="0"/>
              <a:t> + (n+1)</a:t>
            </a:r>
            <a:r>
              <a:rPr lang="en-US" sz="2000" baseline="30000" dirty="0"/>
              <a:t>2</a:t>
            </a:r>
            <a:r>
              <a:rPr lang="en-US" sz="2000" dirty="0"/>
              <a:t> =  (n+1)(n+1+1)(2(n+1)+1)/6, note the right hand side is (n+1)(n+2)(2n+3)/6.</a:t>
            </a:r>
          </a:p>
          <a:p>
            <a:pPr marL="0" indent="0">
              <a:buNone/>
            </a:pPr>
            <a:endParaRPr lang="en-US" sz="2000" dirty="0">
              <a:solidFill>
                <a:srgbClr val="FF0000"/>
              </a:solidFill>
            </a:endParaRPr>
          </a:p>
          <a:p>
            <a:pPr marL="0" indent="0">
              <a:buNone/>
            </a:pPr>
            <a:r>
              <a:rPr lang="en-US" sz="2000" dirty="0">
                <a:solidFill>
                  <a:srgbClr val="FF0000"/>
                </a:solidFill>
              </a:rPr>
              <a:t>What is in common with P(n) and P(n+1)?</a:t>
            </a:r>
          </a:p>
        </p:txBody>
      </p:sp>
      <p:sp>
        <p:nvSpPr>
          <p:cNvPr id="4" name="Slide Number Placeholder 3">
            <a:extLst>
              <a:ext uri="{FF2B5EF4-FFF2-40B4-BE49-F238E27FC236}">
                <a16:creationId xmlns:a16="http://schemas.microsoft.com/office/drawing/2014/main" id="{2FBC9EC7-43B6-4BA5-836F-CDB46DD79E3D}"/>
              </a:ext>
            </a:extLst>
          </p:cNvPr>
          <p:cNvSpPr>
            <a:spLocks noGrp="1"/>
          </p:cNvSpPr>
          <p:nvPr>
            <p:ph type="sldNum" sz="quarter" idx="12"/>
          </p:nvPr>
        </p:nvSpPr>
        <p:spPr/>
        <p:txBody>
          <a:bodyPr/>
          <a:lstStyle/>
          <a:p>
            <a:fld id="{39170CAF-88AC-4846-AE90-53087C303D43}" type="slidenum">
              <a:rPr lang="en-US" smtClean="0"/>
              <a:t>33</a:t>
            </a:fld>
            <a:endParaRPr lang="en-US"/>
          </a:p>
        </p:txBody>
      </p:sp>
    </p:spTree>
    <p:extLst>
      <p:ext uri="{BB962C8B-B14F-4D97-AF65-F5344CB8AC3E}">
        <p14:creationId xmlns:p14="http://schemas.microsoft.com/office/powerpoint/2010/main" val="13729539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A819-113B-4399-9B67-D558D3789E9C}"/>
              </a:ext>
            </a:extLst>
          </p:cNvPr>
          <p:cNvSpPr>
            <a:spLocks noGrp="1"/>
          </p:cNvSpPr>
          <p:nvPr>
            <p:ph type="title"/>
          </p:nvPr>
        </p:nvSpPr>
        <p:spPr>
          <a:xfrm>
            <a:off x="230819" y="205327"/>
            <a:ext cx="10685016" cy="1016617"/>
          </a:xfrm>
        </p:spPr>
        <p:txBody>
          <a:bodyPr>
            <a:normAutofit fontScale="90000"/>
          </a:bodyPr>
          <a:lstStyle/>
          <a:p>
            <a:r>
              <a:rPr lang="en-US" dirty="0">
                <a:solidFill>
                  <a:srgbClr val="FF0000"/>
                </a:solidFill>
              </a:rPr>
              <a:t>Example: P(n): 1</a:t>
            </a:r>
            <a:r>
              <a:rPr lang="en-US" baseline="30000" dirty="0">
                <a:solidFill>
                  <a:srgbClr val="FF0000"/>
                </a:solidFill>
              </a:rPr>
              <a:t>2</a:t>
            </a:r>
            <a:r>
              <a:rPr lang="en-US" dirty="0">
                <a:solidFill>
                  <a:srgbClr val="FF0000"/>
                </a:solidFill>
              </a:rPr>
              <a:t> + 2</a:t>
            </a:r>
            <a:r>
              <a:rPr lang="en-US" baseline="30000" dirty="0">
                <a:solidFill>
                  <a:srgbClr val="FF0000"/>
                </a:solidFill>
              </a:rPr>
              <a:t>2</a:t>
            </a:r>
            <a:r>
              <a:rPr lang="en-US" dirty="0">
                <a:solidFill>
                  <a:srgbClr val="FF0000"/>
                </a:solidFill>
              </a:rPr>
              <a:t> + … + n</a:t>
            </a:r>
            <a:r>
              <a:rPr lang="en-US" baseline="30000" dirty="0">
                <a:solidFill>
                  <a:srgbClr val="FF0000"/>
                </a:solidFill>
              </a:rPr>
              <a:t>2</a:t>
            </a:r>
            <a:r>
              <a:rPr lang="en-US" dirty="0">
                <a:solidFill>
                  <a:srgbClr val="FF0000"/>
                </a:solidFill>
              </a:rPr>
              <a:t> = n(n+1)(2n+1)/6</a:t>
            </a:r>
          </a:p>
        </p:txBody>
      </p:sp>
      <p:sp>
        <p:nvSpPr>
          <p:cNvPr id="3" name="Content Placeholder 2">
            <a:extLst>
              <a:ext uri="{FF2B5EF4-FFF2-40B4-BE49-F238E27FC236}">
                <a16:creationId xmlns:a16="http://schemas.microsoft.com/office/drawing/2014/main" id="{62C9177B-DFCC-435D-976C-1901C0F52535}"/>
              </a:ext>
            </a:extLst>
          </p:cNvPr>
          <p:cNvSpPr>
            <a:spLocks noGrp="1"/>
          </p:cNvSpPr>
          <p:nvPr>
            <p:ph idx="1"/>
          </p:nvPr>
        </p:nvSpPr>
        <p:spPr>
          <a:xfrm>
            <a:off x="230819" y="1088779"/>
            <a:ext cx="11700769" cy="5480697"/>
          </a:xfrm>
        </p:spPr>
        <p:txBody>
          <a:bodyPr>
            <a:noAutofit/>
          </a:bodyPr>
          <a:lstStyle/>
          <a:p>
            <a:pPr marL="0" indent="0">
              <a:buNone/>
            </a:pPr>
            <a:r>
              <a:rPr lang="en-US" sz="2000" dirty="0"/>
              <a:t>To prove P(n) is true for all n, must show</a:t>
            </a:r>
          </a:p>
          <a:p>
            <a:pPr marL="514350" indent="-514350">
              <a:buFont typeface="+mj-lt"/>
              <a:buAutoNum type="arabicPeriod"/>
            </a:pPr>
            <a:r>
              <a:rPr lang="en-US" sz="2000" dirty="0">
                <a:solidFill>
                  <a:srgbClr val="FF0000"/>
                </a:solidFill>
              </a:rPr>
              <a:t>Base case: </a:t>
            </a:r>
            <a:r>
              <a:rPr lang="en-US" sz="2000" dirty="0"/>
              <a:t>P(1) is true, and</a:t>
            </a:r>
          </a:p>
          <a:p>
            <a:pPr marL="514350" indent="-514350">
              <a:buFont typeface="+mj-lt"/>
              <a:buAutoNum type="arabicPeriod"/>
            </a:pPr>
            <a:r>
              <a:rPr lang="en-US" sz="2000" dirty="0">
                <a:solidFill>
                  <a:srgbClr val="FF0000"/>
                </a:solidFill>
              </a:rPr>
              <a:t>Inductive Step: </a:t>
            </a:r>
            <a:r>
              <a:rPr lang="en-US" sz="2000" dirty="0"/>
              <a:t>Whenever P(n) is true then P(n+1) is true.</a:t>
            </a:r>
          </a:p>
          <a:p>
            <a:pPr marL="0" indent="0">
              <a:buNone/>
            </a:pPr>
            <a:endParaRPr lang="en-US" sz="2000" dirty="0"/>
          </a:p>
          <a:p>
            <a:pPr marL="0" indent="0">
              <a:buNone/>
            </a:pPr>
            <a:r>
              <a:rPr lang="en-US" sz="2000" dirty="0"/>
              <a:t>Step 2: Inductive Step: Assume P(n) is true, must show P(n+1) is true.</a:t>
            </a:r>
          </a:p>
          <a:p>
            <a:pPr marL="0" indent="0">
              <a:buNone/>
            </a:pPr>
            <a:endParaRPr lang="en-US" sz="2000" dirty="0"/>
          </a:p>
          <a:p>
            <a:pPr marL="0" indent="0">
              <a:buNone/>
            </a:pPr>
            <a:r>
              <a:rPr lang="en-US" sz="2000" dirty="0">
                <a:solidFill>
                  <a:srgbClr val="FF0000"/>
                </a:solidFill>
              </a:rPr>
              <a:t>Since we are assuming P(n) is true, what do we know?</a:t>
            </a:r>
          </a:p>
          <a:p>
            <a:pPr marL="0" indent="0">
              <a:buNone/>
            </a:pPr>
            <a:r>
              <a:rPr lang="en-US" sz="2000" dirty="0"/>
              <a:t>P(n) is true means </a:t>
            </a:r>
            <a:r>
              <a:rPr lang="en-US" sz="2000" dirty="0">
                <a:highlight>
                  <a:srgbClr val="FFFF00"/>
                </a:highlight>
              </a:rPr>
              <a:t>1</a:t>
            </a:r>
            <a:r>
              <a:rPr lang="en-US" sz="2000" baseline="30000" dirty="0">
                <a:highlight>
                  <a:srgbClr val="FFFF00"/>
                </a:highlight>
              </a:rPr>
              <a:t>2</a:t>
            </a:r>
            <a:r>
              <a:rPr lang="en-US" sz="2000" dirty="0">
                <a:highlight>
                  <a:srgbClr val="FFFF00"/>
                </a:highlight>
              </a:rPr>
              <a:t> + 2</a:t>
            </a:r>
            <a:r>
              <a:rPr lang="en-US" sz="2000" baseline="30000" dirty="0">
                <a:highlight>
                  <a:srgbClr val="FFFF00"/>
                </a:highlight>
              </a:rPr>
              <a:t>2 </a:t>
            </a:r>
            <a:r>
              <a:rPr lang="en-US" sz="2000" dirty="0">
                <a:highlight>
                  <a:srgbClr val="FFFF00"/>
                </a:highlight>
              </a:rPr>
              <a:t>+ … + n</a:t>
            </a:r>
            <a:r>
              <a:rPr lang="en-US" sz="2000" baseline="30000" dirty="0">
                <a:highlight>
                  <a:srgbClr val="FFFF00"/>
                </a:highlight>
              </a:rPr>
              <a:t>2 </a:t>
            </a:r>
            <a:r>
              <a:rPr lang="en-US" sz="2000" dirty="0">
                <a:highlight>
                  <a:srgbClr val="FFFF00"/>
                </a:highlight>
              </a:rPr>
              <a:t> </a:t>
            </a:r>
            <a:r>
              <a:rPr lang="en-US" sz="2000" dirty="0"/>
              <a:t>=  n(n+1)(2n+1)/6.</a:t>
            </a:r>
          </a:p>
          <a:p>
            <a:pPr marL="0" indent="0">
              <a:buNone/>
            </a:pPr>
            <a:endParaRPr lang="en-US" sz="2000" dirty="0">
              <a:solidFill>
                <a:srgbClr val="FF0000"/>
              </a:solidFill>
            </a:endParaRPr>
          </a:p>
          <a:p>
            <a:pPr marL="0" indent="0">
              <a:buNone/>
            </a:pPr>
            <a:r>
              <a:rPr lang="en-US" sz="2000" dirty="0">
                <a:solidFill>
                  <a:srgbClr val="FF0000"/>
                </a:solidFill>
              </a:rPr>
              <a:t>We must show P(n+1) is true. What is that?</a:t>
            </a:r>
          </a:p>
          <a:p>
            <a:pPr marL="0" indent="0">
              <a:buNone/>
            </a:pPr>
            <a:r>
              <a:rPr lang="en-US" sz="2000" dirty="0"/>
              <a:t>P(n+1) is </a:t>
            </a:r>
            <a:r>
              <a:rPr lang="en-US" sz="2000" dirty="0">
                <a:highlight>
                  <a:srgbClr val="FFFF00"/>
                </a:highlight>
              </a:rPr>
              <a:t>1</a:t>
            </a:r>
            <a:r>
              <a:rPr lang="en-US" sz="2000" baseline="30000" dirty="0">
                <a:highlight>
                  <a:srgbClr val="FFFF00"/>
                </a:highlight>
              </a:rPr>
              <a:t>2</a:t>
            </a:r>
            <a:r>
              <a:rPr lang="en-US" sz="2000" dirty="0">
                <a:highlight>
                  <a:srgbClr val="FFFF00"/>
                </a:highlight>
              </a:rPr>
              <a:t> + 2</a:t>
            </a:r>
            <a:r>
              <a:rPr lang="en-US" sz="2000" baseline="30000" dirty="0">
                <a:highlight>
                  <a:srgbClr val="FFFF00"/>
                </a:highlight>
              </a:rPr>
              <a:t>2 </a:t>
            </a:r>
            <a:r>
              <a:rPr lang="en-US" sz="2000" dirty="0">
                <a:highlight>
                  <a:srgbClr val="FFFF00"/>
                </a:highlight>
              </a:rPr>
              <a:t>+ … + n</a:t>
            </a:r>
            <a:r>
              <a:rPr lang="en-US" sz="2000" baseline="30000" dirty="0">
                <a:highlight>
                  <a:srgbClr val="FFFF00"/>
                </a:highlight>
              </a:rPr>
              <a:t>2</a:t>
            </a:r>
            <a:r>
              <a:rPr lang="en-US" sz="2000" baseline="30000" dirty="0"/>
              <a:t> </a:t>
            </a:r>
            <a:r>
              <a:rPr lang="en-US" sz="2000" dirty="0"/>
              <a:t> + (n+1)</a:t>
            </a:r>
            <a:r>
              <a:rPr lang="en-US" sz="2000" baseline="30000" dirty="0"/>
              <a:t>2</a:t>
            </a:r>
            <a:r>
              <a:rPr lang="en-US" sz="2000" dirty="0"/>
              <a:t> =  (n+1)(n+1+1)(2(n+1)+1)/6, note the right hand side is (n+1)(n+2)(2n+3)/6.</a:t>
            </a:r>
          </a:p>
          <a:p>
            <a:pPr marL="0" indent="0">
              <a:buNone/>
            </a:pPr>
            <a:endParaRPr lang="en-US" sz="2000" dirty="0">
              <a:solidFill>
                <a:srgbClr val="FF0000"/>
              </a:solidFill>
            </a:endParaRPr>
          </a:p>
          <a:p>
            <a:pPr marL="0" indent="0">
              <a:buNone/>
            </a:pPr>
            <a:r>
              <a:rPr lang="en-US" sz="2000" dirty="0">
                <a:solidFill>
                  <a:srgbClr val="FF0000"/>
                </a:solidFill>
              </a:rPr>
              <a:t>What is in common with P(n) and P(n+1)? </a:t>
            </a:r>
            <a:r>
              <a:rPr lang="en-US" sz="2000" dirty="0">
                <a:solidFill>
                  <a:srgbClr val="FF0000"/>
                </a:solidFill>
                <a:highlight>
                  <a:srgbClr val="FFFF00"/>
                </a:highlight>
              </a:rPr>
              <a:t>We can now substitute….</a:t>
            </a:r>
          </a:p>
        </p:txBody>
      </p:sp>
      <p:sp>
        <p:nvSpPr>
          <p:cNvPr id="4" name="Slide Number Placeholder 3">
            <a:extLst>
              <a:ext uri="{FF2B5EF4-FFF2-40B4-BE49-F238E27FC236}">
                <a16:creationId xmlns:a16="http://schemas.microsoft.com/office/drawing/2014/main" id="{2D5DA0EA-3812-426E-81DA-78BFD0A90885}"/>
              </a:ext>
            </a:extLst>
          </p:cNvPr>
          <p:cNvSpPr>
            <a:spLocks noGrp="1"/>
          </p:cNvSpPr>
          <p:nvPr>
            <p:ph type="sldNum" sz="quarter" idx="12"/>
          </p:nvPr>
        </p:nvSpPr>
        <p:spPr/>
        <p:txBody>
          <a:bodyPr/>
          <a:lstStyle/>
          <a:p>
            <a:fld id="{39170CAF-88AC-4846-AE90-53087C303D43}" type="slidenum">
              <a:rPr lang="en-US" smtClean="0"/>
              <a:t>34</a:t>
            </a:fld>
            <a:endParaRPr lang="en-US"/>
          </a:p>
        </p:txBody>
      </p:sp>
    </p:spTree>
    <p:extLst>
      <p:ext uri="{BB962C8B-B14F-4D97-AF65-F5344CB8AC3E}">
        <p14:creationId xmlns:p14="http://schemas.microsoft.com/office/powerpoint/2010/main" val="30926032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A819-113B-4399-9B67-D558D3789E9C}"/>
              </a:ext>
            </a:extLst>
          </p:cNvPr>
          <p:cNvSpPr>
            <a:spLocks noGrp="1"/>
          </p:cNvSpPr>
          <p:nvPr>
            <p:ph type="title"/>
          </p:nvPr>
        </p:nvSpPr>
        <p:spPr>
          <a:xfrm>
            <a:off x="230819" y="205327"/>
            <a:ext cx="10685016" cy="1016617"/>
          </a:xfrm>
        </p:spPr>
        <p:txBody>
          <a:bodyPr>
            <a:normAutofit fontScale="90000"/>
          </a:bodyPr>
          <a:lstStyle/>
          <a:p>
            <a:r>
              <a:rPr lang="en-US" dirty="0">
                <a:solidFill>
                  <a:srgbClr val="FF0000"/>
                </a:solidFill>
              </a:rPr>
              <a:t>Example: P(n): 1</a:t>
            </a:r>
            <a:r>
              <a:rPr lang="en-US" baseline="30000" dirty="0">
                <a:solidFill>
                  <a:srgbClr val="FF0000"/>
                </a:solidFill>
              </a:rPr>
              <a:t>2</a:t>
            </a:r>
            <a:r>
              <a:rPr lang="en-US" dirty="0">
                <a:solidFill>
                  <a:srgbClr val="FF0000"/>
                </a:solidFill>
              </a:rPr>
              <a:t> + 2</a:t>
            </a:r>
            <a:r>
              <a:rPr lang="en-US" baseline="30000" dirty="0">
                <a:solidFill>
                  <a:srgbClr val="FF0000"/>
                </a:solidFill>
              </a:rPr>
              <a:t>2</a:t>
            </a:r>
            <a:r>
              <a:rPr lang="en-US" dirty="0">
                <a:solidFill>
                  <a:srgbClr val="FF0000"/>
                </a:solidFill>
              </a:rPr>
              <a:t> + … + n</a:t>
            </a:r>
            <a:r>
              <a:rPr lang="en-US" baseline="30000" dirty="0">
                <a:solidFill>
                  <a:srgbClr val="FF0000"/>
                </a:solidFill>
              </a:rPr>
              <a:t>2</a:t>
            </a:r>
            <a:r>
              <a:rPr lang="en-US" dirty="0">
                <a:solidFill>
                  <a:srgbClr val="FF0000"/>
                </a:solidFill>
              </a:rPr>
              <a:t> = n(n+1)(2n+1)/6</a:t>
            </a:r>
          </a:p>
        </p:txBody>
      </p:sp>
      <p:sp>
        <p:nvSpPr>
          <p:cNvPr id="3" name="Content Placeholder 2">
            <a:extLst>
              <a:ext uri="{FF2B5EF4-FFF2-40B4-BE49-F238E27FC236}">
                <a16:creationId xmlns:a16="http://schemas.microsoft.com/office/drawing/2014/main" id="{62C9177B-DFCC-435D-976C-1901C0F52535}"/>
              </a:ext>
            </a:extLst>
          </p:cNvPr>
          <p:cNvSpPr>
            <a:spLocks noGrp="1"/>
          </p:cNvSpPr>
          <p:nvPr>
            <p:ph idx="1"/>
          </p:nvPr>
        </p:nvSpPr>
        <p:spPr>
          <a:xfrm>
            <a:off x="230819" y="1088779"/>
            <a:ext cx="11700769" cy="5480697"/>
          </a:xfrm>
        </p:spPr>
        <p:txBody>
          <a:bodyPr>
            <a:noAutofit/>
          </a:bodyPr>
          <a:lstStyle/>
          <a:p>
            <a:pPr marL="0" indent="0">
              <a:buNone/>
            </a:pPr>
            <a:r>
              <a:rPr lang="en-US" sz="2000" dirty="0"/>
              <a:t>To prove P(n) is true for all n, must show</a:t>
            </a:r>
          </a:p>
          <a:p>
            <a:pPr marL="514350" indent="-514350">
              <a:buFont typeface="+mj-lt"/>
              <a:buAutoNum type="arabicPeriod"/>
            </a:pPr>
            <a:r>
              <a:rPr lang="en-US" sz="2000" dirty="0">
                <a:solidFill>
                  <a:srgbClr val="FF0000"/>
                </a:solidFill>
              </a:rPr>
              <a:t>Base case: </a:t>
            </a:r>
            <a:r>
              <a:rPr lang="en-US" sz="2000" dirty="0"/>
              <a:t>P(1) is true, and</a:t>
            </a:r>
          </a:p>
          <a:p>
            <a:pPr marL="514350" indent="-514350">
              <a:buFont typeface="+mj-lt"/>
              <a:buAutoNum type="arabicPeriod"/>
            </a:pPr>
            <a:r>
              <a:rPr lang="en-US" sz="2000" dirty="0">
                <a:solidFill>
                  <a:srgbClr val="FF0000"/>
                </a:solidFill>
              </a:rPr>
              <a:t>Inductive Step: </a:t>
            </a:r>
            <a:r>
              <a:rPr lang="en-US" sz="2000" dirty="0"/>
              <a:t>Whenever P(n) is true then P(n+1) is true.</a:t>
            </a:r>
          </a:p>
          <a:p>
            <a:pPr marL="0" indent="0">
              <a:buNone/>
            </a:pPr>
            <a:endParaRPr lang="en-US" sz="2000" dirty="0"/>
          </a:p>
          <a:p>
            <a:pPr marL="0" indent="0">
              <a:buNone/>
            </a:pPr>
            <a:r>
              <a:rPr lang="en-US" sz="2000" dirty="0"/>
              <a:t>Step 2: Inductive Step: Assume P(n) is true, must show P(n+1) is true.</a:t>
            </a:r>
          </a:p>
          <a:p>
            <a:pPr marL="0" indent="0">
              <a:buNone/>
            </a:pPr>
            <a:r>
              <a:rPr lang="en-US" sz="2000" dirty="0">
                <a:solidFill>
                  <a:srgbClr val="FF0000"/>
                </a:solidFill>
              </a:rPr>
              <a:t>Since we are assuming P(n) is true, what do we know?</a:t>
            </a:r>
          </a:p>
          <a:p>
            <a:pPr marL="0" indent="0">
              <a:buNone/>
            </a:pPr>
            <a:r>
              <a:rPr lang="en-US" sz="2000" dirty="0"/>
              <a:t>P(n) is true means </a:t>
            </a:r>
            <a:r>
              <a:rPr lang="en-US" sz="2000" dirty="0">
                <a:highlight>
                  <a:srgbClr val="FFFF00"/>
                </a:highlight>
              </a:rPr>
              <a:t>1</a:t>
            </a:r>
            <a:r>
              <a:rPr lang="en-US" sz="2000" baseline="30000" dirty="0">
                <a:highlight>
                  <a:srgbClr val="FFFF00"/>
                </a:highlight>
              </a:rPr>
              <a:t>2</a:t>
            </a:r>
            <a:r>
              <a:rPr lang="en-US" sz="2000" dirty="0">
                <a:highlight>
                  <a:srgbClr val="FFFF00"/>
                </a:highlight>
              </a:rPr>
              <a:t> + 2</a:t>
            </a:r>
            <a:r>
              <a:rPr lang="en-US" sz="2000" baseline="30000" dirty="0">
                <a:highlight>
                  <a:srgbClr val="FFFF00"/>
                </a:highlight>
              </a:rPr>
              <a:t>2 </a:t>
            </a:r>
            <a:r>
              <a:rPr lang="en-US" sz="2000" dirty="0">
                <a:highlight>
                  <a:srgbClr val="FFFF00"/>
                </a:highlight>
              </a:rPr>
              <a:t>+ … + n</a:t>
            </a:r>
            <a:r>
              <a:rPr lang="en-US" sz="2000" baseline="30000" dirty="0">
                <a:highlight>
                  <a:srgbClr val="FFFF00"/>
                </a:highlight>
              </a:rPr>
              <a:t>2 </a:t>
            </a:r>
            <a:r>
              <a:rPr lang="en-US" sz="2000" dirty="0">
                <a:highlight>
                  <a:srgbClr val="FFFF00"/>
                </a:highlight>
              </a:rPr>
              <a:t> </a:t>
            </a:r>
            <a:r>
              <a:rPr lang="en-US" sz="2000" dirty="0"/>
              <a:t>=  n(n+1)(2n+1)/6.</a:t>
            </a:r>
          </a:p>
          <a:p>
            <a:pPr marL="0" indent="0">
              <a:buNone/>
            </a:pPr>
            <a:r>
              <a:rPr lang="en-US" sz="2000" dirty="0">
                <a:solidFill>
                  <a:srgbClr val="FF0000"/>
                </a:solidFill>
              </a:rPr>
              <a:t>We must show P(n+1) is true. What is that?</a:t>
            </a:r>
          </a:p>
          <a:p>
            <a:pPr marL="0" indent="0">
              <a:buNone/>
            </a:pPr>
            <a:r>
              <a:rPr lang="en-US" sz="2000" dirty="0"/>
              <a:t>P(n+1) is </a:t>
            </a:r>
            <a:r>
              <a:rPr lang="en-US" sz="2000" dirty="0">
                <a:highlight>
                  <a:srgbClr val="FFFF00"/>
                </a:highlight>
              </a:rPr>
              <a:t>1</a:t>
            </a:r>
            <a:r>
              <a:rPr lang="en-US" sz="2000" baseline="30000" dirty="0">
                <a:highlight>
                  <a:srgbClr val="FFFF00"/>
                </a:highlight>
              </a:rPr>
              <a:t>2</a:t>
            </a:r>
            <a:r>
              <a:rPr lang="en-US" sz="2000" dirty="0">
                <a:highlight>
                  <a:srgbClr val="FFFF00"/>
                </a:highlight>
              </a:rPr>
              <a:t> + 2</a:t>
            </a:r>
            <a:r>
              <a:rPr lang="en-US" sz="2000" baseline="30000" dirty="0">
                <a:highlight>
                  <a:srgbClr val="FFFF00"/>
                </a:highlight>
              </a:rPr>
              <a:t>2 </a:t>
            </a:r>
            <a:r>
              <a:rPr lang="en-US" sz="2000" dirty="0">
                <a:highlight>
                  <a:srgbClr val="FFFF00"/>
                </a:highlight>
              </a:rPr>
              <a:t>+ … + n</a:t>
            </a:r>
            <a:r>
              <a:rPr lang="en-US" sz="2000" baseline="30000" dirty="0">
                <a:highlight>
                  <a:srgbClr val="FFFF00"/>
                </a:highlight>
              </a:rPr>
              <a:t>2 </a:t>
            </a:r>
            <a:r>
              <a:rPr lang="en-US" sz="2000" dirty="0"/>
              <a:t> +  (n+1)</a:t>
            </a:r>
            <a:r>
              <a:rPr lang="en-US" sz="2000" baseline="30000" dirty="0"/>
              <a:t>2</a:t>
            </a:r>
            <a:r>
              <a:rPr lang="en-US" sz="2000" dirty="0"/>
              <a:t> =  (n+1)(n+1+1)(2(n+1)+1)/6, note the right hand side is (n+1)(n+2)(2n+3)/6.</a:t>
            </a:r>
          </a:p>
          <a:p>
            <a:pPr marL="0" indent="0">
              <a:buNone/>
            </a:pPr>
            <a:endParaRPr lang="en-US" sz="2000" dirty="0">
              <a:solidFill>
                <a:srgbClr val="FF0000"/>
              </a:solidFill>
            </a:endParaRPr>
          </a:p>
          <a:p>
            <a:pPr marL="0" indent="0">
              <a:buNone/>
            </a:pPr>
            <a:r>
              <a:rPr lang="en-US" sz="2000" dirty="0"/>
              <a:t>So is </a:t>
            </a:r>
            <a:r>
              <a:rPr lang="en-US" sz="2000" dirty="0">
                <a:highlight>
                  <a:srgbClr val="FFFF00"/>
                </a:highlight>
              </a:rPr>
              <a:t>1</a:t>
            </a:r>
            <a:r>
              <a:rPr lang="en-US" sz="2000" baseline="30000" dirty="0">
                <a:highlight>
                  <a:srgbClr val="FFFF00"/>
                </a:highlight>
              </a:rPr>
              <a:t>2</a:t>
            </a:r>
            <a:r>
              <a:rPr lang="en-US" sz="2000" dirty="0">
                <a:highlight>
                  <a:srgbClr val="FFFF00"/>
                </a:highlight>
              </a:rPr>
              <a:t> + 2</a:t>
            </a:r>
            <a:r>
              <a:rPr lang="en-US" sz="2000" baseline="30000" dirty="0">
                <a:highlight>
                  <a:srgbClr val="FFFF00"/>
                </a:highlight>
              </a:rPr>
              <a:t>2 </a:t>
            </a:r>
            <a:r>
              <a:rPr lang="en-US" sz="2000" dirty="0">
                <a:highlight>
                  <a:srgbClr val="FFFF00"/>
                </a:highlight>
              </a:rPr>
              <a:t>+ … + n</a:t>
            </a:r>
            <a:r>
              <a:rPr lang="en-US" sz="2000" baseline="30000" dirty="0">
                <a:highlight>
                  <a:srgbClr val="FFFF00"/>
                </a:highlight>
              </a:rPr>
              <a:t>2</a:t>
            </a:r>
            <a:r>
              <a:rPr lang="en-US" sz="2000" baseline="30000" dirty="0"/>
              <a:t> </a:t>
            </a:r>
            <a:r>
              <a:rPr lang="en-US" sz="2000" dirty="0"/>
              <a:t> + (n+1)</a:t>
            </a:r>
            <a:r>
              <a:rPr lang="en-US" sz="2000" baseline="30000" dirty="0"/>
              <a:t>2</a:t>
            </a:r>
            <a:r>
              <a:rPr lang="en-US" sz="2000" dirty="0"/>
              <a:t> = </a:t>
            </a:r>
            <a:r>
              <a:rPr lang="en-US" sz="2000" dirty="0">
                <a:highlight>
                  <a:srgbClr val="FFFF00"/>
                </a:highlight>
              </a:rPr>
              <a:t>(1</a:t>
            </a:r>
            <a:r>
              <a:rPr lang="en-US" sz="2000" baseline="30000" dirty="0">
                <a:highlight>
                  <a:srgbClr val="FFFF00"/>
                </a:highlight>
              </a:rPr>
              <a:t>2</a:t>
            </a:r>
            <a:r>
              <a:rPr lang="en-US" sz="2000" dirty="0">
                <a:highlight>
                  <a:srgbClr val="FFFF00"/>
                </a:highlight>
              </a:rPr>
              <a:t> + 2</a:t>
            </a:r>
            <a:r>
              <a:rPr lang="en-US" sz="2000" baseline="30000" dirty="0">
                <a:highlight>
                  <a:srgbClr val="FFFF00"/>
                </a:highlight>
              </a:rPr>
              <a:t>2 </a:t>
            </a:r>
            <a:r>
              <a:rPr lang="en-US" sz="2000" dirty="0">
                <a:highlight>
                  <a:srgbClr val="FFFF00"/>
                </a:highlight>
              </a:rPr>
              <a:t>+ … + n</a:t>
            </a:r>
            <a:r>
              <a:rPr lang="en-US" sz="2000" baseline="30000" dirty="0">
                <a:highlight>
                  <a:srgbClr val="FFFF00"/>
                </a:highlight>
              </a:rPr>
              <a:t>2</a:t>
            </a:r>
            <a:r>
              <a:rPr lang="en-US" sz="2000" dirty="0">
                <a:highlight>
                  <a:srgbClr val="FFFF00"/>
                </a:highlight>
              </a:rPr>
              <a:t>)</a:t>
            </a:r>
            <a:r>
              <a:rPr lang="en-US" sz="2000" baseline="30000" dirty="0"/>
              <a:t> </a:t>
            </a:r>
            <a:r>
              <a:rPr lang="en-US" sz="2000" dirty="0"/>
              <a:t> + (n+1)</a:t>
            </a:r>
            <a:r>
              <a:rPr lang="en-US" sz="2000" baseline="30000" dirty="0"/>
              <a:t>2 </a:t>
            </a:r>
            <a:r>
              <a:rPr lang="en-US" sz="2000" dirty="0"/>
              <a:t> = </a:t>
            </a:r>
            <a:r>
              <a:rPr lang="en-US" sz="2000" dirty="0">
                <a:highlight>
                  <a:srgbClr val="FFFF00"/>
                </a:highlight>
              </a:rPr>
              <a:t>n(n+1)(2n+1)/6</a:t>
            </a:r>
            <a:r>
              <a:rPr lang="en-US" sz="2000" dirty="0"/>
              <a:t> + (n+1)</a:t>
            </a:r>
            <a:r>
              <a:rPr lang="en-US" sz="2000" baseline="30000" dirty="0"/>
              <a:t>2.</a:t>
            </a:r>
          </a:p>
          <a:p>
            <a:pPr marL="0" indent="0">
              <a:buNone/>
            </a:pPr>
            <a:r>
              <a:rPr lang="en-US" sz="2000" dirty="0">
                <a:solidFill>
                  <a:srgbClr val="FF0000"/>
                </a:solidFill>
              </a:rPr>
              <a:t>We have to combine the fractions – how do we do that?</a:t>
            </a:r>
          </a:p>
          <a:p>
            <a:pPr marL="0" indent="0">
              <a:buNone/>
            </a:pPr>
            <a:r>
              <a:rPr lang="en-US" sz="2000" dirty="0">
                <a:highlight>
                  <a:srgbClr val="FFFF00"/>
                </a:highlight>
              </a:rPr>
              <a:t> </a:t>
            </a:r>
            <a:endParaRPr lang="en-US" sz="2000" dirty="0">
              <a:solidFill>
                <a:srgbClr val="FF0000"/>
              </a:solidFill>
              <a:highlight>
                <a:srgbClr val="FFFF00"/>
              </a:highlight>
            </a:endParaRPr>
          </a:p>
        </p:txBody>
      </p:sp>
      <p:sp>
        <p:nvSpPr>
          <p:cNvPr id="4" name="Slide Number Placeholder 3">
            <a:extLst>
              <a:ext uri="{FF2B5EF4-FFF2-40B4-BE49-F238E27FC236}">
                <a16:creationId xmlns:a16="http://schemas.microsoft.com/office/drawing/2014/main" id="{3342B450-D8E0-4C79-8275-30C53CAF3FA5}"/>
              </a:ext>
            </a:extLst>
          </p:cNvPr>
          <p:cNvSpPr>
            <a:spLocks noGrp="1"/>
          </p:cNvSpPr>
          <p:nvPr>
            <p:ph type="sldNum" sz="quarter" idx="12"/>
          </p:nvPr>
        </p:nvSpPr>
        <p:spPr/>
        <p:txBody>
          <a:bodyPr/>
          <a:lstStyle/>
          <a:p>
            <a:fld id="{39170CAF-88AC-4846-AE90-53087C303D43}" type="slidenum">
              <a:rPr lang="en-US" smtClean="0"/>
              <a:t>35</a:t>
            </a:fld>
            <a:endParaRPr lang="en-US"/>
          </a:p>
        </p:txBody>
      </p:sp>
    </p:spTree>
    <p:extLst>
      <p:ext uri="{BB962C8B-B14F-4D97-AF65-F5344CB8AC3E}">
        <p14:creationId xmlns:p14="http://schemas.microsoft.com/office/powerpoint/2010/main" val="1411230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A819-113B-4399-9B67-D558D3789E9C}"/>
              </a:ext>
            </a:extLst>
          </p:cNvPr>
          <p:cNvSpPr>
            <a:spLocks noGrp="1"/>
          </p:cNvSpPr>
          <p:nvPr>
            <p:ph type="title"/>
          </p:nvPr>
        </p:nvSpPr>
        <p:spPr>
          <a:xfrm>
            <a:off x="230819" y="205327"/>
            <a:ext cx="10685016" cy="1016617"/>
          </a:xfrm>
        </p:spPr>
        <p:txBody>
          <a:bodyPr>
            <a:normAutofit fontScale="90000"/>
          </a:bodyPr>
          <a:lstStyle/>
          <a:p>
            <a:r>
              <a:rPr lang="en-US" dirty="0">
                <a:solidFill>
                  <a:srgbClr val="FF0000"/>
                </a:solidFill>
              </a:rPr>
              <a:t>Example: P(n): 1</a:t>
            </a:r>
            <a:r>
              <a:rPr lang="en-US" baseline="30000" dirty="0">
                <a:solidFill>
                  <a:srgbClr val="FF0000"/>
                </a:solidFill>
              </a:rPr>
              <a:t>2</a:t>
            </a:r>
            <a:r>
              <a:rPr lang="en-US" dirty="0">
                <a:solidFill>
                  <a:srgbClr val="FF0000"/>
                </a:solidFill>
              </a:rPr>
              <a:t> + 2</a:t>
            </a:r>
            <a:r>
              <a:rPr lang="en-US" baseline="30000" dirty="0">
                <a:solidFill>
                  <a:srgbClr val="FF0000"/>
                </a:solidFill>
              </a:rPr>
              <a:t>2</a:t>
            </a:r>
            <a:r>
              <a:rPr lang="en-US" dirty="0">
                <a:solidFill>
                  <a:srgbClr val="FF0000"/>
                </a:solidFill>
              </a:rPr>
              <a:t> + … + n</a:t>
            </a:r>
            <a:r>
              <a:rPr lang="en-US" baseline="30000" dirty="0">
                <a:solidFill>
                  <a:srgbClr val="FF0000"/>
                </a:solidFill>
              </a:rPr>
              <a:t>2</a:t>
            </a:r>
            <a:r>
              <a:rPr lang="en-US" dirty="0">
                <a:solidFill>
                  <a:srgbClr val="FF0000"/>
                </a:solidFill>
              </a:rPr>
              <a:t> = n(n+1)(2n+1)/6</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C9177B-DFCC-435D-976C-1901C0F52535}"/>
                  </a:ext>
                </a:extLst>
              </p:cNvPr>
              <p:cNvSpPr>
                <a:spLocks noGrp="1"/>
              </p:cNvSpPr>
              <p:nvPr>
                <p:ph idx="1"/>
              </p:nvPr>
            </p:nvSpPr>
            <p:spPr>
              <a:xfrm>
                <a:off x="230819" y="1088779"/>
                <a:ext cx="11700769" cy="5480697"/>
              </a:xfrm>
            </p:spPr>
            <p:txBody>
              <a:bodyPr>
                <a:noAutofit/>
              </a:bodyPr>
              <a:lstStyle/>
              <a:p>
                <a:pPr marL="0" indent="0">
                  <a:buNone/>
                </a:pPr>
                <a:r>
                  <a:rPr lang="en-US" sz="2000" dirty="0"/>
                  <a:t>To prove P(n) is true for all n, must show</a:t>
                </a:r>
              </a:p>
              <a:p>
                <a:pPr marL="514350" indent="-514350">
                  <a:buFont typeface="+mj-lt"/>
                  <a:buAutoNum type="arabicPeriod"/>
                </a:pPr>
                <a:r>
                  <a:rPr lang="en-US" sz="2000" dirty="0">
                    <a:solidFill>
                      <a:srgbClr val="FF0000"/>
                    </a:solidFill>
                  </a:rPr>
                  <a:t>Base case: </a:t>
                </a:r>
                <a:r>
                  <a:rPr lang="en-US" sz="2000" dirty="0"/>
                  <a:t>P(1) is true, and</a:t>
                </a:r>
              </a:p>
              <a:p>
                <a:pPr marL="514350" indent="-514350">
                  <a:buFont typeface="+mj-lt"/>
                  <a:buAutoNum type="arabicPeriod"/>
                </a:pPr>
                <a:r>
                  <a:rPr lang="en-US" sz="2000" dirty="0">
                    <a:solidFill>
                      <a:srgbClr val="FF0000"/>
                    </a:solidFill>
                  </a:rPr>
                  <a:t>Inductive Step: </a:t>
                </a:r>
                <a:r>
                  <a:rPr lang="en-US" sz="2000" dirty="0"/>
                  <a:t>Whenever P(n) is true then P(n+1) is true.</a:t>
                </a:r>
              </a:p>
              <a:p>
                <a:pPr marL="0" indent="0">
                  <a:buNone/>
                </a:pPr>
                <a:endParaRPr lang="en-US" sz="2000" dirty="0"/>
              </a:p>
              <a:p>
                <a:pPr marL="0" indent="0">
                  <a:buNone/>
                </a:pPr>
                <a:r>
                  <a:rPr lang="en-US" sz="2000" dirty="0"/>
                  <a:t>Step 2: Inductive Step: Assume P(n) is true, must show P(n+1) is true.</a:t>
                </a:r>
              </a:p>
              <a:p>
                <a:pPr marL="0" indent="0">
                  <a:buNone/>
                </a:pPr>
                <a:r>
                  <a:rPr lang="en-US" sz="2000" dirty="0">
                    <a:solidFill>
                      <a:srgbClr val="FF0000"/>
                    </a:solidFill>
                  </a:rPr>
                  <a:t>Since we are assuming P(n) is true, what do we know?</a:t>
                </a:r>
              </a:p>
              <a:p>
                <a:pPr marL="0" indent="0">
                  <a:buNone/>
                </a:pPr>
                <a:r>
                  <a:rPr lang="en-US" sz="2000" dirty="0"/>
                  <a:t>P(n) is true means </a:t>
                </a:r>
                <a:r>
                  <a:rPr lang="en-US" sz="2000" dirty="0">
                    <a:highlight>
                      <a:srgbClr val="FFFF00"/>
                    </a:highlight>
                  </a:rPr>
                  <a:t>1</a:t>
                </a:r>
                <a:r>
                  <a:rPr lang="en-US" sz="2000" baseline="30000" dirty="0">
                    <a:highlight>
                      <a:srgbClr val="FFFF00"/>
                    </a:highlight>
                  </a:rPr>
                  <a:t>2</a:t>
                </a:r>
                <a:r>
                  <a:rPr lang="en-US" sz="2000" dirty="0">
                    <a:highlight>
                      <a:srgbClr val="FFFF00"/>
                    </a:highlight>
                  </a:rPr>
                  <a:t> + 2</a:t>
                </a:r>
                <a:r>
                  <a:rPr lang="en-US" sz="2000" baseline="30000" dirty="0">
                    <a:highlight>
                      <a:srgbClr val="FFFF00"/>
                    </a:highlight>
                  </a:rPr>
                  <a:t>2 </a:t>
                </a:r>
                <a:r>
                  <a:rPr lang="en-US" sz="2000" dirty="0">
                    <a:highlight>
                      <a:srgbClr val="FFFF00"/>
                    </a:highlight>
                  </a:rPr>
                  <a:t>+ … + n</a:t>
                </a:r>
                <a:r>
                  <a:rPr lang="en-US" sz="2000" baseline="30000" dirty="0">
                    <a:highlight>
                      <a:srgbClr val="FFFF00"/>
                    </a:highlight>
                  </a:rPr>
                  <a:t>2 </a:t>
                </a:r>
                <a:r>
                  <a:rPr lang="en-US" sz="2000" dirty="0">
                    <a:highlight>
                      <a:srgbClr val="FFFF00"/>
                    </a:highlight>
                  </a:rPr>
                  <a:t> </a:t>
                </a:r>
                <a:r>
                  <a:rPr lang="en-US" sz="2000" dirty="0"/>
                  <a:t>=  n(n+1)(2n+1)/6.</a:t>
                </a:r>
              </a:p>
              <a:p>
                <a:pPr marL="0" indent="0">
                  <a:buNone/>
                </a:pPr>
                <a:r>
                  <a:rPr lang="en-US" sz="2000" dirty="0">
                    <a:solidFill>
                      <a:srgbClr val="FF0000"/>
                    </a:solidFill>
                  </a:rPr>
                  <a:t>We must show P(n+1) is true. What is that?</a:t>
                </a:r>
              </a:p>
              <a:p>
                <a:pPr marL="0" indent="0">
                  <a:buNone/>
                </a:pPr>
                <a:r>
                  <a:rPr lang="en-US" sz="2000" dirty="0"/>
                  <a:t>P(n+1) is </a:t>
                </a:r>
                <a:r>
                  <a:rPr lang="en-US" sz="2000" dirty="0">
                    <a:highlight>
                      <a:srgbClr val="FFFF00"/>
                    </a:highlight>
                  </a:rPr>
                  <a:t>1</a:t>
                </a:r>
                <a:r>
                  <a:rPr lang="en-US" sz="2000" baseline="30000" dirty="0">
                    <a:highlight>
                      <a:srgbClr val="FFFF00"/>
                    </a:highlight>
                  </a:rPr>
                  <a:t>2</a:t>
                </a:r>
                <a:r>
                  <a:rPr lang="en-US" sz="2000" dirty="0">
                    <a:highlight>
                      <a:srgbClr val="FFFF00"/>
                    </a:highlight>
                  </a:rPr>
                  <a:t> + 2</a:t>
                </a:r>
                <a:r>
                  <a:rPr lang="en-US" sz="2000" baseline="30000" dirty="0">
                    <a:highlight>
                      <a:srgbClr val="FFFF00"/>
                    </a:highlight>
                  </a:rPr>
                  <a:t>2 </a:t>
                </a:r>
                <a:r>
                  <a:rPr lang="en-US" sz="2000" dirty="0">
                    <a:highlight>
                      <a:srgbClr val="FFFF00"/>
                    </a:highlight>
                  </a:rPr>
                  <a:t>+ … + n</a:t>
                </a:r>
                <a:r>
                  <a:rPr lang="en-US" sz="2000" baseline="30000" dirty="0">
                    <a:highlight>
                      <a:srgbClr val="FFFF00"/>
                    </a:highlight>
                  </a:rPr>
                  <a:t>2 </a:t>
                </a:r>
                <a:r>
                  <a:rPr lang="en-US" sz="2000" dirty="0">
                    <a:highlight>
                      <a:srgbClr val="FFFF00"/>
                    </a:highlight>
                  </a:rPr>
                  <a:t> </a:t>
                </a:r>
                <a:r>
                  <a:rPr lang="en-US" sz="2000" dirty="0"/>
                  <a:t>+ (n+1)</a:t>
                </a:r>
                <a:r>
                  <a:rPr lang="en-US" sz="2000" baseline="30000" dirty="0"/>
                  <a:t>2</a:t>
                </a:r>
                <a:r>
                  <a:rPr lang="en-US" sz="2000" dirty="0"/>
                  <a:t> =  (n+1)(n+1+1)(2(n+1)+1)/6, note the right hand side is (n+1)(n+2)(2n+3)/6.</a:t>
                </a:r>
              </a:p>
              <a:p>
                <a:pPr marL="0" indent="0">
                  <a:buNone/>
                </a:pPr>
                <a:endParaRPr lang="en-US" sz="2000" dirty="0">
                  <a:solidFill>
                    <a:srgbClr val="FF0000"/>
                  </a:solidFill>
                </a:endParaRPr>
              </a:p>
              <a:p>
                <a:pPr marL="0" indent="0">
                  <a:buNone/>
                </a:pPr>
                <a:r>
                  <a:rPr lang="en-US" sz="2000" dirty="0"/>
                  <a:t>So is 1</a:t>
                </a:r>
                <a:r>
                  <a:rPr lang="en-US" sz="2000" baseline="30000" dirty="0"/>
                  <a:t>2</a:t>
                </a:r>
                <a:r>
                  <a:rPr lang="en-US" sz="2000" dirty="0"/>
                  <a:t> + 2</a:t>
                </a:r>
                <a:r>
                  <a:rPr lang="en-US" sz="2000" baseline="30000" dirty="0"/>
                  <a:t>2 </a:t>
                </a:r>
                <a:r>
                  <a:rPr lang="en-US" sz="2000" dirty="0"/>
                  <a:t>+ … + n</a:t>
                </a:r>
                <a:r>
                  <a:rPr lang="en-US" sz="2000" baseline="30000" dirty="0"/>
                  <a:t>2 </a:t>
                </a:r>
                <a:r>
                  <a:rPr lang="en-US" sz="2000" dirty="0"/>
                  <a:t> + (n+1)</a:t>
                </a:r>
                <a:r>
                  <a:rPr lang="en-US" sz="2000" baseline="30000" dirty="0"/>
                  <a:t>2</a:t>
                </a:r>
                <a:r>
                  <a:rPr lang="en-US" sz="2000" dirty="0"/>
                  <a:t> = = n(n+1)(2n+1)/6 + (n+1)</a:t>
                </a:r>
                <a:r>
                  <a:rPr lang="en-US" sz="2000" baseline="30000" dirty="0"/>
                  <a:t>2.</a:t>
                </a:r>
              </a:p>
              <a:p>
                <a:pPr marL="0" indent="0">
                  <a:buNone/>
                </a:pPr>
                <a:r>
                  <a:rPr lang="en-US" sz="2000" dirty="0"/>
                  <a:t>We have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𝑛</m:t>
                        </m:r>
                        <m:r>
                          <a:rPr lang="en-US" sz="2000" b="0" i="1" smtClean="0">
                            <a:latin typeface="Cambria Math" panose="02040503050406030204" pitchFamily="18" charset="0"/>
                          </a:rPr>
                          <m:t>(</m:t>
                        </m:r>
                        <m:r>
                          <a:rPr lang="en-US" sz="2000" b="0" i="1" smtClean="0">
                            <a:latin typeface="Cambria Math" panose="02040503050406030204" pitchFamily="18" charset="0"/>
                          </a:rPr>
                          <m:t>𝑛</m:t>
                        </m:r>
                        <m:r>
                          <a:rPr lang="en-US" sz="2000" b="0" i="1" smtClean="0">
                            <a:latin typeface="Cambria Math" panose="02040503050406030204" pitchFamily="18" charset="0"/>
                          </a:rPr>
                          <m:t>+1)(2</m:t>
                        </m:r>
                        <m:r>
                          <a:rPr lang="en-US" sz="2000" b="0" i="1" smtClean="0">
                            <a:latin typeface="Cambria Math" panose="02040503050406030204" pitchFamily="18" charset="0"/>
                          </a:rPr>
                          <m:t>𝑛</m:t>
                        </m:r>
                        <m:r>
                          <a:rPr lang="en-US" sz="2000" b="0" i="1" smtClean="0">
                            <a:latin typeface="Cambria Math" panose="02040503050406030204" pitchFamily="18" charset="0"/>
                          </a:rPr>
                          <m:t>+1)</m:t>
                        </m:r>
                      </m:num>
                      <m:den>
                        <m:r>
                          <a:rPr lang="en-US" sz="2000" b="0" i="1" smtClean="0">
                            <a:latin typeface="Cambria Math" panose="02040503050406030204" pitchFamily="18" charset="0"/>
                          </a:rPr>
                          <m:t>6</m:t>
                        </m:r>
                      </m:den>
                    </m:f>
                    <m:r>
                      <a:rPr lang="en-US" sz="2000" b="0" i="1" smtClean="0">
                        <a:latin typeface="Cambria Math" panose="02040503050406030204" pitchFamily="18" charset="0"/>
                      </a:rPr>
                      <m:t> =  </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6</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𝑛</m:t>
                            </m:r>
                            <m:r>
                              <a:rPr lang="en-US" sz="2000" b="0" i="1" smtClean="0">
                                <a:latin typeface="Cambria Math" panose="02040503050406030204" pitchFamily="18" charset="0"/>
                              </a:rPr>
                              <m:t>+1</m:t>
                            </m:r>
                          </m:e>
                        </m:d>
                        <m:r>
                          <a:rPr lang="en-US" sz="2000" b="0" i="1" baseline="30000" smtClean="0">
                            <a:latin typeface="Cambria Math" panose="02040503050406030204" pitchFamily="18" charset="0"/>
                          </a:rPr>
                          <m:t>2</m:t>
                        </m:r>
                      </m:num>
                      <m:den>
                        <m:r>
                          <a:rPr lang="en-US" sz="2000" b="0" i="1" smtClean="0">
                            <a:latin typeface="Cambria Math" panose="02040503050406030204" pitchFamily="18" charset="0"/>
                          </a:rPr>
                          <m:t>6</m:t>
                        </m:r>
                      </m:den>
                    </m:f>
                    <m:r>
                      <a:rPr lang="en-US" sz="2000" b="0" i="1" smtClean="0">
                        <a:latin typeface="Cambria Math" panose="02040503050406030204" pitchFamily="18" charset="0"/>
                      </a:rPr>
                      <m:t> =  </m:t>
                    </m:r>
                  </m:oMath>
                </a14:m>
                <a:r>
                  <a:rPr lang="en-US" sz="2000" dirty="0">
                    <a:solidFill>
                      <a:srgbClr val="FF0000"/>
                    </a:solidFill>
                  </a:rPr>
                  <a:t>??? What is in common with the two fractions? Both have a ….</a:t>
                </a:r>
              </a:p>
              <a:p>
                <a:pPr marL="0" indent="0">
                  <a:buNone/>
                </a:pPr>
                <a:r>
                  <a:rPr lang="en-US" sz="2000" dirty="0">
                    <a:highlight>
                      <a:srgbClr val="FFFF00"/>
                    </a:highlight>
                  </a:rPr>
                  <a:t> </a:t>
                </a:r>
                <a:endParaRPr lang="en-US" sz="2000" dirty="0">
                  <a:solidFill>
                    <a:srgbClr val="FF0000"/>
                  </a:solidFill>
                  <a:highlight>
                    <a:srgbClr val="FFFF00"/>
                  </a:highlight>
                </a:endParaRPr>
              </a:p>
            </p:txBody>
          </p:sp>
        </mc:Choice>
        <mc:Fallback xmlns="">
          <p:sp>
            <p:nvSpPr>
              <p:cNvPr id="3" name="Content Placeholder 2">
                <a:extLst>
                  <a:ext uri="{FF2B5EF4-FFF2-40B4-BE49-F238E27FC236}">
                    <a16:creationId xmlns:a16="http://schemas.microsoft.com/office/drawing/2014/main" id="{62C9177B-DFCC-435D-976C-1901C0F52535}"/>
                  </a:ext>
                </a:extLst>
              </p:cNvPr>
              <p:cNvSpPr>
                <a:spLocks noGrp="1" noRot="1" noChangeAspect="1" noMove="1" noResize="1" noEditPoints="1" noAdjustHandles="1" noChangeArrowheads="1" noChangeShapeType="1" noTextEdit="1"/>
              </p:cNvSpPr>
              <p:nvPr>
                <p:ph idx="1"/>
              </p:nvPr>
            </p:nvSpPr>
            <p:spPr>
              <a:xfrm>
                <a:off x="230819" y="1088779"/>
                <a:ext cx="11700769" cy="5480697"/>
              </a:xfrm>
              <a:blipFill>
                <a:blip r:embed="rId2"/>
                <a:stretch>
                  <a:fillRect l="-573" t="-122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AA935F5-AE6F-44EC-85B9-AD864964413F}"/>
              </a:ext>
            </a:extLst>
          </p:cNvPr>
          <p:cNvSpPr>
            <a:spLocks noGrp="1"/>
          </p:cNvSpPr>
          <p:nvPr>
            <p:ph type="sldNum" sz="quarter" idx="12"/>
          </p:nvPr>
        </p:nvSpPr>
        <p:spPr/>
        <p:txBody>
          <a:bodyPr/>
          <a:lstStyle/>
          <a:p>
            <a:fld id="{39170CAF-88AC-4846-AE90-53087C303D43}" type="slidenum">
              <a:rPr lang="en-US" smtClean="0"/>
              <a:t>36</a:t>
            </a:fld>
            <a:endParaRPr lang="en-US"/>
          </a:p>
        </p:txBody>
      </p:sp>
    </p:spTree>
    <p:extLst>
      <p:ext uri="{BB962C8B-B14F-4D97-AF65-F5344CB8AC3E}">
        <p14:creationId xmlns:p14="http://schemas.microsoft.com/office/powerpoint/2010/main" val="7039758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A819-113B-4399-9B67-D558D3789E9C}"/>
              </a:ext>
            </a:extLst>
          </p:cNvPr>
          <p:cNvSpPr>
            <a:spLocks noGrp="1"/>
          </p:cNvSpPr>
          <p:nvPr>
            <p:ph type="title"/>
          </p:nvPr>
        </p:nvSpPr>
        <p:spPr>
          <a:xfrm>
            <a:off x="230819" y="205327"/>
            <a:ext cx="10685016" cy="1016617"/>
          </a:xfrm>
        </p:spPr>
        <p:txBody>
          <a:bodyPr>
            <a:normAutofit fontScale="90000"/>
          </a:bodyPr>
          <a:lstStyle/>
          <a:p>
            <a:r>
              <a:rPr lang="en-US" dirty="0">
                <a:solidFill>
                  <a:srgbClr val="FF0000"/>
                </a:solidFill>
              </a:rPr>
              <a:t>Example: P(n): 1</a:t>
            </a:r>
            <a:r>
              <a:rPr lang="en-US" baseline="30000" dirty="0">
                <a:solidFill>
                  <a:srgbClr val="FF0000"/>
                </a:solidFill>
              </a:rPr>
              <a:t>2</a:t>
            </a:r>
            <a:r>
              <a:rPr lang="en-US" dirty="0">
                <a:solidFill>
                  <a:srgbClr val="FF0000"/>
                </a:solidFill>
              </a:rPr>
              <a:t> + 2</a:t>
            </a:r>
            <a:r>
              <a:rPr lang="en-US" baseline="30000" dirty="0">
                <a:solidFill>
                  <a:srgbClr val="FF0000"/>
                </a:solidFill>
              </a:rPr>
              <a:t>2</a:t>
            </a:r>
            <a:r>
              <a:rPr lang="en-US" dirty="0">
                <a:solidFill>
                  <a:srgbClr val="FF0000"/>
                </a:solidFill>
              </a:rPr>
              <a:t> + … + n</a:t>
            </a:r>
            <a:r>
              <a:rPr lang="en-US" baseline="30000" dirty="0">
                <a:solidFill>
                  <a:srgbClr val="FF0000"/>
                </a:solidFill>
              </a:rPr>
              <a:t>2</a:t>
            </a:r>
            <a:r>
              <a:rPr lang="en-US" dirty="0">
                <a:solidFill>
                  <a:srgbClr val="FF0000"/>
                </a:solidFill>
              </a:rPr>
              <a:t> = n(n+1)(2n+1)/6</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C9177B-DFCC-435D-976C-1901C0F52535}"/>
                  </a:ext>
                </a:extLst>
              </p:cNvPr>
              <p:cNvSpPr>
                <a:spLocks noGrp="1"/>
              </p:cNvSpPr>
              <p:nvPr>
                <p:ph idx="1"/>
              </p:nvPr>
            </p:nvSpPr>
            <p:spPr>
              <a:xfrm>
                <a:off x="230819" y="1088779"/>
                <a:ext cx="11700769" cy="5480697"/>
              </a:xfrm>
            </p:spPr>
            <p:txBody>
              <a:bodyPr>
                <a:noAutofit/>
              </a:bodyPr>
              <a:lstStyle/>
              <a:p>
                <a:pPr marL="0" indent="0">
                  <a:buNone/>
                </a:pPr>
                <a:r>
                  <a:rPr lang="en-US" sz="2000" dirty="0"/>
                  <a:t>To prove P(n) is true for all n, must show</a:t>
                </a:r>
              </a:p>
              <a:p>
                <a:pPr marL="514350" indent="-514350">
                  <a:buFont typeface="+mj-lt"/>
                  <a:buAutoNum type="arabicPeriod"/>
                </a:pPr>
                <a:r>
                  <a:rPr lang="en-US" sz="2000" dirty="0">
                    <a:solidFill>
                      <a:srgbClr val="FF0000"/>
                    </a:solidFill>
                  </a:rPr>
                  <a:t>Base case: </a:t>
                </a:r>
                <a:r>
                  <a:rPr lang="en-US" sz="2000" dirty="0"/>
                  <a:t>P(1) is true, and</a:t>
                </a:r>
              </a:p>
              <a:p>
                <a:pPr marL="514350" indent="-514350">
                  <a:buFont typeface="+mj-lt"/>
                  <a:buAutoNum type="arabicPeriod"/>
                </a:pPr>
                <a:r>
                  <a:rPr lang="en-US" sz="2000" dirty="0">
                    <a:solidFill>
                      <a:srgbClr val="FF0000"/>
                    </a:solidFill>
                  </a:rPr>
                  <a:t>Inductive Step: </a:t>
                </a:r>
                <a:r>
                  <a:rPr lang="en-US" sz="2000" dirty="0"/>
                  <a:t>Whenever P(n) is true then P(n+1) is true.</a:t>
                </a:r>
              </a:p>
              <a:p>
                <a:pPr marL="0" indent="0">
                  <a:buNone/>
                </a:pPr>
                <a:endParaRPr lang="en-US" sz="2000" dirty="0"/>
              </a:p>
              <a:p>
                <a:pPr marL="0" indent="0">
                  <a:buNone/>
                </a:pPr>
                <a:r>
                  <a:rPr lang="en-US" sz="2000" dirty="0"/>
                  <a:t>Step 2: Inductive Step: Assume P(n) is true, must show P(n+1) is true.</a:t>
                </a:r>
              </a:p>
              <a:p>
                <a:pPr marL="0" indent="0">
                  <a:buNone/>
                </a:pPr>
                <a:r>
                  <a:rPr lang="en-US" sz="2000" dirty="0">
                    <a:solidFill>
                      <a:srgbClr val="FF0000"/>
                    </a:solidFill>
                  </a:rPr>
                  <a:t>Since we are assuming P(n) is true, what do we know?</a:t>
                </a:r>
              </a:p>
              <a:p>
                <a:pPr marL="0" indent="0">
                  <a:buNone/>
                </a:pPr>
                <a:r>
                  <a:rPr lang="en-US" sz="2000" dirty="0"/>
                  <a:t>P(n) is true means </a:t>
                </a:r>
                <a:r>
                  <a:rPr lang="en-US" sz="2000" dirty="0">
                    <a:highlight>
                      <a:srgbClr val="FFFF00"/>
                    </a:highlight>
                  </a:rPr>
                  <a:t>1</a:t>
                </a:r>
                <a:r>
                  <a:rPr lang="en-US" sz="2000" baseline="30000" dirty="0">
                    <a:highlight>
                      <a:srgbClr val="FFFF00"/>
                    </a:highlight>
                  </a:rPr>
                  <a:t>2</a:t>
                </a:r>
                <a:r>
                  <a:rPr lang="en-US" sz="2000" dirty="0">
                    <a:highlight>
                      <a:srgbClr val="FFFF00"/>
                    </a:highlight>
                  </a:rPr>
                  <a:t> + 2</a:t>
                </a:r>
                <a:r>
                  <a:rPr lang="en-US" sz="2000" baseline="30000" dirty="0">
                    <a:highlight>
                      <a:srgbClr val="FFFF00"/>
                    </a:highlight>
                  </a:rPr>
                  <a:t>2 </a:t>
                </a:r>
                <a:r>
                  <a:rPr lang="en-US" sz="2000" dirty="0">
                    <a:highlight>
                      <a:srgbClr val="FFFF00"/>
                    </a:highlight>
                  </a:rPr>
                  <a:t>+ … + n</a:t>
                </a:r>
                <a:r>
                  <a:rPr lang="en-US" sz="2000" baseline="30000" dirty="0">
                    <a:highlight>
                      <a:srgbClr val="FFFF00"/>
                    </a:highlight>
                  </a:rPr>
                  <a:t>2 </a:t>
                </a:r>
                <a:r>
                  <a:rPr lang="en-US" sz="2000" dirty="0">
                    <a:highlight>
                      <a:srgbClr val="FFFF00"/>
                    </a:highlight>
                  </a:rPr>
                  <a:t> </a:t>
                </a:r>
                <a:r>
                  <a:rPr lang="en-US" sz="2000" dirty="0"/>
                  <a:t>=  n(n+1)(2n+1)/6.</a:t>
                </a:r>
              </a:p>
              <a:p>
                <a:pPr marL="0" indent="0">
                  <a:buNone/>
                </a:pPr>
                <a:r>
                  <a:rPr lang="en-US" sz="2000" dirty="0">
                    <a:solidFill>
                      <a:srgbClr val="FF0000"/>
                    </a:solidFill>
                  </a:rPr>
                  <a:t>We must show P(n+1) is true. What is that?</a:t>
                </a:r>
              </a:p>
              <a:p>
                <a:pPr marL="0" indent="0">
                  <a:buNone/>
                </a:pPr>
                <a:r>
                  <a:rPr lang="en-US" sz="2000" dirty="0"/>
                  <a:t>P(n+1) is </a:t>
                </a:r>
                <a:r>
                  <a:rPr lang="en-US" sz="2000" dirty="0">
                    <a:highlight>
                      <a:srgbClr val="FFFF00"/>
                    </a:highlight>
                  </a:rPr>
                  <a:t>1</a:t>
                </a:r>
                <a:r>
                  <a:rPr lang="en-US" sz="2000" baseline="30000" dirty="0">
                    <a:highlight>
                      <a:srgbClr val="FFFF00"/>
                    </a:highlight>
                  </a:rPr>
                  <a:t>2</a:t>
                </a:r>
                <a:r>
                  <a:rPr lang="en-US" sz="2000" dirty="0">
                    <a:highlight>
                      <a:srgbClr val="FFFF00"/>
                    </a:highlight>
                  </a:rPr>
                  <a:t> + 2</a:t>
                </a:r>
                <a:r>
                  <a:rPr lang="en-US" sz="2000" baseline="30000" dirty="0">
                    <a:highlight>
                      <a:srgbClr val="FFFF00"/>
                    </a:highlight>
                  </a:rPr>
                  <a:t>2 </a:t>
                </a:r>
                <a:r>
                  <a:rPr lang="en-US" sz="2000" dirty="0">
                    <a:highlight>
                      <a:srgbClr val="FFFF00"/>
                    </a:highlight>
                  </a:rPr>
                  <a:t>+ … + n</a:t>
                </a:r>
                <a:r>
                  <a:rPr lang="en-US" sz="2000" baseline="30000" dirty="0">
                    <a:highlight>
                      <a:srgbClr val="FFFF00"/>
                    </a:highlight>
                  </a:rPr>
                  <a:t>2 </a:t>
                </a:r>
                <a:r>
                  <a:rPr lang="en-US" sz="2000" dirty="0">
                    <a:highlight>
                      <a:srgbClr val="FFFF00"/>
                    </a:highlight>
                  </a:rPr>
                  <a:t> </a:t>
                </a:r>
                <a:r>
                  <a:rPr lang="en-US" sz="2000" dirty="0"/>
                  <a:t>+ (n+1)</a:t>
                </a:r>
                <a:r>
                  <a:rPr lang="en-US" sz="2000" baseline="30000" dirty="0"/>
                  <a:t>2</a:t>
                </a:r>
                <a:r>
                  <a:rPr lang="en-US" sz="2000" dirty="0"/>
                  <a:t> =  (n+1)(n+1+1)(2(n+1)+1)/6, note the right hand side is (n+1)(n+2)(2n+3)/6.</a:t>
                </a:r>
              </a:p>
              <a:p>
                <a:pPr marL="0" indent="0">
                  <a:buNone/>
                </a:pPr>
                <a:endParaRPr lang="en-US" sz="2000" dirty="0">
                  <a:solidFill>
                    <a:srgbClr val="FF0000"/>
                  </a:solidFill>
                </a:endParaRPr>
              </a:p>
              <a:p>
                <a:pPr marL="0" indent="0">
                  <a:buNone/>
                </a:pPr>
                <a:r>
                  <a:rPr lang="en-US" sz="2000" dirty="0"/>
                  <a:t>So is 1</a:t>
                </a:r>
                <a:r>
                  <a:rPr lang="en-US" sz="2000" baseline="30000" dirty="0"/>
                  <a:t>2</a:t>
                </a:r>
                <a:r>
                  <a:rPr lang="en-US" sz="2000" dirty="0"/>
                  <a:t> + 2</a:t>
                </a:r>
                <a:r>
                  <a:rPr lang="en-US" sz="2000" baseline="30000" dirty="0"/>
                  <a:t>2 </a:t>
                </a:r>
                <a:r>
                  <a:rPr lang="en-US" sz="2000" dirty="0"/>
                  <a:t>+ … + n</a:t>
                </a:r>
                <a:r>
                  <a:rPr lang="en-US" sz="2000" baseline="30000" dirty="0"/>
                  <a:t>2 </a:t>
                </a:r>
                <a:r>
                  <a:rPr lang="en-US" sz="2000" dirty="0"/>
                  <a:t> + (n+1)</a:t>
                </a:r>
                <a:r>
                  <a:rPr lang="en-US" sz="2000" baseline="30000" dirty="0"/>
                  <a:t>2</a:t>
                </a:r>
                <a:r>
                  <a:rPr lang="en-US" sz="2000" dirty="0"/>
                  <a:t> = = n(n+1)(2n+1)/6 + (n+1)</a:t>
                </a:r>
                <a:r>
                  <a:rPr lang="en-US" sz="2000" baseline="30000" dirty="0"/>
                  <a:t>2.</a:t>
                </a:r>
              </a:p>
              <a:p>
                <a:pPr marL="0" indent="0">
                  <a:buNone/>
                </a:pPr>
                <a:r>
                  <a:rPr lang="en-US" sz="2000" dirty="0"/>
                  <a:t>We have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𝑛</m:t>
                        </m:r>
                        <m:r>
                          <a:rPr lang="en-US" sz="2000" b="0" i="1" smtClean="0">
                            <a:latin typeface="Cambria Math" panose="02040503050406030204" pitchFamily="18" charset="0"/>
                          </a:rPr>
                          <m:t>(</m:t>
                        </m:r>
                        <m:r>
                          <a:rPr lang="en-US" sz="2000" b="0" i="1" smtClean="0">
                            <a:latin typeface="Cambria Math" panose="02040503050406030204" pitchFamily="18" charset="0"/>
                          </a:rPr>
                          <m:t>𝑛</m:t>
                        </m:r>
                        <m:r>
                          <a:rPr lang="en-US" sz="2000" b="0" i="1" smtClean="0">
                            <a:latin typeface="Cambria Math" panose="02040503050406030204" pitchFamily="18" charset="0"/>
                          </a:rPr>
                          <m:t>+1)(2</m:t>
                        </m:r>
                        <m:r>
                          <a:rPr lang="en-US" sz="2000" b="0" i="1" smtClean="0">
                            <a:latin typeface="Cambria Math" panose="02040503050406030204" pitchFamily="18" charset="0"/>
                          </a:rPr>
                          <m:t>𝑛</m:t>
                        </m:r>
                        <m:r>
                          <a:rPr lang="en-US" sz="2000" b="0" i="1" smtClean="0">
                            <a:latin typeface="Cambria Math" panose="02040503050406030204" pitchFamily="18" charset="0"/>
                          </a:rPr>
                          <m:t>+1)</m:t>
                        </m:r>
                      </m:num>
                      <m:den>
                        <m:r>
                          <a:rPr lang="en-US" sz="2000" b="0" i="1" smtClean="0">
                            <a:latin typeface="Cambria Math" panose="02040503050406030204" pitchFamily="18" charset="0"/>
                          </a:rPr>
                          <m:t>6</m:t>
                        </m:r>
                      </m:den>
                    </m:f>
                    <m:r>
                      <a:rPr lang="en-US" sz="2000" b="0" i="1" smtClean="0">
                        <a:latin typeface="Cambria Math" panose="02040503050406030204" pitchFamily="18" charset="0"/>
                      </a:rPr>
                      <m:t> =  </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6</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𝑛</m:t>
                            </m:r>
                            <m:r>
                              <a:rPr lang="en-US" sz="2000" b="0" i="1" smtClean="0">
                                <a:latin typeface="Cambria Math" panose="02040503050406030204" pitchFamily="18" charset="0"/>
                              </a:rPr>
                              <m:t>+1</m:t>
                            </m:r>
                          </m:e>
                        </m:d>
                        <m:r>
                          <a:rPr lang="en-US" sz="2000" b="0" i="1" baseline="30000" smtClean="0">
                            <a:latin typeface="Cambria Math" panose="02040503050406030204" pitchFamily="18" charset="0"/>
                          </a:rPr>
                          <m:t>2</m:t>
                        </m:r>
                      </m:num>
                      <m:den>
                        <m:r>
                          <a:rPr lang="en-US" sz="2000" b="0" i="1" smtClean="0">
                            <a:latin typeface="Cambria Math" panose="02040503050406030204" pitchFamily="18" charset="0"/>
                          </a:rPr>
                          <m:t>6</m:t>
                        </m:r>
                      </m:den>
                    </m:f>
                    <m:r>
                      <a:rPr lang="en-US" sz="2000" b="0" i="1" smtClean="0">
                        <a:latin typeface="Cambria Math" panose="02040503050406030204" pitchFamily="18" charset="0"/>
                      </a:rPr>
                      <m:t> =  </m:t>
                    </m:r>
                    <m:f>
                      <m:fPr>
                        <m:ctrlPr>
                          <a:rPr lang="en-US" sz="2000" b="0" i="1" smtClean="0">
                            <a:latin typeface="Cambria Math" panose="02040503050406030204" pitchFamily="18" charset="0"/>
                          </a:rPr>
                        </m:ctrlPr>
                      </m:fPr>
                      <m:num>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𝑛</m:t>
                            </m:r>
                            <m:r>
                              <a:rPr lang="en-US" sz="2000" b="0" i="1" smtClean="0">
                                <a:latin typeface="Cambria Math" panose="02040503050406030204" pitchFamily="18" charset="0"/>
                              </a:rPr>
                              <m:t>+1</m:t>
                            </m:r>
                          </m:e>
                        </m:d>
                        <m:r>
                          <a:rPr lang="en-US" sz="2000" b="0" i="1" smtClean="0">
                            <a:latin typeface="Cambria Math" panose="02040503050406030204" pitchFamily="18" charset="0"/>
                          </a:rPr>
                          <m:t>(</m:t>
                        </m:r>
                        <m:r>
                          <a:rPr lang="en-US" sz="2000" b="0" i="1" smtClean="0">
                            <a:latin typeface="Cambria Math" panose="02040503050406030204" pitchFamily="18" charset="0"/>
                          </a:rPr>
                          <m:t>𝑛</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2</m:t>
                            </m:r>
                            <m:r>
                              <a:rPr lang="en-US" sz="2000" b="0" i="1" smtClean="0">
                                <a:latin typeface="Cambria Math" panose="02040503050406030204" pitchFamily="18" charset="0"/>
                              </a:rPr>
                              <m:t>𝑛</m:t>
                            </m:r>
                            <m:r>
                              <a:rPr lang="en-US" sz="2000" b="0" i="1" smtClean="0">
                                <a:latin typeface="Cambria Math" panose="02040503050406030204" pitchFamily="18" charset="0"/>
                              </a:rPr>
                              <m:t>+1</m:t>
                            </m:r>
                          </m:e>
                        </m:d>
                        <m:r>
                          <a:rPr lang="en-US" sz="2000" b="0" i="1" smtClean="0">
                            <a:latin typeface="Cambria Math" panose="02040503050406030204" pitchFamily="18" charset="0"/>
                          </a:rPr>
                          <m:t>+  6</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𝑛</m:t>
                            </m:r>
                            <m:r>
                              <a:rPr lang="en-US" sz="2000" b="0" i="1" smtClean="0">
                                <a:latin typeface="Cambria Math" panose="02040503050406030204" pitchFamily="18" charset="0"/>
                              </a:rPr>
                              <m:t>+1</m:t>
                            </m:r>
                          </m:e>
                        </m:d>
                        <m:r>
                          <a:rPr lang="en-US" sz="2000" b="0" i="1" smtClean="0">
                            <a:latin typeface="Cambria Math" panose="02040503050406030204" pitchFamily="18" charset="0"/>
                          </a:rPr>
                          <m:t>)</m:t>
                        </m:r>
                      </m:num>
                      <m:den>
                        <m:r>
                          <a:rPr lang="en-US" sz="2000" b="0" i="1" smtClean="0">
                            <a:latin typeface="Cambria Math" panose="02040503050406030204" pitchFamily="18" charset="0"/>
                          </a:rPr>
                          <m:t>6</m:t>
                        </m:r>
                      </m:den>
                    </m:f>
                    <m:r>
                      <a:rPr lang="en-US" sz="2000" b="0" i="1" smtClean="0">
                        <a:latin typeface="Cambria Math" panose="02040503050406030204" pitchFamily="18" charset="0"/>
                      </a:rPr>
                      <m:t> =  </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m:t>
                        </m:r>
                        <m:r>
                          <a:rPr lang="en-US" sz="2000" b="0" i="1" smtClean="0">
                            <a:latin typeface="Cambria Math" panose="02040503050406030204" pitchFamily="18" charset="0"/>
                          </a:rPr>
                          <m:t>𝑛</m:t>
                        </m:r>
                        <m:r>
                          <a:rPr lang="en-US" sz="2000" b="0" i="1" smtClean="0">
                            <a:latin typeface="Cambria Math" panose="02040503050406030204" pitchFamily="18" charset="0"/>
                          </a:rPr>
                          <m:t>+1)(2</m:t>
                        </m:r>
                        <m:r>
                          <a:rPr lang="en-US" sz="2000" b="0" i="1" smtClean="0">
                            <a:latin typeface="Cambria Math" panose="02040503050406030204" pitchFamily="18" charset="0"/>
                          </a:rPr>
                          <m:t>𝑛</m:t>
                        </m:r>
                        <m:r>
                          <a:rPr lang="en-US" sz="2000" b="0" i="1" baseline="30000" smtClean="0">
                            <a:latin typeface="Cambria Math" panose="02040503050406030204" pitchFamily="18" charset="0"/>
                          </a:rPr>
                          <m:t>2</m:t>
                        </m:r>
                        <m:r>
                          <a:rPr lang="en-US" sz="2000" b="0" i="1" smtClean="0">
                            <a:latin typeface="Cambria Math" panose="02040503050406030204" pitchFamily="18" charset="0"/>
                          </a:rPr>
                          <m:t>+</m:t>
                        </m:r>
                        <m:r>
                          <a:rPr lang="en-US" sz="2000" b="0" i="1" smtClean="0">
                            <a:latin typeface="Cambria Math" panose="02040503050406030204" pitchFamily="18" charset="0"/>
                          </a:rPr>
                          <m:t>𝑛</m:t>
                        </m:r>
                        <m:r>
                          <a:rPr lang="en-US" sz="2000" b="0" i="1" smtClean="0">
                            <a:latin typeface="Cambria Math" panose="02040503050406030204" pitchFamily="18" charset="0"/>
                          </a:rPr>
                          <m:t>+6</m:t>
                        </m:r>
                        <m:r>
                          <a:rPr lang="en-US" sz="2000" b="0" i="1" smtClean="0">
                            <a:latin typeface="Cambria Math" panose="02040503050406030204" pitchFamily="18" charset="0"/>
                          </a:rPr>
                          <m:t>𝑛</m:t>
                        </m:r>
                        <m:r>
                          <a:rPr lang="en-US" sz="2000" b="0" i="1" smtClean="0">
                            <a:latin typeface="Cambria Math" panose="02040503050406030204" pitchFamily="18" charset="0"/>
                          </a:rPr>
                          <m:t>+6)</m:t>
                        </m:r>
                      </m:num>
                      <m:den>
                        <m:r>
                          <a:rPr lang="en-US" sz="2000" b="0" i="1" smtClean="0">
                            <a:latin typeface="Cambria Math" panose="02040503050406030204" pitchFamily="18" charset="0"/>
                          </a:rPr>
                          <m:t>6</m:t>
                        </m:r>
                      </m:den>
                    </m:f>
                    <m:r>
                      <a:rPr lang="en-US" sz="2000" b="0" i="1" smtClean="0">
                        <a:latin typeface="Cambria Math" panose="02040503050406030204" pitchFamily="18" charset="0"/>
                      </a:rPr>
                      <m:t> =</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m:t>
                        </m:r>
                        <m:r>
                          <a:rPr lang="en-US" sz="2000" b="0" i="1" smtClean="0">
                            <a:latin typeface="Cambria Math" panose="02040503050406030204" pitchFamily="18" charset="0"/>
                          </a:rPr>
                          <m:t>𝑛</m:t>
                        </m:r>
                        <m:r>
                          <a:rPr lang="en-US" sz="2000" b="0" i="1" smtClean="0">
                            <a:latin typeface="Cambria Math" panose="02040503050406030204" pitchFamily="18" charset="0"/>
                          </a:rPr>
                          <m:t>+1)(2</m:t>
                        </m:r>
                        <m:r>
                          <a:rPr lang="en-US" sz="2000" b="0" i="1" smtClean="0">
                            <a:latin typeface="Cambria Math" panose="02040503050406030204" pitchFamily="18" charset="0"/>
                          </a:rPr>
                          <m:t>𝑛</m:t>
                        </m:r>
                        <m:r>
                          <a:rPr lang="en-US" sz="2000" b="0" i="1" baseline="30000" smtClean="0">
                            <a:latin typeface="Cambria Math" panose="02040503050406030204" pitchFamily="18" charset="0"/>
                          </a:rPr>
                          <m:t>2</m:t>
                        </m:r>
                        <m:r>
                          <a:rPr lang="en-US" sz="2000" b="0" i="1" smtClean="0">
                            <a:latin typeface="Cambria Math" panose="02040503050406030204" pitchFamily="18" charset="0"/>
                          </a:rPr>
                          <m:t>+7</m:t>
                        </m:r>
                        <m:r>
                          <a:rPr lang="en-US" sz="2000" b="0" i="1" smtClean="0">
                            <a:latin typeface="Cambria Math" panose="02040503050406030204" pitchFamily="18" charset="0"/>
                          </a:rPr>
                          <m:t>𝑛</m:t>
                        </m:r>
                        <m:r>
                          <a:rPr lang="en-US" sz="2000" b="0" i="1" smtClean="0">
                            <a:latin typeface="Cambria Math" panose="02040503050406030204" pitchFamily="18" charset="0"/>
                          </a:rPr>
                          <m:t>+6)</m:t>
                        </m:r>
                      </m:num>
                      <m:den>
                        <m:r>
                          <a:rPr lang="en-US" sz="2000" b="0" i="1" smtClean="0">
                            <a:latin typeface="Cambria Math" panose="02040503050406030204" pitchFamily="18" charset="0"/>
                          </a:rPr>
                          <m:t>6</m:t>
                        </m:r>
                      </m:den>
                    </m:f>
                  </m:oMath>
                </a14:m>
                <a:endParaRPr lang="en-US" sz="2000" dirty="0">
                  <a:solidFill>
                    <a:srgbClr val="FF0000"/>
                  </a:solidFill>
                </a:endParaRPr>
              </a:p>
              <a:p>
                <a:pPr marL="0" indent="0">
                  <a:buNone/>
                </a:pPr>
                <a:r>
                  <a:rPr lang="en-US" sz="2000" dirty="0"/>
                  <a:t>Doing some algebra, we see </a:t>
                </a:r>
                <a14:m>
                  <m:oMath xmlns:m="http://schemas.openxmlformats.org/officeDocument/2006/math">
                    <m:r>
                      <a:rPr lang="en-US" sz="2000" b="0" i="1" smtClean="0">
                        <a:latin typeface="Cambria Math" panose="02040503050406030204" pitchFamily="18" charset="0"/>
                      </a:rPr>
                      <m:t>2</m:t>
                    </m:r>
                    <m:r>
                      <a:rPr lang="en-US" sz="2000" b="0" i="1" smtClean="0">
                        <a:latin typeface="Cambria Math" panose="02040503050406030204" pitchFamily="18" charset="0"/>
                      </a:rPr>
                      <m:t>𝑛</m:t>
                    </m:r>
                    <m:r>
                      <a:rPr lang="en-US" sz="2000" b="0" i="1" baseline="30000" smtClean="0">
                        <a:latin typeface="Cambria Math" panose="02040503050406030204" pitchFamily="18" charset="0"/>
                      </a:rPr>
                      <m:t>2</m:t>
                    </m:r>
                    <m:r>
                      <a:rPr lang="en-US" sz="2000" b="0" i="1" smtClean="0">
                        <a:latin typeface="Cambria Math" panose="02040503050406030204" pitchFamily="18" charset="0"/>
                      </a:rPr>
                      <m:t>+7</m:t>
                    </m:r>
                    <m:r>
                      <a:rPr lang="en-US" sz="2000" b="0" i="1" smtClean="0">
                        <a:latin typeface="Cambria Math" panose="02040503050406030204" pitchFamily="18" charset="0"/>
                      </a:rPr>
                      <m:t>𝑛</m:t>
                    </m:r>
                    <m:r>
                      <a:rPr lang="en-US" sz="2000" b="0" i="1" smtClean="0">
                        <a:latin typeface="Cambria Math" panose="02040503050406030204" pitchFamily="18" charset="0"/>
                      </a:rPr>
                      <m:t>+6</m:t>
                    </m:r>
                  </m:oMath>
                </a14:m>
                <a:r>
                  <a:rPr lang="en-US" sz="2000" dirty="0"/>
                  <a:t> equals (n+2)(2n+3) by FOIL, completing the proof.</a:t>
                </a:r>
              </a:p>
            </p:txBody>
          </p:sp>
        </mc:Choice>
        <mc:Fallback xmlns="">
          <p:sp>
            <p:nvSpPr>
              <p:cNvPr id="3" name="Content Placeholder 2">
                <a:extLst>
                  <a:ext uri="{FF2B5EF4-FFF2-40B4-BE49-F238E27FC236}">
                    <a16:creationId xmlns:a16="http://schemas.microsoft.com/office/drawing/2014/main" id="{62C9177B-DFCC-435D-976C-1901C0F52535}"/>
                  </a:ext>
                </a:extLst>
              </p:cNvPr>
              <p:cNvSpPr>
                <a:spLocks noGrp="1" noRot="1" noChangeAspect="1" noMove="1" noResize="1" noEditPoints="1" noAdjustHandles="1" noChangeArrowheads="1" noChangeShapeType="1" noTextEdit="1"/>
              </p:cNvSpPr>
              <p:nvPr>
                <p:ph idx="1"/>
              </p:nvPr>
            </p:nvSpPr>
            <p:spPr>
              <a:xfrm>
                <a:off x="230819" y="1088779"/>
                <a:ext cx="11700769" cy="5480697"/>
              </a:xfrm>
              <a:blipFill>
                <a:blip r:embed="rId2"/>
                <a:stretch>
                  <a:fillRect l="-573" t="-122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5700BFA-681C-43FE-A5B7-8F6D70B4F205}"/>
              </a:ext>
            </a:extLst>
          </p:cNvPr>
          <p:cNvSpPr>
            <a:spLocks noGrp="1"/>
          </p:cNvSpPr>
          <p:nvPr>
            <p:ph type="sldNum" sz="quarter" idx="12"/>
          </p:nvPr>
        </p:nvSpPr>
        <p:spPr/>
        <p:txBody>
          <a:bodyPr/>
          <a:lstStyle/>
          <a:p>
            <a:fld id="{39170CAF-88AC-4846-AE90-53087C303D43}" type="slidenum">
              <a:rPr lang="en-US" smtClean="0"/>
              <a:t>37</a:t>
            </a:fld>
            <a:endParaRPr lang="en-US"/>
          </a:p>
        </p:txBody>
      </p:sp>
    </p:spTree>
    <p:extLst>
      <p:ext uri="{BB962C8B-B14F-4D97-AF65-F5344CB8AC3E}">
        <p14:creationId xmlns:p14="http://schemas.microsoft.com/office/powerpoint/2010/main" val="436073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A819-113B-4399-9B67-D558D3789E9C}"/>
              </a:ext>
            </a:extLst>
          </p:cNvPr>
          <p:cNvSpPr>
            <a:spLocks noGrp="1"/>
          </p:cNvSpPr>
          <p:nvPr>
            <p:ph type="title"/>
          </p:nvPr>
        </p:nvSpPr>
        <p:spPr>
          <a:xfrm>
            <a:off x="230819" y="205327"/>
            <a:ext cx="10685016" cy="1016617"/>
          </a:xfrm>
        </p:spPr>
        <p:txBody>
          <a:bodyPr>
            <a:normAutofit/>
          </a:bodyPr>
          <a:lstStyle/>
          <a:p>
            <a:r>
              <a:rPr lang="en-US" dirty="0">
                <a:solidFill>
                  <a:srgbClr val="FF0000"/>
                </a:solidFill>
              </a:rPr>
              <a:t>Example: P(n): 1 + 3 + … + (2n-1) = n</a:t>
            </a:r>
            <a:r>
              <a:rPr lang="en-US" baseline="30000" dirty="0">
                <a:solidFill>
                  <a:srgbClr val="FF0000"/>
                </a:solidFill>
              </a:rPr>
              <a:t>2</a:t>
            </a:r>
            <a:endParaRPr lang="en-US" dirty="0">
              <a:solidFill>
                <a:srgbClr val="FF0000"/>
              </a:solidFill>
            </a:endParaRPr>
          </a:p>
        </p:txBody>
      </p:sp>
      <p:sp>
        <p:nvSpPr>
          <p:cNvPr id="3" name="Content Placeholder 2">
            <a:extLst>
              <a:ext uri="{FF2B5EF4-FFF2-40B4-BE49-F238E27FC236}">
                <a16:creationId xmlns:a16="http://schemas.microsoft.com/office/drawing/2014/main" id="{62C9177B-DFCC-435D-976C-1901C0F52535}"/>
              </a:ext>
            </a:extLst>
          </p:cNvPr>
          <p:cNvSpPr>
            <a:spLocks noGrp="1"/>
          </p:cNvSpPr>
          <p:nvPr>
            <p:ph idx="1"/>
          </p:nvPr>
        </p:nvSpPr>
        <p:spPr>
          <a:xfrm>
            <a:off x="230819" y="1088779"/>
            <a:ext cx="11700769" cy="5480697"/>
          </a:xfrm>
        </p:spPr>
        <p:txBody>
          <a:bodyPr>
            <a:noAutofit/>
          </a:bodyPr>
          <a:lstStyle/>
          <a:p>
            <a:pPr marL="0" indent="0">
              <a:buNone/>
            </a:pPr>
            <a:r>
              <a:rPr lang="en-US" sz="2000" dirty="0"/>
              <a:t>To prove P(n) is true for all n, must show</a:t>
            </a:r>
          </a:p>
          <a:p>
            <a:pPr marL="514350" indent="-514350">
              <a:buFont typeface="+mj-lt"/>
              <a:buAutoNum type="arabicPeriod"/>
            </a:pPr>
            <a:r>
              <a:rPr lang="en-US" sz="2000" dirty="0">
                <a:solidFill>
                  <a:srgbClr val="FF0000"/>
                </a:solidFill>
              </a:rPr>
              <a:t>Base case: </a:t>
            </a:r>
            <a:r>
              <a:rPr lang="en-US" sz="2000" dirty="0"/>
              <a:t>P(1) is true, and</a:t>
            </a:r>
          </a:p>
          <a:p>
            <a:pPr marL="514350" indent="-514350">
              <a:buFont typeface="+mj-lt"/>
              <a:buAutoNum type="arabicPeriod"/>
            </a:pPr>
            <a:r>
              <a:rPr lang="en-US" sz="2000" dirty="0">
                <a:solidFill>
                  <a:srgbClr val="FF0000"/>
                </a:solidFill>
              </a:rPr>
              <a:t>Inductive Step: </a:t>
            </a:r>
            <a:r>
              <a:rPr lang="en-US" sz="2000" dirty="0"/>
              <a:t>Whenever P(n) is true then P(n+1) is true.</a:t>
            </a:r>
          </a:p>
          <a:p>
            <a:pPr marL="0" indent="0">
              <a:buNone/>
            </a:pPr>
            <a:endParaRPr lang="en-US" sz="2000" dirty="0"/>
          </a:p>
          <a:p>
            <a:pPr marL="0" indent="0">
              <a:buNone/>
            </a:pPr>
            <a:r>
              <a:rPr lang="en-US" sz="2000" dirty="0"/>
              <a:t>The proof is similar to what we just did!</a:t>
            </a:r>
          </a:p>
          <a:p>
            <a:pPr marL="0" indent="0">
              <a:buNone/>
            </a:pPr>
            <a:endParaRPr lang="en-US" sz="2000" dirty="0"/>
          </a:p>
          <a:p>
            <a:pPr marL="0" indent="0">
              <a:buNone/>
            </a:pPr>
            <a:r>
              <a:rPr lang="en-US" sz="2000" dirty="0"/>
              <a:t>Step 1: The Base Case: n=1: Is 1 = 1</a:t>
            </a:r>
            <a:r>
              <a:rPr lang="en-US" sz="2000" baseline="30000" dirty="0"/>
              <a:t>2</a:t>
            </a:r>
            <a:r>
              <a:rPr lang="en-US" sz="2000" dirty="0"/>
              <a:t>? YES!</a:t>
            </a:r>
          </a:p>
          <a:p>
            <a:pPr marL="0" indent="0">
              <a:buNone/>
            </a:pPr>
            <a:endParaRPr lang="en-US" sz="2000" dirty="0"/>
          </a:p>
          <a:p>
            <a:pPr marL="0" indent="0">
              <a:buNone/>
            </a:pPr>
            <a:r>
              <a:rPr lang="en-US" sz="2000" dirty="0"/>
              <a:t>We don’t need to, but we can check other values of n.</a:t>
            </a:r>
          </a:p>
          <a:p>
            <a:pPr marL="0" indent="0">
              <a:buNone/>
            </a:pPr>
            <a:endParaRPr lang="en-US" sz="2000" dirty="0"/>
          </a:p>
          <a:p>
            <a:pPr marL="0" indent="0">
              <a:buNone/>
            </a:pPr>
            <a:r>
              <a:rPr lang="en-US" sz="2000" dirty="0"/>
              <a:t>If n=2 does </a:t>
            </a:r>
          </a:p>
          <a:p>
            <a:pPr marL="0" indent="0">
              <a:buNone/>
            </a:pPr>
            <a:r>
              <a:rPr lang="en-US" sz="2000" dirty="0"/>
              <a:t>If n=3 does</a:t>
            </a:r>
            <a:endParaRPr lang="en-US" sz="2000" dirty="0">
              <a:solidFill>
                <a:srgbClr val="FF0000"/>
              </a:solidFill>
            </a:endParaRPr>
          </a:p>
          <a:p>
            <a:pPr marL="0" indent="0">
              <a:buNone/>
            </a:pPr>
            <a:endParaRPr lang="en-US" sz="2000" dirty="0">
              <a:solidFill>
                <a:srgbClr val="FF0000"/>
              </a:solidFill>
            </a:endParaRPr>
          </a:p>
          <a:p>
            <a:pPr marL="0" indent="0">
              <a:buNone/>
            </a:pPr>
            <a:r>
              <a:rPr lang="en-US" sz="2000" dirty="0">
                <a:solidFill>
                  <a:srgbClr val="FF0000"/>
                </a:solidFill>
              </a:rPr>
              <a:t>Rest of the proof is similar to what we’ve done before….</a:t>
            </a:r>
          </a:p>
        </p:txBody>
      </p:sp>
      <p:sp>
        <p:nvSpPr>
          <p:cNvPr id="4" name="Slide Number Placeholder 3">
            <a:extLst>
              <a:ext uri="{FF2B5EF4-FFF2-40B4-BE49-F238E27FC236}">
                <a16:creationId xmlns:a16="http://schemas.microsoft.com/office/drawing/2014/main" id="{29208CBE-32A0-4B49-804F-02AE3C38EB09}"/>
              </a:ext>
            </a:extLst>
          </p:cNvPr>
          <p:cNvSpPr>
            <a:spLocks noGrp="1"/>
          </p:cNvSpPr>
          <p:nvPr>
            <p:ph type="sldNum" sz="quarter" idx="12"/>
          </p:nvPr>
        </p:nvSpPr>
        <p:spPr/>
        <p:txBody>
          <a:bodyPr/>
          <a:lstStyle/>
          <a:p>
            <a:fld id="{39170CAF-88AC-4846-AE90-53087C303D43}" type="slidenum">
              <a:rPr lang="en-US" smtClean="0"/>
              <a:t>38</a:t>
            </a:fld>
            <a:endParaRPr lang="en-US"/>
          </a:p>
        </p:txBody>
      </p:sp>
    </p:spTree>
    <p:extLst>
      <p:ext uri="{BB962C8B-B14F-4D97-AF65-F5344CB8AC3E}">
        <p14:creationId xmlns:p14="http://schemas.microsoft.com/office/powerpoint/2010/main" val="7243422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A819-113B-4399-9B67-D558D3789E9C}"/>
              </a:ext>
            </a:extLst>
          </p:cNvPr>
          <p:cNvSpPr>
            <a:spLocks noGrp="1"/>
          </p:cNvSpPr>
          <p:nvPr>
            <p:ph type="title"/>
          </p:nvPr>
        </p:nvSpPr>
        <p:spPr>
          <a:xfrm>
            <a:off x="230819" y="205327"/>
            <a:ext cx="10685016" cy="1016617"/>
          </a:xfrm>
        </p:spPr>
        <p:txBody>
          <a:bodyPr>
            <a:normAutofit/>
          </a:bodyPr>
          <a:lstStyle/>
          <a:p>
            <a:r>
              <a:rPr lang="en-US" dirty="0">
                <a:solidFill>
                  <a:srgbClr val="FF0000"/>
                </a:solidFill>
              </a:rPr>
              <a:t>Example: P(n): 1 + 3 + … + (2n-1) = n</a:t>
            </a:r>
            <a:r>
              <a:rPr lang="en-US" baseline="30000" dirty="0">
                <a:solidFill>
                  <a:srgbClr val="FF0000"/>
                </a:solidFill>
              </a:rPr>
              <a:t>2</a:t>
            </a:r>
            <a:endParaRPr lang="en-US" dirty="0">
              <a:solidFill>
                <a:srgbClr val="FF0000"/>
              </a:solidFill>
            </a:endParaRPr>
          </a:p>
        </p:txBody>
      </p:sp>
      <p:sp>
        <p:nvSpPr>
          <p:cNvPr id="3" name="Content Placeholder 2">
            <a:extLst>
              <a:ext uri="{FF2B5EF4-FFF2-40B4-BE49-F238E27FC236}">
                <a16:creationId xmlns:a16="http://schemas.microsoft.com/office/drawing/2014/main" id="{62C9177B-DFCC-435D-976C-1901C0F52535}"/>
              </a:ext>
            </a:extLst>
          </p:cNvPr>
          <p:cNvSpPr>
            <a:spLocks noGrp="1"/>
          </p:cNvSpPr>
          <p:nvPr>
            <p:ph idx="1"/>
          </p:nvPr>
        </p:nvSpPr>
        <p:spPr>
          <a:xfrm>
            <a:off x="230819" y="1088779"/>
            <a:ext cx="11700769" cy="5480697"/>
          </a:xfrm>
        </p:spPr>
        <p:txBody>
          <a:bodyPr>
            <a:noAutofit/>
          </a:bodyPr>
          <a:lstStyle/>
          <a:p>
            <a:pPr marL="0" indent="0">
              <a:buNone/>
            </a:pPr>
            <a:r>
              <a:rPr lang="en-US" sz="2000" dirty="0"/>
              <a:t>To prove P(n) is true for all n, must show</a:t>
            </a:r>
          </a:p>
          <a:p>
            <a:pPr marL="514350" indent="-514350">
              <a:buFont typeface="+mj-lt"/>
              <a:buAutoNum type="arabicPeriod"/>
            </a:pPr>
            <a:r>
              <a:rPr lang="en-US" sz="2000" dirty="0">
                <a:solidFill>
                  <a:srgbClr val="FF0000"/>
                </a:solidFill>
              </a:rPr>
              <a:t>Base case: </a:t>
            </a:r>
            <a:r>
              <a:rPr lang="en-US" sz="2000" dirty="0"/>
              <a:t>P(1) is true, and</a:t>
            </a:r>
          </a:p>
          <a:p>
            <a:pPr marL="514350" indent="-514350">
              <a:buFont typeface="+mj-lt"/>
              <a:buAutoNum type="arabicPeriod"/>
            </a:pPr>
            <a:r>
              <a:rPr lang="en-US" sz="2000" dirty="0">
                <a:solidFill>
                  <a:srgbClr val="FF0000"/>
                </a:solidFill>
              </a:rPr>
              <a:t>Inductive Step: </a:t>
            </a:r>
            <a:r>
              <a:rPr lang="en-US" sz="2000" dirty="0"/>
              <a:t>Whenever P(n) is true then P(n+1) is true.</a:t>
            </a:r>
          </a:p>
          <a:p>
            <a:pPr marL="0" indent="0">
              <a:buNone/>
            </a:pPr>
            <a:endParaRPr lang="en-US" sz="2000" dirty="0"/>
          </a:p>
          <a:p>
            <a:pPr marL="0" indent="0">
              <a:buNone/>
            </a:pPr>
            <a:r>
              <a:rPr lang="en-US" sz="2000" dirty="0"/>
              <a:t>The proof is similar to what we just did!</a:t>
            </a:r>
          </a:p>
          <a:p>
            <a:pPr marL="0" indent="0">
              <a:buNone/>
            </a:pPr>
            <a:endParaRPr lang="en-US" sz="2000" dirty="0"/>
          </a:p>
          <a:p>
            <a:pPr marL="0" indent="0">
              <a:buNone/>
            </a:pPr>
            <a:r>
              <a:rPr lang="en-US" sz="2000" dirty="0"/>
              <a:t>Step 1: The Base Case: n=1: Is 1 = 1</a:t>
            </a:r>
            <a:r>
              <a:rPr lang="en-US" sz="2000" baseline="30000" dirty="0"/>
              <a:t>2</a:t>
            </a:r>
            <a:r>
              <a:rPr lang="en-US" sz="2000" dirty="0"/>
              <a:t>? YES!</a:t>
            </a:r>
          </a:p>
          <a:p>
            <a:pPr marL="0" indent="0">
              <a:buNone/>
            </a:pPr>
            <a:endParaRPr lang="en-US" sz="2000" dirty="0"/>
          </a:p>
          <a:p>
            <a:pPr marL="0" indent="0">
              <a:buNone/>
            </a:pPr>
            <a:r>
              <a:rPr lang="en-US" sz="2000" dirty="0"/>
              <a:t>We don’t need to, but we can check other values of n.</a:t>
            </a:r>
          </a:p>
          <a:p>
            <a:pPr marL="0" indent="0">
              <a:buNone/>
            </a:pPr>
            <a:endParaRPr lang="en-US" sz="2000" dirty="0"/>
          </a:p>
          <a:p>
            <a:pPr marL="0" indent="0">
              <a:buNone/>
            </a:pPr>
            <a:r>
              <a:rPr lang="en-US" sz="2000" dirty="0"/>
              <a:t>If n=2 does 1 + 3 = 2</a:t>
            </a:r>
            <a:r>
              <a:rPr lang="en-US" sz="2000" baseline="30000" dirty="0"/>
              <a:t>2</a:t>
            </a:r>
            <a:r>
              <a:rPr lang="en-US" sz="2000" dirty="0"/>
              <a:t>? </a:t>
            </a:r>
            <a:r>
              <a:rPr lang="en-US" sz="2000" dirty="0">
                <a:solidFill>
                  <a:srgbClr val="FF0000"/>
                </a:solidFill>
              </a:rPr>
              <a:t>YES!</a:t>
            </a:r>
          </a:p>
          <a:p>
            <a:pPr marL="0" indent="0">
              <a:buNone/>
            </a:pPr>
            <a:r>
              <a:rPr lang="en-US" sz="2000" dirty="0"/>
              <a:t>If n=3 does 1 + 3 + 5 = 3</a:t>
            </a:r>
            <a:r>
              <a:rPr lang="en-US" sz="2000" baseline="30000" dirty="0"/>
              <a:t>2</a:t>
            </a:r>
            <a:r>
              <a:rPr lang="en-US" sz="2000" dirty="0"/>
              <a:t>? </a:t>
            </a:r>
            <a:r>
              <a:rPr lang="en-US" sz="2000" dirty="0">
                <a:solidFill>
                  <a:srgbClr val="FF0000"/>
                </a:solidFill>
              </a:rPr>
              <a:t>YES!  </a:t>
            </a:r>
          </a:p>
          <a:p>
            <a:pPr marL="0" indent="0">
              <a:buNone/>
            </a:pPr>
            <a:endParaRPr lang="en-US" sz="2000" dirty="0">
              <a:solidFill>
                <a:srgbClr val="FF0000"/>
              </a:solidFill>
            </a:endParaRPr>
          </a:p>
          <a:p>
            <a:pPr marL="0" indent="0">
              <a:buNone/>
            </a:pPr>
            <a:r>
              <a:rPr lang="en-US" sz="2000" dirty="0">
                <a:solidFill>
                  <a:srgbClr val="FF0000"/>
                </a:solidFill>
              </a:rPr>
              <a:t>Rest of the proof is similar to what we’ve done before….</a:t>
            </a:r>
          </a:p>
        </p:txBody>
      </p:sp>
      <p:sp>
        <p:nvSpPr>
          <p:cNvPr id="4" name="Slide Number Placeholder 3">
            <a:extLst>
              <a:ext uri="{FF2B5EF4-FFF2-40B4-BE49-F238E27FC236}">
                <a16:creationId xmlns:a16="http://schemas.microsoft.com/office/drawing/2014/main" id="{532E963B-4B21-4269-8CB1-D67D8F5B9378}"/>
              </a:ext>
            </a:extLst>
          </p:cNvPr>
          <p:cNvSpPr>
            <a:spLocks noGrp="1"/>
          </p:cNvSpPr>
          <p:nvPr>
            <p:ph type="sldNum" sz="quarter" idx="12"/>
          </p:nvPr>
        </p:nvSpPr>
        <p:spPr/>
        <p:txBody>
          <a:bodyPr/>
          <a:lstStyle/>
          <a:p>
            <a:fld id="{39170CAF-88AC-4846-AE90-53087C303D43}" type="slidenum">
              <a:rPr lang="en-US" smtClean="0"/>
              <a:t>39</a:t>
            </a:fld>
            <a:endParaRPr lang="en-US"/>
          </a:p>
        </p:txBody>
      </p:sp>
    </p:spTree>
    <p:extLst>
      <p:ext uri="{BB962C8B-B14F-4D97-AF65-F5344CB8AC3E}">
        <p14:creationId xmlns:p14="http://schemas.microsoft.com/office/powerpoint/2010/main" val="1607007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A819-113B-4399-9B67-D558D3789E9C}"/>
              </a:ext>
            </a:extLst>
          </p:cNvPr>
          <p:cNvSpPr>
            <a:spLocks noGrp="1"/>
          </p:cNvSpPr>
          <p:nvPr>
            <p:ph type="title"/>
          </p:nvPr>
        </p:nvSpPr>
        <p:spPr/>
        <p:txBody>
          <a:bodyPr/>
          <a:lstStyle/>
          <a:p>
            <a:r>
              <a:rPr lang="en-US" dirty="0">
                <a:solidFill>
                  <a:srgbClr val="FF0000"/>
                </a:solidFill>
              </a:rPr>
              <a:t>Notation</a:t>
            </a:r>
          </a:p>
        </p:txBody>
      </p:sp>
      <p:sp>
        <p:nvSpPr>
          <p:cNvPr id="3" name="Content Placeholder 2">
            <a:extLst>
              <a:ext uri="{FF2B5EF4-FFF2-40B4-BE49-F238E27FC236}">
                <a16:creationId xmlns:a16="http://schemas.microsoft.com/office/drawing/2014/main" id="{62C9177B-DFCC-435D-976C-1901C0F52535}"/>
              </a:ext>
            </a:extLst>
          </p:cNvPr>
          <p:cNvSpPr>
            <a:spLocks noGrp="1"/>
          </p:cNvSpPr>
          <p:nvPr>
            <p:ph idx="1"/>
          </p:nvPr>
        </p:nvSpPr>
        <p:spPr>
          <a:xfrm>
            <a:off x="838200" y="1834503"/>
            <a:ext cx="10515600" cy="4351338"/>
          </a:xfrm>
        </p:spPr>
        <p:txBody>
          <a:bodyPr/>
          <a:lstStyle/>
          <a:p>
            <a:pPr marL="0" indent="0">
              <a:buNone/>
            </a:pPr>
            <a:r>
              <a:rPr lang="en-US" dirty="0"/>
              <a:t>Imagine we have a sequence a</a:t>
            </a:r>
            <a:r>
              <a:rPr lang="en-US" baseline="-25000" dirty="0"/>
              <a:t>1</a:t>
            </a:r>
            <a:r>
              <a:rPr lang="en-US" dirty="0"/>
              <a:t>, a</a:t>
            </a:r>
            <a:r>
              <a:rPr lang="en-US" baseline="-25000" dirty="0"/>
              <a:t>2</a:t>
            </a:r>
            <a:r>
              <a:rPr lang="en-US" dirty="0"/>
              <a:t>, a</a:t>
            </a:r>
            <a:r>
              <a:rPr lang="en-US" baseline="-25000" dirty="0"/>
              <a:t>3</a:t>
            </a:r>
            <a:r>
              <a:rPr lang="en-US" dirty="0"/>
              <a:t>, a</a:t>
            </a:r>
            <a:r>
              <a:rPr lang="en-US" baseline="-25000" dirty="0"/>
              <a:t>4</a:t>
            </a:r>
            <a:r>
              <a:rPr lang="en-US" dirty="0"/>
              <a:t>, ….</a:t>
            </a:r>
          </a:p>
          <a:p>
            <a:pPr marL="0" indent="0">
              <a:buNone/>
            </a:pPr>
            <a:endParaRPr lang="en-US" dirty="0"/>
          </a:p>
          <a:p>
            <a:pPr marL="0" indent="0">
              <a:buNone/>
            </a:pPr>
            <a:r>
              <a:rPr lang="en-US" dirty="0"/>
              <a:t>Perhaps a</a:t>
            </a:r>
            <a:r>
              <a:rPr lang="en-US" baseline="-25000" dirty="0"/>
              <a:t>n </a:t>
            </a:r>
            <a:r>
              <a:rPr lang="en-US" dirty="0"/>
              <a:t>= n</a:t>
            </a:r>
            <a:r>
              <a:rPr lang="en-US" baseline="30000" dirty="0"/>
              <a:t>2</a:t>
            </a:r>
            <a:r>
              <a:rPr lang="en-US" dirty="0"/>
              <a:t> so the sequence is</a:t>
            </a:r>
          </a:p>
        </p:txBody>
      </p:sp>
      <p:sp>
        <p:nvSpPr>
          <p:cNvPr id="4" name="Slide Number Placeholder 3">
            <a:extLst>
              <a:ext uri="{FF2B5EF4-FFF2-40B4-BE49-F238E27FC236}">
                <a16:creationId xmlns:a16="http://schemas.microsoft.com/office/drawing/2014/main" id="{B454A8ED-C537-47CD-88EF-25422DC116BC}"/>
              </a:ext>
            </a:extLst>
          </p:cNvPr>
          <p:cNvSpPr>
            <a:spLocks noGrp="1"/>
          </p:cNvSpPr>
          <p:nvPr>
            <p:ph type="sldNum" sz="quarter" idx="12"/>
          </p:nvPr>
        </p:nvSpPr>
        <p:spPr/>
        <p:txBody>
          <a:bodyPr/>
          <a:lstStyle/>
          <a:p>
            <a:fld id="{39170CAF-88AC-4846-AE90-53087C303D43}" type="slidenum">
              <a:rPr lang="en-US" smtClean="0"/>
              <a:t>4</a:t>
            </a:fld>
            <a:endParaRPr lang="en-US"/>
          </a:p>
        </p:txBody>
      </p:sp>
    </p:spTree>
    <p:extLst>
      <p:ext uri="{BB962C8B-B14F-4D97-AF65-F5344CB8AC3E}">
        <p14:creationId xmlns:p14="http://schemas.microsoft.com/office/powerpoint/2010/main" val="7693735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A819-113B-4399-9B67-D558D3789E9C}"/>
              </a:ext>
            </a:extLst>
          </p:cNvPr>
          <p:cNvSpPr>
            <a:spLocks noGrp="1"/>
          </p:cNvSpPr>
          <p:nvPr>
            <p:ph type="title"/>
          </p:nvPr>
        </p:nvSpPr>
        <p:spPr>
          <a:xfrm>
            <a:off x="230819" y="205327"/>
            <a:ext cx="10685016" cy="1016617"/>
          </a:xfrm>
        </p:spPr>
        <p:txBody>
          <a:bodyPr>
            <a:normAutofit/>
          </a:bodyPr>
          <a:lstStyle/>
          <a:p>
            <a:r>
              <a:rPr lang="en-US" dirty="0">
                <a:solidFill>
                  <a:srgbClr val="FF0000"/>
                </a:solidFill>
              </a:rPr>
              <a:t>Example: P(n): 1 + 3 + … + (2n-1) = n</a:t>
            </a:r>
            <a:r>
              <a:rPr lang="en-US" baseline="30000" dirty="0">
                <a:solidFill>
                  <a:srgbClr val="FF0000"/>
                </a:solidFill>
              </a:rPr>
              <a:t>2</a:t>
            </a:r>
            <a:endParaRPr lang="en-US" dirty="0">
              <a:solidFill>
                <a:srgbClr val="FF0000"/>
              </a:solidFill>
            </a:endParaRPr>
          </a:p>
        </p:txBody>
      </p:sp>
      <p:sp>
        <p:nvSpPr>
          <p:cNvPr id="3" name="Content Placeholder 2">
            <a:extLst>
              <a:ext uri="{FF2B5EF4-FFF2-40B4-BE49-F238E27FC236}">
                <a16:creationId xmlns:a16="http://schemas.microsoft.com/office/drawing/2014/main" id="{62C9177B-DFCC-435D-976C-1901C0F52535}"/>
              </a:ext>
            </a:extLst>
          </p:cNvPr>
          <p:cNvSpPr>
            <a:spLocks noGrp="1"/>
          </p:cNvSpPr>
          <p:nvPr>
            <p:ph idx="1"/>
          </p:nvPr>
        </p:nvSpPr>
        <p:spPr>
          <a:xfrm>
            <a:off x="230819" y="1088779"/>
            <a:ext cx="11700769" cy="5480697"/>
          </a:xfrm>
        </p:spPr>
        <p:txBody>
          <a:bodyPr>
            <a:noAutofit/>
          </a:bodyPr>
          <a:lstStyle/>
          <a:p>
            <a:pPr marL="0" indent="0">
              <a:buNone/>
            </a:pPr>
            <a:r>
              <a:rPr lang="en-US" sz="2000" dirty="0"/>
              <a:t>To prove P(n) is true for all n, must show</a:t>
            </a:r>
          </a:p>
          <a:p>
            <a:pPr marL="514350" indent="-514350">
              <a:buFont typeface="+mj-lt"/>
              <a:buAutoNum type="arabicPeriod"/>
            </a:pPr>
            <a:r>
              <a:rPr lang="en-US" sz="2000" dirty="0">
                <a:solidFill>
                  <a:srgbClr val="FF0000"/>
                </a:solidFill>
              </a:rPr>
              <a:t>Base case: </a:t>
            </a:r>
            <a:r>
              <a:rPr lang="en-US" sz="2000" dirty="0"/>
              <a:t>P(1) is true, and</a:t>
            </a:r>
          </a:p>
          <a:p>
            <a:pPr marL="514350" indent="-514350">
              <a:buFont typeface="+mj-lt"/>
              <a:buAutoNum type="arabicPeriod"/>
            </a:pPr>
            <a:r>
              <a:rPr lang="en-US" sz="2000" dirty="0">
                <a:solidFill>
                  <a:srgbClr val="FF0000"/>
                </a:solidFill>
              </a:rPr>
              <a:t>Inductive Step: </a:t>
            </a:r>
            <a:r>
              <a:rPr lang="en-US" sz="2000" dirty="0"/>
              <a:t>Whenever P(n) is true then P(n+1) is true.</a:t>
            </a:r>
          </a:p>
          <a:p>
            <a:pPr marL="0" indent="0">
              <a:buNone/>
            </a:pPr>
            <a:endParaRPr lang="en-US" sz="2000" dirty="0"/>
          </a:p>
          <a:p>
            <a:pPr marL="0" indent="0">
              <a:buNone/>
            </a:pPr>
            <a:r>
              <a:rPr lang="en-US" sz="2000" dirty="0"/>
              <a:t>Can prove in other ways than Induction….</a:t>
            </a:r>
          </a:p>
          <a:p>
            <a:pPr marL="0" indent="0">
              <a:buNone/>
            </a:pPr>
            <a:endParaRPr lang="en-US" sz="2000" dirty="0"/>
          </a:p>
          <a:p>
            <a:pPr marL="0" indent="0">
              <a:buNone/>
            </a:pPr>
            <a:endParaRPr lang="en-US" sz="2000" dirty="0"/>
          </a:p>
        </p:txBody>
      </p:sp>
      <p:pic>
        <p:nvPicPr>
          <p:cNvPr id="4" name="Picture 3">
            <a:extLst>
              <a:ext uri="{FF2B5EF4-FFF2-40B4-BE49-F238E27FC236}">
                <a16:creationId xmlns:a16="http://schemas.microsoft.com/office/drawing/2014/main" id="{ABC92D70-2B22-46D1-A3A1-FA2D4191C5F6}"/>
              </a:ext>
            </a:extLst>
          </p:cNvPr>
          <p:cNvPicPr>
            <a:picLocks noChangeAspect="1"/>
          </p:cNvPicPr>
          <p:nvPr/>
        </p:nvPicPr>
        <p:blipFill>
          <a:blip r:embed="rId2"/>
          <a:stretch>
            <a:fillRect/>
          </a:stretch>
        </p:blipFill>
        <p:spPr>
          <a:xfrm>
            <a:off x="1340528" y="3913969"/>
            <a:ext cx="858775" cy="1018547"/>
          </a:xfrm>
          <a:prstGeom prst="rect">
            <a:avLst/>
          </a:prstGeom>
        </p:spPr>
      </p:pic>
      <p:pic>
        <p:nvPicPr>
          <p:cNvPr id="5" name="Picture 4">
            <a:extLst>
              <a:ext uri="{FF2B5EF4-FFF2-40B4-BE49-F238E27FC236}">
                <a16:creationId xmlns:a16="http://schemas.microsoft.com/office/drawing/2014/main" id="{B4D0C914-BE72-4D7D-9B28-9308D837B508}"/>
              </a:ext>
            </a:extLst>
          </p:cNvPr>
          <p:cNvPicPr>
            <a:picLocks noChangeAspect="1"/>
          </p:cNvPicPr>
          <p:nvPr/>
        </p:nvPicPr>
        <p:blipFill>
          <a:blip r:embed="rId3"/>
          <a:stretch>
            <a:fillRect/>
          </a:stretch>
        </p:blipFill>
        <p:spPr>
          <a:xfrm>
            <a:off x="4163941" y="3532230"/>
            <a:ext cx="1932059" cy="1853996"/>
          </a:xfrm>
          <a:prstGeom prst="rect">
            <a:avLst/>
          </a:prstGeom>
        </p:spPr>
      </p:pic>
      <p:pic>
        <p:nvPicPr>
          <p:cNvPr id="6" name="Picture 5">
            <a:extLst>
              <a:ext uri="{FF2B5EF4-FFF2-40B4-BE49-F238E27FC236}">
                <a16:creationId xmlns:a16="http://schemas.microsoft.com/office/drawing/2014/main" id="{60771B50-E929-4929-8F6F-E0B58FB7CE9C}"/>
              </a:ext>
            </a:extLst>
          </p:cNvPr>
          <p:cNvPicPr>
            <a:picLocks noChangeAspect="1"/>
          </p:cNvPicPr>
          <p:nvPr/>
        </p:nvPicPr>
        <p:blipFill>
          <a:blip r:embed="rId4"/>
          <a:stretch>
            <a:fillRect/>
          </a:stretch>
        </p:blipFill>
        <p:spPr>
          <a:xfrm>
            <a:off x="7812348" y="2974672"/>
            <a:ext cx="2956265" cy="2897140"/>
          </a:xfrm>
          <a:prstGeom prst="rect">
            <a:avLst/>
          </a:prstGeom>
        </p:spPr>
      </p:pic>
      <p:sp>
        <p:nvSpPr>
          <p:cNvPr id="7" name="Slide Number Placeholder 6">
            <a:extLst>
              <a:ext uri="{FF2B5EF4-FFF2-40B4-BE49-F238E27FC236}">
                <a16:creationId xmlns:a16="http://schemas.microsoft.com/office/drawing/2014/main" id="{1AD8294F-AA05-4ED5-B1FC-C92C25B11352}"/>
              </a:ext>
            </a:extLst>
          </p:cNvPr>
          <p:cNvSpPr>
            <a:spLocks noGrp="1"/>
          </p:cNvSpPr>
          <p:nvPr>
            <p:ph type="sldNum" sz="quarter" idx="12"/>
          </p:nvPr>
        </p:nvSpPr>
        <p:spPr/>
        <p:txBody>
          <a:bodyPr/>
          <a:lstStyle/>
          <a:p>
            <a:fld id="{39170CAF-88AC-4846-AE90-53087C303D43}" type="slidenum">
              <a:rPr lang="en-US" smtClean="0"/>
              <a:t>40</a:t>
            </a:fld>
            <a:endParaRPr lang="en-US"/>
          </a:p>
        </p:txBody>
      </p:sp>
    </p:spTree>
    <p:extLst>
      <p:ext uri="{BB962C8B-B14F-4D97-AF65-F5344CB8AC3E}">
        <p14:creationId xmlns:p14="http://schemas.microsoft.com/office/powerpoint/2010/main" val="10353511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72147-8982-4C52-87D0-3C34AEB0D0B9}"/>
              </a:ext>
            </a:extLst>
          </p:cNvPr>
          <p:cNvSpPr>
            <a:spLocks noGrp="1"/>
          </p:cNvSpPr>
          <p:nvPr>
            <p:ph type="title"/>
          </p:nvPr>
        </p:nvSpPr>
        <p:spPr>
          <a:xfrm>
            <a:off x="465338" y="311860"/>
            <a:ext cx="10515600" cy="904382"/>
          </a:xfrm>
        </p:spPr>
        <p:txBody>
          <a:bodyPr/>
          <a:lstStyle/>
          <a:p>
            <a:r>
              <a:rPr lang="en-US" dirty="0">
                <a:solidFill>
                  <a:srgbClr val="FF0000"/>
                </a:solidFill>
              </a:rPr>
              <a:t>Example: P(n): 133 divides 11</a:t>
            </a:r>
            <a:r>
              <a:rPr lang="en-US" baseline="30000" dirty="0">
                <a:solidFill>
                  <a:srgbClr val="FF0000"/>
                </a:solidFill>
              </a:rPr>
              <a:t>n+1</a:t>
            </a:r>
            <a:r>
              <a:rPr lang="en-US" dirty="0">
                <a:solidFill>
                  <a:srgbClr val="FF0000"/>
                </a:solidFill>
              </a:rPr>
              <a:t> + 12</a:t>
            </a:r>
            <a:r>
              <a:rPr lang="en-US" baseline="30000" dirty="0">
                <a:solidFill>
                  <a:srgbClr val="FF0000"/>
                </a:solidFill>
              </a:rPr>
              <a:t>2n-1</a:t>
            </a:r>
            <a:endParaRPr lang="en-US" dirty="0">
              <a:solidFill>
                <a:srgbClr val="FF0000"/>
              </a:solidFill>
            </a:endParaRPr>
          </a:p>
        </p:txBody>
      </p:sp>
      <p:sp>
        <p:nvSpPr>
          <p:cNvPr id="3" name="Content Placeholder 2">
            <a:extLst>
              <a:ext uri="{FF2B5EF4-FFF2-40B4-BE49-F238E27FC236}">
                <a16:creationId xmlns:a16="http://schemas.microsoft.com/office/drawing/2014/main" id="{0943A3FE-E136-435C-A115-56200EB2A5B3}"/>
              </a:ext>
            </a:extLst>
          </p:cNvPr>
          <p:cNvSpPr>
            <a:spLocks noGrp="1"/>
          </p:cNvSpPr>
          <p:nvPr>
            <p:ph idx="1"/>
          </p:nvPr>
        </p:nvSpPr>
        <p:spPr>
          <a:xfrm>
            <a:off x="394316" y="1216242"/>
            <a:ext cx="11332346" cy="4351338"/>
          </a:xfrm>
        </p:spPr>
        <p:txBody>
          <a:bodyPr/>
          <a:lstStyle/>
          <a:p>
            <a:pPr marL="0" indent="0">
              <a:buNone/>
            </a:pPr>
            <a:r>
              <a:rPr lang="en-US" dirty="0"/>
              <a:t>To prove P(n) is true for all n, must show</a:t>
            </a:r>
          </a:p>
          <a:p>
            <a:pPr marL="514350" indent="-514350">
              <a:buFont typeface="+mj-lt"/>
              <a:buAutoNum type="arabicPeriod"/>
            </a:pPr>
            <a:r>
              <a:rPr lang="en-US" dirty="0">
                <a:solidFill>
                  <a:srgbClr val="FF0000"/>
                </a:solidFill>
              </a:rPr>
              <a:t>Base case: </a:t>
            </a:r>
            <a:r>
              <a:rPr lang="en-US" dirty="0"/>
              <a:t>P(1) is true, and</a:t>
            </a:r>
          </a:p>
          <a:p>
            <a:pPr marL="514350" indent="-514350">
              <a:buFont typeface="+mj-lt"/>
              <a:buAutoNum type="arabicPeriod"/>
            </a:pPr>
            <a:r>
              <a:rPr lang="en-US" dirty="0">
                <a:solidFill>
                  <a:srgbClr val="FF0000"/>
                </a:solidFill>
              </a:rPr>
              <a:t>Inductive Step: </a:t>
            </a:r>
            <a:r>
              <a:rPr lang="en-US" dirty="0"/>
              <a:t>Whenever P(n) is true then P(n+1) is true.</a:t>
            </a:r>
          </a:p>
          <a:p>
            <a:pPr marL="514350" indent="-514350">
              <a:buFont typeface="+mj-lt"/>
              <a:buAutoNum type="arabicPeriod"/>
            </a:pPr>
            <a:endParaRPr lang="en-US" dirty="0"/>
          </a:p>
          <a:p>
            <a:pPr marL="0" indent="0">
              <a:buNone/>
            </a:pPr>
            <a:r>
              <a:rPr lang="en-US" dirty="0"/>
              <a:t>Let’s try to show P(1) is true: does 133 divide 11</a:t>
            </a:r>
            <a:r>
              <a:rPr lang="en-US" baseline="30000" dirty="0"/>
              <a:t>1+1</a:t>
            </a:r>
            <a:r>
              <a:rPr lang="en-US" dirty="0"/>
              <a:t> + 12</a:t>
            </a:r>
            <a:r>
              <a:rPr lang="en-US" baseline="30000" dirty="0"/>
              <a:t>2</a:t>
            </a:r>
            <a:r>
              <a:rPr lang="en-US" dirty="0"/>
              <a:t>*</a:t>
            </a:r>
            <a:r>
              <a:rPr lang="en-US" baseline="30000" dirty="0"/>
              <a:t>1-1</a:t>
            </a:r>
            <a:r>
              <a:rPr lang="en-US" dirty="0"/>
              <a:t>?</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0678AF7-9C5A-4692-AC4A-5495417FB5E9}"/>
              </a:ext>
            </a:extLst>
          </p:cNvPr>
          <p:cNvSpPr>
            <a:spLocks noGrp="1"/>
          </p:cNvSpPr>
          <p:nvPr>
            <p:ph type="sldNum" sz="quarter" idx="12"/>
          </p:nvPr>
        </p:nvSpPr>
        <p:spPr/>
        <p:txBody>
          <a:bodyPr/>
          <a:lstStyle/>
          <a:p>
            <a:fld id="{39170CAF-88AC-4846-AE90-53087C303D43}" type="slidenum">
              <a:rPr lang="en-US" smtClean="0"/>
              <a:t>41</a:t>
            </a:fld>
            <a:endParaRPr lang="en-US"/>
          </a:p>
        </p:txBody>
      </p:sp>
    </p:spTree>
    <p:extLst>
      <p:ext uri="{BB962C8B-B14F-4D97-AF65-F5344CB8AC3E}">
        <p14:creationId xmlns:p14="http://schemas.microsoft.com/office/powerpoint/2010/main" val="10620534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72147-8982-4C52-87D0-3C34AEB0D0B9}"/>
              </a:ext>
            </a:extLst>
          </p:cNvPr>
          <p:cNvSpPr>
            <a:spLocks noGrp="1"/>
          </p:cNvSpPr>
          <p:nvPr>
            <p:ph type="title"/>
          </p:nvPr>
        </p:nvSpPr>
        <p:spPr>
          <a:xfrm>
            <a:off x="465338" y="311860"/>
            <a:ext cx="10515600" cy="904382"/>
          </a:xfrm>
        </p:spPr>
        <p:txBody>
          <a:bodyPr/>
          <a:lstStyle/>
          <a:p>
            <a:r>
              <a:rPr lang="en-US" dirty="0">
                <a:solidFill>
                  <a:srgbClr val="FF0000"/>
                </a:solidFill>
              </a:rPr>
              <a:t>Example: P(n): 133 divides 11</a:t>
            </a:r>
            <a:r>
              <a:rPr lang="en-US" baseline="30000" dirty="0">
                <a:solidFill>
                  <a:srgbClr val="FF0000"/>
                </a:solidFill>
              </a:rPr>
              <a:t>n+1</a:t>
            </a:r>
            <a:r>
              <a:rPr lang="en-US" dirty="0">
                <a:solidFill>
                  <a:srgbClr val="FF0000"/>
                </a:solidFill>
              </a:rPr>
              <a:t> + 12</a:t>
            </a:r>
            <a:r>
              <a:rPr lang="en-US" baseline="30000" dirty="0">
                <a:solidFill>
                  <a:srgbClr val="FF0000"/>
                </a:solidFill>
              </a:rPr>
              <a:t>2n-1</a:t>
            </a:r>
            <a:endParaRPr lang="en-US" dirty="0">
              <a:solidFill>
                <a:srgbClr val="FF0000"/>
              </a:solidFill>
            </a:endParaRPr>
          </a:p>
        </p:txBody>
      </p:sp>
      <p:sp>
        <p:nvSpPr>
          <p:cNvPr id="3" name="Content Placeholder 2">
            <a:extLst>
              <a:ext uri="{FF2B5EF4-FFF2-40B4-BE49-F238E27FC236}">
                <a16:creationId xmlns:a16="http://schemas.microsoft.com/office/drawing/2014/main" id="{0943A3FE-E136-435C-A115-56200EB2A5B3}"/>
              </a:ext>
            </a:extLst>
          </p:cNvPr>
          <p:cNvSpPr>
            <a:spLocks noGrp="1"/>
          </p:cNvSpPr>
          <p:nvPr>
            <p:ph idx="1"/>
          </p:nvPr>
        </p:nvSpPr>
        <p:spPr>
          <a:xfrm>
            <a:off x="394316" y="1216242"/>
            <a:ext cx="11332346" cy="4351338"/>
          </a:xfrm>
        </p:spPr>
        <p:txBody>
          <a:bodyPr/>
          <a:lstStyle/>
          <a:p>
            <a:pPr marL="0" indent="0">
              <a:buNone/>
            </a:pPr>
            <a:r>
              <a:rPr lang="en-US" dirty="0"/>
              <a:t>To prove P(n) is true for all n, must show</a:t>
            </a:r>
          </a:p>
          <a:p>
            <a:pPr marL="514350" indent="-514350">
              <a:buFont typeface="+mj-lt"/>
              <a:buAutoNum type="arabicPeriod"/>
            </a:pPr>
            <a:r>
              <a:rPr lang="en-US" dirty="0">
                <a:solidFill>
                  <a:srgbClr val="FF0000"/>
                </a:solidFill>
              </a:rPr>
              <a:t>Base case: </a:t>
            </a:r>
            <a:r>
              <a:rPr lang="en-US" dirty="0"/>
              <a:t>P(1) is true, and</a:t>
            </a:r>
          </a:p>
          <a:p>
            <a:pPr marL="514350" indent="-514350">
              <a:buFont typeface="+mj-lt"/>
              <a:buAutoNum type="arabicPeriod"/>
            </a:pPr>
            <a:r>
              <a:rPr lang="en-US" dirty="0">
                <a:solidFill>
                  <a:srgbClr val="FF0000"/>
                </a:solidFill>
              </a:rPr>
              <a:t>Inductive Step: </a:t>
            </a:r>
            <a:r>
              <a:rPr lang="en-US" dirty="0"/>
              <a:t>Whenever P(n) is true then P(n+1) is true.</a:t>
            </a:r>
          </a:p>
          <a:p>
            <a:pPr marL="514350" indent="-514350">
              <a:buFont typeface="+mj-lt"/>
              <a:buAutoNum type="arabicPeriod"/>
            </a:pPr>
            <a:endParaRPr lang="en-US" dirty="0"/>
          </a:p>
          <a:p>
            <a:pPr marL="0" indent="0">
              <a:buNone/>
            </a:pPr>
            <a:r>
              <a:rPr lang="en-US" dirty="0"/>
              <a:t>Let’s try to show P(1) is true: does 133 divide 11</a:t>
            </a:r>
            <a:r>
              <a:rPr lang="en-US" baseline="30000" dirty="0"/>
              <a:t>1+1</a:t>
            </a:r>
            <a:r>
              <a:rPr lang="en-US" dirty="0"/>
              <a:t> + 12</a:t>
            </a:r>
            <a:r>
              <a:rPr lang="en-US" baseline="30000" dirty="0"/>
              <a:t>2</a:t>
            </a:r>
            <a:r>
              <a:rPr lang="en-US" dirty="0"/>
              <a:t>*</a:t>
            </a:r>
            <a:r>
              <a:rPr lang="en-US" baseline="30000" dirty="0"/>
              <a:t>1-1</a:t>
            </a:r>
            <a:r>
              <a:rPr lang="en-US" dirty="0"/>
              <a:t>?</a:t>
            </a:r>
          </a:p>
          <a:p>
            <a:pPr marL="0" indent="0">
              <a:buNone/>
            </a:pPr>
            <a:r>
              <a:rPr lang="en-US" dirty="0"/>
              <a:t>Yes, as 11</a:t>
            </a:r>
            <a:r>
              <a:rPr lang="en-US" baseline="30000" dirty="0"/>
              <a:t>1+1</a:t>
            </a:r>
            <a:r>
              <a:rPr lang="en-US" dirty="0"/>
              <a:t> + 12</a:t>
            </a:r>
            <a:r>
              <a:rPr lang="en-US" baseline="30000" dirty="0"/>
              <a:t>2</a:t>
            </a:r>
            <a:r>
              <a:rPr lang="en-US" dirty="0"/>
              <a:t>*</a:t>
            </a:r>
            <a:r>
              <a:rPr lang="en-US" baseline="30000" dirty="0"/>
              <a:t>1-1   </a:t>
            </a:r>
            <a:r>
              <a:rPr lang="en-US" dirty="0"/>
              <a:t>=  11</a:t>
            </a:r>
            <a:r>
              <a:rPr lang="en-US" baseline="30000" dirty="0"/>
              <a:t>2 </a:t>
            </a:r>
            <a:r>
              <a:rPr lang="en-US" dirty="0"/>
              <a:t>+12 = 121 + 12 = 133, which is clearly a multiple of 133.</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5B2B13E-4BCA-43FC-B2A9-35BBA2EC8E9C}"/>
              </a:ext>
            </a:extLst>
          </p:cNvPr>
          <p:cNvSpPr>
            <a:spLocks noGrp="1"/>
          </p:cNvSpPr>
          <p:nvPr>
            <p:ph type="sldNum" sz="quarter" idx="12"/>
          </p:nvPr>
        </p:nvSpPr>
        <p:spPr/>
        <p:txBody>
          <a:bodyPr/>
          <a:lstStyle/>
          <a:p>
            <a:fld id="{39170CAF-88AC-4846-AE90-53087C303D43}" type="slidenum">
              <a:rPr lang="en-US" smtClean="0"/>
              <a:t>42</a:t>
            </a:fld>
            <a:endParaRPr lang="en-US"/>
          </a:p>
        </p:txBody>
      </p:sp>
    </p:spTree>
    <p:extLst>
      <p:ext uri="{BB962C8B-B14F-4D97-AF65-F5344CB8AC3E}">
        <p14:creationId xmlns:p14="http://schemas.microsoft.com/office/powerpoint/2010/main" val="38356429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72147-8982-4C52-87D0-3C34AEB0D0B9}"/>
              </a:ext>
            </a:extLst>
          </p:cNvPr>
          <p:cNvSpPr>
            <a:spLocks noGrp="1"/>
          </p:cNvSpPr>
          <p:nvPr>
            <p:ph type="title"/>
          </p:nvPr>
        </p:nvSpPr>
        <p:spPr>
          <a:xfrm>
            <a:off x="465338" y="311860"/>
            <a:ext cx="10515600" cy="904382"/>
          </a:xfrm>
        </p:spPr>
        <p:txBody>
          <a:bodyPr/>
          <a:lstStyle/>
          <a:p>
            <a:r>
              <a:rPr lang="en-US" dirty="0">
                <a:solidFill>
                  <a:srgbClr val="FF0000"/>
                </a:solidFill>
              </a:rPr>
              <a:t>Example: P(n): 133 divides 11</a:t>
            </a:r>
            <a:r>
              <a:rPr lang="en-US" baseline="30000" dirty="0">
                <a:solidFill>
                  <a:srgbClr val="FF0000"/>
                </a:solidFill>
              </a:rPr>
              <a:t>n+1</a:t>
            </a:r>
            <a:r>
              <a:rPr lang="en-US" dirty="0">
                <a:solidFill>
                  <a:srgbClr val="FF0000"/>
                </a:solidFill>
              </a:rPr>
              <a:t> + 12</a:t>
            </a:r>
            <a:r>
              <a:rPr lang="en-US" baseline="30000" dirty="0">
                <a:solidFill>
                  <a:srgbClr val="FF0000"/>
                </a:solidFill>
              </a:rPr>
              <a:t>2n-1</a:t>
            </a:r>
            <a:endParaRPr lang="en-US" dirty="0">
              <a:solidFill>
                <a:srgbClr val="FF0000"/>
              </a:solidFill>
            </a:endParaRPr>
          </a:p>
        </p:txBody>
      </p:sp>
      <p:sp>
        <p:nvSpPr>
          <p:cNvPr id="3" name="Content Placeholder 2">
            <a:extLst>
              <a:ext uri="{FF2B5EF4-FFF2-40B4-BE49-F238E27FC236}">
                <a16:creationId xmlns:a16="http://schemas.microsoft.com/office/drawing/2014/main" id="{0943A3FE-E136-435C-A115-56200EB2A5B3}"/>
              </a:ext>
            </a:extLst>
          </p:cNvPr>
          <p:cNvSpPr>
            <a:spLocks noGrp="1"/>
          </p:cNvSpPr>
          <p:nvPr>
            <p:ph idx="1"/>
          </p:nvPr>
        </p:nvSpPr>
        <p:spPr>
          <a:xfrm>
            <a:off x="394315" y="1216242"/>
            <a:ext cx="11634927" cy="2654422"/>
          </a:xfrm>
        </p:spPr>
        <p:txBody>
          <a:bodyPr/>
          <a:lstStyle/>
          <a:p>
            <a:pPr marL="0" indent="0">
              <a:buNone/>
            </a:pPr>
            <a:r>
              <a:rPr lang="en-US" dirty="0"/>
              <a:t>To prove P(n) is true for all n, must show</a:t>
            </a:r>
          </a:p>
          <a:p>
            <a:pPr marL="514350" indent="-514350">
              <a:buFont typeface="+mj-lt"/>
              <a:buAutoNum type="arabicPeriod"/>
            </a:pPr>
            <a:r>
              <a:rPr lang="en-US" dirty="0">
                <a:solidFill>
                  <a:srgbClr val="FF0000"/>
                </a:solidFill>
              </a:rPr>
              <a:t>Base case: </a:t>
            </a:r>
            <a:r>
              <a:rPr lang="en-US" dirty="0"/>
              <a:t>P(1) is true, and</a:t>
            </a:r>
          </a:p>
          <a:p>
            <a:pPr marL="514350" indent="-514350">
              <a:buFont typeface="+mj-lt"/>
              <a:buAutoNum type="arabicPeriod"/>
            </a:pPr>
            <a:r>
              <a:rPr lang="en-US" dirty="0">
                <a:solidFill>
                  <a:srgbClr val="FF0000"/>
                </a:solidFill>
              </a:rPr>
              <a:t>Inductive Step: </a:t>
            </a:r>
            <a:r>
              <a:rPr lang="en-US" dirty="0"/>
              <a:t>Whenever P(n) is true then P(n+1) is true.</a:t>
            </a:r>
          </a:p>
          <a:p>
            <a:pPr marL="0" indent="0">
              <a:buNone/>
            </a:pPr>
            <a:r>
              <a:rPr lang="en-US" dirty="0"/>
              <a:t>Now assume P(n) is true, we must show P(n+1) is true.</a:t>
            </a:r>
          </a:p>
          <a:p>
            <a:pPr marL="0" indent="0">
              <a:buNone/>
            </a:pPr>
            <a:r>
              <a:rPr lang="en-US" dirty="0"/>
              <a:t>Can assume 133 divides 11</a:t>
            </a:r>
            <a:r>
              <a:rPr lang="en-US" baseline="30000" dirty="0"/>
              <a:t>n+1  </a:t>
            </a:r>
            <a:r>
              <a:rPr lang="en-US" dirty="0"/>
              <a:t>+  12</a:t>
            </a:r>
            <a:r>
              <a:rPr lang="en-US" baseline="30000" dirty="0"/>
              <a:t>2n – 1</a:t>
            </a:r>
            <a:r>
              <a:rPr lang="en-US" dirty="0"/>
              <a:t>,</a:t>
            </a:r>
            <a:r>
              <a:rPr lang="en-US" baseline="30000" dirty="0"/>
              <a:t>  </a:t>
            </a:r>
            <a:r>
              <a:rPr lang="en-US" dirty="0"/>
              <a:t>must show 133 divides 11</a:t>
            </a:r>
            <a:r>
              <a:rPr lang="en-US" baseline="30000" dirty="0"/>
              <a:t>n+1  </a:t>
            </a:r>
            <a:r>
              <a:rPr lang="en-US" dirty="0"/>
              <a:t>+  12</a:t>
            </a:r>
            <a:r>
              <a:rPr lang="en-US" baseline="30000" dirty="0"/>
              <a:t>2n – 1</a:t>
            </a:r>
            <a:r>
              <a:rPr lang="en-US" dirty="0"/>
              <a:t>.</a:t>
            </a:r>
          </a:p>
          <a:p>
            <a:pPr marL="0" indent="0">
              <a:buNone/>
            </a:pP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11A8A33E-4691-4FB0-9600-CC2F1582D658}"/>
              </a:ext>
            </a:extLst>
          </p:cNvPr>
          <p:cNvPicPr>
            <a:picLocks noChangeAspect="1"/>
          </p:cNvPicPr>
          <p:nvPr/>
        </p:nvPicPr>
        <p:blipFill>
          <a:blip r:embed="rId2"/>
          <a:stretch>
            <a:fillRect/>
          </a:stretch>
        </p:blipFill>
        <p:spPr>
          <a:xfrm>
            <a:off x="688631" y="3718875"/>
            <a:ext cx="9784928" cy="2827265"/>
          </a:xfrm>
          <a:prstGeom prst="rect">
            <a:avLst/>
          </a:prstGeom>
        </p:spPr>
      </p:pic>
      <p:sp>
        <p:nvSpPr>
          <p:cNvPr id="5" name="Slide Number Placeholder 4">
            <a:extLst>
              <a:ext uri="{FF2B5EF4-FFF2-40B4-BE49-F238E27FC236}">
                <a16:creationId xmlns:a16="http://schemas.microsoft.com/office/drawing/2014/main" id="{C7D521A4-0F1A-41B4-97E7-E200CCD5B1FA}"/>
              </a:ext>
            </a:extLst>
          </p:cNvPr>
          <p:cNvSpPr>
            <a:spLocks noGrp="1"/>
          </p:cNvSpPr>
          <p:nvPr>
            <p:ph type="sldNum" sz="quarter" idx="12"/>
          </p:nvPr>
        </p:nvSpPr>
        <p:spPr/>
        <p:txBody>
          <a:bodyPr/>
          <a:lstStyle/>
          <a:p>
            <a:fld id="{39170CAF-88AC-4846-AE90-53087C303D43}" type="slidenum">
              <a:rPr lang="en-US" smtClean="0"/>
              <a:t>43</a:t>
            </a:fld>
            <a:endParaRPr lang="en-US"/>
          </a:p>
        </p:txBody>
      </p:sp>
    </p:spTree>
    <p:extLst>
      <p:ext uri="{BB962C8B-B14F-4D97-AF65-F5344CB8AC3E}">
        <p14:creationId xmlns:p14="http://schemas.microsoft.com/office/powerpoint/2010/main" val="31566944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BCCA6-E5AE-4E69-8AD8-E6EDC121FD15}"/>
              </a:ext>
            </a:extLst>
          </p:cNvPr>
          <p:cNvSpPr>
            <a:spLocks noGrp="1"/>
          </p:cNvSpPr>
          <p:nvPr>
            <p:ph type="title"/>
          </p:nvPr>
        </p:nvSpPr>
        <p:spPr>
          <a:xfrm>
            <a:off x="266330" y="143183"/>
            <a:ext cx="10515600" cy="1325563"/>
          </a:xfrm>
        </p:spPr>
        <p:txBody>
          <a:bodyPr/>
          <a:lstStyle/>
          <a:p>
            <a:r>
              <a:rPr lang="en-US" b="1" dirty="0">
                <a:solidFill>
                  <a:srgbClr val="FF0000"/>
                </a:solidFill>
              </a:rPr>
              <a:t>Getting a feel for the answer….</a:t>
            </a:r>
          </a:p>
        </p:txBody>
      </p:sp>
      <p:sp>
        <p:nvSpPr>
          <p:cNvPr id="3" name="Content Placeholder 2">
            <a:extLst>
              <a:ext uri="{FF2B5EF4-FFF2-40B4-BE49-F238E27FC236}">
                <a16:creationId xmlns:a16="http://schemas.microsoft.com/office/drawing/2014/main" id="{1A367DAB-D4BD-464F-9B91-9E6A745F9D99}"/>
              </a:ext>
            </a:extLst>
          </p:cNvPr>
          <p:cNvSpPr>
            <a:spLocks noGrp="1"/>
          </p:cNvSpPr>
          <p:nvPr>
            <p:ph idx="1"/>
          </p:nvPr>
        </p:nvSpPr>
        <p:spPr>
          <a:xfrm>
            <a:off x="266330" y="1541539"/>
            <a:ext cx="11665258" cy="4351338"/>
          </a:xfrm>
        </p:spPr>
        <p:txBody>
          <a:bodyPr/>
          <a:lstStyle/>
          <a:p>
            <a:pPr marL="0" indent="0">
              <a:buNone/>
            </a:pPr>
            <a:r>
              <a:rPr lang="en-US" dirty="0"/>
              <a:t>We showed 1 + 2 + … + n  =  n(n+1)/2  = n</a:t>
            </a:r>
            <a:r>
              <a:rPr lang="en-US" baseline="30000" dirty="0"/>
              <a:t>2</a:t>
            </a:r>
            <a:r>
              <a:rPr lang="en-US" dirty="0"/>
              <a:t>/2 + n/2. </a:t>
            </a:r>
          </a:p>
          <a:p>
            <a:pPr marL="0" indent="0">
              <a:buNone/>
            </a:pPr>
            <a:r>
              <a:rPr lang="en-US" dirty="0"/>
              <a:t>Is this reasonable?</a:t>
            </a:r>
          </a:p>
          <a:p>
            <a:pPr marL="0" indent="0">
              <a:buNone/>
            </a:pPr>
            <a:endParaRPr lang="en-US" dirty="0"/>
          </a:p>
          <a:p>
            <a:pPr marL="0" indent="0">
              <a:buNone/>
            </a:pPr>
            <a:r>
              <a:rPr lang="en-US" dirty="0"/>
              <a:t>How can we try to get an UPPER BOUND and a LOWER BOUND for the sum?</a:t>
            </a:r>
          </a:p>
        </p:txBody>
      </p:sp>
      <p:sp>
        <p:nvSpPr>
          <p:cNvPr id="4" name="Slide Number Placeholder 3">
            <a:extLst>
              <a:ext uri="{FF2B5EF4-FFF2-40B4-BE49-F238E27FC236}">
                <a16:creationId xmlns:a16="http://schemas.microsoft.com/office/drawing/2014/main" id="{79B9541F-4DC7-4081-B1D4-5ECF0D111338}"/>
              </a:ext>
            </a:extLst>
          </p:cNvPr>
          <p:cNvSpPr>
            <a:spLocks noGrp="1"/>
          </p:cNvSpPr>
          <p:nvPr>
            <p:ph type="sldNum" sz="quarter" idx="12"/>
          </p:nvPr>
        </p:nvSpPr>
        <p:spPr/>
        <p:txBody>
          <a:bodyPr/>
          <a:lstStyle/>
          <a:p>
            <a:fld id="{39170CAF-88AC-4846-AE90-53087C303D43}" type="slidenum">
              <a:rPr lang="en-US" smtClean="0"/>
              <a:t>44</a:t>
            </a:fld>
            <a:endParaRPr lang="en-US"/>
          </a:p>
        </p:txBody>
      </p:sp>
    </p:spTree>
    <p:extLst>
      <p:ext uri="{BB962C8B-B14F-4D97-AF65-F5344CB8AC3E}">
        <p14:creationId xmlns:p14="http://schemas.microsoft.com/office/powerpoint/2010/main" val="18781886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BCCA6-E5AE-4E69-8AD8-E6EDC121FD15}"/>
              </a:ext>
            </a:extLst>
          </p:cNvPr>
          <p:cNvSpPr>
            <a:spLocks noGrp="1"/>
          </p:cNvSpPr>
          <p:nvPr>
            <p:ph type="title"/>
          </p:nvPr>
        </p:nvSpPr>
        <p:spPr>
          <a:xfrm>
            <a:off x="266330" y="143183"/>
            <a:ext cx="10515600" cy="1325563"/>
          </a:xfrm>
        </p:spPr>
        <p:txBody>
          <a:bodyPr/>
          <a:lstStyle/>
          <a:p>
            <a:r>
              <a:rPr lang="en-US" b="1" dirty="0">
                <a:solidFill>
                  <a:srgbClr val="FF0000"/>
                </a:solidFill>
              </a:rPr>
              <a:t>Getting a feel for the answer….</a:t>
            </a:r>
          </a:p>
        </p:txBody>
      </p:sp>
      <p:sp>
        <p:nvSpPr>
          <p:cNvPr id="3" name="Content Placeholder 2">
            <a:extLst>
              <a:ext uri="{FF2B5EF4-FFF2-40B4-BE49-F238E27FC236}">
                <a16:creationId xmlns:a16="http://schemas.microsoft.com/office/drawing/2014/main" id="{1A367DAB-D4BD-464F-9B91-9E6A745F9D99}"/>
              </a:ext>
            </a:extLst>
          </p:cNvPr>
          <p:cNvSpPr>
            <a:spLocks noGrp="1"/>
          </p:cNvSpPr>
          <p:nvPr>
            <p:ph idx="1"/>
          </p:nvPr>
        </p:nvSpPr>
        <p:spPr>
          <a:xfrm>
            <a:off x="266330" y="1541539"/>
            <a:ext cx="11665258" cy="4351338"/>
          </a:xfrm>
        </p:spPr>
        <p:txBody>
          <a:bodyPr>
            <a:normAutofit fontScale="92500" lnSpcReduction="20000"/>
          </a:bodyPr>
          <a:lstStyle/>
          <a:p>
            <a:pPr marL="0" indent="0">
              <a:buNone/>
            </a:pPr>
            <a:r>
              <a:rPr lang="en-US" dirty="0"/>
              <a:t>We showed 1 + 2 + … + n  =  n(n+1)/2  = n</a:t>
            </a:r>
            <a:r>
              <a:rPr lang="en-US" baseline="30000" dirty="0"/>
              <a:t>2</a:t>
            </a:r>
            <a:r>
              <a:rPr lang="en-US" dirty="0"/>
              <a:t>/2 + n/2. </a:t>
            </a:r>
          </a:p>
          <a:p>
            <a:pPr marL="0" indent="0">
              <a:buNone/>
            </a:pPr>
            <a:r>
              <a:rPr lang="en-US" dirty="0"/>
              <a:t>Is this reasonable?</a:t>
            </a:r>
          </a:p>
          <a:p>
            <a:pPr marL="0" indent="0">
              <a:buNone/>
            </a:pPr>
            <a:endParaRPr lang="en-US" dirty="0"/>
          </a:p>
          <a:p>
            <a:pPr marL="0" indent="0">
              <a:buNone/>
            </a:pPr>
            <a:r>
              <a:rPr lang="en-US" dirty="0"/>
              <a:t>How can we try to get an UPPER BOUND and a LOWER BOUND for the sum?</a:t>
            </a:r>
          </a:p>
          <a:p>
            <a:pPr marL="0" indent="0">
              <a:buNone/>
            </a:pPr>
            <a:endParaRPr lang="en-US" dirty="0"/>
          </a:p>
          <a:p>
            <a:pPr marL="0" indent="0">
              <a:buNone/>
            </a:pPr>
            <a:r>
              <a:rPr lang="en-US" dirty="0"/>
              <a:t>Every term in the sum is at most ???</a:t>
            </a:r>
          </a:p>
          <a:p>
            <a:pPr marL="0" indent="0">
              <a:buNone/>
            </a:pPr>
            <a:r>
              <a:rPr lang="en-US" dirty="0"/>
              <a:t>Every term in the sum is at least ???</a:t>
            </a:r>
          </a:p>
          <a:p>
            <a:pPr marL="0" indent="0">
              <a:buNone/>
            </a:pPr>
            <a:r>
              <a:rPr lang="en-US" dirty="0"/>
              <a:t>The number of terms is ???</a:t>
            </a:r>
          </a:p>
          <a:p>
            <a:pPr marL="0" indent="0">
              <a:buNone/>
            </a:pPr>
            <a:r>
              <a:rPr lang="en-US" dirty="0"/>
              <a:t>Thus an upper bound is ???</a:t>
            </a:r>
          </a:p>
          <a:p>
            <a:pPr marL="0" indent="0">
              <a:buNone/>
            </a:pPr>
            <a:r>
              <a:rPr lang="en-US" dirty="0"/>
              <a:t>Thus a lower bound is ???</a:t>
            </a:r>
          </a:p>
        </p:txBody>
      </p:sp>
      <p:sp>
        <p:nvSpPr>
          <p:cNvPr id="4" name="Slide Number Placeholder 3">
            <a:extLst>
              <a:ext uri="{FF2B5EF4-FFF2-40B4-BE49-F238E27FC236}">
                <a16:creationId xmlns:a16="http://schemas.microsoft.com/office/drawing/2014/main" id="{A72FA57E-67CC-4E59-BABD-EA838D078F7B}"/>
              </a:ext>
            </a:extLst>
          </p:cNvPr>
          <p:cNvSpPr>
            <a:spLocks noGrp="1"/>
          </p:cNvSpPr>
          <p:nvPr>
            <p:ph type="sldNum" sz="quarter" idx="12"/>
          </p:nvPr>
        </p:nvSpPr>
        <p:spPr/>
        <p:txBody>
          <a:bodyPr/>
          <a:lstStyle/>
          <a:p>
            <a:fld id="{39170CAF-88AC-4846-AE90-53087C303D43}" type="slidenum">
              <a:rPr lang="en-US" smtClean="0"/>
              <a:t>45</a:t>
            </a:fld>
            <a:endParaRPr lang="en-US"/>
          </a:p>
        </p:txBody>
      </p:sp>
    </p:spTree>
    <p:extLst>
      <p:ext uri="{BB962C8B-B14F-4D97-AF65-F5344CB8AC3E}">
        <p14:creationId xmlns:p14="http://schemas.microsoft.com/office/powerpoint/2010/main" val="9911139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BCCA6-E5AE-4E69-8AD8-E6EDC121FD15}"/>
              </a:ext>
            </a:extLst>
          </p:cNvPr>
          <p:cNvSpPr>
            <a:spLocks noGrp="1"/>
          </p:cNvSpPr>
          <p:nvPr>
            <p:ph type="title"/>
          </p:nvPr>
        </p:nvSpPr>
        <p:spPr>
          <a:xfrm>
            <a:off x="266330" y="143183"/>
            <a:ext cx="10515600" cy="1325563"/>
          </a:xfrm>
        </p:spPr>
        <p:txBody>
          <a:bodyPr/>
          <a:lstStyle/>
          <a:p>
            <a:r>
              <a:rPr lang="en-US" b="1" dirty="0">
                <a:solidFill>
                  <a:srgbClr val="FF0000"/>
                </a:solidFill>
              </a:rPr>
              <a:t>Getting a feel for the answer….</a:t>
            </a:r>
          </a:p>
        </p:txBody>
      </p:sp>
      <p:sp>
        <p:nvSpPr>
          <p:cNvPr id="3" name="Content Placeholder 2">
            <a:extLst>
              <a:ext uri="{FF2B5EF4-FFF2-40B4-BE49-F238E27FC236}">
                <a16:creationId xmlns:a16="http://schemas.microsoft.com/office/drawing/2014/main" id="{1A367DAB-D4BD-464F-9B91-9E6A745F9D99}"/>
              </a:ext>
            </a:extLst>
          </p:cNvPr>
          <p:cNvSpPr>
            <a:spLocks noGrp="1"/>
          </p:cNvSpPr>
          <p:nvPr>
            <p:ph idx="1"/>
          </p:nvPr>
        </p:nvSpPr>
        <p:spPr>
          <a:xfrm>
            <a:off x="266330" y="1541538"/>
            <a:ext cx="11665258" cy="5010181"/>
          </a:xfrm>
        </p:spPr>
        <p:txBody>
          <a:bodyPr>
            <a:normAutofit fontScale="85000" lnSpcReduction="10000"/>
          </a:bodyPr>
          <a:lstStyle/>
          <a:p>
            <a:pPr marL="0" indent="0">
              <a:buNone/>
            </a:pPr>
            <a:r>
              <a:rPr lang="en-US" dirty="0"/>
              <a:t>We showed 1 + 2 + … + n  =  n(n+1)/2  = n</a:t>
            </a:r>
            <a:r>
              <a:rPr lang="en-US" baseline="30000" dirty="0"/>
              <a:t>2</a:t>
            </a:r>
            <a:r>
              <a:rPr lang="en-US" dirty="0"/>
              <a:t>/2 + n/2. </a:t>
            </a:r>
          </a:p>
          <a:p>
            <a:pPr marL="0" indent="0">
              <a:buNone/>
            </a:pPr>
            <a:r>
              <a:rPr lang="en-US" dirty="0"/>
              <a:t>Is this reasonable?</a:t>
            </a:r>
          </a:p>
          <a:p>
            <a:pPr marL="0" indent="0">
              <a:buNone/>
            </a:pPr>
            <a:endParaRPr lang="en-US" dirty="0"/>
          </a:p>
          <a:p>
            <a:pPr marL="0" indent="0">
              <a:buNone/>
            </a:pPr>
            <a:r>
              <a:rPr lang="en-US" dirty="0"/>
              <a:t>How can we try to get an UPPER BOUND and a LOWER BOUND for the sum?</a:t>
            </a:r>
          </a:p>
          <a:p>
            <a:pPr marL="0" indent="0">
              <a:buNone/>
            </a:pPr>
            <a:endParaRPr lang="en-US" dirty="0"/>
          </a:p>
          <a:p>
            <a:pPr marL="0" indent="0">
              <a:buNone/>
            </a:pPr>
            <a:r>
              <a:rPr lang="en-US" dirty="0"/>
              <a:t>Every term in the sum is at most n</a:t>
            </a:r>
          </a:p>
          <a:p>
            <a:pPr marL="0" indent="0">
              <a:buNone/>
            </a:pPr>
            <a:r>
              <a:rPr lang="en-US" dirty="0"/>
              <a:t>Every term in the sum is at least 1</a:t>
            </a:r>
          </a:p>
          <a:p>
            <a:pPr marL="0" indent="0">
              <a:buNone/>
            </a:pPr>
            <a:r>
              <a:rPr lang="en-US" dirty="0"/>
              <a:t>The number of terms is n</a:t>
            </a:r>
          </a:p>
          <a:p>
            <a:pPr marL="0" indent="0">
              <a:buNone/>
            </a:pPr>
            <a:r>
              <a:rPr lang="en-US" dirty="0"/>
              <a:t>Thus an upper bound is n*n = n</a:t>
            </a:r>
            <a:r>
              <a:rPr lang="en-US" baseline="30000" dirty="0"/>
              <a:t>2</a:t>
            </a:r>
            <a:endParaRPr lang="en-US" dirty="0"/>
          </a:p>
          <a:p>
            <a:pPr marL="0" indent="0">
              <a:buNone/>
            </a:pPr>
            <a:r>
              <a:rPr lang="en-US" dirty="0"/>
              <a:t>Thus a lower bound is 1*n = n.</a:t>
            </a:r>
          </a:p>
          <a:p>
            <a:pPr marL="0" indent="0">
              <a:buNone/>
            </a:pPr>
            <a:endParaRPr lang="en-US" dirty="0"/>
          </a:p>
          <a:p>
            <a:pPr marL="0" indent="0">
              <a:buNone/>
            </a:pPr>
            <a:r>
              <a:rPr lang="en-US" dirty="0"/>
              <a:t>Note there is a large difference between the upper and lower bounds, need to do better.</a:t>
            </a:r>
          </a:p>
        </p:txBody>
      </p:sp>
      <p:sp>
        <p:nvSpPr>
          <p:cNvPr id="4" name="Slide Number Placeholder 3">
            <a:extLst>
              <a:ext uri="{FF2B5EF4-FFF2-40B4-BE49-F238E27FC236}">
                <a16:creationId xmlns:a16="http://schemas.microsoft.com/office/drawing/2014/main" id="{776E8426-BFBC-4E05-9564-A90CEECAD81C}"/>
              </a:ext>
            </a:extLst>
          </p:cNvPr>
          <p:cNvSpPr>
            <a:spLocks noGrp="1"/>
          </p:cNvSpPr>
          <p:nvPr>
            <p:ph type="sldNum" sz="quarter" idx="12"/>
          </p:nvPr>
        </p:nvSpPr>
        <p:spPr/>
        <p:txBody>
          <a:bodyPr/>
          <a:lstStyle/>
          <a:p>
            <a:fld id="{39170CAF-88AC-4846-AE90-53087C303D43}" type="slidenum">
              <a:rPr lang="en-US" smtClean="0"/>
              <a:t>46</a:t>
            </a:fld>
            <a:endParaRPr lang="en-US"/>
          </a:p>
        </p:txBody>
      </p:sp>
    </p:spTree>
    <p:extLst>
      <p:ext uri="{BB962C8B-B14F-4D97-AF65-F5344CB8AC3E}">
        <p14:creationId xmlns:p14="http://schemas.microsoft.com/office/powerpoint/2010/main" val="6808238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BCCA6-E5AE-4E69-8AD8-E6EDC121FD15}"/>
              </a:ext>
            </a:extLst>
          </p:cNvPr>
          <p:cNvSpPr>
            <a:spLocks noGrp="1"/>
          </p:cNvSpPr>
          <p:nvPr>
            <p:ph type="title"/>
          </p:nvPr>
        </p:nvSpPr>
        <p:spPr>
          <a:xfrm>
            <a:off x="266330" y="143183"/>
            <a:ext cx="10515600" cy="1325563"/>
          </a:xfrm>
        </p:spPr>
        <p:txBody>
          <a:bodyPr/>
          <a:lstStyle/>
          <a:p>
            <a:r>
              <a:rPr lang="en-US" b="1" dirty="0">
                <a:solidFill>
                  <a:srgbClr val="FF0000"/>
                </a:solidFill>
              </a:rPr>
              <a:t>Getting a feel for the answer….</a:t>
            </a:r>
          </a:p>
        </p:txBody>
      </p:sp>
      <p:sp>
        <p:nvSpPr>
          <p:cNvPr id="3" name="Content Placeholder 2">
            <a:extLst>
              <a:ext uri="{FF2B5EF4-FFF2-40B4-BE49-F238E27FC236}">
                <a16:creationId xmlns:a16="http://schemas.microsoft.com/office/drawing/2014/main" id="{1A367DAB-D4BD-464F-9B91-9E6A745F9D99}"/>
              </a:ext>
            </a:extLst>
          </p:cNvPr>
          <p:cNvSpPr>
            <a:spLocks noGrp="1"/>
          </p:cNvSpPr>
          <p:nvPr>
            <p:ph idx="1"/>
          </p:nvPr>
        </p:nvSpPr>
        <p:spPr>
          <a:xfrm>
            <a:off x="266330" y="1541538"/>
            <a:ext cx="11665258" cy="5010181"/>
          </a:xfrm>
        </p:spPr>
        <p:txBody>
          <a:bodyPr>
            <a:normAutofit fontScale="85000" lnSpcReduction="20000"/>
          </a:bodyPr>
          <a:lstStyle/>
          <a:p>
            <a:pPr marL="0" indent="0">
              <a:buNone/>
            </a:pPr>
            <a:r>
              <a:rPr lang="en-US" dirty="0"/>
              <a:t>We showed 1 + 2 + … + n  =  n(n+1)/2  = n</a:t>
            </a:r>
            <a:r>
              <a:rPr lang="en-US" baseline="30000" dirty="0"/>
              <a:t>2</a:t>
            </a:r>
            <a:r>
              <a:rPr lang="en-US" dirty="0"/>
              <a:t>/2 + n/2. </a:t>
            </a:r>
          </a:p>
          <a:p>
            <a:pPr marL="0" indent="0">
              <a:buNone/>
            </a:pPr>
            <a:r>
              <a:rPr lang="en-US" dirty="0"/>
              <a:t>Is this reasonable?</a:t>
            </a:r>
          </a:p>
          <a:p>
            <a:pPr marL="0" indent="0">
              <a:buNone/>
            </a:pPr>
            <a:endParaRPr lang="en-US" dirty="0"/>
          </a:p>
          <a:p>
            <a:pPr marL="0" indent="0">
              <a:buNone/>
            </a:pPr>
            <a:r>
              <a:rPr lang="en-US" dirty="0"/>
              <a:t>How can we try to get an UPPER BOUND and a LOWER BOUND for the sum?</a:t>
            </a:r>
          </a:p>
          <a:p>
            <a:pPr marL="0" indent="0">
              <a:buNone/>
            </a:pPr>
            <a:endParaRPr lang="en-US" dirty="0"/>
          </a:p>
          <a:p>
            <a:pPr marL="0" indent="0">
              <a:buNone/>
            </a:pPr>
            <a:r>
              <a:rPr lang="en-US" dirty="0"/>
              <a:t>Every term in the sum is at most n</a:t>
            </a:r>
          </a:p>
          <a:p>
            <a:pPr marL="0" indent="0">
              <a:buNone/>
            </a:pPr>
            <a:r>
              <a:rPr lang="en-US" dirty="0"/>
              <a:t>The number of terms is n</a:t>
            </a:r>
          </a:p>
          <a:p>
            <a:pPr marL="0" indent="0">
              <a:buNone/>
            </a:pPr>
            <a:r>
              <a:rPr lang="en-US" dirty="0"/>
              <a:t>Thus an upper bound is n*n = n</a:t>
            </a:r>
            <a:r>
              <a:rPr lang="en-US" baseline="30000" dirty="0"/>
              <a:t>2</a:t>
            </a:r>
            <a:endParaRPr lang="en-US" dirty="0"/>
          </a:p>
          <a:p>
            <a:pPr marL="0" indent="0">
              <a:buNone/>
            </a:pPr>
            <a:endParaRPr lang="en-US" dirty="0"/>
          </a:p>
          <a:p>
            <a:pPr marL="0" indent="0">
              <a:buNone/>
            </a:pPr>
            <a:r>
              <a:rPr lang="en-US" dirty="0"/>
              <a:t>The last half of the terms are each at least n/2 and there are n/2.</a:t>
            </a:r>
          </a:p>
          <a:p>
            <a:pPr marL="0" indent="0">
              <a:buNone/>
            </a:pPr>
            <a:r>
              <a:rPr lang="en-US" dirty="0"/>
              <a:t>Thus a lower bound is n/2 * n/2 = n</a:t>
            </a:r>
            <a:r>
              <a:rPr lang="en-US" baseline="30000" dirty="0"/>
              <a:t>2</a:t>
            </a:r>
            <a:r>
              <a:rPr lang="en-US" dirty="0"/>
              <a:t>/4.</a:t>
            </a:r>
          </a:p>
          <a:p>
            <a:pPr marL="0" indent="0">
              <a:buNone/>
            </a:pPr>
            <a:endParaRPr lang="en-US" dirty="0"/>
          </a:p>
          <a:p>
            <a:pPr marL="0" indent="0">
              <a:buNone/>
            </a:pPr>
            <a:r>
              <a:rPr lang="en-US" dirty="0"/>
              <a:t>Now n</a:t>
            </a:r>
            <a:r>
              <a:rPr lang="en-US" baseline="30000" dirty="0"/>
              <a:t>2</a:t>
            </a:r>
            <a:r>
              <a:rPr lang="en-US" dirty="0"/>
              <a:t> / 4 ≤  1 + 2 + … + n  ≤ n</a:t>
            </a:r>
            <a:r>
              <a:rPr lang="en-US" baseline="30000" dirty="0"/>
              <a:t>2</a:t>
            </a:r>
            <a:r>
              <a:rPr lang="en-US" dirty="0"/>
              <a:t>, note these bounds are of the same power in n!</a:t>
            </a:r>
          </a:p>
        </p:txBody>
      </p:sp>
      <p:sp>
        <p:nvSpPr>
          <p:cNvPr id="4" name="Slide Number Placeholder 3">
            <a:extLst>
              <a:ext uri="{FF2B5EF4-FFF2-40B4-BE49-F238E27FC236}">
                <a16:creationId xmlns:a16="http://schemas.microsoft.com/office/drawing/2014/main" id="{A1C2D731-8B1C-4787-BB54-97E1B00B515D}"/>
              </a:ext>
            </a:extLst>
          </p:cNvPr>
          <p:cNvSpPr>
            <a:spLocks noGrp="1"/>
          </p:cNvSpPr>
          <p:nvPr>
            <p:ph type="sldNum" sz="quarter" idx="12"/>
          </p:nvPr>
        </p:nvSpPr>
        <p:spPr/>
        <p:txBody>
          <a:bodyPr/>
          <a:lstStyle/>
          <a:p>
            <a:fld id="{39170CAF-88AC-4846-AE90-53087C303D43}" type="slidenum">
              <a:rPr lang="en-US" smtClean="0"/>
              <a:t>47</a:t>
            </a:fld>
            <a:endParaRPr lang="en-US"/>
          </a:p>
        </p:txBody>
      </p:sp>
    </p:spTree>
    <p:extLst>
      <p:ext uri="{BB962C8B-B14F-4D97-AF65-F5344CB8AC3E}">
        <p14:creationId xmlns:p14="http://schemas.microsoft.com/office/powerpoint/2010/main" val="39219086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90176-B124-4DD7-A12A-0251DE3B62CB}"/>
              </a:ext>
            </a:extLst>
          </p:cNvPr>
          <p:cNvSpPr>
            <a:spLocks noGrp="1"/>
          </p:cNvSpPr>
          <p:nvPr>
            <p:ph type="title"/>
          </p:nvPr>
        </p:nvSpPr>
        <p:spPr>
          <a:xfrm>
            <a:off x="234518" y="365125"/>
            <a:ext cx="10515600" cy="877749"/>
          </a:xfrm>
        </p:spPr>
        <p:txBody>
          <a:bodyPr/>
          <a:lstStyle/>
          <a:p>
            <a:r>
              <a:rPr lang="en-US" b="1" dirty="0">
                <a:solidFill>
                  <a:srgbClr val="FF0000"/>
                </a:solidFill>
              </a:rPr>
              <a:t>Final thoughts on sums of powers….</a:t>
            </a:r>
          </a:p>
        </p:txBody>
      </p:sp>
      <p:sp>
        <p:nvSpPr>
          <p:cNvPr id="3" name="Content Placeholder 2">
            <a:extLst>
              <a:ext uri="{FF2B5EF4-FFF2-40B4-BE49-F238E27FC236}">
                <a16:creationId xmlns:a16="http://schemas.microsoft.com/office/drawing/2014/main" id="{C167922B-AD09-4113-A07F-ECE75FC1ACEE}"/>
              </a:ext>
            </a:extLst>
          </p:cNvPr>
          <p:cNvSpPr>
            <a:spLocks noGrp="1"/>
          </p:cNvSpPr>
          <p:nvPr>
            <p:ph idx="1"/>
          </p:nvPr>
        </p:nvSpPr>
        <p:spPr>
          <a:xfrm>
            <a:off x="296662" y="1253331"/>
            <a:ext cx="10515600" cy="5239544"/>
          </a:xfrm>
        </p:spPr>
        <p:txBody>
          <a:bodyPr>
            <a:normAutofit fontScale="92500" lnSpcReduction="10000"/>
          </a:bodyPr>
          <a:lstStyle/>
          <a:p>
            <a:pPr marL="0" indent="0">
              <a:buNone/>
            </a:pPr>
            <a:r>
              <a:rPr lang="en-US" dirty="0"/>
              <a:t>Hardest part of the induction is knowing what to PROVE.</a:t>
            </a:r>
          </a:p>
          <a:p>
            <a:pPr marL="0" indent="0">
              <a:buNone/>
            </a:pPr>
            <a:endParaRPr lang="en-US" dirty="0"/>
          </a:p>
          <a:p>
            <a:pPr marL="0" indent="0">
              <a:buNone/>
            </a:pPr>
            <a:r>
              <a:rPr lang="en-US" dirty="0"/>
              <a:t>How can we find the formula? </a:t>
            </a:r>
          </a:p>
          <a:p>
            <a:pPr marL="0" indent="0">
              <a:buNone/>
            </a:pPr>
            <a:endParaRPr lang="en-US" dirty="0"/>
          </a:p>
          <a:p>
            <a:pPr marL="0" indent="0">
              <a:buNone/>
            </a:pPr>
            <a:r>
              <a:rPr lang="en-US" dirty="0"/>
              <a:t>Looking at the cases we’ve done it looks like it is always a polynomial of degree one higher than the power, constant term is zero, leading term (if sum of k</a:t>
            </a:r>
            <a:r>
              <a:rPr lang="en-US" baseline="30000" dirty="0"/>
              <a:t>th</a:t>
            </a:r>
            <a:r>
              <a:rPr lang="en-US" dirty="0"/>
              <a:t> powers) is n</a:t>
            </a:r>
            <a:r>
              <a:rPr lang="en-US" baseline="30000" dirty="0"/>
              <a:t>k+1</a:t>
            </a:r>
            <a:r>
              <a:rPr lang="en-US" baseline="-25000" dirty="0"/>
              <a:t> </a:t>
            </a:r>
            <a:r>
              <a:rPr lang="en-US" dirty="0"/>
              <a:t>/ (k+1).</a:t>
            </a:r>
          </a:p>
          <a:p>
            <a:pPr marL="0" indent="0">
              <a:buNone/>
            </a:pPr>
            <a:endParaRPr lang="en-US" dirty="0"/>
          </a:p>
          <a:p>
            <a:pPr marL="0" indent="0">
              <a:buNone/>
            </a:pPr>
            <a:r>
              <a:rPr lang="en-US" dirty="0"/>
              <a:t>Note 2 points determine a line, 3 points a quadratic (parabola), 4 a cubic, and so on; we can evaluate the sum for a few points and then INTERPOLATE and figure out the polynomial!</a:t>
            </a:r>
          </a:p>
          <a:p>
            <a:pPr marL="0" indent="0">
              <a:buNone/>
            </a:pPr>
            <a:endParaRPr lang="en-US" dirty="0"/>
          </a:p>
          <a:p>
            <a:pPr marL="0" indent="0">
              <a:buNone/>
            </a:pPr>
            <a:r>
              <a:rPr lang="en-US" dirty="0"/>
              <a:t>Homework: Prove 1</a:t>
            </a:r>
            <a:r>
              <a:rPr lang="en-US" baseline="30000" dirty="0"/>
              <a:t>3</a:t>
            </a:r>
            <a:r>
              <a:rPr lang="en-US" dirty="0"/>
              <a:t> + 2</a:t>
            </a:r>
            <a:r>
              <a:rPr lang="en-US" baseline="30000" dirty="0"/>
              <a:t>3</a:t>
            </a:r>
            <a:r>
              <a:rPr lang="en-US" dirty="0"/>
              <a:t> + … + n</a:t>
            </a:r>
            <a:r>
              <a:rPr lang="en-US" baseline="30000" dirty="0"/>
              <a:t>3 </a:t>
            </a:r>
            <a:r>
              <a:rPr lang="en-US" dirty="0"/>
              <a:t> = n</a:t>
            </a:r>
            <a:r>
              <a:rPr lang="en-US" baseline="30000" dirty="0"/>
              <a:t>2</a:t>
            </a:r>
            <a:r>
              <a:rPr lang="en-US" dirty="0"/>
              <a:t> (n+1)</a:t>
            </a:r>
            <a:r>
              <a:rPr lang="en-US" baseline="30000" dirty="0"/>
              <a:t>2</a:t>
            </a:r>
            <a:r>
              <a:rPr lang="en-US" dirty="0"/>
              <a:t> / 4.</a:t>
            </a:r>
          </a:p>
        </p:txBody>
      </p:sp>
      <p:sp>
        <p:nvSpPr>
          <p:cNvPr id="4" name="Slide Number Placeholder 3">
            <a:extLst>
              <a:ext uri="{FF2B5EF4-FFF2-40B4-BE49-F238E27FC236}">
                <a16:creationId xmlns:a16="http://schemas.microsoft.com/office/drawing/2014/main" id="{B0BBB852-8FA0-4995-99A8-78CC76E344CD}"/>
              </a:ext>
            </a:extLst>
          </p:cNvPr>
          <p:cNvSpPr>
            <a:spLocks noGrp="1"/>
          </p:cNvSpPr>
          <p:nvPr>
            <p:ph type="sldNum" sz="quarter" idx="12"/>
          </p:nvPr>
        </p:nvSpPr>
        <p:spPr/>
        <p:txBody>
          <a:bodyPr/>
          <a:lstStyle/>
          <a:p>
            <a:fld id="{39170CAF-88AC-4846-AE90-53087C303D43}" type="slidenum">
              <a:rPr lang="en-US" smtClean="0"/>
              <a:t>48</a:t>
            </a:fld>
            <a:endParaRPr lang="en-US"/>
          </a:p>
        </p:txBody>
      </p:sp>
    </p:spTree>
    <p:extLst>
      <p:ext uri="{BB962C8B-B14F-4D97-AF65-F5344CB8AC3E}">
        <p14:creationId xmlns:p14="http://schemas.microsoft.com/office/powerpoint/2010/main" val="5580188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77436-7C33-4FDA-90D7-F62A63B1DE37}"/>
              </a:ext>
            </a:extLst>
          </p:cNvPr>
          <p:cNvSpPr>
            <a:spLocks noGrp="1"/>
          </p:cNvSpPr>
          <p:nvPr>
            <p:ph type="title"/>
          </p:nvPr>
        </p:nvSpPr>
        <p:spPr>
          <a:xfrm>
            <a:off x="314417" y="272664"/>
            <a:ext cx="10515600" cy="816746"/>
          </a:xfrm>
        </p:spPr>
        <p:txBody>
          <a:bodyPr/>
          <a:lstStyle/>
          <a:p>
            <a:r>
              <a:rPr lang="en-US" b="1" dirty="0">
                <a:solidFill>
                  <a:schemeClr val="accent1"/>
                </a:solidFill>
              </a:rPr>
              <a:t>False proofs by Induction</a:t>
            </a:r>
          </a:p>
        </p:txBody>
      </p:sp>
      <p:sp>
        <p:nvSpPr>
          <p:cNvPr id="3" name="Content Placeholder 2">
            <a:extLst>
              <a:ext uri="{FF2B5EF4-FFF2-40B4-BE49-F238E27FC236}">
                <a16:creationId xmlns:a16="http://schemas.microsoft.com/office/drawing/2014/main" id="{8C806CFD-333B-404E-B22A-F915FF670AD3}"/>
              </a:ext>
            </a:extLst>
          </p:cNvPr>
          <p:cNvSpPr>
            <a:spLocks noGrp="1"/>
          </p:cNvSpPr>
          <p:nvPr>
            <p:ph idx="1"/>
          </p:nvPr>
        </p:nvSpPr>
        <p:spPr>
          <a:xfrm>
            <a:off x="314417" y="1089410"/>
            <a:ext cx="11714826" cy="5151592"/>
          </a:xfrm>
        </p:spPr>
        <p:txBody>
          <a:bodyPr/>
          <a:lstStyle/>
          <a:p>
            <a:pPr marL="0" indent="0">
              <a:buNone/>
            </a:pPr>
            <a:r>
              <a:rPr lang="en-US" dirty="0"/>
              <a:t>The following is my favorite false proof by induction. Where is the mistake?</a:t>
            </a:r>
          </a:p>
          <a:p>
            <a:pPr marL="0" indent="0">
              <a:buNone/>
            </a:pPr>
            <a:endParaRPr lang="en-US" dirty="0"/>
          </a:p>
          <a:p>
            <a:pPr marL="0" indent="0">
              <a:buNone/>
            </a:pPr>
            <a:r>
              <a:rPr lang="en-US" dirty="0"/>
              <a:t>P(n): In any group of n people, everyone has the same name! (Note different groups of n people can have different names).</a:t>
            </a:r>
          </a:p>
          <a:p>
            <a:pPr marL="0" indent="0">
              <a:buNone/>
            </a:pPr>
            <a:endParaRPr lang="en-US" dirty="0"/>
          </a:p>
          <a:p>
            <a:pPr marL="0" indent="0">
              <a:buNone/>
            </a:pPr>
            <a:r>
              <a:rPr lang="en-US" dirty="0"/>
              <a:t>Let’s try to prove this by induction. We must show:</a:t>
            </a:r>
          </a:p>
          <a:p>
            <a:pPr marL="514350" indent="-514350">
              <a:buFont typeface="+mj-lt"/>
              <a:buAutoNum type="arabicPeriod"/>
            </a:pPr>
            <a:r>
              <a:rPr lang="en-US" dirty="0"/>
              <a:t>Base Case: In any group with 1 person, everyone has the same name.</a:t>
            </a:r>
          </a:p>
          <a:p>
            <a:pPr marL="514350" indent="-514350">
              <a:buFont typeface="+mj-lt"/>
              <a:buAutoNum type="arabicPeriod"/>
            </a:pPr>
            <a:r>
              <a:rPr lang="en-US" dirty="0"/>
              <a:t>Inductive Step: If everyone in a group of size n has the same name, then everyone in a group of size n+1 has the same name.</a:t>
            </a:r>
          </a:p>
        </p:txBody>
      </p:sp>
      <p:sp>
        <p:nvSpPr>
          <p:cNvPr id="4" name="Slide Number Placeholder 3">
            <a:extLst>
              <a:ext uri="{FF2B5EF4-FFF2-40B4-BE49-F238E27FC236}">
                <a16:creationId xmlns:a16="http://schemas.microsoft.com/office/drawing/2014/main" id="{34CA5C06-4707-4126-A827-B15954A53661}"/>
              </a:ext>
            </a:extLst>
          </p:cNvPr>
          <p:cNvSpPr>
            <a:spLocks noGrp="1"/>
          </p:cNvSpPr>
          <p:nvPr>
            <p:ph type="sldNum" sz="quarter" idx="12"/>
          </p:nvPr>
        </p:nvSpPr>
        <p:spPr/>
        <p:txBody>
          <a:bodyPr/>
          <a:lstStyle/>
          <a:p>
            <a:fld id="{39170CAF-88AC-4846-AE90-53087C303D43}" type="slidenum">
              <a:rPr lang="en-US" smtClean="0"/>
              <a:t>49</a:t>
            </a:fld>
            <a:endParaRPr lang="en-US"/>
          </a:p>
        </p:txBody>
      </p:sp>
    </p:spTree>
    <p:extLst>
      <p:ext uri="{BB962C8B-B14F-4D97-AF65-F5344CB8AC3E}">
        <p14:creationId xmlns:p14="http://schemas.microsoft.com/office/powerpoint/2010/main" val="2589023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A819-113B-4399-9B67-D558D3789E9C}"/>
              </a:ext>
            </a:extLst>
          </p:cNvPr>
          <p:cNvSpPr>
            <a:spLocks noGrp="1"/>
          </p:cNvSpPr>
          <p:nvPr>
            <p:ph type="title"/>
          </p:nvPr>
        </p:nvSpPr>
        <p:spPr/>
        <p:txBody>
          <a:bodyPr/>
          <a:lstStyle/>
          <a:p>
            <a:r>
              <a:rPr lang="en-US" dirty="0">
                <a:solidFill>
                  <a:srgbClr val="FF0000"/>
                </a:solidFill>
              </a:rPr>
              <a:t>Notation</a:t>
            </a:r>
          </a:p>
        </p:txBody>
      </p:sp>
      <p:sp>
        <p:nvSpPr>
          <p:cNvPr id="3" name="Content Placeholder 2">
            <a:extLst>
              <a:ext uri="{FF2B5EF4-FFF2-40B4-BE49-F238E27FC236}">
                <a16:creationId xmlns:a16="http://schemas.microsoft.com/office/drawing/2014/main" id="{62C9177B-DFCC-435D-976C-1901C0F52535}"/>
              </a:ext>
            </a:extLst>
          </p:cNvPr>
          <p:cNvSpPr>
            <a:spLocks noGrp="1"/>
          </p:cNvSpPr>
          <p:nvPr>
            <p:ph idx="1"/>
          </p:nvPr>
        </p:nvSpPr>
        <p:spPr>
          <a:xfrm>
            <a:off x="838200" y="1834503"/>
            <a:ext cx="10515600" cy="4351338"/>
          </a:xfrm>
        </p:spPr>
        <p:txBody>
          <a:bodyPr/>
          <a:lstStyle/>
          <a:p>
            <a:pPr marL="0" indent="0">
              <a:buNone/>
            </a:pPr>
            <a:r>
              <a:rPr lang="en-US" dirty="0"/>
              <a:t>Imagine we have a sequence a</a:t>
            </a:r>
            <a:r>
              <a:rPr lang="en-US" baseline="-25000" dirty="0"/>
              <a:t>1</a:t>
            </a:r>
            <a:r>
              <a:rPr lang="en-US" dirty="0"/>
              <a:t>, a</a:t>
            </a:r>
            <a:r>
              <a:rPr lang="en-US" baseline="-25000" dirty="0"/>
              <a:t>2</a:t>
            </a:r>
            <a:r>
              <a:rPr lang="en-US" dirty="0"/>
              <a:t>, a</a:t>
            </a:r>
            <a:r>
              <a:rPr lang="en-US" baseline="-25000" dirty="0"/>
              <a:t>3</a:t>
            </a:r>
            <a:r>
              <a:rPr lang="en-US" dirty="0"/>
              <a:t>, a</a:t>
            </a:r>
            <a:r>
              <a:rPr lang="en-US" baseline="-25000" dirty="0"/>
              <a:t>4</a:t>
            </a:r>
            <a:r>
              <a:rPr lang="en-US" dirty="0"/>
              <a:t>, ….</a:t>
            </a:r>
          </a:p>
          <a:p>
            <a:pPr marL="0" indent="0">
              <a:buNone/>
            </a:pPr>
            <a:endParaRPr lang="en-US" dirty="0"/>
          </a:p>
          <a:p>
            <a:pPr marL="0" indent="0">
              <a:buNone/>
            </a:pPr>
            <a:r>
              <a:rPr lang="en-US" dirty="0"/>
              <a:t>Perhaps a</a:t>
            </a:r>
            <a:r>
              <a:rPr lang="en-US" baseline="-25000" dirty="0"/>
              <a:t>n </a:t>
            </a:r>
            <a:r>
              <a:rPr lang="en-US" dirty="0"/>
              <a:t>= n</a:t>
            </a:r>
            <a:r>
              <a:rPr lang="en-US" baseline="30000" dirty="0"/>
              <a:t>2</a:t>
            </a:r>
            <a:r>
              <a:rPr lang="en-US" dirty="0"/>
              <a:t> so the sequence is 1, 4, 9, 16, …..</a:t>
            </a:r>
          </a:p>
          <a:p>
            <a:pPr marL="0" indent="0">
              <a:buNone/>
            </a:pPr>
            <a:r>
              <a:rPr lang="en-US" dirty="0"/>
              <a:t>Or maybe a</a:t>
            </a:r>
            <a:r>
              <a:rPr lang="en-US" baseline="-25000" dirty="0"/>
              <a:t>n</a:t>
            </a:r>
            <a:r>
              <a:rPr lang="en-US" dirty="0"/>
              <a:t> is the n</a:t>
            </a:r>
            <a:r>
              <a:rPr lang="en-US" baseline="30000" dirty="0"/>
              <a:t>th</a:t>
            </a:r>
            <a:r>
              <a:rPr lang="en-US" baseline="-25000" dirty="0"/>
              <a:t> </a:t>
            </a:r>
            <a:r>
              <a:rPr lang="en-US" dirty="0"/>
              <a:t>prime, so the sequence is</a:t>
            </a:r>
          </a:p>
          <a:p>
            <a:pPr marL="0" indent="0">
              <a:buNone/>
            </a:pPr>
            <a:endParaRPr lang="en-US" dirty="0"/>
          </a:p>
        </p:txBody>
      </p:sp>
      <p:sp>
        <p:nvSpPr>
          <p:cNvPr id="4" name="Slide Number Placeholder 3">
            <a:extLst>
              <a:ext uri="{FF2B5EF4-FFF2-40B4-BE49-F238E27FC236}">
                <a16:creationId xmlns:a16="http://schemas.microsoft.com/office/drawing/2014/main" id="{743C48BF-57A1-49EF-8D19-88019E0DC0BA}"/>
              </a:ext>
            </a:extLst>
          </p:cNvPr>
          <p:cNvSpPr>
            <a:spLocks noGrp="1"/>
          </p:cNvSpPr>
          <p:nvPr>
            <p:ph type="sldNum" sz="quarter" idx="12"/>
          </p:nvPr>
        </p:nvSpPr>
        <p:spPr/>
        <p:txBody>
          <a:bodyPr/>
          <a:lstStyle/>
          <a:p>
            <a:fld id="{39170CAF-88AC-4846-AE90-53087C303D43}" type="slidenum">
              <a:rPr lang="en-US" smtClean="0"/>
              <a:t>5</a:t>
            </a:fld>
            <a:endParaRPr lang="en-US"/>
          </a:p>
        </p:txBody>
      </p:sp>
    </p:spTree>
    <p:extLst>
      <p:ext uri="{BB962C8B-B14F-4D97-AF65-F5344CB8AC3E}">
        <p14:creationId xmlns:p14="http://schemas.microsoft.com/office/powerpoint/2010/main" val="3785865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77436-7C33-4FDA-90D7-F62A63B1DE37}"/>
              </a:ext>
            </a:extLst>
          </p:cNvPr>
          <p:cNvSpPr>
            <a:spLocks noGrp="1"/>
          </p:cNvSpPr>
          <p:nvPr>
            <p:ph type="title"/>
          </p:nvPr>
        </p:nvSpPr>
        <p:spPr>
          <a:xfrm>
            <a:off x="314417" y="272664"/>
            <a:ext cx="10515600" cy="816746"/>
          </a:xfrm>
        </p:spPr>
        <p:txBody>
          <a:bodyPr/>
          <a:lstStyle/>
          <a:p>
            <a:r>
              <a:rPr lang="en-US" b="1" dirty="0">
                <a:solidFill>
                  <a:schemeClr val="accent1"/>
                </a:solidFill>
              </a:rPr>
              <a:t>False proofs by Induction</a:t>
            </a:r>
            <a:endParaRPr lang="en-US" b="1" dirty="0">
              <a:solidFill>
                <a:srgbClr val="FF0000"/>
              </a:solidFill>
            </a:endParaRPr>
          </a:p>
        </p:txBody>
      </p:sp>
      <p:sp>
        <p:nvSpPr>
          <p:cNvPr id="3" name="Content Placeholder 2">
            <a:extLst>
              <a:ext uri="{FF2B5EF4-FFF2-40B4-BE49-F238E27FC236}">
                <a16:creationId xmlns:a16="http://schemas.microsoft.com/office/drawing/2014/main" id="{8C806CFD-333B-404E-B22A-F915FF670AD3}"/>
              </a:ext>
            </a:extLst>
          </p:cNvPr>
          <p:cNvSpPr>
            <a:spLocks noGrp="1"/>
          </p:cNvSpPr>
          <p:nvPr>
            <p:ph idx="1"/>
          </p:nvPr>
        </p:nvSpPr>
        <p:spPr>
          <a:xfrm>
            <a:off x="314417" y="1089410"/>
            <a:ext cx="11714826" cy="5151592"/>
          </a:xfrm>
        </p:spPr>
        <p:txBody>
          <a:bodyPr/>
          <a:lstStyle/>
          <a:p>
            <a:pPr marL="0" indent="0">
              <a:buNone/>
            </a:pPr>
            <a:r>
              <a:rPr lang="en-US" dirty="0"/>
              <a:t>The following is my favorite false proof by induction. Where is the mistake?</a:t>
            </a:r>
          </a:p>
          <a:p>
            <a:pPr marL="0" indent="0">
              <a:buNone/>
            </a:pPr>
            <a:endParaRPr lang="en-US" dirty="0"/>
          </a:p>
          <a:p>
            <a:pPr marL="0" indent="0">
              <a:buNone/>
            </a:pPr>
            <a:r>
              <a:rPr lang="en-US" dirty="0"/>
              <a:t>P(n): In any group of n people, everyone has the same name! (Note different groups of n people can have different names).</a:t>
            </a:r>
          </a:p>
          <a:p>
            <a:pPr marL="0" indent="0">
              <a:buNone/>
            </a:pPr>
            <a:endParaRPr lang="en-US" dirty="0"/>
          </a:p>
          <a:p>
            <a:pPr marL="0" indent="0">
              <a:buNone/>
            </a:pPr>
            <a:r>
              <a:rPr lang="en-US" dirty="0"/>
              <a:t>Let’s try to prove this by induction. We must show:</a:t>
            </a:r>
          </a:p>
          <a:p>
            <a:pPr marL="514350" indent="-514350">
              <a:buFont typeface="+mj-lt"/>
              <a:buAutoNum type="arabicPeriod"/>
            </a:pPr>
            <a:r>
              <a:rPr lang="en-US" dirty="0"/>
              <a:t>Base Case: In any group with 1 person, everyone has the same name.</a:t>
            </a:r>
          </a:p>
          <a:p>
            <a:pPr marL="514350" indent="-514350">
              <a:buFont typeface="+mj-lt"/>
              <a:buAutoNum type="arabicPeriod"/>
            </a:pPr>
            <a:endParaRPr lang="en-US" dirty="0"/>
          </a:p>
          <a:p>
            <a:pPr marL="0" indent="0">
              <a:buNone/>
            </a:pPr>
            <a:r>
              <a:rPr lang="en-US" dirty="0"/>
              <a:t>PROOF OF BASE CASE: This follows immediately, as….</a:t>
            </a:r>
          </a:p>
        </p:txBody>
      </p:sp>
      <p:sp>
        <p:nvSpPr>
          <p:cNvPr id="4" name="Slide Number Placeholder 3">
            <a:extLst>
              <a:ext uri="{FF2B5EF4-FFF2-40B4-BE49-F238E27FC236}">
                <a16:creationId xmlns:a16="http://schemas.microsoft.com/office/drawing/2014/main" id="{34CA5C06-4707-4126-A827-B15954A53661}"/>
              </a:ext>
            </a:extLst>
          </p:cNvPr>
          <p:cNvSpPr>
            <a:spLocks noGrp="1"/>
          </p:cNvSpPr>
          <p:nvPr>
            <p:ph type="sldNum" sz="quarter" idx="12"/>
          </p:nvPr>
        </p:nvSpPr>
        <p:spPr/>
        <p:txBody>
          <a:bodyPr/>
          <a:lstStyle/>
          <a:p>
            <a:fld id="{39170CAF-88AC-4846-AE90-53087C303D43}" type="slidenum">
              <a:rPr lang="en-US" smtClean="0"/>
              <a:t>50</a:t>
            </a:fld>
            <a:endParaRPr lang="en-US"/>
          </a:p>
        </p:txBody>
      </p:sp>
    </p:spTree>
    <p:extLst>
      <p:ext uri="{BB962C8B-B14F-4D97-AF65-F5344CB8AC3E}">
        <p14:creationId xmlns:p14="http://schemas.microsoft.com/office/powerpoint/2010/main" val="8163622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77436-7C33-4FDA-90D7-F62A63B1DE37}"/>
              </a:ext>
            </a:extLst>
          </p:cNvPr>
          <p:cNvSpPr>
            <a:spLocks noGrp="1"/>
          </p:cNvSpPr>
          <p:nvPr>
            <p:ph type="title"/>
          </p:nvPr>
        </p:nvSpPr>
        <p:spPr>
          <a:xfrm>
            <a:off x="314417" y="272664"/>
            <a:ext cx="10515600" cy="816746"/>
          </a:xfrm>
        </p:spPr>
        <p:txBody>
          <a:bodyPr/>
          <a:lstStyle/>
          <a:p>
            <a:r>
              <a:rPr lang="en-US" b="1" dirty="0">
                <a:solidFill>
                  <a:schemeClr val="accent1"/>
                </a:solidFill>
              </a:rPr>
              <a:t>False proofs by Induction</a:t>
            </a:r>
            <a:endParaRPr lang="en-US" b="1" dirty="0">
              <a:solidFill>
                <a:srgbClr val="FF0000"/>
              </a:solidFill>
            </a:endParaRPr>
          </a:p>
        </p:txBody>
      </p:sp>
      <p:sp>
        <p:nvSpPr>
          <p:cNvPr id="3" name="Content Placeholder 2">
            <a:extLst>
              <a:ext uri="{FF2B5EF4-FFF2-40B4-BE49-F238E27FC236}">
                <a16:creationId xmlns:a16="http://schemas.microsoft.com/office/drawing/2014/main" id="{8C806CFD-333B-404E-B22A-F915FF670AD3}"/>
              </a:ext>
            </a:extLst>
          </p:cNvPr>
          <p:cNvSpPr>
            <a:spLocks noGrp="1"/>
          </p:cNvSpPr>
          <p:nvPr>
            <p:ph idx="1"/>
          </p:nvPr>
        </p:nvSpPr>
        <p:spPr>
          <a:xfrm>
            <a:off x="314417" y="1089410"/>
            <a:ext cx="11714826" cy="5151592"/>
          </a:xfrm>
        </p:spPr>
        <p:txBody>
          <a:bodyPr/>
          <a:lstStyle/>
          <a:p>
            <a:pPr marL="0" indent="0">
              <a:buNone/>
            </a:pPr>
            <a:r>
              <a:rPr lang="en-US" dirty="0"/>
              <a:t>The following is my favorite false proof by induction. Where is the mistake?</a:t>
            </a:r>
          </a:p>
          <a:p>
            <a:pPr marL="0" indent="0">
              <a:buNone/>
            </a:pPr>
            <a:endParaRPr lang="en-US" dirty="0"/>
          </a:p>
          <a:p>
            <a:pPr marL="0" indent="0">
              <a:buNone/>
            </a:pPr>
            <a:r>
              <a:rPr lang="en-US" dirty="0"/>
              <a:t>P(n): In any group of n people, everyone has the same name! (Note different groups of n people can have different names).</a:t>
            </a:r>
          </a:p>
          <a:p>
            <a:pPr marL="0" indent="0">
              <a:buNone/>
            </a:pPr>
            <a:endParaRPr lang="en-US" dirty="0"/>
          </a:p>
          <a:p>
            <a:pPr marL="0" indent="0">
              <a:buNone/>
            </a:pPr>
            <a:r>
              <a:rPr lang="en-US" dirty="0"/>
              <a:t>Let’s try to prove this by induction. We must show:</a:t>
            </a:r>
          </a:p>
          <a:p>
            <a:pPr marL="514350" indent="-514350">
              <a:buFont typeface="+mj-lt"/>
              <a:buAutoNum type="arabicPeriod"/>
            </a:pPr>
            <a:r>
              <a:rPr lang="en-US" dirty="0"/>
              <a:t>Base Case: In any group with 1 person, everyone has the same name.</a:t>
            </a:r>
          </a:p>
          <a:p>
            <a:pPr marL="514350" indent="-514350">
              <a:buFont typeface="+mj-lt"/>
              <a:buAutoNum type="arabicPeriod"/>
            </a:pPr>
            <a:endParaRPr lang="en-US" dirty="0"/>
          </a:p>
          <a:p>
            <a:pPr marL="0" indent="0">
              <a:buNone/>
            </a:pPr>
            <a:r>
              <a:rPr lang="en-US" dirty="0"/>
              <a:t>PROOF OF BASE CASE: This follows immediately, as </a:t>
            </a:r>
            <a:r>
              <a:rPr lang="en-US" dirty="0">
                <a:solidFill>
                  <a:srgbClr val="FF0000"/>
                </a:solidFill>
              </a:rPr>
              <a:t>there is only one person in the group, so clearly everyone in the group has the same name!</a:t>
            </a:r>
          </a:p>
        </p:txBody>
      </p:sp>
      <p:sp>
        <p:nvSpPr>
          <p:cNvPr id="4" name="Slide Number Placeholder 3">
            <a:extLst>
              <a:ext uri="{FF2B5EF4-FFF2-40B4-BE49-F238E27FC236}">
                <a16:creationId xmlns:a16="http://schemas.microsoft.com/office/drawing/2014/main" id="{34CA5C06-4707-4126-A827-B15954A53661}"/>
              </a:ext>
            </a:extLst>
          </p:cNvPr>
          <p:cNvSpPr>
            <a:spLocks noGrp="1"/>
          </p:cNvSpPr>
          <p:nvPr>
            <p:ph type="sldNum" sz="quarter" idx="12"/>
          </p:nvPr>
        </p:nvSpPr>
        <p:spPr/>
        <p:txBody>
          <a:bodyPr/>
          <a:lstStyle/>
          <a:p>
            <a:fld id="{39170CAF-88AC-4846-AE90-53087C303D43}" type="slidenum">
              <a:rPr lang="en-US" smtClean="0"/>
              <a:t>51</a:t>
            </a:fld>
            <a:endParaRPr lang="en-US"/>
          </a:p>
        </p:txBody>
      </p:sp>
    </p:spTree>
    <p:extLst>
      <p:ext uri="{BB962C8B-B14F-4D97-AF65-F5344CB8AC3E}">
        <p14:creationId xmlns:p14="http://schemas.microsoft.com/office/powerpoint/2010/main" val="15507437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77436-7C33-4FDA-90D7-F62A63B1DE37}"/>
              </a:ext>
            </a:extLst>
          </p:cNvPr>
          <p:cNvSpPr>
            <a:spLocks noGrp="1"/>
          </p:cNvSpPr>
          <p:nvPr>
            <p:ph type="title"/>
          </p:nvPr>
        </p:nvSpPr>
        <p:spPr>
          <a:xfrm>
            <a:off x="314417" y="272664"/>
            <a:ext cx="10515600" cy="816746"/>
          </a:xfrm>
        </p:spPr>
        <p:txBody>
          <a:bodyPr/>
          <a:lstStyle/>
          <a:p>
            <a:r>
              <a:rPr lang="en-US" b="1" dirty="0">
                <a:solidFill>
                  <a:schemeClr val="accent1"/>
                </a:solidFill>
              </a:rPr>
              <a:t>False proofs by Induction</a:t>
            </a:r>
            <a:endParaRPr lang="en-US" b="1" dirty="0">
              <a:solidFill>
                <a:srgbClr val="FF0000"/>
              </a:solidFill>
            </a:endParaRPr>
          </a:p>
        </p:txBody>
      </p:sp>
      <p:sp>
        <p:nvSpPr>
          <p:cNvPr id="3" name="Content Placeholder 2">
            <a:extLst>
              <a:ext uri="{FF2B5EF4-FFF2-40B4-BE49-F238E27FC236}">
                <a16:creationId xmlns:a16="http://schemas.microsoft.com/office/drawing/2014/main" id="{8C806CFD-333B-404E-B22A-F915FF670AD3}"/>
              </a:ext>
            </a:extLst>
          </p:cNvPr>
          <p:cNvSpPr>
            <a:spLocks noGrp="1"/>
          </p:cNvSpPr>
          <p:nvPr>
            <p:ph idx="1"/>
          </p:nvPr>
        </p:nvSpPr>
        <p:spPr>
          <a:xfrm>
            <a:off x="314417" y="1089410"/>
            <a:ext cx="11714826" cy="3234015"/>
          </a:xfrm>
        </p:spPr>
        <p:txBody>
          <a:bodyPr>
            <a:normAutofit fontScale="92500" lnSpcReduction="20000"/>
          </a:bodyPr>
          <a:lstStyle/>
          <a:p>
            <a:pPr marL="0" indent="0">
              <a:buNone/>
            </a:pPr>
            <a:r>
              <a:rPr lang="en-US" dirty="0"/>
              <a:t>P(n): In any group of n people, everyone has the same name! (Note different groups of n people can have different names). </a:t>
            </a:r>
          </a:p>
          <a:p>
            <a:pPr marL="0" indent="0">
              <a:buNone/>
            </a:pPr>
            <a:r>
              <a:rPr lang="en-US" dirty="0"/>
              <a:t>Inductive Step: If everyone in a group of size n has the same name, then everyone in a group of size n+1 has the same name.</a:t>
            </a:r>
          </a:p>
          <a:p>
            <a:pPr marL="0" indent="0">
              <a:buNone/>
            </a:pPr>
            <a:endParaRPr lang="en-US" dirty="0"/>
          </a:p>
          <a:p>
            <a:pPr marL="0" indent="0" algn="just">
              <a:buNone/>
            </a:pPr>
            <a:r>
              <a:rPr lang="en-US" dirty="0"/>
              <a:t>“PROOF” OF INDUCTIVE STEP: We assume everyone in a group of size n has the same name, must show true for a group of size n+1. Consider a group of n+1 people. How can we use the inductive assumption (all groups of size n have all with the same name)? Can you find some groups of size n?</a:t>
            </a:r>
          </a:p>
        </p:txBody>
      </p:sp>
      <p:sp>
        <p:nvSpPr>
          <p:cNvPr id="4" name="Slide Number Placeholder 3">
            <a:extLst>
              <a:ext uri="{FF2B5EF4-FFF2-40B4-BE49-F238E27FC236}">
                <a16:creationId xmlns:a16="http://schemas.microsoft.com/office/drawing/2014/main" id="{34CA5C06-4707-4126-A827-B15954A53661}"/>
              </a:ext>
            </a:extLst>
          </p:cNvPr>
          <p:cNvSpPr>
            <a:spLocks noGrp="1"/>
          </p:cNvSpPr>
          <p:nvPr>
            <p:ph type="sldNum" sz="quarter" idx="12"/>
          </p:nvPr>
        </p:nvSpPr>
        <p:spPr/>
        <p:txBody>
          <a:bodyPr/>
          <a:lstStyle/>
          <a:p>
            <a:fld id="{39170CAF-88AC-4846-AE90-53087C303D43}" type="slidenum">
              <a:rPr lang="en-US" smtClean="0"/>
              <a:t>52</a:t>
            </a:fld>
            <a:endParaRPr lang="en-US"/>
          </a:p>
        </p:txBody>
      </p:sp>
      <p:pic>
        <p:nvPicPr>
          <p:cNvPr id="5" name="Picture 4">
            <a:extLst>
              <a:ext uri="{FF2B5EF4-FFF2-40B4-BE49-F238E27FC236}">
                <a16:creationId xmlns:a16="http://schemas.microsoft.com/office/drawing/2014/main" id="{F7BD7778-DE53-4FAC-A23D-68F00B75FFD5}"/>
              </a:ext>
            </a:extLst>
          </p:cNvPr>
          <p:cNvPicPr>
            <a:picLocks noChangeAspect="1"/>
          </p:cNvPicPr>
          <p:nvPr/>
        </p:nvPicPr>
        <p:blipFill>
          <a:blip r:embed="rId2"/>
          <a:stretch>
            <a:fillRect/>
          </a:stretch>
        </p:blipFill>
        <p:spPr>
          <a:xfrm>
            <a:off x="1340528" y="4025769"/>
            <a:ext cx="9747682" cy="2559566"/>
          </a:xfrm>
          <a:prstGeom prst="rect">
            <a:avLst/>
          </a:prstGeom>
        </p:spPr>
      </p:pic>
    </p:spTree>
    <p:extLst>
      <p:ext uri="{BB962C8B-B14F-4D97-AF65-F5344CB8AC3E}">
        <p14:creationId xmlns:p14="http://schemas.microsoft.com/office/powerpoint/2010/main" val="15162740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77436-7C33-4FDA-90D7-F62A63B1DE37}"/>
              </a:ext>
            </a:extLst>
          </p:cNvPr>
          <p:cNvSpPr>
            <a:spLocks noGrp="1"/>
          </p:cNvSpPr>
          <p:nvPr>
            <p:ph type="title"/>
          </p:nvPr>
        </p:nvSpPr>
        <p:spPr>
          <a:xfrm>
            <a:off x="314417" y="272664"/>
            <a:ext cx="10515600" cy="816746"/>
          </a:xfrm>
        </p:spPr>
        <p:txBody>
          <a:bodyPr/>
          <a:lstStyle/>
          <a:p>
            <a:r>
              <a:rPr lang="en-US" b="1" dirty="0">
                <a:solidFill>
                  <a:schemeClr val="accent1"/>
                </a:solidFill>
              </a:rPr>
              <a:t>False proofs by Induction</a:t>
            </a:r>
            <a:endParaRPr lang="en-US" b="1" dirty="0">
              <a:solidFill>
                <a:srgbClr val="FF0000"/>
              </a:solidFill>
            </a:endParaRPr>
          </a:p>
        </p:txBody>
      </p:sp>
      <p:sp>
        <p:nvSpPr>
          <p:cNvPr id="3" name="Content Placeholder 2">
            <a:extLst>
              <a:ext uri="{FF2B5EF4-FFF2-40B4-BE49-F238E27FC236}">
                <a16:creationId xmlns:a16="http://schemas.microsoft.com/office/drawing/2014/main" id="{8C806CFD-333B-404E-B22A-F915FF670AD3}"/>
              </a:ext>
            </a:extLst>
          </p:cNvPr>
          <p:cNvSpPr>
            <a:spLocks noGrp="1"/>
          </p:cNvSpPr>
          <p:nvPr>
            <p:ph idx="1"/>
          </p:nvPr>
        </p:nvSpPr>
        <p:spPr>
          <a:xfrm>
            <a:off x="314417" y="1089410"/>
            <a:ext cx="11714826" cy="3234015"/>
          </a:xfrm>
        </p:spPr>
        <p:txBody>
          <a:bodyPr>
            <a:normAutofit fontScale="92500" lnSpcReduction="20000"/>
          </a:bodyPr>
          <a:lstStyle/>
          <a:p>
            <a:pPr marL="0" indent="0">
              <a:buNone/>
            </a:pPr>
            <a:r>
              <a:rPr lang="en-US" dirty="0"/>
              <a:t>P(n): In any group of n people, everyone has the same name! (Note different groups of n people can have different names). </a:t>
            </a:r>
          </a:p>
          <a:p>
            <a:pPr marL="0" indent="0">
              <a:buNone/>
            </a:pPr>
            <a:r>
              <a:rPr lang="en-US" dirty="0"/>
              <a:t>Inductive Step: If everyone in a group of size n has the same name, then everyone in a group of size n+1 has the same name.</a:t>
            </a:r>
          </a:p>
          <a:p>
            <a:pPr marL="0" indent="0">
              <a:buNone/>
            </a:pPr>
            <a:endParaRPr lang="en-US" dirty="0"/>
          </a:p>
          <a:p>
            <a:pPr marL="0" indent="0" algn="just">
              <a:buNone/>
            </a:pPr>
            <a:r>
              <a:rPr lang="en-US" dirty="0"/>
              <a:t>“PROOF” OF INDUCTIVE STEP: We assume everyone in a group of size n has the same name, must show true for a group of size n+1. Consider a group of n+1 people. How can we use the inductive assumption (all groups of size n have all with the same name)? Can you find some groups of size n? </a:t>
            </a:r>
            <a:r>
              <a:rPr lang="en-US" dirty="0">
                <a:solidFill>
                  <a:srgbClr val="FF0000"/>
                </a:solidFill>
              </a:rPr>
              <a:t>First n people all have the same name!</a:t>
            </a:r>
          </a:p>
        </p:txBody>
      </p:sp>
      <p:sp>
        <p:nvSpPr>
          <p:cNvPr id="4" name="Slide Number Placeholder 3">
            <a:extLst>
              <a:ext uri="{FF2B5EF4-FFF2-40B4-BE49-F238E27FC236}">
                <a16:creationId xmlns:a16="http://schemas.microsoft.com/office/drawing/2014/main" id="{34CA5C06-4707-4126-A827-B15954A53661}"/>
              </a:ext>
            </a:extLst>
          </p:cNvPr>
          <p:cNvSpPr>
            <a:spLocks noGrp="1"/>
          </p:cNvSpPr>
          <p:nvPr>
            <p:ph type="sldNum" sz="quarter" idx="12"/>
          </p:nvPr>
        </p:nvSpPr>
        <p:spPr/>
        <p:txBody>
          <a:bodyPr/>
          <a:lstStyle/>
          <a:p>
            <a:fld id="{39170CAF-88AC-4846-AE90-53087C303D43}" type="slidenum">
              <a:rPr lang="en-US" smtClean="0"/>
              <a:t>53</a:t>
            </a:fld>
            <a:endParaRPr lang="en-US"/>
          </a:p>
        </p:txBody>
      </p:sp>
      <p:pic>
        <p:nvPicPr>
          <p:cNvPr id="6" name="Picture 5">
            <a:extLst>
              <a:ext uri="{FF2B5EF4-FFF2-40B4-BE49-F238E27FC236}">
                <a16:creationId xmlns:a16="http://schemas.microsoft.com/office/drawing/2014/main" id="{9DA42523-6339-4A0F-A09A-72FE9D04C9B1}"/>
              </a:ext>
            </a:extLst>
          </p:cNvPr>
          <p:cNvPicPr>
            <a:picLocks noChangeAspect="1"/>
          </p:cNvPicPr>
          <p:nvPr/>
        </p:nvPicPr>
        <p:blipFill>
          <a:blip r:embed="rId2"/>
          <a:stretch>
            <a:fillRect/>
          </a:stretch>
        </p:blipFill>
        <p:spPr>
          <a:xfrm>
            <a:off x="838200" y="4043769"/>
            <a:ext cx="10126462" cy="2677706"/>
          </a:xfrm>
          <a:prstGeom prst="rect">
            <a:avLst/>
          </a:prstGeom>
        </p:spPr>
      </p:pic>
    </p:spTree>
    <p:extLst>
      <p:ext uri="{BB962C8B-B14F-4D97-AF65-F5344CB8AC3E}">
        <p14:creationId xmlns:p14="http://schemas.microsoft.com/office/powerpoint/2010/main" val="15031306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77436-7C33-4FDA-90D7-F62A63B1DE37}"/>
              </a:ext>
            </a:extLst>
          </p:cNvPr>
          <p:cNvSpPr>
            <a:spLocks noGrp="1"/>
          </p:cNvSpPr>
          <p:nvPr>
            <p:ph type="title"/>
          </p:nvPr>
        </p:nvSpPr>
        <p:spPr>
          <a:xfrm>
            <a:off x="314417" y="272664"/>
            <a:ext cx="10515600" cy="816746"/>
          </a:xfrm>
        </p:spPr>
        <p:txBody>
          <a:bodyPr/>
          <a:lstStyle/>
          <a:p>
            <a:r>
              <a:rPr lang="en-US" b="1" dirty="0">
                <a:solidFill>
                  <a:schemeClr val="accent1"/>
                </a:solidFill>
              </a:rPr>
              <a:t>False proofs by Induction</a:t>
            </a:r>
            <a:endParaRPr lang="en-US" b="1" dirty="0">
              <a:solidFill>
                <a:srgbClr val="FF0000"/>
              </a:solidFill>
            </a:endParaRPr>
          </a:p>
        </p:txBody>
      </p:sp>
      <p:sp>
        <p:nvSpPr>
          <p:cNvPr id="3" name="Content Placeholder 2">
            <a:extLst>
              <a:ext uri="{FF2B5EF4-FFF2-40B4-BE49-F238E27FC236}">
                <a16:creationId xmlns:a16="http://schemas.microsoft.com/office/drawing/2014/main" id="{8C806CFD-333B-404E-B22A-F915FF670AD3}"/>
              </a:ext>
            </a:extLst>
          </p:cNvPr>
          <p:cNvSpPr>
            <a:spLocks noGrp="1"/>
          </p:cNvSpPr>
          <p:nvPr>
            <p:ph idx="1"/>
          </p:nvPr>
        </p:nvSpPr>
        <p:spPr>
          <a:xfrm>
            <a:off x="314417" y="1089410"/>
            <a:ext cx="11714826" cy="3234015"/>
          </a:xfrm>
        </p:spPr>
        <p:txBody>
          <a:bodyPr>
            <a:normAutofit fontScale="92500" lnSpcReduction="20000"/>
          </a:bodyPr>
          <a:lstStyle/>
          <a:p>
            <a:pPr marL="0" indent="0">
              <a:buNone/>
            </a:pPr>
            <a:r>
              <a:rPr lang="en-US" dirty="0"/>
              <a:t>P(n): In any group of n people, everyone has the same name! (Note different groups of n people can have different names). </a:t>
            </a:r>
          </a:p>
          <a:p>
            <a:pPr marL="0" indent="0">
              <a:buNone/>
            </a:pPr>
            <a:r>
              <a:rPr lang="en-US" dirty="0"/>
              <a:t>Inductive Step: If everyone in a group of size n has the same name, then everyone in a group of size n+1 has the same name.</a:t>
            </a:r>
          </a:p>
          <a:p>
            <a:pPr marL="0" indent="0">
              <a:buNone/>
            </a:pPr>
            <a:endParaRPr lang="en-US" dirty="0"/>
          </a:p>
          <a:p>
            <a:pPr marL="0" indent="0" algn="just">
              <a:buNone/>
            </a:pPr>
            <a:r>
              <a:rPr lang="en-US" dirty="0"/>
              <a:t>“PROOF” OF INDUCTIVE STEP: We assume everyone in a group of size n has the same name, must show true for a group of size n+1. Consider a group of n+1 people. How can we use the inductive assumption (all groups of size n have all with the same name)? Can you find some groups of size n?</a:t>
            </a:r>
            <a:r>
              <a:rPr lang="en-US" dirty="0">
                <a:solidFill>
                  <a:srgbClr val="FF0000"/>
                </a:solidFill>
              </a:rPr>
              <a:t> Last n people all have the same name!</a:t>
            </a:r>
            <a:endParaRPr lang="en-US" dirty="0"/>
          </a:p>
        </p:txBody>
      </p:sp>
      <p:sp>
        <p:nvSpPr>
          <p:cNvPr id="4" name="Slide Number Placeholder 3">
            <a:extLst>
              <a:ext uri="{FF2B5EF4-FFF2-40B4-BE49-F238E27FC236}">
                <a16:creationId xmlns:a16="http://schemas.microsoft.com/office/drawing/2014/main" id="{34CA5C06-4707-4126-A827-B15954A53661}"/>
              </a:ext>
            </a:extLst>
          </p:cNvPr>
          <p:cNvSpPr>
            <a:spLocks noGrp="1"/>
          </p:cNvSpPr>
          <p:nvPr>
            <p:ph type="sldNum" sz="quarter" idx="12"/>
          </p:nvPr>
        </p:nvSpPr>
        <p:spPr/>
        <p:txBody>
          <a:bodyPr/>
          <a:lstStyle/>
          <a:p>
            <a:fld id="{39170CAF-88AC-4846-AE90-53087C303D43}" type="slidenum">
              <a:rPr lang="en-US" smtClean="0"/>
              <a:t>54</a:t>
            </a:fld>
            <a:endParaRPr lang="en-US"/>
          </a:p>
        </p:txBody>
      </p:sp>
      <p:pic>
        <p:nvPicPr>
          <p:cNvPr id="5" name="Picture 4">
            <a:extLst>
              <a:ext uri="{FF2B5EF4-FFF2-40B4-BE49-F238E27FC236}">
                <a16:creationId xmlns:a16="http://schemas.microsoft.com/office/drawing/2014/main" id="{9574395E-6CFB-4289-A7EF-E5C2BEFEB098}"/>
              </a:ext>
            </a:extLst>
          </p:cNvPr>
          <p:cNvPicPr>
            <a:picLocks noChangeAspect="1"/>
          </p:cNvPicPr>
          <p:nvPr/>
        </p:nvPicPr>
        <p:blipFill>
          <a:blip r:embed="rId2"/>
          <a:stretch>
            <a:fillRect/>
          </a:stretch>
        </p:blipFill>
        <p:spPr>
          <a:xfrm>
            <a:off x="962117" y="4025900"/>
            <a:ext cx="9867900" cy="2695575"/>
          </a:xfrm>
          <a:prstGeom prst="rect">
            <a:avLst/>
          </a:prstGeom>
        </p:spPr>
      </p:pic>
    </p:spTree>
    <p:extLst>
      <p:ext uri="{BB962C8B-B14F-4D97-AF65-F5344CB8AC3E}">
        <p14:creationId xmlns:p14="http://schemas.microsoft.com/office/powerpoint/2010/main" val="6196702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77436-7C33-4FDA-90D7-F62A63B1DE37}"/>
              </a:ext>
            </a:extLst>
          </p:cNvPr>
          <p:cNvSpPr>
            <a:spLocks noGrp="1"/>
          </p:cNvSpPr>
          <p:nvPr>
            <p:ph type="title"/>
          </p:nvPr>
        </p:nvSpPr>
        <p:spPr>
          <a:xfrm>
            <a:off x="314417" y="272664"/>
            <a:ext cx="10515600" cy="816746"/>
          </a:xfrm>
        </p:spPr>
        <p:txBody>
          <a:bodyPr/>
          <a:lstStyle/>
          <a:p>
            <a:r>
              <a:rPr lang="en-US" b="1" dirty="0">
                <a:solidFill>
                  <a:schemeClr val="accent1"/>
                </a:solidFill>
              </a:rPr>
              <a:t>False proofs by Induction</a:t>
            </a:r>
            <a:endParaRPr lang="en-US" b="1" dirty="0">
              <a:solidFill>
                <a:srgbClr val="FF0000"/>
              </a:solidFill>
            </a:endParaRPr>
          </a:p>
        </p:txBody>
      </p:sp>
      <p:sp>
        <p:nvSpPr>
          <p:cNvPr id="3" name="Content Placeholder 2">
            <a:extLst>
              <a:ext uri="{FF2B5EF4-FFF2-40B4-BE49-F238E27FC236}">
                <a16:creationId xmlns:a16="http://schemas.microsoft.com/office/drawing/2014/main" id="{8C806CFD-333B-404E-B22A-F915FF670AD3}"/>
              </a:ext>
            </a:extLst>
          </p:cNvPr>
          <p:cNvSpPr>
            <a:spLocks noGrp="1"/>
          </p:cNvSpPr>
          <p:nvPr>
            <p:ph idx="1"/>
          </p:nvPr>
        </p:nvSpPr>
        <p:spPr>
          <a:xfrm>
            <a:off x="314417" y="1089410"/>
            <a:ext cx="11714826" cy="3234015"/>
          </a:xfrm>
        </p:spPr>
        <p:txBody>
          <a:bodyPr>
            <a:normAutofit fontScale="92500" lnSpcReduction="20000"/>
          </a:bodyPr>
          <a:lstStyle/>
          <a:p>
            <a:pPr marL="0" indent="0">
              <a:buNone/>
            </a:pPr>
            <a:r>
              <a:rPr lang="en-US" dirty="0"/>
              <a:t>P(n): In any group of n people, everyone has the same name! (Note different groups of n people can have different names). </a:t>
            </a:r>
          </a:p>
          <a:p>
            <a:pPr marL="0" indent="0">
              <a:buNone/>
            </a:pPr>
            <a:r>
              <a:rPr lang="en-US" dirty="0"/>
              <a:t>Inductive Step: If everyone in a group of size n has the same name, then everyone in a group of size n+1 has the same name.</a:t>
            </a:r>
          </a:p>
          <a:p>
            <a:pPr marL="0" indent="0">
              <a:buNone/>
            </a:pPr>
            <a:endParaRPr lang="en-US" dirty="0"/>
          </a:p>
          <a:p>
            <a:pPr marL="0" indent="0" algn="just">
              <a:buNone/>
            </a:pPr>
            <a:r>
              <a:rPr lang="en-US" dirty="0"/>
              <a:t>“PROOF” OF INDUCTIVE STEP: We assume everyone in a group of size n has the same name, must show true for a group of size n+1. Consider a group of n+1 people. How can we use the inductive assumption (all groups of size n have all with the same name)? Can you find some groups of size n? </a:t>
            </a:r>
            <a:r>
              <a:rPr lang="en-US" dirty="0">
                <a:solidFill>
                  <a:srgbClr val="FF0000"/>
                </a:solidFill>
              </a:rPr>
              <a:t>Note people 2, 3, …, n are in both groups!</a:t>
            </a:r>
          </a:p>
        </p:txBody>
      </p:sp>
      <p:sp>
        <p:nvSpPr>
          <p:cNvPr id="4" name="Slide Number Placeholder 3">
            <a:extLst>
              <a:ext uri="{FF2B5EF4-FFF2-40B4-BE49-F238E27FC236}">
                <a16:creationId xmlns:a16="http://schemas.microsoft.com/office/drawing/2014/main" id="{34CA5C06-4707-4126-A827-B15954A53661}"/>
              </a:ext>
            </a:extLst>
          </p:cNvPr>
          <p:cNvSpPr>
            <a:spLocks noGrp="1"/>
          </p:cNvSpPr>
          <p:nvPr>
            <p:ph type="sldNum" sz="quarter" idx="12"/>
          </p:nvPr>
        </p:nvSpPr>
        <p:spPr/>
        <p:txBody>
          <a:bodyPr/>
          <a:lstStyle/>
          <a:p>
            <a:fld id="{39170CAF-88AC-4846-AE90-53087C303D43}" type="slidenum">
              <a:rPr lang="en-US" smtClean="0"/>
              <a:t>55</a:t>
            </a:fld>
            <a:endParaRPr lang="en-US"/>
          </a:p>
        </p:txBody>
      </p:sp>
      <p:pic>
        <p:nvPicPr>
          <p:cNvPr id="6" name="Picture 5">
            <a:extLst>
              <a:ext uri="{FF2B5EF4-FFF2-40B4-BE49-F238E27FC236}">
                <a16:creationId xmlns:a16="http://schemas.microsoft.com/office/drawing/2014/main" id="{1FDC4382-4109-495D-B0D5-50D5DC29D1AA}"/>
              </a:ext>
            </a:extLst>
          </p:cNvPr>
          <p:cNvPicPr>
            <a:picLocks noChangeAspect="1"/>
          </p:cNvPicPr>
          <p:nvPr/>
        </p:nvPicPr>
        <p:blipFill>
          <a:blip r:embed="rId2"/>
          <a:stretch>
            <a:fillRect/>
          </a:stretch>
        </p:blipFill>
        <p:spPr>
          <a:xfrm>
            <a:off x="876378" y="3977195"/>
            <a:ext cx="10173612" cy="2880805"/>
          </a:xfrm>
          <a:prstGeom prst="rect">
            <a:avLst/>
          </a:prstGeom>
        </p:spPr>
      </p:pic>
    </p:spTree>
    <p:extLst>
      <p:ext uri="{BB962C8B-B14F-4D97-AF65-F5344CB8AC3E}">
        <p14:creationId xmlns:p14="http://schemas.microsoft.com/office/powerpoint/2010/main" val="8269800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77436-7C33-4FDA-90D7-F62A63B1DE37}"/>
              </a:ext>
            </a:extLst>
          </p:cNvPr>
          <p:cNvSpPr>
            <a:spLocks noGrp="1"/>
          </p:cNvSpPr>
          <p:nvPr>
            <p:ph type="title"/>
          </p:nvPr>
        </p:nvSpPr>
        <p:spPr>
          <a:xfrm>
            <a:off x="314417" y="272664"/>
            <a:ext cx="10515600" cy="816746"/>
          </a:xfrm>
        </p:spPr>
        <p:txBody>
          <a:bodyPr/>
          <a:lstStyle/>
          <a:p>
            <a:r>
              <a:rPr lang="en-US" b="1" dirty="0">
                <a:solidFill>
                  <a:schemeClr val="accent1"/>
                </a:solidFill>
              </a:rPr>
              <a:t>False proofs by Induction</a:t>
            </a:r>
            <a:endParaRPr lang="en-US" b="1" dirty="0">
              <a:solidFill>
                <a:srgbClr val="FF0000"/>
              </a:solidFill>
            </a:endParaRPr>
          </a:p>
        </p:txBody>
      </p:sp>
      <p:sp>
        <p:nvSpPr>
          <p:cNvPr id="3" name="Content Placeholder 2">
            <a:extLst>
              <a:ext uri="{FF2B5EF4-FFF2-40B4-BE49-F238E27FC236}">
                <a16:creationId xmlns:a16="http://schemas.microsoft.com/office/drawing/2014/main" id="{8C806CFD-333B-404E-B22A-F915FF670AD3}"/>
              </a:ext>
            </a:extLst>
          </p:cNvPr>
          <p:cNvSpPr>
            <a:spLocks noGrp="1"/>
          </p:cNvSpPr>
          <p:nvPr>
            <p:ph idx="1"/>
          </p:nvPr>
        </p:nvSpPr>
        <p:spPr>
          <a:xfrm>
            <a:off x="213064" y="1089410"/>
            <a:ext cx="11816179" cy="3234015"/>
          </a:xfrm>
        </p:spPr>
        <p:txBody>
          <a:bodyPr>
            <a:normAutofit fontScale="77500" lnSpcReduction="20000"/>
          </a:bodyPr>
          <a:lstStyle/>
          <a:p>
            <a:pPr marL="0" indent="0">
              <a:buNone/>
            </a:pPr>
            <a:r>
              <a:rPr lang="en-US" dirty="0"/>
              <a:t>P(n): In any group of n people, everyone has the same name! (Note different groups of n people can have different names). </a:t>
            </a:r>
          </a:p>
          <a:p>
            <a:pPr marL="0" indent="0">
              <a:buNone/>
            </a:pPr>
            <a:r>
              <a:rPr lang="en-US" dirty="0"/>
              <a:t>Inductive Step: If everyone in a group of size n has the same name, then everyone in a group of size n+1 has the same name.</a:t>
            </a:r>
          </a:p>
          <a:p>
            <a:pPr marL="0" indent="0">
              <a:buNone/>
            </a:pPr>
            <a:endParaRPr lang="en-US" dirty="0"/>
          </a:p>
          <a:p>
            <a:pPr marL="0" indent="0" algn="just">
              <a:buNone/>
            </a:pPr>
            <a:r>
              <a:rPr lang="en-US" dirty="0"/>
              <a:t>“PROOF” OF INDUCTIVE STEP: We assume everyone in a group of size n has the same name, must show true for a group of size n+1. Consider a group of n+1 people. How can we use the inductive assumption (all groups of size n have all with the same name)? Can you find some groups of size n? </a:t>
            </a:r>
            <a:r>
              <a:rPr lang="en-US" dirty="0">
                <a:solidFill>
                  <a:srgbClr val="FF0000"/>
                </a:solidFill>
              </a:rPr>
              <a:t>Note people 2, 3, …, n are in both groups! Thus everyone in the first n has the same name, everyone in the last n has the same name, and since people 2, 3, …, n are in both that means those two names are the same and our proof is done! If your name is not Steve Miller, you should be skeptical. Mistake?</a:t>
            </a:r>
          </a:p>
        </p:txBody>
      </p:sp>
      <p:sp>
        <p:nvSpPr>
          <p:cNvPr id="4" name="Slide Number Placeholder 3">
            <a:extLst>
              <a:ext uri="{FF2B5EF4-FFF2-40B4-BE49-F238E27FC236}">
                <a16:creationId xmlns:a16="http://schemas.microsoft.com/office/drawing/2014/main" id="{34CA5C06-4707-4126-A827-B15954A53661}"/>
              </a:ext>
            </a:extLst>
          </p:cNvPr>
          <p:cNvSpPr>
            <a:spLocks noGrp="1"/>
          </p:cNvSpPr>
          <p:nvPr>
            <p:ph type="sldNum" sz="quarter" idx="12"/>
          </p:nvPr>
        </p:nvSpPr>
        <p:spPr/>
        <p:txBody>
          <a:bodyPr/>
          <a:lstStyle/>
          <a:p>
            <a:fld id="{39170CAF-88AC-4846-AE90-53087C303D43}" type="slidenum">
              <a:rPr lang="en-US" smtClean="0"/>
              <a:t>56</a:t>
            </a:fld>
            <a:endParaRPr lang="en-US"/>
          </a:p>
        </p:txBody>
      </p:sp>
      <p:pic>
        <p:nvPicPr>
          <p:cNvPr id="6" name="Picture 5">
            <a:extLst>
              <a:ext uri="{FF2B5EF4-FFF2-40B4-BE49-F238E27FC236}">
                <a16:creationId xmlns:a16="http://schemas.microsoft.com/office/drawing/2014/main" id="{1FDC4382-4109-495D-B0D5-50D5DC29D1AA}"/>
              </a:ext>
            </a:extLst>
          </p:cNvPr>
          <p:cNvPicPr>
            <a:picLocks noChangeAspect="1"/>
          </p:cNvPicPr>
          <p:nvPr/>
        </p:nvPicPr>
        <p:blipFill>
          <a:blip r:embed="rId2"/>
          <a:stretch>
            <a:fillRect/>
          </a:stretch>
        </p:blipFill>
        <p:spPr>
          <a:xfrm>
            <a:off x="1606858" y="4170546"/>
            <a:ext cx="8851037" cy="2745729"/>
          </a:xfrm>
          <a:prstGeom prst="rect">
            <a:avLst/>
          </a:prstGeom>
        </p:spPr>
      </p:pic>
    </p:spTree>
    <p:extLst>
      <p:ext uri="{BB962C8B-B14F-4D97-AF65-F5344CB8AC3E}">
        <p14:creationId xmlns:p14="http://schemas.microsoft.com/office/powerpoint/2010/main" val="12509715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77436-7C33-4FDA-90D7-F62A63B1DE37}"/>
              </a:ext>
            </a:extLst>
          </p:cNvPr>
          <p:cNvSpPr>
            <a:spLocks noGrp="1"/>
          </p:cNvSpPr>
          <p:nvPr>
            <p:ph type="title"/>
          </p:nvPr>
        </p:nvSpPr>
        <p:spPr>
          <a:xfrm>
            <a:off x="314417" y="272664"/>
            <a:ext cx="10515600" cy="816746"/>
          </a:xfrm>
        </p:spPr>
        <p:txBody>
          <a:bodyPr/>
          <a:lstStyle/>
          <a:p>
            <a:r>
              <a:rPr lang="en-US" b="1" dirty="0">
                <a:solidFill>
                  <a:schemeClr val="accent1"/>
                </a:solidFill>
              </a:rPr>
              <a:t>False proofs by Induction</a:t>
            </a:r>
            <a:endParaRPr lang="en-US" b="1" dirty="0">
              <a:solidFill>
                <a:srgbClr val="FF0000"/>
              </a:solidFill>
            </a:endParaRPr>
          </a:p>
        </p:txBody>
      </p:sp>
      <p:sp>
        <p:nvSpPr>
          <p:cNvPr id="3" name="Content Placeholder 2">
            <a:extLst>
              <a:ext uri="{FF2B5EF4-FFF2-40B4-BE49-F238E27FC236}">
                <a16:creationId xmlns:a16="http://schemas.microsoft.com/office/drawing/2014/main" id="{8C806CFD-333B-404E-B22A-F915FF670AD3}"/>
              </a:ext>
            </a:extLst>
          </p:cNvPr>
          <p:cNvSpPr>
            <a:spLocks noGrp="1"/>
          </p:cNvSpPr>
          <p:nvPr>
            <p:ph idx="1"/>
          </p:nvPr>
        </p:nvSpPr>
        <p:spPr>
          <a:xfrm>
            <a:off x="213064" y="1089410"/>
            <a:ext cx="11816179" cy="3234015"/>
          </a:xfrm>
        </p:spPr>
        <p:txBody>
          <a:bodyPr>
            <a:normAutofit lnSpcReduction="10000"/>
          </a:bodyPr>
          <a:lstStyle/>
          <a:p>
            <a:pPr marL="0" indent="0">
              <a:buNone/>
            </a:pPr>
            <a:r>
              <a:rPr lang="en-US" dirty="0"/>
              <a:t>P(n): In any group of n people, everyone has the same name! (Note different groups of n people can have different names). </a:t>
            </a:r>
          </a:p>
          <a:p>
            <a:pPr marL="0" indent="0">
              <a:buNone/>
            </a:pPr>
            <a:r>
              <a:rPr lang="en-US" dirty="0"/>
              <a:t>Inductive Step: If everyone in a group of size n has the same name, then everyone in a group of size n+1 has the same name.</a:t>
            </a:r>
          </a:p>
          <a:p>
            <a:pPr marL="0" indent="0">
              <a:buNone/>
            </a:pPr>
            <a:endParaRPr lang="en-US" dirty="0"/>
          </a:p>
          <a:p>
            <a:pPr marL="0" indent="0" algn="just">
              <a:buNone/>
            </a:pPr>
            <a:r>
              <a:rPr lang="en-US" dirty="0"/>
              <a:t>“PROOF” OF INDUCTIVE STEP: The mistake is we drew this for a “large” n. Remember we must show for ANY n that if P(n) is true then P(n+1) is true. If n is 2 or more then there is a person in both groups, but if n=1 there is not!</a:t>
            </a:r>
            <a:endParaRPr lang="en-US" dirty="0">
              <a:solidFill>
                <a:srgbClr val="FF0000"/>
              </a:solidFill>
            </a:endParaRPr>
          </a:p>
        </p:txBody>
      </p:sp>
      <p:sp>
        <p:nvSpPr>
          <p:cNvPr id="4" name="Slide Number Placeholder 3">
            <a:extLst>
              <a:ext uri="{FF2B5EF4-FFF2-40B4-BE49-F238E27FC236}">
                <a16:creationId xmlns:a16="http://schemas.microsoft.com/office/drawing/2014/main" id="{34CA5C06-4707-4126-A827-B15954A53661}"/>
              </a:ext>
            </a:extLst>
          </p:cNvPr>
          <p:cNvSpPr>
            <a:spLocks noGrp="1"/>
          </p:cNvSpPr>
          <p:nvPr>
            <p:ph type="sldNum" sz="quarter" idx="12"/>
          </p:nvPr>
        </p:nvSpPr>
        <p:spPr/>
        <p:txBody>
          <a:bodyPr/>
          <a:lstStyle/>
          <a:p>
            <a:fld id="{39170CAF-88AC-4846-AE90-53087C303D43}" type="slidenum">
              <a:rPr lang="en-US" smtClean="0"/>
              <a:t>57</a:t>
            </a:fld>
            <a:endParaRPr lang="en-US"/>
          </a:p>
        </p:txBody>
      </p:sp>
      <p:pic>
        <p:nvPicPr>
          <p:cNvPr id="5" name="Picture 4">
            <a:extLst>
              <a:ext uri="{FF2B5EF4-FFF2-40B4-BE49-F238E27FC236}">
                <a16:creationId xmlns:a16="http://schemas.microsoft.com/office/drawing/2014/main" id="{4B596997-E29F-49D6-9ED8-3A0F9FD64315}"/>
              </a:ext>
            </a:extLst>
          </p:cNvPr>
          <p:cNvPicPr>
            <a:picLocks noChangeAspect="1"/>
          </p:cNvPicPr>
          <p:nvPr/>
        </p:nvPicPr>
        <p:blipFill>
          <a:blip r:embed="rId2"/>
          <a:stretch>
            <a:fillRect/>
          </a:stretch>
        </p:blipFill>
        <p:spPr>
          <a:xfrm>
            <a:off x="213064" y="4357687"/>
            <a:ext cx="3429000" cy="2428875"/>
          </a:xfrm>
          <a:prstGeom prst="rect">
            <a:avLst/>
          </a:prstGeom>
        </p:spPr>
      </p:pic>
      <p:pic>
        <p:nvPicPr>
          <p:cNvPr id="7" name="Picture 6">
            <a:extLst>
              <a:ext uri="{FF2B5EF4-FFF2-40B4-BE49-F238E27FC236}">
                <a16:creationId xmlns:a16="http://schemas.microsoft.com/office/drawing/2014/main" id="{0C76BD39-637D-4942-96B3-ED9F9876058A}"/>
              </a:ext>
            </a:extLst>
          </p:cNvPr>
          <p:cNvPicPr>
            <a:picLocks noChangeAspect="1"/>
          </p:cNvPicPr>
          <p:nvPr/>
        </p:nvPicPr>
        <p:blipFill>
          <a:blip r:embed="rId3"/>
          <a:stretch>
            <a:fillRect/>
          </a:stretch>
        </p:blipFill>
        <p:spPr>
          <a:xfrm>
            <a:off x="3681504" y="4429124"/>
            <a:ext cx="3781425" cy="2286000"/>
          </a:xfrm>
          <a:prstGeom prst="rect">
            <a:avLst/>
          </a:prstGeom>
        </p:spPr>
      </p:pic>
      <p:pic>
        <p:nvPicPr>
          <p:cNvPr id="8" name="Picture 7">
            <a:extLst>
              <a:ext uri="{FF2B5EF4-FFF2-40B4-BE49-F238E27FC236}">
                <a16:creationId xmlns:a16="http://schemas.microsoft.com/office/drawing/2014/main" id="{45A79F7E-F25E-4C3E-A532-B2E53B853481}"/>
              </a:ext>
            </a:extLst>
          </p:cNvPr>
          <p:cNvPicPr>
            <a:picLocks noChangeAspect="1"/>
          </p:cNvPicPr>
          <p:nvPr/>
        </p:nvPicPr>
        <p:blipFill>
          <a:blip r:embed="rId4"/>
          <a:stretch>
            <a:fillRect/>
          </a:stretch>
        </p:blipFill>
        <p:spPr>
          <a:xfrm>
            <a:off x="7572374" y="4345749"/>
            <a:ext cx="3781426" cy="2369375"/>
          </a:xfrm>
          <a:prstGeom prst="rect">
            <a:avLst/>
          </a:prstGeom>
        </p:spPr>
      </p:pic>
    </p:spTree>
    <p:extLst>
      <p:ext uri="{BB962C8B-B14F-4D97-AF65-F5344CB8AC3E}">
        <p14:creationId xmlns:p14="http://schemas.microsoft.com/office/powerpoint/2010/main" val="37269221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84C87-CA16-41E1-B8D9-34796CF1171B}"/>
              </a:ext>
            </a:extLst>
          </p:cNvPr>
          <p:cNvSpPr>
            <a:spLocks noGrp="1"/>
          </p:cNvSpPr>
          <p:nvPr>
            <p:ph type="title"/>
          </p:nvPr>
        </p:nvSpPr>
        <p:spPr>
          <a:xfrm>
            <a:off x="838200" y="365125"/>
            <a:ext cx="10515600" cy="5582914"/>
          </a:xfrm>
        </p:spPr>
        <p:txBody>
          <a:bodyPr>
            <a:noAutofit/>
          </a:bodyPr>
          <a:lstStyle/>
          <a:p>
            <a:br>
              <a:rPr lang="en-US" sz="11500" b="1" dirty="0">
                <a:solidFill>
                  <a:srgbClr val="7030A0"/>
                </a:solidFill>
              </a:rPr>
            </a:br>
            <a:r>
              <a:rPr lang="en-US" sz="11500" b="1" dirty="0">
                <a:solidFill>
                  <a:srgbClr val="7030A0"/>
                </a:solidFill>
              </a:rPr>
              <a:t>Part II: The Geometric Series Formula</a:t>
            </a:r>
            <a:br>
              <a:rPr lang="en-US" sz="14000" b="1" dirty="0">
                <a:solidFill>
                  <a:srgbClr val="7030A0"/>
                </a:solidFill>
              </a:rPr>
            </a:br>
            <a:endParaRPr lang="en-US" sz="14000" b="1" dirty="0">
              <a:solidFill>
                <a:srgbClr val="7030A0"/>
              </a:solidFill>
            </a:endParaRPr>
          </a:p>
        </p:txBody>
      </p:sp>
      <p:sp>
        <p:nvSpPr>
          <p:cNvPr id="3" name="Slide Number Placeholder 2">
            <a:extLst>
              <a:ext uri="{FF2B5EF4-FFF2-40B4-BE49-F238E27FC236}">
                <a16:creationId xmlns:a16="http://schemas.microsoft.com/office/drawing/2014/main" id="{54E01C4C-0D2C-41A0-9F01-60C994D0B8F1}"/>
              </a:ext>
            </a:extLst>
          </p:cNvPr>
          <p:cNvSpPr>
            <a:spLocks noGrp="1"/>
          </p:cNvSpPr>
          <p:nvPr>
            <p:ph type="sldNum" sz="quarter" idx="12"/>
          </p:nvPr>
        </p:nvSpPr>
        <p:spPr/>
        <p:txBody>
          <a:bodyPr/>
          <a:lstStyle/>
          <a:p>
            <a:fld id="{39170CAF-88AC-4846-AE90-53087C303D43}" type="slidenum">
              <a:rPr lang="en-US" smtClean="0"/>
              <a:t>58</a:t>
            </a:fld>
            <a:endParaRPr lang="en-US"/>
          </a:p>
        </p:txBody>
      </p:sp>
      <p:pic>
        <p:nvPicPr>
          <p:cNvPr id="4" name="Picture 3">
            <a:extLst>
              <a:ext uri="{FF2B5EF4-FFF2-40B4-BE49-F238E27FC236}">
                <a16:creationId xmlns:a16="http://schemas.microsoft.com/office/drawing/2014/main" id="{AB58B62A-7445-4AA3-B5DB-0DE300E5B02C}"/>
              </a:ext>
            </a:extLst>
          </p:cNvPr>
          <p:cNvPicPr>
            <a:picLocks noChangeAspect="1"/>
          </p:cNvPicPr>
          <p:nvPr/>
        </p:nvPicPr>
        <p:blipFill>
          <a:blip r:embed="rId2"/>
          <a:stretch>
            <a:fillRect/>
          </a:stretch>
        </p:blipFill>
        <p:spPr>
          <a:xfrm>
            <a:off x="8435195" y="5175681"/>
            <a:ext cx="3686153" cy="1609447"/>
          </a:xfrm>
          <a:prstGeom prst="rect">
            <a:avLst/>
          </a:prstGeom>
        </p:spPr>
      </p:pic>
    </p:spTree>
    <p:extLst>
      <p:ext uri="{BB962C8B-B14F-4D97-AF65-F5344CB8AC3E}">
        <p14:creationId xmlns:p14="http://schemas.microsoft.com/office/powerpoint/2010/main" val="2856140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194ECE-1BF0-4CD9-AA55-E258C6A8AC6F}"/>
              </a:ext>
            </a:extLst>
          </p:cNvPr>
          <p:cNvPicPr>
            <a:picLocks noChangeAspect="1"/>
          </p:cNvPicPr>
          <p:nvPr/>
        </p:nvPicPr>
        <p:blipFill>
          <a:blip r:embed="rId2"/>
          <a:stretch>
            <a:fillRect/>
          </a:stretch>
        </p:blipFill>
        <p:spPr>
          <a:xfrm>
            <a:off x="1767465" y="468373"/>
            <a:ext cx="8657070" cy="5921253"/>
          </a:xfrm>
          <a:prstGeom prst="rect">
            <a:avLst/>
          </a:prstGeom>
        </p:spPr>
      </p:pic>
      <p:sp>
        <p:nvSpPr>
          <p:cNvPr id="3" name="Slide Number Placeholder 2">
            <a:extLst>
              <a:ext uri="{FF2B5EF4-FFF2-40B4-BE49-F238E27FC236}">
                <a16:creationId xmlns:a16="http://schemas.microsoft.com/office/drawing/2014/main" id="{BD7FE0E6-9546-4678-BCEA-52D50D404E96}"/>
              </a:ext>
            </a:extLst>
          </p:cNvPr>
          <p:cNvSpPr>
            <a:spLocks noGrp="1"/>
          </p:cNvSpPr>
          <p:nvPr>
            <p:ph type="sldNum" sz="quarter" idx="12"/>
          </p:nvPr>
        </p:nvSpPr>
        <p:spPr/>
        <p:txBody>
          <a:bodyPr/>
          <a:lstStyle/>
          <a:p>
            <a:fld id="{39170CAF-88AC-4846-AE90-53087C303D43}" type="slidenum">
              <a:rPr lang="en-US" smtClean="0"/>
              <a:t>59</a:t>
            </a:fld>
            <a:endParaRPr lang="en-US"/>
          </a:p>
        </p:txBody>
      </p:sp>
    </p:spTree>
    <p:extLst>
      <p:ext uri="{BB962C8B-B14F-4D97-AF65-F5344CB8AC3E}">
        <p14:creationId xmlns:p14="http://schemas.microsoft.com/office/powerpoint/2010/main" val="407404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A819-113B-4399-9B67-D558D3789E9C}"/>
              </a:ext>
            </a:extLst>
          </p:cNvPr>
          <p:cNvSpPr>
            <a:spLocks noGrp="1"/>
          </p:cNvSpPr>
          <p:nvPr>
            <p:ph type="title"/>
          </p:nvPr>
        </p:nvSpPr>
        <p:spPr/>
        <p:txBody>
          <a:bodyPr/>
          <a:lstStyle/>
          <a:p>
            <a:r>
              <a:rPr lang="en-US" dirty="0">
                <a:solidFill>
                  <a:srgbClr val="FF0000"/>
                </a:solidFill>
              </a:rPr>
              <a:t>Notation</a:t>
            </a:r>
          </a:p>
        </p:txBody>
      </p:sp>
      <p:sp>
        <p:nvSpPr>
          <p:cNvPr id="3" name="Content Placeholder 2">
            <a:extLst>
              <a:ext uri="{FF2B5EF4-FFF2-40B4-BE49-F238E27FC236}">
                <a16:creationId xmlns:a16="http://schemas.microsoft.com/office/drawing/2014/main" id="{62C9177B-DFCC-435D-976C-1901C0F52535}"/>
              </a:ext>
            </a:extLst>
          </p:cNvPr>
          <p:cNvSpPr>
            <a:spLocks noGrp="1"/>
          </p:cNvSpPr>
          <p:nvPr>
            <p:ph idx="1"/>
          </p:nvPr>
        </p:nvSpPr>
        <p:spPr>
          <a:xfrm>
            <a:off x="838200" y="1834503"/>
            <a:ext cx="10515600" cy="4351338"/>
          </a:xfrm>
        </p:spPr>
        <p:txBody>
          <a:bodyPr/>
          <a:lstStyle/>
          <a:p>
            <a:pPr marL="0" indent="0">
              <a:buNone/>
            </a:pPr>
            <a:r>
              <a:rPr lang="en-US" dirty="0"/>
              <a:t>Imagine we have a sequence a</a:t>
            </a:r>
            <a:r>
              <a:rPr lang="en-US" baseline="-25000" dirty="0"/>
              <a:t>1</a:t>
            </a:r>
            <a:r>
              <a:rPr lang="en-US" dirty="0"/>
              <a:t>, a</a:t>
            </a:r>
            <a:r>
              <a:rPr lang="en-US" baseline="-25000" dirty="0"/>
              <a:t>2</a:t>
            </a:r>
            <a:r>
              <a:rPr lang="en-US" dirty="0"/>
              <a:t>, a</a:t>
            </a:r>
            <a:r>
              <a:rPr lang="en-US" baseline="-25000" dirty="0"/>
              <a:t>3</a:t>
            </a:r>
            <a:r>
              <a:rPr lang="en-US" dirty="0"/>
              <a:t>, a</a:t>
            </a:r>
            <a:r>
              <a:rPr lang="en-US" baseline="-25000" dirty="0"/>
              <a:t>4</a:t>
            </a:r>
            <a:r>
              <a:rPr lang="en-US" dirty="0"/>
              <a:t>, ….</a:t>
            </a:r>
          </a:p>
          <a:p>
            <a:pPr marL="0" indent="0">
              <a:buNone/>
            </a:pPr>
            <a:endParaRPr lang="en-US" dirty="0"/>
          </a:p>
          <a:p>
            <a:pPr marL="0" indent="0">
              <a:buNone/>
            </a:pPr>
            <a:r>
              <a:rPr lang="en-US" dirty="0"/>
              <a:t>Perhaps a</a:t>
            </a:r>
            <a:r>
              <a:rPr lang="en-US" baseline="-25000" dirty="0"/>
              <a:t>n </a:t>
            </a:r>
            <a:r>
              <a:rPr lang="en-US" dirty="0"/>
              <a:t>= n</a:t>
            </a:r>
            <a:r>
              <a:rPr lang="en-US" baseline="30000" dirty="0"/>
              <a:t>2</a:t>
            </a:r>
            <a:r>
              <a:rPr lang="en-US" dirty="0"/>
              <a:t> so the sequence is 1, 4, 9, 16, …..</a:t>
            </a:r>
          </a:p>
          <a:p>
            <a:pPr marL="0" indent="0">
              <a:buNone/>
            </a:pPr>
            <a:r>
              <a:rPr lang="en-US" dirty="0"/>
              <a:t>Or maybe a</a:t>
            </a:r>
            <a:r>
              <a:rPr lang="en-US" baseline="-25000" dirty="0"/>
              <a:t>n</a:t>
            </a:r>
            <a:r>
              <a:rPr lang="en-US" dirty="0"/>
              <a:t> is the n</a:t>
            </a:r>
            <a:r>
              <a:rPr lang="en-US" baseline="30000" dirty="0"/>
              <a:t>th</a:t>
            </a:r>
            <a:r>
              <a:rPr lang="en-US" baseline="-25000" dirty="0"/>
              <a:t> </a:t>
            </a:r>
            <a:r>
              <a:rPr lang="en-US" dirty="0"/>
              <a:t>prime, so the sequence is 2, 3, 5, 7, …..</a:t>
            </a:r>
          </a:p>
          <a:p>
            <a:pPr marL="0" indent="0">
              <a:buNone/>
            </a:pPr>
            <a:endParaRPr lang="en-US" dirty="0"/>
          </a:p>
        </p:txBody>
      </p:sp>
      <p:sp>
        <p:nvSpPr>
          <p:cNvPr id="4" name="Slide Number Placeholder 3">
            <a:extLst>
              <a:ext uri="{FF2B5EF4-FFF2-40B4-BE49-F238E27FC236}">
                <a16:creationId xmlns:a16="http://schemas.microsoft.com/office/drawing/2014/main" id="{9FB23D12-B109-4634-8665-45AB59098AD6}"/>
              </a:ext>
            </a:extLst>
          </p:cNvPr>
          <p:cNvSpPr>
            <a:spLocks noGrp="1"/>
          </p:cNvSpPr>
          <p:nvPr>
            <p:ph type="sldNum" sz="quarter" idx="12"/>
          </p:nvPr>
        </p:nvSpPr>
        <p:spPr/>
        <p:txBody>
          <a:bodyPr/>
          <a:lstStyle/>
          <a:p>
            <a:fld id="{39170CAF-88AC-4846-AE90-53087C303D43}" type="slidenum">
              <a:rPr lang="en-US" smtClean="0"/>
              <a:t>6</a:t>
            </a:fld>
            <a:endParaRPr lang="en-US"/>
          </a:p>
        </p:txBody>
      </p:sp>
    </p:spTree>
    <p:extLst>
      <p:ext uri="{BB962C8B-B14F-4D97-AF65-F5344CB8AC3E}">
        <p14:creationId xmlns:p14="http://schemas.microsoft.com/office/powerpoint/2010/main" val="3339268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p:txBody>
          <a:bodyPr/>
          <a:lstStyle/>
          <a:p>
            <a:r>
              <a:rPr lang="en-US" b="1" dirty="0">
                <a:solidFill>
                  <a:srgbClr val="FF0000"/>
                </a:solidFill>
              </a:rPr>
              <a:t>The Geometric Series Formula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p:txBody>
              <a:bodyPr/>
              <a:lstStyle/>
              <a:p>
                <a:pPr marL="0" indent="0">
                  <a:buNone/>
                </a:pPr>
                <a:r>
                  <a:rPr lang="en-US" dirty="0"/>
                  <a:t>The Geometric Series Formula is one of the most important in mathematics. It is one of the few sums we can evaluate exactly.</a:t>
                </a:r>
              </a:p>
              <a:p>
                <a:pPr marL="0" indent="0">
                  <a:buNone/>
                </a:pPr>
                <a:endParaRPr lang="en-US" dirty="0"/>
              </a:p>
              <a:p>
                <a:pPr marL="0" indent="0">
                  <a:buNone/>
                </a:pPr>
                <a:r>
                  <a:rPr lang="en-US" dirty="0"/>
                  <a:t>If |r| &lt; 1 then 1 + r + r</a:t>
                </a:r>
                <a:r>
                  <a:rPr lang="en-US" baseline="30000" dirty="0"/>
                  <a:t>2</a:t>
                </a:r>
                <a:r>
                  <a:rPr lang="en-US" dirty="0"/>
                  <a:t> + r</a:t>
                </a:r>
                <a:r>
                  <a:rPr lang="en-US" baseline="30000" dirty="0"/>
                  <a:t>3 </a:t>
                </a:r>
                <a:r>
                  <a:rPr lang="en-US" dirty="0"/>
                  <a:t>+ r</a:t>
                </a:r>
                <a:r>
                  <a:rPr lang="en-US" baseline="30000" dirty="0"/>
                  <a:t>4</a:t>
                </a:r>
                <a:r>
                  <a:rPr lang="en-US" dirty="0"/>
                  <a:t> + …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r>
                          <a:rPr lang="en-US" b="0" i="1" smtClean="0">
                            <a:latin typeface="Cambria Math" panose="02040503050406030204" pitchFamily="18" charset="0"/>
                          </a:rPr>
                          <m:t>𝑟</m:t>
                        </m:r>
                      </m:den>
                    </m:f>
                    <m:r>
                      <a:rPr lang="en-US" b="0" i="1" smtClean="0">
                        <a:latin typeface="Cambria Math" panose="02040503050406030204" pitchFamily="18" charset="0"/>
                      </a:rPr>
                      <m:t>.</m:t>
                    </m:r>
                  </m:oMath>
                </a14:m>
                <a:endParaRPr lang="en-US" b="0" dirty="0"/>
              </a:p>
              <a:p>
                <a:pPr marL="0" indent="0">
                  <a:buNone/>
                </a:pPr>
                <a:endParaRPr lang="en-US" dirty="0"/>
              </a:p>
              <a:p>
                <a:pPr marL="0" indent="0">
                  <a:buNone/>
                </a:pPr>
                <a:r>
                  <a:rPr lang="en-US" dirty="0"/>
                  <a:t>This is often proved by first computing the finite sum, up to </a:t>
                </a:r>
                <a:r>
                  <a:rPr lang="en-US" dirty="0" err="1"/>
                  <a:t>r</a:t>
                </a:r>
                <a:r>
                  <a:rPr lang="en-US" baseline="30000" dirty="0" err="1"/>
                  <a:t>n</a:t>
                </a:r>
                <a:r>
                  <a:rPr lang="en-US" dirty="0"/>
                  <a:t>, and taking a limit. Note since |r| &lt; 1 that each term </a:t>
                </a:r>
                <a:r>
                  <a:rPr lang="en-US" dirty="0" err="1"/>
                  <a:t>r</a:t>
                </a:r>
                <a:r>
                  <a:rPr lang="en-US" baseline="30000" dirty="0" err="1"/>
                  <a:t>n</a:t>
                </a:r>
                <a:r>
                  <a:rPr lang="en-US" dirty="0"/>
                  <a:t> gets small fast…..</a:t>
                </a:r>
              </a:p>
            </p:txBody>
          </p:sp>
        </mc:Choice>
        <mc:Fallback xmlns="">
          <p:sp>
            <p:nvSpPr>
              <p:cNvPr id="3" name="Content Placeholder 2">
                <a:extLst>
                  <a:ext uri="{FF2B5EF4-FFF2-40B4-BE49-F238E27FC236}">
                    <a16:creationId xmlns:a16="http://schemas.microsoft.com/office/drawing/2014/main" id="{B79E2571-DA50-4621-B538-0AD06AD75D6C}"/>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08E7234-FF0B-481F-91C7-411A1E19BB2D}"/>
              </a:ext>
            </a:extLst>
          </p:cNvPr>
          <p:cNvSpPr>
            <a:spLocks noGrp="1"/>
          </p:cNvSpPr>
          <p:nvPr>
            <p:ph type="sldNum" sz="quarter" idx="12"/>
          </p:nvPr>
        </p:nvSpPr>
        <p:spPr/>
        <p:txBody>
          <a:bodyPr/>
          <a:lstStyle/>
          <a:p>
            <a:fld id="{39170CAF-88AC-4846-AE90-53087C303D43}" type="slidenum">
              <a:rPr lang="en-US" smtClean="0"/>
              <a:t>60</a:t>
            </a:fld>
            <a:endParaRPr lang="en-US"/>
          </a:p>
        </p:txBody>
      </p:sp>
    </p:spTree>
    <p:extLst>
      <p:ext uri="{BB962C8B-B14F-4D97-AF65-F5344CB8AC3E}">
        <p14:creationId xmlns:p14="http://schemas.microsoft.com/office/powerpoint/2010/main" val="32725875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E4370-2DF1-4356-848B-A4B8B24D2A4C}"/>
              </a:ext>
            </a:extLst>
          </p:cNvPr>
          <p:cNvSpPr>
            <a:spLocks noGrp="1"/>
          </p:cNvSpPr>
          <p:nvPr>
            <p:ph type="title"/>
          </p:nvPr>
        </p:nvSpPr>
        <p:spPr>
          <a:xfrm>
            <a:off x="252274" y="202213"/>
            <a:ext cx="10515600" cy="886626"/>
          </a:xfrm>
        </p:spPr>
        <p:txBody>
          <a:bodyPr/>
          <a:lstStyle/>
          <a:p>
            <a:r>
              <a:rPr lang="en-US" b="1" dirty="0">
                <a:solidFill>
                  <a:srgbClr val="FF0000"/>
                </a:solidFill>
              </a:rPr>
              <a:t>The Geometric Series Converges if |r| &lt;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612EC02-1B1B-449A-BB7E-010C0F76742E}"/>
                  </a:ext>
                </a:extLst>
              </p:cNvPr>
              <p:cNvSpPr>
                <a:spLocks noGrp="1"/>
              </p:cNvSpPr>
              <p:nvPr>
                <p:ph idx="1"/>
              </p:nvPr>
            </p:nvSpPr>
            <p:spPr>
              <a:xfrm>
                <a:off x="394316" y="1088839"/>
                <a:ext cx="11279820" cy="5161040"/>
              </a:xfrm>
            </p:spPr>
            <p:txBody>
              <a:bodyPr>
                <a:normAutofit/>
              </a:bodyPr>
              <a:lstStyle/>
              <a:p>
                <a:pPr marL="0" indent="0" algn="ctr">
                  <a:buNone/>
                </a:pPr>
                <a14:m>
                  <m:oMath xmlns:m="http://schemas.openxmlformats.org/officeDocument/2006/math">
                    <m:r>
                      <a:rPr lang="en-US" sz="3400" i="1" smtClean="0">
                        <a:latin typeface="Cambria Math" panose="02040503050406030204" pitchFamily="18" charset="0"/>
                      </a:rPr>
                      <m:t>1 +</m:t>
                    </m:r>
                    <m:r>
                      <a:rPr lang="en-US" sz="3400" i="1" smtClean="0">
                        <a:latin typeface="Cambria Math" panose="02040503050406030204" pitchFamily="18" charset="0"/>
                      </a:rPr>
                      <m:t>𝑟</m:t>
                    </m:r>
                    <m:r>
                      <a:rPr lang="en-US" sz="3400" i="1">
                        <a:latin typeface="Cambria Math" panose="02040503050406030204" pitchFamily="18" charset="0"/>
                      </a:rPr>
                      <m:t>+</m:t>
                    </m:r>
                    <m:r>
                      <a:rPr lang="en-US" sz="3400" i="1">
                        <a:latin typeface="Cambria Math" panose="02040503050406030204" pitchFamily="18" charset="0"/>
                      </a:rPr>
                      <m:t>𝑟</m:t>
                    </m:r>
                    <m:r>
                      <a:rPr lang="en-US" sz="3400" i="1" baseline="30000">
                        <a:latin typeface="Cambria Math" panose="02040503050406030204" pitchFamily="18" charset="0"/>
                      </a:rPr>
                      <m:t>2</m:t>
                    </m:r>
                    <m:r>
                      <a:rPr lang="en-US" sz="3400" i="1">
                        <a:latin typeface="Cambria Math" panose="02040503050406030204" pitchFamily="18" charset="0"/>
                      </a:rPr>
                      <m:t>+</m:t>
                    </m:r>
                    <m:r>
                      <a:rPr lang="en-US" sz="3400" i="1">
                        <a:latin typeface="Cambria Math" panose="02040503050406030204" pitchFamily="18" charset="0"/>
                      </a:rPr>
                      <m:t>𝑟</m:t>
                    </m:r>
                    <m:r>
                      <a:rPr lang="en-US" sz="3400" i="1" baseline="30000">
                        <a:latin typeface="Cambria Math" panose="02040503050406030204" pitchFamily="18" charset="0"/>
                      </a:rPr>
                      <m:t>3</m:t>
                    </m:r>
                    <m:r>
                      <a:rPr lang="en-US" sz="3400" i="1">
                        <a:latin typeface="Cambria Math" panose="02040503050406030204" pitchFamily="18" charset="0"/>
                      </a:rPr>
                      <m:t>+</m:t>
                    </m:r>
                    <m:r>
                      <a:rPr lang="en-US" sz="3400" i="1">
                        <a:latin typeface="Cambria Math" panose="02040503050406030204" pitchFamily="18" charset="0"/>
                      </a:rPr>
                      <m:t>𝑟</m:t>
                    </m:r>
                    <m:r>
                      <a:rPr lang="en-US" sz="3400" b="0" i="1" baseline="30000" smtClean="0">
                        <a:latin typeface="Cambria Math" panose="02040503050406030204" pitchFamily="18" charset="0"/>
                      </a:rPr>
                      <m:t>4</m:t>
                    </m:r>
                    <m:r>
                      <a:rPr lang="en-US" sz="3400" i="1">
                        <a:latin typeface="Cambria Math" panose="02040503050406030204" pitchFamily="18" charset="0"/>
                      </a:rPr>
                      <m:t> +…</m:t>
                    </m:r>
                  </m:oMath>
                </a14:m>
                <a:r>
                  <a:rPr lang="en-US" sz="3400" dirty="0"/>
                  <a:t>  = </a:t>
                </a:r>
                <a14:m>
                  <m:oMath xmlns:m="http://schemas.openxmlformats.org/officeDocument/2006/math">
                    <m:f>
                      <m:fPr>
                        <m:ctrlPr>
                          <a:rPr lang="en-US" sz="3400" i="1" smtClean="0">
                            <a:latin typeface="Cambria Math" panose="02040503050406030204" pitchFamily="18" charset="0"/>
                          </a:rPr>
                        </m:ctrlPr>
                      </m:fPr>
                      <m:num>
                        <m:r>
                          <a:rPr lang="en-US" sz="3400" b="0" i="1" smtClean="0">
                            <a:latin typeface="Cambria Math" panose="02040503050406030204" pitchFamily="18" charset="0"/>
                          </a:rPr>
                          <m:t>1</m:t>
                        </m:r>
                      </m:num>
                      <m:den>
                        <m:r>
                          <a:rPr lang="en-US" sz="3400" b="0" i="1" smtClean="0">
                            <a:latin typeface="Cambria Math" panose="02040503050406030204" pitchFamily="18" charset="0"/>
                          </a:rPr>
                          <m:t>1−</m:t>
                        </m:r>
                        <m:r>
                          <a:rPr lang="en-US" sz="3400" b="0" i="1" smtClean="0">
                            <a:latin typeface="Cambria Math" panose="02040503050406030204" pitchFamily="18" charset="0"/>
                          </a:rPr>
                          <m:t>𝑟</m:t>
                        </m:r>
                      </m:den>
                    </m:f>
                    <m:r>
                      <a:rPr lang="en-US" sz="3400" b="0" i="1" smtClean="0">
                        <a:latin typeface="Cambria Math" panose="02040503050406030204" pitchFamily="18" charset="0"/>
                      </a:rPr>
                      <m:t>.</m:t>
                    </m:r>
                  </m:oMath>
                </a14:m>
                <a:r>
                  <a:rPr lang="en-US" dirty="0"/>
                  <a:t> </a:t>
                </a:r>
              </a:p>
              <a:p>
                <a:pPr marL="0" indent="0">
                  <a:buNone/>
                </a:pPr>
                <a:r>
                  <a:rPr lang="en-US" dirty="0"/>
                  <a:t>Why does this converge? Take r = ½. We then have 1 + ½ + ¼ + ….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en>
                    </m:f>
                    <m:r>
                      <a:rPr lang="en-US" b="0" i="1" smtClean="0">
                        <a:latin typeface="Cambria Math" panose="02040503050406030204" pitchFamily="18" charset="0"/>
                      </a:rPr>
                      <m:t> =2</m:t>
                    </m:r>
                  </m:oMath>
                </a14:m>
                <a:r>
                  <a:rPr lang="en-US" dirty="0"/>
                  <a:t>, and we can view this as we start at 0, and each step covers half the distance to 2. We thus never reach it in finitely many steps, but we cover half the ground each time.  </a:t>
                </a:r>
              </a:p>
            </p:txBody>
          </p:sp>
        </mc:Choice>
        <mc:Fallback xmlns="">
          <p:sp>
            <p:nvSpPr>
              <p:cNvPr id="3" name="Content Placeholder 2">
                <a:extLst>
                  <a:ext uri="{FF2B5EF4-FFF2-40B4-BE49-F238E27FC236}">
                    <a16:creationId xmlns:a16="http://schemas.microsoft.com/office/drawing/2014/main" id="{3612EC02-1B1B-449A-BB7E-010C0F76742E}"/>
                  </a:ext>
                </a:extLst>
              </p:cNvPr>
              <p:cNvSpPr>
                <a:spLocks noGrp="1" noRot="1" noChangeAspect="1" noMove="1" noResize="1" noEditPoints="1" noAdjustHandles="1" noChangeArrowheads="1" noChangeShapeType="1" noTextEdit="1"/>
              </p:cNvSpPr>
              <p:nvPr>
                <p:ph idx="1"/>
              </p:nvPr>
            </p:nvSpPr>
            <p:spPr>
              <a:xfrm>
                <a:off x="394316" y="1088839"/>
                <a:ext cx="11279820" cy="5161040"/>
              </a:xfrm>
              <a:blipFill>
                <a:blip r:embed="rId2"/>
                <a:stretch>
                  <a:fillRect l="-1135" t="-709" r="-129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C6B5690-8B93-4FB9-AB5D-BC727322341E}"/>
              </a:ext>
            </a:extLst>
          </p:cNvPr>
          <p:cNvSpPr>
            <a:spLocks noGrp="1"/>
          </p:cNvSpPr>
          <p:nvPr>
            <p:ph type="sldNum" sz="quarter" idx="12"/>
          </p:nvPr>
        </p:nvSpPr>
        <p:spPr/>
        <p:txBody>
          <a:bodyPr/>
          <a:lstStyle/>
          <a:p>
            <a:fld id="{39170CAF-88AC-4846-AE90-53087C303D43}" type="slidenum">
              <a:rPr lang="en-US" smtClean="0"/>
              <a:t>61</a:t>
            </a:fld>
            <a:endParaRPr lang="en-US"/>
          </a:p>
        </p:txBody>
      </p:sp>
      <p:pic>
        <p:nvPicPr>
          <p:cNvPr id="5" name="Picture 4">
            <a:extLst>
              <a:ext uri="{FF2B5EF4-FFF2-40B4-BE49-F238E27FC236}">
                <a16:creationId xmlns:a16="http://schemas.microsoft.com/office/drawing/2014/main" id="{35A9EDCD-B125-475E-B8F3-502B773F7DB3}"/>
              </a:ext>
            </a:extLst>
          </p:cNvPr>
          <p:cNvPicPr>
            <a:picLocks noChangeAspect="1"/>
          </p:cNvPicPr>
          <p:nvPr/>
        </p:nvPicPr>
        <p:blipFill>
          <a:blip r:embed="rId3"/>
          <a:stretch>
            <a:fillRect/>
          </a:stretch>
        </p:blipFill>
        <p:spPr>
          <a:xfrm>
            <a:off x="3218108" y="3429000"/>
            <a:ext cx="7762875" cy="3028950"/>
          </a:xfrm>
          <a:prstGeom prst="rect">
            <a:avLst/>
          </a:prstGeom>
        </p:spPr>
      </p:pic>
    </p:spTree>
    <p:extLst>
      <p:ext uri="{BB962C8B-B14F-4D97-AF65-F5344CB8AC3E}">
        <p14:creationId xmlns:p14="http://schemas.microsoft.com/office/powerpoint/2010/main" val="35349546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E4370-2DF1-4356-848B-A4B8B24D2A4C}"/>
              </a:ext>
            </a:extLst>
          </p:cNvPr>
          <p:cNvSpPr>
            <a:spLocks noGrp="1"/>
          </p:cNvSpPr>
          <p:nvPr>
            <p:ph type="title"/>
          </p:nvPr>
        </p:nvSpPr>
        <p:spPr>
          <a:xfrm>
            <a:off x="252274" y="202213"/>
            <a:ext cx="10515600" cy="886626"/>
          </a:xfrm>
        </p:spPr>
        <p:txBody>
          <a:bodyPr/>
          <a:lstStyle/>
          <a:p>
            <a:r>
              <a:rPr lang="en-US" b="1" dirty="0">
                <a:solidFill>
                  <a:srgbClr val="FF0000"/>
                </a:solidFill>
              </a:rPr>
              <a:t>The Geometric Series Converges if |r| &lt;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612EC02-1B1B-449A-BB7E-010C0F76742E}"/>
                  </a:ext>
                </a:extLst>
              </p:cNvPr>
              <p:cNvSpPr>
                <a:spLocks noGrp="1"/>
              </p:cNvSpPr>
              <p:nvPr>
                <p:ph idx="1"/>
              </p:nvPr>
            </p:nvSpPr>
            <p:spPr>
              <a:xfrm>
                <a:off x="394316" y="1088839"/>
                <a:ext cx="11279820" cy="5161040"/>
              </a:xfrm>
            </p:spPr>
            <p:txBody>
              <a:bodyPr>
                <a:normAutofit/>
              </a:bodyPr>
              <a:lstStyle/>
              <a:p>
                <a:pPr marL="0" indent="0" algn="ctr">
                  <a:buNone/>
                </a:pPr>
                <a14:m>
                  <m:oMath xmlns:m="http://schemas.openxmlformats.org/officeDocument/2006/math">
                    <m:r>
                      <a:rPr lang="en-US" sz="3400" i="1" smtClean="0">
                        <a:latin typeface="Cambria Math" panose="02040503050406030204" pitchFamily="18" charset="0"/>
                      </a:rPr>
                      <m:t>1 +</m:t>
                    </m:r>
                    <m:r>
                      <a:rPr lang="en-US" sz="3400" i="1" smtClean="0">
                        <a:latin typeface="Cambria Math" panose="02040503050406030204" pitchFamily="18" charset="0"/>
                      </a:rPr>
                      <m:t>𝑟</m:t>
                    </m:r>
                    <m:r>
                      <a:rPr lang="en-US" sz="3400" i="1">
                        <a:latin typeface="Cambria Math" panose="02040503050406030204" pitchFamily="18" charset="0"/>
                      </a:rPr>
                      <m:t>+</m:t>
                    </m:r>
                    <m:r>
                      <a:rPr lang="en-US" sz="3400" i="1">
                        <a:latin typeface="Cambria Math" panose="02040503050406030204" pitchFamily="18" charset="0"/>
                      </a:rPr>
                      <m:t>𝑟</m:t>
                    </m:r>
                    <m:r>
                      <a:rPr lang="en-US" sz="3400" i="1" baseline="30000">
                        <a:latin typeface="Cambria Math" panose="02040503050406030204" pitchFamily="18" charset="0"/>
                      </a:rPr>
                      <m:t>2</m:t>
                    </m:r>
                    <m:r>
                      <a:rPr lang="en-US" sz="3400" i="1">
                        <a:latin typeface="Cambria Math" panose="02040503050406030204" pitchFamily="18" charset="0"/>
                      </a:rPr>
                      <m:t>+</m:t>
                    </m:r>
                    <m:r>
                      <a:rPr lang="en-US" sz="3400" i="1">
                        <a:latin typeface="Cambria Math" panose="02040503050406030204" pitchFamily="18" charset="0"/>
                      </a:rPr>
                      <m:t>𝑟</m:t>
                    </m:r>
                    <m:r>
                      <a:rPr lang="en-US" sz="3400" i="1" baseline="30000">
                        <a:latin typeface="Cambria Math" panose="02040503050406030204" pitchFamily="18" charset="0"/>
                      </a:rPr>
                      <m:t>3</m:t>
                    </m:r>
                    <m:r>
                      <a:rPr lang="en-US" sz="3400" i="1">
                        <a:latin typeface="Cambria Math" panose="02040503050406030204" pitchFamily="18" charset="0"/>
                      </a:rPr>
                      <m:t>+</m:t>
                    </m:r>
                    <m:r>
                      <a:rPr lang="en-US" sz="3400" i="1">
                        <a:latin typeface="Cambria Math" panose="02040503050406030204" pitchFamily="18" charset="0"/>
                      </a:rPr>
                      <m:t>𝑟</m:t>
                    </m:r>
                    <m:r>
                      <a:rPr lang="en-US" sz="3400" b="0" i="1" baseline="30000" smtClean="0">
                        <a:latin typeface="Cambria Math" panose="02040503050406030204" pitchFamily="18" charset="0"/>
                      </a:rPr>
                      <m:t>4</m:t>
                    </m:r>
                    <m:r>
                      <a:rPr lang="en-US" sz="3400" i="1">
                        <a:latin typeface="Cambria Math" panose="02040503050406030204" pitchFamily="18" charset="0"/>
                      </a:rPr>
                      <m:t> +…</m:t>
                    </m:r>
                  </m:oMath>
                </a14:m>
                <a:r>
                  <a:rPr lang="en-US" sz="3400" dirty="0"/>
                  <a:t>  = </a:t>
                </a:r>
                <a14:m>
                  <m:oMath xmlns:m="http://schemas.openxmlformats.org/officeDocument/2006/math">
                    <m:f>
                      <m:fPr>
                        <m:ctrlPr>
                          <a:rPr lang="en-US" sz="3400" i="1" smtClean="0">
                            <a:latin typeface="Cambria Math" panose="02040503050406030204" pitchFamily="18" charset="0"/>
                          </a:rPr>
                        </m:ctrlPr>
                      </m:fPr>
                      <m:num>
                        <m:r>
                          <a:rPr lang="en-US" sz="3400" b="0" i="1" smtClean="0">
                            <a:latin typeface="Cambria Math" panose="02040503050406030204" pitchFamily="18" charset="0"/>
                          </a:rPr>
                          <m:t>1</m:t>
                        </m:r>
                      </m:num>
                      <m:den>
                        <m:r>
                          <a:rPr lang="en-US" sz="3400" b="0" i="1" smtClean="0">
                            <a:latin typeface="Cambria Math" panose="02040503050406030204" pitchFamily="18" charset="0"/>
                          </a:rPr>
                          <m:t>1−</m:t>
                        </m:r>
                        <m:r>
                          <a:rPr lang="en-US" sz="3400" b="0" i="1" smtClean="0">
                            <a:latin typeface="Cambria Math" panose="02040503050406030204" pitchFamily="18" charset="0"/>
                          </a:rPr>
                          <m:t>𝑟</m:t>
                        </m:r>
                      </m:den>
                    </m:f>
                    <m:r>
                      <a:rPr lang="en-US" sz="3400" b="0" i="1" smtClean="0">
                        <a:latin typeface="Cambria Math" panose="02040503050406030204" pitchFamily="18" charset="0"/>
                      </a:rPr>
                      <m:t>.</m:t>
                    </m:r>
                  </m:oMath>
                </a14:m>
                <a:r>
                  <a:rPr lang="en-US" dirty="0"/>
                  <a:t> </a:t>
                </a:r>
              </a:p>
              <a:p>
                <a:pPr marL="0" indent="0">
                  <a:buNone/>
                </a:pPr>
                <a:r>
                  <a:rPr lang="en-US" dirty="0"/>
                  <a:t>Why does this converge? Take r = ½. We then have 1 + ½ + ¼ + ….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en>
                    </m:f>
                    <m:r>
                      <a:rPr lang="en-US" b="0" i="1" smtClean="0">
                        <a:latin typeface="Cambria Math" panose="02040503050406030204" pitchFamily="18" charset="0"/>
                      </a:rPr>
                      <m:t> =2</m:t>
                    </m:r>
                  </m:oMath>
                </a14:m>
                <a:r>
                  <a:rPr lang="en-US" dirty="0"/>
                  <a:t>, and we can view this as we start at 0, and each step covers half the distance to 2. We thus never reach it in finitely many steps, but we cover half the ground each time.  </a:t>
                </a:r>
              </a:p>
            </p:txBody>
          </p:sp>
        </mc:Choice>
        <mc:Fallback xmlns="">
          <p:sp>
            <p:nvSpPr>
              <p:cNvPr id="3" name="Content Placeholder 2">
                <a:extLst>
                  <a:ext uri="{FF2B5EF4-FFF2-40B4-BE49-F238E27FC236}">
                    <a16:creationId xmlns:a16="http://schemas.microsoft.com/office/drawing/2014/main" id="{3612EC02-1B1B-449A-BB7E-010C0F76742E}"/>
                  </a:ext>
                </a:extLst>
              </p:cNvPr>
              <p:cNvSpPr>
                <a:spLocks noGrp="1" noRot="1" noChangeAspect="1" noMove="1" noResize="1" noEditPoints="1" noAdjustHandles="1" noChangeArrowheads="1" noChangeShapeType="1" noTextEdit="1"/>
              </p:cNvSpPr>
              <p:nvPr>
                <p:ph idx="1"/>
              </p:nvPr>
            </p:nvSpPr>
            <p:spPr>
              <a:xfrm>
                <a:off x="394316" y="1088839"/>
                <a:ext cx="11279820" cy="5161040"/>
              </a:xfrm>
              <a:blipFill>
                <a:blip r:embed="rId2"/>
                <a:stretch>
                  <a:fillRect l="-1135" t="-709" r="-129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C6B5690-8B93-4FB9-AB5D-BC727322341E}"/>
              </a:ext>
            </a:extLst>
          </p:cNvPr>
          <p:cNvSpPr>
            <a:spLocks noGrp="1"/>
          </p:cNvSpPr>
          <p:nvPr>
            <p:ph type="sldNum" sz="quarter" idx="12"/>
          </p:nvPr>
        </p:nvSpPr>
        <p:spPr/>
        <p:txBody>
          <a:bodyPr/>
          <a:lstStyle/>
          <a:p>
            <a:fld id="{39170CAF-88AC-4846-AE90-53087C303D43}" type="slidenum">
              <a:rPr lang="en-US" smtClean="0"/>
              <a:t>62</a:t>
            </a:fld>
            <a:endParaRPr lang="en-US"/>
          </a:p>
        </p:txBody>
      </p:sp>
      <p:pic>
        <p:nvPicPr>
          <p:cNvPr id="6" name="Picture 5">
            <a:extLst>
              <a:ext uri="{FF2B5EF4-FFF2-40B4-BE49-F238E27FC236}">
                <a16:creationId xmlns:a16="http://schemas.microsoft.com/office/drawing/2014/main" id="{0DB00B39-E49A-47CC-94E6-2E51364C2ED5}"/>
              </a:ext>
            </a:extLst>
          </p:cNvPr>
          <p:cNvPicPr>
            <a:picLocks noChangeAspect="1"/>
          </p:cNvPicPr>
          <p:nvPr/>
        </p:nvPicPr>
        <p:blipFill>
          <a:blip r:embed="rId3"/>
          <a:stretch>
            <a:fillRect/>
          </a:stretch>
        </p:blipFill>
        <p:spPr>
          <a:xfrm>
            <a:off x="3458268" y="3429000"/>
            <a:ext cx="7477125" cy="3000375"/>
          </a:xfrm>
          <a:prstGeom prst="rect">
            <a:avLst/>
          </a:prstGeom>
        </p:spPr>
      </p:pic>
    </p:spTree>
    <p:extLst>
      <p:ext uri="{BB962C8B-B14F-4D97-AF65-F5344CB8AC3E}">
        <p14:creationId xmlns:p14="http://schemas.microsoft.com/office/powerpoint/2010/main" val="17022607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E4370-2DF1-4356-848B-A4B8B24D2A4C}"/>
              </a:ext>
            </a:extLst>
          </p:cNvPr>
          <p:cNvSpPr>
            <a:spLocks noGrp="1"/>
          </p:cNvSpPr>
          <p:nvPr>
            <p:ph type="title"/>
          </p:nvPr>
        </p:nvSpPr>
        <p:spPr>
          <a:xfrm>
            <a:off x="252274" y="202213"/>
            <a:ext cx="10515600" cy="886626"/>
          </a:xfrm>
        </p:spPr>
        <p:txBody>
          <a:bodyPr/>
          <a:lstStyle/>
          <a:p>
            <a:r>
              <a:rPr lang="en-US" b="1" dirty="0">
                <a:solidFill>
                  <a:srgbClr val="FF0000"/>
                </a:solidFill>
              </a:rPr>
              <a:t>The Geometric Series Converges if |r| &lt;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612EC02-1B1B-449A-BB7E-010C0F76742E}"/>
                  </a:ext>
                </a:extLst>
              </p:cNvPr>
              <p:cNvSpPr>
                <a:spLocks noGrp="1"/>
              </p:cNvSpPr>
              <p:nvPr>
                <p:ph idx="1"/>
              </p:nvPr>
            </p:nvSpPr>
            <p:spPr>
              <a:xfrm>
                <a:off x="394316" y="1088839"/>
                <a:ext cx="11279820" cy="5161040"/>
              </a:xfrm>
            </p:spPr>
            <p:txBody>
              <a:bodyPr>
                <a:normAutofit/>
              </a:bodyPr>
              <a:lstStyle/>
              <a:p>
                <a:pPr marL="0" indent="0" algn="ctr">
                  <a:buNone/>
                </a:pPr>
                <a14:m>
                  <m:oMath xmlns:m="http://schemas.openxmlformats.org/officeDocument/2006/math">
                    <m:r>
                      <a:rPr lang="en-US" sz="3400" i="1" smtClean="0">
                        <a:latin typeface="Cambria Math" panose="02040503050406030204" pitchFamily="18" charset="0"/>
                      </a:rPr>
                      <m:t>1 +</m:t>
                    </m:r>
                    <m:r>
                      <a:rPr lang="en-US" sz="3400" i="1" smtClean="0">
                        <a:latin typeface="Cambria Math" panose="02040503050406030204" pitchFamily="18" charset="0"/>
                      </a:rPr>
                      <m:t>𝑟</m:t>
                    </m:r>
                    <m:r>
                      <a:rPr lang="en-US" sz="3400" i="1">
                        <a:latin typeface="Cambria Math" panose="02040503050406030204" pitchFamily="18" charset="0"/>
                      </a:rPr>
                      <m:t>+</m:t>
                    </m:r>
                    <m:r>
                      <a:rPr lang="en-US" sz="3400" i="1">
                        <a:latin typeface="Cambria Math" panose="02040503050406030204" pitchFamily="18" charset="0"/>
                      </a:rPr>
                      <m:t>𝑟</m:t>
                    </m:r>
                    <m:r>
                      <a:rPr lang="en-US" sz="3400" i="1" baseline="30000">
                        <a:latin typeface="Cambria Math" panose="02040503050406030204" pitchFamily="18" charset="0"/>
                      </a:rPr>
                      <m:t>2</m:t>
                    </m:r>
                    <m:r>
                      <a:rPr lang="en-US" sz="3400" i="1">
                        <a:latin typeface="Cambria Math" panose="02040503050406030204" pitchFamily="18" charset="0"/>
                      </a:rPr>
                      <m:t>+</m:t>
                    </m:r>
                    <m:r>
                      <a:rPr lang="en-US" sz="3400" i="1">
                        <a:latin typeface="Cambria Math" panose="02040503050406030204" pitchFamily="18" charset="0"/>
                      </a:rPr>
                      <m:t>𝑟</m:t>
                    </m:r>
                    <m:r>
                      <a:rPr lang="en-US" sz="3400" i="1" baseline="30000">
                        <a:latin typeface="Cambria Math" panose="02040503050406030204" pitchFamily="18" charset="0"/>
                      </a:rPr>
                      <m:t>3</m:t>
                    </m:r>
                    <m:r>
                      <a:rPr lang="en-US" sz="3400" i="1">
                        <a:latin typeface="Cambria Math" panose="02040503050406030204" pitchFamily="18" charset="0"/>
                      </a:rPr>
                      <m:t>+</m:t>
                    </m:r>
                    <m:r>
                      <a:rPr lang="en-US" sz="3400" i="1">
                        <a:latin typeface="Cambria Math" panose="02040503050406030204" pitchFamily="18" charset="0"/>
                      </a:rPr>
                      <m:t>𝑟</m:t>
                    </m:r>
                    <m:r>
                      <a:rPr lang="en-US" sz="3400" b="0" i="1" baseline="30000" smtClean="0">
                        <a:latin typeface="Cambria Math" panose="02040503050406030204" pitchFamily="18" charset="0"/>
                      </a:rPr>
                      <m:t>4</m:t>
                    </m:r>
                    <m:r>
                      <a:rPr lang="en-US" sz="3400" i="1">
                        <a:latin typeface="Cambria Math" panose="02040503050406030204" pitchFamily="18" charset="0"/>
                      </a:rPr>
                      <m:t> +…</m:t>
                    </m:r>
                  </m:oMath>
                </a14:m>
                <a:r>
                  <a:rPr lang="en-US" sz="3400" dirty="0"/>
                  <a:t>  = </a:t>
                </a:r>
                <a14:m>
                  <m:oMath xmlns:m="http://schemas.openxmlformats.org/officeDocument/2006/math">
                    <m:f>
                      <m:fPr>
                        <m:ctrlPr>
                          <a:rPr lang="en-US" sz="3400" i="1" smtClean="0">
                            <a:latin typeface="Cambria Math" panose="02040503050406030204" pitchFamily="18" charset="0"/>
                          </a:rPr>
                        </m:ctrlPr>
                      </m:fPr>
                      <m:num>
                        <m:r>
                          <a:rPr lang="en-US" sz="3400" b="0" i="1" smtClean="0">
                            <a:latin typeface="Cambria Math" panose="02040503050406030204" pitchFamily="18" charset="0"/>
                          </a:rPr>
                          <m:t>1</m:t>
                        </m:r>
                      </m:num>
                      <m:den>
                        <m:r>
                          <a:rPr lang="en-US" sz="3400" b="0" i="1" smtClean="0">
                            <a:latin typeface="Cambria Math" panose="02040503050406030204" pitchFamily="18" charset="0"/>
                          </a:rPr>
                          <m:t>1−</m:t>
                        </m:r>
                        <m:r>
                          <a:rPr lang="en-US" sz="3400" b="0" i="1" smtClean="0">
                            <a:latin typeface="Cambria Math" panose="02040503050406030204" pitchFamily="18" charset="0"/>
                          </a:rPr>
                          <m:t>𝑟</m:t>
                        </m:r>
                      </m:den>
                    </m:f>
                    <m:r>
                      <a:rPr lang="en-US" sz="3400" b="0" i="1" smtClean="0">
                        <a:latin typeface="Cambria Math" panose="02040503050406030204" pitchFamily="18" charset="0"/>
                      </a:rPr>
                      <m:t>.</m:t>
                    </m:r>
                  </m:oMath>
                </a14:m>
                <a:r>
                  <a:rPr lang="en-US" dirty="0"/>
                  <a:t> </a:t>
                </a:r>
              </a:p>
              <a:p>
                <a:pPr marL="0" indent="0">
                  <a:buNone/>
                </a:pPr>
                <a:r>
                  <a:rPr lang="en-US" dirty="0"/>
                  <a:t>Why does this converge? Take r = ½. We then have 1 + ½ + ¼ + ….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en>
                    </m:f>
                    <m:r>
                      <a:rPr lang="en-US" b="0" i="1" smtClean="0">
                        <a:latin typeface="Cambria Math" panose="02040503050406030204" pitchFamily="18" charset="0"/>
                      </a:rPr>
                      <m:t> =2</m:t>
                    </m:r>
                  </m:oMath>
                </a14:m>
                <a:r>
                  <a:rPr lang="en-US" dirty="0"/>
                  <a:t>, and we can view this as we start at 0, and each step covers half the distance to 2. We thus never reach it in finitely many steps, but we cover half the ground each time.  </a:t>
                </a:r>
              </a:p>
            </p:txBody>
          </p:sp>
        </mc:Choice>
        <mc:Fallback xmlns="">
          <p:sp>
            <p:nvSpPr>
              <p:cNvPr id="3" name="Content Placeholder 2">
                <a:extLst>
                  <a:ext uri="{FF2B5EF4-FFF2-40B4-BE49-F238E27FC236}">
                    <a16:creationId xmlns:a16="http://schemas.microsoft.com/office/drawing/2014/main" id="{3612EC02-1B1B-449A-BB7E-010C0F76742E}"/>
                  </a:ext>
                </a:extLst>
              </p:cNvPr>
              <p:cNvSpPr>
                <a:spLocks noGrp="1" noRot="1" noChangeAspect="1" noMove="1" noResize="1" noEditPoints="1" noAdjustHandles="1" noChangeArrowheads="1" noChangeShapeType="1" noTextEdit="1"/>
              </p:cNvSpPr>
              <p:nvPr>
                <p:ph idx="1"/>
              </p:nvPr>
            </p:nvSpPr>
            <p:spPr>
              <a:xfrm>
                <a:off x="394316" y="1088839"/>
                <a:ext cx="11279820" cy="5161040"/>
              </a:xfrm>
              <a:blipFill>
                <a:blip r:embed="rId2"/>
                <a:stretch>
                  <a:fillRect l="-1135" t="-709" r="-129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C6B5690-8B93-4FB9-AB5D-BC727322341E}"/>
              </a:ext>
            </a:extLst>
          </p:cNvPr>
          <p:cNvSpPr>
            <a:spLocks noGrp="1"/>
          </p:cNvSpPr>
          <p:nvPr>
            <p:ph type="sldNum" sz="quarter" idx="12"/>
          </p:nvPr>
        </p:nvSpPr>
        <p:spPr/>
        <p:txBody>
          <a:bodyPr/>
          <a:lstStyle/>
          <a:p>
            <a:fld id="{39170CAF-88AC-4846-AE90-53087C303D43}" type="slidenum">
              <a:rPr lang="en-US" smtClean="0"/>
              <a:t>63</a:t>
            </a:fld>
            <a:endParaRPr lang="en-US"/>
          </a:p>
        </p:txBody>
      </p:sp>
      <p:pic>
        <p:nvPicPr>
          <p:cNvPr id="5" name="Picture 4">
            <a:extLst>
              <a:ext uri="{FF2B5EF4-FFF2-40B4-BE49-F238E27FC236}">
                <a16:creationId xmlns:a16="http://schemas.microsoft.com/office/drawing/2014/main" id="{C6603A54-6619-4C83-8765-129EA555218C}"/>
              </a:ext>
            </a:extLst>
          </p:cNvPr>
          <p:cNvPicPr>
            <a:picLocks noChangeAspect="1"/>
          </p:cNvPicPr>
          <p:nvPr/>
        </p:nvPicPr>
        <p:blipFill>
          <a:blip r:embed="rId3"/>
          <a:stretch>
            <a:fillRect/>
          </a:stretch>
        </p:blipFill>
        <p:spPr>
          <a:xfrm>
            <a:off x="3581307" y="3483715"/>
            <a:ext cx="7381875" cy="2819400"/>
          </a:xfrm>
          <a:prstGeom prst="rect">
            <a:avLst/>
          </a:prstGeom>
        </p:spPr>
      </p:pic>
    </p:spTree>
    <p:extLst>
      <p:ext uri="{BB962C8B-B14F-4D97-AF65-F5344CB8AC3E}">
        <p14:creationId xmlns:p14="http://schemas.microsoft.com/office/powerpoint/2010/main" val="24338589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E4370-2DF1-4356-848B-A4B8B24D2A4C}"/>
              </a:ext>
            </a:extLst>
          </p:cNvPr>
          <p:cNvSpPr>
            <a:spLocks noGrp="1"/>
          </p:cNvSpPr>
          <p:nvPr>
            <p:ph type="title"/>
          </p:nvPr>
        </p:nvSpPr>
        <p:spPr>
          <a:xfrm>
            <a:off x="252274" y="202213"/>
            <a:ext cx="10515600" cy="886626"/>
          </a:xfrm>
        </p:spPr>
        <p:txBody>
          <a:bodyPr/>
          <a:lstStyle/>
          <a:p>
            <a:r>
              <a:rPr lang="en-US" b="1" dirty="0">
                <a:solidFill>
                  <a:srgbClr val="FF0000"/>
                </a:solidFill>
              </a:rPr>
              <a:t>The Geometric Series Converges if |r| &lt;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612EC02-1B1B-449A-BB7E-010C0F76742E}"/>
                  </a:ext>
                </a:extLst>
              </p:cNvPr>
              <p:cNvSpPr>
                <a:spLocks noGrp="1"/>
              </p:cNvSpPr>
              <p:nvPr>
                <p:ph idx="1"/>
              </p:nvPr>
            </p:nvSpPr>
            <p:spPr>
              <a:xfrm>
                <a:off x="394316" y="1088839"/>
                <a:ext cx="11279820" cy="5161040"/>
              </a:xfrm>
            </p:spPr>
            <p:txBody>
              <a:bodyPr>
                <a:normAutofit/>
              </a:bodyPr>
              <a:lstStyle/>
              <a:p>
                <a:pPr marL="0" indent="0" algn="ctr">
                  <a:buNone/>
                </a:pPr>
                <a14:m>
                  <m:oMath xmlns:m="http://schemas.openxmlformats.org/officeDocument/2006/math">
                    <m:r>
                      <a:rPr lang="en-US" sz="3400" i="1" smtClean="0">
                        <a:latin typeface="Cambria Math" panose="02040503050406030204" pitchFamily="18" charset="0"/>
                      </a:rPr>
                      <m:t>1 +</m:t>
                    </m:r>
                    <m:r>
                      <a:rPr lang="en-US" sz="3400" i="1" smtClean="0">
                        <a:latin typeface="Cambria Math" panose="02040503050406030204" pitchFamily="18" charset="0"/>
                      </a:rPr>
                      <m:t>𝑟</m:t>
                    </m:r>
                    <m:r>
                      <a:rPr lang="en-US" sz="3400" i="1">
                        <a:latin typeface="Cambria Math" panose="02040503050406030204" pitchFamily="18" charset="0"/>
                      </a:rPr>
                      <m:t>+</m:t>
                    </m:r>
                    <m:r>
                      <a:rPr lang="en-US" sz="3400" i="1">
                        <a:latin typeface="Cambria Math" panose="02040503050406030204" pitchFamily="18" charset="0"/>
                      </a:rPr>
                      <m:t>𝑟</m:t>
                    </m:r>
                    <m:r>
                      <a:rPr lang="en-US" sz="3400" i="1" baseline="30000">
                        <a:latin typeface="Cambria Math" panose="02040503050406030204" pitchFamily="18" charset="0"/>
                      </a:rPr>
                      <m:t>2</m:t>
                    </m:r>
                    <m:r>
                      <a:rPr lang="en-US" sz="3400" i="1">
                        <a:latin typeface="Cambria Math" panose="02040503050406030204" pitchFamily="18" charset="0"/>
                      </a:rPr>
                      <m:t>+</m:t>
                    </m:r>
                    <m:r>
                      <a:rPr lang="en-US" sz="3400" i="1">
                        <a:latin typeface="Cambria Math" panose="02040503050406030204" pitchFamily="18" charset="0"/>
                      </a:rPr>
                      <m:t>𝑟</m:t>
                    </m:r>
                    <m:r>
                      <a:rPr lang="en-US" sz="3400" i="1" baseline="30000">
                        <a:latin typeface="Cambria Math" panose="02040503050406030204" pitchFamily="18" charset="0"/>
                      </a:rPr>
                      <m:t>3</m:t>
                    </m:r>
                    <m:r>
                      <a:rPr lang="en-US" sz="3400" i="1">
                        <a:latin typeface="Cambria Math" panose="02040503050406030204" pitchFamily="18" charset="0"/>
                      </a:rPr>
                      <m:t>+</m:t>
                    </m:r>
                    <m:r>
                      <a:rPr lang="en-US" sz="3400" i="1">
                        <a:latin typeface="Cambria Math" panose="02040503050406030204" pitchFamily="18" charset="0"/>
                      </a:rPr>
                      <m:t>𝑟</m:t>
                    </m:r>
                    <m:r>
                      <a:rPr lang="en-US" sz="3400" b="0" i="1" baseline="30000" smtClean="0">
                        <a:latin typeface="Cambria Math" panose="02040503050406030204" pitchFamily="18" charset="0"/>
                      </a:rPr>
                      <m:t>4</m:t>
                    </m:r>
                    <m:r>
                      <a:rPr lang="en-US" sz="3400" i="1">
                        <a:latin typeface="Cambria Math" panose="02040503050406030204" pitchFamily="18" charset="0"/>
                      </a:rPr>
                      <m:t> +…</m:t>
                    </m:r>
                  </m:oMath>
                </a14:m>
                <a:r>
                  <a:rPr lang="en-US" sz="3400" dirty="0"/>
                  <a:t>  = </a:t>
                </a:r>
                <a14:m>
                  <m:oMath xmlns:m="http://schemas.openxmlformats.org/officeDocument/2006/math">
                    <m:f>
                      <m:fPr>
                        <m:ctrlPr>
                          <a:rPr lang="en-US" sz="3400" i="1" smtClean="0">
                            <a:latin typeface="Cambria Math" panose="02040503050406030204" pitchFamily="18" charset="0"/>
                          </a:rPr>
                        </m:ctrlPr>
                      </m:fPr>
                      <m:num>
                        <m:r>
                          <a:rPr lang="en-US" sz="3400" b="0" i="1" smtClean="0">
                            <a:latin typeface="Cambria Math" panose="02040503050406030204" pitchFamily="18" charset="0"/>
                          </a:rPr>
                          <m:t>1</m:t>
                        </m:r>
                      </m:num>
                      <m:den>
                        <m:r>
                          <a:rPr lang="en-US" sz="3400" b="0" i="1" smtClean="0">
                            <a:latin typeface="Cambria Math" panose="02040503050406030204" pitchFamily="18" charset="0"/>
                          </a:rPr>
                          <m:t>1−</m:t>
                        </m:r>
                        <m:r>
                          <a:rPr lang="en-US" sz="3400" b="0" i="1" smtClean="0">
                            <a:latin typeface="Cambria Math" panose="02040503050406030204" pitchFamily="18" charset="0"/>
                          </a:rPr>
                          <m:t>𝑟</m:t>
                        </m:r>
                      </m:den>
                    </m:f>
                    <m:r>
                      <a:rPr lang="en-US" sz="3400" b="0" i="1" smtClean="0">
                        <a:latin typeface="Cambria Math" panose="02040503050406030204" pitchFamily="18" charset="0"/>
                      </a:rPr>
                      <m:t>.</m:t>
                    </m:r>
                  </m:oMath>
                </a14:m>
                <a:r>
                  <a:rPr lang="en-US" dirty="0"/>
                  <a:t> </a:t>
                </a:r>
              </a:p>
              <a:p>
                <a:pPr marL="0" indent="0">
                  <a:buNone/>
                </a:pPr>
                <a:r>
                  <a:rPr lang="en-US" dirty="0"/>
                  <a:t>Why does this converge? Take r = ½. We then have 1 + ½ + ¼ + ….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en>
                    </m:f>
                    <m:r>
                      <a:rPr lang="en-US" b="0" i="1" smtClean="0">
                        <a:latin typeface="Cambria Math" panose="02040503050406030204" pitchFamily="18" charset="0"/>
                      </a:rPr>
                      <m:t> =2</m:t>
                    </m:r>
                  </m:oMath>
                </a14:m>
                <a:r>
                  <a:rPr lang="en-US" dirty="0"/>
                  <a:t>, and we can view this as we start at 0, and each step covers half the distance to 2. We thus never reach it in finitely many steps, but we cover half the ground each time.  </a:t>
                </a:r>
              </a:p>
            </p:txBody>
          </p:sp>
        </mc:Choice>
        <mc:Fallback xmlns="">
          <p:sp>
            <p:nvSpPr>
              <p:cNvPr id="3" name="Content Placeholder 2">
                <a:extLst>
                  <a:ext uri="{FF2B5EF4-FFF2-40B4-BE49-F238E27FC236}">
                    <a16:creationId xmlns:a16="http://schemas.microsoft.com/office/drawing/2014/main" id="{3612EC02-1B1B-449A-BB7E-010C0F76742E}"/>
                  </a:ext>
                </a:extLst>
              </p:cNvPr>
              <p:cNvSpPr>
                <a:spLocks noGrp="1" noRot="1" noChangeAspect="1" noMove="1" noResize="1" noEditPoints="1" noAdjustHandles="1" noChangeArrowheads="1" noChangeShapeType="1" noTextEdit="1"/>
              </p:cNvSpPr>
              <p:nvPr>
                <p:ph idx="1"/>
              </p:nvPr>
            </p:nvSpPr>
            <p:spPr>
              <a:xfrm>
                <a:off x="394316" y="1088839"/>
                <a:ext cx="11279820" cy="5161040"/>
              </a:xfrm>
              <a:blipFill>
                <a:blip r:embed="rId2"/>
                <a:stretch>
                  <a:fillRect l="-1135" t="-709" r="-129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C6B5690-8B93-4FB9-AB5D-BC727322341E}"/>
              </a:ext>
            </a:extLst>
          </p:cNvPr>
          <p:cNvSpPr>
            <a:spLocks noGrp="1"/>
          </p:cNvSpPr>
          <p:nvPr>
            <p:ph type="sldNum" sz="quarter" idx="12"/>
          </p:nvPr>
        </p:nvSpPr>
        <p:spPr/>
        <p:txBody>
          <a:bodyPr/>
          <a:lstStyle/>
          <a:p>
            <a:fld id="{39170CAF-88AC-4846-AE90-53087C303D43}" type="slidenum">
              <a:rPr lang="en-US" smtClean="0"/>
              <a:t>64</a:t>
            </a:fld>
            <a:endParaRPr lang="en-US"/>
          </a:p>
        </p:txBody>
      </p:sp>
      <p:pic>
        <p:nvPicPr>
          <p:cNvPr id="6" name="Picture 5">
            <a:extLst>
              <a:ext uri="{FF2B5EF4-FFF2-40B4-BE49-F238E27FC236}">
                <a16:creationId xmlns:a16="http://schemas.microsoft.com/office/drawing/2014/main" id="{3EF7F243-70A8-40C2-8B73-2C5FCB920DE8}"/>
              </a:ext>
            </a:extLst>
          </p:cNvPr>
          <p:cNvPicPr>
            <a:picLocks noChangeAspect="1"/>
          </p:cNvPicPr>
          <p:nvPr/>
        </p:nvPicPr>
        <p:blipFill>
          <a:blip r:embed="rId3"/>
          <a:stretch>
            <a:fillRect/>
          </a:stretch>
        </p:blipFill>
        <p:spPr>
          <a:xfrm>
            <a:off x="3581401" y="3679825"/>
            <a:ext cx="7286625" cy="2676525"/>
          </a:xfrm>
          <a:prstGeom prst="rect">
            <a:avLst/>
          </a:prstGeom>
        </p:spPr>
      </p:pic>
    </p:spTree>
    <p:extLst>
      <p:ext uri="{BB962C8B-B14F-4D97-AF65-F5344CB8AC3E}">
        <p14:creationId xmlns:p14="http://schemas.microsoft.com/office/powerpoint/2010/main" val="41154802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242656" y="136526"/>
            <a:ext cx="10515600" cy="857774"/>
          </a:xfrm>
        </p:spPr>
        <p:txBody>
          <a:bodyPr/>
          <a:lstStyle/>
          <a:p>
            <a:r>
              <a:rPr lang="en-US" b="1" dirty="0">
                <a:solidFill>
                  <a:srgbClr val="FF0000"/>
                </a:solidFill>
              </a:rPr>
              <a:t>The Geometric Series Formula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230819" y="994300"/>
                <a:ext cx="11718525" cy="5557420"/>
              </a:xfrm>
            </p:spPr>
            <p:txBody>
              <a:bodyPr/>
              <a:lstStyle/>
              <a:p>
                <a:pPr marL="0" indent="0">
                  <a:buNone/>
                </a:pPr>
                <a:r>
                  <a:rPr lang="en-US" dirty="0"/>
                  <a:t>The Geometric Series Formula is one of the most important in mathematics. It is one of the few sums we can evaluate exactly.</a:t>
                </a:r>
              </a:p>
              <a:p>
                <a:pPr marL="0" indent="0">
                  <a:buNone/>
                </a:pPr>
                <a:endParaRPr lang="en-US" dirty="0"/>
              </a:p>
              <a:p>
                <a:pPr marL="0" indent="0">
                  <a:buNone/>
                </a:pPr>
                <a:r>
                  <a:rPr lang="en-US" dirty="0"/>
                  <a:t>Lemma: If |r| &lt; 1 then 1 + r + r</a:t>
                </a:r>
                <a:r>
                  <a:rPr lang="en-US" baseline="30000" dirty="0"/>
                  <a:t>2</a:t>
                </a:r>
                <a:r>
                  <a:rPr lang="en-US" dirty="0"/>
                  <a:t> + r</a:t>
                </a:r>
                <a:r>
                  <a:rPr lang="en-US" baseline="30000" dirty="0"/>
                  <a:t>3 </a:t>
                </a:r>
                <a:r>
                  <a:rPr lang="en-US" dirty="0"/>
                  <a:t>+ r</a:t>
                </a:r>
                <a:r>
                  <a:rPr lang="en-US" baseline="30000" dirty="0"/>
                  <a:t>4</a:t>
                </a:r>
                <a:r>
                  <a:rPr lang="en-US" dirty="0"/>
                  <a:t> + … + </a:t>
                </a:r>
                <a:r>
                  <a:rPr lang="en-US" dirty="0" err="1"/>
                  <a:t>r</a:t>
                </a:r>
                <a:r>
                  <a:rPr lang="en-US" baseline="30000" dirty="0" err="1"/>
                  <a:t>n</a:t>
                </a:r>
                <a:r>
                  <a:rPr lang="en-US" baseline="30000" dirty="0"/>
                  <a:t>  </a:t>
                </a:r>
                <a:r>
                  <a:rPr lang="en-US" dirty="0"/>
                  <a: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1 −</m:t>
                        </m:r>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𝑛</m:t>
                            </m:r>
                            <m:r>
                              <a:rPr lang="en-US" i="1">
                                <a:latin typeface="Cambria Math" panose="02040503050406030204" pitchFamily="18" charset="0"/>
                              </a:rPr>
                              <m:t>+1</m:t>
                            </m:r>
                          </m:sup>
                        </m:sSup>
                      </m:num>
                      <m:den>
                        <m:r>
                          <a:rPr lang="en-US" b="0" i="1" smtClean="0">
                            <a:latin typeface="Cambria Math" panose="02040503050406030204" pitchFamily="18" charset="0"/>
                          </a:rPr>
                          <m:t>1−</m:t>
                        </m:r>
                        <m:r>
                          <a:rPr lang="en-US" b="0" i="1" smtClean="0">
                            <a:latin typeface="Cambria Math" panose="02040503050406030204" pitchFamily="18" charset="0"/>
                          </a:rPr>
                          <m:t>𝑟</m:t>
                        </m:r>
                      </m:den>
                    </m:f>
                    <m:r>
                      <a:rPr lang="en-US" b="0" i="1" smtClean="0">
                        <a:latin typeface="Cambria Math" panose="02040503050406030204" pitchFamily="18" charset="0"/>
                      </a:rPr>
                      <m:t>.</m:t>
                    </m:r>
                  </m:oMath>
                </a14:m>
                <a:endParaRPr lang="en-US" b="0" dirty="0"/>
              </a:p>
              <a:p>
                <a:pPr marL="0" indent="0">
                  <a:buNone/>
                </a:pPr>
                <a:r>
                  <a:rPr lang="en-US" dirty="0"/>
                  <a:t>Proof: Let S</a:t>
                </a:r>
                <a:r>
                  <a:rPr lang="en-US" baseline="-25000" dirty="0"/>
                  <a:t>n</a:t>
                </a:r>
                <a:r>
                  <a:rPr lang="en-US" dirty="0"/>
                  <a:t>  = 1 + r + r</a:t>
                </a:r>
                <a:r>
                  <a:rPr lang="en-US" baseline="30000" dirty="0"/>
                  <a:t>2</a:t>
                </a:r>
                <a:r>
                  <a:rPr lang="en-US" dirty="0"/>
                  <a:t> + r</a:t>
                </a:r>
                <a:r>
                  <a:rPr lang="en-US" baseline="30000" dirty="0"/>
                  <a:t>3 </a:t>
                </a:r>
                <a:r>
                  <a:rPr lang="en-US" dirty="0"/>
                  <a:t>+ r</a:t>
                </a:r>
                <a:r>
                  <a:rPr lang="en-US" baseline="30000" dirty="0"/>
                  <a:t>4</a:t>
                </a:r>
                <a:r>
                  <a:rPr lang="en-US" dirty="0"/>
                  <a:t> + … + </a:t>
                </a:r>
                <a:r>
                  <a:rPr lang="en-US" dirty="0" err="1"/>
                  <a:t>r</a:t>
                </a:r>
                <a:r>
                  <a:rPr lang="en-US" baseline="30000" dirty="0" err="1"/>
                  <a:t>n</a:t>
                </a:r>
                <a:r>
                  <a:rPr lang="en-US" baseline="30000" dirty="0"/>
                  <a:t> </a:t>
                </a:r>
              </a:p>
              <a:p>
                <a:pPr marL="0" indent="0">
                  <a:buNone/>
                </a:pPr>
                <a:r>
                  <a:rPr lang="en-US" b="0" dirty="0"/>
                  <a:t>Then       r S</a:t>
                </a:r>
                <a:r>
                  <a:rPr lang="en-US" b="0" baseline="-25000" dirty="0"/>
                  <a:t>n</a:t>
                </a:r>
                <a:r>
                  <a:rPr lang="en-US" b="0" dirty="0"/>
                  <a:t>  =       </a:t>
                </a:r>
                <a:r>
                  <a:rPr lang="en-US" dirty="0"/>
                  <a:t>r + r</a:t>
                </a:r>
                <a:r>
                  <a:rPr lang="en-US" baseline="30000" dirty="0"/>
                  <a:t>2</a:t>
                </a:r>
                <a:r>
                  <a:rPr lang="en-US" dirty="0"/>
                  <a:t> + r</a:t>
                </a:r>
                <a:r>
                  <a:rPr lang="en-US" baseline="30000" dirty="0"/>
                  <a:t>3 </a:t>
                </a:r>
                <a:r>
                  <a:rPr lang="en-US" dirty="0"/>
                  <a:t>+ r</a:t>
                </a:r>
                <a:r>
                  <a:rPr lang="en-US" baseline="30000" dirty="0"/>
                  <a:t>4</a:t>
                </a:r>
                <a:r>
                  <a:rPr lang="en-US" dirty="0"/>
                  <a:t> + … + </a:t>
                </a:r>
                <a:r>
                  <a:rPr lang="en-US" dirty="0" err="1"/>
                  <a:t>r</a:t>
                </a:r>
                <a:r>
                  <a:rPr lang="en-US" baseline="30000" dirty="0" err="1"/>
                  <a:t>n</a:t>
                </a:r>
                <a:r>
                  <a:rPr lang="en-US" baseline="30000" dirty="0"/>
                  <a:t> </a:t>
                </a:r>
                <a:r>
                  <a:rPr lang="en-US" dirty="0"/>
                  <a:t> + r</a:t>
                </a:r>
                <a:r>
                  <a:rPr lang="en-US" baseline="30000" dirty="0"/>
                  <a:t>n+1</a:t>
                </a:r>
              </a:p>
              <a:p>
                <a:pPr marL="0" indent="0">
                  <a:buNone/>
                </a:pPr>
                <a:r>
                  <a:rPr lang="en-US" dirty="0">
                    <a:solidFill>
                      <a:srgbClr val="FF0000"/>
                    </a:solidFill>
                  </a:rPr>
                  <a:t>What should we do now?</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B79E2571-DA50-4621-B538-0AD06AD75D6C}"/>
                  </a:ext>
                </a:extLst>
              </p:cNvPr>
              <p:cNvSpPr>
                <a:spLocks noGrp="1" noRot="1" noChangeAspect="1" noMove="1" noResize="1" noEditPoints="1" noAdjustHandles="1" noChangeArrowheads="1" noChangeShapeType="1" noTextEdit="1"/>
              </p:cNvSpPr>
              <p:nvPr>
                <p:ph idx="1"/>
              </p:nvPr>
            </p:nvSpPr>
            <p:spPr>
              <a:xfrm>
                <a:off x="230819" y="994300"/>
                <a:ext cx="11718525" cy="5557420"/>
              </a:xfrm>
              <a:blipFill>
                <a:blip r:embed="rId2"/>
                <a:stretch>
                  <a:fillRect l="-1093" t="-175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08E7234-FF0B-481F-91C7-411A1E19BB2D}"/>
              </a:ext>
            </a:extLst>
          </p:cNvPr>
          <p:cNvSpPr>
            <a:spLocks noGrp="1"/>
          </p:cNvSpPr>
          <p:nvPr>
            <p:ph type="sldNum" sz="quarter" idx="12"/>
          </p:nvPr>
        </p:nvSpPr>
        <p:spPr/>
        <p:txBody>
          <a:bodyPr/>
          <a:lstStyle/>
          <a:p>
            <a:fld id="{39170CAF-88AC-4846-AE90-53087C303D43}" type="slidenum">
              <a:rPr lang="en-US" smtClean="0"/>
              <a:t>65</a:t>
            </a:fld>
            <a:endParaRPr lang="en-US"/>
          </a:p>
        </p:txBody>
      </p:sp>
    </p:spTree>
    <p:extLst>
      <p:ext uri="{BB962C8B-B14F-4D97-AF65-F5344CB8AC3E}">
        <p14:creationId xmlns:p14="http://schemas.microsoft.com/office/powerpoint/2010/main" val="29978658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242656" y="136526"/>
            <a:ext cx="10515600" cy="857774"/>
          </a:xfrm>
        </p:spPr>
        <p:txBody>
          <a:bodyPr/>
          <a:lstStyle/>
          <a:p>
            <a:r>
              <a:rPr lang="en-US" b="1" dirty="0">
                <a:solidFill>
                  <a:srgbClr val="FF0000"/>
                </a:solidFill>
              </a:rPr>
              <a:t>The Geometric Series Formula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230819" y="994300"/>
                <a:ext cx="11718525" cy="5557420"/>
              </a:xfrm>
            </p:spPr>
            <p:txBody>
              <a:bodyPr/>
              <a:lstStyle/>
              <a:p>
                <a:pPr marL="0" indent="0">
                  <a:buNone/>
                </a:pPr>
                <a:r>
                  <a:rPr lang="en-US" dirty="0"/>
                  <a:t>The Geometric Series Formula is one of the most important in mathematics. It is one of the few sums we can evaluate exactly.</a:t>
                </a:r>
              </a:p>
              <a:p>
                <a:pPr marL="0" indent="0">
                  <a:buNone/>
                </a:pPr>
                <a:endParaRPr lang="en-US" dirty="0"/>
              </a:p>
              <a:p>
                <a:pPr marL="0" indent="0">
                  <a:buNone/>
                </a:pPr>
                <a:r>
                  <a:rPr lang="en-US" dirty="0"/>
                  <a:t>Lemma: If |r| &lt; 1 then 1 + r + r</a:t>
                </a:r>
                <a:r>
                  <a:rPr lang="en-US" baseline="30000" dirty="0"/>
                  <a:t>2</a:t>
                </a:r>
                <a:r>
                  <a:rPr lang="en-US" dirty="0"/>
                  <a:t> + r</a:t>
                </a:r>
                <a:r>
                  <a:rPr lang="en-US" baseline="30000" dirty="0"/>
                  <a:t>3 </a:t>
                </a:r>
                <a:r>
                  <a:rPr lang="en-US" dirty="0"/>
                  <a:t>+ r</a:t>
                </a:r>
                <a:r>
                  <a:rPr lang="en-US" baseline="30000" dirty="0"/>
                  <a:t>4</a:t>
                </a:r>
                <a:r>
                  <a:rPr lang="en-US" dirty="0"/>
                  <a:t> + … + </a:t>
                </a:r>
                <a:r>
                  <a:rPr lang="en-US" dirty="0" err="1"/>
                  <a:t>r</a:t>
                </a:r>
                <a:r>
                  <a:rPr lang="en-US" baseline="30000" dirty="0" err="1"/>
                  <a:t>n</a:t>
                </a:r>
                <a:r>
                  <a:rPr lang="en-US" baseline="30000" dirty="0"/>
                  <a:t>  </a:t>
                </a:r>
                <a:r>
                  <a:rPr lang="en-US" dirty="0"/>
                  <a: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1 −</m:t>
                        </m:r>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𝑛</m:t>
                            </m:r>
                            <m:r>
                              <a:rPr lang="en-US" i="1">
                                <a:latin typeface="Cambria Math" panose="02040503050406030204" pitchFamily="18" charset="0"/>
                              </a:rPr>
                              <m:t>+1</m:t>
                            </m:r>
                          </m:sup>
                        </m:sSup>
                      </m:num>
                      <m:den>
                        <m:r>
                          <a:rPr lang="en-US" b="0" i="1" smtClean="0">
                            <a:latin typeface="Cambria Math" panose="02040503050406030204" pitchFamily="18" charset="0"/>
                          </a:rPr>
                          <m:t>1−</m:t>
                        </m:r>
                        <m:r>
                          <a:rPr lang="en-US" b="0" i="1" smtClean="0">
                            <a:latin typeface="Cambria Math" panose="02040503050406030204" pitchFamily="18" charset="0"/>
                          </a:rPr>
                          <m:t>𝑟</m:t>
                        </m:r>
                      </m:den>
                    </m:f>
                    <m:r>
                      <a:rPr lang="en-US" b="0" i="1" smtClean="0">
                        <a:latin typeface="Cambria Math" panose="02040503050406030204" pitchFamily="18" charset="0"/>
                      </a:rPr>
                      <m:t>.</m:t>
                    </m:r>
                  </m:oMath>
                </a14:m>
                <a:endParaRPr lang="en-US" b="0" dirty="0"/>
              </a:p>
              <a:p>
                <a:pPr marL="0" indent="0">
                  <a:buNone/>
                </a:pPr>
                <a:r>
                  <a:rPr lang="en-US" dirty="0"/>
                  <a:t>Proof: Let S</a:t>
                </a:r>
                <a:r>
                  <a:rPr lang="en-US" baseline="-25000" dirty="0"/>
                  <a:t>n</a:t>
                </a:r>
                <a:r>
                  <a:rPr lang="en-US" dirty="0"/>
                  <a:t>  = 1 + r + r</a:t>
                </a:r>
                <a:r>
                  <a:rPr lang="en-US" baseline="30000" dirty="0"/>
                  <a:t>2</a:t>
                </a:r>
                <a:r>
                  <a:rPr lang="en-US" dirty="0"/>
                  <a:t> + r</a:t>
                </a:r>
                <a:r>
                  <a:rPr lang="en-US" baseline="30000" dirty="0"/>
                  <a:t>3 </a:t>
                </a:r>
                <a:r>
                  <a:rPr lang="en-US" dirty="0"/>
                  <a:t>+ r</a:t>
                </a:r>
                <a:r>
                  <a:rPr lang="en-US" baseline="30000" dirty="0"/>
                  <a:t>4</a:t>
                </a:r>
                <a:r>
                  <a:rPr lang="en-US" dirty="0"/>
                  <a:t> + … + </a:t>
                </a:r>
                <a:r>
                  <a:rPr lang="en-US" dirty="0" err="1"/>
                  <a:t>r</a:t>
                </a:r>
                <a:r>
                  <a:rPr lang="en-US" baseline="30000" dirty="0" err="1"/>
                  <a:t>n</a:t>
                </a:r>
                <a:r>
                  <a:rPr lang="en-US" baseline="30000" dirty="0"/>
                  <a:t> </a:t>
                </a:r>
              </a:p>
              <a:p>
                <a:pPr marL="0" indent="0">
                  <a:buNone/>
                </a:pPr>
                <a:r>
                  <a:rPr lang="en-US" b="0" dirty="0"/>
                  <a:t>Then       r S</a:t>
                </a:r>
                <a:r>
                  <a:rPr lang="en-US" b="0" baseline="-25000" dirty="0"/>
                  <a:t>n</a:t>
                </a:r>
                <a:r>
                  <a:rPr lang="en-US" b="0" dirty="0"/>
                  <a:t>  =       </a:t>
                </a:r>
                <a:r>
                  <a:rPr lang="en-US" dirty="0"/>
                  <a:t>r + r</a:t>
                </a:r>
                <a:r>
                  <a:rPr lang="en-US" baseline="30000" dirty="0"/>
                  <a:t>2</a:t>
                </a:r>
                <a:r>
                  <a:rPr lang="en-US" dirty="0"/>
                  <a:t> + r</a:t>
                </a:r>
                <a:r>
                  <a:rPr lang="en-US" baseline="30000" dirty="0"/>
                  <a:t>3 </a:t>
                </a:r>
                <a:r>
                  <a:rPr lang="en-US" dirty="0"/>
                  <a:t>+ r</a:t>
                </a:r>
                <a:r>
                  <a:rPr lang="en-US" baseline="30000" dirty="0"/>
                  <a:t>4</a:t>
                </a:r>
                <a:r>
                  <a:rPr lang="en-US" dirty="0"/>
                  <a:t> + … + </a:t>
                </a:r>
                <a:r>
                  <a:rPr lang="en-US" dirty="0" err="1"/>
                  <a:t>r</a:t>
                </a:r>
                <a:r>
                  <a:rPr lang="en-US" baseline="30000" dirty="0" err="1"/>
                  <a:t>n</a:t>
                </a:r>
                <a:r>
                  <a:rPr lang="en-US" baseline="30000" dirty="0"/>
                  <a:t> </a:t>
                </a:r>
                <a:r>
                  <a:rPr lang="en-US" dirty="0"/>
                  <a:t> + r</a:t>
                </a:r>
                <a:r>
                  <a:rPr lang="en-US" baseline="30000" dirty="0"/>
                  <a:t>n+1</a:t>
                </a:r>
              </a:p>
              <a:p>
                <a:pPr marL="0" indent="0">
                  <a:buNone/>
                </a:pPr>
                <a:r>
                  <a:rPr lang="en-US" dirty="0"/>
                  <a:t>Subtract: S</a:t>
                </a:r>
                <a:r>
                  <a:rPr lang="en-US" baseline="-25000" dirty="0"/>
                  <a:t>n </a:t>
                </a:r>
                <a:r>
                  <a:rPr lang="en-US" dirty="0"/>
                  <a:t>– r S</a:t>
                </a:r>
                <a:r>
                  <a:rPr lang="en-US" baseline="-25000" dirty="0"/>
                  <a:t>n</a:t>
                </a:r>
                <a:r>
                  <a:rPr lang="en-US" dirty="0"/>
                  <a:t> = 1 – r</a:t>
                </a:r>
                <a:r>
                  <a:rPr lang="en-US" baseline="30000" dirty="0"/>
                  <a:t>n+1</a:t>
                </a:r>
                <a:r>
                  <a:rPr lang="en-US" dirty="0"/>
                  <a:t>, </a:t>
                </a:r>
              </a:p>
              <a:p>
                <a:pPr marL="0" indent="0">
                  <a:buNone/>
                </a:pPr>
                <a:r>
                  <a:rPr lang="en-US" dirty="0"/>
                  <a:t>So (1-r) S</a:t>
                </a:r>
                <a:r>
                  <a:rPr lang="en-US" baseline="-25000" dirty="0"/>
                  <a:t>n</a:t>
                </a:r>
                <a:r>
                  <a:rPr lang="en-US" dirty="0"/>
                  <a:t>  = 1 – r</a:t>
                </a:r>
                <a:r>
                  <a:rPr lang="en-US" baseline="30000" dirty="0"/>
                  <a:t>n+1</a:t>
                </a:r>
                <a:r>
                  <a:rPr lang="en-US" dirty="0"/>
                  <a:t>,  or S</a:t>
                </a:r>
                <a:r>
                  <a:rPr lang="en-US" baseline="-25000" dirty="0"/>
                  <a:t>n</a:t>
                </a: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B79E2571-DA50-4621-B538-0AD06AD75D6C}"/>
                  </a:ext>
                </a:extLst>
              </p:cNvPr>
              <p:cNvSpPr>
                <a:spLocks noGrp="1" noRot="1" noChangeAspect="1" noMove="1" noResize="1" noEditPoints="1" noAdjustHandles="1" noChangeArrowheads="1" noChangeShapeType="1" noTextEdit="1"/>
              </p:cNvSpPr>
              <p:nvPr>
                <p:ph idx="1"/>
              </p:nvPr>
            </p:nvSpPr>
            <p:spPr>
              <a:xfrm>
                <a:off x="230819" y="994300"/>
                <a:ext cx="11718525" cy="5557420"/>
              </a:xfrm>
              <a:blipFill>
                <a:blip r:embed="rId2"/>
                <a:stretch>
                  <a:fillRect l="-1093" t="-175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08E7234-FF0B-481F-91C7-411A1E19BB2D}"/>
              </a:ext>
            </a:extLst>
          </p:cNvPr>
          <p:cNvSpPr>
            <a:spLocks noGrp="1"/>
          </p:cNvSpPr>
          <p:nvPr>
            <p:ph type="sldNum" sz="quarter" idx="12"/>
          </p:nvPr>
        </p:nvSpPr>
        <p:spPr/>
        <p:txBody>
          <a:bodyPr/>
          <a:lstStyle/>
          <a:p>
            <a:fld id="{39170CAF-88AC-4846-AE90-53087C303D43}" type="slidenum">
              <a:rPr lang="en-US" smtClean="0"/>
              <a:t>66</a:t>
            </a:fld>
            <a:endParaRPr lang="en-US"/>
          </a:p>
        </p:txBody>
      </p:sp>
    </p:spTree>
    <p:extLst>
      <p:ext uri="{BB962C8B-B14F-4D97-AF65-F5344CB8AC3E}">
        <p14:creationId xmlns:p14="http://schemas.microsoft.com/office/powerpoint/2010/main" val="23269785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242656" y="136526"/>
            <a:ext cx="10515600" cy="857774"/>
          </a:xfrm>
        </p:spPr>
        <p:txBody>
          <a:bodyPr/>
          <a:lstStyle/>
          <a:p>
            <a:r>
              <a:rPr lang="en-US" b="1" dirty="0">
                <a:solidFill>
                  <a:srgbClr val="FF0000"/>
                </a:solidFill>
              </a:rPr>
              <a:t>The Geometric Series Formula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230819" y="994300"/>
                <a:ext cx="11718525" cy="5557420"/>
              </a:xfrm>
            </p:spPr>
            <p:txBody>
              <a:bodyPr/>
              <a:lstStyle/>
              <a:p>
                <a:pPr marL="0" indent="0">
                  <a:buNone/>
                </a:pPr>
                <a:r>
                  <a:rPr lang="en-US" dirty="0"/>
                  <a:t>The Geometric Series Formula is one of the most important in mathematics. It is one of the few sums we can evaluate exactly.</a:t>
                </a:r>
              </a:p>
              <a:p>
                <a:pPr marL="0" indent="0">
                  <a:buNone/>
                </a:pPr>
                <a:endParaRPr lang="en-US" dirty="0"/>
              </a:p>
              <a:p>
                <a:pPr marL="0" indent="0">
                  <a:buNone/>
                </a:pPr>
                <a:r>
                  <a:rPr lang="en-US" dirty="0"/>
                  <a:t>Lemma: If |r| &lt; 1 then 1 + r + r</a:t>
                </a:r>
                <a:r>
                  <a:rPr lang="en-US" baseline="30000" dirty="0"/>
                  <a:t>2</a:t>
                </a:r>
                <a:r>
                  <a:rPr lang="en-US" dirty="0"/>
                  <a:t> + r</a:t>
                </a:r>
                <a:r>
                  <a:rPr lang="en-US" baseline="30000" dirty="0"/>
                  <a:t>3 </a:t>
                </a:r>
                <a:r>
                  <a:rPr lang="en-US" dirty="0"/>
                  <a:t>+ r</a:t>
                </a:r>
                <a:r>
                  <a:rPr lang="en-US" baseline="30000" dirty="0"/>
                  <a:t>4</a:t>
                </a:r>
                <a:r>
                  <a:rPr lang="en-US" dirty="0"/>
                  <a:t> + … + </a:t>
                </a:r>
                <a:r>
                  <a:rPr lang="en-US" dirty="0" err="1"/>
                  <a:t>r</a:t>
                </a:r>
                <a:r>
                  <a:rPr lang="en-US" baseline="30000" dirty="0" err="1"/>
                  <a:t>n</a:t>
                </a:r>
                <a:r>
                  <a:rPr lang="en-US" baseline="30000" dirty="0"/>
                  <a:t>  </a:t>
                </a:r>
                <a:r>
                  <a:rPr lang="en-US" dirty="0"/>
                  <a: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1 −</m:t>
                        </m:r>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𝑛</m:t>
                            </m:r>
                            <m:r>
                              <a:rPr lang="en-US" i="1">
                                <a:latin typeface="Cambria Math" panose="02040503050406030204" pitchFamily="18" charset="0"/>
                              </a:rPr>
                              <m:t>+1</m:t>
                            </m:r>
                          </m:sup>
                        </m:sSup>
                      </m:num>
                      <m:den>
                        <m:r>
                          <a:rPr lang="en-US" b="0" i="1" smtClean="0">
                            <a:latin typeface="Cambria Math" panose="02040503050406030204" pitchFamily="18" charset="0"/>
                          </a:rPr>
                          <m:t>1−</m:t>
                        </m:r>
                        <m:r>
                          <a:rPr lang="en-US" b="0" i="1" smtClean="0">
                            <a:latin typeface="Cambria Math" panose="02040503050406030204" pitchFamily="18" charset="0"/>
                          </a:rPr>
                          <m:t>𝑟</m:t>
                        </m:r>
                      </m:den>
                    </m:f>
                    <m:r>
                      <a:rPr lang="en-US" b="0" i="1" smtClean="0">
                        <a:latin typeface="Cambria Math" panose="02040503050406030204" pitchFamily="18" charset="0"/>
                      </a:rPr>
                      <m:t>.</m:t>
                    </m:r>
                  </m:oMath>
                </a14:m>
                <a:endParaRPr lang="en-US" b="0" dirty="0"/>
              </a:p>
              <a:p>
                <a:pPr marL="0" indent="0">
                  <a:buNone/>
                </a:pPr>
                <a:r>
                  <a:rPr lang="en-US" dirty="0"/>
                  <a:t>Proof: Let S</a:t>
                </a:r>
                <a:r>
                  <a:rPr lang="en-US" baseline="-25000" dirty="0"/>
                  <a:t>n</a:t>
                </a:r>
                <a:r>
                  <a:rPr lang="en-US" dirty="0"/>
                  <a:t>  = 1 + r + r</a:t>
                </a:r>
                <a:r>
                  <a:rPr lang="en-US" baseline="30000" dirty="0"/>
                  <a:t>2</a:t>
                </a:r>
                <a:r>
                  <a:rPr lang="en-US" dirty="0"/>
                  <a:t> + r</a:t>
                </a:r>
                <a:r>
                  <a:rPr lang="en-US" baseline="30000" dirty="0"/>
                  <a:t>3 </a:t>
                </a:r>
                <a:r>
                  <a:rPr lang="en-US" dirty="0"/>
                  <a:t>+ r</a:t>
                </a:r>
                <a:r>
                  <a:rPr lang="en-US" baseline="30000" dirty="0"/>
                  <a:t>4</a:t>
                </a:r>
                <a:r>
                  <a:rPr lang="en-US" dirty="0"/>
                  <a:t> + … + </a:t>
                </a:r>
                <a:r>
                  <a:rPr lang="en-US" dirty="0" err="1"/>
                  <a:t>r</a:t>
                </a:r>
                <a:r>
                  <a:rPr lang="en-US" baseline="30000" dirty="0" err="1"/>
                  <a:t>n</a:t>
                </a:r>
                <a:r>
                  <a:rPr lang="en-US" baseline="30000" dirty="0"/>
                  <a:t> </a:t>
                </a:r>
              </a:p>
              <a:p>
                <a:pPr marL="0" indent="0">
                  <a:buNone/>
                </a:pPr>
                <a:r>
                  <a:rPr lang="en-US" b="0" dirty="0"/>
                  <a:t>Then       r S</a:t>
                </a:r>
                <a:r>
                  <a:rPr lang="en-US" b="0" baseline="-25000" dirty="0"/>
                  <a:t>n</a:t>
                </a:r>
                <a:r>
                  <a:rPr lang="en-US" b="0" dirty="0"/>
                  <a:t>  =       </a:t>
                </a:r>
                <a:r>
                  <a:rPr lang="en-US" dirty="0"/>
                  <a:t>r + r</a:t>
                </a:r>
                <a:r>
                  <a:rPr lang="en-US" baseline="30000" dirty="0"/>
                  <a:t>2</a:t>
                </a:r>
                <a:r>
                  <a:rPr lang="en-US" dirty="0"/>
                  <a:t> + r</a:t>
                </a:r>
                <a:r>
                  <a:rPr lang="en-US" baseline="30000" dirty="0"/>
                  <a:t>3 </a:t>
                </a:r>
                <a:r>
                  <a:rPr lang="en-US" dirty="0"/>
                  <a:t>+ r</a:t>
                </a:r>
                <a:r>
                  <a:rPr lang="en-US" baseline="30000" dirty="0"/>
                  <a:t>4</a:t>
                </a:r>
                <a:r>
                  <a:rPr lang="en-US" dirty="0"/>
                  <a:t> + … + </a:t>
                </a:r>
                <a:r>
                  <a:rPr lang="en-US" dirty="0" err="1"/>
                  <a:t>r</a:t>
                </a:r>
                <a:r>
                  <a:rPr lang="en-US" baseline="30000" dirty="0" err="1"/>
                  <a:t>n</a:t>
                </a:r>
                <a:r>
                  <a:rPr lang="en-US" baseline="30000" dirty="0"/>
                  <a:t> </a:t>
                </a:r>
                <a:r>
                  <a:rPr lang="en-US" dirty="0"/>
                  <a:t> + r</a:t>
                </a:r>
                <a:r>
                  <a:rPr lang="en-US" baseline="30000" dirty="0"/>
                  <a:t>n+1</a:t>
                </a:r>
              </a:p>
              <a:p>
                <a:pPr marL="0" indent="0">
                  <a:buNone/>
                </a:pPr>
                <a:r>
                  <a:rPr lang="en-US" dirty="0"/>
                  <a:t>Subtract: S</a:t>
                </a:r>
                <a:r>
                  <a:rPr lang="en-US" baseline="-25000" dirty="0"/>
                  <a:t>n </a:t>
                </a:r>
                <a:r>
                  <a:rPr lang="en-US" dirty="0"/>
                  <a:t>– r S</a:t>
                </a:r>
                <a:r>
                  <a:rPr lang="en-US" baseline="-25000" dirty="0"/>
                  <a:t>n</a:t>
                </a:r>
                <a:r>
                  <a:rPr lang="en-US" dirty="0"/>
                  <a:t> = 1 – r</a:t>
                </a:r>
                <a:r>
                  <a:rPr lang="en-US" baseline="30000" dirty="0"/>
                  <a:t>n+1</a:t>
                </a:r>
                <a:r>
                  <a:rPr lang="en-US" dirty="0"/>
                  <a:t>, </a:t>
                </a:r>
              </a:p>
              <a:p>
                <a:pPr marL="0" indent="0">
                  <a:buNone/>
                </a:pPr>
                <a:r>
                  <a:rPr lang="en-US" dirty="0"/>
                  <a:t>So (1-r) S</a:t>
                </a:r>
                <a:r>
                  <a:rPr lang="en-US" baseline="-25000" dirty="0"/>
                  <a:t>n</a:t>
                </a:r>
                <a:r>
                  <a:rPr lang="en-US" dirty="0"/>
                  <a:t>  = 1 – r</a:t>
                </a:r>
                <a:r>
                  <a:rPr lang="en-US" baseline="30000" dirty="0"/>
                  <a:t>n+1</a:t>
                </a:r>
                <a:r>
                  <a:rPr lang="en-US" dirty="0"/>
                  <a:t>,  or S</a:t>
                </a:r>
                <a:r>
                  <a:rPr lang="en-US" baseline="-25000" dirty="0"/>
                  <a:t>n</a:t>
                </a:r>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1 −</m:t>
                        </m:r>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𝑛</m:t>
                            </m:r>
                            <m:r>
                              <a:rPr lang="en-US" i="1">
                                <a:latin typeface="Cambria Math" panose="02040503050406030204" pitchFamily="18" charset="0"/>
                              </a:rPr>
                              <m:t>+1</m:t>
                            </m:r>
                          </m:sup>
                        </m:sSup>
                      </m:num>
                      <m:den>
                        <m:r>
                          <a:rPr lang="en-US" i="1">
                            <a:latin typeface="Cambria Math" panose="02040503050406030204" pitchFamily="18" charset="0"/>
                          </a:rPr>
                          <m:t>1−</m:t>
                        </m:r>
                        <m:r>
                          <a:rPr lang="en-US" i="1">
                            <a:latin typeface="Cambria Math" panose="02040503050406030204" pitchFamily="18" charset="0"/>
                          </a:rPr>
                          <m:t>𝑟</m:t>
                        </m:r>
                      </m:den>
                    </m:f>
                  </m:oMath>
                </a14:m>
                <a:r>
                  <a:rPr lang="en-US" dirty="0"/>
                  <a:t>.</a:t>
                </a:r>
              </a:p>
              <a:p>
                <a:pPr marL="0" indent="0">
                  <a:buNone/>
                </a:pPr>
                <a:r>
                  <a:rPr lang="en-US" dirty="0"/>
                  <a:t>If we let n go to infinity, we see r</a:t>
                </a:r>
                <a:r>
                  <a:rPr lang="en-US" baseline="30000" dirty="0"/>
                  <a:t>n+1</a:t>
                </a:r>
                <a:r>
                  <a:rPr lang="en-US" dirty="0"/>
                  <a:t> goes to</a:t>
                </a:r>
                <a:endParaRPr lang="en-US" b="0"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B79E2571-DA50-4621-B538-0AD06AD75D6C}"/>
                  </a:ext>
                </a:extLst>
              </p:cNvPr>
              <p:cNvSpPr>
                <a:spLocks noGrp="1" noRot="1" noChangeAspect="1" noMove="1" noResize="1" noEditPoints="1" noAdjustHandles="1" noChangeArrowheads="1" noChangeShapeType="1" noTextEdit="1"/>
              </p:cNvSpPr>
              <p:nvPr>
                <p:ph idx="1"/>
              </p:nvPr>
            </p:nvSpPr>
            <p:spPr>
              <a:xfrm>
                <a:off x="230819" y="994300"/>
                <a:ext cx="11718525" cy="5557420"/>
              </a:xfrm>
              <a:blipFill>
                <a:blip r:embed="rId2"/>
                <a:stretch>
                  <a:fillRect l="-1093" t="-175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08E7234-FF0B-481F-91C7-411A1E19BB2D}"/>
              </a:ext>
            </a:extLst>
          </p:cNvPr>
          <p:cNvSpPr>
            <a:spLocks noGrp="1"/>
          </p:cNvSpPr>
          <p:nvPr>
            <p:ph type="sldNum" sz="quarter" idx="12"/>
          </p:nvPr>
        </p:nvSpPr>
        <p:spPr/>
        <p:txBody>
          <a:bodyPr/>
          <a:lstStyle/>
          <a:p>
            <a:fld id="{39170CAF-88AC-4846-AE90-53087C303D43}" type="slidenum">
              <a:rPr lang="en-US" smtClean="0"/>
              <a:t>67</a:t>
            </a:fld>
            <a:endParaRPr lang="en-US"/>
          </a:p>
        </p:txBody>
      </p:sp>
    </p:spTree>
    <p:extLst>
      <p:ext uri="{BB962C8B-B14F-4D97-AF65-F5344CB8AC3E}">
        <p14:creationId xmlns:p14="http://schemas.microsoft.com/office/powerpoint/2010/main" val="3339376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242656" y="136526"/>
            <a:ext cx="10515600" cy="857774"/>
          </a:xfrm>
        </p:spPr>
        <p:txBody>
          <a:bodyPr/>
          <a:lstStyle/>
          <a:p>
            <a:r>
              <a:rPr lang="en-US" b="1" dirty="0">
                <a:solidFill>
                  <a:srgbClr val="FF0000"/>
                </a:solidFill>
              </a:rPr>
              <a:t>The Geometric Series Formula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230819" y="994300"/>
                <a:ext cx="11718525" cy="5557420"/>
              </a:xfrm>
            </p:spPr>
            <p:txBody>
              <a:bodyPr/>
              <a:lstStyle/>
              <a:p>
                <a:pPr marL="0" indent="0">
                  <a:buNone/>
                </a:pPr>
                <a:r>
                  <a:rPr lang="en-US" dirty="0"/>
                  <a:t>The Geometric Series Formula is one of the most important in mathematics. It is one of the few sums we can evaluate exactly.</a:t>
                </a:r>
              </a:p>
              <a:p>
                <a:pPr marL="0" indent="0">
                  <a:buNone/>
                </a:pPr>
                <a:endParaRPr lang="en-US" dirty="0"/>
              </a:p>
              <a:p>
                <a:pPr marL="0" indent="0">
                  <a:buNone/>
                </a:pPr>
                <a:r>
                  <a:rPr lang="en-US" dirty="0"/>
                  <a:t>Lemma: If |r| &lt; 1 then 1 + r + r</a:t>
                </a:r>
                <a:r>
                  <a:rPr lang="en-US" baseline="30000" dirty="0"/>
                  <a:t>2</a:t>
                </a:r>
                <a:r>
                  <a:rPr lang="en-US" dirty="0"/>
                  <a:t> + r</a:t>
                </a:r>
                <a:r>
                  <a:rPr lang="en-US" baseline="30000" dirty="0"/>
                  <a:t>3 </a:t>
                </a:r>
                <a:r>
                  <a:rPr lang="en-US" dirty="0"/>
                  <a:t>+ r</a:t>
                </a:r>
                <a:r>
                  <a:rPr lang="en-US" baseline="30000" dirty="0"/>
                  <a:t>4</a:t>
                </a:r>
                <a:r>
                  <a:rPr lang="en-US" dirty="0"/>
                  <a:t> + … + </a:t>
                </a:r>
                <a:r>
                  <a:rPr lang="en-US" dirty="0" err="1"/>
                  <a:t>r</a:t>
                </a:r>
                <a:r>
                  <a:rPr lang="en-US" baseline="30000" dirty="0" err="1"/>
                  <a:t>n</a:t>
                </a:r>
                <a:r>
                  <a:rPr lang="en-US" baseline="30000" dirty="0"/>
                  <a:t>  </a:t>
                </a:r>
                <a:r>
                  <a:rPr lang="en-US" dirty="0"/>
                  <a: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1 −</m:t>
                        </m:r>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𝑛</m:t>
                            </m:r>
                            <m:r>
                              <a:rPr lang="en-US" i="1">
                                <a:latin typeface="Cambria Math" panose="02040503050406030204" pitchFamily="18" charset="0"/>
                              </a:rPr>
                              <m:t>+1</m:t>
                            </m:r>
                          </m:sup>
                        </m:sSup>
                      </m:num>
                      <m:den>
                        <m:r>
                          <a:rPr lang="en-US" b="0" i="1" smtClean="0">
                            <a:latin typeface="Cambria Math" panose="02040503050406030204" pitchFamily="18" charset="0"/>
                          </a:rPr>
                          <m:t>1−</m:t>
                        </m:r>
                        <m:r>
                          <a:rPr lang="en-US" b="0" i="1" smtClean="0">
                            <a:latin typeface="Cambria Math" panose="02040503050406030204" pitchFamily="18" charset="0"/>
                          </a:rPr>
                          <m:t>𝑟</m:t>
                        </m:r>
                      </m:den>
                    </m:f>
                    <m:r>
                      <a:rPr lang="en-US" b="0" i="1" smtClean="0">
                        <a:latin typeface="Cambria Math" panose="02040503050406030204" pitchFamily="18" charset="0"/>
                      </a:rPr>
                      <m:t>.</m:t>
                    </m:r>
                  </m:oMath>
                </a14:m>
                <a:endParaRPr lang="en-US" b="0" dirty="0"/>
              </a:p>
              <a:p>
                <a:pPr marL="0" indent="0">
                  <a:buNone/>
                </a:pPr>
                <a:r>
                  <a:rPr lang="en-US" dirty="0"/>
                  <a:t>Proof: Let S</a:t>
                </a:r>
                <a:r>
                  <a:rPr lang="en-US" baseline="-25000" dirty="0"/>
                  <a:t>n</a:t>
                </a:r>
                <a:r>
                  <a:rPr lang="en-US" dirty="0"/>
                  <a:t>  = 1 + r + r</a:t>
                </a:r>
                <a:r>
                  <a:rPr lang="en-US" baseline="30000" dirty="0"/>
                  <a:t>2</a:t>
                </a:r>
                <a:r>
                  <a:rPr lang="en-US" dirty="0"/>
                  <a:t> + r</a:t>
                </a:r>
                <a:r>
                  <a:rPr lang="en-US" baseline="30000" dirty="0"/>
                  <a:t>3 </a:t>
                </a:r>
                <a:r>
                  <a:rPr lang="en-US" dirty="0"/>
                  <a:t>+ r</a:t>
                </a:r>
                <a:r>
                  <a:rPr lang="en-US" baseline="30000" dirty="0"/>
                  <a:t>4</a:t>
                </a:r>
                <a:r>
                  <a:rPr lang="en-US" dirty="0"/>
                  <a:t> + … + </a:t>
                </a:r>
                <a:r>
                  <a:rPr lang="en-US" dirty="0" err="1"/>
                  <a:t>r</a:t>
                </a:r>
                <a:r>
                  <a:rPr lang="en-US" baseline="30000" dirty="0" err="1"/>
                  <a:t>n</a:t>
                </a:r>
                <a:r>
                  <a:rPr lang="en-US" baseline="30000" dirty="0"/>
                  <a:t> </a:t>
                </a:r>
              </a:p>
              <a:p>
                <a:pPr marL="0" indent="0">
                  <a:buNone/>
                </a:pPr>
                <a:r>
                  <a:rPr lang="en-US" b="0" dirty="0"/>
                  <a:t>Then       r S</a:t>
                </a:r>
                <a:r>
                  <a:rPr lang="en-US" b="0" baseline="-25000" dirty="0"/>
                  <a:t>n</a:t>
                </a:r>
                <a:r>
                  <a:rPr lang="en-US" b="0" dirty="0"/>
                  <a:t>  =       </a:t>
                </a:r>
                <a:r>
                  <a:rPr lang="en-US" dirty="0"/>
                  <a:t>r + r</a:t>
                </a:r>
                <a:r>
                  <a:rPr lang="en-US" baseline="30000" dirty="0"/>
                  <a:t>2</a:t>
                </a:r>
                <a:r>
                  <a:rPr lang="en-US" dirty="0"/>
                  <a:t> + r</a:t>
                </a:r>
                <a:r>
                  <a:rPr lang="en-US" baseline="30000" dirty="0"/>
                  <a:t>3 </a:t>
                </a:r>
                <a:r>
                  <a:rPr lang="en-US" dirty="0"/>
                  <a:t>+ r</a:t>
                </a:r>
                <a:r>
                  <a:rPr lang="en-US" baseline="30000" dirty="0"/>
                  <a:t>4</a:t>
                </a:r>
                <a:r>
                  <a:rPr lang="en-US" dirty="0"/>
                  <a:t> + … + </a:t>
                </a:r>
                <a:r>
                  <a:rPr lang="en-US" dirty="0" err="1"/>
                  <a:t>r</a:t>
                </a:r>
                <a:r>
                  <a:rPr lang="en-US" baseline="30000" dirty="0" err="1"/>
                  <a:t>n</a:t>
                </a:r>
                <a:r>
                  <a:rPr lang="en-US" baseline="30000" dirty="0"/>
                  <a:t> </a:t>
                </a:r>
                <a:r>
                  <a:rPr lang="en-US" dirty="0"/>
                  <a:t> + r</a:t>
                </a:r>
                <a:r>
                  <a:rPr lang="en-US" baseline="30000" dirty="0"/>
                  <a:t>n+1</a:t>
                </a:r>
              </a:p>
              <a:p>
                <a:pPr marL="0" indent="0">
                  <a:buNone/>
                </a:pPr>
                <a:r>
                  <a:rPr lang="en-US" dirty="0"/>
                  <a:t>Subtract: S</a:t>
                </a:r>
                <a:r>
                  <a:rPr lang="en-US" baseline="-25000" dirty="0"/>
                  <a:t>n </a:t>
                </a:r>
                <a:r>
                  <a:rPr lang="en-US" dirty="0"/>
                  <a:t>– r S</a:t>
                </a:r>
                <a:r>
                  <a:rPr lang="en-US" baseline="-25000" dirty="0"/>
                  <a:t>n</a:t>
                </a:r>
                <a:r>
                  <a:rPr lang="en-US" dirty="0"/>
                  <a:t> = 1 – r</a:t>
                </a:r>
                <a:r>
                  <a:rPr lang="en-US" baseline="30000" dirty="0"/>
                  <a:t>n+1</a:t>
                </a:r>
                <a:r>
                  <a:rPr lang="en-US" dirty="0"/>
                  <a:t>, </a:t>
                </a:r>
              </a:p>
              <a:p>
                <a:pPr marL="0" indent="0">
                  <a:buNone/>
                </a:pPr>
                <a:r>
                  <a:rPr lang="en-US" dirty="0"/>
                  <a:t>So (1-r) S</a:t>
                </a:r>
                <a:r>
                  <a:rPr lang="en-US" baseline="-25000" dirty="0"/>
                  <a:t>n</a:t>
                </a:r>
                <a:r>
                  <a:rPr lang="en-US" dirty="0"/>
                  <a:t>  = 1 – r</a:t>
                </a:r>
                <a:r>
                  <a:rPr lang="en-US" baseline="30000" dirty="0"/>
                  <a:t>n+1</a:t>
                </a:r>
                <a:r>
                  <a:rPr lang="en-US" dirty="0"/>
                  <a:t>,  or S</a:t>
                </a:r>
                <a:r>
                  <a:rPr lang="en-US" baseline="-25000" dirty="0"/>
                  <a:t>n</a:t>
                </a:r>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1 −</m:t>
                        </m:r>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𝑛</m:t>
                            </m:r>
                            <m:r>
                              <a:rPr lang="en-US" i="1">
                                <a:latin typeface="Cambria Math" panose="02040503050406030204" pitchFamily="18" charset="0"/>
                              </a:rPr>
                              <m:t>+1</m:t>
                            </m:r>
                          </m:sup>
                        </m:sSup>
                      </m:num>
                      <m:den>
                        <m:r>
                          <a:rPr lang="en-US" i="1">
                            <a:latin typeface="Cambria Math" panose="02040503050406030204" pitchFamily="18" charset="0"/>
                          </a:rPr>
                          <m:t>1−</m:t>
                        </m:r>
                        <m:r>
                          <a:rPr lang="en-US" i="1">
                            <a:latin typeface="Cambria Math" panose="02040503050406030204" pitchFamily="18" charset="0"/>
                          </a:rPr>
                          <m:t>𝑟</m:t>
                        </m:r>
                      </m:den>
                    </m:f>
                  </m:oMath>
                </a14:m>
                <a:r>
                  <a:rPr lang="en-US" dirty="0"/>
                  <a:t>.</a:t>
                </a:r>
              </a:p>
              <a:p>
                <a:pPr marL="0" indent="0">
                  <a:buNone/>
                </a:pPr>
                <a:r>
                  <a:rPr lang="en-US" dirty="0"/>
                  <a:t>If we let n go to infinity, we see r</a:t>
                </a:r>
                <a:r>
                  <a:rPr lang="en-US" baseline="30000" dirty="0"/>
                  <a:t>n+1</a:t>
                </a:r>
                <a:r>
                  <a:rPr lang="en-US" dirty="0"/>
                  <a:t> goes to 0, so we get the infinite sum is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1 </m:t>
                        </m:r>
                      </m:num>
                      <m:den>
                        <m:r>
                          <a:rPr lang="en-US" i="1">
                            <a:latin typeface="Cambria Math" panose="02040503050406030204" pitchFamily="18" charset="0"/>
                          </a:rPr>
                          <m:t>1−</m:t>
                        </m:r>
                        <m:r>
                          <a:rPr lang="en-US" i="1">
                            <a:latin typeface="Cambria Math" panose="02040503050406030204" pitchFamily="18" charset="0"/>
                          </a:rPr>
                          <m:t>𝑟</m:t>
                        </m:r>
                      </m:den>
                    </m:f>
                  </m:oMath>
                </a14:m>
                <a:r>
                  <a:rPr lang="en-US" dirty="0"/>
                  <a:t>. </a:t>
                </a:r>
                <a:endParaRPr lang="en-US" b="0"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B79E2571-DA50-4621-B538-0AD06AD75D6C}"/>
                  </a:ext>
                </a:extLst>
              </p:cNvPr>
              <p:cNvSpPr>
                <a:spLocks noGrp="1" noRot="1" noChangeAspect="1" noMove="1" noResize="1" noEditPoints="1" noAdjustHandles="1" noChangeArrowheads="1" noChangeShapeType="1" noTextEdit="1"/>
              </p:cNvSpPr>
              <p:nvPr>
                <p:ph idx="1"/>
              </p:nvPr>
            </p:nvSpPr>
            <p:spPr>
              <a:xfrm>
                <a:off x="230819" y="994300"/>
                <a:ext cx="11718525" cy="5557420"/>
              </a:xfrm>
              <a:blipFill>
                <a:blip r:embed="rId2"/>
                <a:stretch>
                  <a:fillRect l="-1093" t="-1754" r="-36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08E7234-FF0B-481F-91C7-411A1E19BB2D}"/>
              </a:ext>
            </a:extLst>
          </p:cNvPr>
          <p:cNvSpPr>
            <a:spLocks noGrp="1"/>
          </p:cNvSpPr>
          <p:nvPr>
            <p:ph type="sldNum" sz="quarter" idx="12"/>
          </p:nvPr>
        </p:nvSpPr>
        <p:spPr/>
        <p:txBody>
          <a:bodyPr/>
          <a:lstStyle/>
          <a:p>
            <a:fld id="{39170CAF-88AC-4846-AE90-53087C303D43}" type="slidenum">
              <a:rPr lang="en-US" smtClean="0"/>
              <a:t>68</a:t>
            </a:fld>
            <a:endParaRPr lang="en-US"/>
          </a:p>
        </p:txBody>
      </p:sp>
    </p:spTree>
    <p:extLst>
      <p:ext uri="{BB962C8B-B14F-4D97-AF65-F5344CB8AC3E}">
        <p14:creationId xmlns:p14="http://schemas.microsoft.com/office/powerpoint/2010/main" val="18097941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EC19E8-2600-4616-9879-D1642792B564}"/>
              </a:ext>
            </a:extLst>
          </p:cNvPr>
          <p:cNvSpPr>
            <a:spLocks noGrp="1"/>
          </p:cNvSpPr>
          <p:nvPr>
            <p:ph type="sldNum" sz="quarter" idx="12"/>
          </p:nvPr>
        </p:nvSpPr>
        <p:spPr/>
        <p:txBody>
          <a:bodyPr/>
          <a:lstStyle/>
          <a:p>
            <a:fld id="{39170CAF-88AC-4846-AE90-53087C303D43}" type="slidenum">
              <a:rPr lang="en-US" smtClean="0"/>
              <a:t>69</a:t>
            </a:fld>
            <a:endParaRPr lang="en-US"/>
          </a:p>
        </p:txBody>
      </p:sp>
      <p:pic>
        <p:nvPicPr>
          <p:cNvPr id="3" name="Picture 2">
            <a:extLst>
              <a:ext uri="{FF2B5EF4-FFF2-40B4-BE49-F238E27FC236}">
                <a16:creationId xmlns:a16="http://schemas.microsoft.com/office/drawing/2014/main" id="{B6A73037-030E-40BD-ACFB-A6CFE201AA42}"/>
              </a:ext>
            </a:extLst>
          </p:cNvPr>
          <p:cNvPicPr>
            <a:picLocks noChangeAspect="1"/>
          </p:cNvPicPr>
          <p:nvPr/>
        </p:nvPicPr>
        <p:blipFill>
          <a:blip r:embed="rId2"/>
          <a:stretch>
            <a:fillRect/>
          </a:stretch>
        </p:blipFill>
        <p:spPr>
          <a:xfrm>
            <a:off x="1786516" y="548390"/>
            <a:ext cx="8618967" cy="5761219"/>
          </a:xfrm>
          <a:prstGeom prst="rect">
            <a:avLst/>
          </a:prstGeom>
        </p:spPr>
      </p:pic>
      <p:sp>
        <p:nvSpPr>
          <p:cNvPr id="4" name="TextBox 3">
            <a:extLst>
              <a:ext uri="{FF2B5EF4-FFF2-40B4-BE49-F238E27FC236}">
                <a16:creationId xmlns:a16="http://schemas.microsoft.com/office/drawing/2014/main" id="{ACF4B0AA-0C0C-41BC-AB76-19A953F9C1B5}"/>
              </a:ext>
            </a:extLst>
          </p:cNvPr>
          <p:cNvSpPr txBox="1"/>
          <p:nvPr/>
        </p:nvSpPr>
        <p:spPr>
          <a:xfrm>
            <a:off x="1786516" y="5752730"/>
            <a:ext cx="8618967" cy="369332"/>
          </a:xfrm>
          <a:prstGeom prst="rect">
            <a:avLst/>
          </a:prstGeom>
          <a:noFill/>
        </p:spPr>
        <p:txBody>
          <a:bodyPr wrap="square" rtlCol="0">
            <a:spAutoFit/>
          </a:bodyPr>
          <a:lstStyle/>
          <a:p>
            <a:pPr algn="ctr"/>
            <a:r>
              <a:rPr lang="en-US" dirty="0">
                <a:solidFill>
                  <a:srgbClr val="FF0000"/>
                </a:solidFill>
              </a:rPr>
              <a:t>We will prove the Geometric Series Formula just by studying this basketball game!</a:t>
            </a:r>
          </a:p>
        </p:txBody>
      </p:sp>
    </p:spTree>
    <p:extLst>
      <p:ext uri="{BB962C8B-B14F-4D97-AF65-F5344CB8AC3E}">
        <p14:creationId xmlns:p14="http://schemas.microsoft.com/office/powerpoint/2010/main" val="503187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A819-113B-4399-9B67-D558D3789E9C}"/>
              </a:ext>
            </a:extLst>
          </p:cNvPr>
          <p:cNvSpPr>
            <a:spLocks noGrp="1"/>
          </p:cNvSpPr>
          <p:nvPr>
            <p:ph type="title"/>
          </p:nvPr>
        </p:nvSpPr>
        <p:spPr/>
        <p:txBody>
          <a:bodyPr/>
          <a:lstStyle/>
          <a:p>
            <a:r>
              <a:rPr lang="en-US" dirty="0">
                <a:solidFill>
                  <a:srgbClr val="FF0000"/>
                </a:solidFill>
              </a:rPr>
              <a:t>Notation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C9177B-DFCC-435D-976C-1901C0F52535}"/>
                  </a:ext>
                </a:extLst>
              </p:cNvPr>
              <p:cNvSpPr>
                <a:spLocks noGrp="1"/>
              </p:cNvSpPr>
              <p:nvPr>
                <p:ph idx="1"/>
              </p:nvPr>
            </p:nvSpPr>
            <p:spPr>
              <a:xfrm>
                <a:off x="838200" y="1825625"/>
                <a:ext cx="10515600" cy="4351338"/>
              </a:xfrm>
            </p:spPr>
            <p:txBody>
              <a:bodyPr>
                <a:normAutofit lnSpcReduction="10000"/>
              </a:bodyPr>
              <a:lstStyle/>
              <a:p>
                <a:pPr marL="0" indent="0">
                  <a:buNone/>
                </a:pPr>
                <a:r>
                  <a:rPr lang="en-US" dirty="0"/>
                  <a:t>Imagine we have a sequence a</a:t>
                </a:r>
                <a:r>
                  <a:rPr lang="en-US" baseline="-25000" dirty="0"/>
                  <a:t>1</a:t>
                </a:r>
                <a:r>
                  <a:rPr lang="en-US" dirty="0"/>
                  <a:t>, a</a:t>
                </a:r>
                <a:r>
                  <a:rPr lang="en-US" baseline="-25000" dirty="0"/>
                  <a:t>2</a:t>
                </a:r>
                <a:r>
                  <a:rPr lang="en-US" dirty="0"/>
                  <a:t>, a</a:t>
                </a:r>
                <a:r>
                  <a:rPr lang="en-US" baseline="-25000" dirty="0"/>
                  <a:t>3</a:t>
                </a:r>
                <a:r>
                  <a:rPr lang="en-US" dirty="0"/>
                  <a:t>, a</a:t>
                </a:r>
                <a:r>
                  <a:rPr lang="en-US" baseline="-25000" dirty="0"/>
                  <a:t>4</a:t>
                </a:r>
                <a:r>
                  <a:rPr lang="en-US" dirty="0"/>
                  <a:t>, ….</a:t>
                </a:r>
              </a:p>
              <a:p>
                <a:pPr marL="0" indent="0">
                  <a:buNone/>
                </a:pPr>
                <a:endParaRPr lang="en-US" dirty="0"/>
              </a:p>
              <a:p>
                <a:pPr marL="0" indent="0">
                  <a:buNone/>
                </a:pPr>
                <a:r>
                  <a:rPr lang="en-US" dirty="0"/>
                  <a:t>Perhaps a</a:t>
                </a:r>
                <a:r>
                  <a:rPr lang="en-US" baseline="-25000" dirty="0"/>
                  <a:t>n </a:t>
                </a:r>
                <a:r>
                  <a:rPr lang="en-US" dirty="0"/>
                  <a:t>= n</a:t>
                </a:r>
                <a:r>
                  <a:rPr lang="en-US" baseline="30000" dirty="0"/>
                  <a:t>2</a:t>
                </a:r>
                <a:r>
                  <a:rPr lang="en-US" dirty="0"/>
                  <a:t> so the sequence is 1, 4, 9, 16, …..</a:t>
                </a:r>
              </a:p>
              <a:p>
                <a:pPr marL="0" indent="0">
                  <a:buNone/>
                </a:pPr>
                <a:r>
                  <a:rPr lang="en-US" dirty="0"/>
                  <a:t>Or maybe a</a:t>
                </a:r>
                <a:r>
                  <a:rPr lang="en-US" baseline="-25000" dirty="0"/>
                  <a:t>n</a:t>
                </a:r>
                <a:r>
                  <a:rPr lang="en-US" dirty="0"/>
                  <a:t> is the n</a:t>
                </a:r>
                <a:r>
                  <a:rPr lang="en-US" baseline="30000" dirty="0"/>
                  <a:t>th</a:t>
                </a:r>
                <a:r>
                  <a:rPr lang="en-US" baseline="-25000" dirty="0"/>
                  <a:t> </a:t>
                </a:r>
                <a:r>
                  <a:rPr lang="en-US" dirty="0"/>
                  <a:t>prime, so the sequence is 2, 3, 5, 7, …..</a:t>
                </a:r>
              </a:p>
              <a:p>
                <a:pPr marL="0" indent="0">
                  <a:buNone/>
                </a:pPr>
                <a:endParaRPr lang="en-US" dirty="0"/>
              </a:p>
              <a:p>
                <a:pPr marL="0" indent="0">
                  <a:buNone/>
                </a:pPr>
                <a:r>
                  <a:rPr lang="en-US" dirty="0"/>
                  <a:t>By </a:t>
                </a:r>
                <a14:m>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𝑛</m:t>
                        </m:r>
                        <m:r>
                          <a:rPr lang="en-US" b="0" i="1" smtClean="0">
                            <a:latin typeface="Cambria Math" panose="02040503050406030204" pitchFamily="18" charset="0"/>
                          </a:rPr>
                          <m:t>=4</m:t>
                        </m:r>
                      </m:sub>
                      <m:sup>
                        <m:r>
                          <a:rPr lang="en-US" b="0" i="1" smtClean="0">
                            <a:latin typeface="Cambria Math" panose="02040503050406030204" pitchFamily="18" charset="0"/>
                          </a:rPr>
                          <m:t>9</m:t>
                        </m:r>
                      </m:sup>
                      <m:e>
                        <m:r>
                          <a:rPr lang="en-US" b="0" i="1" smtClean="0">
                            <a:latin typeface="Cambria Math" panose="02040503050406030204" pitchFamily="18" charset="0"/>
                          </a:rPr>
                          <m:t>𝑎</m:t>
                        </m:r>
                        <m:r>
                          <a:rPr lang="en-US" b="0" i="1" baseline="-25000" smtClean="0">
                            <a:latin typeface="Cambria Math" panose="02040503050406030204" pitchFamily="18" charset="0"/>
                          </a:rPr>
                          <m:t>𝑛</m:t>
                        </m:r>
                        <m:r>
                          <a:rPr lang="en-US" b="0" i="1" baseline="-25000" smtClean="0">
                            <a:latin typeface="Cambria Math" panose="02040503050406030204" pitchFamily="18" charset="0"/>
                          </a:rPr>
                          <m:t> </m:t>
                        </m:r>
                      </m:e>
                    </m:nary>
                  </m:oMath>
                </a14:m>
                <a:r>
                  <a:rPr lang="en-US" dirty="0"/>
                  <a:t>we mean a</a:t>
                </a:r>
                <a:r>
                  <a:rPr lang="en-US" baseline="-25000" dirty="0"/>
                  <a:t>4</a:t>
                </a:r>
                <a:r>
                  <a:rPr lang="en-US" dirty="0"/>
                  <a:t> + a</a:t>
                </a:r>
                <a:r>
                  <a:rPr lang="en-US" baseline="-25000" dirty="0"/>
                  <a:t>5</a:t>
                </a:r>
                <a:r>
                  <a:rPr lang="en-US" dirty="0"/>
                  <a:t> + a</a:t>
                </a:r>
                <a:r>
                  <a:rPr lang="en-US" baseline="-25000" dirty="0"/>
                  <a:t>6</a:t>
                </a:r>
                <a:r>
                  <a:rPr lang="en-US" dirty="0"/>
                  <a:t> + a</a:t>
                </a:r>
                <a:r>
                  <a:rPr lang="en-US" baseline="-25000" dirty="0"/>
                  <a:t>7</a:t>
                </a:r>
                <a:r>
                  <a:rPr lang="en-US" dirty="0"/>
                  <a:t> + a</a:t>
                </a:r>
                <a:r>
                  <a:rPr lang="en-US" baseline="-25000" dirty="0"/>
                  <a:t>8</a:t>
                </a:r>
                <a:r>
                  <a:rPr lang="en-US" dirty="0"/>
                  <a:t> + a</a:t>
                </a:r>
                <a:r>
                  <a:rPr lang="en-US" baseline="-25000" dirty="0"/>
                  <a:t>9</a:t>
                </a:r>
                <a:r>
                  <a:rPr lang="en-US" dirty="0"/>
                  <a:t>. This is concise notation, and saves us the trouble of writing everything each time.</a:t>
                </a:r>
              </a:p>
              <a:p>
                <a:pPr marL="0" indent="0">
                  <a:buNone/>
                </a:pPr>
                <a:endParaRPr lang="en-US" dirty="0"/>
              </a:p>
              <a:p>
                <a:pPr marL="0" indent="0">
                  <a:buNone/>
                </a:pPr>
                <a:r>
                  <a:rPr lang="en-US" dirty="0"/>
                  <a:t>Sometimes convenient to start with a</a:t>
                </a:r>
                <a:r>
                  <a:rPr lang="en-US" baseline="-25000" dirty="0"/>
                  <a:t>0</a:t>
                </a:r>
                <a:r>
                  <a:rPr lang="en-US" dirty="0"/>
                  <a:t>.</a:t>
                </a:r>
              </a:p>
            </p:txBody>
          </p:sp>
        </mc:Choice>
        <mc:Fallback xmlns="">
          <p:sp>
            <p:nvSpPr>
              <p:cNvPr id="3" name="Content Placeholder 2">
                <a:extLst>
                  <a:ext uri="{FF2B5EF4-FFF2-40B4-BE49-F238E27FC236}">
                    <a16:creationId xmlns:a16="http://schemas.microsoft.com/office/drawing/2014/main" id="{62C9177B-DFCC-435D-976C-1901C0F52535}"/>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2"/>
                <a:stretch>
                  <a:fillRect l="-1217" t="-308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2E84AB4-A669-427A-A1AF-8B02323F72E3}"/>
              </a:ext>
            </a:extLst>
          </p:cNvPr>
          <p:cNvSpPr>
            <a:spLocks noGrp="1"/>
          </p:cNvSpPr>
          <p:nvPr>
            <p:ph type="sldNum" sz="quarter" idx="12"/>
          </p:nvPr>
        </p:nvSpPr>
        <p:spPr/>
        <p:txBody>
          <a:bodyPr/>
          <a:lstStyle/>
          <a:p>
            <a:fld id="{39170CAF-88AC-4846-AE90-53087C303D43}" type="slidenum">
              <a:rPr lang="en-US" smtClean="0"/>
              <a:t>7</a:t>
            </a:fld>
            <a:endParaRPr lang="en-US"/>
          </a:p>
        </p:txBody>
      </p:sp>
    </p:spTree>
    <p:extLst>
      <p:ext uri="{BB962C8B-B14F-4D97-AF65-F5344CB8AC3E}">
        <p14:creationId xmlns:p14="http://schemas.microsoft.com/office/powerpoint/2010/main" val="39249367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52313C-5162-4327-BA78-33E7F2B52587}"/>
              </a:ext>
            </a:extLst>
          </p:cNvPr>
          <p:cNvSpPr>
            <a:spLocks noGrp="1"/>
          </p:cNvSpPr>
          <p:nvPr>
            <p:ph type="sldNum" sz="quarter" idx="12"/>
          </p:nvPr>
        </p:nvSpPr>
        <p:spPr/>
        <p:txBody>
          <a:bodyPr/>
          <a:lstStyle/>
          <a:p>
            <a:fld id="{39170CAF-88AC-4846-AE90-53087C303D43}" type="slidenum">
              <a:rPr lang="en-US" smtClean="0"/>
              <a:t>70</a:t>
            </a:fld>
            <a:endParaRPr lang="en-US"/>
          </a:p>
        </p:txBody>
      </p:sp>
      <p:pic>
        <p:nvPicPr>
          <p:cNvPr id="3" name="Picture 2">
            <a:extLst>
              <a:ext uri="{FF2B5EF4-FFF2-40B4-BE49-F238E27FC236}">
                <a16:creationId xmlns:a16="http://schemas.microsoft.com/office/drawing/2014/main" id="{8E162CE4-E88E-40C6-9F86-6CCB90D89FD8}"/>
              </a:ext>
            </a:extLst>
          </p:cNvPr>
          <p:cNvPicPr>
            <a:picLocks noChangeAspect="1"/>
          </p:cNvPicPr>
          <p:nvPr/>
        </p:nvPicPr>
        <p:blipFill>
          <a:blip r:embed="rId2"/>
          <a:stretch>
            <a:fillRect/>
          </a:stretch>
        </p:blipFill>
        <p:spPr>
          <a:xfrm>
            <a:off x="1771275" y="563631"/>
            <a:ext cx="8649450" cy="5730737"/>
          </a:xfrm>
          <a:prstGeom prst="rect">
            <a:avLst/>
          </a:prstGeom>
        </p:spPr>
      </p:pic>
    </p:spTree>
    <p:extLst>
      <p:ext uri="{BB962C8B-B14F-4D97-AF65-F5344CB8AC3E}">
        <p14:creationId xmlns:p14="http://schemas.microsoft.com/office/powerpoint/2010/main" val="25301206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C4C158-E10D-4EEE-94B9-311924EBAF4D}"/>
              </a:ext>
            </a:extLst>
          </p:cNvPr>
          <p:cNvSpPr>
            <a:spLocks noGrp="1"/>
          </p:cNvSpPr>
          <p:nvPr>
            <p:ph type="sldNum" sz="quarter" idx="12"/>
          </p:nvPr>
        </p:nvSpPr>
        <p:spPr/>
        <p:txBody>
          <a:bodyPr/>
          <a:lstStyle/>
          <a:p>
            <a:fld id="{39170CAF-88AC-4846-AE90-53087C303D43}" type="slidenum">
              <a:rPr lang="en-US" smtClean="0"/>
              <a:t>71</a:t>
            </a:fld>
            <a:endParaRPr lang="en-US"/>
          </a:p>
        </p:txBody>
      </p:sp>
      <p:pic>
        <p:nvPicPr>
          <p:cNvPr id="3" name="Picture 2">
            <a:extLst>
              <a:ext uri="{FF2B5EF4-FFF2-40B4-BE49-F238E27FC236}">
                <a16:creationId xmlns:a16="http://schemas.microsoft.com/office/drawing/2014/main" id="{E6D02173-EC8F-4CCC-A9DD-8155A2B337CC}"/>
              </a:ext>
            </a:extLst>
          </p:cNvPr>
          <p:cNvPicPr>
            <a:picLocks noChangeAspect="1"/>
          </p:cNvPicPr>
          <p:nvPr/>
        </p:nvPicPr>
        <p:blipFill>
          <a:blip r:embed="rId2"/>
          <a:stretch>
            <a:fillRect/>
          </a:stretch>
        </p:blipFill>
        <p:spPr>
          <a:xfrm>
            <a:off x="1763654" y="582683"/>
            <a:ext cx="8664691" cy="5692633"/>
          </a:xfrm>
          <a:prstGeom prst="rect">
            <a:avLst/>
          </a:prstGeom>
        </p:spPr>
      </p:pic>
    </p:spTree>
    <p:extLst>
      <p:ext uri="{BB962C8B-B14F-4D97-AF65-F5344CB8AC3E}">
        <p14:creationId xmlns:p14="http://schemas.microsoft.com/office/powerpoint/2010/main" val="16212723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3B8F54-62AC-4877-88F1-2E66959987D6}"/>
              </a:ext>
            </a:extLst>
          </p:cNvPr>
          <p:cNvSpPr>
            <a:spLocks noGrp="1"/>
          </p:cNvSpPr>
          <p:nvPr>
            <p:ph type="sldNum" sz="quarter" idx="12"/>
          </p:nvPr>
        </p:nvSpPr>
        <p:spPr/>
        <p:txBody>
          <a:bodyPr/>
          <a:lstStyle/>
          <a:p>
            <a:fld id="{39170CAF-88AC-4846-AE90-53087C303D43}" type="slidenum">
              <a:rPr lang="en-US" smtClean="0"/>
              <a:t>72</a:t>
            </a:fld>
            <a:endParaRPr lang="en-US"/>
          </a:p>
        </p:txBody>
      </p:sp>
      <p:pic>
        <p:nvPicPr>
          <p:cNvPr id="3" name="Picture 2">
            <a:extLst>
              <a:ext uri="{FF2B5EF4-FFF2-40B4-BE49-F238E27FC236}">
                <a16:creationId xmlns:a16="http://schemas.microsoft.com/office/drawing/2014/main" id="{2587FA7F-94C9-40F4-81F0-ED4F70661EDE}"/>
              </a:ext>
            </a:extLst>
          </p:cNvPr>
          <p:cNvPicPr>
            <a:picLocks noChangeAspect="1"/>
          </p:cNvPicPr>
          <p:nvPr/>
        </p:nvPicPr>
        <p:blipFill>
          <a:blip r:embed="rId2"/>
          <a:stretch>
            <a:fillRect/>
          </a:stretch>
        </p:blipFill>
        <p:spPr>
          <a:xfrm>
            <a:off x="1759844" y="586493"/>
            <a:ext cx="8672312" cy="5685013"/>
          </a:xfrm>
          <a:prstGeom prst="rect">
            <a:avLst/>
          </a:prstGeom>
        </p:spPr>
      </p:pic>
    </p:spTree>
    <p:extLst>
      <p:ext uri="{BB962C8B-B14F-4D97-AF65-F5344CB8AC3E}">
        <p14:creationId xmlns:p14="http://schemas.microsoft.com/office/powerpoint/2010/main" val="6030815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8A8E11-FB22-4BA0-AA92-8D833E3025FD}"/>
              </a:ext>
            </a:extLst>
          </p:cNvPr>
          <p:cNvSpPr>
            <a:spLocks noGrp="1"/>
          </p:cNvSpPr>
          <p:nvPr>
            <p:ph type="sldNum" sz="quarter" idx="12"/>
          </p:nvPr>
        </p:nvSpPr>
        <p:spPr/>
        <p:txBody>
          <a:bodyPr/>
          <a:lstStyle/>
          <a:p>
            <a:fld id="{39170CAF-88AC-4846-AE90-53087C303D43}" type="slidenum">
              <a:rPr lang="en-US" smtClean="0"/>
              <a:t>73</a:t>
            </a:fld>
            <a:endParaRPr lang="en-US"/>
          </a:p>
        </p:txBody>
      </p:sp>
      <p:pic>
        <p:nvPicPr>
          <p:cNvPr id="3" name="Picture 2">
            <a:extLst>
              <a:ext uri="{FF2B5EF4-FFF2-40B4-BE49-F238E27FC236}">
                <a16:creationId xmlns:a16="http://schemas.microsoft.com/office/drawing/2014/main" id="{800FC565-2A96-48BA-89D0-4F849F6B047B}"/>
              </a:ext>
            </a:extLst>
          </p:cNvPr>
          <p:cNvPicPr>
            <a:picLocks noChangeAspect="1"/>
          </p:cNvPicPr>
          <p:nvPr/>
        </p:nvPicPr>
        <p:blipFill>
          <a:blip r:embed="rId2"/>
          <a:stretch>
            <a:fillRect/>
          </a:stretch>
        </p:blipFill>
        <p:spPr>
          <a:xfrm>
            <a:off x="1786516" y="533149"/>
            <a:ext cx="8618967" cy="5791702"/>
          </a:xfrm>
          <a:prstGeom prst="rect">
            <a:avLst/>
          </a:prstGeom>
        </p:spPr>
      </p:pic>
      <p:pic>
        <p:nvPicPr>
          <p:cNvPr id="4" name="Picture 3">
            <a:extLst>
              <a:ext uri="{FF2B5EF4-FFF2-40B4-BE49-F238E27FC236}">
                <a16:creationId xmlns:a16="http://schemas.microsoft.com/office/drawing/2014/main" id="{BC0DF02B-F0E4-4EC8-A8AA-7B6C44229FF3}"/>
              </a:ext>
            </a:extLst>
          </p:cNvPr>
          <p:cNvPicPr>
            <a:picLocks noChangeAspect="1"/>
          </p:cNvPicPr>
          <p:nvPr/>
        </p:nvPicPr>
        <p:blipFill>
          <a:blip r:embed="rId3"/>
          <a:stretch>
            <a:fillRect/>
          </a:stretch>
        </p:blipFill>
        <p:spPr>
          <a:xfrm>
            <a:off x="1318792" y="5461397"/>
            <a:ext cx="1386960" cy="800169"/>
          </a:xfrm>
          <a:prstGeom prst="rect">
            <a:avLst/>
          </a:prstGeom>
        </p:spPr>
      </p:pic>
    </p:spTree>
    <p:extLst>
      <p:ext uri="{BB962C8B-B14F-4D97-AF65-F5344CB8AC3E}">
        <p14:creationId xmlns:p14="http://schemas.microsoft.com/office/powerpoint/2010/main" val="7265084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DBDDD3-4B32-4819-8701-D691DD5ED10D}"/>
              </a:ext>
            </a:extLst>
          </p:cNvPr>
          <p:cNvSpPr>
            <a:spLocks noGrp="1"/>
          </p:cNvSpPr>
          <p:nvPr>
            <p:ph type="sldNum" sz="quarter" idx="12"/>
          </p:nvPr>
        </p:nvSpPr>
        <p:spPr/>
        <p:txBody>
          <a:bodyPr/>
          <a:lstStyle/>
          <a:p>
            <a:fld id="{39170CAF-88AC-4846-AE90-53087C303D43}" type="slidenum">
              <a:rPr lang="en-US" smtClean="0"/>
              <a:t>74</a:t>
            </a:fld>
            <a:endParaRPr lang="en-US"/>
          </a:p>
        </p:txBody>
      </p:sp>
      <p:pic>
        <p:nvPicPr>
          <p:cNvPr id="3" name="Picture 2">
            <a:extLst>
              <a:ext uri="{FF2B5EF4-FFF2-40B4-BE49-F238E27FC236}">
                <a16:creationId xmlns:a16="http://schemas.microsoft.com/office/drawing/2014/main" id="{BFA66ACB-7091-4492-BD20-8EA04CD2A062}"/>
              </a:ext>
            </a:extLst>
          </p:cNvPr>
          <p:cNvPicPr>
            <a:picLocks noChangeAspect="1"/>
          </p:cNvPicPr>
          <p:nvPr/>
        </p:nvPicPr>
        <p:blipFill>
          <a:blip r:embed="rId2"/>
          <a:stretch>
            <a:fillRect/>
          </a:stretch>
        </p:blipFill>
        <p:spPr>
          <a:xfrm>
            <a:off x="1801758" y="597924"/>
            <a:ext cx="8588484" cy="5662151"/>
          </a:xfrm>
          <a:prstGeom prst="rect">
            <a:avLst/>
          </a:prstGeom>
        </p:spPr>
      </p:pic>
    </p:spTree>
    <p:extLst>
      <p:ext uri="{BB962C8B-B14F-4D97-AF65-F5344CB8AC3E}">
        <p14:creationId xmlns:p14="http://schemas.microsoft.com/office/powerpoint/2010/main" val="12001910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3E8F3F-E304-4E22-8305-256A59EB7F93}"/>
              </a:ext>
            </a:extLst>
          </p:cNvPr>
          <p:cNvSpPr>
            <a:spLocks noGrp="1"/>
          </p:cNvSpPr>
          <p:nvPr>
            <p:ph type="sldNum" sz="quarter" idx="12"/>
          </p:nvPr>
        </p:nvSpPr>
        <p:spPr/>
        <p:txBody>
          <a:bodyPr/>
          <a:lstStyle/>
          <a:p>
            <a:fld id="{39170CAF-88AC-4846-AE90-53087C303D43}" type="slidenum">
              <a:rPr lang="en-US" smtClean="0"/>
              <a:t>75</a:t>
            </a:fld>
            <a:endParaRPr lang="en-US"/>
          </a:p>
        </p:txBody>
      </p:sp>
      <p:pic>
        <p:nvPicPr>
          <p:cNvPr id="3" name="Picture 2">
            <a:extLst>
              <a:ext uri="{FF2B5EF4-FFF2-40B4-BE49-F238E27FC236}">
                <a16:creationId xmlns:a16="http://schemas.microsoft.com/office/drawing/2014/main" id="{FB4075BD-91F5-4FBD-BD4C-0B4BED756780}"/>
              </a:ext>
            </a:extLst>
          </p:cNvPr>
          <p:cNvPicPr>
            <a:picLocks noChangeAspect="1"/>
          </p:cNvPicPr>
          <p:nvPr/>
        </p:nvPicPr>
        <p:blipFill>
          <a:blip r:embed="rId2"/>
          <a:stretch>
            <a:fillRect/>
          </a:stretch>
        </p:blipFill>
        <p:spPr>
          <a:xfrm>
            <a:off x="1790327" y="567442"/>
            <a:ext cx="8611346" cy="5723116"/>
          </a:xfrm>
          <a:prstGeom prst="rect">
            <a:avLst/>
          </a:prstGeom>
        </p:spPr>
      </p:pic>
    </p:spTree>
    <p:extLst>
      <p:ext uri="{BB962C8B-B14F-4D97-AF65-F5344CB8AC3E}">
        <p14:creationId xmlns:p14="http://schemas.microsoft.com/office/powerpoint/2010/main" val="18131429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1CA9EB-C231-41AA-A9B2-52DD6872471C}"/>
              </a:ext>
            </a:extLst>
          </p:cNvPr>
          <p:cNvSpPr>
            <a:spLocks noGrp="1"/>
          </p:cNvSpPr>
          <p:nvPr>
            <p:ph type="sldNum" sz="quarter" idx="12"/>
          </p:nvPr>
        </p:nvSpPr>
        <p:spPr/>
        <p:txBody>
          <a:bodyPr/>
          <a:lstStyle/>
          <a:p>
            <a:fld id="{39170CAF-88AC-4846-AE90-53087C303D43}" type="slidenum">
              <a:rPr lang="en-US" smtClean="0"/>
              <a:t>76</a:t>
            </a:fld>
            <a:endParaRPr lang="en-US"/>
          </a:p>
        </p:txBody>
      </p:sp>
      <p:pic>
        <p:nvPicPr>
          <p:cNvPr id="3" name="Picture 2">
            <a:extLst>
              <a:ext uri="{FF2B5EF4-FFF2-40B4-BE49-F238E27FC236}">
                <a16:creationId xmlns:a16="http://schemas.microsoft.com/office/drawing/2014/main" id="{3919E899-D55C-436B-9BD4-D8951AE00D83}"/>
              </a:ext>
            </a:extLst>
          </p:cNvPr>
          <p:cNvPicPr>
            <a:picLocks noChangeAspect="1"/>
          </p:cNvPicPr>
          <p:nvPr/>
        </p:nvPicPr>
        <p:blipFill>
          <a:blip r:embed="rId2"/>
          <a:stretch>
            <a:fillRect/>
          </a:stretch>
        </p:blipFill>
        <p:spPr>
          <a:xfrm>
            <a:off x="1790327" y="575062"/>
            <a:ext cx="8611346" cy="5707875"/>
          </a:xfrm>
          <a:prstGeom prst="rect">
            <a:avLst/>
          </a:prstGeom>
        </p:spPr>
      </p:pic>
    </p:spTree>
    <p:extLst>
      <p:ext uri="{BB962C8B-B14F-4D97-AF65-F5344CB8AC3E}">
        <p14:creationId xmlns:p14="http://schemas.microsoft.com/office/powerpoint/2010/main" val="26918236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ED41DC-EE4D-4DF6-BED6-187165555239}"/>
              </a:ext>
            </a:extLst>
          </p:cNvPr>
          <p:cNvSpPr>
            <a:spLocks noGrp="1"/>
          </p:cNvSpPr>
          <p:nvPr>
            <p:ph type="sldNum" sz="quarter" idx="12"/>
          </p:nvPr>
        </p:nvSpPr>
        <p:spPr/>
        <p:txBody>
          <a:bodyPr/>
          <a:lstStyle/>
          <a:p>
            <a:fld id="{39170CAF-88AC-4846-AE90-53087C303D43}" type="slidenum">
              <a:rPr lang="en-US" smtClean="0"/>
              <a:t>77</a:t>
            </a:fld>
            <a:endParaRPr lang="en-US"/>
          </a:p>
        </p:txBody>
      </p:sp>
      <p:pic>
        <p:nvPicPr>
          <p:cNvPr id="3" name="Picture 2">
            <a:extLst>
              <a:ext uri="{FF2B5EF4-FFF2-40B4-BE49-F238E27FC236}">
                <a16:creationId xmlns:a16="http://schemas.microsoft.com/office/drawing/2014/main" id="{AD07E59F-178C-4D65-8994-087FDED5609E}"/>
              </a:ext>
            </a:extLst>
          </p:cNvPr>
          <p:cNvPicPr>
            <a:picLocks noChangeAspect="1"/>
          </p:cNvPicPr>
          <p:nvPr/>
        </p:nvPicPr>
        <p:blipFill>
          <a:blip r:embed="rId2"/>
          <a:stretch>
            <a:fillRect/>
          </a:stretch>
        </p:blipFill>
        <p:spPr>
          <a:xfrm>
            <a:off x="1759844" y="590304"/>
            <a:ext cx="8672312" cy="5677392"/>
          </a:xfrm>
          <a:prstGeom prst="rect">
            <a:avLst/>
          </a:prstGeom>
        </p:spPr>
      </p:pic>
    </p:spTree>
    <p:extLst>
      <p:ext uri="{BB962C8B-B14F-4D97-AF65-F5344CB8AC3E}">
        <p14:creationId xmlns:p14="http://schemas.microsoft.com/office/powerpoint/2010/main" val="85047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DBEA9A-0446-4C33-B46B-9A42BEED1BD6}"/>
              </a:ext>
            </a:extLst>
          </p:cNvPr>
          <p:cNvSpPr>
            <a:spLocks noGrp="1"/>
          </p:cNvSpPr>
          <p:nvPr>
            <p:ph type="sldNum" sz="quarter" idx="12"/>
          </p:nvPr>
        </p:nvSpPr>
        <p:spPr/>
        <p:txBody>
          <a:bodyPr/>
          <a:lstStyle/>
          <a:p>
            <a:fld id="{39170CAF-88AC-4846-AE90-53087C303D43}" type="slidenum">
              <a:rPr lang="en-US" smtClean="0"/>
              <a:t>78</a:t>
            </a:fld>
            <a:endParaRPr lang="en-US"/>
          </a:p>
        </p:txBody>
      </p:sp>
      <p:pic>
        <p:nvPicPr>
          <p:cNvPr id="3" name="Picture 2">
            <a:extLst>
              <a:ext uri="{FF2B5EF4-FFF2-40B4-BE49-F238E27FC236}">
                <a16:creationId xmlns:a16="http://schemas.microsoft.com/office/drawing/2014/main" id="{0D023323-8186-4047-82F5-25790D6A9C21}"/>
              </a:ext>
            </a:extLst>
          </p:cNvPr>
          <p:cNvPicPr>
            <a:picLocks noChangeAspect="1"/>
          </p:cNvPicPr>
          <p:nvPr/>
        </p:nvPicPr>
        <p:blipFill>
          <a:blip r:embed="rId2"/>
          <a:stretch>
            <a:fillRect/>
          </a:stretch>
        </p:blipFill>
        <p:spPr>
          <a:xfrm>
            <a:off x="1809378" y="624597"/>
            <a:ext cx="8573243" cy="5608806"/>
          </a:xfrm>
          <a:prstGeom prst="rect">
            <a:avLst/>
          </a:prstGeom>
        </p:spPr>
      </p:pic>
    </p:spTree>
    <p:extLst>
      <p:ext uri="{BB962C8B-B14F-4D97-AF65-F5344CB8AC3E}">
        <p14:creationId xmlns:p14="http://schemas.microsoft.com/office/powerpoint/2010/main" val="441896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DBEA9A-0446-4C33-B46B-9A42BEED1BD6}"/>
              </a:ext>
            </a:extLst>
          </p:cNvPr>
          <p:cNvSpPr>
            <a:spLocks noGrp="1"/>
          </p:cNvSpPr>
          <p:nvPr>
            <p:ph type="sldNum" sz="quarter" idx="12"/>
          </p:nvPr>
        </p:nvSpPr>
        <p:spPr/>
        <p:txBody>
          <a:bodyPr/>
          <a:lstStyle/>
          <a:p>
            <a:fld id="{39170CAF-88AC-4846-AE90-53087C303D43}" type="slidenum">
              <a:rPr lang="en-US" smtClean="0"/>
              <a:t>79</a:t>
            </a:fld>
            <a:endParaRPr lang="en-US"/>
          </a:p>
        </p:txBody>
      </p:sp>
      <p:pic>
        <p:nvPicPr>
          <p:cNvPr id="3" name="Picture 2">
            <a:extLst>
              <a:ext uri="{FF2B5EF4-FFF2-40B4-BE49-F238E27FC236}">
                <a16:creationId xmlns:a16="http://schemas.microsoft.com/office/drawing/2014/main" id="{31BEC9B8-345C-41B8-8B4C-13E07C3AD9D7}"/>
              </a:ext>
            </a:extLst>
          </p:cNvPr>
          <p:cNvPicPr>
            <a:picLocks noChangeAspect="1"/>
          </p:cNvPicPr>
          <p:nvPr/>
        </p:nvPicPr>
        <p:blipFill>
          <a:blip r:embed="rId2"/>
          <a:stretch>
            <a:fillRect/>
          </a:stretch>
        </p:blipFill>
        <p:spPr>
          <a:xfrm>
            <a:off x="1805568" y="620786"/>
            <a:ext cx="8580864" cy="5616427"/>
          </a:xfrm>
          <a:prstGeom prst="rect">
            <a:avLst/>
          </a:prstGeom>
        </p:spPr>
      </p:pic>
      <p:pic>
        <p:nvPicPr>
          <p:cNvPr id="4" name="Picture 3">
            <a:extLst>
              <a:ext uri="{FF2B5EF4-FFF2-40B4-BE49-F238E27FC236}">
                <a16:creationId xmlns:a16="http://schemas.microsoft.com/office/drawing/2014/main" id="{76AD3CBD-4F21-46B3-BBB4-4EC52EA1BA74}"/>
              </a:ext>
            </a:extLst>
          </p:cNvPr>
          <p:cNvPicPr>
            <a:picLocks noChangeAspect="1"/>
          </p:cNvPicPr>
          <p:nvPr/>
        </p:nvPicPr>
        <p:blipFill>
          <a:blip r:embed="rId3"/>
          <a:stretch>
            <a:fillRect/>
          </a:stretch>
        </p:blipFill>
        <p:spPr>
          <a:xfrm>
            <a:off x="8013771" y="3139412"/>
            <a:ext cx="933450" cy="619125"/>
          </a:xfrm>
          <a:prstGeom prst="rect">
            <a:avLst/>
          </a:prstGeom>
        </p:spPr>
      </p:pic>
    </p:spTree>
    <p:extLst>
      <p:ext uri="{BB962C8B-B14F-4D97-AF65-F5344CB8AC3E}">
        <p14:creationId xmlns:p14="http://schemas.microsoft.com/office/powerpoint/2010/main" val="2819135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A819-113B-4399-9B67-D558D3789E9C}"/>
              </a:ext>
            </a:extLst>
          </p:cNvPr>
          <p:cNvSpPr>
            <a:spLocks noGrp="1"/>
          </p:cNvSpPr>
          <p:nvPr>
            <p:ph type="title"/>
          </p:nvPr>
        </p:nvSpPr>
        <p:spPr>
          <a:xfrm>
            <a:off x="838200" y="365125"/>
            <a:ext cx="10685016" cy="1325563"/>
          </a:xfrm>
        </p:spPr>
        <p:txBody>
          <a:bodyPr/>
          <a:lstStyle/>
          <a:p>
            <a:r>
              <a:rPr lang="en-US" dirty="0">
                <a:solidFill>
                  <a:srgbClr val="FF0000"/>
                </a:solidFill>
              </a:rPr>
              <a:t>Induction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C9177B-DFCC-435D-976C-1901C0F52535}"/>
                  </a:ext>
                </a:extLst>
              </p:cNvPr>
              <p:cNvSpPr>
                <a:spLocks noGrp="1"/>
              </p:cNvSpPr>
              <p:nvPr>
                <p:ph idx="1"/>
              </p:nvPr>
            </p:nvSpPr>
            <p:spPr/>
            <p:txBody>
              <a:bodyPr>
                <a:normAutofit lnSpcReduction="10000"/>
              </a:bodyPr>
              <a:lstStyle/>
              <a:p>
                <a:pPr marL="0" indent="0">
                  <a:buNone/>
                </a:pPr>
                <a:r>
                  <a:rPr lang="en-US" dirty="0"/>
                  <a:t>One of the most important techniques we have for proving results.</a:t>
                </a:r>
              </a:p>
              <a:p>
                <a:pPr marL="0" indent="0">
                  <a:buNone/>
                </a:pPr>
                <a:endParaRPr lang="en-US" dirty="0"/>
              </a:p>
              <a:p>
                <a:pPr marL="0" indent="0">
                  <a:buNone/>
                </a:pPr>
                <a:r>
                  <a:rPr lang="en-US" dirty="0"/>
                  <a:t>Say we have some statement P(n). Perhaps P(n) is “the sum of the first n integers is n(n+1)/2”.</a:t>
                </a:r>
              </a:p>
              <a:p>
                <a:pPr marL="0" indent="0">
                  <a:buNone/>
                </a:pPr>
                <a:endParaRPr lang="en-US" dirty="0"/>
              </a:p>
              <a:p>
                <a:pPr marL="0" indent="0">
                  <a:buNone/>
                </a:pPr>
                <a:r>
                  <a:rPr lang="en-US" dirty="0"/>
                  <a:t>We can check this for various n; every time we check it is true but that is NOT the same as a proof!</a:t>
                </a:r>
              </a:p>
              <a:p>
                <a:pPr marL="0" indent="0">
                  <a:buNone/>
                </a:pPr>
                <a:endParaRPr lang="en-US" dirty="0"/>
              </a:p>
              <a:p>
                <a:pPr marL="0" indent="0">
                  <a:buNone/>
                </a:pPr>
                <a:r>
                  <a:rPr lang="en-US" dirty="0"/>
                  <a:t>Example: </a:t>
                </a:r>
                <a14:m>
                  <m:oMath xmlns:m="http://schemas.openxmlformats.org/officeDocument/2006/math">
                    <m:f>
                      <m:fPr>
                        <m:ctrlPr>
                          <a:rPr lang="en-US" i="1" dirty="0" smtClean="0">
                            <a:latin typeface="Cambria Math" panose="02040503050406030204" pitchFamily="18" charset="0"/>
                          </a:rPr>
                        </m:ctrlPr>
                      </m:fPr>
                      <m:num>
                        <m:r>
                          <a:rPr lang="en-US" b="0" i="1" dirty="0" smtClean="0">
                            <a:latin typeface="Cambria Math" panose="02040503050406030204" pitchFamily="18" charset="0"/>
                          </a:rPr>
                          <m:t>16</m:t>
                        </m:r>
                      </m:num>
                      <m:den>
                        <m:r>
                          <a:rPr lang="en-US" b="0" i="1" dirty="0" smtClean="0">
                            <a:latin typeface="Cambria Math" panose="02040503050406030204" pitchFamily="18" charset="0"/>
                          </a:rPr>
                          <m:t>64</m:t>
                        </m:r>
                      </m:den>
                    </m:f>
                  </m:oMath>
                </a14:m>
                <a:r>
                  <a:rPr lang="en-US" dirty="0"/>
                  <a:t> = </a:t>
                </a:r>
                <a14:m>
                  <m:oMath xmlns:m="http://schemas.openxmlformats.org/officeDocument/2006/math">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i="1" dirty="0">
                            <a:latin typeface="Cambria Math" panose="02040503050406030204" pitchFamily="18" charset="0"/>
                          </a:rPr>
                          <m:t>4</m:t>
                        </m:r>
                      </m:den>
                    </m:f>
                  </m:oMath>
                </a14:m>
                <a:r>
                  <a:rPr lang="en-US" dirty="0"/>
                  <a:t>, </a:t>
                </a:r>
                <a14:m>
                  <m:oMath xmlns:m="http://schemas.openxmlformats.org/officeDocument/2006/math">
                    <m:r>
                      <a:rPr lang="en-US" b="0" i="0" dirty="0" smtClean="0">
                        <a:latin typeface="Cambria Math" panose="02040503050406030204" pitchFamily="18" charset="0"/>
                      </a:rPr>
                      <m:t>  </m:t>
                    </m:r>
                    <m:f>
                      <m:fPr>
                        <m:ctrlPr>
                          <a:rPr lang="en-US" i="1" dirty="0">
                            <a:latin typeface="Cambria Math" panose="02040503050406030204" pitchFamily="18" charset="0"/>
                          </a:rPr>
                        </m:ctrlPr>
                      </m:fPr>
                      <m:num>
                        <m:r>
                          <a:rPr lang="en-US" i="1" dirty="0">
                            <a:latin typeface="Cambria Math" panose="02040503050406030204" pitchFamily="18" charset="0"/>
                          </a:rPr>
                          <m:t>1</m:t>
                        </m:r>
                        <m:r>
                          <a:rPr lang="en-US" b="0" i="1" dirty="0" smtClean="0">
                            <a:latin typeface="Cambria Math" panose="02040503050406030204" pitchFamily="18" charset="0"/>
                          </a:rPr>
                          <m:t>9</m:t>
                        </m:r>
                      </m:num>
                      <m:den>
                        <m:r>
                          <a:rPr lang="en-US" b="0" i="1" dirty="0" smtClean="0">
                            <a:latin typeface="Cambria Math" panose="02040503050406030204" pitchFamily="18" charset="0"/>
                          </a:rPr>
                          <m:t>95</m:t>
                        </m:r>
                      </m:den>
                    </m:f>
                  </m:oMath>
                </a14:m>
                <a:r>
                  <a:rPr lang="en-US" dirty="0"/>
                  <a:t> = </a:t>
                </a:r>
                <a14:m>
                  <m:oMath xmlns:m="http://schemas.openxmlformats.org/officeDocument/2006/math">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b="0" i="1" dirty="0" smtClean="0">
                            <a:latin typeface="Cambria Math" panose="02040503050406030204" pitchFamily="18" charset="0"/>
                          </a:rPr>
                          <m:t>5</m:t>
                        </m:r>
                      </m:den>
                    </m:f>
                  </m:oMath>
                </a14:m>
                <a:r>
                  <a:rPr lang="en-US" dirty="0"/>
                  <a:t>, </a:t>
                </a:r>
                <a14:m>
                  <m:oMath xmlns:m="http://schemas.openxmlformats.org/officeDocument/2006/math">
                    <m:r>
                      <a:rPr lang="en-US" b="0" i="0" dirty="0" smtClean="0">
                        <a:latin typeface="Cambria Math" panose="02040503050406030204" pitchFamily="18" charset="0"/>
                      </a:rPr>
                      <m:t>  </m:t>
                    </m:r>
                    <m:f>
                      <m:fPr>
                        <m:ctrlPr>
                          <a:rPr lang="en-US" i="1" dirty="0">
                            <a:latin typeface="Cambria Math" panose="02040503050406030204" pitchFamily="18" charset="0"/>
                          </a:rPr>
                        </m:ctrlPr>
                      </m:fPr>
                      <m:num>
                        <m:r>
                          <a:rPr lang="en-US" b="0" i="1" dirty="0" smtClean="0">
                            <a:latin typeface="Cambria Math" panose="02040503050406030204" pitchFamily="18" charset="0"/>
                          </a:rPr>
                          <m:t>49</m:t>
                        </m:r>
                      </m:num>
                      <m:den>
                        <m:r>
                          <a:rPr lang="en-US" b="0" i="1" dirty="0" smtClean="0">
                            <a:latin typeface="Cambria Math" panose="02040503050406030204" pitchFamily="18" charset="0"/>
                          </a:rPr>
                          <m:t>98</m:t>
                        </m:r>
                      </m:den>
                    </m:f>
                    <m:r>
                      <a:rPr lang="en-US" i="1" dirty="0">
                        <a:latin typeface="Cambria Math" panose="02040503050406030204" pitchFamily="18" charset="0"/>
                      </a:rPr>
                      <m:t> </m:t>
                    </m:r>
                  </m:oMath>
                </a14:m>
                <a:r>
                  <a:rPr lang="en-US" dirty="0"/>
                  <a:t>= </a:t>
                </a:r>
                <a14:m>
                  <m:oMath xmlns:m="http://schemas.openxmlformats.org/officeDocument/2006/math">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b="0" i="1" dirty="0" smtClean="0">
                            <a:latin typeface="Cambria Math" panose="02040503050406030204" pitchFamily="18" charset="0"/>
                          </a:rPr>
                          <m:t>2</m:t>
                        </m:r>
                      </m:den>
                    </m:f>
                  </m:oMath>
                </a14:m>
                <a:r>
                  <a:rPr lang="en-US" dirty="0"/>
                  <a:t>  but </a:t>
                </a:r>
                <a14:m>
                  <m:oMath xmlns:m="http://schemas.openxmlformats.org/officeDocument/2006/math">
                    <m:f>
                      <m:fPr>
                        <m:ctrlPr>
                          <a:rPr lang="en-US" i="1" dirty="0">
                            <a:latin typeface="Cambria Math" panose="02040503050406030204" pitchFamily="18" charset="0"/>
                          </a:rPr>
                        </m:ctrlPr>
                      </m:fPr>
                      <m:num>
                        <m:r>
                          <a:rPr lang="en-US" i="1" dirty="0">
                            <a:latin typeface="Cambria Math" panose="02040503050406030204" pitchFamily="18" charset="0"/>
                          </a:rPr>
                          <m:t>1</m:t>
                        </m:r>
                        <m:r>
                          <a:rPr lang="en-US" b="0" i="1" dirty="0" smtClean="0">
                            <a:latin typeface="Cambria Math" panose="02040503050406030204" pitchFamily="18" charset="0"/>
                          </a:rPr>
                          <m:t>2</m:t>
                        </m:r>
                      </m:num>
                      <m:den>
                        <m:r>
                          <a:rPr lang="en-US" b="0" i="1" dirty="0" smtClean="0">
                            <a:latin typeface="Cambria Math" panose="02040503050406030204" pitchFamily="18" charset="0"/>
                          </a:rPr>
                          <m:t>2</m:t>
                        </m:r>
                        <m:r>
                          <a:rPr lang="en-US" i="1" dirty="0">
                            <a:latin typeface="Cambria Math" panose="02040503050406030204" pitchFamily="18" charset="0"/>
                          </a:rPr>
                          <m:t>4</m:t>
                        </m:r>
                      </m:den>
                    </m:f>
                  </m:oMath>
                </a14:m>
                <a:r>
                  <a:rPr lang="en-US" dirty="0"/>
                  <a:t> is not </a:t>
                </a:r>
                <a14:m>
                  <m:oMath xmlns:m="http://schemas.openxmlformats.org/officeDocument/2006/math">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i="1" dirty="0">
                            <a:latin typeface="Cambria Math" panose="02040503050406030204" pitchFamily="18" charset="0"/>
                          </a:rPr>
                          <m:t>4</m:t>
                        </m:r>
                      </m:den>
                    </m:f>
                  </m:oMath>
                </a14:m>
                <a:r>
                  <a:rPr lang="en-US" dirty="0"/>
                  <a:t>.</a:t>
                </a:r>
              </a:p>
            </p:txBody>
          </p:sp>
        </mc:Choice>
        <mc:Fallback xmlns="">
          <p:sp>
            <p:nvSpPr>
              <p:cNvPr id="3" name="Content Placeholder 2">
                <a:extLst>
                  <a:ext uri="{FF2B5EF4-FFF2-40B4-BE49-F238E27FC236}">
                    <a16:creationId xmlns:a16="http://schemas.microsoft.com/office/drawing/2014/main" id="{62C9177B-DFCC-435D-976C-1901C0F52535}"/>
                  </a:ext>
                </a:extLst>
              </p:cNvPr>
              <p:cNvSpPr>
                <a:spLocks noGrp="1" noRot="1" noChangeAspect="1" noMove="1" noResize="1" noEditPoints="1" noAdjustHandles="1" noChangeArrowheads="1" noChangeShapeType="1" noTextEdit="1"/>
              </p:cNvSpPr>
              <p:nvPr>
                <p:ph idx="1"/>
              </p:nvPr>
            </p:nvSpPr>
            <p:spPr>
              <a:blipFill>
                <a:blip r:embed="rId2"/>
                <a:stretch>
                  <a:fillRect l="-1217" t="-3081" r="-5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B247BF3-C24E-4B08-AFDE-5CC4C71429CD}"/>
              </a:ext>
            </a:extLst>
          </p:cNvPr>
          <p:cNvSpPr>
            <a:spLocks noGrp="1"/>
          </p:cNvSpPr>
          <p:nvPr>
            <p:ph type="sldNum" sz="quarter" idx="12"/>
          </p:nvPr>
        </p:nvSpPr>
        <p:spPr/>
        <p:txBody>
          <a:bodyPr/>
          <a:lstStyle/>
          <a:p>
            <a:fld id="{39170CAF-88AC-4846-AE90-53087C303D43}" type="slidenum">
              <a:rPr lang="en-US" smtClean="0"/>
              <a:t>8</a:t>
            </a:fld>
            <a:endParaRPr lang="en-US"/>
          </a:p>
        </p:txBody>
      </p:sp>
    </p:spTree>
    <p:extLst>
      <p:ext uri="{BB962C8B-B14F-4D97-AF65-F5344CB8AC3E}">
        <p14:creationId xmlns:p14="http://schemas.microsoft.com/office/powerpoint/2010/main" val="38029876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DBEA9A-0446-4C33-B46B-9A42BEED1BD6}"/>
              </a:ext>
            </a:extLst>
          </p:cNvPr>
          <p:cNvSpPr>
            <a:spLocks noGrp="1"/>
          </p:cNvSpPr>
          <p:nvPr>
            <p:ph type="sldNum" sz="quarter" idx="12"/>
          </p:nvPr>
        </p:nvSpPr>
        <p:spPr/>
        <p:txBody>
          <a:bodyPr/>
          <a:lstStyle/>
          <a:p>
            <a:fld id="{39170CAF-88AC-4846-AE90-53087C303D43}" type="slidenum">
              <a:rPr lang="en-US" smtClean="0"/>
              <a:t>80</a:t>
            </a:fld>
            <a:endParaRPr lang="en-US"/>
          </a:p>
        </p:txBody>
      </p:sp>
      <p:pic>
        <p:nvPicPr>
          <p:cNvPr id="3" name="Picture 2">
            <a:extLst>
              <a:ext uri="{FF2B5EF4-FFF2-40B4-BE49-F238E27FC236}">
                <a16:creationId xmlns:a16="http://schemas.microsoft.com/office/drawing/2014/main" id="{17AD8895-ED90-4040-91B6-98583DA01BFB}"/>
              </a:ext>
            </a:extLst>
          </p:cNvPr>
          <p:cNvPicPr>
            <a:picLocks noChangeAspect="1"/>
          </p:cNvPicPr>
          <p:nvPr/>
        </p:nvPicPr>
        <p:blipFill>
          <a:blip r:embed="rId2"/>
          <a:stretch>
            <a:fillRect/>
          </a:stretch>
        </p:blipFill>
        <p:spPr>
          <a:xfrm>
            <a:off x="1809378" y="594114"/>
            <a:ext cx="8573243" cy="5669771"/>
          </a:xfrm>
          <a:prstGeom prst="rect">
            <a:avLst/>
          </a:prstGeom>
        </p:spPr>
      </p:pic>
      <p:pic>
        <p:nvPicPr>
          <p:cNvPr id="4" name="Picture 3">
            <a:extLst>
              <a:ext uri="{FF2B5EF4-FFF2-40B4-BE49-F238E27FC236}">
                <a16:creationId xmlns:a16="http://schemas.microsoft.com/office/drawing/2014/main" id="{8EC05CA3-39F6-4A45-BEC9-8AD26444C9E0}"/>
              </a:ext>
            </a:extLst>
          </p:cNvPr>
          <p:cNvPicPr>
            <a:picLocks noChangeAspect="1"/>
          </p:cNvPicPr>
          <p:nvPr/>
        </p:nvPicPr>
        <p:blipFill>
          <a:blip r:embed="rId3"/>
          <a:stretch>
            <a:fillRect/>
          </a:stretch>
        </p:blipFill>
        <p:spPr>
          <a:xfrm>
            <a:off x="1691968" y="5975317"/>
            <a:ext cx="960203" cy="381033"/>
          </a:xfrm>
          <a:prstGeom prst="rect">
            <a:avLst/>
          </a:prstGeom>
        </p:spPr>
      </p:pic>
    </p:spTree>
    <p:extLst>
      <p:ext uri="{BB962C8B-B14F-4D97-AF65-F5344CB8AC3E}">
        <p14:creationId xmlns:p14="http://schemas.microsoft.com/office/powerpoint/2010/main" val="7814860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DBEA9A-0446-4C33-B46B-9A42BEED1BD6}"/>
              </a:ext>
            </a:extLst>
          </p:cNvPr>
          <p:cNvSpPr>
            <a:spLocks noGrp="1"/>
          </p:cNvSpPr>
          <p:nvPr>
            <p:ph type="sldNum" sz="quarter" idx="12"/>
          </p:nvPr>
        </p:nvSpPr>
        <p:spPr/>
        <p:txBody>
          <a:bodyPr/>
          <a:lstStyle/>
          <a:p>
            <a:fld id="{39170CAF-88AC-4846-AE90-53087C303D43}" type="slidenum">
              <a:rPr lang="en-US" smtClean="0"/>
              <a:t>81</a:t>
            </a:fld>
            <a:endParaRPr lang="en-US"/>
          </a:p>
        </p:txBody>
      </p:sp>
      <p:pic>
        <p:nvPicPr>
          <p:cNvPr id="3" name="Picture 2">
            <a:extLst>
              <a:ext uri="{FF2B5EF4-FFF2-40B4-BE49-F238E27FC236}">
                <a16:creationId xmlns:a16="http://schemas.microsoft.com/office/drawing/2014/main" id="{12EB191E-F541-412C-A00E-878F93ADE586}"/>
              </a:ext>
            </a:extLst>
          </p:cNvPr>
          <p:cNvPicPr>
            <a:picLocks noChangeAspect="1"/>
          </p:cNvPicPr>
          <p:nvPr/>
        </p:nvPicPr>
        <p:blipFill>
          <a:blip r:embed="rId2"/>
          <a:stretch>
            <a:fillRect/>
          </a:stretch>
        </p:blipFill>
        <p:spPr>
          <a:xfrm>
            <a:off x="1771275" y="597924"/>
            <a:ext cx="8649450" cy="5662151"/>
          </a:xfrm>
          <a:prstGeom prst="rect">
            <a:avLst/>
          </a:prstGeom>
        </p:spPr>
      </p:pic>
    </p:spTree>
    <p:extLst>
      <p:ext uri="{BB962C8B-B14F-4D97-AF65-F5344CB8AC3E}">
        <p14:creationId xmlns:p14="http://schemas.microsoft.com/office/powerpoint/2010/main" val="2538494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DBEA9A-0446-4C33-B46B-9A42BEED1BD6}"/>
              </a:ext>
            </a:extLst>
          </p:cNvPr>
          <p:cNvSpPr>
            <a:spLocks noGrp="1"/>
          </p:cNvSpPr>
          <p:nvPr>
            <p:ph type="sldNum" sz="quarter" idx="12"/>
          </p:nvPr>
        </p:nvSpPr>
        <p:spPr/>
        <p:txBody>
          <a:bodyPr/>
          <a:lstStyle/>
          <a:p>
            <a:fld id="{39170CAF-88AC-4846-AE90-53087C303D43}" type="slidenum">
              <a:rPr lang="en-US" smtClean="0"/>
              <a:t>82</a:t>
            </a:fld>
            <a:endParaRPr lang="en-US"/>
          </a:p>
        </p:txBody>
      </p:sp>
      <p:pic>
        <p:nvPicPr>
          <p:cNvPr id="3" name="Picture 2">
            <a:extLst>
              <a:ext uri="{FF2B5EF4-FFF2-40B4-BE49-F238E27FC236}">
                <a16:creationId xmlns:a16="http://schemas.microsoft.com/office/drawing/2014/main" id="{9F26BA28-AF43-426F-9868-8D07E857E964}"/>
              </a:ext>
            </a:extLst>
          </p:cNvPr>
          <p:cNvPicPr>
            <a:picLocks noChangeAspect="1"/>
          </p:cNvPicPr>
          <p:nvPr/>
        </p:nvPicPr>
        <p:blipFill>
          <a:blip r:embed="rId2"/>
          <a:stretch>
            <a:fillRect/>
          </a:stretch>
        </p:blipFill>
        <p:spPr>
          <a:xfrm>
            <a:off x="1771275" y="575062"/>
            <a:ext cx="8649450" cy="5707875"/>
          </a:xfrm>
          <a:prstGeom prst="rect">
            <a:avLst/>
          </a:prstGeom>
        </p:spPr>
      </p:pic>
    </p:spTree>
    <p:extLst>
      <p:ext uri="{BB962C8B-B14F-4D97-AF65-F5344CB8AC3E}">
        <p14:creationId xmlns:p14="http://schemas.microsoft.com/office/powerpoint/2010/main" val="28039835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DBEA9A-0446-4C33-B46B-9A42BEED1BD6}"/>
              </a:ext>
            </a:extLst>
          </p:cNvPr>
          <p:cNvSpPr>
            <a:spLocks noGrp="1"/>
          </p:cNvSpPr>
          <p:nvPr>
            <p:ph type="sldNum" sz="quarter" idx="12"/>
          </p:nvPr>
        </p:nvSpPr>
        <p:spPr/>
        <p:txBody>
          <a:bodyPr/>
          <a:lstStyle/>
          <a:p>
            <a:fld id="{39170CAF-88AC-4846-AE90-53087C303D43}" type="slidenum">
              <a:rPr lang="en-US" smtClean="0"/>
              <a:t>83</a:t>
            </a:fld>
            <a:endParaRPr lang="en-US"/>
          </a:p>
        </p:txBody>
      </p:sp>
      <p:pic>
        <p:nvPicPr>
          <p:cNvPr id="3" name="Picture 2">
            <a:extLst>
              <a:ext uri="{FF2B5EF4-FFF2-40B4-BE49-F238E27FC236}">
                <a16:creationId xmlns:a16="http://schemas.microsoft.com/office/drawing/2014/main" id="{616EE799-1098-43DA-A5A9-2DAEF21E8BEB}"/>
              </a:ext>
            </a:extLst>
          </p:cNvPr>
          <p:cNvPicPr>
            <a:picLocks noChangeAspect="1"/>
          </p:cNvPicPr>
          <p:nvPr/>
        </p:nvPicPr>
        <p:blipFill>
          <a:blip r:embed="rId2"/>
          <a:stretch>
            <a:fillRect/>
          </a:stretch>
        </p:blipFill>
        <p:spPr>
          <a:xfrm>
            <a:off x="1767465" y="536959"/>
            <a:ext cx="8657070" cy="5784081"/>
          </a:xfrm>
          <a:prstGeom prst="rect">
            <a:avLst/>
          </a:prstGeom>
        </p:spPr>
      </p:pic>
    </p:spTree>
    <p:extLst>
      <p:ext uri="{BB962C8B-B14F-4D97-AF65-F5344CB8AC3E}">
        <p14:creationId xmlns:p14="http://schemas.microsoft.com/office/powerpoint/2010/main" val="5021468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1BC4A-2127-4924-87E6-E50929460FE4}"/>
              </a:ext>
            </a:extLst>
          </p:cNvPr>
          <p:cNvSpPr>
            <a:spLocks noGrp="1"/>
          </p:cNvSpPr>
          <p:nvPr>
            <p:ph type="title"/>
          </p:nvPr>
        </p:nvSpPr>
        <p:spPr>
          <a:xfrm>
            <a:off x="172374" y="344256"/>
            <a:ext cx="10515600" cy="673562"/>
          </a:xfrm>
        </p:spPr>
        <p:txBody>
          <a:bodyPr>
            <a:normAutofit fontScale="90000"/>
          </a:bodyPr>
          <a:lstStyle/>
          <a:p>
            <a:r>
              <a:rPr lang="en-US" b="1" dirty="0">
                <a:solidFill>
                  <a:srgbClr val="FF0000"/>
                </a:solidFill>
              </a:rPr>
              <a:t>Advanced Geometric Series Comments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CC8D12A-8FA5-4E73-BDE2-C00688E0BD90}"/>
                  </a:ext>
                </a:extLst>
              </p:cNvPr>
              <p:cNvSpPr>
                <a:spLocks noGrp="1"/>
              </p:cNvSpPr>
              <p:nvPr>
                <p:ph idx="1"/>
              </p:nvPr>
            </p:nvSpPr>
            <p:spPr>
              <a:xfrm>
                <a:off x="172373" y="1017817"/>
                <a:ext cx="11634927" cy="5205429"/>
              </a:xfrm>
            </p:spPr>
            <p:txBody>
              <a:bodyPr/>
              <a:lstStyle/>
              <a:p>
                <a:pPr marL="0" indent="0">
                  <a:buNone/>
                </a:pPr>
                <a:r>
                  <a:rPr lang="en-US" dirty="0"/>
                  <a:t>Always carefully look at what you did, and be explicit on what you proved.</a:t>
                </a:r>
              </a:p>
              <a:p>
                <a:pPr marL="0" indent="0">
                  <a:buNone/>
                </a:pPr>
                <a:endParaRPr lang="en-US" dirty="0"/>
              </a:p>
              <a:p>
                <a:pPr marL="0" indent="0">
                  <a:buNone/>
                </a:pPr>
                <a:r>
                  <a:rPr lang="en-US" dirty="0"/>
                  <a:t>The geometric series formula is: </a:t>
                </a:r>
              </a:p>
              <a:p>
                <a:pPr marL="0" indent="0">
                  <a:buNone/>
                </a:pPr>
                <a:r>
                  <a:rPr lang="en-US" dirty="0"/>
                  <a:t>If |r| &lt; 1 then 1 + r + r</a:t>
                </a:r>
                <a:r>
                  <a:rPr lang="en-US" baseline="30000" dirty="0"/>
                  <a:t>2</a:t>
                </a:r>
                <a:r>
                  <a:rPr lang="en-US" dirty="0"/>
                  <a:t> + r</a:t>
                </a:r>
                <a:r>
                  <a:rPr lang="en-US" baseline="30000" dirty="0"/>
                  <a:t>3 </a:t>
                </a:r>
                <a:r>
                  <a:rPr lang="en-US" dirty="0"/>
                  <a:t>+ r</a:t>
                </a:r>
                <a:r>
                  <a:rPr lang="en-US" baseline="30000" dirty="0"/>
                  <a:t>4</a:t>
                </a:r>
                <a:r>
                  <a:rPr lang="en-US" dirty="0"/>
                  <a:t> + …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m:t>
                        </m:r>
                        <m:r>
                          <a:rPr lang="en-US" i="1">
                            <a:latin typeface="Cambria Math" panose="02040503050406030204" pitchFamily="18" charset="0"/>
                          </a:rPr>
                          <m:t>𝑟</m:t>
                        </m:r>
                      </m:den>
                    </m:f>
                    <m:r>
                      <a:rPr lang="en-US" i="1">
                        <a:latin typeface="Cambria Math" panose="02040503050406030204" pitchFamily="18" charset="0"/>
                      </a:rPr>
                      <m:t>.</m:t>
                    </m:r>
                  </m:oMath>
                </a14:m>
                <a:endParaRPr lang="en-US" dirty="0"/>
              </a:p>
              <a:p>
                <a:pPr marL="0" indent="0">
                  <a:buNone/>
                </a:pPr>
                <a:endParaRPr lang="en-US" dirty="0"/>
              </a:p>
              <a:p>
                <a:pPr marL="0" indent="0" algn="just">
                  <a:buNone/>
                </a:pPr>
                <a:r>
                  <a:rPr lang="en-US" dirty="0"/>
                  <a:t>We proved this when r = (1-p)(1-q), where p and q are the probabilities of making a basket for Bird and Magic. What are the ranges for p and q? We have </a:t>
                </a:r>
                <a:r>
                  <a:rPr lang="en-US" dirty="0">
                    <a:solidFill>
                      <a:srgbClr val="FF0000"/>
                    </a:solidFill>
                  </a:rPr>
                  <a:t>what range of p and q?</a:t>
                </a:r>
              </a:p>
            </p:txBody>
          </p:sp>
        </mc:Choice>
        <mc:Fallback xmlns="">
          <p:sp>
            <p:nvSpPr>
              <p:cNvPr id="3" name="Content Placeholder 2">
                <a:extLst>
                  <a:ext uri="{FF2B5EF4-FFF2-40B4-BE49-F238E27FC236}">
                    <a16:creationId xmlns:a16="http://schemas.microsoft.com/office/drawing/2014/main" id="{7CC8D12A-8FA5-4E73-BDE2-C00688E0BD90}"/>
                  </a:ext>
                </a:extLst>
              </p:cNvPr>
              <p:cNvSpPr>
                <a:spLocks noGrp="1" noRot="1" noChangeAspect="1" noMove="1" noResize="1" noEditPoints="1" noAdjustHandles="1" noChangeArrowheads="1" noChangeShapeType="1" noTextEdit="1"/>
              </p:cNvSpPr>
              <p:nvPr>
                <p:ph idx="1"/>
              </p:nvPr>
            </p:nvSpPr>
            <p:spPr>
              <a:xfrm>
                <a:off x="172373" y="1017817"/>
                <a:ext cx="11634927" cy="5205429"/>
              </a:xfrm>
              <a:blipFill>
                <a:blip r:embed="rId2"/>
                <a:stretch>
                  <a:fillRect l="-1048" t="-1991" r="-104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0F82750-0C50-4AAA-9E5E-8D95F3D97023}"/>
              </a:ext>
            </a:extLst>
          </p:cNvPr>
          <p:cNvSpPr>
            <a:spLocks noGrp="1"/>
          </p:cNvSpPr>
          <p:nvPr>
            <p:ph type="sldNum" sz="quarter" idx="12"/>
          </p:nvPr>
        </p:nvSpPr>
        <p:spPr/>
        <p:txBody>
          <a:bodyPr/>
          <a:lstStyle/>
          <a:p>
            <a:fld id="{39170CAF-88AC-4846-AE90-53087C303D43}" type="slidenum">
              <a:rPr lang="en-US" smtClean="0"/>
              <a:t>84</a:t>
            </a:fld>
            <a:endParaRPr lang="en-US"/>
          </a:p>
        </p:txBody>
      </p:sp>
    </p:spTree>
    <p:extLst>
      <p:ext uri="{BB962C8B-B14F-4D97-AF65-F5344CB8AC3E}">
        <p14:creationId xmlns:p14="http://schemas.microsoft.com/office/powerpoint/2010/main" val="8772820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1BC4A-2127-4924-87E6-E50929460FE4}"/>
              </a:ext>
            </a:extLst>
          </p:cNvPr>
          <p:cNvSpPr>
            <a:spLocks noGrp="1"/>
          </p:cNvSpPr>
          <p:nvPr>
            <p:ph type="title"/>
          </p:nvPr>
        </p:nvSpPr>
        <p:spPr>
          <a:xfrm>
            <a:off x="172374" y="344256"/>
            <a:ext cx="10515600" cy="673562"/>
          </a:xfrm>
        </p:spPr>
        <p:txBody>
          <a:bodyPr>
            <a:normAutofit fontScale="90000"/>
          </a:bodyPr>
          <a:lstStyle/>
          <a:p>
            <a:r>
              <a:rPr lang="en-US" b="1" dirty="0">
                <a:solidFill>
                  <a:srgbClr val="FF0000"/>
                </a:solidFill>
              </a:rPr>
              <a:t>Advanced Geometric Series Comments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CC8D12A-8FA5-4E73-BDE2-C00688E0BD90}"/>
                  </a:ext>
                </a:extLst>
              </p:cNvPr>
              <p:cNvSpPr>
                <a:spLocks noGrp="1"/>
              </p:cNvSpPr>
              <p:nvPr>
                <p:ph idx="1"/>
              </p:nvPr>
            </p:nvSpPr>
            <p:spPr>
              <a:xfrm>
                <a:off x="172373" y="1017817"/>
                <a:ext cx="11634927" cy="5205429"/>
              </a:xfrm>
            </p:spPr>
            <p:txBody>
              <a:bodyPr/>
              <a:lstStyle/>
              <a:p>
                <a:pPr marL="0" indent="0">
                  <a:buNone/>
                </a:pPr>
                <a:r>
                  <a:rPr lang="en-US" dirty="0"/>
                  <a:t>Always carefully look at what you did, and be explicit on what you proved.</a:t>
                </a:r>
              </a:p>
              <a:p>
                <a:pPr marL="0" indent="0">
                  <a:buNone/>
                </a:pPr>
                <a:endParaRPr lang="en-US" dirty="0"/>
              </a:p>
              <a:p>
                <a:pPr marL="0" indent="0">
                  <a:buNone/>
                </a:pPr>
                <a:r>
                  <a:rPr lang="en-US" dirty="0"/>
                  <a:t>The geometric series formula is: </a:t>
                </a:r>
              </a:p>
              <a:p>
                <a:pPr marL="0" indent="0">
                  <a:buNone/>
                </a:pPr>
                <a:r>
                  <a:rPr lang="en-US" dirty="0"/>
                  <a:t>If |r| &lt; 1 then 1 + r + r</a:t>
                </a:r>
                <a:r>
                  <a:rPr lang="en-US" baseline="30000" dirty="0"/>
                  <a:t>2</a:t>
                </a:r>
                <a:r>
                  <a:rPr lang="en-US" dirty="0"/>
                  <a:t> + r</a:t>
                </a:r>
                <a:r>
                  <a:rPr lang="en-US" baseline="30000" dirty="0"/>
                  <a:t>3 </a:t>
                </a:r>
                <a:r>
                  <a:rPr lang="en-US" dirty="0"/>
                  <a:t>+ r</a:t>
                </a:r>
                <a:r>
                  <a:rPr lang="en-US" baseline="30000" dirty="0"/>
                  <a:t>4</a:t>
                </a:r>
                <a:r>
                  <a:rPr lang="en-US" dirty="0"/>
                  <a:t> + …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m:t>
                        </m:r>
                        <m:r>
                          <a:rPr lang="en-US" i="1">
                            <a:latin typeface="Cambria Math" panose="02040503050406030204" pitchFamily="18" charset="0"/>
                          </a:rPr>
                          <m:t>𝑟</m:t>
                        </m:r>
                      </m:den>
                    </m:f>
                    <m:r>
                      <a:rPr lang="en-US" i="1">
                        <a:latin typeface="Cambria Math" panose="02040503050406030204" pitchFamily="18" charset="0"/>
                      </a:rPr>
                      <m:t>.</m:t>
                    </m:r>
                  </m:oMath>
                </a14:m>
                <a:endParaRPr lang="en-US" dirty="0"/>
              </a:p>
              <a:p>
                <a:pPr marL="0" indent="0">
                  <a:buNone/>
                </a:pPr>
                <a:endParaRPr lang="en-US" dirty="0"/>
              </a:p>
              <a:p>
                <a:pPr marL="0" indent="0" algn="just">
                  <a:buNone/>
                </a:pPr>
                <a:r>
                  <a:rPr lang="en-US" dirty="0"/>
                  <a:t>We proved this when r = (1-p)(1-q), where p and q are the probabilities of making a basket for Bird and Magic. What are the ranges for p and q? We have 0 ≤ p, q ≤ 1 BUT we cannot have p=q=0, or the game never ends. Thus we only proved the Geometric Series Formula for </a:t>
                </a:r>
                <a:r>
                  <a:rPr lang="en-US" dirty="0">
                    <a:solidFill>
                      <a:srgbClr val="FF0000"/>
                    </a:solidFill>
                  </a:rPr>
                  <a:t>what range of r?</a:t>
                </a:r>
              </a:p>
            </p:txBody>
          </p:sp>
        </mc:Choice>
        <mc:Fallback xmlns="">
          <p:sp>
            <p:nvSpPr>
              <p:cNvPr id="3" name="Content Placeholder 2">
                <a:extLst>
                  <a:ext uri="{FF2B5EF4-FFF2-40B4-BE49-F238E27FC236}">
                    <a16:creationId xmlns:a16="http://schemas.microsoft.com/office/drawing/2014/main" id="{7CC8D12A-8FA5-4E73-BDE2-C00688E0BD90}"/>
                  </a:ext>
                </a:extLst>
              </p:cNvPr>
              <p:cNvSpPr>
                <a:spLocks noGrp="1" noRot="1" noChangeAspect="1" noMove="1" noResize="1" noEditPoints="1" noAdjustHandles="1" noChangeArrowheads="1" noChangeShapeType="1" noTextEdit="1"/>
              </p:cNvSpPr>
              <p:nvPr>
                <p:ph idx="1"/>
              </p:nvPr>
            </p:nvSpPr>
            <p:spPr>
              <a:xfrm>
                <a:off x="172373" y="1017817"/>
                <a:ext cx="11634927" cy="5205429"/>
              </a:xfrm>
              <a:blipFill>
                <a:blip r:embed="rId2"/>
                <a:stretch>
                  <a:fillRect l="-1048" t="-1991" r="-104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0F82750-0C50-4AAA-9E5E-8D95F3D97023}"/>
              </a:ext>
            </a:extLst>
          </p:cNvPr>
          <p:cNvSpPr>
            <a:spLocks noGrp="1"/>
          </p:cNvSpPr>
          <p:nvPr>
            <p:ph type="sldNum" sz="quarter" idx="12"/>
          </p:nvPr>
        </p:nvSpPr>
        <p:spPr/>
        <p:txBody>
          <a:bodyPr/>
          <a:lstStyle/>
          <a:p>
            <a:fld id="{39170CAF-88AC-4846-AE90-53087C303D43}" type="slidenum">
              <a:rPr lang="en-US" smtClean="0"/>
              <a:t>85</a:t>
            </a:fld>
            <a:endParaRPr lang="en-US"/>
          </a:p>
        </p:txBody>
      </p:sp>
    </p:spTree>
    <p:extLst>
      <p:ext uri="{BB962C8B-B14F-4D97-AF65-F5344CB8AC3E}">
        <p14:creationId xmlns:p14="http://schemas.microsoft.com/office/powerpoint/2010/main" val="41991764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1BC4A-2127-4924-87E6-E50929460FE4}"/>
              </a:ext>
            </a:extLst>
          </p:cNvPr>
          <p:cNvSpPr>
            <a:spLocks noGrp="1"/>
          </p:cNvSpPr>
          <p:nvPr>
            <p:ph type="title"/>
          </p:nvPr>
        </p:nvSpPr>
        <p:spPr>
          <a:xfrm>
            <a:off x="172374" y="344256"/>
            <a:ext cx="10515600" cy="673562"/>
          </a:xfrm>
        </p:spPr>
        <p:txBody>
          <a:bodyPr>
            <a:normAutofit fontScale="90000"/>
          </a:bodyPr>
          <a:lstStyle/>
          <a:p>
            <a:r>
              <a:rPr lang="en-US" b="1" dirty="0">
                <a:solidFill>
                  <a:srgbClr val="FF0000"/>
                </a:solidFill>
              </a:rPr>
              <a:t>Advanced Geometric Series Comments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CC8D12A-8FA5-4E73-BDE2-C00688E0BD90}"/>
                  </a:ext>
                </a:extLst>
              </p:cNvPr>
              <p:cNvSpPr>
                <a:spLocks noGrp="1"/>
              </p:cNvSpPr>
              <p:nvPr>
                <p:ph idx="1"/>
              </p:nvPr>
            </p:nvSpPr>
            <p:spPr>
              <a:xfrm>
                <a:off x="172373" y="1017817"/>
                <a:ext cx="11634927" cy="5205429"/>
              </a:xfrm>
            </p:spPr>
            <p:txBody>
              <a:bodyPr/>
              <a:lstStyle/>
              <a:p>
                <a:pPr marL="0" indent="0">
                  <a:buNone/>
                </a:pPr>
                <a:r>
                  <a:rPr lang="en-US" dirty="0"/>
                  <a:t>Always carefully look at what you did, and be explicit on what you proved.</a:t>
                </a:r>
              </a:p>
              <a:p>
                <a:pPr marL="0" indent="0">
                  <a:buNone/>
                </a:pPr>
                <a:endParaRPr lang="en-US" dirty="0"/>
              </a:p>
              <a:p>
                <a:pPr marL="0" indent="0">
                  <a:buNone/>
                </a:pPr>
                <a:r>
                  <a:rPr lang="en-US" dirty="0"/>
                  <a:t>The geometric series formula is: </a:t>
                </a:r>
              </a:p>
              <a:p>
                <a:pPr marL="0" indent="0">
                  <a:buNone/>
                </a:pPr>
                <a:r>
                  <a:rPr lang="en-US" dirty="0"/>
                  <a:t>If |r| &lt; 1 then 1 + r + r</a:t>
                </a:r>
                <a:r>
                  <a:rPr lang="en-US" baseline="30000" dirty="0"/>
                  <a:t>2</a:t>
                </a:r>
                <a:r>
                  <a:rPr lang="en-US" dirty="0"/>
                  <a:t> + r</a:t>
                </a:r>
                <a:r>
                  <a:rPr lang="en-US" baseline="30000" dirty="0"/>
                  <a:t>3 </a:t>
                </a:r>
                <a:r>
                  <a:rPr lang="en-US" dirty="0"/>
                  <a:t>+ r</a:t>
                </a:r>
                <a:r>
                  <a:rPr lang="en-US" baseline="30000" dirty="0"/>
                  <a:t>4</a:t>
                </a:r>
                <a:r>
                  <a:rPr lang="en-US" dirty="0"/>
                  <a:t> +</a:t>
                </a:r>
                <a:r>
                  <a:rPr lang="en-US" sz="3500" dirty="0"/>
                  <a:t> …</a:t>
                </a:r>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m:t>
                        </m:r>
                        <m:r>
                          <a:rPr lang="en-US" i="1">
                            <a:latin typeface="Cambria Math" panose="02040503050406030204" pitchFamily="18" charset="0"/>
                          </a:rPr>
                          <m:t>𝑟</m:t>
                        </m:r>
                      </m:den>
                    </m:f>
                    <m:r>
                      <a:rPr lang="en-US" i="1">
                        <a:latin typeface="Cambria Math" panose="02040503050406030204" pitchFamily="18" charset="0"/>
                      </a:rPr>
                      <m:t>.</m:t>
                    </m:r>
                  </m:oMath>
                </a14:m>
                <a:endParaRPr lang="en-US" dirty="0"/>
              </a:p>
              <a:p>
                <a:pPr marL="0" indent="0">
                  <a:buNone/>
                </a:pPr>
                <a:endParaRPr lang="en-US" dirty="0"/>
              </a:p>
              <a:p>
                <a:pPr marL="0" indent="0" algn="just">
                  <a:buNone/>
                </a:pPr>
                <a:r>
                  <a:rPr lang="en-US" dirty="0"/>
                  <a:t>We proved this when r = (1-p)(1-q), where p and q are the probabilities of making a basket for Bird and Magic. What are the ranges for p and q? We have 0 ≤ p, q ≤ 1 BUT we cannot have p=q=0, or the game never ends. Thus we only proved the Geometric Series Formula for 0 ≤ r &lt; 1. Is there a way to deduce the formula for |r| &lt; 1 and r negative from what we have already done? (YES)</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7CC8D12A-8FA5-4E73-BDE2-C00688E0BD90}"/>
                  </a:ext>
                </a:extLst>
              </p:cNvPr>
              <p:cNvSpPr>
                <a:spLocks noGrp="1" noRot="1" noChangeAspect="1" noMove="1" noResize="1" noEditPoints="1" noAdjustHandles="1" noChangeArrowheads="1" noChangeShapeType="1" noTextEdit="1"/>
              </p:cNvSpPr>
              <p:nvPr>
                <p:ph idx="1"/>
              </p:nvPr>
            </p:nvSpPr>
            <p:spPr>
              <a:xfrm>
                <a:off x="172373" y="1017817"/>
                <a:ext cx="11634927" cy="5205429"/>
              </a:xfrm>
              <a:blipFill>
                <a:blip r:embed="rId2"/>
                <a:stretch>
                  <a:fillRect l="-1048" t="-1991" r="-104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0F82750-0C50-4AAA-9E5E-8D95F3D97023}"/>
              </a:ext>
            </a:extLst>
          </p:cNvPr>
          <p:cNvSpPr>
            <a:spLocks noGrp="1"/>
          </p:cNvSpPr>
          <p:nvPr>
            <p:ph type="sldNum" sz="quarter" idx="12"/>
          </p:nvPr>
        </p:nvSpPr>
        <p:spPr/>
        <p:txBody>
          <a:bodyPr/>
          <a:lstStyle/>
          <a:p>
            <a:fld id="{39170CAF-88AC-4846-AE90-53087C303D43}" type="slidenum">
              <a:rPr lang="en-US" smtClean="0"/>
              <a:t>86</a:t>
            </a:fld>
            <a:endParaRPr lang="en-US"/>
          </a:p>
        </p:txBody>
      </p:sp>
    </p:spTree>
    <p:extLst>
      <p:ext uri="{BB962C8B-B14F-4D97-AF65-F5344CB8AC3E}">
        <p14:creationId xmlns:p14="http://schemas.microsoft.com/office/powerpoint/2010/main" val="2374537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DBEA9A-0446-4C33-B46B-9A42BEED1BD6}"/>
              </a:ext>
            </a:extLst>
          </p:cNvPr>
          <p:cNvSpPr>
            <a:spLocks noGrp="1"/>
          </p:cNvSpPr>
          <p:nvPr>
            <p:ph type="sldNum" sz="quarter" idx="12"/>
          </p:nvPr>
        </p:nvSpPr>
        <p:spPr/>
        <p:txBody>
          <a:bodyPr/>
          <a:lstStyle/>
          <a:p>
            <a:fld id="{39170CAF-88AC-4846-AE90-53087C303D43}" type="slidenum">
              <a:rPr lang="en-US" smtClean="0"/>
              <a:t>87</a:t>
            </a:fld>
            <a:endParaRPr lang="en-US"/>
          </a:p>
        </p:txBody>
      </p:sp>
      <p:pic>
        <p:nvPicPr>
          <p:cNvPr id="3" name="Picture 2">
            <a:extLst>
              <a:ext uri="{FF2B5EF4-FFF2-40B4-BE49-F238E27FC236}">
                <a16:creationId xmlns:a16="http://schemas.microsoft.com/office/drawing/2014/main" id="{60C334EA-3937-4276-B275-1C4747E9BC72}"/>
              </a:ext>
            </a:extLst>
          </p:cNvPr>
          <p:cNvPicPr>
            <a:picLocks noChangeAspect="1"/>
          </p:cNvPicPr>
          <p:nvPr/>
        </p:nvPicPr>
        <p:blipFill>
          <a:blip r:embed="rId2"/>
          <a:stretch>
            <a:fillRect/>
          </a:stretch>
        </p:blipFill>
        <p:spPr>
          <a:xfrm>
            <a:off x="1782706" y="582683"/>
            <a:ext cx="8626588" cy="5692633"/>
          </a:xfrm>
          <a:prstGeom prst="rect">
            <a:avLst/>
          </a:prstGeom>
        </p:spPr>
      </p:pic>
    </p:spTree>
    <p:extLst>
      <p:ext uri="{BB962C8B-B14F-4D97-AF65-F5344CB8AC3E}">
        <p14:creationId xmlns:p14="http://schemas.microsoft.com/office/powerpoint/2010/main" val="184265949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E4370-2DF1-4356-848B-A4B8B24D2A4C}"/>
              </a:ext>
            </a:extLst>
          </p:cNvPr>
          <p:cNvSpPr>
            <a:spLocks noGrp="1"/>
          </p:cNvSpPr>
          <p:nvPr>
            <p:ph type="title"/>
          </p:nvPr>
        </p:nvSpPr>
        <p:spPr>
          <a:xfrm>
            <a:off x="252274" y="237724"/>
            <a:ext cx="10515600" cy="886626"/>
          </a:xfrm>
        </p:spPr>
        <p:txBody>
          <a:bodyPr/>
          <a:lstStyle/>
          <a:p>
            <a:r>
              <a:rPr lang="en-US" b="1" dirty="0">
                <a:solidFill>
                  <a:srgbClr val="FF0000"/>
                </a:solidFill>
              </a:rPr>
              <a:t>New Sum: The Harmonic Series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612EC02-1B1B-449A-BB7E-010C0F76742E}"/>
                  </a:ext>
                </a:extLst>
              </p:cNvPr>
              <p:cNvSpPr>
                <a:spLocks noGrp="1"/>
              </p:cNvSpPr>
              <p:nvPr>
                <p:ph idx="1"/>
              </p:nvPr>
            </p:nvSpPr>
            <p:spPr>
              <a:xfrm>
                <a:off x="394316" y="1124350"/>
                <a:ext cx="11279820" cy="5161040"/>
              </a:xfrm>
            </p:spPr>
            <p:txBody>
              <a:bodyPr>
                <a:normAutofit lnSpcReduction="10000"/>
              </a:bodyPr>
              <a:lstStyle/>
              <a:p>
                <a:pPr marL="0" indent="0">
                  <a:buNone/>
                </a:pPr>
                <a:r>
                  <a:rPr lang="en-US" dirty="0"/>
                  <a:t>The </a:t>
                </a:r>
                <a:r>
                  <a:rPr lang="en-US" dirty="0">
                    <a:solidFill>
                      <a:srgbClr val="FF0000"/>
                    </a:solidFill>
                  </a:rPr>
                  <a:t>Harmonic Series </a:t>
                </a:r>
                <a:r>
                  <a:rPr lang="en-US" dirty="0"/>
                  <a:t>{</a:t>
                </a:r>
                <a:r>
                  <a:rPr lang="en-US" dirty="0" err="1"/>
                  <a:t>H</a:t>
                </a:r>
                <a:r>
                  <a:rPr lang="en-US" baseline="-25000" dirty="0" err="1"/>
                  <a:t>n</a:t>
                </a:r>
                <a:r>
                  <a:rPr lang="en-US" dirty="0"/>
                  <a:t>} is defined as the sequence where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r>
                        <a:rPr lang="en-US" b="0" i="1" baseline="-25000" smtClean="0">
                          <a:latin typeface="Cambria Math" panose="02040503050406030204" pitchFamily="18" charset="0"/>
                        </a:rPr>
                        <m:t>𝑛</m:t>
                      </m:r>
                      <m:r>
                        <a:rPr lang="en-US" b="0" i="1" smtClean="0">
                          <a:latin typeface="Cambria Math" panose="02040503050406030204" pitchFamily="18" charset="0"/>
                        </a:rPr>
                        <m:t> =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r>
                        <a:rPr lang="en-US" b="0" i="1" smtClean="0">
                          <a:latin typeface="Cambria Math" panose="02040503050406030204" pitchFamily="18" charset="0"/>
                        </a:rPr>
                        <m:t>. </m:t>
                      </m:r>
                    </m:oMath>
                  </m:oMathPara>
                </a14:m>
                <a:endParaRPr lang="en-US" b="0" dirty="0"/>
              </a:p>
              <a:p>
                <a:pPr marL="0" indent="0">
                  <a:buNone/>
                </a:pPr>
                <a:r>
                  <a:rPr lang="en-US" dirty="0"/>
                  <a:t>Thus the first few terms are </a:t>
                </a:r>
              </a:p>
              <a:p>
                <a:r>
                  <a:rPr lang="en-US" dirty="0"/>
                  <a:t>1, </a:t>
                </a:r>
              </a:p>
              <a:p>
                <a:r>
                  <a:rPr lang="en-US" dirty="0"/>
                  <a:t>1 + 1/2 = 3/2 = 1.5, </a:t>
                </a:r>
              </a:p>
              <a:p>
                <a:r>
                  <a:rPr lang="en-US" dirty="0"/>
                  <a:t>1 + 1/2 + 1/3 = 11/6 or about 1.83, </a:t>
                </a:r>
              </a:p>
              <a:p>
                <a:r>
                  <a:rPr lang="en-US" dirty="0"/>
                  <a:t>1 + 1/2 + 1/3 + 1/4 = 25/12 or about 2.08</a:t>
                </a:r>
              </a:p>
              <a:p>
                <a:r>
                  <a:rPr lang="en-US" dirty="0"/>
                  <a:t>H</a:t>
                </a:r>
                <a:r>
                  <a:rPr lang="en-US" baseline="-25000" dirty="0"/>
                  <a:t>100</a:t>
                </a:r>
                <a:r>
                  <a:rPr lang="en-US" dirty="0"/>
                  <a:t> =                                                or about 5.18</a:t>
                </a:r>
              </a:p>
              <a:p>
                <a:r>
                  <a:rPr lang="en-US" b="0" dirty="0"/>
                  <a:t>H</a:t>
                </a:r>
                <a:r>
                  <a:rPr lang="en-US" b="0" baseline="-25000" dirty="0"/>
                  <a:t>10000</a:t>
                </a:r>
                <a:r>
                  <a:rPr lang="en-US" b="0" dirty="0"/>
                  <a:t> is about 9.78</a:t>
                </a:r>
              </a:p>
              <a:p>
                <a:r>
                  <a:rPr lang="en-US" b="0" dirty="0"/>
                  <a:t>H</a:t>
                </a:r>
                <a:r>
                  <a:rPr lang="en-US" b="0" baseline="-25000" dirty="0"/>
                  <a:t>1000000</a:t>
                </a:r>
                <a:r>
                  <a:rPr lang="en-US" b="0" dirty="0"/>
                  <a:t> is about </a:t>
                </a:r>
                <a:r>
                  <a:rPr lang="en-US" dirty="0"/>
                  <a:t>14.3927; the terms are growing but VERY slowly…..</a:t>
                </a:r>
                <a:endParaRPr lang="en-US" b="0" dirty="0"/>
              </a:p>
              <a:p>
                <a:pPr marL="0" indent="0">
                  <a:buNone/>
                </a:pPr>
                <a:endParaRPr lang="en-US" b="0" baseline="-25000"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3612EC02-1B1B-449A-BB7E-010C0F76742E}"/>
                  </a:ext>
                </a:extLst>
              </p:cNvPr>
              <p:cNvSpPr>
                <a:spLocks noGrp="1" noRot="1" noChangeAspect="1" noMove="1" noResize="1" noEditPoints="1" noAdjustHandles="1" noChangeArrowheads="1" noChangeShapeType="1" noTextEdit="1"/>
              </p:cNvSpPr>
              <p:nvPr>
                <p:ph idx="1"/>
              </p:nvPr>
            </p:nvSpPr>
            <p:spPr>
              <a:xfrm>
                <a:off x="394316" y="1124350"/>
                <a:ext cx="11279820" cy="5161040"/>
              </a:xfrm>
              <a:blipFill>
                <a:blip r:embed="rId2"/>
                <a:stretch>
                  <a:fillRect l="-1135" t="-259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C6B5690-8B93-4FB9-AB5D-BC727322341E}"/>
              </a:ext>
            </a:extLst>
          </p:cNvPr>
          <p:cNvSpPr>
            <a:spLocks noGrp="1"/>
          </p:cNvSpPr>
          <p:nvPr>
            <p:ph type="sldNum" sz="quarter" idx="12"/>
          </p:nvPr>
        </p:nvSpPr>
        <p:spPr/>
        <p:txBody>
          <a:bodyPr/>
          <a:lstStyle/>
          <a:p>
            <a:fld id="{39170CAF-88AC-4846-AE90-53087C303D43}" type="slidenum">
              <a:rPr lang="en-US" smtClean="0"/>
              <a:t>88</a:t>
            </a:fld>
            <a:endParaRPr lang="en-US"/>
          </a:p>
        </p:txBody>
      </p:sp>
      <p:pic>
        <p:nvPicPr>
          <p:cNvPr id="5" name="Picture 4">
            <a:extLst>
              <a:ext uri="{FF2B5EF4-FFF2-40B4-BE49-F238E27FC236}">
                <a16:creationId xmlns:a16="http://schemas.microsoft.com/office/drawing/2014/main" id="{85046AFA-BBAF-4307-922D-E005366F4A80}"/>
              </a:ext>
            </a:extLst>
          </p:cNvPr>
          <p:cNvPicPr>
            <a:picLocks noChangeAspect="1"/>
          </p:cNvPicPr>
          <p:nvPr/>
        </p:nvPicPr>
        <p:blipFill>
          <a:blip r:embed="rId3"/>
          <a:stretch>
            <a:fillRect/>
          </a:stretch>
        </p:blipFill>
        <p:spPr>
          <a:xfrm>
            <a:off x="1648561" y="4607687"/>
            <a:ext cx="3722430" cy="517261"/>
          </a:xfrm>
          <a:prstGeom prst="rect">
            <a:avLst/>
          </a:prstGeom>
        </p:spPr>
      </p:pic>
    </p:spTree>
    <p:extLst>
      <p:ext uri="{BB962C8B-B14F-4D97-AF65-F5344CB8AC3E}">
        <p14:creationId xmlns:p14="http://schemas.microsoft.com/office/powerpoint/2010/main" val="34740337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E4370-2DF1-4356-848B-A4B8B24D2A4C}"/>
              </a:ext>
            </a:extLst>
          </p:cNvPr>
          <p:cNvSpPr>
            <a:spLocks noGrp="1"/>
          </p:cNvSpPr>
          <p:nvPr>
            <p:ph type="title"/>
          </p:nvPr>
        </p:nvSpPr>
        <p:spPr>
          <a:xfrm>
            <a:off x="150919" y="237724"/>
            <a:ext cx="10515600" cy="886626"/>
          </a:xfrm>
        </p:spPr>
        <p:txBody>
          <a:bodyPr/>
          <a:lstStyle/>
          <a:p>
            <a:r>
              <a:rPr lang="en-US" b="1" dirty="0">
                <a:solidFill>
                  <a:srgbClr val="FF0000"/>
                </a:solidFill>
              </a:rPr>
              <a:t>The Harmonic Series Diverges!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612EC02-1B1B-449A-BB7E-010C0F76742E}"/>
                  </a:ext>
                </a:extLst>
              </p:cNvPr>
              <p:cNvSpPr>
                <a:spLocks noGrp="1"/>
              </p:cNvSpPr>
              <p:nvPr>
                <p:ph idx="1"/>
              </p:nvPr>
            </p:nvSpPr>
            <p:spPr>
              <a:xfrm>
                <a:off x="150919" y="1124350"/>
                <a:ext cx="11878323" cy="5733650"/>
              </a:xfrm>
            </p:spPr>
            <p:txBody>
              <a:bodyPr>
                <a:normAutofit/>
              </a:bodyPr>
              <a:lstStyle/>
              <a:p>
                <a:pPr marL="0" indent="0">
                  <a:buNone/>
                </a:pPr>
                <a:r>
                  <a:rPr lang="en-US" dirty="0"/>
                  <a:t>The </a:t>
                </a:r>
                <a:r>
                  <a:rPr lang="en-US" dirty="0">
                    <a:solidFill>
                      <a:srgbClr val="FF0000"/>
                    </a:solidFill>
                  </a:rPr>
                  <a:t>Harmonic Series </a:t>
                </a:r>
                <a:r>
                  <a:rPr lang="en-US" dirty="0"/>
                  <a:t>{</a:t>
                </a:r>
                <a:r>
                  <a:rPr lang="en-US" dirty="0" err="1"/>
                  <a:t>H</a:t>
                </a:r>
                <a:r>
                  <a:rPr lang="en-US" baseline="-25000" dirty="0" err="1"/>
                  <a:t>n</a:t>
                </a:r>
                <a:r>
                  <a:rPr lang="en-US" dirty="0"/>
                  <a:t>} is the sequence where </a:t>
                </a:r>
                <a14:m>
                  <m:oMath xmlns:m="http://schemas.openxmlformats.org/officeDocument/2006/math">
                    <m:r>
                      <a:rPr lang="en-US" b="0" i="1" smtClean="0">
                        <a:latin typeface="Cambria Math" panose="02040503050406030204" pitchFamily="18" charset="0"/>
                      </a:rPr>
                      <m:t>𝐻</m:t>
                    </m:r>
                    <m:r>
                      <a:rPr lang="en-US" b="0" i="1" baseline="-25000" smtClean="0">
                        <a:latin typeface="Cambria Math" panose="02040503050406030204" pitchFamily="18" charset="0"/>
                      </a:rPr>
                      <m:t>𝑛</m:t>
                    </m:r>
                    <m:r>
                      <a:rPr lang="en-US" b="0" i="1" smtClean="0">
                        <a:latin typeface="Cambria Math" panose="02040503050406030204" pitchFamily="18" charset="0"/>
                      </a:rPr>
                      <m:t> =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r>
                      <a:rPr lang="en-US" b="0" i="1" smtClean="0">
                        <a:latin typeface="Cambria Math" panose="02040503050406030204" pitchFamily="18" charset="0"/>
                      </a:rPr>
                      <m:t>. </m:t>
                    </m:r>
                  </m:oMath>
                </a14:m>
                <a:endParaRPr lang="en-US" b="0" dirty="0"/>
              </a:p>
              <a:p>
                <a:pPr marL="0" indent="0">
                  <a:buNone/>
                </a:pPr>
                <a:endParaRPr lang="en-US" dirty="0"/>
              </a:p>
              <a:p>
                <a:pPr marL="0" indent="0">
                  <a:buNone/>
                </a:pPr>
                <a:r>
                  <a:rPr lang="en-US" dirty="0"/>
                  <a:t>Let H be the limit as n goes to infinity of </a:t>
                </a:r>
                <a:r>
                  <a:rPr lang="en-US" dirty="0" err="1"/>
                  <a:t>H</a:t>
                </a:r>
                <a:r>
                  <a:rPr lang="en-US" baseline="-25000" dirty="0" err="1"/>
                  <a:t>n</a:t>
                </a:r>
                <a:r>
                  <a:rPr lang="en-US" dirty="0"/>
                  <a:t>, thus it is the sum of the reciprocals of integers. We claim H = </a:t>
                </a:r>
                <a14:m>
                  <m:oMath xmlns:m="http://schemas.openxmlformats.org/officeDocument/2006/math">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𝑠𝑜</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𝑡h𝑒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𝑠𝑢𝑚</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𝑑𝑖𝑣𝑒𝑟𝑔𝑒𝑠</m:t>
                    </m:r>
                  </m:oMath>
                </a14:m>
                <a:endParaRPr lang="en-US" b="0" dirty="0">
                  <a:ea typeface="Cambria Math" panose="02040503050406030204" pitchFamily="18" charset="0"/>
                </a:endParaRPr>
              </a:p>
              <a:p>
                <a:pPr marL="0" indent="0">
                  <a:buNone/>
                </a:pPr>
                <a:endParaRPr lang="en-US" dirty="0"/>
              </a:p>
              <a:p>
                <a:pPr marL="0" indent="0" algn="just">
                  <a:buNone/>
                </a:pPr>
                <a:r>
                  <a:rPr lang="en-US" dirty="0"/>
                  <a:t>Proof: </a:t>
                </a:r>
                <a:r>
                  <a:rPr lang="en-US" dirty="0">
                    <a:solidFill>
                      <a:srgbClr val="FF0000"/>
                    </a:solidFill>
                  </a:rPr>
                  <a:t>Assume H is finite</a:t>
                </a:r>
                <a:r>
                  <a:rPr lang="en-US" dirty="0"/>
                  <a:t>, let </a:t>
                </a:r>
                <a:r>
                  <a:rPr lang="en-US" dirty="0" err="1"/>
                  <a:t>H</a:t>
                </a:r>
                <a:r>
                  <a:rPr lang="en-US" baseline="-25000" dirty="0" err="1"/>
                  <a:t>even</a:t>
                </a:r>
                <a:r>
                  <a:rPr lang="en-US" dirty="0"/>
                  <a:t> be the sum of the reciprocals of even numbers, </a:t>
                </a:r>
                <a:r>
                  <a:rPr lang="en-US" dirty="0" err="1"/>
                  <a:t>H</a:t>
                </a:r>
                <a:r>
                  <a:rPr lang="en-US" baseline="-25000" dirty="0" err="1"/>
                  <a:t>odd</a:t>
                </a:r>
                <a:r>
                  <a:rPr lang="en-US" dirty="0"/>
                  <a:t> the sum of the odd terms. </a:t>
                </a:r>
              </a:p>
              <a:p>
                <a:pPr marL="0" indent="0" algn="just">
                  <a:buNone/>
                </a:pPr>
                <a14:m>
                  <m:oMath xmlns:m="http://schemas.openxmlformats.org/officeDocument/2006/math">
                    <m:r>
                      <a:rPr lang="en-US" i="1">
                        <a:latin typeface="Cambria Math" panose="02040503050406030204" pitchFamily="18" charset="0"/>
                      </a:rPr>
                      <m:t>𝐻</m:t>
                    </m:r>
                    <m:r>
                      <a:rPr lang="en-US" b="0" i="1" baseline="-25000" smtClean="0">
                        <a:latin typeface="Cambria Math" panose="02040503050406030204" pitchFamily="18" charset="0"/>
                      </a:rPr>
                      <m:t>𝑜𝑑𝑑</m:t>
                    </m:r>
                    <m:r>
                      <a:rPr lang="en-US" i="1">
                        <a:latin typeface="Cambria Math" panose="02040503050406030204" pitchFamily="18" charset="0"/>
                      </a:rPr>
                      <m:t>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m:t>
                        </m:r>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3</m:t>
                        </m:r>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5</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7</m:t>
                        </m:r>
                      </m:den>
                    </m:f>
                    <m:r>
                      <a:rPr lang="en-US" b="0" i="1" smtClean="0">
                        <a:latin typeface="Cambria Math" panose="02040503050406030204" pitchFamily="18" charset="0"/>
                      </a:rPr>
                      <m:t>+</m:t>
                    </m:r>
                    <m:r>
                      <a:rPr lang="en-US" i="1">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𝐻</m:t>
                    </m:r>
                    <m:r>
                      <a:rPr lang="en-US" b="0" i="1" baseline="-25000" smtClean="0">
                        <a:latin typeface="Cambria Math" panose="02040503050406030204" pitchFamily="18" charset="0"/>
                      </a:rPr>
                      <m:t>𝑒𝑣𝑒𝑛</m:t>
                    </m:r>
                    <m:r>
                      <a:rPr lang="en-US" i="1">
                        <a:latin typeface="Cambria Math" panose="02040503050406030204" pitchFamily="18" charset="0"/>
                      </a:rPr>
                      <m:t>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2</m:t>
                        </m:r>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4</m:t>
                        </m:r>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6</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8</m:t>
                        </m:r>
                      </m:den>
                    </m:f>
                    <m:r>
                      <a:rPr lang="en-US" i="1">
                        <a:latin typeface="Cambria Math" panose="02040503050406030204" pitchFamily="18" charset="0"/>
                      </a:rPr>
                      <m:t>+…</m:t>
                    </m:r>
                  </m:oMath>
                </a14:m>
                <a:endParaRPr lang="en-US" dirty="0"/>
              </a:p>
              <a:p>
                <a:pPr marL="0" indent="0" algn="just">
                  <a:buNone/>
                </a:pPr>
                <a:endParaRPr lang="en-US" dirty="0"/>
              </a:p>
              <a:p>
                <a:pPr marL="0" indent="0" algn="just">
                  <a:buNone/>
                </a:pPr>
                <a:r>
                  <a:rPr lang="en-US" dirty="0"/>
                  <a:t>As 1/1 &gt; 1/2, 1/3 &gt; 1/4, </a:t>
                </a:r>
                <a:r>
                  <a:rPr lang="en-US" dirty="0">
                    <a:solidFill>
                      <a:srgbClr val="FF0000"/>
                    </a:solidFill>
                  </a:rPr>
                  <a:t>what can you say about the size of </a:t>
                </a:r>
                <a:r>
                  <a:rPr lang="en-US" dirty="0" err="1">
                    <a:solidFill>
                      <a:srgbClr val="FF0000"/>
                    </a:solidFill>
                  </a:rPr>
                  <a:t>H</a:t>
                </a:r>
                <a:r>
                  <a:rPr lang="en-US" baseline="-25000" dirty="0" err="1">
                    <a:solidFill>
                      <a:srgbClr val="FF0000"/>
                    </a:solidFill>
                  </a:rPr>
                  <a:t>odd</a:t>
                </a:r>
                <a:r>
                  <a:rPr lang="en-US" dirty="0">
                    <a:solidFill>
                      <a:srgbClr val="FF0000"/>
                    </a:solidFill>
                  </a:rPr>
                  <a:t> versus the size of </a:t>
                </a:r>
                <a:r>
                  <a:rPr lang="en-US" dirty="0" err="1">
                    <a:solidFill>
                      <a:srgbClr val="FF0000"/>
                    </a:solidFill>
                  </a:rPr>
                  <a:t>H</a:t>
                </a:r>
                <a:r>
                  <a:rPr lang="en-US" baseline="-25000" dirty="0" err="1">
                    <a:solidFill>
                      <a:srgbClr val="FF0000"/>
                    </a:solidFill>
                  </a:rPr>
                  <a:t>even</a:t>
                </a:r>
                <a:r>
                  <a:rPr lang="en-US" dirty="0">
                    <a:solidFill>
                      <a:srgbClr val="FF0000"/>
                    </a:solidFill>
                  </a:rPr>
                  <a:t>?</a:t>
                </a:r>
              </a:p>
            </p:txBody>
          </p:sp>
        </mc:Choice>
        <mc:Fallback xmlns="">
          <p:sp>
            <p:nvSpPr>
              <p:cNvPr id="3" name="Content Placeholder 2">
                <a:extLst>
                  <a:ext uri="{FF2B5EF4-FFF2-40B4-BE49-F238E27FC236}">
                    <a16:creationId xmlns:a16="http://schemas.microsoft.com/office/drawing/2014/main" id="{3612EC02-1B1B-449A-BB7E-010C0F76742E}"/>
                  </a:ext>
                </a:extLst>
              </p:cNvPr>
              <p:cNvSpPr>
                <a:spLocks noGrp="1" noRot="1" noChangeAspect="1" noMove="1" noResize="1" noEditPoints="1" noAdjustHandles="1" noChangeArrowheads="1" noChangeShapeType="1" noTextEdit="1"/>
              </p:cNvSpPr>
              <p:nvPr>
                <p:ph idx="1"/>
              </p:nvPr>
            </p:nvSpPr>
            <p:spPr>
              <a:xfrm>
                <a:off x="150919" y="1124350"/>
                <a:ext cx="11878323" cy="5733650"/>
              </a:xfrm>
              <a:blipFill>
                <a:blip r:embed="rId2"/>
                <a:stretch>
                  <a:fillRect l="-1078" t="-213" r="-102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C6B5690-8B93-4FB9-AB5D-BC727322341E}"/>
              </a:ext>
            </a:extLst>
          </p:cNvPr>
          <p:cNvSpPr>
            <a:spLocks noGrp="1"/>
          </p:cNvSpPr>
          <p:nvPr>
            <p:ph type="sldNum" sz="quarter" idx="12"/>
          </p:nvPr>
        </p:nvSpPr>
        <p:spPr/>
        <p:txBody>
          <a:bodyPr/>
          <a:lstStyle/>
          <a:p>
            <a:fld id="{39170CAF-88AC-4846-AE90-53087C303D43}" type="slidenum">
              <a:rPr lang="en-US" smtClean="0"/>
              <a:t>89</a:t>
            </a:fld>
            <a:endParaRPr lang="en-US"/>
          </a:p>
        </p:txBody>
      </p:sp>
    </p:spTree>
    <p:extLst>
      <p:ext uri="{BB962C8B-B14F-4D97-AF65-F5344CB8AC3E}">
        <p14:creationId xmlns:p14="http://schemas.microsoft.com/office/powerpoint/2010/main" val="1628634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A819-113B-4399-9B67-D558D3789E9C}"/>
              </a:ext>
            </a:extLst>
          </p:cNvPr>
          <p:cNvSpPr>
            <a:spLocks noGrp="1"/>
          </p:cNvSpPr>
          <p:nvPr>
            <p:ph type="title"/>
          </p:nvPr>
        </p:nvSpPr>
        <p:spPr>
          <a:xfrm>
            <a:off x="838200" y="365125"/>
            <a:ext cx="10685016" cy="1325563"/>
          </a:xfrm>
        </p:spPr>
        <p:txBody>
          <a:bodyPr/>
          <a:lstStyle/>
          <a:p>
            <a:r>
              <a:rPr lang="en-US" dirty="0">
                <a:solidFill>
                  <a:srgbClr val="FF0000"/>
                </a:solidFill>
              </a:rPr>
              <a:t>Induction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C9177B-DFCC-435D-976C-1901C0F52535}"/>
                  </a:ext>
                </a:extLst>
              </p:cNvPr>
              <p:cNvSpPr>
                <a:spLocks noGrp="1"/>
              </p:cNvSpPr>
              <p:nvPr>
                <p:ph idx="1"/>
              </p:nvPr>
            </p:nvSpPr>
            <p:spPr/>
            <p:txBody>
              <a:bodyPr>
                <a:normAutofit lnSpcReduction="10000"/>
              </a:bodyPr>
              <a:lstStyle/>
              <a:p>
                <a:pPr marL="0" indent="0">
                  <a:buNone/>
                </a:pPr>
                <a:r>
                  <a:rPr lang="en-US" dirty="0"/>
                  <a:t>One of the most important techniques we have for proving results.</a:t>
                </a:r>
              </a:p>
              <a:p>
                <a:pPr marL="0" indent="0">
                  <a:buNone/>
                </a:pPr>
                <a:endParaRPr lang="en-US" dirty="0"/>
              </a:p>
              <a:p>
                <a:pPr marL="0" indent="0">
                  <a:buNone/>
                </a:pPr>
                <a:r>
                  <a:rPr lang="en-US" dirty="0"/>
                  <a:t>Say we have some statement P(n). Perhaps P(n) is “the sum of the first n integers is n(n+1)/2”.</a:t>
                </a:r>
              </a:p>
              <a:p>
                <a:pPr marL="0" indent="0">
                  <a:buNone/>
                </a:pPr>
                <a:endParaRPr lang="en-US" dirty="0"/>
              </a:p>
              <a:p>
                <a:pPr marL="0" indent="0">
                  <a:buNone/>
                </a:pPr>
                <a:r>
                  <a:rPr lang="en-US" dirty="0"/>
                  <a:t>We can check this for various n; every time we check it is true but that is NOT the same as a proof!</a:t>
                </a:r>
              </a:p>
              <a:p>
                <a:pPr marL="0" indent="0">
                  <a:buNone/>
                </a:pPr>
                <a:endParaRPr lang="en-US" dirty="0"/>
              </a:p>
              <a:p>
                <a:pPr marL="0" indent="0">
                  <a:buNone/>
                </a:pPr>
                <a:r>
                  <a:rPr lang="en-US" dirty="0"/>
                  <a:t>Example: </a:t>
                </a:r>
                <a14:m>
                  <m:oMath xmlns:m="http://schemas.openxmlformats.org/officeDocument/2006/math">
                    <m:f>
                      <m:fPr>
                        <m:ctrlPr>
                          <a:rPr lang="en-US" i="1" dirty="0" smtClean="0">
                            <a:latin typeface="Cambria Math" panose="02040503050406030204" pitchFamily="18" charset="0"/>
                          </a:rPr>
                        </m:ctrlPr>
                      </m:fPr>
                      <m:num>
                        <m:r>
                          <a:rPr lang="en-US" b="0" i="1" dirty="0" smtClean="0">
                            <a:latin typeface="Cambria Math" panose="02040503050406030204" pitchFamily="18" charset="0"/>
                          </a:rPr>
                          <m:t>16</m:t>
                        </m:r>
                      </m:num>
                      <m:den>
                        <m:r>
                          <a:rPr lang="en-US" b="0" i="1" dirty="0" smtClean="0">
                            <a:latin typeface="Cambria Math" panose="02040503050406030204" pitchFamily="18" charset="0"/>
                          </a:rPr>
                          <m:t>64</m:t>
                        </m:r>
                      </m:den>
                    </m:f>
                  </m:oMath>
                </a14:m>
                <a:r>
                  <a:rPr lang="en-US" dirty="0"/>
                  <a:t> = </a:t>
                </a:r>
                <a14:m>
                  <m:oMath xmlns:m="http://schemas.openxmlformats.org/officeDocument/2006/math">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i="1" dirty="0">
                            <a:latin typeface="Cambria Math" panose="02040503050406030204" pitchFamily="18" charset="0"/>
                          </a:rPr>
                          <m:t>4</m:t>
                        </m:r>
                      </m:den>
                    </m:f>
                  </m:oMath>
                </a14:m>
                <a:r>
                  <a:rPr lang="en-US" dirty="0"/>
                  <a:t>, </a:t>
                </a:r>
                <a14:m>
                  <m:oMath xmlns:m="http://schemas.openxmlformats.org/officeDocument/2006/math">
                    <m:r>
                      <a:rPr lang="en-US" b="0" i="0" dirty="0" smtClean="0">
                        <a:latin typeface="Cambria Math" panose="02040503050406030204" pitchFamily="18" charset="0"/>
                      </a:rPr>
                      <m:t>  </m:t>
                    </m:r>
                    <m:f>
                      <m:fPr>
                        <m:ctrlPr>
                          <a:rPr lang="en-US" i="1" dirty="0">
                            <a:latin typeface="Cambria Math" panose="02040503050406030204" pitchFamily="18" charset="0"/>
                          </a:rPr>
                        </m:ctrlPr>
                      </m:fPr>
                      <m:num>
                        <m:r>
                          <a:rPr lang="en-US" i="1" dirty="0">
                            <a:latin typeface="Cambria Math" panose="02040503050406030204" pitchFamily="18" charset="0"/>
                          </a:rPr>
                          <m:t>1</m:t>
                        </m:r>
                        <m:r>
                          <a:rPr lang="en-US" b="0" i="1" dirty="0" smtClean="0">
                            <a:latin typeface="Cambria Math" panose="02040503050406030204" pitchFamily="18" charset="0"/>
                          </a:rPr>
                          <m:t>9</m:t>
                        </m:r>
                      </m:num>
                      <m:den>
                        <m:r>
                          <a:rPr lang="en-US" b="0" i="1" dirty="0" smtClean="0">
                            <a:latin typeface="Cambria Math" panose="02040503050406030204" pitchFamily="18" charset="0"/>
                          </a:rPr>
                          <m:t>95</m:t>
                        </m:r>
                      </m:den>
                    </m:f>
                  </m:oMath>
                </a14:m>
                <a:r>
                  <a:rPr lang="en-US" dirty="0"/>
                  <a:t> = </a:t>
                </a:r>
                <a14:m>
                  <m:oMath xmlns:m="http://schemas.openxmlformats.org/officeDocument/2006/math">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b="0" i="1" dirty="0" smtClean="0">
                            <a:latin typeface="Cambria Math" panose="02040503050406030204" pitchFamily="18" charset="0"/>
                          </a:rPr>
                          <m:t>5</m:t>
                        </m:r>
                      </m:den>
                    </m:f>
                  </m:oMath>
                </a14:m>
                <a:r>
                  <a:rPr lang="en-US" dirty="0"/>
                  <a:t>, </a:t>
                </a:r>
                <a14:m>
                  <m:oMath xmlns:m="http://schemas.openxmlformats.org/officeDocument/2006/math">
                    <m:r>
                      <a:rPr lang="en-US" b="0" i="0" dirty="0" smtClean="0">
                        <a:latin typeface="Cambria Math" panose="02040503050406030204" pitchFamily="18" charset="0"/>
                      </a:rPr>
                      <m:t>  </m:t>
                    </m:r>
                    <m:f>
                      <m:fPr>
                        <m:ctrlPr>
                          <a:rPr lang="en-US" i="1" dirty="0">
                            <a:latin typeface="Cambria Math" panose="02040503050406030204" pitchFamily="18" charset="0"/>
                          </a:rPr>
                        </m:ctrlPr>
                      </m:fPr>
                      <m:num>
                        <m:r>
                          <a:rPr lang="en-US" b="0" i="1" dirty="0" smtClean="0">
                            <a:latin typeface="Cambria Math" panose="02040503050406030204" pitchFamily="18" charset="0"/>
                          </a:rPr>
                          <m:t>49</m:t>
                        </m:r>
                      </m:num>
                      <m:den>
                        <m:r>
                          <a:rPr lang="en-US" b="0" i="1" dirty="0" smtClean="0">
                            <a:latin typeface="Cambria Math" panose="02040503050406030204" pitchFamily="18" charset="0"/>
                          </a:rPr>
                          <m:t>98</m:t>
                        </m:r>
                      </m:den>
                    </m:f>
                    <m:r>
                      <a:rPr lang="en-US" i="1" dirty="0">
                        <a:latin typeface="Cambria Math" panose="02040503050406030204" pitchFamily="18" charset="0"/>
                      </a:rPr>
                      <m:t> </m:t>
                    </m:r>
                  </m:oMath>
                </a14:m>
                <a:r>
                  <a:rPr lang="en-US" dirty="0"/>
                  <a:t>= </a:t>
                </a:r>
                <a14:m>
                  <m:oMath xmlns:m="http://schemas.openxmlformats.org/officeDocument/2006/math">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b="0" i="1" dirty="0" smtClean="0">
                            <a:latin typeface="Cambria Math" panose="02040503050406030204" pitchFamily="18" charset="0"/>
                          </a:rPr>
                          <m:t>2</m:t>
                        </m:r>
                      </m:den>
                    </m:f>
                  </m:oMath>
                </a14:m>
                <a:r>
                  <a:rPr lang="en-US" dirty="0"/>
                  <a:t>  but </a:t>
                </a:r>
                <a14:m>
                  <m:oMath xmlns:m="http://schemas.openxmlformats.org/officeDocument/2006/math">
                    <m:f>
                      <m:fPr>
                        <m:ctrlPr>
                          <a:rPr lang="en-US" i="1" dirty="0">
                            <a:latin typeface="Cambria Math" panose="02040503050406030204" pitchFamily="18" charset="0"/>
                          </a:rPr>
                        </m:ctrlPr>
                      </m:fPr>
                      <m:num>
                        <m:r>
                          <a:rPr lang="en-US" i="1" dirty="0">
                            <a:latin typeface="Cambria Math" panose="02040503050406030204" pitchFamily="18" charset="0"/>
                          </a:rPr>
                          <m:t>1</m:t>
                        </m:r>
                        <m:r>
                          <a:rPr lang="en-US" b="0" i="1" dirty="0" smtClean="0">
                            <a:latin typeface="Cambria Math" panose="02040503050406030204" pitchFamily="18" charset="0"/>
                          </a:rPr>
                          <m:t>2</m:t>
                        </m:r>
                      </m:num>
                      <m:den>
                        <m:r>
                          <a:rPr lang="en-US" b="0" i="1" dirty="0" smtClean="0">
                            <a:latin typeface="Cambria Math" panose="02040503050406030204" pitchFamily="18" charset="0"/>
                          </a:rPr>
                          <m:t>2</m:t>
                        </m:r>
                        <m:r>
                          <a:rPr lang="en-US" i="1" dirty="0">
                            <a:latin typeface="Cambria Math" panose="02040503050406030204" pitchFamily="18" charset="0"/>
                          </a:rPr>
                          <m:t>4</m:t>
                        </m:r>
                      </m:den>
                    </m:f>
                  </m:oMath>
                </a14:m>
                <a:r>
                  <a:rPr lang="en-US" dirty="0"/>
                  <a:t> is not </a:t>
                </a:r>
                <a14:m>
                  <m:oMath xmlns:m="http://schemas.openxmlformats.org/officeDocument/2006/math">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i="1" dirty="0">
                            <a:latin typeface="Cambria Math" panose="02040503050406030204" pitchFamily="18" charset="0"/>
                          </a:rPr>
                          <m:t>4</m:t>
                        </m:r>
                      </m:den>
                    </m:f>
                  </m:oMath>
                </a14:m>
                <a:r>
                  <a:rPr lang="en-US" dirty="0"/>
                  <a:t>.</a:t>
                </a:r>
              </a:p>
            </p:txBody>
          </p:sp>
        </mc:Choice>
        <mc:Fallback xmlns="">
          <p:sp>
            <p:nvSpPr>
              <p:cNvPr id="3" name="Content Placeholder 2">
                <a:extLst>
                  <a:ext uri="{FF2B5EF4-FFF2-40B4-BE49-F238E27FC236}">
                    <a16:creationId xmlns:a16="http://schemas.microsoft.com/office/drawing/2014/main" id="{62C9177B-DFCC-435D-976C-1901C0F52535}"/>
                  </a:ext>
                </a:extLst>
              </p:cNvPr>
              <p:cNvSpPr>
                <a:spLocks noGrp="1" noRot="1" noChangeAspect="1" noMove="1" noResize="1" noEditPoints="1" noAdjustHandles="1" noChangeArrowheads="1" noChangeShapeType="1" noTextEdit="1"/>
              </p:cNvSpPr>
              <p:nvPr>
                <p:ph idx="1"/>
              </p:nvPr>
            </p:nvSpPr>
            <p:spPr>
              <a:blipFill>
                <a:blip r:embed="rId2"/>
                <a:stretch>
                  <a:fillRect l="-1217" t="-3081" r="-5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B247BF3-C24E-4B08-AFDE-5CC4C71429CD}"/>
              </a:ext>
            </a:extLst>
          </p:cNvPr>
          <p:cNvSpPr>
            <a:spLocks noGrp="1"/>
          </p:cNvSpPr>
          <p:nvPr>
            <p:ph type="sldNum" sz="quarter" idx="12"/>
          </p:nvPr>
        </p:nvSpPr>
        <p:spPr/>
        <p:txBody>
          <a:bodyPr/>
          <a:lstStyle/>
          <a:p>
            <a:fld id="{39170CAF-88AC-4846-AE90-53087C303D43}" type="slidenum">
              <a:rPr lang="en-US" smtClean="0"/>
              <a:t>9</a:t>
            </a:fld>
            <a:endParaRPr lang="en-US"/>
          </a:p>
        </p:txBody>
      </p:sp>
      <p:cxnSp>
        <p:nvCxnSpPr>
          <p:cNvPr id="11" name="Straight Connector 10">
            <a:extLst>
              <a:ext uri="{FF2B5EF4-FFF2-40B4-BE49-F238E27FC236}">
                <a16:creationId xmlns:a16="http://schemas.microsoft.com/office/drawing/2014/main" id="{F5F06792-0193-4136-AC7F-061BB71795D4}"/>
              </a:ext>
            </a:extLst>
          </p:cNvPr>
          <p:cNvCxnSpPr/>
          <p:nvPr/>
        </p:nvCxnSpPr>
        <p:spPr>
          <a:xfrm flipH="1">
            <a:off x="2263806" y="5211192"/>
            <a:ext cx="426128" cy="7989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0134612-44ED-4CF5-93E6-3E855510DE23}"/>
              </a:ext>
            </a:extLst>
          </p:cNvPr>
          <p:cNvCxnSpPr/>
          <p:nvPr/>
        </p:nvCxnSpPr>
        <p:spPr>
          <a:xfrm flipH="1">
            <a:off x="3357239" y="5211191"/>
            <a:ext cx="426128" cy="7989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7FF42E-9757-404C-A5C6-5667E3D3DF81}"/>
              </a:ext>
            </a:extLst>
          </p:cNvPr>
          <p:cNvCxnSpPr/>
          <p:nvPr/>
        </p:nvCxnSpPr>
        <p:spPr>
          <a:xfrm flipH="1">
            <a:off x="4450672" y="5211191"/>
            <a:ext cx="426128" cy="79899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56375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E4370-2DF1-4356-848B-A4B8B24D2A4C}"/>
              </a:ext>
            </a:extLst>
          </p:cNvPr>
          <p:cNvSpPr>
            <a:spLocks noGrp="1"/>
          </p:cNvSpPr>
          <p:nvPr>
            <p:ph type="title"/>
          </p:nvPr>
        </p:nvSpPr>
        <p:spPr>
          <a:xfrm>
            <a:off x="150919" y="237724"/>
            <a:ext cx="10515600" cy="886626"/>
          </a:xfrm>
        </p:spPr>
        <p:txBody>
          <a:bodyPr/>
          <a:lstStyle/>
          <a:p>
            <a:r>
              <a:rPr lang="en-US" b="1" dirty="0">
                <a:solidFill>
                  <a:srgbClr val="FF0000"/>
                </a:solidFill>
              </a:rPr>
              <a:t>The Harmonic Series Diverges!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612EC02-1B1B-449A-BB7E-010C0F76742E}"/>
                  </a:ext>
                </a:extLst>
              </p:cNvPr>
              <p:cNvSpPr>
                <a:spLocks noGrp="1"/>
              </p:cNvSpPr>
              <p:nvPr>
                <p:ph idx="1"/>
              </p:nvPr>
            </p:nvSpPr>
            <p:spPr>
              <a:xfrm>
                <a:off x="150919" y="1124350"/>
                <a:ext cx="11878323" cy="5733650"/>
              </a:xfrm>
            </p:spPr>
            <p:txBody>
              <a:bodyPr>
                <a:normAutofit fontScale="92500"/>
              </a:bodyPr>
              <a:lstStyle/>
              <a:p>
                <a:pPr marL="0" indent="0">
                  <a:buNone/>
                </a:pPr>
                <a:r>
                  <a:rPr lang="en-US" dirty="0"/>
                  <a:t>The </a:t>
                </a:r>
                <a:r>
                  <a:rPr lang="en-US" dirty="0">
                    <a:solidFill>
                      <a:srgbClr val="FF0000"/>
                    </a:solidFill>
                  </a:rPr>
                  <a:t>Harmonic Series </a:t>
                </a:r>
                <a:r>
                  <a:rPr lang="en-US" dirty="0"/>
                  <a:t>{</a:t>
                </a:r>
                <a:r>
                  <a:rPr lang="en-US" dirty="0" err="1"/>
                  <a:t>H</a:t>
                </a:r>
                <a:r>
                  <a:rPr lang="en-US" baseline="-25000" dirty="0" err="1"/>
                  <a:t>n</a:t>
                </a:r>
                <a:r>
                  <a:rPr lang="en-US" dirty="0"/>
                  <a:t>} is the sequence where </a:t>
                </a:r>
                <a14:m>
                  <m:oMath xmlns:m="http://schemas.openxmlformats.org/officeDocument/2006/math">
                    <m:r>
                      <a:rPr lang="en-US" b="0" i="1" smtClean="0">
                        <a:latin typeface="Cambria Math" panose="02040503050406030204" pitchFamily="18" charset="0"/>
                      </a:rPr>
                      <m:t>𝐻</m:t>
                    </m:r>
                    <m:r>
                      <a:rPr lang="en-US" b="0" i="1" baseline="-25000" smtClean="0">
                        <a:latin typeface="Cambria Math" panose="02040503050406030204" pitchFamily="18" charset="0"/>
                      </a:rPr>
                      <m:t>𝑛</m:t>
                    </m:r>
                    <m:r>
                      <a:rPr lang="en-US" b="0" i="1" smtClean="0">
                        <a:latin typeface="Cambria Math" panose="02040503050406030204" pitchFamily="18" charset="0"/>
                      </a:rPr>
                      <m:t> =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r>
                      <a:rPr lang="en-US" b="0" i="1" smtClean="0">
                        <a:latin typeface="Cambria Math" panose="02040503050406030204" pitchFamily="18" charset="0"/>
                      </a:rPr>
                      <m:t>. </m:t>
                    </m:r>
                  </m:oMath>
                </a14:m>
                <a:endParaRPr lang="en-US" b="0" dirty="0"/>
              </a:p>
              <a:p>
                <a:pPr marL="0" indent="0">
                  <a:buNone/>
                </a:pPr>
                <a:endParaRPr lang="en-US" dirty="0"/>
              </a:p>
              <a:p>
                <a:pPr marL="0" indent="0">
                  <a:buNone/>
                </a:pPr>
                <a:r>
                  <a:rPr lang="en-US" dirty="0"/>
                  <a:t>Let H be the limit as n goes to infinity of </a:t>
                </a:r>
                <a:r>
                  <a:rPr lang="en-US" dirty="0" err="1"/>
                  <a:t>H</a:t>
                </a:r>
                <a:r>
                  <a:rPr lang="en-US" baseline="-25000" dirty="0" err="1"/>
                  <a:t>n</a:t>
                </a:r>
                <a:r>
                  <a:rPr lang="en-US" dirty="0"/>
                  <a:t>, thus it is the sum of the reciprocals of integers. We claim H = </a:t>
                </a:r>
                <a14:m>
                  <m:oMath xmlns:m="http://schemas.openxmlformats.org/officeDocument/2006/math">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𝑠𝑜</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𝑡h𝑒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𝑠𝑢𝑚</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𝑑𝑖𝑣𝑒𝑟𝑔𝑒𝑠</m:t>
                    </m:r>
                  </m:oMath>
                </a14:m>
                <a:endParaRPr lang="en-US" b="0" dirty="0">
                  <a:ea typeface="Cambria Math" panose="02040503050406030204" pitchFamily="18" charset="0"/>
                </a:endParaRPr>
              </a:p>
              <a:p>
                <a:pPr marL="0" indent="0">
                  <a:buNone/>
                </a:pPr>
                <a:endParaRPr lang="en-US" dirty="0"/>
              </a:p>
              <a:p>
                <a:pPr marL="0" indent="0" algn="just">
                  <a:buNone/>
                </a:pPr>
                <a:r>
                  <a:rPr lang="en-US" dirty="0"/>
                  <a:t>Proof: </a:t>
                </a:r>
                <a:r>
                  <a:rPr lang="en-US" dirty="0">
                    <a:solidFill>
                      <a:srgbClr val="FF0000"/>
                    </a:solidFill>
                  </a:rPr>
                  <a:t>Assume H is finite</a:t>
                </a:r>
                <a:r>
                  <a:rPr lang="en-US" dirty="0"/>
                  <a:t>, let </a:t>
                </a:r>
                <a:r>
                  <a:rPr lang="en-US" dirty="0" err="1"/>
                  <a:t>H</a:t>
                </a:r>
                <a:r>
                  <a:rPr lang="en-US" baseline="-25000" dirty="0" err="1"/>
                  <a:t>even</a:t>
                </a:r>
                <a:r>
                  <a:rPr lang="en-US" dirty="0"/>
                  <a:t> be the sum of the reciprocals of even numbers, </a:t>
                </a:r>
                <a:r>
                  <a:rPr lang="en-US" dirty="0" err="1"/>
                  <a:t>H</a:t>
                </a:r>
                <a:r>
                  <a:rPr lang="en-US" baseline="-25000" dirty="0" err="1"/>
                  <a:t>odd</a:t>
                </a:r>
                <a:r>
                  <a:rPr lang="en-US" dirty="0"/>
                  <a:t> the sum of the odd terms. As 1/1 &gt; 1/2, 1/3 &gt; 1/4, and so on we see the sum of the odd terms is </a:t>
                </a:r>
                <a:r>
                  <a:rPr lang="en-US" dirty="0">
                    <a:solidFill>
                      <a:srgbClr val="FF0000"/>
                    </a:solidFill>
                  </a:rPr>
                  <a:t>larger than </a:t>
                </a:r>
                <a:r>
                  <a:rPr lang="en-US" dirty="0"/>
                  <a:t>the sum of the evens.</a:t>
                </a:r>
              </a:p>
              <a:p>
                <a:pPr marL="0" indent="0" algn="just">
                  <a:buNone/>
                </a:pPr>
                <a:endParaRPr lang="en-US" dirty="0"/>
              </a:p>
              <a:p>
                <a:pPr marL="0" indent="0" algn="just">
                  <a:buNone/>
                </a:pPr>
                <a:r>
                  <a:rPr lang="en-US" dirty="0"/>
                  <a:t>Thus H = </a:t>
                </a:r>
                <a:r>
                  <a:rPr lang="en-US" dirty="0" err="1"/>
                  <a:t>H</a:t>
                </a:r>
                <a:r>
                  <a:rPr lang="en-US" baseline="-25000" dirty="0" err="1"/>
                  <a:t>even</a:t>
                </a:r>
                <a:r>
                  <a:rPr lang="en-US" dirty="0"/>
                  <a:t> + </a:t>
                </a:r>
                <a:r>
                  <a:rPr lang="en-US" dirty="0" err="1"/>
                  <a:t>H</a:t>
                </a:r>
                <a:r>
                  <a:rPr lang="en-US" baseline="-25000" dirty="0" err="1"/>
                  <a:t>odd</a:t>
                </a:r>
                <a:r>
                  <a:rPr lang="en-US" baseline="-25000" dirty="0"/>
                  <a:t>  </a:t>
                </a:r>
                <a:r>
                  <a:rPr lang="en-US" dirty="0"/>
                  <a:t>&gt; </a:t>
                </a:r>
                <a:r>
                  <a:rPr lang="en-US" dirty="0" err="1"/>
                  <a:t>H</a:t>
                </a:r>
                <a:r>
                  <a:rPr lang="en-US" baseline="-25000" dirty="0" err="1"/>
                  <a:t>even</a:t>
                </a:r>
                <a:r>
                  <a:rPr lang="en-US" dirty="0"/>
                  <a:t> + </a:t>
                </a:r>
                <a:r>
                  <a:rPr lang="en-US" dirty="0" err="1"/>
                  <a:t>H</a:t>
                </a:r>
                <a:r>
                  <a:rPr lang="en-US" baseline="-25000" dirty="0" err="1"/>
                  <a:t>even</a:t>
                </a:r>
                <a:r>
                  <a:rPr lang="en-US" dirty="0"/>
                  <a:t> = 2H</a:t>
                </a:r>
                <a:r>
                  <a:rPr lang="en-US" baseline="-25000" dirty="0"/>
                  <a:t>even</a:t>
                </a:r>
                <a:r>
                  <a:rPr lang="en-US" dirty="0"/>
                  <a:t>.</a:t>
                </a:r>
              </a:p>
              <a:p>
                <a:pPr marL="0" indent="0" algn="just">
                  <a:buNone/>
                </a:pPr>
                <a:r>
                  <a:rPr lang="en-US" dirty="0"/>
                  <a:t>Note however that </a:t>
                </a:r>
                <a:r>
                  <a:rPr lang="en-US" dirty="0" err="1"/>
                  <a:t>H</a:t>
                </a:r>
                <a:r>
                  <a:rPr lang="en-US" baseline="-25000" dirty="0" err="1"/>
                  <a:t>even</a:t>
                </a:r>
                <a:r>
                  <a:rPr lang="en-US" dirty="0"/>
                  <a:t> = 1/2 + 1/4 + 1/6 + 1/8 + …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oMath>
                </a14:m>
                <a:r>
                  <a:rPr lang="en-US" dirty="0"/>
                  <a:t> (1 + 1/2 + 1/3 + 1/4 +…)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 </m:t>
                    </m:r>
                  </m:oMath>
                </a14:m>
                <a:r>
                  <a:rPr lang="en-US" dirty="0"/>
                  <a:t> H.</a:t>
                </a:r>
              </a:p>
              <a:p>
                <a:pPr marL="0" indent="0" algn="just">
                  <a:buNone/>
                </a:pPr>
                <a:r>
                  <a:rPr lang="en-US" dirty="0">
                    <a:solidFill>
                      <a:srgbClr val="FF0000"/>
                    </a:solidFill>
                  </a:rPr>
                  <a:t>Why is this true?</a:t>
                </a:r>
              </a:p>
            </p:txBody>
          </p:sp>
        </mc:Choice>
        <mc:Fallback xmlns="">
          <p:sp>
            <p:nvSpPr>
              <p:cNvPr id="3" name="Content Placeholder 2">
                <a:extLst>
                  <a:ext uri="{FF2B5EF4-FFF2-40B4-BE49-F238E27FC236}">
                    <a16:creationId xmlns:a16="http://schemas.microsoft.com/office/drawing/2014/main" id="{3612EC02-1B1B-449A-BB7E-010C0F76742E}"/>
                  </a:ext>
                </a:extLst>
              </p:cNvPr>
              <p:cNvSpPr>
                <a:spLocks noGrp="1" noRot="1" noChangeAspect="1" noMove="1" noResize="1" noEditPoints="1" noAdjustHandles="1" noChangeArrowheads="1" noChangeShapeType="1" noTextEdit="1"/>
              </p:cNvSpPr>
              <p:nvPr>
                <p:ph idx="1"/>
              </p:nvPr>
            </p:nvSpPr>
            <p:spPr>
              <a:xfrm>
                <a:off x="150919" y="1124350"/>
                <a:ext cx="11878323" cy="5733650"/>
              </a:xfrm>
              <a:blipFill>
                <a:blip r:embed="rId2"/>
                <a:stretch>
                  <a:fillRect l="-924" t="-106" r="-924" b="-191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C6B5690-8B93-4FB9-AB5D-BC727322341E}"/>
              </a:ext>
            </a:extLst>
          </p:cNvPr>
          <p:cNvSpPr>
            <a:spLocks noGrp="1"/>
          </p:cNvSpPr>
          <p:nvPr>
            <p:ph type="sldNum" sz="quarter" idx="12"/>
          </p:nvPr>
        </p:nvSpPr>
        <p:spPr/>
        <p:txBody>
          <a:bodyPr/>
          <a:lstStyle/>
          <a:p>
            <a:fld id="{39170CAF-88AC-4846-AE90-53087C303D43}" type="slidenum">
              <a:rPr lang="en-US" smtClean="0"/>
              <a:t>90</a:t>
            </a:fld>
            <a:endParaRPr lang="en-US"/>
          </a:p>
        </p:txBody>
      </p:sp>
    </p:spTree>
    <p:extLst>
      <p:ext uri="{BB962C8B-B14F-4D97-AF65-F5344CB8AC3E}">
        <p14:creationId xmlns:p14="http://schemas.microsoft.com/office/powerpoint/2010/main" val="36055108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E4370-2DF1-4356-848B-A4B8B24D2A4C}"/>
              </a:ext>
            </a:extLst>
          </p:cNvPr>
          <p:cNvSpPr>
            <a:spLocks noGrp="1"/>
          </p:cNvSpPr>
          <p:nvPr>
            <p:ph type="title"/>
          </p:nvPr>
        </p:nvSpPr>
        <p:spPr>
          <a:xfrm>
            <a:off x="150919" y="237724"/>
            <a:ext cx="10515600" cy="886626"/>
          </a:xfrm>
        </p:spPr>
        <p:txBody>
          <a:bodyPr/>
          <a:lstStyle/>
          <a:p>
            <a:r>
              <a:rPr lang="en-US" b="1" dirty="0">
                <a:solidFill>
                  <a:srgbClr val="FF0000"/>
                </a:solidFill>
              </a:rPr>
              <a:t>The Harmonic Series Diverges!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612EC02-1B1B-449A-BB7E-010C0F76742E}"/>
                  </a:ext>
                </a:extLst>
              </p:cNvPr>
              <p:cNvSpPr>
                <a:spLocks noGrp="1"/>
              </p:cNvSpPr>
              <p:nvPr>
                <p:ph idx="1"/>
              </p:nvPr>
            </p:nvSpPr>
            <p:spPr>
              <a:xfrm>
                <a:off x="150919" y="1124350"/>
                <a:ext cx="11878323" cy="5733650"/>
              </a:xfrm>
            </p:spPr>
            <p:txBody>
              <a:bodyPr>
                <a:normAutofit fontScale="92500" lnSpcReduction="10000"/>
              </a:bodyPr>
              <a:lstStyle/>
              <a:p>
                <a:pPr marL="0" indent="0">
                  <a:buNone/>
                </a:pPr>
                <a:r>
                  <a:rPr lang="en-US" dirty="0"/>
                  <a:t>The </a:t>
                </a:r>
                <a:r>
                  <a:rPr lang="en-US" dirty="0">
                    <a:solidFill>
                      <a:srgbClr val="FF0000"/>
                    </a:solidFill>
                  </a:rPr>
                  <a:t>Harmonic Series </a:t>
                </a:r>
                <a:r>
                  <a:rPr lang="en-US" dirty="0"/>
                  <a:t>{</a:t>
                </a:r>
                <a:r>
                  <a:rPr lang="en-US" dirty="0" err="1"/>
                  <a:t>H</a:t>
                </a:r>
                <a:r>
                  <a:rPr lang="en-US" baseline="-25000" dirty="0" err="1"/>
                  <a:t>n</a:t>
                </a:r>
                <a:r>
                  <a:rPr lang="en-US" dirty="0"/>
                  <a:t>} is the sequence where </a:t>
                </a:r>
                <a14:m>
                  <m:oMath xmlns:m="http://schemas.openxmlformats.org/officeDocument/2006/math">
                    <m:r>
                      <a:rPr lang="en-US" b="0" i="1" smtClean="0">
                        <a:latin typeface="Cambria Math" panose="02040503050406030204" pitchFamily="18" charset="0"/>
                      </a:rPr>
                      <m:t>𝐻</m:t>
                    </m:r>
                    <m:r>
                      <a:rPr lang="en-US" b="0" i="1" baseline="-25000" smtClean="0">
                        <a:latin typeface="Cambria Math" panose="02040503050406030204" pitchFamily="18" charset="0"/>
                      </a:rPr>
                      <m:t>𝑛</m:t>
                    </m:r>
                    <m:r>
                      <a:rPr lang="en-US" b="0" i="1" smtClean="0">
                        <a:latin typeface="Cambria Math" panose="02040503050406030204" pitchFamily="18" charset="0"/>
                      </a:rPr>
                      <m:t> =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r>
                      <a:rPr lang="en-US" b="0" i="1" smtClean="0">
                        <a:latin typeface="Cambria Math" panose="02040503050406030204" pitchFamily="18" charset="0"/>
                      </a:rPr>
                      <m:t>. </m:t>
                    </m:r>
                  </m:oMath>
                </a14:m>
                <a:endParaRPr lang="en-US" b="0" dirty="0"/>
              </a:p>
              <a:p>
                <a:pPr marL="0" indent="0">
                  <a:buNone/>
                </a:pPr>
                <a:endParaRPr lang="en-US" dirty="0"/>
              </a:p>
              <a:p>
                <a:pPr marL="0" indent="0">
                  <a:buNone/>
                </a:pPr>
                <a:r>
                  <a:rPr lang="en-US" dirty="0"/>
                  <a:t>Let H be the limit as n goes to infinity of </a:t>
                </a:r>
                <a:r>
                  <a:rPr lang="en-US" dirty="0" err="1"/>
                  <a:t>H</a:t>
                </a:r>
                <a:r>
                  <a:rPr lang="en-US" baseline="-25000" dirty="0" err="1"/>
                  <a:t>n</a:t>
                </a:r>
                <a:r>
                  <a:rPr lang="en-US" dirty="0"/>
                  <a:t>, thus it is the sum of the reciprocals of integers. We claim H = </a:t>
                </a:r>
                <a14:m>
                  <m:oMath xmlns:m="http://schemas.openxmlformats.org/officeDocument/2006/math">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𝑠𝑜</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𝑡h𝑒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𝑠𝑢𝑚</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𝑑𝑖𝑣𝑒𝑟𝑔𝑒𝑠</m:t>
                    </m:r>
                  </m:oMath>
                </a14:m>
                <a:endParaRPr lang="en-US" b="0" dirty="0">
                  <a:ea typeface="Cambria Math" panose="02040503050406030204" pitchFamily="18" charset="0"/>
                </a:endParaRPr>
              </a:p>
              <a:p>
                <a:pPr marL="0" indent="0">
                  <a:buNone/>
                </a:pPr>
                <a:endParaRPr lang="en-US" dirty="0"/>
              </a:p>
              <a:p>
                <a:pPr marL="0" indent="0" algn="just">
                  <a:buNone/>
                </a:pPr>
                <a:r>
                  <a:rPr lang="en-US" dirty="0"/>
                  <a:t>Proof: </a:t>
                </a:r>
                <a:r>
                  <a:rPr lang="en-US" dirty="0">
                    <a:solidFill>
                      <a:srgbClr val="FF0000"/>
                    </a:solidFill>
                  </a:rPr>
                  <a:t>Assume H is finite</a:t>
                </a:r>
                <a:r>
                  <a:rPr lang="en-US" dirty="0"/>
                  <a:t>, let </a:t>
                </a:r>
                <a:r>
                  <a:rPr lang="en-US" dirty="0" err="1"/>
                  <a:t>H</a:t>
                </a:r>
                <a:r>
                  <a:rPr lang="en-US" baseline="-25000" dirty="0" err="1"/>
                  <a:t>even</a:t>
                </a:r>
                <a:r>
                  <a:rPr lang="en-US" dirty="0"/>
                  <a:t> be the sum of the reciprocals of even numbers, </a:t>
                </a:r>
                <a:r>
                  <a:rPr lang="en-US" dirty="0" err="1"/>
                  <a:t>H</a:t>
                </a:r>
                <a:r>
                  <a:rPr lang="en-US" baseline="-25000" dirty="0" err="1"/>
                  <a:t>odd</a:t>
                </a:r>
                <a:r>
                  <a:rPr lang="en-US" dirty="0"/>
                  <a:t> the sum of the odd terms. As 1/1 &gt; 1/2, 1/3 &gt; 1/4, and so on we see the sum of the odd terms is </a:t>
                </a:r>
                <a:r>
                  <a:rPr lang="en-US" dirty="0">
                    <a:solidFill>
                      <a:srgbClr val="FF0000"/>
                    </a:solidFill>
                  </a:rPr>
                  <a:t>larger than </a:t>
                </a:r>
                <a:r>
                  <a:rPr lang="en-US" dirty="0"/>
                  <a:t>the sum of the evens.</a:t>
                </a:r>
              </a:p>
              <a:p>
                <a:pPr marL="0" indent="0" algn="just">
                  <a:buNone/>
                </a:pPr>
                <a:endParaRPr lang="en-US" dirty="0"/>
              </a:p>
              <a:p>
                <a:pPr marL="0" indent="0" algn="just">
                  <a:buNone/>
                </a:pPr>
                <a:r>
                  <a:rPr lang="en-US" dirty="0"/>
                  <a:t>Thus H = </a:t>
                </a:r>
                <a:r>
                  <a:rPr lang="en-US" dirty="0" err="1"/>
                  <a:t>H</a:t>
                </a:r>
                <a:r>
                  <a:rPr lang="en-US" baseline="-25000" dirty="0" err="1"/>
                  <a:t>even</a:t>
                </a:r>
                <a:r>
                  <a:rPr lang="en-US" dirty="0"/>
                  <a:t> + </a:t>
                </a:r>
                <a:r>
                  <a:rPr lang="en-US" dirty="0" err="1"/>
                  <a:t>H</a:t>
                </a:r>
                <a:r>
                  <a:rPr lang="en-US" baseline="-25000" dirty="0" err="1"/>
                  <a:t>odd</a:t>
                </a:r>
                <a:r>
                  <a:rPr lang="en-US" baseline="-25000" dirty="0"/>
                  <a:t>  </a:t>
                </a:r>
                <a:r>
                  <a:rPr lang="en-US" dirty="0"/>
                  <a:t>&gt; </a:t>
                </a:r>
                <a:r>
                  <a:rPr lang="en-US" dirty="0" err="1"/>
                  <a:t>H</a:t>
                </a:r>
                <a:r>
                  <a:rPr lang="en-US" baseline="-25000" dirty="0" err="1"/>
                  <a:t>even</a:t>
                </a:r>
                <a:r>
                  <a:rPr lang="en-US" dirty="0"/>
                  <a:t> + </a:t>
                </a:r>
                <a:r>
                  <a:rPr lang="en-US" dirty="0" err="1"/>
                  <a:t>H</a:t>
                </a:r>
                <a:r>
                  <a:rPr lang="en-US" baseline="-25000" dirty="0" err="1"/>
                  <a:t>even</a:t>
                </a:r>
                <a:r>
                  <a:rPr lang="en-US" dirty="0"/>
                  <a:t> = 2H</a:t>
                </a:r>
                <a:r>
                  <a:rPr lang="en-US" baseline="-25000" dirty="0"/>
                  <a:t>even</a:t>
                </a:r>
                <a:r>
                  <a:rPr lang="en-US" dirty="0"/>
                  <a:t>.</a:t>
                </a:r>
              </a:p>
              <a:p>
                <a:pPr marL="0" indent="0" algn="just">
                  <a:buNone/>
                </a:pPr>
                <a:r>
                  <a:rPr lang="en-US" dirty="0"/>
                  <a:t>Note however that </a:t>
                </a:r>
                <a:r>
                  <a:rPr lang="en-US" dirty="0" err="1"/>
                  <a:t>H</a:t>
                </a:r>
                <a:r>
                  <a:rPr lang="en-US" baseline="-25000" dirty="0" err="1"/>
                  <a:t>even</a:t>
                </a:r>
                <a:r>
                  <a:rPr lang="en-US" dirty="0"/>
                  <a:t> = 1/2 + 1/4 + 1/6 + 1/8 + …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oMath>
                </a14:m>
                <a:r>
                  <a:rPr lang="en-US" dirty="0"/>
                  <a:t> (1 + 1/2 + 1/3 + 1/4 +…)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 </m:t>
                    </m:r>
                  </m:oMath>
                </a14:m>
                <a:r>
                  <a:rPr lang="en-US" dirty="0"/>
                  <a:t> H.</a:t>
                </a:r>
              </a:p>
              <a:p>
                <a:pPr marL="0" indent="0" algn="just">
                  <a:buNone/>
                </a:pPr>
                <a:r>
                  <a:rPr lang="en-US" dirty="0"/>
                  <a:t>So H &gt; 2 </a:t>
                </a:r>
                <a:r>
                  <a:rPr lang="en-US" dirty="0" err="1"/>
                  <a:t>H</a:t>
                </a:r>
                <a:r>
                  <a:rPr lang="en-US" baseline="-25000" dirty="0" err="1"/>
                  <a:t>even</a:t>
                </a:r>
                <a:r>
                  <a:rPr lang="en-US" dirty="0"/>
                  <a:t> = 2 </a:t>
                </a:r>
                <a:r>
                  <a:rPr lang="en-US" sz="2100" dirty="0"/>
                  <a:t>*</a:t>
                </a:r>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 </m:t>
                    </m:r>
                  </m:oMath>
                </a14:m>
                <a:r>
                  <a:rPr lang="en-US" dirty="0"/>
                  <a:t> H = H; </a:t>
                </a:r>
                <a:r>
                  <a:rPr lang="en-US" dirty="0">
                    <a:solidFill>
                      <a:srgbClr val="FF0000"/>
                    </a:solidFill>
                  </a:rPr>
                  <a:t>why is this a contradiction?</a:t>
                </a:r>
              </a:p>
            </p:txBody>
          </p:sp>
        </mc:Choice>
        <mc:Fallback xmlns="">
          <p:sp>
            <p:nvSpPr>
              <p:cNvPr id="3" name="Content Placeholder 2">
                <a:extLst>
                  <a:ext uri="{FF2B5EF4-FFF2-40B4-BE49-F238E27FC236}">
                    <a16:creationId xmlns:a16="http://schemas.microsoft.com/office/drawing/2014/main" id="{3612EC02-1B1B-449A-BB7E-010C0F76742E}"/>
                  </a:ext>
                </a:extLst>
              </p:cNvPr>
              <p:cNvSpPr>
                <a:spLocks noGrp="1" noRot="1" noChangeAspect="1" noMove="1" noResize="1" noEditPoints="1" noAdjustHandles="1" noChangeArrowheads="1" noChangeShapeType="1" noTextEdit="1"/>
              </p:cNvSpPr>
              <p:nvPr>
                <p:ph idx="1"/>
              </p:nvPr>
            </p:nvSpPr>
            <p:spPr>
              <a:xfrm>
                <a:off x="150919" y="1124350"/>
                <a:ext cx="11878323" cy="5733650"/>
              </a:xfrm>
              <a:blipFill>
                <a:blip r:embed="rId2"/>
                <a:stretch>
                  <a:fillRect l="-924" t="-850" r="-92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C6B5690-8B93-4FB9-AB5D-BC727322341E}"/>
              </a:ext>
            </a:extLst>
          </p:cNvPr>
          <p:cNvSpPr>
            <a:spLocks noGrp="1"/>
          </p:cNvSpPr>
          <p:nvPr>
            <p:ph type="sldNum" sz="quarter" idx="12"/>
          </p:nvPr>
        </p:nvSpPr>
        <p:spPr/>
        <p:txBody>
          <a:bodyPr/>
          <a:lstStyle/>
          <a:p>
            <a:fld id="{39170CAF-88AC-4846-AE90-53087C303D43}" type="slidenum">
              <a:rPr lang="en-US" smtClean="0"/>
              <a:t>91</a:t>
            </a:fld>
            <a:endParaRPr lang="en-US"/>
          </a:p>
        </p:txBody>
      </p:sp>
    </p:spTree>
    <p:extLst>
      <p:ext uri="{BB962C8B-B14F-4D97-AF65-F5344CB8AC3E}">
        <p14:creationId xmlns:p14="http://schemas.microsoft.com/office/powerpoint/2010/main" val="207067286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E4370-2DF1-4356-848B-A4B8B24D2A4C}"/>
              </a:ext>
            </a:extLst>
          </p:cNvPr>
          <p:cNvSpPr>
            <a:spLocks noGrp="1"/>
          </p:cNvSpPr>
          <p:nvPr>
            <p:ph type="title"/>
          </p:nvPr>
        </p:nvSpPr>
        <p:spPr>
          <a:xfrm>
            <a:off x="150919" y="237724"/>
            <a:ext cx="10515600" cy="886626"/>
          </a:xfrm>
        </p:spPr>
        <p:txBody>
          <a:bodyPr/>
          <a:lstStyle/>
          <a:p>
            <a:r>
              <a:rPr lang="en-US" b="1" dirty="0">
                <a:solidFill>
                  <a:srgbClr val="FF0000"/>
                </a:solidFill>
              </a:rPr>
              <a:t>The Harmonic Series Diverges!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612EC02-1B1B-449A-BB7E-010C0F76742E}"/>
                  </a:ext>
                </a:extLst>
              </p:cNvPr>
              <p:cNvSpPr>
                <a:spLocks noGrp="1"/>
              </p:cNvSpPr>
              <p:nvPr>
                <p:ph idx="1"/>
              </p:nvPr>
            </p:nvSpPr>
            <p:spPr>
              <a:xfrm>
                <a:off x="150919" y="1124350"/>
                <a:ext cx="11878323" cy="5733650"/>
              </a:xfrm>
            </p:spPr>
            <p:txBody>
              <a:bodyPr>
                <a:normAutofit fontScale="92500" lnSpcReduction="10000"/>
              </a:bodyPr>
              <a:lstStyle/>
              <a:p>
                <a:pPr marL="0" indent="0">
                  <a:buNone/>
                </a:pPr>
                <a:r>
                  <a:rPr lang="en-US" dirty="0"/>
                  <a:t>The </a:t>
                </a:r>
                <a:r>
                  <a:rPr lang="en-US" dirty="0">
                    <a:solidFill>
                      <a:srgbClr val="FF0000"/>
                    </a:solidFill>
                  </a:rPr>
                  <a:t>Harmonic Series </a:t>
                </a:r>
                <a:r>
                  <a:rPr lang="en-US" dirty="0"/>
                  <a:t>{</a:t>
                </a:r>
                <a:r>
                  <a:rPr lang="en-US" dirty="0" err="1"/>
                  <a:t>H</a:t>
                </a:r>
                <a:r>
                  <a:rPr lang="en-US" baseline="-25000" dirty="0" err="1"/>
                  <a:t>n</a:t>
                </a:r>
                <a:r>
                  <a:rPr lang="en-US" dirty="0"/>
                  <a:t>} is the sequence where </a:t>
                </a:r>
                <a14:m>
                  <m:oMath xmlns:m="http://schemas.openxmlformats.org/officeDocument/2006/math">
                    <m:r>
                      <a:rPr lang="en-US" b="0" i="1" smtClean="0">
                        <a:latin typeface="Cambria Math" panose="02040503050406030204" pitchFamily="18" charset="0"/>
                      </a:rPr>
                      <m:t>𝐻</m:t>
                    </m:r>
                    <m:r>
                      <a:rPr lang="en-US" b="0" i="1" baseline="-25000" smtClean="0">
                        <a:latin typeface="Cambria Math" panose="02040503050406030204" pitchFamily="18" charset="0"/>
                      </a:rPr>
                      <m:t>𝑛</m:t>
                    </m:r>
                    <m:r>
                      <a:rPr lang="en-US" b="0" i="1" smtClean="0">
                        <a:latin typeface="Cambria Math" panose="02040503050406030204" pitchFamily="18" charset="0"/>
                      </a:rPr>
                      <m:t> =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r>
                      <a:rPr lang="en-US" b="0" i="1" smtClean="0">
                        <a:latin typeface="Cambria Math" panose="02040503050406030204" pitchFamily="18" charset="0"/>
                      </a:rPr>
                      <m:t>. </m:t>
                    </m:r>
                  </m:oMath>
                </a14:m>
                <a:endParaRPr lang="en-US" b="0" dirty="0"/>
              </a:p>
              <a:p>
                <a:pPr marL="0" indent="0">
                  <a:buNone/>
                </a:pPr>
                <a:endParaRPr lang="en-US" dirty="0"/>
              </a:p>
              <a:p>
                <a:pPr marL="0" indent="0">
                  <a:buNone/>
                </a:pPr>
                <a:r>
                  <a:rPr lang="en-US" dirty="0"/>
                  <a:t>Let H be the limit as n goes to infinity of </a:t>
                </a:r>
                <a:r>
                  <a:rPr lang="en-US" dirty="0" err="1"/>
                  <a:t>H</a:t>
                </a:r>
                <a:r>
                  <a:rPr lang="en-US" baseline="-25000" dirty="0" err="1"/>
                  <a:t>n</a:t>
                </a:r>
                <a:r>
                  <a:rPr lang="en-US" dirty="0"/>
                  <a:t>, thus it is the sum of the reciprocals of integers. We claim H = </a:t>
                </a:r>
                <a14:m>
                  <m:oMath xmlns:m="http://schemas.openxmlformats.org/officeDocument/2006/math">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𝑠𝑜</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𝑡h𝑒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𝑠𝑢𝑚</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𝑑𝑖𝑣𝑒𝑟𝑔𝑒𝑠</m:t>
                    </m:r>
                  </m:oMath>
                </a14:m>
                <a:endParaRPr lang="en-US" b="0" dirty="0">
                  <a:ea typeface="Cambria Math" panose="02040503050406030204" pitchFamily="18" charset="0"/>
                </a:endParaRPr>
              </a:p>
              <a:p>
                <a:pPr marL="0" indent="0">
                  <a:buNone/>
                </a:pPr>
                <a:endParaRPr lang="en-US" dirty="0"/>
              </a:p>
              <a:p>
                <a:pPr marL="0" indent="0" algn="just">
                  <a:buNone/>
                </a:pPr>
                <a:r>
                  <a:rPr lang="en-US" dirty="0"/>
                  <a:t>Proof: </a:t>
                </a:r>
                <a:r>
                  <a:rPr lang="en-US" dirty="0">
                    <a:solidFill>
                      <a:srgbClr val="FF0000"/>
                    </a:solidFill>
                  </a:rPr>
                  <a:t>Assume H is finite</a:t>
                </a:r>
                <a:r>
                  <a:rPr lang="en-US" dirty="0"/>
                  <a:t>, let </a:t>
                </a:r>
                <a:r>
                  <a:rPr lang="en-US" dirty="0" err="1"/>
                  <a:t>H</a:t>
                </a:r>
                <a:r>
                  <a:rPr lang="en-US" baseline="-25000" dirty="0" err="1"/>
                  <a:t>even</a:t>
                </a:r>
                <a:r>
                  <a:rPr lang="en-US" dirty="0"/>
                  <a:t> be the sum of the reciprocals of even numbers, </a:t>
                </a:r>
                <a:r>
                  <a:rPr lang="en-US" dirty="0" err="1"/>
                  <a:t>H</a:t>
                </a:r>
                <a:r>
                  <a:rPr lang="en-US" baseline="-25000" dirty="0" err="1"/>
                  <a:t>odd</a:t>
                </a:r>
                <a:r>
                  <a:rPr lang="en-US" dirty="0"/>
                  <a:t> the sum of the odd terms. As 1/1 &gt; 1/2, 1/3 &gt; 1/4, and so on we see the sum of the odd terms is </a:t>
                </a:r>
                <a:r>
                  <a:rPr lang="en-US" dirty="0">
                    <a:solidFill>
                      <a:srgbClr val="FF0000"/>
                    </a:solidFill>
                  </a:rPr>
                  <a:t>larger than </a:t>
                </a:r>
                <a:r>
                  <a:rPr lang="en-US" dirty="0"/>
                  <a:t>the sum of the evens.</a:t>
                </a:r>
              </a:p>
              <a:p>
                <a:pPr marL="0" indent="0" algn="just">
                  <a:buNone/>
                </a:pPr>
                <a:endParaRPr lang="en-US" dirty="0"/>
              </a:p>
              <a:p>
                <a:pPr marL="0" indent="0" algn="just">
                  <a:buNone/>
                </a:pPr>
                <a:r>
                  <a:rPr lang="en-US" dirty="0"/>
                  <a:t>Thus H = </a:t>
                </a:r>
                <a:r>
                  <a:rPr lang="en-US" dirty="0" err="1"/>
                  <a:t>H</a:t>
                </a:r>
                <a:r>
                  <a:rPr lang="en-US" baseline="-25000" dirty="0" err="1"/>
                  <a:t>even</a:t>
                </a:r>
                <a:r>
                  <a:rPr lang="en-US" dirty="0"/>
                  <a:t> + </a:t>
                </a:r>
                <a:r>
                  <a:rPr lang="en-US" dirty="0" err="1"/>
                  <a:t>H</a:t>
                </a:r>
                <a:r>
                  <a:rPr lang="en-US" baseline="-25000" dirty="0" err="1"/>
                  <a:t>odd</a:t>
                </a:r>
                <a:r>
                  <a:rPr lang="en-US" baseline="-25000" dirty="0"/>
                  <a:t>  </a:t>
                </a:r>
                <a:r>
                  <a:rPr lang="en-US" dirty="0"/>
                  <a:t>&gt; </a:t>
                </a:r>
                <a:r>
                  <a:rPr lang="en-US" dirty="0" err="1"/>
                  <a:t>H</a:t>
                </a:r>
                <a:r>
                  <a:rPr lang="en-US" baseline="-25000" dirty="0" err="1"/>
                  <a:t>even</a:t>
                </a:r>
                <a:r>
                  <a:rPr lang="en-US" dirty="0"/>
                  <a:t> + </a:t>
                </a:r>
                <a:r>
                  <a:rPr lang="en-US" dirty="0" err="1"/>
                  <a:t>H</a:t>
                </a:r>
                <a:r>
                  <a:rPr lang="en-US" baseline="-25000" dirty="0" err="1"/>
                  <a:t>even</a:t>
                </a:r>
                <a:r>
                  <a:rPr lang="en-US" dirty="0"/>
                  <a:t> = 2H</a:t>
                </a:r>
                <a:r>
                  <a:rPr lang="en-US" baseline="-25000" dirty="0"/>
                  <a:t>even</a:t>
                </a:r>
                <a:r>
                  <a:rPr lang="en-US" dirty="0"/>
                  <a:t>.</a:t>
                </a:r>
              </a:p>
              <a:p>
                <a:pPr marL="0" indent="0" algn="just">
                  <a:buNone/>
                </a:pPr>
                <a:r>
                  <a:rPr lang="en-US" dirty="0"/>
                  <a:t>Note however that </a:t>
                </a:r>
                <a:r>
                  <a:rPr lang="en-US" dirty="0" err="1"/>
                  <a:t>H</a:t>
                </a:r>
                <a:r>
                  <a:rPr lang="en-US" baseline="-25000" dirty="0" err="1"/>
                  <a:t>even</a:t>
                </a:r>
                <a:r>
                  <a:rPr lang="en-US" dirty="0"/>
                  <a:t> = 1/2 + 1/4 + 1/6 + 1/8 + …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oMath>
                </a14:m>
                <a:r>
                  <a:rPr lang="en-US" dirty="0"/>
                  <a:t> (1 + 1/2 + 1/3 + 1/4 +…)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 </m:t>
                    </m:r>
                  </m:oMath>
                </a14:m>
                <a:r>
                  <a:rPr lang="en-US" dirty="0"/>
                  <a:t> H.</a:t>
                </a:r>
              </a:p>
              <a:p>
                <a:pPr marL="0" indent="0" algn="just">
                  <a:buNone/>
                </a:pPr>
                <a:r>
                  <a:rPr lang="en-US" dirty="0"/>
                  <a:t>So H &gt; 2 </a:t>
                </a:r>
                <a:r>
                  <a:rPr lang="en-US" dirty="0" err="1"/>
                  <a:t>H</a:t>
                </a:r>
                <a:r>
                  <a:rPr lang="en-US" baseline="-25000" dirty="0" err="1"/>
                  <a:t>even</a:t>
                </a:r>
                <a:r>
                  <a:rPr lang="en-US" dirty="0"/>
                  <a:t> = 2 </a:t>
                </a:r>
                <a:r>
                  <a:rPr lang="en-US" sz="2100" dirty="0"/>
                  <a:t>*</a:t>
                </a:r>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 </m:t>
                    </m:r>
                  </m:oMath>
                </a14:m>
                <a:r>
                  <a:rPr lang="en-US" dirty="0"/>
                  <a:t> H = H; but H cannot be larger than H, contradiction, thus our assumption that H converges is false!</a:t>
                </a:r>
              </a:p>
            </p:txBody>
          </p:sp>
        </mc:Choice>
        <mc:Fallback xmlns="">
          <p:sp>
            <p:nvSpPr>
              <p:cNvPr id="3" name="Content Placeholder 2">
                <a:extLst>
                  <a:ext uri="{FF2B5EF4-FFF2-40B4-BE49-F238E27FC236}">
                    <a16:creationId xmlns:a16="http://schemas.microsoft.com/office/drawing/2014/main" id="{3612EC02-1B1B-449A-BB7E-010C0F76742E}"/>
                  </a:ext>
                </a:extLst>
              </p:cNvPr>
              <p:cNvSpPr>
                <a:spLocks noGrp="1" noRot="1" noChangeAspect="1" noMove="1" noResize="1" noEditPoints="1" noAdjustHandles="1" noChangeArrowheads="1" noChangeShapeType="1" noTextEdit="1"/>
              </p:cNvSpPr>
              <p:nvPr>
                <p:ph idx="1"/>
              </p:nvPr>
            </p:nvSpPr>
            <p:spPr>
              <a:xfrm>
                <a:off x="150919" y="1124350"/>
                <a:ext cx="11878323" cy="5733650"/>
              </a:xfrm>
              <a:blipFill>
                <a:blip r:embed="rId2"/>
                <a:stretch>
                  <a:fillRect l="-924" t="-850" r="-924" b="-95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C6B5690-8B93-4FB9-AB5D-BC727322341E}"/>
              </a:ext>
            </a:extLst>
          </p:cNvPr>
          <p:cNvSpPr>
            <a:spLocks noGrp="1"/>
          </p:cNvSpPr>
          <p:nvPr>
            <p:ph type="sldNum" sz="quarter" idx="12"/>
          </p:nvPr>
        </p:nvSpPr>
        <p:spPr/>
        <p:txBody>
          <a:bodyPr/>
          <a:lstStyle/>
          <a:p>
            <a:fld id="{39170CAF-88AC-4846-AE90-53087C303D43}" type="slidenum">
              <a:rPr lang="en-US" smtClean="0"/>
              <a:t>92</a:t>
            </a:fld>
            <a:endParaRPr lang="en-US"/>
          </a:p>
        </p:txBody>
      </p:sp>
    </p:spTree>
    <p:extLst>
      <p:ext uri="{BB962C8B-B14F-4D97-AF65-F5344CB8AC3E}">
        <p14:creationId xmlns:p14="http://schemas.microsoft.com/office/powerpoint/2010/main" val="17464769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E4370-2DF1-4356-848B-A4B8B24D2A4C}"/>
              </a:ext>
            </a:extLst>
          </p:cNvPr>
          <p:cNvSpPr>
            <a:spLocks noGrp="1"/>
          </p:cNvSpPr>
          <p:nvPr>
            <p:ph type="title"/>
          </p:nvPr>
        </p:nvSpPr>
        <p:spPr>
          <a:xfrm>
            <a:off x="150919" y="237724"/>
            <a:ext cx="10515600" cy="886626"/>
          </a:xfrm>
        </p:spPr>
        <p:txBody>
          <a:bodyPr/>
          <a:lstStyle/>
          <a:p>
            <a:r>
              <a:rPr lang="en-US" b="1" dirty="0">
                <a:solidFill>
                  <a:srgbClr val="FF0000"/>
                </a:solidFill>
              </a:rPr>
              <a:t>The Harmonic Series Diverges!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612EC02-1B1B-449A-BB7E-010C0F76742E}"/>
                  </a:ext>
                </a:extLst>
              </p:cNvPr>
              <p:cNvSpPr>
                <a:spLocks noGrp="1"/>
              </p:cNvSpPr>
              <p:nvPr>
                <p:ph idx="1"/>
              </p:nvPr>
            </p:nvSpPr>
            <p:spPr>
              <a:xfrm>
                <a:off x="150919" y="1124350"/>
                <a:ext cx="11878323" cy="5597125"/>
              </a:xfrm>
            </p:spPr>
            <p:txBody>
              <a:bodyPr>
                <a:normAutofit/>
              </a:bodyPr>
              <a:lstStyle/>
              <a:p>
                <a:pPr marL="0" indent="0">
                  <a:buNone/>
                </a:pPr>
                <a:r>
                  <a:rPr lang="en-US" dirty="0"/>
                  <a:t>The </a:t>
                </a:r>
                <a:r>
                  <a:rPr lang="en-US" dirty="0">
                    <a:solidFill>
                      <a:srgbClr val="FF0000"/>
                    </a:solidFill>
                  </a:rPr>
                  <a:t>Harmonic Series </a:t>
                </a:r>
                <a:r>
                  <a:rPr lang="en-US" dirty="0"/>
                  <a:t>{</a:t>
                </a:r>
                <a:r>
                  <a:rPr lang="en-US" dirty="0" err="1"/>
                  <a:t>H</a:t>
                </a:r>
                <a:r>
                  <a:rPr lang="en-US" baseline="-25000" dirty="0" err="1"/>
                  <a:t>n</a:t>
                </a:r>
                <a:r>
                  <a:rPr lang="en-US" dirty="0"/>
                  <a:t>} is the sequence where </a:t>
                </a:r>
                <a14:m>
                  <m:oMath xmlns:m="http://schemas.openxmlformats.org/officeDocument/2006/math">
                    <m:r>
                      <a:rPr lang="en-US" b="0" i="1" smtClean="0">
                        <a:latin typeface="Cambria Math" panose="02040503050406030204" pitchFamily="18" charset="0"/>
                      </a:rPr>
                      <m:t>𝐻</m:t>
                    </m:r>
                    <m:r>
                      <a:rPr lang="en-US" b="0" i="1" baseline="-25000" smtClean="0">
                        <a:latin typeface="Cambria Math" panose="02040503050406030204" pitchFamily="18" charset="0"/>
                      </a:rPr>
                      <m:t>𝑛</m:t>
                    </m:r>
                    <m:r>
                      <a:rPr lang="en-US" b="0" i="1" smtClean="0">
                        <a:latin typeface="Cambria Math" panose="02040503050406030204" pitchFamily="18" charset="0"/>
                      </a:rPr>
                      <m:t> =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r>
                      <a:rPr lang="en-US" b="0" i="1" smtClean="0">
                        <a:latin typeface="Cambria Math" panose="02040503050406030204" pitchFamily="18" charset="0"/>
                      </a:rPr>
                      <m:t>. </m:t>
                    </m:r>
                  </m:oMath>
                </a14:m>
                <a:endParaRPr lang="en-US" b="0" dirty="0"/>
              </a:p>
              <a:p>
                <a:pPr marL="0" indent="0">
                  <a:buNone/>
                </a:pPr>
                <a:r>
                  <a:rPr lang="en-US" dirty="0"/>
                  <a:t>The divergence of this sum is so important we give another proof.</a:t>
                </a:r>
              </a:p>
              <a:p>
                <a:pPr marL="0" indent="0">
                  <a:buNone/>
                </a:pPr>
                <a:endParaRPr lang="en-US" dirty="0"/>
              </a:p>
              <a:p>
                <a:pPr marL="0" indent="0">
                  <a:buNone/>
                </a:pP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m:t>
                        </m:r>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den>
                    </m:f>
                    <m:r>
                      <a:rPr lang="en-US" i="1">
                        <a:latin typeface="Cambria Math" panose="02040503050406030204" pitchFamily="18" charset="0"/>
                      </a:rPr>
                      <m:t>+</m:t>
                    </m:r>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4</m:t>
                        </m:r>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5</m:t>
                        </m:r>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6</m:t>
                        </m:r>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7</m:t>
                        </m:r>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8</m:t>
                        </m:r>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9</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m:t>
                        </m:r>
                        <m:r>
                          <a:rPr lang="en-US" b="0" i="1" smtClean="0">
                            <a:latin typeface="Cambria Math" panose="02040503050406030204" pitchFamily="18" charset="0"/>
                          </a:rPr>
                          <m:t>0</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m:t>
                        </m:r>
                        <m:r>
                          <a:rPr lang="en-US" b="0" i="1" smtClean="0">
                            <a:latin typeface="Cambria Math" panose="02040503050406030204" pitchFamily="18" charset="0"/>
                          </a:rPr>
                          <m:t>1</m:t>
                        </m:r>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1</m:t>
                        </m:r>
                        <m:r>
                          <a:rPr lang="en-US" i="1">
                            <a:latin typeface="Cambria Math" panose="02040503050406030204" pitchFamily="18" charset="0"/>
                          </a:rPr>
                          <m:t>2</m:t>
                        </m:r>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1</m:t>
                        </m:r>
                        <m:r>
                          <a:rPr lang="en-US" i="1">
                            <a:latin typeface="Cambria Math" panose="02040503050406030204" pitchFamily="18" charset="0"/>
                          </a:rPr>
                          <m:t>3</m:t>
                        </m:r>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m:t>
                        </m:r>
                        <m:r>
                          <a:rPr lang="en-US" b="0" i="1" smtClean="0">
                            <a:latin typeface="Cambria Math" panose="02040503050406030204" pitchFamily="18" charset="0"/>
                          </a:rPr>
                          <m:t>4</m:t>
                        </m:r>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15</m:t>
                        </m:r>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16</m:t>
                        </m:r>
                      </m:den>
                    </m:f>
                    <m:r>
                      <a:rPr lang="en-US" i="1">
                        <a:latin typeface="Cambria Math" panose="02040503050406030204" pitchFamily="18" charset="0"/>
                      </a:rPr>
                      <m:t>+</m:t>
                    </m:r>
                    <m:r>
                      <a:rPr lang="en-US" b="0" i="1" smtClean="0">
                        <a:latin typeface="Cambria Math" panose="02040503050406030204" pitchFamily="18" charset="0"/>
                      </a:rPr>
                      <m:t>…</m:t>
                    </m:r>
                    <m:r>
                      <a:rPr lang="en-US" i="1">
                        <a:latin typeface="Cambria Math" panose="02040503050406030204" pitchFamily="18" charset="0"/>
                      </a:rPr>
                      <m:t> </m:t>
                    </m:r>
                  </m:oMath>
                </a14:m>
                <a:endParaRPr lang="en-US" dirty="0"/>
              </a:p>
              <a:p>
                <a:pPr marL="0" indent="0">
                  <a:buNone/>
                </a:pPr>
                <a:endParaRPr lang="en-US" dirty="0"/>
              </a:p>
              <a:p>
                <a:pPr marL="0" indent="0">
                  <a:buNone/>
                </a:pPr>
                <a:r>
                  <a:rPr lang="en-US" dirty="0"/>
                  <a:t>If we group terms together, we can get infinitely many sums that are more than 1/2, so it diverges.</a:t>
                </a:r>
              </a:p>
              <a:p>
                <a:pPr marL="0" indent="0">
                  <a:buNone/>
                </a:pPr>
                <a:endParaRPr lang="en-US" dirty="0"/>
              </a:p>
              <a:p>
                <a:pPr marL="0" indent="0">
                  <a:buNone/>
                </a:pPr>
                <a:r>
                  <a:rPr lang="en-US" dirty="0"/>
                  <a:t>What should we group with 1/3 to get terms that sum to more than 1/2?</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3612EC02-1B1B-449A-BB7E-010C0F76742E}"/>
                  </a:ext>
                </a:extLst>
              </p:cNvPr>
              <p:cNvSpPr>
                <a:spLocks noGrp="1" noRot="1" noChangeAspect="1" noMove="1" noResize="1" noEditPoints="1" noAdjustHandles="1" noChangeArrowheads="1" noChangeShapeType="1" noTextEdit="1"/>
              </p:cNvSpPr>
              <p:nvPr>
                <p:ph idx="1"/>
              </p:nvPr>
            </p:nvSpPr>
            <p:spPr>
              <a:xfrm>
                <a:off x="150919" y="1124350"/>
                <a:ext cx="11878323" cy="5597125"/>
              </a:xfrm>
              <a:blipFill>
                <a:blip r:embed="rId2"/>
                <a:stretch>
                  <a:fillRect l="-1078" t="-21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C6B5690-8B93-4FB9-AB5D-BC727322341E}"/>
              </a:ext>
            </a:extLst>
          </p:cNvPr>
          <p:cNvSpPr>
            <a:spLocks noGrp="1"/>
          </p:cNvSpPr>
          <p:nvPr>
            <p:ph type="sldNum" sz="quarter" idx="12"/>
          </p:nvPr>
        </p:nvSpPr>
        <p:spPr/>
        <p:txBody>
          <a:bodyPr/>
          <a:lstStyle/>
          <a:p>
            <a:fld id="{39170CAF-88AC-4846-AE90-53087C303D43}" type="slidenum">
              <a:rPr lang="en-US" smtClean="0"/>
              <a:t>93</a:t>
            </a:fld>
            <a:endParaRPr lang="en-US"/>
          </a:p>
        </p:txBody>
      </p:sp>
    </p:spTree>
    <p:extLst>
      <p:ext uri="{BB962C8B-B14F-4D97-AF65-F5344CB8AC3E}">
        <p14:creationId xmlns:p14="http://schemas.microsoft.com/office/powerpoint/2010/main" val="211997354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E4370-2DF1-4356-848B-A4B8B24D2A4C}"/>
              </a:ext>
            </a:extLst>
          </p:cNvPr>
          <p:cNvSpPr>
            <a:spLocks noGrp="1"/>
          </p:cNvSpPr>
          <p:nvPr>
            <p:ph type="title"/>
          </p:nvPr>
        </p:nvSpPr>
        <p:spPr>
          <a:xfrm>
            <a:off x="150919" y="237724"/>
            <a:ext cx="10515600" cy="886626"/>
          </a:xfrm>
        </p:spPr>
        <p:txBody>
          <a:bodyPr/>
          <a:lstStyle/>
          <a:p>
            <a:r>
              <a:rPr lang="en-US" b="1" dirty="0">
                <a:solidFill>
                  <a:srgbClr val="FF0000"/>
                </a:solidFill>
              </a:rPr>
              <a:t>The Harmonic Series Diverges!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612EC02-1B1B-449A-BB7E-010C0F76742E}"/>
                  </a:ext>
                </a:extLst>
              </p:cNvPr>
              <p:cNvSpPr>
                <a:spLocks noGrp="1"/>
              </p:cNvSpPr>
              <p:nvPr>
                <p:ph idx="1"/>
              </p:nvPr>
            </p:nvSpPr>
            <p:spPr>
              <a:xfrm>
                <a:off x="150919" y="1124350"/>
                <a:ext cx="11878323" cy="5597125"/>
              </a:xfrm>
            </p:spPr>
            <p:txBody>
              <a:bodyPr>
                <a:normAutofit/>
              </a:bodyPr>
              <a:lstStyle/>
              <a:p>
                <a:pPr marL="0" indent="0">
                  <a:buNone/>
                </a:pPr>
                <a:r>
                  <a:rPr lang="en-US" dirty="0"/>
                  <a:t>The </a:t>
                </a:r>
                <a:r>
                  <a:rPr lang="en-US" dirty="0">
                    <a:solidFill>
                      <a:srgbClr val="FF0000"/>
                    </a:solidFill>
                  </a:rPr>
                  <a:t>Harmonic Series </a:t>
                </a:r>
                <a:r>
                  <a:rPr lang="en-US" dirty="0"/>
                  <a:t>{</a:t>
                </a:r>
                <a:r>
                  <a:rPr lang="en-US" dirty="0" err="1"/>
                  <a:t>H</a:t>
                </a:r>
                <a:r>
                  <a:rPr lang="en-US" baseline="-25000" dirty="0" err="1"/>
                  <a:t>n</a:t>
                </a:r>
                <a:r>
                  <a:rPr lang="en-US" dirty="0"/>
                  <a:t>} is the sequence where </a:t>
                </a:r>
                <a14:m>
                  <m:oMath xmlns:m="http://schemas.openxmlformats.org/officeDocument/2006/math">
                    <m:r>
                      <a:rPr lang="en-US" b="0" i="1" smtClean="0">
                        <a:latin typeface="Cambria Math" panose="02040503050406030204" pitchFamily="18" charset="0"/>
                      </a:rPr>
                      <m:t>𝐻</m:t>
                    </m:r>
                    <m:r>
                      <a:rPr lang="en-US" b="0" i="1" baseline="-25000" smtClean="0">
                        <a:latin typeface="Cambria Math" panose="02040503050406030204" pitchFamily="18" charset="0"/>
                      </a:rPr>
                      <m:t>𝑛</m:t>
                    </m:r>
                    <m:r>
                      <a:rPr lang="en-US" b="0" i="1" smtClean="0">
                        <a:latin typeface="Cambria Math" panose="02040503050406030204" pitchFamily="18" charset="0"/>
                      </a:rPr>
                      <m:t> =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r>
                      <a:rPr lang="en-US" b="0" i="1" smtClean="0">
                        <a:latin typeface="Cambria Math" panose="02040503050406030204" pitchFamily="18" charset="0"/>
                      </a:rPr>
                      <m:t>. </m:t>
                    </m:r>
                  </m:oMath>
                </a14:m>
                <a:endParaRPr lang="en-US" b="0" dirty="0"/>
              </a:p>
              <a:p>
                <a:pPr marL="0" indent="0">
                  <a:buNone/>
                </a:pPr>
                <a:r>
                  <a:rPr lang="en-US" dirty="0"/>
                  <a:t>The divergence of this sum is so important we give another proof.</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 </m:t>
                      </m:r>
                    </m:oMath>
                  </m:oMathPara>
                </a14:m>
                <a:endParaRPr lang="en-US" dirty="0"/>
              </a:p>
              <a:p>
                <a:pPr marL="0" indent="0">
                  <a:buNone/>
                </a:pPr>
                <a:endParaRPr lang="en-US" dirty="0"/>
              </a:p>
              <a:p>
                <a:pPr marL="0" indent="0">
                  <a:buNone/>
                </a:pPr>
                <a:r>
                  <a:rPr lang="en-US" dirty="0"/>
                  <a:t>If we group terms together, we can get infinitely many sums that are more than 1/2, so it diverges.</a:t>
                </a:r>
              </a:p>
              <a:p>
                <a:pPr marL="0" indent="0">
                  <a:buNone/>
                </a:pPr>
                <a:r>
                  <a:rPr lang="en-US" dirty="0"/>
                  <a:t>Note 1/3 and 1/4 are each at least 1/4, so their sum is at least 2 </a:t>
                </a:r>
                <a:r>
                  <a:rPr lang="en-US" sz="1800" dirty="0"/>
                  <a:t>*</a:t>
                </a:r>
                <a:r>
                  <a:rPr lang="en-US" dirty="0"/>
                  <a:t> 1/2 = 1/2.</a:t>
                </a:r>
              </a:p>
              <a:p>
                <a:pPr marL="0" indent="0">
                  <a:buNone/>
                </a:pPr>
                <a:r>
                  <a:rPr lang="en-US" dirty="0"/>
                  <a:t>Note 1/5, …, 1/8 are each at least 1/8, so their sum is at least 4 </a:t>
                </a:r>
                <a:r>
                  <a:rPr lang="en-US" sz="1800" dirty="0"/>
                  <a:t>*</a:t>
                </a:r>
                <a:r>
                  <a:rPr lang="en-US" dirty="0"/>
                  <a:t> 1/8 = 1/2.</a:t>
                </a:r>
              </a:p>
              <a:p>
                <a:pPr marL="0" indent="0">
                  <a:buNone/>
                </a:pPr>
                <a:r>
                  <a:rPr lang="en-US" dirty="0"/>
                  <a:t>Note 1/9, …, 1/16 are each at least 1/16, so their sum is at least 8 </a:t>
                </a:r>
                <a:r>
                  <a:rPr lang="en-US" sz="1800" dirty="0"/>
                  <a:t>*</a:t>
                </a:r>
                <a:r>
                  <a:rPr lang="en-US" dirty="0"/>
                  <a:t> 1/16 = 1/2.</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3612EC02-1B1B-449A-BB7E-010C0F76742E}"/>
                  </a:ext>
                </a:extLst>
              </p:cNvPr>
              <p:cNvSpPr>
                <a:spLocks noGrp="1" noRot="1" noChangeAspect="1" noMove="1" noResize="1" noEditPoints="1" noAdjustHandles="1" noChangeArrowheads="1" noChangeShapeType="1" noTextEdit="1"/>
              </p:cNvSpPr>
              <p:nvPr>
                <p:ph idx="1"/>
              </p:nvPr>
            </p:nvSpPr>
            <p:spPr>
              <a:xfrm>
                <a:off x="150919" y="1124350"/>
                <a:ext cx="11878323" cy="5597125"/>
              </a:xfrm>
              <a:blipFill>
                <a:blip r:embed="rId2"/>
                <a:stretch>
                  <a:fillRect l="-1078" t="-21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C6B5690-8B93-4FB9-AB5D-BC727322341E}"/>
              </a:ext>
            </a:extLst>
          </p:cNvPr>
          <p:cNvSpPr>
            <a:spLocks noGrp="1"/>
          </p:cNvSpPr>
          <p:nvPr>
            <p:ph type="sldNum" sz="quarter" idx="12"/>
          </p:nvPr>
        </p:nvSpPr>
        <p:spPr/>
        <p:txBody>
          <a:bodyPr/>
          <a:lstStyle/>
          <a:p>
            <a:fld id="{39170CAF-88AC-4846-AE90-53087C303D43}" type="slidenum">
              <a:rPr lang="en-US" smtClean="0"/>
              <a:t>94</a:t>
            </a:fld>
            <a:endParaRPr lang="en-US"/>
          </a:p>
        </p:txBody>
      </p:sp>
      <p:pic>
        <p:nvPicPr>
          <p:cNvPr id="5" name="Picture 4">
            <a:extLst>
              <a:ext uri="{FF2B5EF4-FFF2-40B4-BE49-F238E27FC236}">
                <a16:creationId xmlns:a16="http://schemas.microsoft.com/office/drawing/2014/main" id="{D78EB0C8-86AB-4A42-B58C-E5620C86E4A4}"/>
              </a:ext>
            </a:extLst>
          </p:cNvPr>
          <p:cNvPicPr>
            <a:picLocks noChangeAspect="1"/>
          </p:cNvPicPr>
          <p:nvPr/>
        </p:nvPicPr>
        <p:blipFill>
          <a:blip r:embed="rId3"/>
          <a:stretch>
            <a:fillRect/>
          </a:stretch>
        </p:blipFill>
        <p:spPr>
          <a:xfrm>
            <a:off x="313676" y="2424566"/>
            <a:ext cx="11715566" cy="1085589"/>
          </a:xfrm>
          <a:prstGeom prst="rect">
            <a:avLst/>
          </a:prstGeom>
        </p:spPr>
      </p:pic>
    </p:spTree>
    <p:extLst>
      <p:ext uri="{BB962C8B-B14F-4D97-AF65-F5344CB8AC3E}">
        <p14:creationId xmlns:p14="http://schemas.microsoft.com/office/powerpoint/2010/main" val="6457495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84C87-CA16-41E1-B8D9-34796CF1171B}"/>
              </a:ext>
            </a:extLst>
          </p:cNvPr>
          <p:cNvSpPr>
            <a:spLocks noGrp="1"/>
          </p:cNvSpPr>
          <p:nvPr>
            <p:ph type="title"/>
          </p:nvPr>
        </p:nvSpPr>
        <p:spPr>
          <a:xfrm>
            <a:off x="585926" y="365125"/>
            <a:ext cx="11079332" cy="5582914"/>
          </a:xfrm>
        </p:spPr>
        <p:txBody>
          <a:bodyPr>
            <a:noAutofit/>
          </a:bodyPr>
          <a:lstStyle/>
          <a:p>
            <a:r>
              <a:rPr lang="en-US" sz="11500" b="1" dirty="0">
                <a:solidFill>
                  <a:srgbClr val="7030A0"/>
                </a:solidFill>
              </a:rPr>
              <a:t>Part III: From the Geometric Series Formula to Primes</a:t>
            </a:r>
          </a:p>
        </p:txBody>
      </p:sp>
      <p:sp>
        <p:nvSpPr>
          <p:cNvPr id="3" name="Slide Number Placeholder 2">
            <a:extLst>
              <a:ext uri="{FF2B5EF4-FFF2-40B4-BE49-F238E27FC236}">
                <a16:creationId xmlns:a16="http://schemas.microsoft.com/office/drawing/2014/main" id="{54E01C4C-0D2C-41A0-9F01-60C994D0B8F1}"/>
              </a:ext>
            </a:extLst>
          </p:cNvPr>
          <p:cNvSpPr>
            <a:spLocks noGrp="1"/>
          </p:cNvSpPr>
          <p:nvPr>
            <p:ph type="sldNum" sz="quarter" idx="12"/>
          </p:nvPr>
        </p:nvSpPr>
        <p:spPr/>
        <p:txBody>
          <a:bodyPr/>
          <a:lstStyle/>
          <a:p>
            <a:fld id="{39170CAF-88AC-4846-AE90-53087C303D43}" type="slidenum">
              <a:rPr lang="en-US" smtClean="0"/>
              <a:t>95</a:t>
            </a:fld>
            <a:endParaRPr lang="en-US"/>
          </a:p>
        </p:txBody>
      </p:sp>
      <p:pic>
        <p:nvPicPr>
          <p:cNvPr id="5" name="Picture 4">
            <a:extLst>
              <a:ext uri="{FF2B5EF4-FFF2-40B4-BE49-F238E27FC236}">
                <a16:creationId xmlns:a16="http://schemas.microsoft.com/office/drawing/2014/main" id="{832752C3-26D9-4B8C-A8EE-4CB66AF3F89D}"/>
              </a:ext>
            </a:extLst>
          </p:cNvPr>
          <p:cNvPicPr>
            <a:picLocks noChangeAspect="1"/>
          </p:cNvPicPr>
          <p:nvPr/>
        </p:nvPicPr>
        <p:blipFill>
          <a:blip r:embed="rId2"/>
          <a:stretch>
            <a:fillRect/>
          </a:stretch>
        </p:blipFill>
        <p:spPr>
          <a:xfrm>
            <a:off x="8904302" y="5286001"/>
            <a:ext cx="3287697" cy="1435473"/>
          </a:xfrm>
          <a:prstGeom prst="rect">
            <a:avLst/>
          </a:prstGeom>
        </p:spPr>
      </p:pic>
    </p:spTree>
    <p:extLst>
      <p:ext uri="{BB962C8B-B14F-4D97-AF65-F5344CB8AC3E}">
        <p14:creationId xmlns:p14="http://schemas.microsoft.com/office/powerpoint/2010/main" val="378524611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8BA1-513D-47B1-A6AB-8B52D8C77B20}"/>
              </a:ext>
            </a:extLst>
          </p:cNvPr>
          <p:cNvSpPr>
            <a:spLocks noGrp="1"/>
          </p:cNvSpPr>
          <p:nvPr>
            <p:ph type="title"/>
          </p:nvPr>
        </p:nvSpPr>
        <p:spPr/>
        <p:txBody>
          <a:bodyPr/>
          <a:lstStyle/>
          <a:p>
            <a:r>
              <a:rPr lang="en-US" b="1" dirty="0">
                <a:solidFill>
                  <a:srgbClr val="FF0000"/>
                </a:solidFill>
              </a:rPr>
              <a:t>Application of the Geometric Series Formula: Infinitude of Primes!</a:t>
            </a:r>
          </a:p>
        </p:txBody>
      </p:sp>
      <p:sp>
        <p:nvSpPr>
          <p:cNvPr id="3" name="Content Placeholder 2">
            <a:extLst>
              <a:ext uri="{FF2B5EF4-FFF2-40B4-BE49-F238E27FC236}">
                <a16:creationId xmlns:a16="http://schemas.microsoft.com/office/drawing/2014/main" id="{A12E0C31-463A-4B55-851A-AF2E2750F3B0}"/>
              </a:ext>
            </a:extLst>
          </p:cNvPr>
          <p:cNvSpPr>
            <a:spLocks noGrp="1"/>
          </p:cNvSpPr>
          <p:nvPr>
            <p:ph idx="1"/>
          </p:nvPr>
        </p:nvSpPr>
        <p:spPr/>
        <p:txBody>
          <a:bodyPr>
            <a:normAutofit lnSpcReduction="10000"/>
          </a:bodyPr>
          <a:lstStyle/>
          <a:p>
            <a:pPr marL="0" indent="0">
              <a:buNone/>
            </a:pPr>
            <a:r>
              <a:rPr lang="en-US" dirty="0"/>
              <a:t>One of the most important applications of the Geometric Series Formula is in Number Theory.</a:t>
            </a:r>
          </a:p>
          <a:p>
            <a:pPr marL="0" indent="0">
              <a:buNone/>
            </a:pPr>
            <a:endParaRPr lang="en-US" dirty="0"/>
          </a:p>
          <a:p>
            <a:pPr marL="0" indent="0">
              <a:buNone/>
            </a:pPr>
            <a:r>
              <a:rPr lang="en-US" dirty="0"/>
              <a:t>It is used in creating / understanding the Riemann Zeta Function, which gives us tremendous information about primes.</a:t>
            </a:r>
          </a:p>
          <a:p>
            <a:pPr marL="0" indent="0">
              <a:buNone/>
            </a:pPr>
            <a:endParaRPr lang="en-US" dirty="0"/>
          </a:p>
          <a:p>
            <a:pPr marL="0" indent="0" algn="just">
              <a:buNone/>
            </a:pPr>
            <a:r>
              <a:rPr lang="en-US" dirty="0"/>
              <a:t>Remember </a:t>
            </a:r>
            <a:r>
              <a:rPr lang="en-US" dirty="0">
                <a:solidFill>
                  <a:srgbClr val="FF0000"/>
                </a:solidFill>
              </a:rPr>
              <a:t>primes</a:t>
            </a:r>
            <a:r>
              <a:rPr lang="en-US" dirty="0"/>
              <a:t> are numbers with exactly two factors, 1 and themselves: 2, 3, 5, 7, 11, 13, 17, 19, 23, …. If you are divisible by two or more primes you are called </a:t>
            </a:r>
            <a:r>
              <a:rPr lang="en-US" dirty="0">
                <a:solidFill>
                  <a:srgbClr val="FF0000"/>
                </a:solidFill>
              </a:rPr>
              <a:t>composite</a:t>
            </a:r>
            <a:r>
              <a:rPr lang="en-US" dirty="0"/>
              <a:t>, while 1 is called a </a:t>
            </a:r>
            <a:r>
              <a:rPr lang="en-US" dirty="0">
                <a:solidFill>
                  <a:srgbClr val="FF0000"/>
                </a:solidFill>
              </a:rPr>
              <a:t>unit</a:t>
            </a:r>
            <a:r>
              <a:rPr lang="en-US" dirty="0"/>
              <a:t>. We will see it is convenient NOT to have 1 be a prime.</a:t>
            </a:r>
          </a:p>
        </p:txBody>
      </p:sp>
      <p:sp>
        <p:nvSpPr>
          <p:cNvPr id="4" name="Slide Number Placeholder 3">
            <a:extLst>
              <a:ext uri="{FF2B5EF4-FFF2-40B4-BE49-F238E27FC236}">
                <a16:creationId xmlns:a16="http://schemas.microsoft.com/office/drawing/2014/main" id="{F2B88EB7-4A9B-4A96-8F91-AFDA69B31EAC}"/>
              </a:ext>
            </a:extLst>
          </p:cNvPr>
          <p:cNvSpPr>
            <a:spLocks noGrp="1"/>
          </p:cNvSpPr>
          <p:nvPr>
            <p:ph type="sldNum" sz="quarter" idx="12"/>
          </p:nvPr>
        </p:nvSpPr>
        <p:spPr/>
        <p:txBody>
          <a:bodyPr/>
          <a:lstStyle/>
          <a:p>
            <a:fld id="{39170CAF-88AC-4846-AE90-53087C303D43}" type="slidenum">
              <a:rPr lang="en-US" smtClean="0"/>
              <a:t>96</a:t>
            </a:fld>
            <a:endParaRPr lang="en-US"/>
          </a:p>
        </p:txBody>
      </p:sp>
    </p:spTree>
    <p:extLst>
      <p:ext uri="{BB962C8B-B14F-4D97-AF65-F5344CB8AC3E}">
        <p14:creationId xmlns:p14="http://schemas.microsoft.com/office/powerpoint/2010/main" val="92873429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AB4AD-3CBC-4FA4-BC4B-BE2F31E389C2}"/>
              </a:ext>
            </a:extLst>
          </p:cNvPr>
          <p:cNvSpPr>
            <a:spLocks noGrp="1"/>
          </p:cNvSpPr>
          <p:nvPr>
            <p:ph type="title"/>
          </p:nvPr>
        </p:nvSpPr>
        <p:spPr/>
        <p:txBody>
          <a:bodyPr/>
          <a:lstStyle/>
          <a:p>
            <a:r>
              <a:rPr lang="en-US" b="1" dirty="0">
                <a:solidFill>
                  <a:srgbClr val="FF0000"/>
                </a:solidFill>
              </a:rPr>
              <a:t>Euclid and the Infinitude of Primes		</a:t>
            </a:r>
          </a:p>
        </p:txBody>
      </p:sp>
      <p:sp>
        <p:nvSpPr>
          <p:cNvPr id="3" name="Content Placeholder 2">
            <a:extLst>
              <a:ext uri="{FF2B5EF4-FFF2-40B4-BE49-F238E27FC236}">
                <a16:creationId xmlns:a16="http://schemas.microsoft.com/office/drawing/2014/main" id="{AF4437EE-3EF1-48D4-BC49-3EC9E883392F}"/>
              </a:ext>
            </a:extLst>
          </p:cNvPr>
          <p:cNvSpPr>
            <a:spLocks noGrp="1"/>
          </p:cNvSpPr>
          <p:nvPr>
            <p:ph idx="1"/>
          </p:nvPr>
        </p:nvSpPr>
        <p:spPr/>
        <p:txBody>
          <a:bodyPr>
            <a:normAutofit/>
          </a:bodyPr>
          <a:lstStyle/>
          <a:p>
            <a:pPr marL="0" indent="0">
              <a:buNone/>
            </a:pPr>
            <a:r>
              <a:rPr lang="en-US" dirty="0"/>
              <a:t>There are many proofs that there are infinitely many primes. This one goes back over 2000 years to Euclid….</a:t>
            </a:r>
          </a:p>
          <a:p>
            <a:pPr marL="0" indent="0">
              <a:buNone/>
            </a:pPr>
            <a:endParaRPr lang="en-US" dirty="0"/>
          </a:p>
          <a:p>
            <a:pPr marL="0" indent="0">
              <a:buNone/>
            </a:pPr>
            <a:r>
              <a:rPr lang="en-US" dirty="0"/>
              <a:t>Assume there are only finitely many primes, say p</a:t>
            </a:r>
            <a:r>
              <a:rPr lang="en-US" baseline="-25000" dirty="0"/>
              <a:t>1</a:t>
            </a:r>
            <a:r>
              <a:rPr lang="en-US" dirty="0"/>
              <a:t> = 2, p</a:t>
            </a:r>
            <a:r>
              <a:rPr lang="en-US" baseline="-25000" dirty="0"/>
              <a:t>2 </a:t>
            </a:r>
            <a:r>
              <a:rPr lang="en-US" dirty="0"/>
              <a:t> = 3, p</a:t>
            </a:r>
            <a:r>
              <a:rPr lang="en-US" baseline="-25000" dirty="0"/>
              <a:t>3</a:t>
            </a:r>
            <a:r>
              <a:rPr lang="en-US" dirty="0"/>
              <a:t> = 5, …, </a:t>
            </a:r>
            <a:r>
              <a:rPr lang="en-US" dirty="0" err="1"/>
              <a:t>p</a:t>
            </a:r>
            <a:r>
              <a:rPr lang="en-US" baseline="-25000" dirty="0" err="1"/>
              <a:t>n</a:t>
            </a:r>
            <a:r>
              <a:rPr lang="en-US" dirty="0"/>
              <a:t>. </a:t>
            </a:r>
          </a:p>
          <a:p>
            <a:pPr marL="0" indent="0">
              <a:buNone/>
            </a:pPr>
            <a:endParaRPr lang="en-US" dirty="0"/>
          </a:p>
          <a:p>
            <a:pPr marL="0" indent="0">
              <a:buNone/>
            </a:pPr>
            <a:r>
              <a:rPr lang="en-US" dirty="0"/>
              <a:t>Consider the new number x = p</a:t>
            </a:r>
            <a:r>
              <a:rPr lang="en-US" baseline="-25000" dirty="0"/>
              <a:t>1</a:t>
            </a:r>
            <a:r>
              <a:rPr lang="en-US" dirty="0"/>
              <a:t> </a:t>
            </a:r>
            <a:r>
              <a:rPr lang="en-US" sz="1800" dirty="0"/>
              <a:t>*</a:t>
            </a:r>
            <a:r>
              <a:rPr lang="en-US" dirty="0"/>
              <a:t> p</a:t>
            </a:r>
            <a:r>
              <a:rPr lang="en-US" baseline="-25000" dirty="0"/>
              <a:t>2</a:t>
            </a:r>
            <a:r>
              <a:rPr lang="en-US" dirty="0"/>
              <a:t> </a:t>
            </a:r>
            <a:r>
              <a:rPr lang="en-US" sz="1800" dirty="0"/>
              <a:t>*</a:t>
            </a:r>
            <a:r>
              <a:rPr lang="en-US" dirty="0"/>
              <a:t> p</a:t>
            </a:r>
            <a:r>
              <a:rPr lang="en-US" baseline="-25000" dirty="0"/>
              <a:t>3</a:t>
            </a:r>
            <a:r>
              <a:rPr lang="en-US" dirty="0"/>
              <a:t> </a:t>
            </a:r>
            <a:r>
              <a:rPr lang="en-US" sz="1800" dirty="0"/>
              <a:t>*</a:t>
            </a:r>
            <a:r>
              <a:rPr lang="en-US" dirty="0"/>
              <a:t> … </a:t>
            </a:r>
            <a:r>
              <a:rPr lang="en-US" sz="1800" dirty="0"/>
              <a:t>*</a:t>
            </a:r>
            <a:r>
              <a:rPr lang="en-US" dirty="0"/>
              <a:t> </a:t>
            </a:r>
            <a:r>
              <a:rPr lang="en-US" dirty="0" err="1"/>
              <a:t>p</a:t>
            </a:r>
            <a:r>
              <a:rPr lang="en-US" baseline="-25000" dirty="0" err="1"/>
              <a:t>n</a:t>
            </a:r>
            <a:r>
              <a:rPr lang="en-US" dirty="0"/>
              <a:t> + 1.</a:t>
            </a:r>
          </a:p>
          <a:p>
            <a:pPr marL="0" indent="0">
              <a:buNone/>
            </a:pPr>
            <a:r>
              <a:rPr lang="en-US" dirty="0"/>
              <a:t>Can this be divisible by p</a:t>
            </a:r>
            <a:r>
              <a:rPr lang="en-US" baseline="-25000" dirty="0"/>
              <a:t>1</a:t>
            </a:r>
            <a:r>
              <a:rPr lang="en-US" dirty="0"/>
              <a:t>? </a:t>
            </a:r>
          </a:p>
        </p:txBody>
      </p:sp>
      <p:sp>
        <p:nvSpPr>
          <p:cNvPr id="4" name="Slide Number Placeholder 3">
            <a:extLst>
              <a:ext uri="{FF2B5EF4-FFF2-40B4-BE49-F238E27FC236}">
                <a16:creationId xmlns:a16="http://schemas.microsoft.com/office/drawing/2014/main" id="{6FD3827F-38F5-459F-8149-D192A473DFF8}"/>
              </a:ext>
            </a:extLst>
          </p:cNvPr>
          <p:cNvSpPr>
            <a:spLocks noGrp="1"/>
          </p:cNvSpPr>
          <p:nvPr>
            <p:ph type="sldNum" sz="quarter" idx="12"/>
          </p:nvPr>
        </p:nvSpPr>
        <p:spPr/>
        <p:txBody>
          <a:bodyPr/>
          <a:lstStyle/>
          <a:p>
            <a:fld id="{39170CAF-88AC-4846-AE90-53087C303D43}" type="slidenum">
              <a:rPr lang="en-US" smtClean="0"/>
              <a:t>97</a:t>
            </a:fld>
            <a:endParaRPr lang="en-US"/>
          </a:p>
        </p:txBody>
      </p:sp>
    </p:spTree>
    <p:extLst>
      <p:ext uri="{BB962C8B-B14F-4D97-AF65-F5344CB8AC3E}">
        <p14:creationId xmlns:p14="http://schemas.microsoft.com/office/powerpoint/2010/main" val="265173540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AB4AD-3CBC-4FA4-BC4B-BE2F31E389C2}"/>
              </a:ext>
            </a:extLst>
          </p:cNvPr>
          <p:cNvSpPr>
            <a:spLocks noGrp="1"/>
          </p:cNvSpPr>
          <p:nvPr>
            <p:ph type="title"/>
          </p:nvPr>
        </p:nvSpPr>
        <p:spPr/>
        <p:txBody>
          <a:bodyPr/>
          <a:lstStyle/>
          <a:p>
            <a:r>
              <a:rPr lang="en-US" b="1" dirty="0">
                <a:solidFill>
                  <a:srgbClr val="FF0000"/>
                </a:solidFill>
              </a:rPr>
              <a:t>Euclid and the Infinitude of Primes		</a:t>
            </a:r>
          </a:p>
        </p:txBody>
      </p:sp>
      <p:sp>
        <p:nvSpPr>
          <p:cNvPr id="3" name="Content Placeholder 2">
            <a:extLst>
              <a:ext uri="{FF2B5EF4-FFF2-40B4-BE49-F238E27FC236}">
                <a16:creationId xmlns:a16="http://schemas.microsoft.com/office/drawing/2014/main" id="{AF4437EE-3EF1-48D4-BC49-3EC9E883392F}"/>
              </a:ext>
            </a:extLst>
          </p:cNvPr>
          <p:cNvSpPr>
            <a:spLocks noGrp="1"/>
          </p:cNvSpPr>
          <p:nvPr>
            <p:ph idx="1"/>
          </p:nvPr>
        </p:nvSpPr>
        <p:spPr/>
        <p:txBody>
          <a:bodyPr>
            <a:normAutofit/>
          </a:bodyPr>
          <a:lstStyle/>
          <a:p>
            <a:pPr marL="0" indent="0">
              <a:buNone/>
            </a:pPr>
            <a:r>
              <a:rPr lang="en-US" dirty="0"/>
              <a:t>There are many proofs that there are infinitely many primes. This one goes back over 2000 years to Euclid….</a:t>
            </a:r>
          </a:p>
          <a:p>
            <a:pPr marL="0" indent="0">
              <a:buNone/>
            </a:pPr>
            <a:endParaRPr lang="en-US" dirty="0"/>
          </a:p>
          <a:p>
            <a:pPr marL="0" indent="0">
              <a:buNone/>
            </a:pPr>
            <a:r>
              <a:rPr lang="en-US" dirty="0"/>
              <a:t>Assume there are only finitely many primes, say p</a:t>
            </a:r>
            <a:r>
              <a:rPr lang="en-US" baseline="-25000" dirty="0"/>
              <a:t>1</a:t>
            </a:r>
            <a:r>
              <a:rPr lang="en-US" dirty="0"/>
              <a:t> = 2, p</a:t>
            </a:r>
            <a:r>
              <a:rPr lang="en-US" baseline="-25000" dirty="0"/>
              <a:t>2 </a:t>
            </a:r>
            <a:r>
              <a:rPr lang="en-US" dirty="0"/>
              <a:t> = 3, p</a:t>
            </a:r>
            <a:r>
              <a:rPr lang="en-US" baseline="-25000" dirty="0"/>
              <a:t>3</a:t>
            </a:r>
            <a:r>
              <a:rPr lang="en-US" dirty="0"/>
              <a:t> = 5, …, </a:t>
            </a:r>
            <a:r>
              <a:rPr lang="en-US" dirty="0" err="1"/>
              <a:t>p</a:t>
            </a:r>
            <a:r>
              <a:rPr lang="en-US" baseline="-25000" dirty="0" err="1"/>
              <a:t>n</a:t>
            </a:r>
            <a:r>
              <a:rPr lang="en-US" dirty="0"/>
              <a:t>. </a:t>
            </a:r>
          </a:p>
          <a:p>
            <a:pPr marL="0" indent="0">
              <a:buNone/>
            </a:pPr>
            <a:endParaRPr lang="en-US" dirty="0"/>
          </a:p>
          <a:p>
            <a:pPr marL="0" indent="0">
              <a:buNone/>
            </a:pPr>
            <a:r>
              <a:rPr lang="en-US" dirty="0"/>
              <a:t>Consider the new number x = p</a:t>
            </a:r>
            <a:r>
              <a:rPr lang="en-US" baseline="-25000" dirty="0"/>
              <a:t>1</a:t>
            </a:r>
            <a:r>
              <a:rPr lang="en-US" dirty="0"/>
              <a:t> </a:t>
            </a:r>
            <a:r>
              <a:rPr lang="en-US" sz="1800" dirty="0"/>
              <a:t>*</a:t>
            </a:r>
            <a:r>
              <a:rPr lang="en-US" dirty="0"/>
              <a:t> p</a:t>
            </a:r>
            <a:r>
              <a:rPr lang="en-US" baseline="-25000" dirty="0"/>
              <a:t>2</a:t>
            </a:r>
            <a:r>
              <a:rPr lang="en-US" dirty="0"/>
              <a:t> </a:t>
            </a:r>
            <a:r>
              <a:rPr lang="en-US" sz="1800" dirty="0"/>
              <a:t>*</a:t>
            </a:r>
            <a:r>
              <a:rPr lang="en-US" dirty="0"/>
              <a:t> p</a:t>
            </a:r>
            <a:r>
              <a:rPr lang="en-US" baseline="-25000" dirty="0"/>
              <a:t>3</a:t>
            </a:r>
            <a:r>
              <a:rPr lang="en-US" dirty="0"/>
              <a:t> </a:t>
            </a:r>
            <a:r>
              <a:rPr lang="en-US" sz="1800" dirty="0"/>
              <a:t>*</a:t>
            </a:r>
            <a:r>
              <a:rPr lang="en-US" dirty="0"/>
              <a:t> … </a:t>
            </a:r>
            <a:r>
              <a:rPr lang="en-US" sz="1800" dirty="0"/>
              <a:t>*</a:t>
            </a:r>
            <a:r>
              <a:rPr lang="en-US" dirty="0"/>
              <a:t> </a:t>
            </a:r>
            <a:r>
              <a:rPr lang="en-US" dirty="0" err="1"/>
              <a:t>p</a:t>
            </a:r>
            <a:r>
              <a:rPr lang="en-US" baseline="-25000" dirty="0" err="1"/>
              <a:t>n</a:t>
            </a:r>
            <a:r>
              <a:rPr lang="en-US" dirty="0"/>
              <a:t> + 1.</a:t>
            </a:r>
          </a:p>
          <a:p>
            <a:pPr marL="0" indent="0">
              <a:buNone/>
            </a:pPr>
            <a:r>
              <a:rPr lang="en-US" dirty="0"/>
              <a:t>Can this be divisible by p</a:t>
            </a:r>
            <a:r>
              <a:rPr lang="en-US" baseline="-25000" dirty="0"/>
              <a:t>1</a:t>
            </a:r>
            <a:r>
              <a:rPr lang="en-US" dirty="0"/>
              <a:t>? No, the remainder is 1.</a:t>
            </a:r>
          </a:p>
          <a:p>
            <a:pPr marL="0" indent="0">
              <a:buNone/>
            </a:pPr>
            <a:r>
              <a:rPr lang="en-US" dirty="0"/>
              <a:t>Can this be divisible by p</a:t>
            </a:r>
            <a:r>
              <a:rPr lang="en-US" baseline="-25000" dirty="0"/>
              <a:t>2</a:t>
            </a:r>
            <a:r>
              <a:rPr lang="en-US" dirty="0"/>
              <a:t>? </a:t>
            </a:r>
          </a:p>
        </p:txBody>
      </p:sp>
      <p:sp>
        <p:nvSpPr>
          <p:cNvPr id="4" name="Slide Number Placeholder 3">
            <a:extLst>
              <a:ext uri="{FF2B5EF4-FFF2-40B4-BE49-F238E27FC236}">
                <a16:creationId xmlns:a16="http://schemas.microsoft.com/office/drawing/2014/main" id="{6FD3827F-38F5-459F-8149-D192A473DFF8}"/>
              </a:ext>
            </a:extLst>
          </p:cNvPr>
          <p:cNvSpPr>
            <a:spLocks noGrp="1"/>
          </p:cNvSpPr>
          <p:nvPr>
            <p:ph type="sldNum" sz="quarter" idx="12"/>
          </p:nvPr>
        </p:nvSpPr>
        <p:spPr/>
        <p:txBody>
          <a:bodyPr/>
          <a:lstStyle/>
          <a:p>
            <a:fld id="{39170CAF-88AC-4846-AE90-53087C303D43}" type="slidenum">
              <a:rPr lang="en-US" smtClean="0"/>
              <a:t>98</a:t>
            </a:fld>
            <a:endParaRPr lang="en-US"/>
          </a:p>
        </p:txBody>
      </p:sp>
    </p:spTree>
    <p:extLst>
      <p:ext uri="{BB962C8B-B14F-4D97-AF65-F5344CB8AC3E}">
        <p14:creationId xmlns:p14="http://schemas.microsoft.com/office/powerpoint/2010/main" val="36458762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AB4AD-3CBC-4FA4-BC4B-BE2F31E389C2}"/>
              </a:ext>
            </a:extLst>
          </p:cNvPr>
          <p:cNvSpPr>
            <a:spLocks noGrp="1"/>
          </p:cNvSpPr>
          <p:nvPr>
            <p:ph type="title"/>
          </p:nvPr>
        </p:nvSpPr>
        <p:spPr>
          <a:xfrm>
            <a:off x="230819" y="249777"/>
            <a:ext cx="10515600" cy="975403"/>
          </a:xfrm>
        </p:spPr>
        <p:txBody>
          <a:bodyPr/>
          <a:lstStyle/>
          <a:p>
            <a:r>
              <a:rPr lang="en-US" b="1" dirty="0">
                <a:solidFill>
                  <a:srgbClr val="FF0000"/>
                </a:solidFill>
              </a:rPr>
              <a:t>Euclid and the Infinitude of Primes		</a:t>
            </a:r>
          </a:p>
        </p:txBody>
      </p:sp>
      <p:sp>
        <p:nvSpPr>
          <p:cNvPr id="3" name="Content Placeholder 2">
            <a:extLst>
              <a:ext uri="{FF2B5EF4-FFF2-40B4-BE49-F238E27FC236}">
                <a16:creationId xmlns:a16="http://schemas.microsoft.com/office/drawing/2014/main" id="{AF4437EE-3EF1-48D4-BC49-3EC9E883392F}"/>
              </a:ext>
            </a:extLst>
          </p:cNvPr>
          <p:cNvSpPr>
            <a:spLocks noGrp="1"/>
          </p:cNvSpPr>
          <p:nvPr>
            <p:ph idx="1"/>
          </p:nvPr>
        </p:nvSpPr>
        <p:spPr>
          <a:xfrm>
            <a:off x="230819" y="1340528"/>
            <a:ext cx="11691892" cy="4900474"/>
          </a:xfrm>
        </p:spPr>
        <p:txBody>
          <a:bodyPr>
            <a:normAutofit fontScale="92500" lnSpcReduction="20000"/>
          </a:bodyPr>
          <a:lstStyle/>
          <a:p>
            <a:pPr marL="0" indent="0">
              <a:buNone/>
            </a:pPr>
            <a:r>
              <a:rPr lang="en-US" dirty="0"/>
              <a:t>There are many proofs that there are infinitely many primes. This one goes back over 2000 years to Euclid….</a:t>
            </a:r>
          </a:p>
          <a:p>
            <a:pPr marL="0" indent="0">
              <a:buNone/>
            </a:pPr>
            <a:endParaRPr lang="en-US" dirty="0"/>
          </a:p>
          <a:p>
            <a:pPr marL="0" indent="0">
              <a:buNone/>
            </a:pPr>
            <a:r>
              <a:rPr lang="en-US" dirty="0"/>
              <a:t>Assume there are only finitely many primes, say p</a:t>
            </a:r>
            <a:r>
              <a:rPr lang="en-US" baseline="-25000" dirty="0"/>
              <a:t>1</a:t>
            </a:r>
            <a:r>
              <a:rPr lang="en-US" dirty="0"/>
              <a:t> = 2, p</a:t>
            </a:r>
            <a:r>
              <a:rPr lang="en-US" baseline="-25000" dirty="0"/>
              <a:t>2 </a:t>
            </a:r>
            <a:r>
              <a:rPr lang="en-US" dirty="0"/>
              <a:t> = 3, p</a:t>
            </a:r>
            <a:r>
              <a:rPr lang="en-US" baseline="-25000" dirty="0"/>
              <a:t>3</a:t>
            </a:r>
            <a:r>
              <a:rPr lang="en-US" dirty="0"/>
              <a:t> = 5, …, </a:t>
            </a:r>
            <a:r>
              <a:rPr lang="en-US" dirty="0" err="1"/>
              <a:t>p</a:t>
            </a:r>
            <a:r>
              <a:rPr lang="en-US" baseline="-25000" dirty="0" err="1"/>
              <a:t>n</a:t>
            </a:r>
            <a:r>
              <a:rPr lang="en-US" dirty="0"/>
              <a:t>. </a:t>
            </a:r>
          </a:p>
          <a:p>
            <a:pPr marL="0" indent="0">
              <a:buNone/>
            </a:pPr>
            <a:endParaRPr lang="en-US" dirty="0"/>
          </a:p>
          <a:p>
            <a:pPr marL="0" indent="0">
              <a:buNone/>
            </a:pPr>
            <a:r>
              <a:rPr lang="en-US" dirty="0"/>
              <a:t>Consider the new number x = p</a:t>
            </a:r>
            <a:r>
              <a:rPr lang="en-US" baseline="-25000" dirty="0"/>
              <a:t>1</a:t>
            </a:r>
            <a:r>
              <a:rPr lang="en-US" dirty="0"/>
              <a:t> </a:t>
            </a:r>
            <a:r>
              <a:rPr lang="en-US" sz="1800" dirty="0"/>
              <a:t>*</a:t>
            </a:r>
            <a:r>
              <a:rPr lang="en-US" dirty="0"/>
              <a:t> p</a:t>
            </a:r>
            <a:r>
              <a:rPr lang="en-US" baseline="-25000" dirty="0"/>
              <a:t>2</a:t>
            </a:r>
            <a:r>
              <a:rPr lang="en-US" dirty="0"/>
              <a:t> </a:t>
            </a:r>
            <a:r>
              <a:rPr lang="en-US" sz="1800" dirty="0"/>
              <a:t>*</a:t>
            </a:r>
            <a:r>
              <a:rPr lang="en-US" dirty="0"/>
              <a:t> p</a:t>
            </a:r>
            <a:r>
              <a:rPr lang="en-US" baseline="-25000" dirty="0"/>
              <a:t>3</a:t>
            </a:r>
            <a:r>
              <a:rPr lang="en-US" dirty="0"/>
              <a:t> </a:t>
            </a:r>
            <a:r>
              <a:rPr lang="en-US" sz="1800" dirty="0"/>
              <a:t>*</a:t>
            </a:r>
            <a:r>
              <a:rPr lang="en-US" dirty="0"/>
              <a:t> … </a:t>
            </a:r>
            <a:r>
              <a:rPr lang="en-US" sz="1800" dirty="0"/>
              <a:t>*</a:t>
            </a:r>
            <a:r>
              <a:rPr lang="en-US" dirty="0"/>
              <a:t> </a:t>
            </a:r>
            <a:r>
              <a:rPr lang="en-US" dirty="0" err="1"/>
              <a:t>p</a:t>
            </a:r>
            <a:r>
              <a:rPr lang="en-US" baseline="-25000" dirty="0" err="1"/>
              <a:t>n</a:t>
            </a:r>
            <a:r>
              <a:rPr lang="en-US" dirty="0"/>
              <a:t> + 1.</a:t>
            </a:r>
          </a:p>
          <a:p>
            <a:pPr marL="0" indent="0">
              <a:buNone/>
            </a:pPr>
            <a:r>
              <a:rPr lang="en-US" dirty="0"/>
              <a:t>Can this be divisible by p</a:t>
            </a:r>
            <a:r>
              <a:rPr lang="en-US" baseline="-25000" dirty="0"/>
              <a:t>1</a:t>
            </a:r>
            <a:r>
              <a:rPr lang="en-US" dirty="0"/>
              <a:t>? No, the remainder is 1.</a:t>
            </a:r>
          </a:p>
          <a:p>
            <a:pPr marL="0" indent="0">
              <a:buNone/>
            </a:pPr>
            <a:r>
              <a:rPr lang="en-US" dirty="0"/>
              <a:t>Can this be divisible by p</a:t>
            </a:r>
            <a:r>
              <a:rPr lang="en-US" baseline="-25000" dirty="0"/>
              <a:t>2</a:t>
            </a:r>
            <a:r>
              <a:rPr lang="en-US" dirty="0"/>
              <a:t>? No, the remainder is 1.</a:t>
            </a:r>
          </a:p>
          <a:p>
            <a:pPr marL="0" indent="0">
              <a:buNone/>
            </a:pPr>
            <a:endParaRPr lang="en-US" dirty="0"/>
          </a:p>
          <a:p>
            <a:pPr marL="0" indent="0">
              <a:buNone/>
            </a:pPr>
            <a:r>
              <a:rPr lang="en-US" dirty="0"/>
              <a:t>Continuing we see it cannot be divisible by ANY prime in our list. As we assumed our list was complete, we have found a new prime (either this number is prime, or it is divisible by a prime not on our list).</a:t>
            </a:r>
          </a:p>
        </p:txBody>
      </p:sp>
      <p:sp>
        <p:nvSpPr>
          <p:cNvPr id="4" name="Slide Number Placeholder 3">
            <a:extLst>
              <a:ext uri="{FF2B5EF4-FFF2-40B4-BE49-F238E27FC236}">
                <a16:creationId xmlns:a16="http://schemas.microsoft.com/office/drawing/2014/main" id="{6FD3827F-38F5-459F-8149-D192A473DFF8}"/>
              </a:ext>
            </a:extLst>
          </p:cNvPr>
          <p:cNvSpPr>
            <a:spLocks noGrp="1"/>
          </p:cNvSpPr>
          <p:nvPr>
            <p:ph type="sldNum" sz="quarter" idx="12"/>
          </p:nvPr>
        </p:nvSpPr>
        <p:spPr/>
        <p:txBody>
          <a:bodyPr/>
          <a:lstStyle/>
          <a:p>
            <a:fld id="{39170CAF-88AC-4846-AE90-53087C303D43}" type="slidenum">
              <a:rPr lang="en-US" smtClean="0"/>
              <a:t>99</a:t>
            </a:fld>
            <a:endParaRPr lang="en-US"/>
          </a:p>
        </p:txBody>
      </p:sp>
    </p:spTree>
    <p:extLst>
      <p:ext uri="{BB962C8B-B14F-4D97-AF65-F5344CB8AC3E}">
        <p14:creationId xmlns:p14="http://schemas.microsoft.com/office/powerpoint/2010/main" val="126403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3617</TotalTime>
  <Words>13039</Words>
  <Application>Microsoft Office PowerPoint</Application>
  <PresentationFormat>Widescreen</PresentationFormat>
  <Paragraphs>1061</Paragraphs>
  <Slides>130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130</vt:i4>
      </vt:variant>
    </vt:vector>
  </HeadingPairs>
  <TitlesOfParts>
    <vt:vector size="135" baseType="lpstr">
      <vt:lpstr>Arial</vt:lpstr>
      <vt:lpstr>Calibri</vt:lpstr>
      <vt:lpstr>Calibri Light</vt:lpstr>
      <vt:lpstr>Cambria Math</vt:lpstr>
      <vt:lpstr>Office Theme</vt:lpstr>
      <vt:lpstr>Introduction to Sums</vt:lpstr>
      <vt:lpstr>Goals</vt:lpstr>
      <vt:lpstr>Part I: Induction</vt:lpstr>
      <vt:lpstr>Notation</vt:lpstr>
      <vt:lpstr>Notation</vt:lpstr>
      <vt:lpstr>Notation</vt:lpstr>
      <vt:lpstr>Notation</vt:lpstr>
      <vt:lpstr>Induction</vt:lpstr>
      <vt:lpstr>Induction</vt:lpstr>
      <vt:lpstr>Induction</vt:lpstr>
      <vt:lpstr>Induction</vt:lpstr>
      <vt:lpstr>Induction (Box, Dirichlet, Pigeonhole Principle)</vt:lpstr>
      <vt:lpstr>Induction (Box, Dirichlet, Pigeonhole Principle)</vt:lpstr>
      <vt:lpstr>Induction (Box, Dirichlet, Pigeonhole Principle)</vt:lpstr>
      <vt:lpstr>Induction (Box, Dirichlet, Pigeonhole Principle)</vt:lpstr>
      <vt:lpstr>Example: P(n): 1 + 2 + … + n = n(n+1)/2</vt:lpstr>
      <vt:lpstr>Example: P(n): 1 + 2 + … + n = n(n+1)/2</vt:lpstr>
      <vt:lpstr>Example: P(n): 1 + 2 + … + n = n(n+1)/2</vt:lpstr>
      <vt:lpstr>Example: P(n): 1 + 2 + … + n = n(n+1)/2</vt:lpstr>
      <vt:lpstr>Example: P(n): 1 + 2 + … + n = n(n+1)/2</vt:lpstr>
      <vt:lpstr>Example: P(n): 1 + 2 + … + n = n(n+1)/2</vt:lpstr>
      <vt:lpstr>Example: P(n): 1 + 2 + … + n = n(n+1)/2</vt:lpstr>
      <vt:lpstr>Example: P(n): 1 + 2 + … + n = n(n+1)/2</vt:lpstr>
      <vt:lpstr>Example: P(n): 1 + 2 + … + n = n(n+1)/2</vt:lpstr>
      <vt:lpstr>Example: P(n): 1 + 2 + … + n = n(n+1)/2</vt:lpstr>
      <vt:lpstr>Example: P(n): 1 + 2 + … + n = n(n+1)/2</vt:lpstr>
      <vt:lpstr>Example: P(n): 1 + 2 + … + n = n(n+1)/2</vt:lpstr>
      <vt:lpstr>Example: P(n): 12 + 22 + … + n2 = n(n+1)(2n+1)/6</vt:lpstr>
      <vt:lpstr>Example: P(n): 12 + 22 + … + n2 = n(n+1)(2n+1)/6</vt:lpstr>
      <vt:lpstr>Example: P(n): 12 + 22 + … + n2 = n(n+1)(2n+1)/6</vt:lpstr>
      <vt:lpstr>Example: P(n): 12 + 22 + … + n2 = n(n+1)(2n+1)/6</vt:lpstr>
      <vt:lpstr>Example: P(n): 12 + 22 + … + n2 = n(n+1)(2n+1)/6</vt:lpstr>
      <vt:lpstr>Example: P(n): 12 + 22 + … + n2 = n(n+1)(2n+1)/6</vt:lpstr>
      <vt:lpstr>Example: P(n): 12 + 22 + … + n2 = n(n+1)(2n+1)/6</vt:lpstr>
      <vt:lpstr>Example: P(n): 12 + 22 + … + n2 = n(n+1)(2n+1)/6</vt:lpstr>
      <vt:lpstr>Example: P(n): 12 + 22 + … + n2 = n(n+1)(2n+1)/6</vt:lpstr>
      <vt:lpstr>Example: P(n): 12 + 22 + … + n2 = n(n+1)(2n+1)/6</vt:lpstr>
      <vt:lpstr>Example: P(n): 1 + 3 + … + (2n-1) = n2</vt:lpstr>
      <vt:lpstr>Example: P(n): 1 + 3 + … + (2n-1) = n2</vt:lpstr>
      <vt:lpstr>Example: P(n): 1 + 3 + … + (2n-1) = n2</vt:lpstr>
      <vt:lpstr>Example: P(n): 133 divides 11n+1 + 122n-1</vt:lpstr>
      <vt:lpstr>Example: P(n): 133 divides 11n+1 + 122n-1</vt:lpstr>
      <vt:lpstr>Example: P(n): 133 divides 11n+1 + 122n-1</vt:lpstr>
      <vt:lpstr>Getting a feel for the answer….</vt:lpstr>
      <vt:lpstr>Getting a feel for the answer….</vt:lpstr>
      <vt:lpstr>Getting a feel for the answer….</vt:lpstr>
      <vt:lpstr>Getting a feel for the answer….</vt:lpstr>
      <vt:lpstr>Final thoughts on sums of powers….</vt:lpstr>
      <vt:lpstr>False proofs by Induction</vt:lpstr>
      <vt:lpstr>False proofs by Induction</vt:lpstr>
      <vt:lpstr>False proofs by Induction</vt:lpstr>
      <vt:lpstr>False proofs by Induction</vt:lpstr>
      <vt:lpstr>False proofs by Induction</vt:lpstr>
      <vt:lpstr>False proofs by Induction</vt:lpstr>
      <vt:lpstr>False proofs by Induction</vt:lpstr>
      <vt:lpstr>False proofs by Induction</vt:lpstr>
      <vt:lpstr>False proofs by Induction</vt:lpstr>
      <vt:lpstr> Part II: The Geometric Series Formula </vt:lpstr>
      <vt:lpstr>PowerPoint Presentation</vt:lpstr>
      <vt:lpstr>The Geometric Series Formula</vt:lpstr>
      <vt:lpstr>The Geometric Series Converges if |r| &lt; 1</vt:lpstr>
      <vt:lpstr>The Geometric Series Converges if |r| &lt; 1</vt:lpstr>
      <vt:lpstr>The Geometric Series Converges if |r| &lt; 1</vt:lpstr>
      <vt:lpstr>The Geometric Series Converges if |r| &lt; 1</vt:lpstr>
      <vt:lpstr>The Geometric Series Formula</vt:lpstr>
      <vt:lpstr>The Geometric Series Formula</vt:lpstr>
      <vt:lpstr>The Geometric Series Formula</vt:lpstr>
      <vt:lpstr>The Geometric Series Formula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Advanced Geometric Series Comments</vt:lpstr>
      <vt:lpstr>Advanced Geometric Series Comments</vt:lpstr>
      <vt:lpstr>Advanced Geometric Series Comments</vt:lpstr>
      <vt:lpstr>PowerPoint Presentation</vt:lpstr>
      <vt:lpstr>New Sum: The Harmonic Series</vt:lpstr>
      <vt:lpstr>The Harmonic Series Diverges!</vt:lpstr>
      <vt:lpstr>The Harmonic Series Diverges!</vt:lpstr>
      <vt:lpstr>The Harmonic Series Diverges!</vt:lpstr>
      <vt:lpstr>The Harmonic Series Diverges!</vt:lpstr>
      <vt:lpstr>The Harmonic Series Diverges!</vt:lpstr>
      <vt:lpstr>The Harmonic Series Diverges!</vt:lpstr>
      <vt:lpstr>Part III: From the Geometric Series Formula to Primes</vt:lpstr>
      <vt:lpstr>Application of the Geometric Series Formula: Infinitude of Primes!</vt:lpstr>
      <vt:lpstr>Euclid and the Infinitude of Primes  </vt:lpstr>
      <vt:lpstr>Euclid and the Infinitude of Primes  </vt:lpstr>
      <vt:lpstr>Euclid and the Infinitude of Primes  </vt:lpstr>
      <vt:lpstr>Euclid and the Infinitude of Primes  </vt:lpstr>
      <vt:lpstr>Euclid and the Infinitude of Primes  </vt:lpstr>
      <vt:lpstr>PowerPoint Presentation</vt:lpstr>
      <vt:lpstr>The Riemann Zeta Function ζ(s)</vt:lpstr>
      <vt:lpstr>The Riemann Zeta Function ζ(s)</vt:lpstr>
      <vt:lpstr>Integers and Primes</vt:lpstr>
      <vt:lpstr>Integers and Primes</vt:lpstr>
      <vt:lpstr>Integers and Primes</vt:lpstr>
      <vt:lpstr>Integers and Primes</vt:lpstr>
      <vt:lpstr>Integers and Primes</vt:lpstr>
      <vt:lpstr>Integers and Primes</vt:lpstr>
      <vt:lpstr>Integers and Primes</vt:lpstr>
      <vt:lpstr>Integers and Primes</vt:lpstr>
      <vt:lpstr>The Riemann Zeta Function ζ(s) and Primes</vt:lpstr>
      <vt:lpstr>The Riemann Zeta Function ζ(s) and Primes</vt:lpstr>
      <vt:lpstr>The Riemann Zeta Function ζ(s) and Primes</vt:lpstr>
      <vt:lpstr>The Riemann Zeta Function ζ(s) and Primes</vt:lpstr>
      <vt:lpstr>The Riemann Zeta Function ζ(s) and Primes</vt:lpstr>
      <vt:lpstr>The Riemann Zeta Function ζ(s) and Primes</vt:lpstr>
      <vt:lpstr>The Riemann Zeta Function ζ(s) and Primes</vt:lpstr>
      <vt:lpstr>The Riemann Zeta Function ζ(s) and Primes</vt:lpstr>
      <vt:lpstr>The Riemann Zeta Function ζ(s) and Primes</vt:lpstr>
      <vt:lpstr>The Riemann Zeta Function ζ(s) and Primes</vt:lpstr>
      <vt:lpstr>The Riemann Zeta Function ζ(s) and Primes</vt:lpstr>
      <vt:lpstr>The Riemann Zeta Function ζ(s) and Primes</vt:lpstr>
      <vt:lpstr>The Riemann Zeta Function ζ(s) and Primes</vt:lpstr>
      <vt:lpstr>The Riemann Zeta Function ζ(s) and Primes</vt:lpstr>
      <vt:lpstr>The Riemann Zeta Function ζ(s) and Primes</vt:lpstr>
      <vt:lpstr>The Riemann Zeta Function ζ(s) and Primes</vt:lpstr>
      <vt:lpstr>The Riemann Zeta Function ζ(s) and Primes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Sums</dc:title>
  <dc:creator>Steven Miller</dc:creator>
  <cp:lastModifiedBy>Steven Miller</cp:lastModifiedBy>
  <cp:revision>65</cp:revision>
  <dcterms:created xsi:type="dcterms:W3CDTF">2020-03-29T11:43:20Z</dcterms:created>
  <dcterms:modified xsi:type="dcterms:W3CDTF">2020-04-03T17:18:28Z</dcterms:modified>
</cp:coreProperties>
</file>