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A029F-44DB-4410-BB54-99D5CF7942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DC3CD-132D-41C9-97F5-0A2193AA1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8E98D-2C1C-4798-A0E7-DBDB86307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ACED-B9A2-4600-9C80-C4B6654EFB91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DC95E-B2A6-4198-A8C0-11CFF8E94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48260-2648-4D1E-B7EE-AF72DF956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D3A7-930F-45DB-8F12-CB89D1775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8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75A98-6921-4471-ACA0-C91064745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8FF87E-8725-4CD3-9F3D-14B833355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F09E2-D1F9-4A99-88A2-A51C8844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ACED-B9A2-4600-9C80-C4B6654EFB91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C83BB-FB67-46A8-B7F4-1FE485546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DD59E-C065-4CB9-B0CB-A86A7886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D3A7-930F-45DB-8F12-CB89D1775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8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48682E-11DE-45FD-855C-F350A85287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69737D-2B0F-4EE1-8F64-6A6042F1A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7DB09-5D32-4DFE-8CAB-0049B79C1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ACED-B9A2-4600-9C80-C4B6654EFB91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C23FC-F151-4BD8-97F5-E39EBB10C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F0274-3979-407E-9246-C9D1FCA94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D3A7-930F-45DB-8F12-CB89D1775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1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634C4-F80F-4D77-B735-5D885AE37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B47C0-5353-48F2-9A13-5A487CAC2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74259-0093-4CA0-8F66-53E6F9358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ACED-B9A2-4600-9C80-C4B6654EFB91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33D48-BDB8-41F2-878C-1B314AC2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B0406-5D6A-4602-B4B2-F88CD746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D3A7-930F-45DB-8F12-CB89D1775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2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05FDD-6609-4B7B-9BFD-185752946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97B0D-E74A-4CC0-B217-4702F3B5F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78230-0B7B-413B-9FFA-7D9CF4076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ACED-B9A2-4600-9C80-C4B6654EFB91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FBCC0-1B18-45B0-B58A-3471568D7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E1F22-184F-4396-BE40-66B6813D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D3A7-930F-45DB-8F12-CB89D1775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9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93165-D26C-4C7E-8E99-19C8238DB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958E1-4198-4957-A419-D806D5E2E8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CDE3E-4894-436F-BE3A-16F30C928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A2089-7CE0-4B0B-A5AF-2CE5962B4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ACED-B9A2-4600-9C80-C4B6654EFB91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92A94-246A-46FF-A2FB-090E8B211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930D-391A-4907-A689-79B6841AC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D3A7-930F-45DB-8F12-CB89D1775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1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B611-E885-4385-A9FF-A0ADA2A6C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80974-1C59-495F-AEFB-A2F3DB88D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CFD6D-9476-45B4-A11F-64994A91C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B55078-11B3-45E6-8BBC-1F8B7FAEF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1C1D84-F54F-4A78-8C85-FC0287CCAE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6DE6D9-34B7-47DF-8224-42D14CE48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ACED-B9A2-4600-9C80-C4B6654EFB91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AA1EE6-E1D7-4CE5-B8EA-078421FD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EE4277-4DF1-4957-8C8A-363979279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D3A7-930F-45DB-8F12-CB89D1775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5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5FF54-926B-4506-9201-41FD464BC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B9927B-5C89-471F-978F-B03FA46B2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ACED-B9A2-4600-9C80-C4B6654EFB91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3CE269-F0A8-4DB2-9B53-32993AEE7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3D2CAC-5ACF-4777-83C7-7C59B5AA9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D3A7-930F-45DB-8F12-CB89D1775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4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E6E802-31B6-4404-AF01-117B9D008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ACED-B9A2-4600-9C80-C4B6654EFB91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26702-E600-49EF-B58C-4A06BCC58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237E9-6898-415A-A198-B7032B308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D3A7-930F-45DB-8F12-CB89D1775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1BE83-BB48-43A1-93E4-1562DCB9A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76CC7-9022-4B8B-A18D-218C2517D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7D20D8-1CC8-41E8-894A-5A0C9DA6F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A910F-5129-44B0-88B5-325AF4E87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ACED-B9A2-4600-9C80-C4B6654EFB91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1BF343-BF48-4577-B501-E6C40BD8F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03158-E226-4F43-B1D0-F80C0BAD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D3A7-930F-45DB-8F12-CB89D1775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E4427-F789-4BE8-9B7B-7E6082FD9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5E5FA6-1A8C-4159-B22B-BB4B858BB4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A5086-19CB-4162-92CB-7181DF58E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20F7F-511A-4B43-ACC7-29873629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ACED-B9A2-4600-9C80-C4B6654EFB91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2AE56-AEF6-4E07-B1FB-5C2ECC32E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13FF9-ECA4-422C-89A6-ED6EF26F2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D3A7-930F-45DB-8F12-CB89D1775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3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8FF1AF-E87C-4B54-84D8-92695D123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653C6-15B9-4B33-822F-2B1AC6EFC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81833-17A0-4677-AAB6-AFB5814084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9ACED-B9A2-4600-9C80-C4B6654EFB91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04290-E644-47ED-9384-4FF910A56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0704F-0B38-4468-B1D5-DCDEC3AE9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7D3A7-930F-45DB-8F12-CB89D1775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2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7A2AE-B66E-44F8-ACF5-BCD331C10D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WHAT DO YOUMEAN?!?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F32C2F-36F8-4782-8BE0-D82FC344B0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Steven Miller, Williams College (sjm1@Williams.edu)</a:t>
            </a:r>
          </a:p>
        </p:txBody>
      </p:sp>
    </p:spTree>
    <p:extLst>
      <p:ext uri="{BB962C8B-B14F-4D97-AF65-F5344CB8AC3E}">
        <p14:creationId xmlns:p14="http://schemas.microsoft.com/office/powerpoint/2010/main" val="2464170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E54B4-1C72-4B1C-8CFD-3A6075FBF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86" y="233285"/>
            <a:ext cx="10515600" cy="89550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Two Means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1D5B2-BB87-4EA2-AA88-F704FD4FF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86" y="1128789"/>
            <a:ext cx="11776228" cy="54959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So we have two choices of mean:</a:t>
            </a:r>
          </a:p>
          <a:p>
            <a:r>
              <a:rPr lang="en-US" dirty="0"/>
              <a:t>AM(x, y) = (x + y) / 2</a:t>
            </a:r>
          </a:p>
          <a:p>
            <a:r>
              <a:rPr lang="en-US" dirty="0"/>
              <a:t>GM(x, y) = Sqrt(x 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BOTH have two good properties:</a:t>
            </a:r>
          </a:p>
          <a:p>
            <a:r>
              <a:rPr lang="en-US" dirty="0"/>
              <a:t>For 0 &lt; x ≤ y both satisfy x ≤ mean(</a:t>
            </a:r>
            <a:r>
              <a:rPr lang="en-US" dirty="0" err="1"/>
              <a:t>x,y</a:t>
            </a:r>
            <a:r>
              <a:rPr lang="en-US" dirty="0"/>
              <a:t>) ≤ y and mean(</a:t>
            </a:r>
            <a:r>
              <a:rPr lang="en-US" dirty="0" err="1"/>
              <a:t>x,x</a:t>
            </a:r>
            <a:r>
              <a:rPr lang="en-US" dirty="0"/>
              <a:t>) = 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More used to the first.</a:t>
            </a:r>
          </a:p>
          <a:p>
            <a:pPr marL="0" indent="0">
              <a:buNone/>
            </a:pPr>
            <a:r>
              <a:rPr lang="en-US" dirty="0"/>
              <a:t>Try x = 2 and y = 8:</a:t>
            </a:r>
          </a:p>
          <a:p>
            <a:r>
              <a:rPr lang="en-US" dirty="0"/>
              <a:t>Get AM(2,8) = (2 + 8) / 2 = 10 / 2 = 5</a:t>
            </a:r>
          </a:p>
          <a:p>
            <a:r>
              <a:rPr lang="en-US" dirty="0"/>
              <a:t>Get GM(2,8) = Sqrt(2 * 8) = Sqrt(16) = 4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761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E54B4-1C72-4B1C-8CFD-3A6075FBF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86" y="233285"/>
            <a:ext cx="10515600" cy="89550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Two Means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1D5B2-BB87-4EA2-AA88-F704FD4FF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86" y="1128789"/>
            <a:ext cx="11776228" cy="54959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So we have two choices of mean:</a:t>
            </a:r>
          </a:p>
          <a:p>
            <a:r>
              <a:rPr lang="en-US" dirty="0"/>
              <a:t>AM(x, y) = (x + y) / 2</a:t>
            </a:r>
          </a:p>
          <a:p>
            <a:r>
              <a:rPr lang="en-US" dirty="0"/>
              <a:t>GM(x, y) = Sqrt(x 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BOTH have two good properties:</a:t>
            </a:r>
          </a:p>
          <a:p>
            <a:r>
              <a:rPr lang="en-US" dirty="0"/>
              <a:t>For 0 &lt; x ≤ y both satisfy x ≤ mean(</a:t>
            </a:r>
            <a:r>
              <a:rPr lang="en-US" dirty="0" err="1"/>
              <a:t>x,y</a:t>
            </a:r>
            <a:r>
              <a:rPr lang="en-US" dirty="0"/>
              <a:t>) ≤ y and mean(</a:t>
            </a:r>
            <a:r>
              <a:rPr lang="en-US" dirty="0" err="1"/>
              <a:t>x,x</a:t>
            </a:r>
            <a:r>
              <a:rPr lang="en-US" dirty="0"/>
              <a:t>) = 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More used to the first.</a:t>
            </a:r>
          </a:p>
          <a:p>
            <a:pPr marL="0" indent="0">
              <a:buNone/>
            </a:pPr>
            <a:r>
              <a:rPr lang="en-US" dirty="0"/>
              <a:t>Try x = 3 and y = 12</a:t>
            </a:r>
          </a:p>
          <a:p>
            <a:r>
              <a:rPr lang="en-US" dirty="0"/>
              <a:t>Then AM(3, 12) = 15/2 = 7.5</a:t>
            </a:r>
          </a:p>
          <a:p>
            <a:r>
              <a:rPr lang="en-US" dirty="0"/>
              <a:t>And GM(3,12) = Sqrt(36) = 6.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708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E54B4-1C72-4B1C-8CFD-3A6075FBF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86" y="233285"/>
            <a:ext cx="10515600" cy="89550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Two Means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1D5B2-BB87-4EA2-AA88-F704FD4FF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86" y="1128789"/>
            <a:ext cx="11776228" cy="54959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So we have two choices of mean:</a:t>
            </a:r>
          </a:p>
          <a:p>
            <a:r>
              <a:rPr lang="en-US" dirty="0"/>
              <a:t>AM(x, y) = (x + y) / 2</a:t>
            </a:r>
          </a:p>
          <a:p>
            <a:r>
              <a:rPr lang="en-US" dirty="0"/>
              <a:t>GM(x, y) = Sqrt(x 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BOTH have two good properties:</a:t>
            </a:r>
          </a:p>
          <a:p>
            <a:r>
              <a:rPr lang="en-US" dirty="0"/>
              <a:t>For 0 &lt; x ≤ y both satisfy x ≤ mean(</a:t>
            </a:r>
            <a:r>
              <a:rPr lang="en-US" dirty="0" err="1"/>
              <a:t>x,y</a:t>
            </a:r>
            <a:r>
              <a:rPr lang="en-US" dirty="0"/>
              <a:t>) ≤ y and mean(</a:t>
            </a:r>
            <a:r>
              <a:rPr lang="en-US" dirty="0" err="1"/>
              <a:t>x,x</a:t>
            </a:r>
            <a:r>
              <a:rPr lang="en-US" dirty="0"/>
              <a:t>) = 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Try x = 1 and y is VERY large….</a:t>
            </a:r>
          </a:p>
          <a:p>
            <a:r>
              <a:rPr lang="en-US" dirty="0"/>
              <a:t>Then AM(1,y) = (1 + y)/2 which is APPROXIMATELY y/2</a:t>
            </a:r>
          </a:p>
          <a:p>
            <a:r>
              <a:rPr lang="en-US" dirty="0"/>
              <a:t>But GM(1,y) = Sqrt(y) which is MUCH smaller if y is large.</a:t>
            </a:r>
          </a:p>
          <a:p>
            <a:r>
              <a:rPr lang="en-US" dirty="0"/>
              <a:t>Note if y is small we would say (1 + y)/2 is approximately .5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CONJECTURE: GM(</a:t>
            </a:r>
            <a:r>
              <a:rPr lang="en-US" dirty="0" err="1">
                <a:solidFill>
                  <a:srgbClr val="FF0000"/>
                </a:solidFill>
              </a:rPr>
              <a:t>x,y</a:t>
            </a:r>
            <a:r>
              <a:rPr lang="en-US" dirty="0">
                <a:solidFill>
                  <a:srgbClr val="FF0000"/>
                </a:solidFill>
              </a:rPr>
              <a:t>) ??? AM(</a:t>
            </a:r>
            <a:r>
              <a:rPr lang="en-US" dirty="0" err="1">
                <a:solidFill>
                  <a:srgbClr val="FF0000"/>
                </a:solidFill>
              </a:rPr>
              <a:t>x,y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148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E54B4-1C72-4B1C-8CFD-3A6075FBF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86" y="233285"/>
            <a:ext cx="10515600" cy="89550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Two Means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1D5B2-BB87-4EA2-AA88-F704FD4FF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86" y="1128789"/>
            <a:ext cx="11776228" cy="54959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So we have two choices of mean:</a:t>
            </a:r>
          </a:p>
          <a:p>
            <a:r>
              <a:rPr lang="en-US" dirty="0"/>
              <a:t>AM(x, y) = (x + y) / 2</a:t>
            </a:r>
          </a:p>
          <a:p>
            <a:r>
              <a:rPr lang="en-US" dirty="0"/>
              <a:t>GM(x, y) = Sqrt(x 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BOTH have two good properties:</a:t>
            </a:r>
          </a:p>
          <a:p>
            <a:r>
              <a:rPr lang="en-US" dirty="0"/>
              <a:t>For 0 &lt; x ≤ y both satisfy x ≤ mean(</a:t>
            </a:r>
            <a:r>
              <a:rPr lang="en-US" dirty="0" err="1"/>
              <a:t>x,y</a:t>
            </a:r>
            <a:r>
              <a:rPr lang="en-US" dirty="0"/>
              <a:t>) ≤ y and mean(</a:t>
            </a:r>
            <a:r>
              <a:rPr lang="en-US" dirty="0" err="1"/>
              <a:t>x,x</a:t>
            </a:r>
            <a:r>
              <a:rPr lang="en-US" dirty="0"/>
              <a:t>) = 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Try x = 1 and y is VERY large….</a:t>
            </a:r>
          </a:p>
          <a:p>
            <a:r>
              <a:rPr lang="en-US" dirty="0"/>
              <a:t>Then AM(1,y) = (1 + y)/2 which is APPROXIMATELY y/2</a:t>
            </a:r>
          </a:p>
          <a:p>
            <a:r>
              <a:rPr lang="en-US" dirty="0"/>
              <a:t>But GM(1,y) = Sqrt(y) which is MUCH smaller if y is large.</a:t>
            </a:r>
          </a:p>
          <a:p>
            <a:r>
              <a:rPr lang="en-US" dirty="0"/>
              <a:t>Note if y is small we would say (1 + y)/2 is approximately .5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CONJECTURE: GM(</a:t>
            </a:r>
            <a:r>
              <a:rPr lang="en-US" dirty="0" err="1">
                <a:solidFill>
                  <a:srgbClr val="FF0000"/>
                </a:solidFill>
              </a:rPr>
              <a:t>x,y</a:t>
            </a:r>
            <a:r>
              <a:rPr lang="en-US" dirty="0">
                <a:solidFill>
                  <a:srgbClr val="FF0000"/>
                </a:solidFill>
              </a:rPr>
              <a:t>) ≤ AM(</a:t>
            </a:r>
            <a:r>
              <a:rPr lang="en-US" dirty="0" err="1">
                <a:solidFill>
                  <a:srgbClr val="FF0000"/>
                </a:solidFill>
              </a:rPr>
              <a:t>x,y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411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E54B4-1C72-4B1C-8CFD-3A6075FBF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86" y="233285"/>
            <a:ext cx="10515600" cy="89550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CONJECTURE: GM(</a:t>
            </a:r>
            <a:r>
              <a:rPr lang="en-US" b="1" dirty="0" err="1">
                <a:solidFill>
                  <a:srgbClr val="FF0000"/>
                </a:solidFill>
              </a:rPr>
              <a:t>x,y</a:t>
            </a:r>
            <a:r>
              <a:rPr lang="en-US" b="1" dirty="0">
                <a:solidFill>
                  <a:srgbClr val="FF0000"/>
                </a:solidFill>
              </a:rPr>
              <a:t>) ≤ AM(</a:t>
            </a:r>
            <a:r>
              <a:rPr lang="en-US" b="1" dirty="0" err="1">
                <a:solidFill>
                  <a:srgbClr val="FF0000"/>
                </a:solidFill>
              </a:rPr>
              <a:t>x,y</a:t>
            </a:r>
            <a:r>
              <a:rPr lang="en-US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1D5B2-BB87-4EA2-AA88-F704FD4FF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86" y="1128789"/>
            <a:ext cx="11776228" cy="549592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PROOF: Consider: 0 &lt; x ≤ y, what is true about ( Sqrt(x) - Sqrt(y) )</a:t>
            </a:r>
            <a:r>
              <a:rPr lang="en-US" baseline="30000" dirty="0"/>
              <a:t>2</a:t>
            </a:r>
            <a:r>
              <a:rPr lang="en-US" dirty="0"/>
              <a:t> ? It must be positive…</a:t>
            </a:r>
          </a:p>
          <a:p>
            <a:r>
              <a:rPr lang="en-US" dirty="0"/>
              <a:t>So 0 ≤ ( Sqrt(x) - Sqrt(y) )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Remember FOIL: (a - b)</a:t>
            </a:r>
            <a:r>
              <a:rPr lang="en-US" baseline="30000" dirty="0"/>
              <a:t>2 </a:t>
            </a:r>
            <a:r>
              <a:rPr lang="en-US" dirty="0"/>
              <a:t> =  (a - b) (a - b) = a </a:t>
            </a:r>
            <a:r>
              <a:rPr lang="en-US" dirty="0" err="1"/>
              <a:t>a</a:t>
            </a:r>
            <a:r>
              <a:rPr lang="en-US" dirty="0"/>
              <a:t> - a b - b a + b b: First Outside Inside Last</a:t>
            </a:r>
          </a:p>
          <a:p>
            <a:r>
              <a:rPr lang="en-US" dirty="0"/>
              <a:t>So (a-b)</a:t>
            </a:r>
            <a:r>
              <a:rPr lang="en-US" baseline="30000" dirty="0"/>
              <a:t>2</a:t>
            </a:r>
            <a:r>
              <a:rPr lang="en-US" dirty="0"/>
              <a:t> = a</a:t>
            </a:r>
            <a:r>
              <a:rPr lang="en-US" baseline="30000" dirty="0"/>
              <a:t>2 </a:t>
            </a:r>
            <a:r>
              <a:rPr lang="en-US" dirty="0"/>
              <a:t>- 2 a b + b</a:t>
            </a:r>
            <a:r>
              <a:rPr lang="en-US" baseline="30000" dirty="0"/>
              <a:t>2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are looking at ( Sqrt(x) - Sqrt(y) )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  <a:p>
            <a:r>
              <a:rPr lang="en-US" dirty="0"/>
              <a:t>0 ≤ ( Sqrt(x) - Sqrt(y) )</a:t>
            </a:r>
            <a:r>
              <a:rPr lang="en-US" baseline="30000" dirty="0"/>
              <a:t>2</a:t>
            </a:r>
            <a:r>
              <a:rPr lang="en-US" dirty="0"/>
              <a:t> = Sqrt(x)</a:t>
            </a:r>
            <a:r>
              <a:rPr lang="en-US" baseline="30000" dirty="0"/>
              <a:t>2 </a:t>
            </a:r>
            <a:r>
              <a:rPr lang="en-US" dirty="0"/>
              <a:t>- 2 Sqrt(x) Sqrt(y) + Sqrt(y)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  <a:p>
            <a:r>
              <a:rPr lang="en-US" dirty="0"/>
              <a:t>0 ≤ x - 2 Sqrt(x y) + 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Trying to get AM(</a:t>
            </a:r>
            <a:r>
              <a:rPr lang="en-US" dirty="0" err="1"/>
              <a:t>x,y</a:t>
            </a:r>
            <a:r>
              <a:rPr lang="en-US" dirty="0"/>
              <a:t>) = (</a:t>
            </a:r>
            <a:r>
              <a:rPr lang="en-US" dirty="0" err="1"/>
              <a:t>x+y</a:t>
            </a:r>
            <a:r>
              <a:rPr lang="en-US" dirty="0"/>
              <a:t>)/2 and GM(</a:t>
            </a:r>
            <a:r>
              <a:rPr lang="en-US" dirty="0" err="1"/>
              <a:t>x,y</a:t>
            </a:r>
            <a:r>
              <a:rPr lang="en-US" dirty="0"/>
              <a:t>) = Sqrt(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  <a:p>
            <a:r>
              <a:rPr lang="en-US" dirty="0"/>
              <a:t>2 Sqrt(</a:t>
            </a:r>
            <a:r>
              <a:rPr lang="en-US" dirty="0" err="1"/>
              <a:t>x,y</a:t>
            </a:r>
            <a:r>
              <a:rPr lang="en-US" dirty="0"/>
              <a:t>) ≤ x + y</a:t>
            </a:r>
          </a:p>
          <a:p>
            <a:r>
              <a:rPr lang="en-US" dirty="0"/>
              <a:t>Sqrt(</a:t>
            </a:r>
            <a:r>
              <a:rPr lang="en-US" dirty="0" err="1"/>
              <a:t>x,y</a:t>
            </a:r>
            <a:r>
              <a:rPr lang="en-US" dirty="0"/>
              <a:t>) ≤ (</a:t>
            </a:r>
            <a:r>
              <a:rPr lang="en-US" dirty="0" err="1"/>
              <a:t>x+y</a:t>
            </a:r>
            <a:r>
              <a:rPr lang="en-US" dirty="0"/>
              <a:t>)/2</a:t>
            </a:r>
          </a:p>
          <a:p>
            <a:r>
              <a:rPr lang="en-US" dirty="0"/>
              <a:t>GM(</a:t>
            </a:r>
            <a:r>
              <a:rPr lang="en-US" dirty="0" err="1"/>
              <a:t>x,y</a:t>
            </a:r>
            <a:r>
              <a:rPr lang="en-US" dirty="0"/>
              <a:t>) ≤ AM(</a:t>
            </a:r>
            <a:r>
              <a:rPr lang="en-US" dirty="0" err="1"/>
              <a:t>x,y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We proved it!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866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E54B4-1C72-4B1C-8CFD-3A6075FBF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86" y="138096"/>
            <a:ext cx="10515600" cy="60121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1D5B2-BB87-4EA2-AA88-F704FD4FF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86" y="692458"/>
            <a:ext cx="11776228" cy="59322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What if we had three objects: 0 &lt; x ≤ y ≤ z?</a:t>
            </a:r>
          </a:p>
          <a:p>
            <a:r>
              <a:rPr lang="en-US" dirty="0"/>
              <a:t>AM(</a:t>
            </a:r>
            <a:r>
              <a:rPr lang="en-US" dirty="0" err="1"/>
              <a:t>x,y,z</a:t>
            </a:r>
            <a:r>
              <a:rPr lang="en-US" dirty="0"/>
              <a:t>) = (</a:t>
            </a:r>
            <a:r>
              <a:rPr lang="en-US" dirty="0" err="1"/>
              <a:t>x+y+z</a:t>
            </a:r>
            <a:r>
              <a:rPr lang="en-US" dirty="0"/>
              <a:t>) / 3</a:t>
            </a:r>
          </a:p>
          <a:p>
            <a:r>
              <a:rPr lang="en-US" dirty="0"/>
              <a:t>GM(</a:t>
            </a:r>
            <a:r>
              <a:rPr lang="en-US" dirty="0" err="1"/>
              <a:t>x,y,z</a:t>
            </a:r>
            <a:r>
              <a:rPr lang="en-US" dirty="0"/>
              <a:t>) = (x y z)</a:t>
            </a:r>
            <a:r>
              <a:rPr lang="en-US" baseline="30000" dirty="0"/>
              <a:t>1/3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 there another combination?</a:t>
            </a:r>
          </a:p>
          <a:p>
            <a:r>
              <a:rPr lang="en-US" dirty="0"/>
              <a:t>((x y  +  y z  +  x z) / </a:t>
            </a:r>
            <a:r>
              <a:rPr lang="en-US" dirty="0">
                <a:solidFill>
                  <a:srgbClr val="FF0000"/>
                </a:solidFill>
              </a:rPr>
              <a:t>???</a:t>
            </a:r>
            <a:r>
              <a:rPr lang="en-US" dirty="0"/>
              <a:t> )</a:t>
            </a:r>
            <a:r>
              <a:rPr lang="en-US" baseline="30000" dirty="0">
                <a:solidFill>
                  <a:srgbClr val="FF0000"/>
                </a:solidFill>
              </a:rPr>
              <a:t>???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Food for thought: can you find a choice of a and b such that</a:t>
            </a:r>
          </a:p>
          <a:p>
            <a:r>
              <a:rPr lang="en-US" dirty="0"/>
              <a:t>((</a:t>
            </a:r>
            <a:r>
              <a:rPr lang="en-US" dirty="0" err="1"/>
              <a:t>xy</a:t>
            </a:r>
            <a:r>
              <a:rPr lang="en-US" dirty="0"/>
              <a:t> + </a:t>
            </a:r>
            <a:r>
              <a:rPr lang="en-US" dirty="0" err="1"/>
              <a:t>yz</a:t>
            </a:r>
            <a:r>
              <a:rPr lang="en-US" dirty="0"/>
              <a:t> + </a:t>
            </a:r>
            <a:r>
              <a:rPr lang="en-US" dirty="0" err="1"/>
              <a:t>zx</a:t>
            </a:r>
            <a:r>
              <a:rPr lang="en-US" dirty="0"/>
              <a:t>) / a)</a:t>
            </a:r>
            <a:r>
              <a:rPr lang="en-US" baseline="30000" dirty="0"/>
              <a:t>b</a:t>
            </a:r>
            <a:r>
              <a:rPr lang="en-US" dirty="0"/>
              <a:t> is a mean, so it would satisfy</a:t>
            </a:r>
          </a:p>
          <a:p>
            <a:r>
              <a:rPr lang="en-US" dirty="0"/>
              <a:t>x ≤ </a:t>
            </a:r>
            <a:r>
              <a:rPr lang="en-US" dirty="0" err="1"/>
              <a:t>TripleMean</a:t>
            </a:r>
            <a:r>
              <a:rPr lang="en-US" dirty="0"/>
              <a:t>(</a:t>
            </a:r>
            <a:r>
              <a:rPr lang="en-US" dirty="0" err="1"/>
              <a:t>x,y,z</a:t>
            </a:r>
            <a:r>
              <a:rPr lang="en-US" dirty="0"/>
              <a:t>) ≤ z and </a:t>
            </a:r>
            <a:r>
              <a:rPr lang="en-US" dirty="0" err="1"/>
              <a:t>TripleMean</a:t>
            </a:r>
            <a:r>
              <a:rPr lang="en-US" dirty="0"/>
              <a:t>(</a:t>
            </a:r>
            <a:r>
              <a:rPr lang="en-US" dirty="0" err="1"/>
              <a:t>x,x,x</a:t>
            </a:r>
            <a:r>
              <a:rPr lang="en-US" dirty="0"/>
              <a:t>) = x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If x = y = z then ((xx + xx + xx) / a)</a:t>
            </a:r>
            <a:r>
              <a:rPr lang="en-US" baseline="30000" dirty="0"/>
              <a:t>b</a:t>
            </a:r>
            <a:r>
              <a:rPr lang="en-US" dirty="0"/>
              <a:t> = (3 x</a:t>
            </a:r>
            <a:r>
              <a:rPr lang="en-US" baseline="30000" dirty="0"/>
              <a:t>2</a:t>
            </a:r>
            <a:r>
              <a:rPr lang="en-US" dirty="0"/>
              <a:t> / a)</a:t>
            </a:r>
            <a:r>
              <a:rPr lang="en-US" baseline="30000" dirty="0"/>
              <a:t>b</a:t>
            </a:r>
            <a:r>
              <a:rPr lang="en-US" dirty="0"/>
              <a:t> = x for ALL x.</a:t>
            </a:r>
          </a:p>
          <a:p>
            <a:r>
              <a:rPr lang="en-US" dirty="0"/>
              <a:t>SO b = </a:t>
            </a:r>
            <a:r>
              <a:rPr lang="en-US" dirty="0">
                <a:solidFill>
                  <a:srgbClr val="FF0000"/>
                </a:solidFill>
              </a:rPr>
              <a:t>???</a:t>
            </a:r>
            <a:r>
              <a:rPr lang="en-US" dirty="0"/>
              <a:t> and a = </a:t>
            </a:r>
            <a:r>
              <a:rPr lang="en-US" dirty="0">
                <a:solidFill>
                  <a:srgbClr val="FF0000"/>
                </a:solidFill>
              </a:rPr>
              <a:t>???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104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E54B4-1C72-4B1C-8CFD-3A6075FBF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86" y="138096"/>
            <a:ext cx="10515600" cy="60121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1D5B2-BB87-4EA2-AA88-F704FD4FF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86" y="692458"/>
            <a:ext cx="11776228" cy="593225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What if we had three objects: 0 &lt; x ≤ y ≤ z?</a:t>
            </a:r>
          </a:p>
          <a:p>
            <a:r>
              <a:rPr lang="en-US" dirty="0"/>
              <a:t>AM(</a:t>
            </a:r>
            <a:r>
              <a:rPr lang="en-US" dirty="0" err="1"/>
              <a:t>x,y,z</a:t>
            </a:r>
            <a:r>
              <a:rPr lang="en-US" dirty="0"/>
              <a:t>) = (</a:t>
            </a:r>
            <a:r>
              <a:rPr lang="en-US" dirty="0" err="1"/>
              <a:t>x+y+z</a:t>
            </a:r>
            <a:r>
              <a:rPr lang="en-US" dirty="0"/>
              <a:t>) / 3</a:t>
            </a:r>
          </a:p>
          <a:p>
            <a:r>
              <a:rPr lang="en-US" dirty="0"/>
              <a:t>GM(</a:t>
            </a:r>
            <a:r>
              <a:rPr lang="en-US" dirty="0" err="1"/>
              <a:t>x,y,z</a:t>
            </a:r>
            <a:r>
              <a:rPr lang="en-US" dirty="0"/>
              <a:t>) = (x y z)</a:t>
            </a:r>
            <a:r>
              <a:rPr lang="en-US" baseline="30000" dirty="0"/>
              <a:t>1/3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 there another combination? YES</a:t>
            </a:r>
          </a:p>
          <a:p>
            <a:r>
              <a:rPr lang="en-US" dirty="0"/>
              <a:t>((x y  +  y z  +  x z) / 3 )</a:t>
            </a:r>
            <a:r>
              <a:rPr lang="en-US" baseline="30000" dirty="0"/>
              <a:t>1/2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If x = y = z then ((xx + xx + xx) / a)</a:t>
            </a:r>
            <a:r>
              <a:rPr lang="en-US" baseline="30000" dirty="0"/>
              <a:t>b</a:t>
            </a:r>
            <a:r>
              <a:rPr lang="en-US" dirty="0"/>
              <a:t> = (3 x</a:t>
            </a:r>
            <a:r>
              <a:rPr lang="en-US" baseline="30000" dirty="0"/>
              <a:t>2</a:t>
            </a:r>
            <a:r>
              <a:rPr lang="en-US" dirty="0"/>
              <a:t> / a)</a:t>
            </a:r>
            <a:r>
              <a:rPr lang="en-US" baseline="30000" dirty="0"/>
              <a:t>b</a:t>
            </a:r>
            <a:r>
              <a:rPr lang="en-US" dirty="0"/>
              <a:t> = x for ALL x.</a:t>
            </a:r>
          </a:p>
          <a:p>
            <a:r>
              <a:rPr lang="en-US" dirty="0"/>
              <a:t>SO b = ½ and a =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 this is our guess….</a:t>
            </a:r>
          </a:p>
          <a:p>
            <a:r>
              <a:rPr lang="en-US" dirty="0"/>
              <a:t>Try x = 3 and y = 4 and z = 5</a:t>
            </a:r>
          </a:p>
          <a:p>
            <a:r>
              <a:rPr lang="en-US" dirty="0" err="1"/>
              <a:t>TripleMean</a:t>
            </a:r>
            <a:r>
              <a:rPr lang="en-US" dirty="0"/>
              <a:t>(3,4,5) = ( (12 + 20 + 15) / 3 )</a:t>
            </a:r>
            <a:r>
              <a:rPr lang="en-US" baseline="30000" dirty="0"/>
              <a:t>1/2</a:t>
            </a:r>
            <a:r>
              <a:rPr lang="en-US" dirty="0"/>
              <a:t> = (47/3)</a:t>
            </a:r>
            <a:r>
              <a:rPr lang="en-US" baseline="30000" dirty="0"/>
              <a:t>1/2</a:t>
            </a:r>
            <a:r>
              <a:rPr lang="en-US" dirty="0"/>
              <a:t> is approximately 3.958</a:t>
            </a:r>
          </a:p>
          <a:p>
            <a:r>
              <a:rPr lang="en-US" dirty="0"/>
              <a:t>This IS a reasonable answer! It is more than 3, less than 5! 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720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E54B4-1C72-4B1C-8CFD-3A6075FBF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86" y="138096"/>
            <a:ext cx="10515600" cy="60121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1D5B2-BB87-4EA2-AA88-F704FD4FF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86" y="692458"/>
            <a:ext cx="11776228" cy="5932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AM(</a:t>
            </a:r>
            <a:r>
              <a:rPr lang="en-US" dirty="0" err="1"/>
              <a:t>x,y</a:t>
            </a:r>
            <a:r>
              <a:rPr lang="en-US" dirty="0"/>
              <a:t>) = (</a:t>
            </a:r>
            <a:r>
              <a:rPr lang="en-US" dirty="0" err="1"/>
              <a:t>x+y</a:t>
            </a:r>
            <a:r>
              <a:rPr lang="en-US" dirty="0"/>
              <a:t>)/2   GM(</a:t>
            </a:r>
            <a:r>
              <a:rPr lang="en-US" dirty="0" err="1"/>
              <a:t>x,y</a:t>
            </a:r>
            <a:r>
              <a:rPr lang="en-US" dirty="0"/>
              <a:t>) = Sqrt(x y)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Test 1 Get 1 and on Test 2 get 100</a:t>
            </a:r>
          </a:p>
          <a:p>
            <a:r>
              <a:rPr lang="en-US" dirty="0"/>
              <a:t>AM(1, 100) = (1 + 100)/2 = 50.5 </a:t>
            </a:r>
          </a:p>
          <a:p>
            <a:r>
              <a:rPr lang="en-US" dirty="0"/>
              <a:t>GM(1,100) = Sqrt(1 100) =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Recall</a:t>
            </a:r>
          </a:p>
          <a:p>
            <a:r>
              <a:rPr lang="en-US" dirty="0"/>
              <a:t>Log(x y) = Log(x) + Log(y)</a:t>
            </a:r>
          </a:p>
          <a:p>
            <a:r>
              <a:rPr lang="en-US" dirty="0"/>
              <a:t>So there is a relation between logarithms, AM and GM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81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9C0C3-C470-4A69-989D-7F5F9BB33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6FEE2-49A7-4540-A58B-B9AA0C845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Means and averages</a:t>
            </a:r>
          </a:p>
          <a:p>
            <a:r>
              <a:rPr lang="en-US" dirty="0"/>
              <a:t>Given x and y, the average or mean is the number in between</a:t>
            </a:r>
          </a:p>
          <a:p>
            <a:r>
              <a:rPr lang="en-US" dirty="0" err="1"/>
              <a:t>ArithmeticMean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 = (x + y) / 2.</a:t>
            </a:r>
          </a:p>
          <a:p>
            <a:r>
              <a:rPr lang="en-US" dirty="0"/>
              <a:t>There is more than one mean that can be defined!</a:t>
            </a:r>
          </a:p>
          <a:p>
            <a:r>
              <a:rPr lang="en-US" dirty="0"/>
              <a:t>What properties should a mean have? Assume 0 &lt; x ≤ 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E54B4-1C72-4B1C-8CFD-3A6075FBF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Desired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1D5B2-BB87-4EA2-AA88-F704FD4FF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want:</a:t>
            </a:r>
          </a:p>
          <a:p>
            <a:pPr lvl="0"/>
            <a:r>
              <a:rPr lang="en-US" dirty="0"/>
              <a:t>x ≤ mean(</a:t>
            </a:r>
            <a:r>
              <a:rPr lang="en-US" dirty="0" err="1"/>
              <a:t>x,y</a:t>
            </a:r>
            <a:r>
              <a:rPr lang="en-US" dirty="0"/>
              <a:t>) ≤ y. Should be “in between”</a:t>
            </a:r>
          </a:p>
          <a:p>
            <a:pPr lvl="0"/>
            <a:r>
              <a:rPr lang="en-US" dirty="0"/>
              <a:t>mean(</a:t>
            </a:r>
            <a:r>
              <a:rPr lang="en-US" dirty="0" err="1"/>
              <a:t>x,x</a:t>
            </a:r>
            <a:r>
              <a:rPr lang="en-US" dirty="0"/>
              <a:t>) = 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Does </a:t>
            </a:r>
            <a:r>
              <a:rPr lang="en-US" dirty="0" err="1"/>
              <a:t>ArithmeticMean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 = (</a:t>
            </a:r>
            <a:r>
              <a:rPr lang="en-US" dirty="0" err="1"/>
              <a:t>x+y</a:t>
            </a:r>
            <a:r>
              <a:rPr lang="en-US" dirty="0"/>
              <a:t>)/2 satisfy these properties?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9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E54B4-1C72-4B1C-8CFD-3A6075FBF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Desired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1D5B2-BB87-4EA2-AA88-F704FD4FF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We want: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x ≤ mean(</a:t>
            </a:r>
            <a:r>
              <a:rPr lang="en-US" dirty="0" err="1"/>
              <a:t>x,y</a:t>
            </a:r>
            <a:r>
              <a:rPr lang="en-US" dirty="0"/>
              <a:t>) ≤ y. Should be “in between”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mean(</a:t>
            </a:r>
            <a:r>
              <a:rPr lang="en-US" dirty="0" err="1"/>
              <a:t>x,x</a:t>
            </a:r>
            <a:r>
              <a:rPr lang="en-US" dirty="0"/>
              <a:t>) = 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Does </a:t>
            </a:r>
            <a:r>
              <a:rPr lang="en-US" dirty="0" err="1"/>
              <a:t>ArithmeticMean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 = (</a:t>
            </a:r>
            <a:r>
              <a:rPr lang="en-US" dirty="0" err="1"/>
              <a:t>x+y</a:t>
            </a:r>
            <a:r>
              <a:rPr lang="en-US" dirty="0"/>
              <a:t>)/2 satisfy these properties?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Proof of (1): Since 0 &lt; x ≤ y, we have x + x ≤ x + y ≤ y + y.</a:t>
            </a:r>
          </a:p>
          <a:p>
            <a:pPr marL="0" indent="0">
              <a:buNone/>
            </a:pPr>
            <a:r>
              <a:rPr lang="en-US" dirty="0"/>
              <a:t>So we know 2x ≤ x + y ≤ 2y. Divide everything by 2 and we get</a:t>
            </a:r>
          </a:p>
          <a:p>
            <a:pPr marL="0" indent="0">
              <a:buNone/>
            </a:pPr>
            <a:r>
              <a:rPr lang="en-US" dirty="0"/>
              <a:t>x ≤ (</a:t>
            </a:r>
            <a:r>
              <a:rPr lang="en-US" dirty="0" err="1"/>
              <a:t>x+y</a:t>
            </a:r>
            <a:r>
              <a:rPr lang="en-US" dirty="0"/>
              <a:t>)/2 ≤ y or x ≤ </a:t>
            </a:r>
            <a:r>
              <a:rPr lang="en-US" dirty="0" err="1"/>
              <a:t>ArithmeticMean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 ≤ y.</a:t>
            </a:r>
          </a:p>
          <a:p>
            <a:pPr marL="0" indent="0">
              <a:buNone/>
            </a:pPr>
            <a:r>
              <a:rPr lang="en-US" dirty="0"/>
              <a:t>We proved the first result!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935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E54B4-1C72-4B1C-8CFD-3A6075FBF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Desired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1D5B2-BB87-4EA2-AA88-F704FD4FF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We want: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x ≤ mean(</a:t>
            </a:r>
            <a:r>
              <a:rPr lang="en-US" dirty="0" err="1"/>
              <a:t>x,y</a:t>
            </a:r>
            <a:r>
              <a:rPr lang="en-US" dirty="0"/>
              <a:t>) ≤ y. Should be “in between”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mean(</a:t>
            </a:r>
            <a:r>
              <a:rPr lang="en-US" dirty="0" err="1"/>
              <a:t>x,x</a:t>
            </a:r>
            <a:r>
              <a:rPr lang="en-US" dirty="0"/>
              <a:t>) = 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Does </a:t>
            </a:r>
            <a:r>
              <a:rPr lang="en-US" dirty="0" err="1"/>
              <a:t>ArithmeticMean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 = (</a:t>
            </a:r>
            <a:r>
              <a:rPr lang="en-US" dirty="0" err="1"/>
              <a:t>x+y</a:t>
            </a:r>
            <a:r>
              <a:rPr lang="en-US" dirty="0"/>
              <a:t>)/2 satisfy these properties?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Proof of (2):Does </a:t>
            </a:r>
            <a:r>
              <a:rPr lang="en-US" dirty="0" err="1"/>
              <a:t>ArithmeticMean</a:t>
            </a:r>
            <a:r>
              <a:rPr lang="en-US" dirty="0"/>
              <a:t>(</a:t>
            </a:r>
            <a:r>
              <a:rPr lang="en-US" dirty="0" err="1"/>
              <a:t>x,x</a:t>
            </a:r>
            <a:r>
              <a:rPr lang="en-US" dirty="0"/>
              <a:t>) equal x?</a:t>
            </a:r>
          </a:p>
          <a:p>
            <a:pPr marL="0" indent="0">
              <a:buNone/>
            </a:pPr>
            <a:r>
              <a:rPr lang="en-US" dirty="0"/>
              <a:t>Yes! </a:t>
            </a:r>
            <a:r>
              <a:rPr lang="en-US" dirty="0" err="1"/>
              <a:t>ArithmeticMean</a:t>
            </a:r>
            <a:r>
              <a:rPr lang="en-US" dirty="0"/>
              <a:t>(</a:t>
            </a:r>
            <a:r>
              <a:rPr lang="en-US" dirty="0" err="1"/>
              <a:t>x,x</a:t>
            </a:r>
            <a:r>
              <a:rPr lang="en-US" dirty="0"/>
              <a:t>) = (</a:t>
            </a:r>
            <a:r>
              <a:rPr lang="en-US" dirty="0" err="1"/>
              <a:t>x+x</a:t>
            </a:r>
            <a:r>
              <a:rPr lang="en-US" dirty="0"/>
              <a:t>)/2 = 2x / 2 = x.</a:t>
            </a:r>
          </a:p>
          <a:p>
            <a:pPr marL="0" indent="0">
              <a:buNone/>
            </a:pPr>
            <a:r>
              <a:rPr lang="en-US" dirty="0"/>
              <a:t>So the </a:t>
            </a:r>
            <a:r>
              <a:rPr lang="en-US" dirty="0" err="1"/>
              <a:t>ArithmeticMean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 = (</a:t>
            </a:r>
            <a:r>
              <a:rPr lang="en-US" dirty="0" err="1"/>
              <a:t>x+y</a:t>
            </a:r>
            <a:r>
              <a:rPr lang="en-US" dirty="0"/>
              <a:t>)/2 satisfies our two properties.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We write AM(</a:t>
            </a:r>
            <a:r>
              <a:rPr lang="en-US" dirty="0" err="1">
                <a:solidFill>
                  <a:srgbClr val="FF0000"/>
                </a:solidFill>
              </a:rPr>
              <a:t>x,y</a:t>
            </a:r>
            <a:r>
              <a:rPr lang="en-US" dirty="0">
                <a:solidFill>
                  <a:srgbClr val="FF0000"/>
                </a:solidFill>
              </a:rPr>
              <a:t>) = </a:t>
            </a:r>
            <a:r>
              <a:rPr lang="en-US" dirty="0" err="1">
                <a:solidFill>
                  <a:srgbClr val="FF0000"/>
                </a:solidFill>
              </a:rPr>
              <a:t>ArithmeticMean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x,y</a:t>
            </a:r>
            <a:r>
              <a:rPr lang="en-US" dirty="0">
                <a:solidFill>
                  <a:srgbClr val="FF0000"/>
                </a:solidFill>
              </a:rPr>
              <a:t>) = (</a:t>
            </a:r>
            <a:r>
              <a:rPr lang="en-US" dirty="0" err="1">
                <a:solidFill>
                  <a:srgbClr val="FF0000"/>
                </a:solidFill>
              </a:rPr>
              <a:t>x+y</a:t>
            </a:r>
            <a:r>
              <a:rPr lang="en-US" dirty="0">
                <a:solidFill>
                  <a:srgbClr val="FF0000"/>
                </a:solidFill>
              </a:rPr>
              <a:t>)/2 to save space.</a:t>
            </a:r>
          </a:p>
        </p:txBody>
      </p:sp>
    </p:spTree>
    <p:extLst>
      <p:ext uri="{BB962C8B-B14F-4D97-AF65-F5344CB8AC3E}">
        <p14:creationId xmlns:p14="http://schemas.microsoft.com/office/powerpoint/2010/main" val="119921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E54B4-1C72-4B1C-8CFD-3A6075FBF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1D5B2-BB87-4EA2-AA88-F704FD4FF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Is there another choice of mean that satisfies the two properties we wish?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want: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x ≤ mean(</a:t>
            </a:r>
            <a:r>
              <a:rPr lang="en-US" dirty="0" err="1"/>
              <a:t>x,y</a:t>
            </a:r>
            <a:r>
              <a:rPr lang="en-US" dirty="0"/>
              <a:t>) ≤ y. Should be “in between”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mean(</a:t>
            </a:r>
            <a:r>
              <a:rPr lang="en-US" dirty="0" err="1"/>
              <a:t>x,x</a:t>
            </a:r>
            <a:r>
              <a:rPr lang="en-US" dirty="0"/>
              <a:t>) = x.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Thoughts?</a:t>
            </a:r>
          </a:p>
        </p:txBody>
      </p:sp>
    </p:spTree>
    <p:extLst>
      <p:ext uri="{BB962C8B-B14F-4D97-AF65-F5344CB8AC3E}">
        <p14:creationId xmlns:p14="http://schemas.microsoft.com/office/powerpoint/2010/main" val="1900592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E54B4-1C72-4B1C-8CFD-3A6075FBF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1D5B2-BB87-4EA2-AA88-F704FD4FF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Is there another choice of mean that satisfies the two properties we wish?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want: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x ≤ mean(</a:t>
            </a:r>
            <a:r>
              <a:rPr lang="en-US" dirty="0" err="1"/>
              <a:t>x,y</a:t>
            </a:r>
            <a:r>
              <a:rPr lang="en-US" dirty="0"/>
              <a:t>) ≤ y. Should be “in between”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mean(</a:t>
            </a:r>
            <a:r>
              <a:rPr lang="en-US" dirty="0" err="1"/>
              <a:t>x,x</a:t>
            </a:r>
            <a:r>
              <a:rPr lang="en-US" dirty="0"/>
              <a:t>) = x.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Try mean(</a:t>
            </a:r>
            <a:r>
              <a:rPr lang="en-US" dirty="0" err="1"/>
              <a:t>x,y</a:t>
            </a:r>
            <a:r>
              <a:rPr lang="en-US" dirty="0"/>
              <a:t>) = Sqrt(x y).</a:t>
            </a:r>
          </a:p>
          <a:p>
            <a:r>
              <a:rPr lang="en-US" dirty="0"/>
              <a:t>Check: Sqrt(2 * 8) = Sqrt(16) = 4 and that IS between 2 and 8.</a:t>
            </a:r>
          </a:p>
          <a:p>
            <a:r>
              <a:rPr lang="en-US" dirty="0"/>
              <a:t>Check: Sqrt(1 * 100) = Sqrt(100) = 10 and that is between 1 and 100.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So maybe this is another choice of mean. Maybe it also satisfies the two properties….</a:t>
            </a:r>
          </a:p>
        </p:txBody>
      </p:sp>
    </p:spTree>
    <p:extLst>
      <p:ext uri="{BB962C8B-B14F-4D97-AF65-F5344CB8AC3E}">
        <p14:creationId xmlns:p14="http://schemas.microsoft.com/office/powerpoint/2010/main" val="985398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E54B4-1C72-4B1C-8CFD-3A6075FBF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86" y="233285"/>
            <a:ext cx="10515600" cy="89550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1D5B2-BB87-4EA2-AA88-F704FD4FF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86" y="11287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Try mean(</a:t>
            </a:r>
            <a:r>
              <a:rPr lang="en-US" dirty="0" err="1"/>
              <a:t>x,y</a:t>
            </a:r>
            <a:r>
              <a:rPr lang="en-US" dirty="0"/>
              <a:t>) = Sqrt(</a:t>
            </a:r>
            <a:r>
              <a:rPr lang="en-US" dirty="0" err="1"/>
              <a:t>x,y</a:t>
            </a:r>
            <a:r>
              <a:rPr lang="en-US" dirty="0"/>
              <a:t>). Must show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x ≤ mean(</a:t>
            </a:r>
            <a:r>
              <a:rPr lang="en-US" dirty="0" err="1"/>
              <a:t>x,y</a:t>
            </a:r>
            <a:r>
              <a:rPr lang="en-US" dirty="0"/>
              <a:t>) ≤ y. Should be “in between”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mean(</a:t>
            </a:r>
            <a:r>
              <a:rPr lang="en-US" dirty="0" err="1"/>
              <a:t>x,x</a:t>
            </a:r>
            <a:r>
              <a:rPr lang="en-US" dirty="0"/>
              <a:t>) = x.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First property: Show if 0 &lt; x ≤ y then x ≤ Sqrt(x y) ≤ y.</a:t>
            </a:r>
          </a:p>
          <a:p>
            <a:pPr marL="0" indent="0">
              <a:buNone/>
            </a:pPr>
            <a:r>
              <a:rPr lang="en-US" dirty="0"/>
              <a:t>We know x ≤ y so x </a:t>
            </a:r>
            <a:r>
              <a:rPr lang="en-US" dirty="0" err="1"/>
              <a:t>x</a:t>
            </a:r>
            <a:r>
              <a:rPr lang="en-US" dirty="0"/>
              <a:t> ≤ x y ≤ y </a:t>
            </a:r>
            <a:r>
              <a:rPr lang="en-US" dirty="0" err="1"/>
              <a:t>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But x</a:t>
            </a:r>
            <a:r>
              <a:rPr lang="en-US" baseline="30000" dirty="0"/>
              <a:t>2</a:t>
            </a:r>
            <a:r>
              <a:rPr lang="en-US" dirty="0"/>
              <a:t> ≤ x y ≤ y</a:t>
            </a:r>
            <a:r>
              <a:rPr lang="en-US" baseline="30000" dirty="0"/>
              <a:t>2</a:t>
            </a:r>
            <a:r>
              <a:rPr lang="en-US" dirty="0"/>
              <a:t>. Now take the square-root!</a:t>
            </a:r>
          </a:p>
          <a:p>
            <a:pPr marL="0" indent="0">
              <a:buNone/>
            </a:pPr>
            <a:r>
              <a:rPr lang="en-US" dirty="0"/>
              <a:t>Sqrt(x</a:t>
            </a:r>
            <a:r>
              <a:rPr lang="en-US" baseline="30000" dirty="0"/>
              <a:t>2</a:t>
            </a:r>
            <a:r>
              <a:rPr lang="en-US" dirty="0"/>
              <a:t>) = x and Sqrt(y</a:t>
            </a:r>
            <a:r>
              <a:rPr lang="en-US" baseline="30000" dirty="0"/>
              <a:t>2</a:t>
            </a:r>
            <a:r>
              <a:rPr lang="en-US" dirty="0"/>
              <a:t>) = y, so get x ≤ Sqrt(x y) ≤ y, as claimed!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766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E54B4-1C72-4B1C-8CFD-3A6075FBF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86" y="233285"/>
            <a:ext cx="10515600" cy="89550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1D5B2-BB87-4EA2-AA88-F704FD4FF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86" y="11287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Try mean(</a:t>
            </a:r>
            <a:r>
              <a:rPr lang="en-US" dirty="0" err="1"/>
              <a:t>x,y</a:t>
            </a:r>
            <a:r>
              <a:rPr lang="en-US" dirty="0"/>
              <a:t>) = Sqrt(</a:t>
            </a:r>
            <a:r>
              <a:rPr lang="en-US" dirty="0" err="1"/>
              <a:t>x,y</a:t>
            </a:r>
            <a:r>
              <a:rPr lang="en-US" dirty="0"/>
              <a:t>). Must show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x ≤ mean(</a:t>
            </a:r>
            <a:r>
              <a:rPr lang="en-US" dirty="0" err="1"/>
              <a:t>x,y</a:t>
            </a:r>
            <a:r>
              <a:rPr lang="en-US" dirty="0"/>
              <a:t>) ≤ y. Should be “in between”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mean(</a:t>
            </a:r>
            <a:r>
              <a:rPr lang="en-US" dirty="0" err="1"/>
              <a:t>x,x</a:t>
            </a:r>
            <a:r>
              <a:rPr lang="en-US" dirty="0"/>
              <a:t>) = x.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Second is easier!</a:t>
            </a:r>
          </a:p>
          <a:p>
            <a:pPr marL="0" indent="0">
              <a:buNone/>
            </a:pPr>
            <a:r>
              <a:rPr lang="en-US" dirty="0"/>
              <a:t>We have Sqrt(x x) = Sqrt(x</a:t>
            </a:r>
            <a:r>
              <a:rPr lang="en-US" baseline="30000" dirty="0"/>
              <a:t>2</a:t>
            </a:r>
            <a:r>
              <a:rPr lang="en-US" dirty="0"/>
              <a:t>) = x. We are done!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We call this the GEOMETRIC MEAN. We write GM(</a:t>
            </a:r>
            <a:r>
              <a:rPr lang="en-US" dirty="0" err="1">
                <a:solidFill>
                  <a:srgbClr val="FF0000"/>
                </a:solidFill>
              </a:rPr>
              <a:t>x,y</a:t>
            </a:r>
            <a:r>
              <a:rPr lang="en-US" dirty="0">
                <a:solidFill>
                  <a:srgbClr val="FF0000"/>
                </a:solidFill>
              </a:rPr>
              <a:t>) = Sqrt(x y)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170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1419</Words>
  <Application>Microsoft Office PowerPoint</Application>
  <PresentationFormat>Widescreen</PresentationFormat>
  <Paragraphs>188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WHAT DO YOUMEAN?!?</vt:lpstr>
      <vt:lpstr>Definitions</vt:lpstr>
      <vt:lpstr>Desired Properties</vt:lpstr>
      <vt:lpstr>Desired Properties</vt:lpstr>
      <vt:lpstr>Desired Properties</vt:lpstr>
      <vt:lpstr>Question</vt:lpstr>
      <vt:lpstr>Question</vt:lpstr>
      <vt:lpstr>Question</vt:lpstr>
      <vt:lpstr>Question</vt:lpstr>
      <vt:lpstr>Two Means</vt:lpstr>
      <vt:lpstr>Two Means</vt:lpstr>
      <vt:lpstr>Two Means</vt:lpstr>
      <vt:lpstr>Two Means</vt:lpstr>
      <vt:lpstr>CONJECTURE: GM(x,y) ≤ AM(x,y)</vt:lpstr>
      <vt:lpstr>Extensions</vt:lpstr>
      <vt:lpstr>Extensions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YOUMEAN?!?</dc:title>
  <dc:creator>Steven Miller</dc:creator>
  <cp:lastModifiedBy>Steven Miller</cp:lastModifiedBy>
  <cp:revision>4</cp:revision>
  <dcterms:created xsi:type="dcterms:W3CDTF">2020-04-02T11:48:52Z</dcterms:created>
  <dcterms:modified xsi:type="dcterms:W3CDTF">2020-04-02T12:04:28Z</dcterms:modified>
</cp:coreProperties>
</file>