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329" r:id="rId6"/>
    <p:sldId id="330" r:id="rId7"/>
    <p:sldId id="331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288" r:id="rId17"/>
    <p:sldId id="289" r:id="rId18"/>
    <p:sldId id="290" r:id="rId19"/>
    <p:sldId id="332" r:id="rId20"/>
    <p:sldId id="333" r:id="rId21"/>
    <p:sldId id="334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323" r:id="rId50"/>
    <p:sldId id="324" r:id="rId51"/>
    <p:sldId id="325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7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6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8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1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2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8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0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9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2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7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71662-1B04-4C20-88A3-B881A62DB31E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C2C12-E4D6-4807-B0F8-6E03E2DE1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8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937" y="238946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Math 331: Problem Solving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solidFill>
                  <a:srgbClr val="7030A0"/>
                </a:solidFill>
              </a:rPr>
              <a:t>Steven J Miller (sjm1@Williams.edu)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Second </a:t>
            </a:r>
            <a:r>
              <a:rPr lang="en-US" sz="4400" dirty="0" smtClean="0"/>
              <a:t>Remote Participation Lecture</a:t>
            </a:r>
            <a:br>
              <a:rPr lang="en-US" sz="4400" dirty="0" smtClean="0"/>
            </a:br>
            <a:r>
              <a:rPr lang="en-US" sz="4400" dirty="0" smtClean="0"/>
              <a:t>April 26, </a:t>
            </a:r>
            <a:r>
              <a:rPr lang="en-US" sz="4400" dirty="0" smtClean="0"/>
              <a:t>2017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064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25950" y="848485"/>
          <a:ext cx="7004049" cy="5467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7091">
                  <a:extLst>
                    <a:ext uri="{9D8B030D-6E8A-4147-A177-3AD203B41FA5}">
                      <a16:colId xmlns:a16="http://schemas.microsoft.com/office/drawing/2014/main" val="531769826"/>
                    </a:ext>
                  </a:extLst>
                </a:gridCol>
                <a:gridCol w="1516548">
                  <a:extLst>
                    <a:ext uri="{9D8B030D-6E8A-4147-A177-3AD203B41FA5}">
                      <a16:colId xmlns:a16="http://schemas.microsoft.com/office/drawing/2014/main" val="2102544558"/>
                    </a:ext>
                  </a:extLst>
                </a:gridCol>
                <a:gridCol w="1656228">
                  <a:extLst>
                    <a:ext uri="{9D8B030D-6E8A-4147-A177-3AD203B41FA5}">
                      <a16:colId xmlns:a16="http://schemas.microsoft.com/office/drawing/2014/main" val="4091130085"/>
                    </a:ext>
                  </a:extLst>
                </a:gridCol>
                <a:gridCol w="1277091">
                  <a:extLst>
                    <a:ext uri="{9D8B030D-6E8A-4147-A177-3AD203B41FA5}">
                      <a16:colId xmlns:a16="http://schemas.microsoft.com/office/drawing/2014/main" val="1619036318"/>
                    </a:ext>
                  </a:extLst>
                </a:gridCol>
                <a:gridCol w="1277091">
                  <a:extLst>
                    <a:ext uri="{9D8B030D-6E8A-4147-A177-3AD203B41FA5}">
                      <a16:colId xmlns:a16="http://schemas.microsoft.com/office/drawing/2014/main" val="530549315"/>
                    </a:ext>
                  </a:extLst>
                </a:gridCol>
              </a:tblGrid>
              <a:tr h="389087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Move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#1's Money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#2's Money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#1's Bid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#2's Bid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088104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42294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10227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570595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4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006868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5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842748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6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54205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7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487562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8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457852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9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174616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10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188049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741459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703312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273450"/>
                  </a:ext>
                </a:extLst>
              </a:tr>
            </a:tbl>
          </a:graphicData>
        </a:graphic>
      </p:graphicFrame>
      <p:pic>
        <p:nvPicPr>
          <p:cNvPr id="3080" name="Picture 8" descr="Image result for tic tac toe 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86" y="848485"/>
            <a:ext cx="4088917" cy="529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27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25950" y="848485"/>
          <a:ext cx="7004049" cy="5467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7091">
                  <a:extLst>
                    <a:ext uri="{9D8B030D-6E8A-4147-A177-3AD203B41FA5}">
                      <a16:colId xmlns:a16="http://schemas.microsoft.com/office/drawing/2014/main" val="531769826"/>
                    </a:ext>
                  </a:extLst>
                </a:gridCol>
                <a:gridCol w="1516548">
                  <a:extLst>
                    <a:ext uri="{9D8B030D-6E8A-4147-A177-3AD203B41FA5}">
                      <a16:colId xmlns:a16="http://schemas.microsoft.com/office/drawing/2014/main" val="2102544558"/>
                    </a:ext>
                  </a:extLst>
                </a:gridCol>
                <a:gridCol w="1656228">
                  <a:extLst>
                    <a:ext uri="{9D8B030D-6E8A-4147-A177-3AD203B41FA5}">
                      <a16:colId xmlns:a16="http://schemas.microsoft.com/office/drawing/2014/main" val="4091130085"/>
                    </a:ext>
                  </a:extLst>
                </a:gridCol>
                <a:gridCol w="1277091">
                  <a:extLst>
                    <a:ext uri="{9D8B030D-6E8A-4147-A177-3AD203B41FA5}">
                      <a16:colId xmlns:a16="http://schemas.microsoft.com/office/drawing/2014/main" val="1619036318"/>
                    </a:ext>
                  </a:extLst>
                </a:gridCol>
                <a:gridCol w="1277091">
                  <a:extLst>
                    <a:ext uri="{9D8B030D-6E8A-4147-A177-3AD203B41FA5}">
                      <a16:colId xmlns:a16="http://schemas.microsoft.com/office/drawing/2014/main" val="530549315"/>
                    </a:ext>
                  </a:extLst>
                </a:gridCol>
              </a:tblGrid>
              <a:tr h="389087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Move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#1's Money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#2's Money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#1's Bid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#2's Bid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088104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42294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10227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570595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4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006868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5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842748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6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54205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7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487562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8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457852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9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174616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10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188049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741459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703312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273450"/>
                  </a:ext>
                </a:extLst>
              </a:tr>
            </a:tbl>
          </a:graphicData>
        </a:graphic>
      </p:graphicFrame>
      <p:pic>
        <p:nvPicPr>
          <p:cNvPr id="3080" name="Picture 8" descr="Image result for tic tac toe 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86" y="848485"/>
            <a:ext cx="4088917" cy="529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444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87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582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900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8817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766" y="431074"/>
            <a:ext cx="111948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Castle game: </a:t>
            </a:r>
            <a:r>
              <a:rPr lang="en-US" sz="2400" dirty="0" smtClean="0"/>
              <a:t>Have castles labeled 1 through 10 (label is value), divide 100 soldiers to attack the castles against an opponent, whomever sends more to a castle wins it. What strategy is best to get more points than opponent?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919473"/>
              </p:ext>
            </p:extLst>
          </p:nvPr>
        </p:nvGraphicFramePr>
        <p:xfrm>
          <a:off x="574771" y="2076988"/>
          <a:ext cx="10724604" cy="3265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4964">
                  <a:extLst>
                    <a:ext uri="{9D8B030D-6E8A-4147-A177-3AD203B41FA5}">
                      <a16:colId xmlns:a16="http://schemas.microsoft.com/office/drawing/2014/main" val="1873927856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2027297475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315038351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816991544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1774399707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932977022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4185954211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245059412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1342378490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812940904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825989358"/>
                    </a:ext>
                  </a:extLst>
                </a:gridCol>
              </a:tblGrid>
              <a:tr h="8164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6474420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Team 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3670219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Team 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525151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Outcome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87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65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013901"/>
              </p:ext>
            </p:extLst>
          </p:nvPr>
        </p:nvGraphicFramePr>
        <p:xfrm>
          <a:off x="574771" y="2076988"/>
          <a:ext cx="10724604" cy="3265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4964">
                  <a:extLst>
                    <a:ext uri="{9D8B030D-6E8A-4147-A177-3AD203B41FA5}">
                      <a16:colId xmlns:a16="http://schemas.microsoft.com/office/drawing/2014/main" val="1873927856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2027297475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315038351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816991544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1774399707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932977022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4185954211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245059412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1342378490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812940904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825989358"/>
                    </a:ext>
                  </a:extLst>
                </a:gridCol>
              </a:tblGrid>
              <a:tr h="8164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6474420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Team 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3670219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Team 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525151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Outcome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87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274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013901"/>
              </p:ext>
            </p:extLst>
          </p:nvPr>
        </p:nvGraphicFramePr>
        <p:xfrm>
          <a:off x="574771" y="2076988"/>
          <a:ext cx="10724604" cy="3265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4964">
                  <a:extLst>
                    <a:ext uri="{9D8B030D-6E8A-4147-A177-3AD203B41FA5}">
                      <a16:colId xmlns:a16="http://schemas.microsoft.com/office/drawing/2014/main" val="1873927856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2027297475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315038351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816991544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1774399707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932977022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4185954211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245059412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1342378490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812940904"/>
                    </a:ext>
                  </a:extLst>
                </a:gridCol>
                <a:gridCol w="974964">
                  <a:extLst>
                    <a:ext uri="{9D8B030D-6E8A-4147-A177-3AD203B41FA5}">
                      <a16:colId xmlns:a16="http://schemas.microsoft.com/office/drawing/2014/main" val="3825989358"/>
                    </a:ext>
                  </a:extLst>
                </a:gridCol>
              </a:tblGrid>
              <a:tr h="8164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Castle 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6474420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Team 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3670219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Team 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525151"/>
                  </a:ext>
                </a:extLst>
              </a:tr>
              <a:tr h="816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Outcome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87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449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2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075" y="2965225"/>
            <a:ext cx="5046342" cy="3535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0160" y="718457"/>
            <a:ext cx="103849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FF0000"/>
                </a:solidFill>
              </a:rPr>
              <a:t>RECTANGLE GAME: </a:t>
            </a:r>
            <a:r>
              <a:rPr lang="en-US" sz="3000" dirty="0" smtClean="0"/>
              <a:t>Consider M x N board, take turns, each turn can break any piece along one horizontal or along one vertical, last one to break a piece wins. Does someone have a winning strategy?</a:t>
            </a:r>
          </a:p>
        </p:txBody>
      </p:sp>
    </p:spTree>
    <p:extLst>
      <p:ext uri="{BB962C8B-B14F-4D97-AF65-F5344CB8AC3E}">
        <p14:creationId xmlns:p14="http://schemas.microsoft.com/office/powerpoint/2010/main" val="1240073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815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762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977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315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0567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788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5553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883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348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953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77" y="901294"/>
            <a:ext cx="7841793" cy="549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16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69543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581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239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5380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5377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43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0732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7484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2154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59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77" y="901294"/>
            <a:ext cx="7841793" cy="549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97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0437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4991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6751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5319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449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95272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95899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0038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92166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29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0115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2861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473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877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438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25950" y="848485"/>
          <a:ext cx="7004049" cy="5467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7091">
                  <a:extLst>
                    <a:ext uri="{9D8B030D-6E8A-4147-A177-3AD203B41FA5}">
                      <a16:colId xmlns:a16="http://schemas.microsoft.com/office/drawing/2014/main" val="531769826"/>
                    </a:ext>
                  </a:extLst>
                </a:gridCol>
                <a:gridCol w="1516548">
                  <a:extLst>
                    <a:ext uri="{9D8B030D-6E8A-4147-A177-3AD203B41FA5}">
                      <a16:colId xmlns:a16="http://schemas.microsoft.com/office/drawing/2014/main" val="2102544558"/>
                    </a:ext>
                  </a:extLst>
                </a:gridCol>
                <a:gridCol w="1656228">
                  <a:extLst>
                    <a:ext uri="{9D8B030D-6E8A-4147-A177-3AD203B41FA5}">
                      <a16:colId xmlns:a16="http://schemas.microsoft.com/office/drawing/2014/main" val="4091130085"/>
                    </a:ext>
                  </a:extLst>
                </a:gridCol>
                <a:gridCol w="1277091">
                  <a:extLst>
                    <a:ext uri="{9D8B030D-6E8A-4147-A177-3AD203B41FA5}">
                      <a16:colId xmlns:a16="http://schemas.microsoft.com/office/drawing/2014/main" val="1619036318"/>
                    </a:ext>
                  </a:extLst>
                </a:gridCol>
                <a:gridCol w="1277091">
                  <a:extLst>
                    <a:ext uri="{9D8B030D-6E8A-4147-A177-3AD203B41FA5}">
                      <a16:colId xmlns:a16="http://schemas.microsoft.com/office/drawing/2014/main" val="530549315"/>
                    </a:ext>
                  </a:extLst>
                </a:gridCol>
              </a:tblGrid>
              <a:tr h="389087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Move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#1's Money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#2's Money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#1's Bid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#2's Bid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088104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42294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10227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570595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4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006868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5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842748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6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54205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7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487562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8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457852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9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174616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10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188049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741459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703312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273450"/>
                  </a:ext>
                </a:extLst>
              </a:tr>
            </a:tbl>
          </a:graphicData>
        </a:graphic>
      </p:graphicFrame>
      <p:pic>
        <p:nvPicPr>
          <p:cNvPr id="3080" name="Picture 8" descr="Image result for tic tac toe 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86" y="848485"/>
            <a:ext cx="4088917" cy="529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65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25950" y="848485"/>
          <a:ext cx="7004049" cy="5467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7091">
                  <a:extLst>
                    <a:ext uri="{9D8B030D-6E8A-4147-A177-3AD203B41FA5}">
                      <a16:colId xmlns:a16="http://schemas.microsoft.com/office/drawing/2014/main" val="531769826"/>
                    </a:ext>
                  </a:extLst>
                </a:gridCol>
                <a:gridCol w="1516548">
                  <a:extLst>
                    <a:ext uri="{9D8B030D-6E8A-4147-A177-3AD203B41FA5}">
                      <a16:colId xmlns:a16="http://schemas.microsoft.com/office/drawing/2014/main" val="2102544558"/>
                    </a:ext>
                  </a:extLst>
                </a:gridCol>
                <a:gridCol w="1656228">
                  <a:extLst>
                    <a:ext uri="{9D8B030D-6E8A-4147-A177-3AD203B41FA5}">
                      <a16:colId xmlns:a16="http://schemas.microsoft.com/office/drawing/2014/main" val="4091130085"/>
                    </a:ext>
                  </a:extLst>
                </a:gridCol>
                <a:gridCol w="1277091">
                  <a:extLst>
                    <a:ext uri="{9D8B030D-6E8A-4147-A177-3AD203B41FA5}">
                      <a16:colId xmlns:a16="http://schemas.microsoft.com/office/drawing/2014/main" val="1619036318"/>
                    </a:ext>
                  </a:extLst>
                </a:gridCol>
                <a:gridCol w="1277091">
                  <a:extLst>
                    <a:ext uri="{9D8B030D-6E8A-4147-A177-3AD203B41FA5}">
                      <a16:colId xmlns:a16="http://schemas.microsoft.com/office/drawing/2014/main" val="530549315"/>
                    </a:ext>
                  </a:extLst>
                </a:gridCol>
              </a:tblGrid>
              <a:tr h="389087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 dirty="0">
                          <a:effectLst/>
                        </a:rPr>
                        <a:t>Move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#1's Money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#2's Money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#1's Bid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none" strike="noStrike">
                          <a:effectLst/>
                        </a:rPr>
                        <a:t>#2's Bid</a:t>
                      </a:r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088104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42294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10227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570595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4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006868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5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842748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6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542052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7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487562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8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457852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9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1746161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10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188049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11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7414597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12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7033123"/>
                  </a:ext>
                </a:extLst>
              </a:tr>
              <a:tr h="389087"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effectLst/>
                        </a:rPr>
                        <a:t>13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273450"/>
                  </a:ext>
                </a:extLst>
              </a:tr>
            </a:tbl>
          </a:graphicData>
        </a:graphic>
      </p:graphicFrame>
      <p:pic>
        <p:nvPicPr>
          <p:cNvPr id="3080" name="Picture 8" descr="Image result for tic tac toe 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86" y="848485"/>
            <a:ext cx="4088917" cy="529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80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265</Words>
  <Application>Microsoft Office PowerPoint</Application>
  <PresentationFormat>Widescreen</PresentationFormat>
  <Paragraphs>114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Arial</vt:lpstr>
      <vt:lpstr>Calibri</vt:lpstr>
      <vt:lpstr>Calibri Light</vt:lpstr>
      <vt:lpstr>Office Theme</vt:lpstr>
      <vt:lpstr>     Math 331: Problem Solving Steven J Miller (sjm1@Williams.edu)  Second Remote Participation Lecture April 26, 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313: Problem Solving Steven J Miller (sjm1@Williams.edu)  Remote Practice Participation Lecture January 19, 2017</dc:title>
  <dc:creator>Steven J. Miller</dc:creator>
  <cp:lastModifiedBy>Steven J. Miller</cp:lastModifiedBy>
  <cp:revision>19</cp:revision>
  <dcterms:created xsi:type="dcterms:W3CDTF">2017-01-19T14:07:38Z</dcterms:created>
  <dcterms:modified xsi:type="dcterms:W3CDTF">2017-04-26T09:07:17Z</dcterms:modified>
</cp:coreProperties>
</file>