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85" r:id="rId4"/>
    <p:sldId id="257" r:id="rId5"/>
    <p:sldId id="267" r:id="rId6"/>
    <p:sldId id="268" r:id="rId7"/>
    <p:sldId id="269" r:id="rId8"/>
    <p:sldId id="270" r:id="rId9"/>
    <p:sldId id="286" r:id="rId10"/>
    <p:sldId id="265" r:id="rId11"/>
    <p:sldId id="260" r:id="rId12"/>
    <p:sldId id="287" r:id="rId13"/>
    <p:sldId id="279" r:id="rId14"/>
    <p:sldId id="290" r:id="rId15"/>
    <p:sldId id="277" r:id="rId16"/>
    <p:sldId id="276" r:id="rId17"/>
    <p:sldId id="266" r:id="rId18"/>
    <p:sldId id="261" r:id="rId19"/>
    <p:sldId id="263" r:id="rId20"/>
    <p:sldId id="271" r:id="rId21"/>
    <p:sldId id="272" r:id="rId22"/>
    <p:sldId id="273" r:id="rId23"/>
    <p:sldId id="274" r:id="rId24"/>
    <p:sldId id="280" r:id="rId25"/>
    <p:sldId id="281" r:id="rId26"/>
    <p:sldId id="282" r:id="rId27"/>
    <p:sldId id="288" r:id="rId28"/>
    <p:sldId id="289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F3DB0-3BBC-47D2-82DA-2BDD7D84E667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56C6-6E7A-465E-9BBD-55426025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0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10F3-DD33-4E2B-B1B0-2DAA2BA6C0AB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F70D-80F8-4B96-949C-B04CE829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413"/>
            <a:ext cx="82296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97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6447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EAFB-FA0A-4D97-AE78-1BD8985924CA}" type="datetimeFigureOut">
              <a:rPr lang="en-US" smtClean="0"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90E8-06A1-45D8-9A19-E626F89D5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Time Scales, Switching, Control, Survival and Extinction in a Population Dynamics Model with Time-Varying Carrying Capacity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Harold M </a:t>
            </a:r>
            <a:r>
              <a:rPr lang="en-US" sz="2800" dirty="0" smtClean="0">
                <a:solidFill>
                  <a:schemeClr val="tx1"/>
                </a:solidFill>
              </a:rPr>
              <a:t>Hastings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Simon’s Rock and Hofstra </a:t>
            </a:r>
            <a:r>
              <a:rPr lang="en-US" sz="2800" dirty="0" err="1" smtClean="0">
                <a:solidFill>
                  <a:schemeClr val="tx1"/>
                </a:solidFill>
              </a:rPr>
              <a:t>Univ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Michael </a:t>
            </a:r>
            <a:r>
              <a:rPr lang="en-US" sz="2800" dirty="0" err="1" smtClean="0">
                <a:solidFill>
                  <a:schemeClr val="tx1"/>
                </a:solidFill>
              </a:rPr>
              <a:t>Radin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RIT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Schaefer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𝑟𝑥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resource,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intrinsic growth rate,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carrying capacity,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harvest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𝑞𝐸𝑥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efficiency,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effort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let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y = harvester population, and incorporate the effort per unit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obtaining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𝑟𝑥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𝑞𝑥𝑦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Schaefer,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MB. J Fisheries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Board of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Canada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 (1957),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669-681.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Gordon,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HS. J Fisheries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Board of Canada 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(1953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442-457.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r="-741"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Schafer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501079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29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Cod Fishery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 map depicting the Placentia Bay/Grand Banks large ocean management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of the Cod fishery</a:t>
            </a:r>
            <a:endParaRPr lang="en-US" altLang="en-US" dirty="0"/>
          </a:p>
        </p:txBody>
      </p:sp>
      <p:pic>
        <p:nvPicPr>
          <p:cNvPr id="1109000" name="Picture 8" descr="gene-fi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624013"/>
            <a:ext cx="4533900" cy="371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11868" r="34525" b="40440"/>
          <a:stretch/>
        </p:blipFill>
        <p:spPr bwMode="auto">
          <a:xfrm>
            <a:off x="457200" y="1828800"/>
            <a:ext cx="4053840" cy="3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13187" r="58770" b="74286"/>
          <a:stretch/>
        </p:blipFill>
        <p:spPr bwMode="auto">
          <a:xfrm>
            <a:off x="685800" y="5257800"/>
            <a:ext cx="368808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105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http://www.unep.org/maweb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documents/document.300.aspx.pdf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Above: 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www.millennium assessment.org/en/GraphicResources.aspx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21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of the Cod fishery</a:t>
            </a:r>
            <a:endParaRPr lang="en-US" altLang="en-US" dirty="0"/>
          </a:p>
        </p:txBody>
      </p:sp>
      <p:pic>
        <p:nvPicPr>
          <p:cNvPr id="1109000" name="Picture 8" descr="gene-fi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624013"/>
            <a:ext cx="4533900" cy="371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105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www.millennium assessment.org/en/GraphicResources.aspx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1" t="58516" r="21523" b="18406"/>
          <a:stretch/>
        </p:blipFill>
        <p:spPr bwMode="auto">
          <a:xfrm>
            <a:off x="457200" y="1752600"/>
            <a:ext cx="5543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3810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Finlayson, A. C.,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J. (1998). Crossing the threshold of ecosystem resilience: the commercial extinction of northern cod.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social and ecological systems: Management practices and social mechanisms for building resilience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311-37.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4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</a:rPr>
              <a:t>Examples of nonlinear change </a:t>
            </a:r>
            <a:endParaRPr lang="en-US" altLang="en-US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Fisheries collapse</a:t>
            </a:r>
            <a:r>
              <a:rPr lang="en-US" altLang="en-US" sz="2000" i="1" dirty="0"/>
              <a:t> </a:t>
            </a:r>
          </a:p>
          <a:p>
            <a:pPr marL="461963" lvl="1" indent="-288925">
              <a:lnSpc>
                <a:spcPct val="90000"/>
              </a:lnSpc>
            </a:pPr>
            <a:r>
              <a:rPr lang="en-US" altLang="en-US" sz="2000" dirty="0"/>
              <a:t>The Atlantic cod stocks off the east coast of Newfoundland collapsed in 1992, forcing the closure of the fishery</a:t>
            </a:r>
          </a:p>
          <a:p>
            <a:pPr marL="461963" lvl="1" indent="-288925">
              <a:lnSpc>
                <a:spcPct val="90000"/>
              </a:lnSpc>
            </a:pPr>
            <a:r>
              <a:rPr lang="en-US" altLang="en-US" sz="2000" dirty="0"/>
              <a:t>Depleted stocks may not recover even if harvesting is significantly reduced or eliminated entirely</a:t>
            </a:r>
          </a:p>
        </p:txBody>
      </p:sp>
      <p:pic>
        <p:nvPicPr>
          <p:cNvPr id="1109000" name="Picture 8" descr="gene-fig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1624013"/>
            <a:ext cx="4533900" cy="3711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slide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Millennium Ecosystem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Assessment, document 359, slide 41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66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 behavior –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multiple steady states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55823" r="34407" b="7913"/>
          <a:stretch/>
        </p:blipFill>
        <p:spPr bwMode="auto">
          <a:xfrm>
            <a:off x="472440" y="1600200"/>
            <a:ext cx="40233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13187" r="58770" b="74286"/>
          <a:stretch/>
        </p:blipFill>
        <p:spPr bwMode="auto">
          <a:xfrm>
            <a:off x="4846320" y="4419600"/>
            <a:ext cx="368808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27252" r="34407" b="43353"/>
          <a:stretch/>
        </p:blipFill>
        <p:spPr bwMode="auto">
          <a:xfrm>
            <a:off x="4686300" y="1600200"/>
            <a:ext cx="402336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Basener</a:t>
            </a:r>
            <a:r>
              <a:rPr lang="en-US" dirty="0"/>
              <a:t>-Ross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𝑑𝑃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𝑎𝑃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       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𝑑𝑅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h𝑃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Basener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B., &amp; Ross, D. S. (2004). Booming and crashing populations and Easter Island. 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SIAM Journal on Applied Mathematics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en-US" sz="19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(2004), 684-701</a:t>
                </a: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8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Basener</a:t>
            </a:r>
            <a:r>
              <a:rPr lang="en-US" dirty="0" smtClean="0"/>
              <a:t>-Ross Model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199"/>
            <a:ext cx="492933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85452"/>
            <a:ext cx="3114998" cy="2842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5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Long predator time scale brings extinction</a:t>
            </a:r>
            <a:br>
              <a:rPr lang="en-US" sz="3200" dirty="0" smtClean="0"/>
            </a:br>
            <a:r>
              <a:rPr lang="en-US" sz="2400" dirty="0" smtClean="0"/>
              <a:t>Simulations using the </a:t>
            </a:r>
            <a:r>
              <a:rPr lang="en-US" sz="2400" dirty="0" err="1" smtClean="0"/>
              <a:t>Basener</a:t>
            </a:r>
            <a:r>
              <a:rPr lang="en-US" sz="2400" dirty="0" smtClean="0"/>
              <a:t>-Ross (2004) model</a:t>
            </a:r>
            <a:br>
              <a:rPr lang="en-US" sz="2400" dirty="0" smtClean="0"/>
            </a:br>
            <a:r>
              <a:rPr lang="en-US" sz="2400" dirty="0" smtClean="0"/>
              <a:t>(time scales illustrated vary from 2 years to 15 years)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1" b="8871"/>
          <a:stretch/>
        </p:blipFill>
        <p:spPr bwMode="auto">
          <a:xfrm>
            <a:off x="990600" y="1600200"/>
            <a:ext cx="3559277" cy="249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 years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r="21344" b="8333"/>
          <a:stretch/>
        </p:blipFill>
        <p:spPr bwMode="auto">
          <a:xfrm>
            <a:off x="4599038" y="1600200"/>
            <a:ext cx="327414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056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5 years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r="22473"/>
          <a:stretch/>
        </p:blipFill>
        <p:spPr bwMode="auto">
          <a:xfrm>
            <a:off x="1017638" y="4173794"/>
            <a:ext cx="3544529" cy="26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 years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2151"/>
          <a:stretch/>
        </p:blipFill>
        <p:spPr bwMode="auto">
          <a:xfrm>
            <a:off x="4599038" y="4173794"/>
            <a:ext cx="4208206" cy="268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294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15 years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276600"/>
            <a:ext cx="22098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collapse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6400" y="2057400"/>
            <a:ext cx="304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Towards a Simple, Robust  Mathematical Framework for Analyzing Survival Versus </a:t>
            </a:r>
            <a:r>
              <a:rPr lang="en-US" sz="3600" dirty="0" smtClean="0"/>
              <a:t>Collapse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dirty="0" err="1" smtClean="0"/>
              <a:t>Elinor</a:t>
            </a:r>
            <a:r>
              <a:rPr lang="en-US" sz="2400" dirty="0" smtClean="0"/>
              <a:t> </a:t>
            </a:r>
            <a:r>
              <a:rPr lang="en-US" sz="2400" dirty="0" err="1" smtClean="0"/>
              <a:t>Ostrom</a:t>
            </a:r>
            <a:r>
              <a:rPr lang="en-US" sz="2400" dirty="0" smtClean="0"/>
              <a:t>.  A </a:t>
            </a:r>
            <a:r>
              <a:rPr lang="en-US" sz="2400" dirty="0"/>
              <a:t>General Framework for Analyzing Sustainability </a:t>
            </a:r>
            <a:r>
              <a:rPr lang="en-US" sz="2400" dirty="0" smtClean="0"/>
              <a:t>of </a:t>
            </a:r>
            <a:r>
              <a:rPr lang="en-US" sz="2400" dirty="0"/>
              <a:t>Social-Ecological </a:t>
            </a:r>
            <a:r>
              <a:rPr lang="en-US" sz="2400" dirty="0" smtClean="0"/>
              <a:t>Systems. Science </a:t>
            </a:r>
            <a:r>
              <a:rPr lang="en-US" sz="2400" dirty="0"/>
              <a:t>325, 419 (2009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6528" r="9078" b="4959"/>
          <a:stretch/>
        </p:blipFill>
        <p:spPr bwMode="auto">
          <a:xfrm>
            <a:off x="2286000" y="1948262"/>
            <a:ext cx="4572000" cy="32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models fit together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4191000" cy="259079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i="1" u="sng" dirty="0" smtClean="0"/>
                  <a:t>Ansatz</a:t>
                </a:r>
                <a:endParaRPr lang="en-US" b="1" i="1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4191000" cy="2590799"/>
              </a:xfrm>
              <a:blipFill rotWithShape="1">
                <a:blip r:embed="rId2"/>
                <a:stretch>
                  <a:fillRect l="-1744" t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/>
          <p:cNvSpPr txBox="1">
            <a:spLocks/>
          </p:cNvSpPr>
          <p:nvPr/>
        </p:nvSpPr>
        <p:spPr>
          <a:xfrm>
            <a:off x="4970206" y="1676400"/>
            <a:ext cx="4191000" cy="259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4648200" y="1600200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 smtClean="0"/>
                  <a:t>Mass action harvest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h𝑦𝑧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4191000" cy="2590799"/>
              </a:xfrm>
              <a:prstGeom prst="rect">
                <a:avLst/>
              </a:prstGeom>
              <a:blipFill rotWithShape="1">
                <a:blip r:embed="rId3"/>
                <a:stretch>
                  <a:fillRect l="-1892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609600" y="4114800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 err="1" smtClean="0"/>
                  <a:t>Basener</a:t>
                </a:r>
                <a:r>
                  <a:rPr lang="en-US" b="1" i="1" u="sng" dirty="0" smtClean="0"/>
                  <a:t>-Ross (2004)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𝑐𝑦</m:t>
                            </m:r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h𝑧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𝑎𝑧</m:t>
                            </m:r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4191000" cy="2590799"/>
              </a:xfrm>
              <a:prstGeom prst="rect">
                <a:avLst/>
              </a:prstGeom>
              <a:blipFill rotWithShape="1">
                <a:blip r:embed="rId4"/>
                <a:stretch>
                  <a:fillRect l="-1453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4800600" y="4240162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i="1" u="sng" dirty="0" smtClean="0"/>
                  <a:t>Gordon-Schaefer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𝑟𝑦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𝑞𝐸𝑦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ea typeface="Calibri"/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40162"/>
                <a:ext cx="4191000" cy="2590799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Delays: Nelson, S. </a:t>
            </a:r>
            <a:r>
              <a:rPr lang="en-US" dirty="0" smtClean="0"/>
              <a:t>Population </a:t>
            </a:r>
            <a:r>
              <a:rPr lang="en-US" dirty="0"/>
              <a:t>Modeling with Delay Differential Equations (Doctoral </a:t>
            </a:r>
            <a:r>
              <a:rPr lang="en-US" dirty="0" smtClean="0"/>
              <a:t>dissertation, RIT, 2013).</a:t>
            </a:r>
          </a:p>
          <a:p>
            <a:pPr marL="0" indent="0">
              <a:buNone/>
            </a:pPr>
            <a:r>
              <a:rPr lang="en-US" dirty="0" smtClean="0"/>
              <a:t>Discrete time</a:t>
            </a:r>
          </a:p>
          <a:p>
            <a:pPr marL="0" indent="0">
              <a:buNone/>
            </a:pPr>
            <a:r>
              <a:rPr lang="en-US" dirty="0" smtClean="0"/>
              <a:t>Stochastic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general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DDE – S. Nelson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t="11429" r="16251" b="3515"/>
          <a:stretch/>
        </p:blipFill>
        <p:spPr bwMode="auto">
          <a:xfrm>
            <a:off x="1371600" y="1600200"/>
            <a:ext cx="6400800" cy="45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948" y="5867400"/>
            <a:ext cx="8229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Nelson, S. Population Modeling with Delay Differential Equations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dissertation, RIT, 2013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Advisor 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Wiandt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time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Bifurcation as time delay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is increased in the model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, leading to extinction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20220" r="8404" b="42198"/>
          <a:stretch/>
        </p:blipFill>
        <p:spPr bwMode="auto">
          <a:xfrm>
            <a:off x="594360" y="3505200"/>
            <a:ext cx="7943893" cy="1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t="57573" r="34309" b="20113"/>
          <a:stretch/>
        </p:blipFill>
        <p:spPr bwMode="auto">
          <a:xfrm>
            <a:off x="2133600" y="2192592"/>
            <a:ext cx="3023420" cy="11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948" y="5867400"/>
            <a:ext cx="8229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Nelson, S. Population Modeling with Delay Differential Equations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dissertation, RIT, 2013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Advisor 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Wiandt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time delays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the logistic equation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𝑟𝑦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Apply the Euler method - which contains an implicit time delay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 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𝑟𝑦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[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1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time delays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Continue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[1−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[1−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)/(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Now </a:t>
                </a:r>
                <a:r>
                  <a:rPr lang="en-US" dirty="0"/>
                  <a:t>normalize to </a:t>
                </a:r>
                <a:r>
                  <a:rPr lang="en-US" dirty="0" smtClean="0"/>
                  <a:t>get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 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(1−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time delays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discrete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time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logistic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equation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 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(1−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undergoes </a:t>
                </a:r>
                <a:r>
                  <a:rPr lang="en-US" dirty="0"/>
                  <a:t>a series of period-doubling bifurcations beginning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1+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  is increased beyond 3, or alternatively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&gt;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0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Stochastic dynamics </a:t>
            </a:r>
            <a:r>
              <a:rPr lang="en-US" sz="3600" b="1" dirty="0" smtClean="0"/>
              <a:t>– discrete time </a:t>
            </a:r>
            <a:br>
              <a:rPr lang="en-US" sz="3600" b="1" dirty="0" smtClean="0"/>
            </a:br>
            <a:r>
              <a:rPr lang="en-US" sz="3600" b="1" dirty="0" smtClean="0"/>
              <a:t>Ornstein-</a:t>
            </a:r>
            <a:r>
              <a:rPr lang="en-US" sz="3600" b="1" dirty="0" err="1" smtClean="0"/>
              <a:t>Uhlenbeck</a:t>
            </a:r>
            <a:r>
              <a:rPr lang="en-US" sz="3600" b="1" dirty="0" smtClean="0"/>
              <a:t> (O-U) model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08860"/>
            <a:ext cx="6533388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Stochastic dynamics – discrete time </a:t>
            </a:r>
            <a:br>
              <a:rPr lang="en-US" sz="3600" b="1" dirty="0"/>
            </a:br>
            <a:r>
              <a:rPr lang="en-US" sz="3600" b="1" dirty="0"/>
              <a:t>Ornstein-</a:t>
            </a:r>
            <a:r>
              <a:rPr lang="en-US" sz="3600" b="1" dirty="0" err="1"/>
              <a:t>Uhlenbeck</a:t>
            </a:r>
            <a:r>
              <a:rPr lang="en-US" sz="3600" b="1" dirty="0"/>
              <a:t> (O-U)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HMH,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BioSystems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</a:t>
            </a:r>
          </a:p>
          <a:p>
            <a:pPr marL="0" indent="0">
              <a:buNone/>
            </a:pP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 time - First passage time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483096" cy="2592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9904" y="38100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>
                <a:sym typeface="Symbol"/>
              </a:rPr>
              <a:t>/(1-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362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ym typeface="Symbol"/>
              </a:rPr>
              <a:t>/(1-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2971800" y="2667000"/>
            <a:ext cx="304800" cy="3048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Over-harvesting a resource can cause a collapse (no fooling)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as perturbation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Timescale of response must not be too long compared to time scale of perturbation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delays – cause of bifurcations - 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Future: non-linearity – multiple steady states – hard to recover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Future: stochastic effects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get general ansatz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collapse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Easter Island,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-Ross (2004) model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Cod fishery, Gordon-Schaefer model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Non-linearity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scales and collapse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delays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Nelson thesis – T.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Wiandt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advisor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Discrete-time logistic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dynamics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2859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Collapse of Easter Island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12308" r="24217" b="18461"/>
          <a:stretch/>
        </p:blipFill>
        <p:spPr bwMode="auto">
          <a:xfrm>
            <a:off x="838200" y="1617408"/>
            <a:ext cx="74066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Collapse of Easter Island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12308" r="24217" b="18461"/>
          <a:stretch/>
        </p:blipFill>
        <p:spPr bwMode="auto">
          <a:xfrm>
            <a:off x="838200" y="1617408"/>
            <a:ext cx="74066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267200"/>
            <a:ext cx="5943600" cy="206210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decline of resources was accelerated by Polynesian rats … which reduced the overall growth rate of trees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32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Collapse of Easter Island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32968" r="10864" b="12306"/>
          <a:stretch/>
        </p:blipFill>
        <p:spPr bwMode="auto">
          <a:xfrm>
            <a:off x="457200" y="1828800"/>
            <a:ext cx="8229600" cy="31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981200"/>
            <a:ext cx="266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Collapse of Easter Island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32968" r="10864" b="12306"/>
          <a:stretch/>
        </p:blipFill>
        <p:spPr bwMode="auto">
          <a:xfrm>
            <a:off x="457200" y="1828800"/>
            <a:ext cx="8229600" cy="31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981200"/>
            <a:ext cx="266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743200" y="4267200"/>
            <a:ext cx="381000" cy="533400"/>
          </a:xfrm>
          <a:prstGeom prst="straightConnector1">
            <a:avLst/>
          </a:prstGeom>
          <a:ln w="1016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Collapse of Easter Island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Basener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(2008)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12748" r="25036" b="16045"/>
          <a:stretch/>
        </p:blipFill>
        <p:spPr bwMode="auto">
          <a:xfrm>
            <a:off x="1981200" y="1600200"/>
            <a:ext cx="51943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57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0.001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0.0004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4191000" cy="259079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i="1" u="sng" dirty="0" smtClean="0"/>
                  <a:t>Ansatz</a:t>
                </a:r>
                <a:endParaRPr lang="en-US" b="1" i="1" u="sng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4191000" cy="2590799"/>
              </a:xfrm>
              <a:blipFill rotWithShape="1">
                <a:blip r:embed="rId2"/>
                <a:stretch>
                  <a:fillRect l="-1744" t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/>
          <p:cNvSpPr txBox="1">
            <a:spLocks/>
          </p:cNvSpPr>
          <p:nvPr/>
        </p:nvSpPr>
        <p:spPr>
          <a:xfrm>
            <a:off x="4970206" y="1676400"/>
            <a:ext cx="4191000" cy="259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4648200" y="1600200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 smtClean="0"/>
                  <a:t>Mass action harvest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h𝑦𝑧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(1−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4191000" cy="2590799"/>
              </a:xfrm>
              <a:prstGeom prst="rect">
                <a:avLst/>
              </a:prstGeom>
              <a:blipFill rotWithShape="1">
                <a:blip r:embed="rId3"/>
                <a:stretch>
                  <a:fillRect l="-1892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609600" y="4114800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 err="1" smtClean="0"/>
                  <a:t>Basener</a:t>
                </a:r>
                <a:r>
                  <a:rPr lang="en-US" b="1" i="1" u="sng" dirty="0" smtClean="0"/>
                  <a:t>-Ross (2004)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𝑐𝑦</m:t>
                            </m:r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𝐾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h𝑧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</m:t>
                            </m:r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𝑎𝑧</m:t>
                            </m:r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           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4191000" cy="2590799"/>
              </a:xfrm>
              <a:prstGeom prst="rect">
                <a:avLst/>
              </a:prstGeom>
              <a:blipFill rotWithShape="1">
                <a:blip r:embed="rId4"/>
                <a:stretch>
                  <a:fillRect l="-1453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4800600" y="4240162"/>
                <a:ext cx="4191000" cy="2590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i="1" u="sng" dirty="0" smtClean="0"/>
                  <a:t>Gordon-Schaefer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𝑟𝑦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𝑞𝐸𝑦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ea typeface="Calibri"/>
                  <a:cs typeface="Times New Roman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240162"/>
                <a:ext cx="4191000" cy="2590799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83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1209</Words>
  <Application>Microsoft Office PowerPoint</Application>
  <PresentationFormat>On-screen Show (4:3)</PresentationFormat>
  <Paragraphs>206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Time Scales, Switching, Control, Survival and Extinction in a Population Dynamics Model with Time-Varying Carrying Capacity</vt:lpstr>
      <vt:lpstr>Towards a Simple, Robust  Mathematical Framework for Analyzing Survival Versus Collapse</vt:lpstr>
      <vt:lpstr>Outline</vt:lpstr>
      <vt:lpstr>Collapse of Easter Island population</vt:lpstr>
      <vt:lpstr>Collapse of Easter Island population</vt:lpstr>
      <vt:lpstr>Collapse of Easter Island population</vt:lpstr>
      <vt:lpstr>Collapse of Easter Island population</vt:lpstr>
      <vt:lpstr>Collapse of Easter Island population</vt:lpstr>
      <vt:lpstr>The models</vt:lpstr>
      <vt:lpstr>Gordon Schaefer Model</vt:lpstr>
      <vt:lpstr>Gordon Schafer Model</vt:lpstr>
      <vt:lpstr>Collapse of the Cod Fishery</vt:lpstr>
      <vt:lpstr>Collapse of the Cod fishery</vt:lpstr>
      <vt:lpstr>Collapse of the Cod fishery</vt:lpstr>
      <vt:lpstr>Examples of nonlinear change </vt:lpstr>
      <vt:lpstr>Non-linear behavior –  multiple steady states</vt:lpstr>
      <vt:lpstr>Back to Basener-Ross Model </vt:lpstr>
      <vt:lpstr>Back to Basener-Ross Model </vt:lpstr>
      <vt:lpstr>Long predator time scale brings extinction Simulations using the Basener-Ross (2004) model (time scales illustrated vary from 2 years to 15 years)</vt:lpstr>
      <vt:lpstr>How the models fit together</vt:lpstr>
      <vt:lpstr>Generalizations</vt:lpstr>
      <vt:lpstr>DDE – S. Nelson</vt:lpstr>
      <vt:lpstr>Effects of time delays</vt:lpstr>
      <vt:lpstr>More on time delays</vt:lpstr>
      <vt:lpstr>More on time delays</vt:lpstr>
      <vt:lpstr>More on time delays</vt:lpstr>
      <vt:lpstr>Stochastic dynamics – discrete time  Ornstein-Uhlenbeck (O-U) model</vt:lpstr>
      <vt:lpstr>Stochastic dynamics – discrete time  Ornstein-Uhlenbeck (O-U) model</vt:lpstr>
      <vt:lpstr>Summary – key points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Simple, Robust  Mathematical Framework for Analyzing Survival Versus Collapse</dc:title>
  <dc:creator>Harold Hastings</dc:creator>
  <cp:lastModifiedBy>Harold Hastings</cp:lastModifiedBy>
  <cp:revision>45</cp:revision>
  <cp:lastPrinted>2014-03-25T16:37:23Z</cp:lastPrinted>
  <dcterms:created xsi:type="dcterms:W3CDTF">2014-03-17T22:48:25Z</dcterms:created>
  <dcterms:modified xsi:type="dcterms:W3CDTF">2014-03-29T01:57:20Z</dcterms:modified>
</cp:coreProperties>
</file>