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5" r:id="rId11"/>
    <p:sldId id="271" r:id="rId12"/>
    <p:sldId id="266" r:id="rId13"/>
    <p:sldId id="270" r:id="rId14"/>
    <p:sldId id="268" r:id="rId15"/>
    <p:sldId id="267" r:id="rId16"/>
    <p:sldId id="272" r:id="rId17"/>
    <p:sldId id="273" r:id="rId18"/>
    <p:sldId id="269"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p:scale>
          <a:sx n="100" d="100"/>
          <a:sy n="100" d="100"/>
        </p:scale>
        <p:origin x="-510" y="6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CDD81-7749-4941-AB03-0F1FB1E0C6D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404138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CDD81-7749-4941-AB03-0F1FB1E0C6D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158694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CDD81-7749-4941-AB03-0F1FB1E0C6D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89090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CDD81-7749-4941-AB03-0F1FB1E0C6D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18177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CDD81-7749-4941-AB03-0F1FB1E0C6D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86535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ACDD81-7749-4941-AB03-0F1FB1E0C6DE}"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249628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CDD81-7749-4941-AB03-0F1FB1E0C6DE}" type="datetimeFigureOut">
              <a:rPr lang="en-US" smtClean="0"/>
              <a:pPr/>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176850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CDD81-7749-4941-AB03-0F1FB1E0C6DE}" type="datetimeFigureOut">
              <a:rPr lang="en-US" smtClean="0"/>
              <a:pPr/>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76269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CDD81-7749-4941-AB03-0F1FB1E0C6DE}" type="datetimeFigureOut">
              <a:rPr lang="en-US" smtClean="0"/>
              <a:pPr/>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89863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CDD81-7749-4941-AB03-0F1FB1E0C6DE}"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40694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CDD81-7749-4941-AB03-0F1FB1E0C6DE}"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77079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CDD81-7749-4941-AB03-0F1FB1E0C6DE}" type="datetimeFigureOut">
              <a:rPr lang="en-US" smtClean="0"/>
              <a:pPr/>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B299E-2F36-4A92-B8B8-F8BB65F6255E}" type="slidenum">
              <a:rPr lang="en-US" smtClean="0"/>
              <a:pPr/>
              <a:t>‹#›</a:t>
            </a:fld>
            <a:endParaRPr lang="en-US"/>
          </a:p>
        </p:txBody>
      </p:sp>
    </p:spTree>
    <p:extLst>
      <p:ext uri="{BB962C8B-B14F-4D97-AF65-F5344CB8AC3E}">
        <p14:creationId xmlns:p14="http://schemas.microsoft.com/office/powerpoint/2010/main" xmlns="" val="63132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Alex\Downloads\Solenoid.m1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Fundamentals Of Modeling A Gaussian Coil-Gun Orbital Launcher</a:t>
            </a:r>
            <a:endParaRPr lang="en-US" dirty="0"/>
          </a:p>
        </p:txBody>
      </p:sp>
    </p:spTree>
    <p:extLst>
      <p:ext uri="{BB962C8B-B14F-4D97-AF65-F5344CB8AC3E}">
        <p14:creationId xmlns:p14="http://schemas.microsoft.com/office/powerpoint/2010/main" xmlns="" val="532118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t>An Explanation of the Formulas of a Finite Solenoid</a:t>
            </a:r>
            <a:endParaRPr lang="en-US" dirty="0"/>
          </a:p>
        </p:txBody>
      </p:sp>
      <p:pic>
        <p:nvPicPr>
          <p:cNvPr id="5" name="Picture 2"/>
          <p:cNvPicPr>
            <a:picLocks noChangeAspect="1" noChangeArrowheads="1"/>
          </p:cNvPicPr>
          <p:nvPr/>
        </p:nvPicPr>
        <p:blipFill>
          <a:blip r:embed="rId3"/>
          <a:srcRect/>
          <a:stretch>
            <a:fillRect/>
          </a:stretch>
        </p:blipFill>
        <p:spPr bwMode="auto">
          <a:xfrm>
            <a:off x="2286000" y="1371600"/>
            <a:ext cx="2349656" cy="785813"/>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1219200" y="5410200"/>
            <a:ext cx="5000800" cy="762000"/>
          </a:xfrm>
          <a:prstGeom prst="rect">
            <a:avLst/>
          </a:prstGeom>
          <a:noFill/>
          <a:ln w="9525">
            <a:noFill/>
            <a:miter lim="800000"/>
            <a:headEnd/>
            <a:tailEnd/>
          </a:ln>
          <a:effectLst/>
        </p:spPr>
      </p:pic>
      <p:sp>
        <p:nvSpPr>
          <p:cNvPr id="10" name="TextBox 9"/>
          <p:cNvSpPr txBox="1"/>
          <p:nvPr/>
        </p:nvSpPr>
        <p:spPr>
          <a:xfrm>
            <a:off x="5105400" y="1295400"/>
            <a:ext cx="2895600" cy="3139321"/>
          </a:xfrm>
          <a:prstGeom prst="rect">
            <a:avLst/>
          </a:prstGeom>
          <a:noFill/>
        </p:spPr>
        <p:txBody>
          <a:bodyPr wrap="square" rtlCol="0">
            <a:spAutoFit/>
          </a:bodyPr>
          <a:lstStyle/>
          <a:p>
            <a:r>
              <a:rPr lang="en-US" dirty="0" smtClean="0"/>
              <a:t>B is the Magnetic Field</a:t>
            </a:r>
          </a:p>
          <a:p>
            <a:r>
              <a:rPr lang="en-US" dirty="0" smtClean="0"/>
              <a:t>µ</a:t>
            </a:r>
            <a:r>
              <a:rPr lang="en-US" baseline="-25000" dirty="0" smtClean="0"/>
              <a:t>0</a:t>
            </a:r>
            <a:r>
              <a:rPr lang="en-US" dirty="0" smtClean="0"/>
              <a:t> is the Permeability of free space </a:t>
            </a:r>
          </a:p>
          <a:p>
            <a:r>
              <a:rPr lang="en-US" dirty="0" smtClean="0"/>
              <a:t>I is the Current </a:t>
            </a:r>
          </a:p>
          <a:p>
            <a:r>
              <a:rPr lang="en-US" dirty="0" smtClean="0"/>
              <a:t>dl’ is the element of length</a:t>
            </a:r>
          </a:p>
          <a:p>
            <a:r>
              <a:rPr lang="en-US" dirty="0" smtClean="0"/>
              <a:t>R is radius</a:t>
            </a:r>
          </a:p>
          <a:p>
            <a:r>
              <a:rPr lang="en-US" dirty="0" smtClean="0"/>
              <a:t>d</a:t>
            </a:r>
            <a:r>
              <a:rPr lang="en-US" b="1" dirty="0" smtClean="0"/>
              <a:t>B</a:t>
            </a:r>
            <a:r>
              <a:rPr lang="en-US" dirty="0" smtClean="0"/>
              <a:t> is the Field attributable to the segment dl’</a:t>
            </a:r>
          </a:p>
          <a:p>
            <a:r>
              <a:rPr lang="en-US" dirty="0" smtClean="0">
                <a:latin typeface="Script MT Bold"/>
              </a:rPr>
              <a:t>r </a:t>
            </a:r>
            <a:r>
              <a:rPr lang="en-US" dirty="0" smtClean="0"/>
              <a:t>is the vector from the source point to point P</a:t>
            </a:r>
          </a:p>
          <a:p>
            <a:endParaRPr lang="en-US" dirty="0" smtClean="0"/>
          </a:p>
        </p:txBody>
      </p:sp>
      <p:sp>
        <p:nvSpPr>
          <p:cNvPr id="11" name="TextBox 10"/>
          <p:cNvSpPr txBox="1"/>
          <p:nvPr/>
        </p:nvSpPr>
        <p:spPr>
          <a:xfrm>
            <a:off x="2057400" y="2286000"/>
            <a:ext cx="2667000" cy="1754326"/>
          </a:xfrm>
          <a:prstGeom prst="rect">
            <a:avLst/>
          </a:prstGeom>
          <a:noFill/>
        </p:spPr>
        <p:txBody>
          <a:bodyPr wrap="square" rtlCol="0">
            <a:spAutoFit/>
          </a:bodyPr>
          <a:lstStyle/>
          <a:p>
            <a:r>
              <a:rPr lang="en-US" dirty="0" smtClean="0"/>
              <a:t>As we integrate dl’ around the loop, dB sweeps out a cone.  The horizontal components cancel and the vertical components combine.  </a:t>
            </a:r>
            <a:endParaRPr lang="en-US" dirty="0"/>
          </a:p>
        </p:txBody>
      </p:sp>
      <p:pic>
        <p:nvPicPr>
          <p:cNvPr id="13" name="Content Placeholder 12" descr="Single Solenoid Figure006.jpg"/>
          <p:cNvPicPr>
            <a:picLocks noGrp="1" noChangeAspect="1"/>
          </p:cNvPicPr>
          <p:nvPr>
            <p:ph idx="1"/>
          </p:nvPr>
        </p:nvPicPr>
        <p:blipFill>
          <a:blip r:embed="rId5" cstate="print"/>
          <a:stretch>
            <a:fillRect/>
          </a:stretch>
        </p:blipFill>
        <p:spPr>
          <a:xfrm>
            <a:off x="152400" y="838200"/>
            <a:ext cx="1828800" cy="3057144"/>
          </a:xfrm>
        </p:spPr>
      </p:pic>
      <p:sp>
        <p:nvSpPr>
          <p:cNvPr id="14" name="TextBox 13"/>
          <p:cNvSpPr txBox="1"/>
          <p:nvPr/>
        </p:nvSpPr>
        <p:spPr>
          <a:xfrm>
            <a:off x="609600" y="4114800"/>
            <a:ext cx="4648200" cy="1200329"/>
          </a:xfrm>
          <a:prstGeom prst="rect">
            <a:avLst/>
          </a:prstGeom>
          <a:noFill/>
        </p:spPr>
        <p:txBody>
          <a:bodyPr wrap="square" rtlCol="0">
            <a:spAutoFit/>
          </a:bodyPr>
          <a:lstStyle/>
          <a:p>
            <a:r>
              <a:rPr lang="en-US" dirty="0" smtClean="0"/>
              <a:t>dl’ and </a:t>
            </a:r>
            <a:r>
              <a:rPr lang="en-US" dirty="0" smtClean="0">
                <a:latin typeface="Script MT Bold"/>
              </a:rPr>
              <a:t>r </a:t>
            </a:r>
            <a:r>
              <a:rPr lang="en-US" dirty="0" smtClean="0"/>
              <a:t>are perpendicular in this case. The factor of </a:t>
            </a:r>
            <a:r>
              <a:rPr lang="en-US" dirty="0" err="1" smtClean="0"/>
              <a:t>cos</a:t>
            </a:r>
            <a:r>
              <a:rPr lang="az-Cyrl-AZ" dirty="0" smtClean="0"/>
              <a:t>Ө</a:t>
            </a:r>
            <a:r>
              <a:rPr lang="en-US" dirty="0" smtClean="0"/>
              <a:t> projects out the vertical component. </a:t>
            </a:r>
            <a:r>
              <a:rPr lang="en-US" dirty="0" err="1" smtClean="0"/>
              <a:t>cos</a:t>
            </a:r>
            <a:r>
              <a:rPr lang="az-Cyrl-AZ" dirty="0" smtClean="0"/>
              <a:t>Ө</a:t>
            </a:r>
            <a:r>
              <a:rPr lang="en-US" dirty="0" smtClean="0"/>
              <a:t> and </a:t>
            </a:r>
            <a:r>
              <a:rPr lang="en-US" dirty="0" smtClean="0">
                <a:latin typeface="Script MT Bold"/>
              </a:rPr>
              <a:t>r</a:t>
            </a:r>
            <a:r>
              <a:rPr lang="en-US" baseline="30000" dirty="0" smtClean="0">
                <a:latin typeface="Script MT Bold"/>
              </a:rPr>
              <a:t>2</a:t>
            </a:r>
            <a:r>
              <a:rPr lang="en-US" dirty="0" smtClean="0"/>
              <a:t> are constants, and       is simply the circumference 2</a:t>
            </a:r>
            <a:r>
              <a:rPr lang="el-GR" dirty="0" smtClean="0"/>
              <a:t>π</a:t>
            </a:r>
            <a:r>
              <a:rPr lang="en-US" dirty="0" smtClean="0"/>
              <a:t>R which gives</a:t>
            </a:r>
            <a:endParaRPr lang="en-US" dirty="0"/>
          </a:p>
        </p:txBody>
      </p:sp>
      <p:graphicFrame>
        <p:nvGraphicFramePr>
          <p:cNvPr id="15" name="Object 14"/>
          <p:cNvGraphicFramePr>
            <a:graphicFrameLocks noChangeAspect="1"/>
          </p:cNvGraphicFramePr>
          <p:nvPr/>
        </p:nvGraphicFramePr>
        <p:xfrm>
          <a:off x="4708525" y="4648200"/>
          <a:ext cx="373063" cy="355600"/>
        </p:xfrm>
        <a:graphic>
          <a:graphicData uri="http://schemas.openxmlformats.org/presentationml/2006/ole">
            <p:oleObj spid="_x0000_s31746" name="Equation" r:id="rId6" imgW="291960" imgH="279360" progId="Equation.3">
              <p:embed/>
            </p:oleObj>
          </a:graphicData>
        </a:graphic>
      </p:graphicFrame>
      <p:sp>
        <p:nvSpPr>
          <p:cNvPr id="16" name="TextBox 15"/>
          <p:cNvSpPr txBox="1"/>
          <p:nvPr/>
        </p:nvSpPr>
        <p:spPr>
          <a:xfrm>
            <a:off x="7010400" y="4419600"/>
            <a:ext cx="1371600" cy="2031325"/>
          </a:xfrm>
          <a:prstGeom prst="rect">
            <a:avLst/>
          </a:prstGeom>
          <a:noFill/>
        </p:spPr>
        <p:txBody>
          <a:bodyPr wrap="square" rtlCol="0">
            <a:spAutoFit/>
          </a:bodyPr>
          <a:lstStyle/>
          <a:p>
            <a:r>
              <a:rPr lang="en-US" dirty="0" smtClean="0"/>
              <a:t>Remember: this is for one point of many along the center of the Solenoid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We can find a first estimate for the exit velocity of the slug by comparing the projectile energy state inside and outside of the coil</a:t>
            </a:r>
          </a:p>
          <a:p>
            <a:r>
              <a:rPr lang="en-US" sz="4400" dirty="0" smtClean="0"/>
              <a:t>F = µ</a:t>
            </a:r>
            <a:r>
              <a:rPr lang="en-US" sz="4400" baseline="-25000" dirty="0" smtClean="0"/>
              <a:t>0</a:t>
            </a:r>
            <a:r>
              <a:rPr lang="en-US" sz="4400" dirty="0" smtClean="0"/>
              <a:t> ∇(M · H)		</a:t>
            </a:r>
            <a:r>
              <a:rPr lang="en-US" sz="5100" b="1" dirty="0" smtClean="0"/>
              <a:t>· </a:t>
            </a:r>
            <a:r>
              <a:rPr lang="en-US" sz="4400" dirty="0" smtClean="0"/>
              <a:t>M = </a:t>
            </a:r>
            <a:r>
              <a:rPr lang="en-US" sz="4400" dirty="0" err="1" smtClean="0"/>
              <a:t>X</a:t>
            </a:r>
            <a:r>
              <a:rPr lang="en-US" sz="4400" baseline="-25000" dirty="0" err="1" smtClean="0"/>
              <a:t>m</a:t>
            </a:r>
            <a:r>
              <a:rPr lang="en-US" sz="4400" dirty="0" smtClean="0"/>
              <a:t> H= </a:t>
            </a:r>
            <a:r>
              <a:rPr lang="en-US" sz="4400" dirty="0" err="1" smtClean="0"/>
              <a:t>X</a:t>
            </a:r>
            <a:r>
              <a:rPr lang="en-US" sz="4400" baseline="-25000" dirty="0" err="1" smtClean="0"/>
              <a:t>m</a:t>
            </a:r>
            <a:r>
              <a:rPr lang="en-US" sz="4400" dirty="0" smtClean="0"/>
              <a:t> N I </a:t>
            </a:r>
          </a:p>
          <a:p>
            <a:r>
              <a:rPr lang="en-US" sz="4400" dirty="0" smtClean="0"/>
              <a:t>H= N I 			</a:t>
            </a:r>
            <a:r>
              <a:rPr lang="en-US" sz="5800" b="1" dirty="0" smtClean="0"/>
              <a:t>·</a:t>
            </a:r>
            <a:r>
              <a:rPr lang="en-US" sz="5100" b="1" dirty="0" smtClean="0"/>
              <a:t> </a:t>
            </a:r>
            <a:r>
              <a:rPr lang="en-US" sz="4400" dirty="0" err="1" smtClean="0"/>
              <a:t>E</a:t>
            </a:r>
            <a:r>
              <a:rPr lang="en-US" sz="4400" baseline="-25000" dirty="0" err="1" smtClean="0"/>
              <a:t>inside</a:t>
            </a:r>
            <a:r>
              <a:rPr lang="en-US" sz="4400" dirty="0" smtClean="0"/>
              <a:t>= -µ</a:t>
            </a:r>
            <a:r>
              <a:rPr lang="en-US" sz="4400" baseline="-25000" dirty="0" smtClean="0"/>
              <a:t>0 </a:t>
            </a:r>
            <a:r>
              <a:rPr lang="en-US" sz="4400" dirty="0" smtClean="0"/>
              <a:t>M H = - µ</a:t>
            </a:r>
            <a:r>
              <a:rPr lang="en-US" sz="4400" baseline="-25000" dirty="0" smtClean="0"/>
              <a:t>0</a:t>
            </a:r>
            <a:r>
              <a:rPr lang="en-US" sz="4400" dirty="0" smtClean="0"/>
              <a:t> </a:t>
            </a:r>
            <a:r>
              <a:rPr lang="en-US" sz="4400" dirty="0" err="1" smtClean="0"/>
              <a:t>X</a:t>
            </a:r>
            <a:r>
              <a:rPr lang="en-US" sz="4400" baseline="-25000" dirty="0" err="1" smtClean="0"/>
              <a:t>m</a:t>
            </a:r>
            <a:r>
              <a:rPr lang="en-US" sz="4400" dirty="0" smtClean="0"/>
              <a:t> n</a:t>
            </a:r>
            <a:r>
              <a:rPr lang="en-US" sz="4400" baseline="30000" dirty="0" smtClean="0"/>
              <a:t>2</a:t>
            </a:r>
            <a:r>
              <a:rPr lang="en-US" sz="4400" dirty="0" smtClean="0"/>
              <a:t> I</a:t>
            </a:r>
            <a:r>
              <a:rPr lang="en-US" sz="4400" baseline="30000" dirty="0" smtClean="0"/>
              <a:t>2 </a:t>
            </a:r>
          </a:p>
          <a:p>
            <a:r>
              <a:rPr lang="en-US" dirty="0" err="1" smtClean="0"/>
              <a:t>E</a:t>
            </a:r>
            <a:r>
              <a:rPr lang="en-US" baseline="-25000" dirty="0" err="1" smtClean="0"/>
              <a:t>outside</a:t>
            </a:r>
            <a:r>
              <a:rPr lang="en-US" dirty="0" smtClean="0"/>
              <a:t>= 0 Joules                               </a:t>
            </a:r>
          </a:p>
          <a:p>
            <a:r>
              <a:rPr lang="en-US" dirty="0" smtClean="0"/>
              <a:t>H is the Applied Field    	</a:t>
            </a:r>
            <a:r>
              <a:rPr lang="en-US" b="1" dirty="0" smtClean="0"/>
              <a:t> · </a:t>
            </a:r>
            <a:r>
              <a:rPr lang="en-US" dirty="0" smtClean="0"/>
              <a:t>M is the projectile magnetization		</a:t>
            </a:r>
            <a:r>
              <a:rPr lang="en-US" sz="4400" b="1" dirty="0" smtClean="0"/>
              <a:t>· </a:t>
            </a:r>
            <a:r>
              <a:rPr lang="en-US" dirty="0" smtClean="0"/>
              <a:t>F is Force</a:t>
            </a:r>
          </a:p>
          <a:p>
            <a:r>
              <a:rPr lang="en-US" dirty="0" smtClean="0"/>
              <a:t> µ0 is the permeability of free space = 4</a:t>
            </a:r>
            <a:r>
              <a:rPr lang="el-GR" dirty="0" smtClean="0"/>
              <a:t>π</a:t>
            </a:r>
            <a:r>
              <a:rPr lang="en-US" dirty="0" smtClean="0"/>
              <a:t>X10</a:t>
            </a:r>
            <a:r>
              <a:rPr lang="en-US" baseline="30000" dirty="0" smtClean="0"/>
              <a:t>-7</a:t>
            </a:r>
            <a:endParaRPr lang="en-US" dirty="0" smtClean="0"/>
          </a:p>
          <a:p>
            <a:r>
              <a:rPr lang="en-US" dirty="0" smtClean="0"/>
              <a:t>N Is the number of turns per unit length</a:t>
            </a:r>
          </a:p>
          <a:p>
            <a:r>
              <a:rPr lang="en-US" dirty="0" smtClean="0"/>
              <a:t>I is the current 		</a:t>
            </a:r>
            <a:r>
              <a:rPr lang="en-US" sz="4400" b="1" dirty="0" smtClean="0"/>
              <a:t>· </a:t>
            </a:r>
            <a:r>
              <a:rPr lang="en-US" dirty="0" err="1" smtClean="0"/>
              <a:t>X</a:t>
            </a:r>
            <a:r>
              <a:rPr lang="en-US" baseline="-25000" dirty="0" err="1" smtClean="0"/>
              <a:t>m</a:t>
            </a:r>
            <a:r>
              <a:rPr lang="en-US" dirty="0" smtClean="0"/>
              <a:t> is magnetic Susceptibility</a:t>
            </a:r>
          </a:p>
          <a:p>
            <a:r>
              <a:rPr lang="en-US" dirty="0" smtClean="0"/>
              <a:t>E is the potential energy	</a:t>
            </a:r>
            <a:r>
              <a:rPr lang="en-US" sz="4400" b="1" dirty="0" smtClean="0"/>
              <a:t>·</a:t>
            </a:r>
            <a:r>
              <a:rPr lang="en-US" b="1" dirty="0" smtClean="0"/>
              <a:t>       </a:t>
            </a:r>
            <a:r>
              <a:rPr lang="en-US" dirty="0" smtClean="0"/>
              <a:t>is an axial unit vector</a:t>
            </a:r>
          </a:p>
          <a:p>
            <a:r>
              <a:rPr lang="en-US" dirty="0" smtClean="0"/>
              <a:t>We assume all potential energy is transferred to Kinetic Energy</a:t>
            </a:r>
          </a:p>
          <a:p>
            <a:r>
              <a:rPr lang="en-US" sz="5100" dirty="0" err="1" smtClean="0"/>
              <a:t>V</a:t>
            </a:r>
            <a:r>
              <a:rPr lang="en-US" sz="5100" baseline="-25000" dirty="0" err="1" smtClean="0"/>
              <a:t>exit</a:t>
            </a:r>
            <a:r>
              <a:rPr lang="en-US" sz="5100" baseline="-25000" dirty="0" smtClean="0"/>
              <a:t> </a:t>
            </a:r>
            <a:r>
              <a:rPr lang="en-US" sz="5100" dirty="0" smtClean="0"/>
              <a:t>= </a:t>
            </a:r>
            <a:r>
              <a:rPr lang="en-US" dirty="0" smtClean="0"/>
              <a:t>		(</a:t>
            </a:r>
            <a:r>
              <a:rPr lang="en-US" dirty="0" err="1" smtClean="0"/>
              <a:t>V</a:t>
            </a:r>
            <a:r>
              <a:rPr lang="en-US" baseline="-25000" dirty="0" err="1" smtClean="0"/>
              <a:t>exit</a:t>
            </a:r>
            <a:r>
              <a:rPr lang="en-US" dirty="0" smtClean="0"/>
              <a:t> is the exit Velocity)	(V is Volume of Projectile m^3)</a:t>
            </a:r>
          </a:p>
          <a:p>
            <a:r>
              <a:rPr lang="en-US" sz="5900" dirty="0" err="1" smtClean="0"/>
              <a:t>V</a:t>
            </a:r>
            <a:r>
              <a:rPr lang="en-US" sz="5900" baseline="-25000" dirty="0" err="1" smtClean="0"/>
              <a:t>exit</a:t>
            </a:r>
            <a:r>
              <a:rPr lang="en-US" sz="5100" dirty="0" smtClean="0"/>
              <a:t> =</a:t>
            </a:r>
            <a:r>
              <a:rPr lang="en-US" sz="3400" dirty="0" smtClean="0"/>
              <a:t> </a:t>
            </a:r>
            <a:r>
              <a:rPr lang="en-US" dirty="0" smtClean="0"/>
              <a:t>				(m is mass in kg)</a:t>
            </a:r>
          </a:p>
          <a:p>
            <a:endParaRPr lang="en-US" dirty="0" smtClean="0">
              <a:solidFill>
                <a:schemeClr val="bg1"/>
              </a:solidFill>
            </a:endParaRPr>
          </a:p>
          <a:p>
            <a:endParaRPr lang="en-US" dirty="0"/>
          </a:p>
        </p:txBody>
      </p:sp>
      <p:graphicFrame>
        <p:nvGraphicFramePr>
          <p:cNvPr id="4" name="Object 3"/>
          <p:cNvGraphicFramePr>
            <a:graphicFrameLocks noChangeAspect="1"/>
          </p:cNvGraphicFramePr>
          <p:nvPr/>
        </p:nvGraphicFramePr>
        <p:xfrm>
          <a:off x="4419600" y="3276600"/>
          <a:ext cx="609599" cy="439478"/>
        </p:xfrm>
        <a:graphic>
          <a:graphicData uri="http://schemas.openxmlformats.org/presentationml/2006/ole">
            <p:oleObj spid="_x0000_s7170" name="Equation" r:id="rId3" imgW="545760" imgH="393480" progId="Equation.3">
              <p:embed/>
            </p:oleObj>
          </a:graphicData>
        </a:graphic>
      </p:graphicFrame>
      <p:pic>
        <p:nvPicPr>
          <p:cNvPr id="6" name="Picture 4"/>
          <p:cNvPicPr>
            <a:picLocks noChangeAspect="1" noChangeArrowheads="1"/>
          </p:cNvPicPr>
          <p:nvPr/>
        </p:nvPicPr>
        <p:blipFill>
          <a:blip r:embed="rId4"/>
          <a:srcRect/>
          <a:stretch>
            <a:fillRect/>
          </a:stretch>
        </p:blipFill>
        <p:spPr bwMode="auto">
          <a:xfrm>
            <a:off x="1600200" y="2514600"/>
            <a:ext cx="182880" cy="3048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3429000" y="4191000"/>
            <a:ext cx="152400" cy="254000"/>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a:stretch>
            <a:fillRect/>
          </a:stretch>
        </p:blipFill>
        <p:spPr bwMode="auto">
          <a:xfrm>
            <a:off x="6248400" y="2133600"/>
            <a:ext cx="205740" cy="228600"/>
          </a:xfrm>
          <a:prstGeom prst="rect">
            <a:avLst/>
          </a:prstGeom>
          <a:noFill/>
          <a:ln w="9525">
            <a:noFill/>
            <a:miter lim="800000"/>
            <a:headEnd/>
            <a:tailEnd/>
          </a:ln>
          <a:effectLst/>
        </p:spPr>
      </p:pic>
      <p:graphicFrame>
        <p:nvGraphicFramePr>
          <p:cNvPr id="13" name="Object 12"/>
          <p:cNvGraphicFramePr>
            <a:graphicFrameLocks noChangeAspect="1"/>
          </p:cNvGraphicFramePr>
          <p:nvPr/>
        </p:nvGraphicFramePr>
        <p:xfrm>
          <a:off x="1524000" y="4648200"/>
          <a:ext cx="1371600" cy="571500"/>
        </p:xfrm>
        <a:graphic>
          <a:graphicData uri="http://schemas.openxmlformats.org/presentationml/2006/ole">
            <p:oleObj spid="_x0000_s7176" name="Equation" r:id="rId5" imgW="799920" imgH="444240" progId="Equation.3">
              <p:embed/>
            </p:oleObj>
          </a:graphicData>
        </a:graphic>
      </p:graphicFrame>
      <p:graphicFrame>
        <p:nvGraphicFramePr>
          <p:cNvPr id="15" name="Object 14"/>
          <p:cNvGraphicFramePr>
            <a:graphicFrameLocks noChangeAspect="1"/>
          </p:cNvGraphicFramePr>
          <p:nvPr/>
        </p:nvGraphicFramePr>
        <p:xfrm>
          <a:off x="1676400" y="5181600"/>
          <a:ext cx="1371600" cy="571500"/>
        </p:xfrm>
        <a:graphic>
          <a:graphicData uri="http://schemas.openxmlformats.org/presentationml/2006/ole">
            <p:oleObj spid="_x0000_s7178" name="Equation" r:id="rId6" imgW="1066680" imgH="44424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Constants We Have obtained from Real World scenarios</a:t>
            </a:r>
          </a:p>
        </p:txBody>
      </p:sp>
      <p:sp>
        <p:nvSpPr>
          <p:cNvPr id="3" name="Content Placeholder 2"/>
          <p:cNvSpPr>
            <a:spLocks noGrp="1"/>
          </p:cNvSpPr>
          <p:nvPr>
            <p:ph idx="1"/>
          </p:nvPr>
        </p:nvSpPr>
        <p:spPr/>
        <p:txBody>
          <a:bodyPr>
            <a:normAutofit fontScale="92500" lnSpcReduction="10000"/>
          </a:bodyPr>
          <a:lstStyle/>
          <a:p>
            <a:r>
              <a:rPr lang="en-US" sz="2400" dirty="0" smtClean="0">
                <a:solidFill>
                  <a:schemeClr val="bg1"/>
                </a:solidFill>
              </a:rPr>
              <a:t>Mass of Projectile is 100,000 kg (1X10</a:t>
            </a:r>
            <a:r>
              <a:rPr lang="en-US" sz="2400" baseline="30000" dirty="0" smtClean="0">
                <a:solidFill>
                  <a:schemeClr val="bg1"/>
                </a:solidFill>
              </a:rPr>
              <a:t>5</a:t>
            </a:r>
            <a:r>
              <a:rPr lang="en-US" sz="2400" dirty="0" smtClean="0">
                <a:solidFill>
                  <a:schemeClr val="bg1"/>
                </a:solidFill>
              </a:rPr>
              <a:t>) (Taken From Space Shuttle Orbiter)</a:t>
            </a:r>
          </a:p>
          <a:p>
            <a:r>
              <a:rPr lang="en-US" sz="2400" dirty="0" smtClean="0">
                <a:solidFill>
                  <a:schemeClr val="bg1"/>
                </a:solidFill>
              </a:rPr>
              <a:t>Diameter of Coil 20 M (Also taken from space Shuttle Orbiter)</a:t>
            </a:r>
          </a:p>
          <a:p>
            <a:r>
              <a:rPr lang="en-US" sz="2400" dirty="0" smtClean="0">
                <a:solidFill>
                  <a:schemeClr val="bg1"/>
                </a:solidFill>
              </a:rPr>
              <a:t>Length Of Coil is 500 M (Taken from tallest buildings built) </a:t>
            </a:r>
          </a:p>
          <a:p>
            <a:r>
              <a:rPr lang="en-US" sz="2400" dirty="0" smtClean="0">
                <a:solidFill>
                  <a:schemeClr val="bg1"/>
                </a:solidFill>
              </a:rPr>
              <a:t>Length Of Projectile is 40 M (which is Also taken from the space shuttle orbiter)</a:t>
            </a:r>
          </a:p>
          <a:p>
            <a:r>
              <a:rPr lang="en-US" sz="2400" dirty="0" smtClean="0">
                <a:solidFill>
                  <a:schemeClr val="bg1"/>
                </a:solidFill>
              </a:rPr>
              <a:t>The number of turns will be 5000 (note: each coil being a .1m thick The length and the thickness will cause a large amount of Resistivity in the real world.)</a:t>
            </a:r>
          </a:p>
          <a:p>
            <a:r>
              <a:rPr lang="en-US" sz="2400" dirty="0" smtClean="0">
                <a:solidFill>
                  <a:schemeClr val="bg1"/>
                </a:solidFill>
              </a:rPr>
              <a:t>This means force will only </a:t>
            </a:r>
          </a:p>
          <a:p>
            <a:pPr>
              <a:buNone/>
            </a:pPr>
            <a:r>
              <a:rPr lang="en-US" sz="2400" dirty="0" smtClean="0">
                <a:solidFill>
                  <a:schemeClr val="bg1"/>
                </a:solidFill>
              </a:rPr>
              <a:t>     be exerted on the Projectile</a:t>
            </a:r>
          </a:p>
          <a:p>
            <a:pPr>
              <a:buNone/>
            </a:pPr>
            <a:r>
              <a:rPr lang="en-US" sz="2400" dirty="0" smtClean="0">
                <a:solidFill>
                  <a:schemeClr val="bg1"/>
                </a:solidFill>
              </a:rPr>
              <a:t>     for 250 meters</a:t>
            </a:r>
          </a:p>
        </p:txBody>
      </p:sp>
      <p:pic>
        <p:nvPicPr>
          <p:cNvPr id="5" name="Picture 2"/>
          <p:cNvPicPr>
            <a:picLocks noChangeAspect="1" noChangeArrowheads="1"/>
          </p:cNvPicPr>
          <p:nvPr/>
        </p:nvPicPr>
        <p:blipFill>
          <a:blip r:embed="rId3"/>
          <a:srcRect/>
          <a:stretch>
            <a:fillRect/>
          </a:stretch>
        </p:blipFill>
        <p:spPr bwMode="auto">
          <a:xfrm>
            <a:off x="4267200" y="4419600"/>
            <a:ext cx="4267200" cy="1597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lstStyle/>
          <a:p>
            <a:r>
              <a:rPr lang="en-US" dirty="0" smtClean="0"/>
              <a:t>M=1X10</a:t>
            </a:r>
            <a:r>
              <a:rPr lang="en-US" baseline="30000" dirty="0" smtClean="0"/>
              <a:t>5</a:t>
            </a:r>
            <a:r>
              <a:rPr lang="en-US" dirty="0" smtClean="0"/>
              <a:t>kg               n=        =10 </a:t>
            </a:r>
          </a:p>
          <a:p>
            <a:r>
              <a:rPr lang="en-US" dirty="0" smtClean="0"/>
              <a:t> V=</a:t>
            </a:r>
            <a:r>
              <a:rPr lang="el-GR" dirty="0" smtClean="0">
                <a:solidFill>
                  <a:schemeClr val="bg1"/>
                </a:solidFill>
              </a:rPr>
              <a:t> </a:t>
            </a:r>
            <a:r>
              <a:rPr lang="el-GR" dirty="0" smtClean="0"/>
              <a:t>π</a:t>
            </a:r>
            <a:r>
              <a:rPr lang="en-US" dirty="0" smtClean="0"/>
              <a:t> r</a:t>
            </a:r>
            <a:r>
              <a:rPr lang="en-US" baseline="30000" dirty="0" smtClean="0"/>
              <a:t>2</a:t>
            </a:r>
            <a:r>
              <a:rPr lang="en-US" dirty="0" smtClean="0"/>
              <a:t> h = 400</a:t>
            </a:r>
            <a:r>
              <a:rPr lang="el-GR" dirty="0" smtClean="0"/>
              <a:t>π</a:t>
            </a:r>
            <a:r>
              <a:rPr lang="en-US" dirty="0" smtClean="0"/>
              <a:t>m</a:t>
            </a:r>
            <a:r>
              <a:rPr lang="en-US" baseline="30000" dirty="0" smtClean="0"/>
              <a:t>3</a:t>
            </a:r>
            <a:r>
              <a:rPr lang="en-US" dirty="0" smtClean="0"/>
              <a:t>       </a:t>
            </a:r>
            <a:r>
              <a:rPr lang="en-US" dirty="0" err="1" smtClean="0"/>
              <a:t>X</a:t>
            </a:r>
            <a:r>
              <a:rPr lang="en-US" baseline="-25000" dirty="0" err="1" smtClean="0"/>
              <a:t>m</a:t>
            </a:r>
            <a:r>
              <a:rPr lang="en-US" dirty="0" smtClean="0"/>
              <a:t>=100</a:t>
            </a:r>
          </a:p>
          <a:p>
            <a:r>
              <a:rPr lang="en-US" dirty="0" smtClean="0"/>
              <a:t>I =10000 amperes</a:t>
            </a:r>
          </a:p>
          <a:p>
            <a:r>
              <a:rPr lang="en-US" dirty="0" smtClean="0"/>
              <a:t>We have </a:t>
            </a:r>
            <a:r>
              <a:rPr lang="en-US" dirty="0" err="1" smtClean="0"/>
              <a:t>V</a:t>
            </a:r>
            <a:r>
              <a:rPr lang="en-US" baseline="-25000" dirty="0" err="1" smtClean="0"/>
              <a:t>exit</a:t>
            </a:r>
            <a:r>
              <a:rPr lang="en-US" dirty="0" smtClean="0"/>
              <a:t> =</a:t>
            </a:r>
          </a:p>
          <a:p>
            <a:r>
              <a:rPr lang="en-US" dirty="0" smtClean="0"/>
              <a:t>Plugging in =</a:t>
            </a:r>
          </a:p>
          <a:p>
            <a:pPr>
              <a:buNone/>
            </a:pPr>
            <a:r>
              <a:rPr lang="en-US" dirty="0" smtClean="0"/>
              <a:t>= 177.72 m/s</a:t>
            </a:r>
          </a:p>
        </p:txBody>
      </p:sp>
      <p:graphicFrame>
        <p:nvGraphicFramePr>
          <p:cNvPr id="4" name="Object 3"/>
          <p:cNvGraphicFramePr>
            <a:graphicFrameLocks noChangeAspect="1"/>
          </p:cNvGraphicFramePr>
          <p:nvPr/>
        </p:nvGraphicFramePr>
        <p:xfrm>
          <a:off x="3600450" y="3810000"/>
          <a:ext cx="1865313" cy="1031875"/>
        </p:xfrm>
        <a:graphic>
          <a:graphicData uri="http://schemas.openxmlformats.org/presentationml/2006/ole">
            <p:oleObj spid="_x0000_s6146" name="Equation" r:id="rId3" imgW="1193760" imgH="660240" progId="Equation.3">
              <p:embed/>
            </p:oleObj>
          </a:graphicData>
        </a:graphic>
      </p:graphicFrame>
      <p:graphicFrame>
        <p:nvGraphicFramePr>
          <p:cNvPr id="6" name="Object 5"/>
          <p:cNvGraphicFramePr>
            <a:graphicFrameLocks noChangeAspect="1"/>
          </p:cNvGraphicFramePr>
          <p:nvPr/>
        </p:nvGraphicFramePr>
        <p:xfrm>
          <a:off x="4648200" y="1600200"/>
          <a:ext cx="609600" cy="651641"/>
        </p:xfrm>
        <a:graphic>
          <a:graphicData uri="http://schemas.openxmlformats.org/presentationml/2006/ole">
            <p:oleObj spid="_x0000_s6148" name="Equation" r:id="rId4" imgW="368280" imgH="393480" progId="Equation.3">
              <p:embed/>
            </p:oleObj>
          </a:graphicData>
        </a:graphic>
      </p:graphicFrame>
      <p:graphicFrame>
        <p:nvGraphicFramePr>
          <p:cNvPr id="7" name="Object 6"/>
          <p:cNvGraphicFramePr>
            <a:graphicFrameLocks noChangeAspect="1"/>
          </p:cNvGraphicFramePr>
          <p:nvPr/>
        </p:nvGraphicFramePr>
        <p:xfrm>
          <a:off x="2927350" y="4495800"/>
          <a:ext cx="4483100" cy="725488"/>
        </p:xfrm>
        <a:graphic>
          <a:graphicData uri="http://schemas.openxmlformats.org/presentationml/2006/ole">
            <p:oleObj spid="_x0000_s6149" name="Equation" r:id="rId5" imgW="3149280" imgH="4698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Successful Launch?</a:t>
            </a:r>
            <a:endParaRPr lang="en-US" dirty="0"/>
          </a:p>
        </p:txBody>
      </p:sp>
      <p:sp>
        <p:nvSpPr>
          <p:cNvPr id="3" name="Content Placeholder 2"/>
          <p:cNvSpPr>
            <a:spLocks noGrp="1"/>
          </p:cNvSpPr>
          <p:nvPr>
            <p:ph idx="1"/>
          </p:nvPr>
        </p:nvSpPr>
        <p:spPr/>
        <p:txBody>
          <a:bodyPr/>
          <a:lstStyle/>
          <a:p>
            <a:r>
              <a:rPr lang="en-US" sz="2400" dirty="0" smtClean="0"/>
              <a:t>We Can now use one of several methods to determine whether the projectile will hit Low Earth Orbit (LEO) at 160km or geo-synchronous orbit which is at a height of 35000km or come back down and crash</a:t>
            </a:r>
          </a:p>
          <a:p>
            <a:r>
              <a:rPr lang="en-US" sz="2400" dirty="0" smtClean="0"/>
              <a:t>After the projectile has left the solenoid we have a constant acceleration = -9.81m/s This is Due to gravity.</a:t>
            </a:r>
          </a:p>
          <a:p>
            <a:endParaRPr lang="en-US" sz="2800" dirty="0" smtClean="0"/>
          </a:p>
          <a:p>
            <a:endParaRPr lang="en-US" dirty="0" smtClean="0"/>
          </a:p>
          <a:p>
            <a:pPr>
              <a:buNone/>
            </a:pPr>
            <a:endParaRPr lang="en-US" dirty="0"/>
          </a:p>
        </p:txBody>
      </p:sp>
      <p:pic>
        <p:nvPicPr>
          <p:cNvPr id="7" name="Picture 2"/>
          <p:cNvPicPr>
            <a:picLocks noChangeAspect="1" noChangeArrowheads="1"/>
          </p:cNvPicPr>
          <p:nvPr/>
        </p:nvPicPr>
        <p:blipFill>
          <a:blip r:embed="rId2"/>
          <a:srcRect/>
          <a:stretch>
            <a:fillRect/>
          </a:stretch>
        </p:blipFill>
        <p:spPr bwMode="auto">
          <a:xfrm>
            <a:off x="914400" y="3962400"/>
            <a:ext cx="6096000" cy="1997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4602163"/>
          </a:xfrm>
        </p:spPr>
        <p:txBody>
          <a:bodyPr>
            <a:normAutofit fontScale="85000" lnSpcReduction="10000"/>
          </a:bodyPr>
          <a:lstStyle/>
          <a:p>
            <a:r>
              <a:rPr lang="en-US" dirty="0" smtClean="0"/>
              <a:t>We Can use equation 2.16 from the previous slide of the Kinematics equations to solve however in terms of Z (We are using Z in place of X as a vertical component).  We’ll say the structure to the coil gun is underground and start at </a:t>
            </a:r>
            <a:r>
              <a:rPr lang="en-US" dirty="0" err="1" smtClean="0"/>
              <a:t>Z</a:t>
            </a:r>
            <a:r>
              <a:rPr lang="en-US" baseline="-25000" dirty="0" err="1" smtClean="0"/>
              <a:t>i</a:t>
            </a:r>
            <a:r>
              <a:rPr lang="en-US" dirty="0" smtClean="0"/>
              <a:t>=0.  This gives us </a:t>
            </a:r>
            <a:r>
              <a:rPr lang="en-US" dirty="0" err="1" smtClean="0"/>
              <a:t>Z</a:t>
            </a:r>
            <a:r>
              <a:rPr lang="en-US" baseline="-25000" dirty="0" err="1" smtClean="0"/>
              <a:t>f</a:t>
            </a:r>
            <a:r>
              <a:rPr lang="en-US" dirty="0" smtClean="0"/>
              <a:t>(t)= 177.72t –          </a:t>
            </a:r>
          </a:p>
          <a:p>
            <a:r>
              <a:rPr lang="en-US" dirty="0" smtClean="0"/>
              <a:t>To hit LEO we need to reach a height of Z</a:t>
            </a:r>
            <a:r>
              <a:rPr lang="en-US" baseline="-25000" dirty="0" smtClean="0"/>
              <a:t>F</a:t>
            </a:r>
            <a:r>
              <a:rPr lang="en-US" dirty="0" smtClean="0"/>
              <a:t>=160000m (1.6X10</a:t>
            </a:r>
            <a:r>
              <a:rPr lang="en-US" baseline="30000" dirty="0" smtClean="0"/>
              <a:t>5</a:t>
            </a:r>
            <a:r>
              <a:rPr lang="en-US" dirty="0" smtClean="0"/>
              <a:t>m) </a:t>
            </a:r>
          </a:p>
          <a:p>
            <a:r>
              <a:rPr lang="en-US" dirty="0" smtClean="0"/>
              <a:t>To find the maximum at </a:t>
            </a:r>
            <a:r>
              <a:rPr lang="en-US" dirty="0" err="1" smtClean="0"/>
              <a:t>Z</a:t>
            </a:r>
            <a:r>
              <a:rPr lang="en-US" baseline="-25000" dirty="0" err="1" smtClean="0"/>
              <a:t>f</a:t>
            </a:r>
            <a:r>
              <a:rPr lang="en-US" dirty="0" smtClean="0"/>
              <a:t>(t).  We take the derivative in respects to t and set the equation equal to 0</a:t>
            </a:r>
          </a:p>
          <a:p>
            <a:r>
              <a:rPr lang="en-US" dirty="0" smtClean="0"/>
              <a:t>From this we calculate </a:t>
            </a:r>
            <a:r>
              <a:rPr lang="en-US" dirty="0" err="1" smtClean="0"/>
              <a:t>t</a:t>
            </a:r>
            <a:r>
              <a:rPr lang="en-US" baseline="-25000" dirty="0" err="1" smtClean="0"/>
              <a:t>max</a:t>
            </a:r>
            <a:r>
              <a:rPr lang="en-US" dirty="0" smtClean="0"/>
              <a:t>=18.12sec</a:t>
            </a:r>
          </a:p>
        </p:txBody>
      </p:sp>
      <p:sp>
        <p:nvSpPr>
          <p:cNvPr id="9" name="Title 1"/>
          <p:cNvSpPr>
            <a:spLocks noGrp="1"/>
          </p:cNvSpPr>
          <p:nvPr>
            <p:ph type="title"/>
          </p:nvPr>
        </p:nvSpPr>
        <p:spPr>
          <a:xfrm>
            <a:off x="457200" y="228600"/>
            <a:ext cx="8229600" cy="1143000"/>
          </a:xfrm>
        </p:spPr>
        <p:txBody>
          <a:bodyPr/>
          <a:lstStyle/>
          <a:p>
            <a:r>
              <a:rPr lang="en-US" dirty="0" smtClean="0"/>
              <a:t>Finding the Maximum Height</a:t>
            </a:r>
            <a:endParaRPr lang="en-US" dirty="0"/>
          </a:p>
        </p:txBody>
      </p:sp>
      <p:graphicFrame>
        <p:nvGraphicFramePr>
          <p:cNvPr id="6" name="Object 5"/>
          <p:cNvGraphicFramePr>
            <a:graphicFrameLocks noChangeAspect="1"/>
          </p:cNvGraphicFramePr>
          <p:nvPr/>
        </p:nvGraphicFramePr>
        <p:xfrm>
          <a:off x="2286000" y="3429000"/>
          <a:ext cx="533400" cy="472440"/>
        </p:xfrm>
        <a:graphic>
          <a:graphicData uri="http://schemas.openxmlformats.org/presentationml/2006/ole">
            <p:oleObj spid="_x0000_s55298" name="Equation" r:id="rId3" imgW="444240" imgH="39348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Content Placeholder 3" descr="canvas.png"/>
          <p:cNvPicPr>
            <a:picLocks noGrp="1" noChangeAspect="1"/>
          </p:cNvPicPr>
          <p:nvPr>
            <p:ph idx="1"/>
          </p:nvPr>
        </p:nvPicPr>
        <p:blipFill>
          <a:blip r:embed="rId2"/>
          <a:stretch>
            <a:fillRect/>
          </a:stretch>
        </p:blipFill>
        <p:spPr>
          <a:xfrm>
            <a:off x="1295400" y="1219200"/>
            <a:ext cx="5529263" cy="3048000"/>
          </a:xfrm>
          <a:prstGeom prst="rect">
            <a:avLst/>
          </a:prstGeom>
        </p:spPr>
      </p:pic>
      <p:sp>
        <p:nvSpPr>
          <p:cNvPr id="6" name="TextBox 5"/>
          <p:cNvSpPr txBox="1"/>
          <p:nvPr/>
        </p:nvSpPr>
        <p:spPr>
          <a:xfrm>
            <a:off x="1524000" y="838200"/>
            <a:ext cx="5334000" cy="369332"/>
          </a:xfrm>
          <a:prstGeom prst="rect">
            <a:avLst/>
          </a:prstGeom>
          <a:noFill/>
        </p:spPr>
        <p:txBody>
          <a:bodyPr wrap="square" rtlCol="0">
            <a:spAutoFit/>
          </a:bodyPr>
          <a:lstStyle/>
          <a:p>
            <a:pPr algn="ctr"/>
            <a:r>
              <a:rPr lang="en-US" dirty="0" smtClean="0"/>
              <a:t>Position of Projectile as a Function of Time</a:t>
            </a:r>
            <a:endParaRPr lang="en-US" dirty="0"/>
          </a:p>
        </p:txBody>
      </p:sp>
      <p:sp>
        <p:nvSpPr>
          <p:cNvPr id="7" name="TextBox 6"/>
          <p:cNvSpPr txBox="1"/>
          <p:nvPr/>
        </p:nvSpPr>
        <p:spPr>
          <a:xfrm>
            <a:off x="990600" y="4572000"/>
            <a:ext cx="6248400" cy="646331"/>
          </a:xfrm>
          <a:prstGeom prst="rect">
            <a:avLst/>
          </a:prstGeom>
          <a:noFill/>
        </p:spPr>
        <p:txBody>
          <a:bodyPr wrap="square" rtlCol="0">
            <a:spAutoFit/>
          </a:bodyPr>
          <a:lstStyle/>
          <a:p>
            <a:r>
              <a:rPr lang="en-US" dirty="0" smtClean="0"/>
              <a:t>From solving the Kinematic Equation at t=18.12s</a:t>
            </a:r>
          </a:p>
          <a:p>
            <a:r>
              <a:rPr lang="en-US" dirty="0" err="1" smtClean="0"/>
              <a:t>Z</a:t>
            </a:r>
            <a:r>
              <a:rPr lang="en-US" baseline="-25000" dirty="0" err="1" smtClean="0"/>
              <a:t>f</a:t>
            </a:r>
            <a:r>
              <a:rPr lang="en-US" dirty="0" smtClean="0"/>
              <a:t>=1600.67m  Which means We have crash landed!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a:t>
            </a:r>
            <a:endParaRPr lang="en-US" dirty="0"/>
          </a:p>
        </p:txBody>
      </p:sp>
      <p:sp>
        <p:nvSpPr>
          <p:cNvPr id="3" name="Content Placeholder 2"/>
          <p:cNvSpPr>
            <a:spLocks noGrp="1"/>
          </p:cNvSpPr>
          <p:nvPr>
            <p:ph idx="1"/>
          </p:nvPr>
        </p:nvSpPr>
        <p:spPr/>
        <p:txBody>
          <a:bodyPr/>
          <a:lstStyle/>
          <a:p>
            <a:r>
              <a:rPr lang="en-US" dirty="0" smtClean="0"/>
              <a:t>There are multiple ways to improve the design of the coil-gun</a:t>
            </a:r>
          </a:p>
          <a:p>
            <a:r>
              <a:rPr lang="en-US" dirty="0" smtClean="0"/>
              <a:t>As mathematicians, we can add more turns, layer them, or increase the current.</a:t>
            </a:r>
          </a:p>
          <a:p>
            <a:r>
              <a:rPr lang="en-US" dirty="0" smtClean="0"/>
              <a:t>The next thing we can theoretically do is add multiple stages which would also improve the results of the Coil-gun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Basic Model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started with a simplified model to first, gain understanding of the physics involved in the problem</a:t>
            </a:r>
          </a:p>
          <a:p>
            <a:r>
              <a:rPr lang="en-US" dirty="0" smtClean="0"/>
              <a:t>Main simplifications are:</a:t>
            </a:r>
          </a:p>
          <a:p>
            <a:r>
              <a:rPr lang="en-US" dirty="0" smtClean="0"/>
              <a:t>Did not Include suck-back force</a:t>
            </a:r>
          </a:p>
          <a:p>
            <a:r>
              <a:rPr lang="en-US" dirty="0" smtClean="0"/>
              <a:t>Did not Include the change in the permeability of free space as the projectile traveled through the Solenoid</a:t>
            </a:r>
          </a:p>
          <a:p>
            <a:r>
              <a:rPr lang="en-US" dirty="0" smtClean="0"/>
              <a:t>Did not map the field at the entrance to the Solenoid and assumed constant force at this point</a:t>
            </a:r>
          </a:p>
          <a:p>
            <a:r>
              <a:rPr lang="en-US" dirty="0" smtClean="0"/>
              <a:t>Modeled only one stage</a:t>
            </a:r>
          </a:p>
          <a:p>
            <a:r>
              <a:rPr lang="en-US" dirty="0" smtClean="0"/>
              <a:t>This model had one stage which made it impractical, however with multiple stages it becomes </a:t>
            </a:r>
            <a:r>
              <a:rPr lang="en-US" smtClean="0"/>
              <a:t>surprisingly efficient.</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a Gaussian Coil-gun?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 Gaussian Coil-gun is a Solenoid that uses the properties of an electromagnetic field to propel a projectile</a:t>
            </a:r>
          </a:p>
          <a:p>
            <a:r>
              <a:rPr lang="en-US" dirty="0" smtClean="0">
                <a:solidFill>
                  <a:schemeClr val="bg1"/>
                </a:solidFill>
              </a:rPr>
              <a:t>A Solenoid is a coil of wire usually in cylindrical form that when carrying a current acts like a magnet </a:t>
            </a:r>
          </a:p>
          <a:p>
            <a:r>
              <a:rPr lang="en-US" dirty="0" smtClean="0">
                <a:solidFill>
                  <a:schemeClr val="bg1"/>
                </a:solidFill>
              </a:rPr>
              <a:t>In our Case the Solenoid will have an air filled Core</a:t>
            </a:r>
            <a:endParaRPr lang="en-US" dirty="0">
              <a:solidFill>
                <a:schemeClr val="bg1"/>
              </a:solidFill>
            </a:endParaRPr>
          </a:p>
        </p:txBody>
      </p:sp>
    </p:spTree>
    <p:extLst>
      <p:ext uri="{BB962C8B-B14F-4D97-AF65-F5344CB8AC3E}">
        <p14:creationId xmlns:p14="http://schemas.microsoft.com/office/powerpoint/2010/main" xmlns="" val="107783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Representations of Solenoids</a:t>
            </a:r>
            <a:endParaRPr lang="en-US" dirty="0">
              <a:solidFill>
                <a:schemeClr val="bg1"/>
              </a:solidFill>
            </a:endParaRPr>
          </a:p>
        </p:txBody>
      </p:sp>
      <p:pic>
        <p:nvPicPr>
          <p:cNvPr id="4" name="Content Placeholder 3" descr="4126.16.solenoid.jpg"/>
          <p:cNvPicPr>
            <a:picLocks noGrp="1" noChangeAspect="1"/>
          </p:cNvPicPr>
          <p:nvPr>
            <p:ph idx="1"/>
          </p:nvPr>
        </p:nvPicPr>
        <p:blipFill>
          <a:blip r:embed="rId3"/>
          <a:stretch>
            <a:fillRect/>
          </a:stretch>
        </p:blipFill>
        <p:spPr>
          <a:xfrm>
            <a:off x="500660" y="1600200"/>
            <a:ext cx="3266749" cy="3810000"/>
          </a:xfrm>
        </p:spPr>
      </p:pic>
      <p:pic>
        <p:nvPicPr>
          <p:cNvPr id="5" name="Picture 4" descr="Solenoid-large.jpg"/>
          <p:cNvPicPr>
            <a:picLocks noChangeAspect="1"/>
          </p:cNvPicPr>
          <p:nvPr/>
        </p:nvPicPr>
        <p:blipFill>
          <a:blip r:embed="rId4" cstate="print"/>
          <a:stretch>
            <a:fillRect/>
          </a:stretch>
        </p:blipFill>
        <p:spPr>
          <a:xfrm>
            <a:off x="4673600" y="2133600"/>
            <a:ext cx="4064000" cy="304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solidFill>
                  <a:schemeClr val="bg1"/>
                </a:solidFill>
              </a:rPr>
              <a:t>How Does This help us Launch a Projectile?</a:t>
            </a:r>
            <a:endParaRPr lang="en-US" dirty="0">
              <a:solidFill>
                <a:schemeClr val="bg1"/>
              </a:solidFill>
            </a:endParaRPr>
          </a:p>
        </p:txBody>
      </p:sp>
      <p:sp>
        <p:nvSpPr>
          <p:cNvPr id="7" name="Content Placeholder 6"/>
          <p:cNvSpPr>
            <a:spLocks noGrp="1"/>
          </p:cNvSpPr>
          <p:nvPr>
            <p:ph idx="1"/>
          </p:nvPr>
        </p:nvSpPr>
        <p:spPr/>
        <p:txBody>
          <a:bodyPr/>
          <a:lstStyle/>
          <a:p>
            <a:r>
              <a:rPr lang="en-US" dirty="0" smtClean="0">
                <a:solidFill>
                  <a:schemeClr val="bg1"/>
                </a:solidFill>
              </a:rPr>
              <a:t>The Current loops induce magnetic flux through the center of the air filled solenoid</a:t>
            </a:r>
          </a:p>
          <a:p>
            <a:endParaRPr lang="en-US" dirty="0" smtClean="0">
              <a:solidFill>
                <a:schemeClr val="bg1"/>
              </a:solidFill>
            </a:endParaRPr>
          </a:p>
          <a:p>
            <a:endParaRPr lang="en-US" dirty="0" smtClean="0">
              <a:solidFill>
                <a:schemeClr val="bg1"/>
              </a:solidFill>
            </a:endParaRPr>
          </a:p>
          <a:p>
            <a:endParaRPr lang="en-US" dirty="0" smtClean="0"/>
          </a:p>
          <a:p>
            <a:r>
              <a:rPr lang="en-US" dirty="0" smtClean="0">
                <a:solidFill>
                  <a:schemeClr val="bg1"/>
                </a:solidFill>
              </a:rPr>
              <a:t>Using the Right-Hand Rule, We can determine the direction of the Magnetic Field</a:t>
            </a:r>
            <a:endParaRPr lang="en-US" dirty="0">
              <a:solidFill>
                <a:schemeClr val="bg1"/>
              </a:solidFill>
            </a:endParaRPr>
          </a:p>
        </p:txBody>
      </p:sp>
      <p:pic>
        <p:nvPicPr>
          <p:cNvPr id="4" name="Picture 3" descr="YHlbP.png"/>
          <p:cNvPicPr>
            <a:picLocks noChangeAspect="1"/>
          </p:cNvPicPr>
          <p:nvPr/>
        </p:nvPicPr>
        <p:blipFill>
          <a:blip r:embed="rId3"/>
          <a:stretch>
            <a:fillRect/>
          </a:stretch>
        </p:blipFill>
        <p:spPr>
          <a:xfrm>
            <a:off x="2133600" y="2514600"/>
            <a:ext cx="4762500" cy="1943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5821363"/>
          </a:xfrm>
        </p:spPr>
        <p:txBody>
          <a:bodyPr/>
          <a:lstStyle/>
          <a:p>
            <a:r>
              <a:rPr lang="en-US" dirty="0" smtClean="0">
                <a:solidFill>
                  <a:schemeClr val="bg1"/>
                </a:solidFill>
              </a:rPr>
              <a:t>When a Current is applied through the loops of a solenoid a magnetic field develops</a:t>
            </a:r>
          </a:p>
          <a:p>
            <a:r>
              <a:rPr lang="en-US" dirty="0" smtClean="0">
                <a:solidFill>
                  <a:schemeClr val="bg1"/>
                </a:solidFill>
              </a:rPr>
              <a:t>When the Source of the Current is shut off the Magnetic Field dissipates.</a:t>
            </a:r>
          </a:p>
          <a:p>
            <a:endParaRPr lang="en-US" dirty="0"/>
          </a:p>
        </p:txBody>
      </p:sp>
      <p:pic>
        <p:nvPicPr>
          <p:cNvPr id="7" name="Solenoid.m1v">
            <a:hlinkClick r:id="" action="ppaction://media"/>
          </p:cNvPr>
          <p:cNvPicPr>
            <a:picLocks noRot="1" noChangeAspect="1"/>
          </p:cNvPicPr>
          <p:nvPr>
            <a:videoFile r:link="rId1"/>
          </p:nvPr>
        </p:nvPicPr>
        <p:blipFill>
          <a:blip r:embed="rId3"/>
          <a:stretch>
            <a:fillRect/>
          </a:stretch>
        </p:blipFill>
        <p:spPr>
          <a:xfrm>
            <a:off x="609600" y="2590800"/>
            <a:ext cx="8001000" cy="4000500"/>
          </a:xfrm>
          <a:prstGeom prst="rect">
            <a:avLst/>
          </a:prstGeom>
        </p:spPr>
      </p:pic>
    </p:spTree>
  </p:cSld>
  <p:clrMapOvr>
    <a:masterClrMapping/>
  </p:clrMapOvr>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Creating Projectile Motion</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The Projectile is a Ferro-magnetic material which becomes magnetized due to the induced current</a:t>
            </a:r>
          </a:p>
          <a:p>
            <a:r>
              <a:rPr lang="en-US" dirty="0" smtClean="0">
                <a:solidFill>
                  <a:schemeClr val="bg1"/>
                </a:solidFill>
              </a:rPr>
              <a:t>A Ferro-magnetic materials are </a:t>
            </a:r>
            <a:r>
              <a:rPr lang="en-US" dirty="0" err="1" smtClean="0">
                <a:solidFill>
                  <a:schemeClr val="bg1"/>
                </a:solidFill>
              </a:rPr>
              <a:t>charecterized</a:t>
            </a:r>
            <a:r>
              <a:rPr lang="en-US" dirty="0" smtClean="0">
                <a:solidFill>
                  <a:schemeClr val="bg1"/>
                </a:solidFill>
              </a:rPr>
              <a:t> to substances with an abnormally high magnetic permeability, a definite saturation point, and appreciable residual magnetism and hysteresis (such as iron-cobalt-nickel and alloys containing these metals)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Creating Projectile Motion </a:t>
            </a:r>
            <a:r>
              <a:rPr lang="en-US" dirty="0" err="1" smtClean="0">
                <a:solidFill>
                  <a:schemeClr val="bg1"/>
                </a:solidFill>
              </a:rPr>
              <a:t>Contd</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Due to the current producing the magnetization on the Ferromagnetic projectile, It does not matter which way the current is flowing as it will attract the slug to the center of the solenoid </a:t>
            </a:r>
          </a:p>
          <a:p>
            <a:r>
              <a:rPr lang="en-US" dirty="0" smtClean="0">
                <a:solidFill>
                  <a:schemeClr val="bg1"/>
                </a:solidFill>
              </a:rPr>
              <a:t>This is because of the magnetization is induced from the current!</a:t>
            </a:r>
          </a:p>
          <a:p>
            <a:r>
              <a:rPr lang="en-US" dirty="0" smtClean="0">
                <a:solidFill>
                  <a:schemeClr val="bg1"/>
                </a:solidFill>
              </a:rPr>
              <a:t>This causes the projectile to accelerate to the center solenoid, if the projectile passes the midpoint of the solenoid before the current is shut off, then negative acceleration will occur.</a:t>
            </a:r>
          </a:p>
          <a:p>
            <a:r>
              <a:rPr lang="en-US" dirty="0" smtClean="0">
                <a:solidFill>
                  <a:schemeClr val="bg1"/>
                </a:solidFill>
              </a:rPr>
              <a:t>  This is called suck-back.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Simplifying Assumptions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We are creating the simplest possible model in this case!</a:t>
            </a:r>
          </a:p>
          <a:p>
            <a:r>
              <a:rPr lang="en-US" dirty="0" smtClean="0">
                <a:solidFill>
                  <a:schemeClr val="bg1"/>
                </a:solidFill>
              </a:rPr>
              <a:t>This means, ignoring things like eddy currents, field resonance, time delays, centripetal force, resistance, earth’s movement/rotation, wind speeds, air resistance (for now), acts of nature, and any other force not described above</a:t>
            </a:r>
          </a:p>
          <a:p>
            <a:r>
              <a:rPr lang="en-US" dirty="0" smtClean="0">
                <a:solidFill>
                  <a:schemeClr val="bg1"/>
                </a:solidFill>
              </a:rPr>
              <a:t>We the Solenoid to be infinitely long, single stage, and single layered.</a:t>
            </a:r>
          </a:p>
          <a:p>
            <a:r>
              <a:rPr lang="en-US" dirty="0" smtClean="0">
                <a:solidFill>
                  <a:schemeClr val="bg1"/>
                </a:solidFill>
              </a:rPr>
              <a:t>We are also assuming constant Force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The Difficulty of A Finite Solenoid</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Difficulty of a Finite solenoid lies in the calculation of the field at the entrance to the solenoid, here it is not uniform.  </a:t>
            </a:r>
            <a:endParaRPr lang="en-US" dirty="0">
              <a:solidFill>
                <a:schemeClr val="bg1"/>
              </a:solidFill>
            </a:endParaRPr>
          </a:p>
        </p:txBody>
      </p:sp>
      <p:pic>
        <p:nvPicPr>
          <p:cNvPr id="4" name="Picture 3" descr="Single Solenoid Figure001.jpg"/>
          <p:cNvPicPr>
            <a:picLocks noChangeAspect="1"/>
          </p:cNvPicPr>
          <p:nvPr/>
        </p:nvPicPr>
        <p:blipFill>
          <a:blip r:embed="rId3" cstate="print"/>
          <a:stretch>
            <a:fillRect/>
          </a:stretch>
        </p:blipFill>
        <p:spPr>
          <a:xfrm>
            <a:off x="685800" y="3657600"/>
            <a:ext cx="1743456" cy="2703576"/>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3200400" y="3581400"/>
            <a:ext cx="2349656" cy="7858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2819400" y="4419600"/>
            <a:ext cx="5000800" cy="762000"/>
          </a:xfrm>
          <a:prstGeom prst="rect">
            <a:avLst/>
          </a:prstGeom>
          <a:noFill/>
          <a:ln w="9525">
            <a:noFill/>
            <a:miter lim="800000"/>
            <a:headEnd/>
            <a:tailEnd/>
          </a:ln>
          <a:effectLst/>
        </p:spPr>
      </p:pic>
      <p:sp>
        <p:nvSpPr>
          <p:cNvPr id="7" name="TextBox 6"/>
          <p:cNvSpPr txBox="1"/>
          <p:nvPr/>
        </p:nvSpPr>
        <p:spPr>
          <a:xfrm>
            <a:off x="2667000" y="5181600"/>
            <a:ext cx="5943600" cy="1200329"/>
          </a:xfrm>
          <a:prstGeom prst="rect">
            <a:avLst/>
          </a:prstGeom>
          <a:noFill/>
        </p:spPr>
        <p:txBody>
          <a:bodyPr wrap="square" rtlCol="0">
            <a:spAutoFit/>
          </a:bodyPr>
          <a:lstStyle/>
          <a:p>
            <a:r>
              <a:rPr lang="en-US" sz="2400" dirty="0" smtClean="0">
                <a:solidFill>
                  <a:schemeClr val="bg1"/>
                </a:solidFill>
              </a:rPr>
              <a:t>We would use this formula to Map the field of a finite solenoid. When ready, we can include this into our model, making it more accurate.</a:t>
            </a:r>
            <a:endParaRPr lang="en-US" sz="24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1057</Words>
  <Application>Microsoft Office PowerPoint</Application>
  <PresentationFormat>On-screen Show (4:3)</PresentationFormat>
  <Paragraphs>94</Paragraphs>
  <Slides>19</Slides>
  <Notes>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Equation</vt:lpstr>
      <vt:lpstr>Microsoft Equation 3.0</vt:lpstr>
      <vt:lpstr>The Fundamentals Of Modeling A Gaussian Coil-Gun Orbital Launcher</vt:lpstr>
      <vt:lpstr>What is a Gaussian Coil-gun?</vt:lpstr>
      <vt:lpstr>Representations of Solenoids</vt:lpstr>
      <vt:lpstr>How Does This help us Launch a Projectile?</vt:lpstr>
      <vt:lpstr>Slide 5</vt:lpstr>
      <vt:lpstr>Creating Projectile Motion</vt:lpstr>
      <vt:lpstr>Creating Projectile Motion Contd…</vt:lpstr>
      <vt:lpstr>Simplifying Assumptions</vt:lpstr>
      <vt:lpstr>The Difficulty of A Finite Solenoid</vt:lpstr>
      <vt:lpstr>An Explanation of the Formulas of a Finite Solenoid</vt:lpstr>
      <vt:lpstr>Formulas</vt:lpstr>
      <vt:lpstr>Constants We Have obtained from Real World scenarios</vt:lpstr>
      <vt:lpstr>Calculations</vt:lpstr>
      <vt:lpstr>Successful Launch?</vt:lpstr>
      <vt:lpstr>Finding the Maximum Height</vt:lpstr>
      <vt:lpstr>Slide 16</vt:lpstr>
      <vt:lpstr>Summary and Conclusion</vt:lpstr>
      <vt:lpstr>This Basic Model</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Of A Coil-gun Model</dc:title>
  <dc:creator>czabana</dc:creator>
  <cp:lastModifiedBy>Alex</cp:lastModifiedBy>
  <cp:revision>198</cp:revision>
  <dcterms:created xsi:type="dcterms:W3CDTF">2013-03-28T14:24:15Z</dcterms:created>
  <dcterms:modified xsi:type="dcterms:W3CDTF">2013-04-02T03:59:55Z</dcterms:modified>
</cp:coreProperties>
</file>