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5" r:id="rId3"/>
    <p:sldId id="263" r:id="rId4"/>
    <p:sldId id="318" r:id="rId5"/>
    <p:sldId id="319" r:id="rId6"/>
    <p:sldId id="320" r:id="rId7"/>
    <p:sldId id="269" r:id="rId8"/>
    <p:sldId id="259" r:id="rId9"/>
    <p:sldId id="268" r:id="rId10"/>
    <p:sldId id="260" r:id="rId11"/>
    <p:sldId id="261" r:id="rId12"/>
    <p:sldId id="264" r:id="rId13"/>
    <p:sldId id="262" r:id="rId14"/>
    <p:sldId id="275" r:id="rId15"/>
    <p:sldId id="321" r:id="rId16"/>
    <p:sldId id="270" r:id="rId17"/>
    <p:sldId id="274" r:id="rId18"/>
    <p:sldId id="272" r:id="rId19"/>
    <p:sldId id="317" r:id="rId20"/>
    <p:sldId id="324" r:id="rId21"/>
    <p:sldId id="276" r:id="rId22"/>
    <p:sldId id="271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60"/>
  </p:normalViewPr>
  <p:slideViewPr>
    <p:cSldViewPr>
      <p:cViewPr>
        <p:scale>
          <a:sx n="114" d="100"/>
          <a:sy n="114" d="100"/>
        </p:scale>
        <p:origin x="-9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44B68-4BD0-4F4D-BEBC-81E07DDD320D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8FB1-7FF2-496D-AD18-E5B33A76D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3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48FB1-7FF2-496D-AD18-E5B33A76D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1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53012A-EBF8-4D2A-BCEC-79044534D198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EBEB12D-B48B-4AFF-9FD9-2E951C3F41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ed.cs.nott.ac.uk/~aqr/circle/" TargetMode="External"/><Relationship Id="rId2" Type="http://schemas.openxmlformats.org/officeDocument/2006/relationships/hyperlink" Target="http://www.mathworks.com/matlabcentral/fileexchange/26978-hough-transform-for-circl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hyperlink" Target="http://www.markschulze.net/java/houg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Van Eyck: </a:t>
            </a:r>
            <a:br>
              <a:rPr lang="en-US" dirty="0" smtClean="0"/>
            </a:br>
            <a:r>
              <a:rPr lang="en-US" dirty="0" smtClean="0"/>
              <a:t>Follow the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Krista Kelly</a:t>
            </a:r>
          </a:p>
          <a:p>
            <a:r>
              <a:rPr lang="en-US" dirty="0" smtClean="0"/>
              <a:t>Kevin 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2830" y="6381026"/>
            <a:ext cx="493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Advisors: Ingrid </a:t>
            </a:r>
            <a:r>
              <a:rPr lang="en-US" dirty="0" err="1" smtClean="0"/>
              <a:t>Daubechies</a:t>
            </a:r>
            <a:r>
              <a:rPr lang="en-US" dirty="0" smtClean="0"/>
              <a:t> &amp; </a:t>
            </a:r>
            <a:r>
              <a:rPr lang="en-US" dirty="0" err="1" smtClean="0"/>
              <a:t>Rayan</a:t>
            </a:r>
            <a:r>
              <a:rPr lang="en-US" dirty="0" smtClean="0"/>
              <a:t> Saab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143" y="533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Gabor Annulus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52600"/>
                <a:ext cx="7391400" cy="4419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Circular wavelet filter</a:t>
                </a:r>
              </a:p>
              <a:p>
                <a:r>
                  <a:rPr lang="en-US" dirty="0" smtClean="0"/>
                  <a:t>Inputs:</a:t>
                </a:r>
              </a:p>
              <a:p>
                <a:pPr lvl="1"/>
                <a:r>
                  <a:rPr lang="en-US" dirty="0" smtClean="0"/>
                  <a:t>Kernel Size --- 80</a:t>
                </a:r>
              </a:p>
              <a:p>
                <a:pPr lvl="1"/>
                <a:r>
                  <a:rPr lang="en-US" dirty="0" smtClean="0"/>
                  <a:t>Wavelength (=100) --- </a:t>
                </a:r>
                <a:r>
                  <a:rPr lang="en-US" i="1" dirty="0" smtClean="0"/>
                  <a:t>f</a:t>
                </a:r>
                <a:r>
                  <a:rPr lang="en-US" i="1" baseline="-25000" dirty="0" smtClean="0"/>
                  <a:t>0</a:t>
                </a:r>
                <a:endParaRPr lang="en-US" baseline="-25000" dirty="0" smtClean="0"/>
              </a:p>
              <a:p>
                <a:pPr lvl="1"/>
                <a:r>
                  <a:rPr lang="en-US" dirty="0" smtClean="0"/>
                  <a:t>Gaussian deviation (1-10 usually) ---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Radius of circle ---  </a:t>
                </a:r>
                <a:r>
                  <a:rPr lang="en-US" b="1" dirty="0" smtClean="0"/>
                  <a:t>r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52600"/>
                <a:ext cx="7391400" cy="4419600"/>
              </a:xfrm>
              <a:blipFill rotWithShape="1">
                <a:blip r:embed="rId2"/>
                <a:stretch>
                  <a:fillRect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343400"/>
            <a:ext cx="6158410" cy="2133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4400"/>
            <a:ext cx="1828285" cy="17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3429000" cy="1143000"/>
          </a:xfrm>
        </p:spPr>
        <p:txBody>
          <a:bodyPr/>
          <a:lstStyle/>
          <a:p>
            <a:r>
              <a:rPr lang="en-US" dirty="0" smtClean="0"/>
              <a:t>Loop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848600" cy="5624409"/>
          </a:xfrm>
        </p:spPr>
      </p:pic>
      <p:sp>
        <p:nvSpPr>
          <p:cNvPr id="8" name="TextBox 7"/>
          <p:cNvSpPr txBox="1"/>
          <p:nvPr/>
        </p:nvSpPr>
        <p:spPr>
          <a:xfrm>
            <a:off x="2438400" y="990600"/>
            <a:ext cx="441819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9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Thresholding</a:t>
            </a:r>
            <a:r>
              <a:rPr lang="en-US" sz="29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for Gabor</a:t>
            </a:r>
            <a:endParaRPr lang="en-US" sz="40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308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8" y="2799806"/>
            <a:ext cx="3848283" cy="36222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2643834"/>
            <a:ext cx="3767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Gabor Annulus Without </a:t>
            </a:r>
            <a:r>
              <a:rPr lang="en-US" sz="1600" b="1" dirty="0" err="1" smtClean="0"/>
              <a:t>Thresholding</a:t>
            </a:r>
            <a:endParaRPr lang="en-US" sz="16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10246"/>
            <a:ext cx="3542359" cy="34381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5986" y="5987534"/>
            <a:ext cx="34515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Gabor Annulus With </a:t>
            </a:r>
            <a:r>
              <a:rPr lang="en-US" sz="1600" b="1" dirty="0" err="1"/>
              <a:t>Thresholding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1219200"/>
            <a:ext cx="5129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Gabor Continued…</a:t>
            </a:r>
          </a:p>
        </p:txBody>
      </p:sp>
    </p:spTree>
    <p:extLst>
      <p:ext uri="{BB962C8B-B14F-4D97-AF65-F5344CB8AC3E}">
        <p14:creationId xmlns:p14="http://schemas.microsoft.com/office/powerpoint/2010/main" val="14266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the Gabor is used…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90800"/>
            <a:ext cx="3757248" cy="3671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456749"/>
            <a:ext cx="3657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hreshold again using  “loop control”</a:t>
            </a:r>
          </a:p>
          <a:p>
            <a:pPr algn="ctr"/>
            <a:endParaRPr lang="en-US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This is then put through a function called </a:t>
            </a:r>
            <a:r>
              <a:rPr lang="en-US" sz="24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imdilate</a:t>
            </a:r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– a logical matrix that will threshold further so we can locate the pearls.</a:t>
            </a: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9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7935686" cy="5876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614" y="304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Plot of Rough Pearl Locations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6" y="637903"/>
            <a:ext cx="7847905" cy="585939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7873" y="152400"/>
            <a:ext cx="7523758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dirty="0" smtClean="0">
                <a:solidFill>
                  <a:srgbClr val="FF0000"/>
                </a:solidFill>
              </a:rPr>
              <a:t>Plot of </a:t>
            </a:r>
            <a:r>
              <a:rPr lang="en-US" sz="3400" dirty="0" err="1" smtClean="0">
                <a:solidFill>
                  <a:srgbClr val="FF0000"/>
                </a:solidFill>
              </a:rPr>
              <a:t>Thresholded</a:t>
            </a:r>
            <a:r>
              <a:rPr lang="en-US" sz="3400" dirty="0" smtClean="0">
                <a:solidFill>
                  <a:srgbClr val="FF0000"/>
                </a:solidFill>
              </a:rPr>
              <a:t> Pearl Locations</a:t>
            </a:r>
            <a:endParaRPr lang="en-US" sz="3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1" y="3886200"/>
            <a:ext cx="3496359" cy="26175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Pcards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here are no Aces, Kings, or Queens.</a:t>
            </a:r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777317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Given the locations of where pearls may be found</a:t>
            </a:r>
          </a:p>
          <a:p>
            <a:pPr lvl="1"/>
            <a:r>
              <a:rPr lang="en-US" dirty="0" smtClean="0"/>
              <a:t>We create 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en-US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Pcards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  <a:r>
              <a:rPr lang="en-US" dirty="0"/>
              <a:t>:</a:t>
            </a:r>
            <a:r>
              <a:rPr lang="en-US" dirty="0" smtClean="0"/>
              <a:t> small 40x40 images around each location and fill up what we call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dirty="0" smtClean="0"/>
              <a:t>, the deck of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cards</a:t>
            </a:r>
            <a:r>
              <a:rPr lang="en-US" dirty="0" smtClean="0"/>
              <a:t>/images</a:t>
            </a:r>
          </a:p>
          <a:p>
            <a:pPr lvl="1"/>
            <a:r>
              <a:rPr lang="en-US" dirty="0" smtClean="0"/>
              <a:t>The size of P is [</a:t>
            </a:r>
            <a:r>
              <a:rPr lang="en-US" dirty="0"/>
              <a:t>4</a:t>
            </a:r>
            <a:r>
              <a:rPr lang="en-US" dirty="0" smtClean="0"/>
              <a:t>0   40 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200" dirty="0" smtClean="0"/>
              <a:t>#-of-cards]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953491"/>
            <a:ext cx="2560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200" dirty="0" smtClean="0"/>
              <a:t>Sample </a:t>
            </a:r>
            <a:r>
              <a:rPr lang="en-US" sz="2200" dirty="0" err="1" smtClean="0"/>
              <a:t>Pcard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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01000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U</a:t>
            </a:r>
            <a:r>
              <a:rPr lang="en-US" sz="3600" dirty="0" smtClean="0"/>
              <a:t>se and abuse the </a:t>
            </a:r>
            <a:r>
              <a:rPr lang="en-US" sz="3600" dirty="0" err="1" smtClean="0"/>
              <a:t>Pcards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0"/>
            <a:ext cx="3581400" cy="2686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7"/>
          </a:xfrm>
        </p:spPr>
        <p:txBody>
          <a:bodyPr>
            <a:normAutofit/>
          </a:bodyPr>
          <a:lstStyle/>
          <a:p>
            <a:r>
              <a:rPr lang="en-US" dirty="0" smtClean="0"/>
              <a:t>Apply the Hough Transform</a:t>
            </a:r>
          </a:p>
          <a:p>
            <a:pPr lvl="1"/>
            <a:r>
              <a:rPr lang="en-US" dirty="0" smtClean="0"/>
              <a:t>Locates the relative center and radius on the </a:t>
            </a:r>
            <a:r>
              <a:rPr lang="en-US" dirty="0" err="1" smtClean="0"/>
              <a:t>Pcard</a:t>
            </a:r>
            <a:endParaRPr lang="en-US" dirty="0" smtClean="0"/>
          </a:p>
          <a:p>
            <a:r>
              <a:rPr lang="en-US" dirty="0" smtClean="0"/>
              <a:t>Extract the literal locations</a:t>
            </a:r>
          </a:p>
          <a:p>
            <a:r>
              <a:rPr lang="en-US" dirty="0" smtClean="0"/>
              <a:t>Able to cut out the pearl</a:t>
            </a:r>
          </a:p>
          <a:p>
            <a:r>
              <a:rPr lang="en-US" dirty="0" smtClean="0"/>
              <a:t>Now what about the light?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08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Wedges – find the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two variables, alpha and delta.</a:t>
            </a:r>
          </a:p>
          <a:p>
            <a:r>
              <a:rPr lang="en-US" dirty="0" smtClean="0"/>
              <a:t>Cut out 20 degree wedges from -90 to 90</a:t>
            </a:r>
          </a:p>
          <a:p>
            <a:r>
              <a:rPr lang="en-US" dirty="0" smtClean="0"/>
              <a:t>Average the values  by summing the pixel values and divide by the number of pixels.</a:t>
            </a:r>
          </a:p>
          <a:p>
            <a:r>
              <a:rPr lang="en-US" dirty="0" smtClean="0"/>
              <a:t>Find the max</a:t>
            </a:r>
          </a:p>
          <a:p>
            <a:r>
              <a:rPr lang="en-US" dirty="0" smtClean="0"/>
              <a:t>If n&lt;3, disregard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449849"/>
            <a:ext cx="2009495" cy="2026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49849"/>
            <a:ext cx="2158408" cy="20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3091"/>
            <a:ext cx="8047905" cy="605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264" y="412685"/>
            <a:ext cx="5364576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Raw Angles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7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Ghent Altarpiece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Finished in 1432</a:t>
            </a:r>
          </a:p>
          <a:p>
            <a:r>
              <a:rPr lang="en-US" sz="3600" dirty="0" smtClean="0"/>
              <a:t>24 framed panels</a:t>
            </a:r>
            <a:endParaRPr lang="en-US" sz="3600" dirty="0"/>
          </a:p>
          <a:p>
            <a:r>
              <a:rPr lang="en-US" sz="3600" dirty="0" smtClean="0"/>
              <a:t>Religious painting</a:t>
            </a:r>
          </a:p>
          <a:p>
            <a:r>
              <a:rPr lang="en-US" sz="3600" dirty="0" smtClean="0"/>
              <a:t>Light source significance</a:t>
            </a:r>
          </a:p>
        </p:txBody>
      </p:sp>
    </p:spTree>
    <p:extLst>
      <p:ext uri="{BB962C8B-B14F-4D97-AF65-F5344CB8AC3E}">
        <p14:creationId xmlns:p14="http://schemas.microsoft.com/office/powerpoint/2010/main" val="78380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discounted an angle using the following rule:</a:t>
            </a:r>
          </a:p>
          <a:p>
            <a:pPr lvl="1"/>
            <a:r>
              <a:rPr lang="en-US" sz="2800" dirty="0" smtClean="0"/>
              <a:t>If the </a:t>
            </a:r>
            <a:r>
              <a:rPr lang="en-US" sz="2800" dirty="0" err="1" smtClean="0"/>
              <a:t>MaxValue</a:t>
            </a:r>
            <a:r>
              <a:rPr lang="en-US" sz="2800" dirty="0" smtClean="0"/>
              <a:t>&lt;</a:t>
            </a:r>
            <a:r>
              <a:rPr lang="en-US" sz="2800" dirty="0" err="1" smtClean="0"/>
              <a:t>MeanValue</a:t>
            </a:r>
            <a:r>
              <a:rPr lang="en-US" sz="2800" dirty="0" smtClean="0"/>
              <a:t>*1.2</a:t>
            </a:r>
          </a:p>
          <a:p>
            <a:pPr lvl="1"/>
            <a:r>
              <a:rPr lang="en-US" sz="2800" dirty="0" smtClean="0"/>
              <a:t>Discount the angle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83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428"/>
            <a:ext cx="7848600" cy="5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Thresholded</a:t>
            </a:r>
            <a:r>
              <a:rPr lang="en-US" dirty="0" smtClean="0">
                <a:solidFill>
                  <a:srgbClr val="FF0000"/>
                </a:solidFill>
              </a:rPr>
              <a:t> Angles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8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27"/>
            <a:ext cx="9144001" cy="68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010348"/>
          </a:xfrm>
        </p:spPr>
        <p:txBody>
          <a:bodyPr/>
          <a:lstStyle/>
          <a:p>
            <a:pPr marL="68580" indent="0" algn="ctr">
              <a:buNone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Our research suggests he was at least accurate enough to have a general direction</a:t>
            </a:r>
          </a:p>
          <a:p>
            <a:r>
              <a:rPr lang="en-US" dirty="0" smtClean="0"/>
              <a:t>Is there more than one light source?</a:t>
            </a:r>
          </a:p>
          <a:p>
            <a:r>
              <a:rPr lang="en-US" dirty="0" smtClean="0"/>
              <a:t>Was he really that good?</a:t>
            </a:r>
          </a:p>
          <a:p>
            <a:r>
              <a:rPr lang="en-US" dirty="0" smtClean="0"/>
              <a:t>Error in our calculations is significant – </a:t>
            </a:r>
          </a:p>
          <a:p>
            <a:r>
              <a:rPr lang="en-US" dirty="0"/>
              <a:t>The answer is still up in the </a:t>
            </a:r>
            <a:r>
              <a:rPr lang="en-US" dirty="0" smtClean="0"/>
              <a:t>air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669" y="5662357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Questions?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4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Hough Transform Code: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www.mathworks.com/matlabcentral/fileexchange/26978-hough-transform-for-circles</a:t>
            </a:r>
            <a:endParaRPr lang="en-US" dirty="0" smtClean="0"/>
          </a:p>
          <a:p>
            <a:r>
              <a:rPr lang="en-US" dirty="0" smtClean="0"/>
              <a:t>Gabor Annulus Code &amp; Paper:</a:t>
            </a:r>
          </a:p>
          <a:p>
            <a:pPr lvl="1"/>
            <a:r>
              <a:rPr lang="en-US" dirty="0">
                <a:hlinkClick r:id="rId3"/>
              </a:rPr>
              <a:t>http://red.cs.nott.ac.uk/~aqr//circle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/>
              <a:t>A. Rhodes and L. </a:t>
            </a:r>
            <a:r>
              <a:rPr lang="en-US" dirty="0" err="1"/>
              <a:t>Bai</a:t>
            </a:r>
            <a:r>
              <a:rPr lang="en-US" dirty="0"/>
              <a:t>. Circle Detection Using a Gabor Annulus. </a:t>
            </a:r>
            <a:r>
              <a:rPr lang="en-US" i="1" dirty="0"/>
              <a:t>Proceedings of the 22nd British Machine Vision Conference.</a:t>
            </a:r>
            <a:r>
              <a:rPr lang="en-US" dirty="0"/>
              <a:t> Dundee, UK, 2011.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99" y="-381000"/>
            <a:ext cx="9829800" cy="74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877" y="0"/>
            <a:ext cx="576812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375877" cy="3098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1640"/>
            <a:ext cx="3399814" cy="376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459775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143000"/>
            <a:ext cx="243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 size: </a:t>
            </a:r>
          </a:p>
          <a:p>
            <a:pPr algn="ctr"/>
            <a:r>
              <a:rPr lang="en-US" dirty="0" smtClean="0"/>
              <a:t>[6668   4992   3] Pixels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Rescaled and converted to black and white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Resized: [1111 832]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Reduced amount of data by a factor of 108 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/>
              <a:t>W</a:t>
            </a:r>
            <a:r>
              <a:rPr lang="en-US" dirty="0" smtClean="0"/>
              <a:t>hich reduced calculation time significantly</a:t>
            </a:r>
          </a:p>
        </p:txBody>
      </p:sp>
    </p:spTree>
    <p:extLst>
      <p:ext uri="{BB962C8B-B14F-4D97-AF65-F5344CB8AC3E}">
        <p14:creationId xmlns:p14="http://schemas.microsoft.com/office/powerpoint/2010/main" val="428011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Analyze the Image?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here are other reflections but for consistency and purest results- focus on one shape</a:t>
            </a:r>
          </a:p>
          <a:p>
            <a:pPr lvl="1"/>
            <a:r>
              <a:rPr lang="en-US" dirty="0" smtClean="0"/>
              <a:t>The pearl (</a:t>
            </a:r>
            <a:r>
              <a:rPr lang="en-US" dirty="0" err="1" smtClean="0"/>
              <a:t>dundundun</a:t>
            </a:r>
            <a:r>
              <a:rPr lang="en-US" dirty="0" smtClean="0"/>
              <a:t>…!)</a:t>
            </a:r>
          </a:p>
          <a:p>
            <a:pPr lvl="2"/>
            <a:r>
              <a:rPr lang="en-US" dirty="0" err="1" smtClean="0"/>
              <a:t>Circuluar</a:t>
            </a:r>
            <a:endParaRPr lang="en-US" dirty="0" smtClean="0"/>
          </a:p>
          <a:p>
            <a:pPr lvl="2"/>
            <a:r>
              <a:rPr lang="en-US" dirty="0" smtClean="0"/>
              <a:t>Uniform</a:t>
            </a:r>
          </a:p>
          <a:p>
            <a:pPr lvl="2"/>
            <a:r>
              <a:rPr lang="en-US" dirty="0" smtClean="0"/>
              <a:t>Existing codes available</a:t>
            </a:r>
          </a:p>
          <a:p>
            <a:pPr lvl="3"/>
            <a:r>
              <a:rPr lang="en-US" dirty="0" smtClean="0"/>
              <a:t>Hough</a:t>
            </a:r>
          </a:p>
          <a:p>
            <a:pPr lvl="3"/>
            <a:r>
              <a:rPr lang="en-US" dirty="0" smtClean="0"/>
              <a:t>Gabor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40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222" y="4386943"/>
            <a:ext cx="26924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6" y="4110446"/>
            <a:ext cx="3052354" cy="2289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Canny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function:</a:t>
            </a:r>
          </a:p>
          <a:p>
            <a:pPr lvl="1"/>
            <a:r>
              <a:rPr lang="en-US" dirty="0" smtClean="0"/>
              <a:t>e = edge(</a:t>
            </a:r>
            <a:r>
              <a:rPr lang="en-US" dirty="0" err="1" smtClean="0"/>
              <a:t>bwimage</a:t>
            </a:r>
            <a:r>
              <a:rPr lang="en-US" dirty="0" smtClean="0"/>
              <a:t>,`canny’, .5);</a:t>
            </a:r>
          </a:p>
          <a:p>
            <a:pPr lvl="1"/>
            <a:r>
              <a:rPr lang="en-US" dirty="0" smtClean="0"/>
              <a:t>Shows up in both Hough and Gabor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380412"/>
            <a:ext cx="2692400" cy="201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1924" y="420663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Canny .3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2746" y="420663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Canny .5</a:t>
            </a:r>
          </a:p>
        </p:txBody>
      </p:sp>
    </p:spTree>
    <p:extLst>
      <p:ext uri="{BB962C8B-B14F-4D97-AF65-F5344CB8AC3E}">
        <p14:creationId xmlns:p14="http://schemas.microsoft.com/office/powerpoint/2010/main" val="5182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Hough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r>
              <a:rPr lang="en-US" dirty="0" smtClean="0"/>
              <a:t>Edge detection technique</a:t>
            </a:r>
          </a:p>
          <a:p>
            <a:r>
              <a:rPr lang="en-US" dirty="0">
                <a:hlinkClick r:id="rId2"/>
              </a:rPr>
              <a:t>http://www.markschulze.net/java/hough/</a:t>
            </a:r>
            <a:endParaRPr lang="en-US" dirty="0" smtClean="0"/>
          </a:p>
          <a:p>
            <a:r>
              <a:rPr lang="en-US" dirty="0" smtClean="0"/>
              <a:t>Returns a 3-D accumulator array</a:t>
            </a:r>
          </a:p>
          <a:p>
            <a:pPr lvl="1"/>
            <a:r>
              <a:rPr lang="en-US" dirty="0" smtClean="0"/>
              <a:t>Voting on circle locations &amp; radii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63043"/>
            <a:ext cx="36576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3664857" cy="27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28650"/>
            <a:ext cx="81026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2713" y="684474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ough Transform - Raw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0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2534</TotalTime>
  <Words>474</Words>
  <Application>Microsoft Office PowerPoint</Application>
  <PresentationFormat>On-screen Show (4:3)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Van Eyck:  Follow the Light</vt:lpstr>
      <vt:lpstr>The Ghent Altarpiece</vt:lpstr>
      <vt:lpstr>PowerPoint Presentation</vt:lpstr>
      <vt:lpstr>PowerPoint Presentation</vt:lpstr>
      <vt:lpstr>PowerPoint Presentation</vt:lpstr>
      <vt:lpstr>How to Analyze the Image?</vt:lpstr>
      <vt:lpstr>Canny Filter</vt:lpstr>
      <vt:lpstr>Hough Transform</vt:lpstr>
      <vt:lpstr>PowerPoint Presentation</vt:lpstr>
      <vt:lpstr>Gabor Annulus</vt:lpstr>
      <vt:lpstr>Loop Control</vt:lpstr>
      <vt:lpstr>PowerPoint Presentation</vt:lpstr>
      <vt:lpstr>Once the Gabor is used…</vt:lpstr>
      <vt:lpstr>Plot of Rough Pearl Locations</vt:lpstr>
      <vt:lpstr>PowerPoint Presentation</vt:lpstr>
      <vt:lpstr>“Pcards”  There are no Aces, Kings, or Queens.</vt:lpstr>
      <vt:lpstr>Use and abuse the Pcards</vt:lpstr>
      <vt:lpstr>Wedges – find the light</vt:lpstr>
      <vt:lpstr>Raw Angles</vt:lpstr>
      <vt:lpstr>Thresholding</vt:lpstr>
      <vt:lpstr>Thresholded Angles</vt:lpstr>
      <vt:lpstr>PowerPoint Presentation</vt:lpstr>
      <vt:lpstr>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Eyck- Where is the light?</dc:title>
  <dc:creator>Laptop_Owner</dc:creator>
  <cp:lastModifiedBy>oit</cp:lastModifiedBy>
  <cp:revision>49</cp:revision>
  <dcterms:created xsi:type="dcterms:W3CDTF">2012-07-24T18:27:28Z</dcterms:created>
  <dcterms:modified xsi:type="dcterms:W3CDTF">2013-04-02T21:03:23Z</dcterms:modified>
</cp:coreProperties>
</file>