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Relationship Id="rId2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9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7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4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3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1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0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7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50D96-4859-9C46-9A04-60793E1C4486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A63D5-B863-4C4C-979F-A874DB666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2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12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4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8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6051"/>
            <a:ext cx="7772400" cy="2934399"/>
          </a:xfrm>
        </p:spPr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Laws of Logic </a:t>
            </a: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sz="3600" dirty="0" smtClean="0">
                <a:latin typeface="Times New Roman"/>
                <a:cs typeface="Times New Roman"/>
              </a:rPr>
              <a:t>and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Rules </a:t>
            </a:r>
            <a:r>
              <a:rPr lang="en-US" dirty="0">
                <a:latin typeface="Times New Roman"/>
                <a:cs typeface="Times New Roman"/>
              </a:rPr>
              <a:t>of Evidence</a:t>
            </a:r>
            <a:r>
              <a:rPr lang="en-US" dirty="0" smtClean="0">
                <a:effectLst/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28648"/>
            <a:ext cx="6400800" cy="141015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Larry Knop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Hamilton College</a:t>
            </a:r>
            <a:endParaRPr 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1872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4500"/>
            <a:ext cx="8229600" cy="5984875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With the common variance assumption the random variable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has a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-distribution with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+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 – 2 </a:t>
            </a:r>
            <a:r>
              <a:rPr lang="en-US" dirty="0" err="1" smtClean="0">
                <a:latin typeface="Times New Roman"/>
                <a:cs typeface="Times New Roman"/>
              </a:rPr>
              <a:t>df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All is sweetness and light – except 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170265"/>
              </p:ext>
            </p:extLst>
          </p:nvPr>
        </p:nvGraphicFramePr>
        <p:xfrm>
          <a:off x="2693988" y="1454150"/>
          <a:ext cx="3781425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" imgW="1447800" imgH="723900" progId="Equation.DSMT4">
                  <p:embed/>
                </p:oleObj>
              </mc:Choice>
              <mc:Fallback>
                <p:oleObj name="Equation" r:id="rId3" imgW="1447800" imgH="723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3988" y="1454150"/>
                        <a:ext cx="3781425" cy="189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57200" y="4822826"/>
            <a:ext cx="8229600" cy="114145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822826"/>
            <a:ext cx="8229600" cy="1249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/>
                <a:cs typeface="Times New Roman"/>
              </a:rPr>
              <a:t>The assumption of a common variance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            raises a conflict with transitivity.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752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428"/>
            <a:ext cx="8229600" cy="805456"/>
          </a:xfrm>
        </p:spPr>
        <p:txBody>
          <a:bodyPr/>
          <a:lstStyle/>
          <a:p>
            <a:r>
              <a:rPr lang="en-US" dirty="0" smtClean="0">
                <a:latin typeface="Times New Roman"/>
                <a:ea typeface="小塚ゴシック Pro M"/>
                <a:cs typeface="Times New Roman"/>
              </a:rPr>
              <a:t>Example</a:t>
            </a:r>
            <a:endParaRPr lang="en-US" dirty="0">
              <a:latin typeface="Times New Roman"/>
              <a:ea typeface="小塚ゴシック Pro M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8729"/>
            <a:ext cx="8229600" cy="3934331"/>
          </a:xfrm>
        </p:spPr>
        <p:txBody>
          <a:bodyPr numCol="3"/>
          <a:lstStyle/>
          <a:p>
            <a:r>
              <a:rPr lang="en-US" dirty="0" smtClean="0">
                <a:latin typeface="Times New Roman"/>
                <a:cs typeface="Times New Roman"/>
              </a:rPr>
              <a:t>5.45915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2.52951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5.45659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1.99805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n = 4</a:t>
            </a:r>
          </a:p>
          <a:p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  = 3.86</a:t>
            </a:r>
          </a:p>
          <a:p>
            <a:r>
              <a:rPr lang="en-US" i="1" dirty="0" err="1">
                <a:latin typeface="Times New Roman"/>
                <a:cs typeface="Times New Roman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 = 1.86</a:t>
            </a:r>
          </a:p>
          <a:p>
            <a:r>
              <a:rPr lang="en-US" dirty="0">
                <a:latin typeface="Times New Roman"/>
                <a:cs typeface="Times New Roman"/>
              </a:rPr>
              <a:t>5.21471</a:t>
            </a:r>
            <a:br>
              <a:rPr lang="en-US" dirty="0">
                <a:latin typeface="Times New Roman"/>
                <a:cs typeface="Times New Roman"/>
              </a:rPr>
            </a:br>
            <a:r>
              <a:rPr lang="en-US" dirty="0">
                <a:latin typeface="Times New Roman"/>
                <a:cs typeface="Times New Roman"/>
              </a:rPr>
              <a:t>    ... </a:t>
            </a:r>
            <a:br>
              <a:rPr lang="en-US" dirty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3.89517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4.92814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n = 100</a:t>
            </a:r>
          </a:p>
          <a:p>
            <a:r>
              <a:rPr lang="en-US" dirty="0">
                <a:latin typeface="Times New Roman"/>
                <a:cs typeface="Times New Roman"/>
              </a:rPr>
              <a:t>    = </a:t>
            </a:r>
            <a:r>
              <a:rPr lang="en-US" dirty="0" smtClean="0">
                <a:latin typeface="Times New Roman"/>
                <a:cs typeface="Times New Roman"/>
              </a:rPr>
              <a:t>4.887</a:t>
            </a:r>
          </a:p>
          <a:p>
            <a:r>
              <a:rPr lang="en-US" i="1" dirty="0" err="1" smtClean="0">
                <a:latin typeface="Times New Roman"/>
                <a:cs typeface="Times New Roman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0.92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6.30382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7.98292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4.74109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4.81625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n = 4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    = </a:t>
            </a:r>
            <a:r>
              <a:rPr lang="en-US" dirty="0" smtClean="0">
                <a:latin typeface="Times New Roman"/>
                <a:cs typeface="Times New Roman"/>
              </a:rPr>
              <a:t>5.96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i="1" dirty="0" err="1" smtClean="0">
                <a:latin typeface="Times New Roman"/>
                <a:cs typeface="Times New Roman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1.53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882901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/>
                <a:cs typeface="Times New Roman"/>
              </a:rPr>
              <a:t>The following are selected random samples generated by Minitab from a normal distribution with a common variance of 1. </a:t>
            </a:r>
            <a:endParaRPr lang="en-US" sz="32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930142"/>
              </p:ext>
            </p:extLst>
          </p:nvPr>
        </p:nvGraphicFramePr>
        <p:xfrm>
          <a:off x="815896" y="5343895"/>
          <a:ext cx="423182" cy="461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" imgW="139700" imgH="152400" progId="Equation.DSMT4">
                  <p:embed/>
                </p:oleObj>
              </mc:Choice>
              <mc:Fallback>
                <p:oleObj name="Equation" r:id="rId3" imgW="139700" imgH="15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5896" y="5343895"/>
                        <a:ext cx="423182" cy="461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220898"/>
              </p:ext>
            </p:extLst>
          </p:nvPr>
        </p:nvGraphicFramePr>
        <p:xfrm>
          <a:off x="3513138" y="5286375"/>
          <a:ext cx="42386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5" imgW="139700" imgH="190500" progId="Equation.DSMT4">
                  <p:embed/>
                </p:oleObj>
              </mc:Choice>
              <mc:Fallback>
                <p:oleObj name="Equation" r:id="rId5" imgW="139700" imgH="190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13138" y="5286375"/>
                        <a:ext cx="423862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433743"/>
              </p:ext>
            </p:extLst>
          </p:nvPr>
        </p:nvGraphicFramePr>
        <p:xfrm>
          <a:off x="6189663" y="5305425"/>
          <a:ext cx="4238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7" imgW="139700" imgH="152400" progId="Equation.DSMT4">
                  <p:embed/>
                </p:oleObj>
              </mc:Choice>
              <mc:Fallback>
                <p:oleObj name="Equation" r:id="rId7" imgW="139700" imgH="15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89663" y="5305425"/>
                        <a:ext cx="423862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5287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0770"/>
            <a:ext cx="8229600" cy="63816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Test H</a:t>
            </a:r>
            <a:r>
              <a:rPr lang="en-US" baseline="-25000" dirty="0" smtClean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: 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>
                <a:latin typeface="Times New Roman"/>
                <a:cs typeface="Times New Roman"/>
              </a:rPr>
              <a:t>b </a:t>
            </a: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sz="2400" dirty="0"/>
              <a:t>T-Test of difference = 0 (</a:t>
            </a:r>
            <a:r>
              <a:rPr lang="en-US" sz="2400" dirty="0" err="1"/>
              <a:t>vs</a:t>
            </a:r>
            <a:r>
              <a:rPr lang="en-US" sz="2400" dirty="0"/>
              <a:t> &lt;): T-Value = -2.10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-Value = 0.019</a:t>
            </a:r>
            <a:r>
              <a:rPr lang="en-US" sz="2400" dirty="0"/>
              <a:t>  DF = </a:t>
            </a:r>
            <a:r>
              <a:rPr lang="en-US" sz="2400" dirty="0" smtClean="0"/>
              <a:t>102  Both </a:t>
            </a:r>
            <a:r>
              <a:rPr lang="en-US" sz="2400" dirty="0"/>
              <a:t>use Pooled </a:t>
            </a:r>
            <a:r>
              <a:rPr lang="en-US" sz="2400" dirty="0" err="1"/>
              <a:t>StDev</a:t>
            </a:r>
            <a:r>
              <a:rPr lang="en-US" sz="2400" dirty="0"/>
              <a:t> = </a:t>
            </a:r>
            <a:r>
              <a:rPr lang="en-US" sz="2400" dirty="0" smtClean="0"/>
              <a:t>0.9605</a:t>
            </a:r>
            <a:br>
              <a:rPr lang="en-US" sz="2400" dirty="0" smtClean="0"/>
            </a:br>
            <a:r>
              <a:rPr lang="en-US" dirty="0" smtClean="0">
                <a:latin typeface="Times New Roman"/>
                <a:cs typeface="Times New Roman"/>
              </a:rPr>
              <a:t>Reject H</a:t>
            </a:r>
            <a:r>
              <a:rPr lang="en-US" baseline="-25000" dirty="0" smtClean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. Evidence supports the claim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 &lt;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sz="2400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Test H</a:t>
            </a:r>
            <a:r>
              <a:rPr lang="en-US" baseline="-25000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: 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</a:t>
            </a:r>
            <a:r>
              <a:rPr lang="en-US" i="1" dirty="0" smtClean="0">
                <a:latin typeface="Times New Roman"/>
                <a:cs typeface="Times New Roman"/>
              </a:rPr>
              <a:t>c 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r>
              <a:rPr lang="en-US" sz="2400" dirty="0"/>
              <a:t>T-Test of difference = 0 (</a:t>
            </a:r>
            <a:r>
              <a:rPr lang="en-US" sz="2400" dirty="0" err="1"/>
              <a:t>vs</a:t>
            </a:r>
            <a:r>
              <a:rPr lang="en-US" sz="2400" dirty="0"/>
              <a:t> &lt;): T-Value = -</a:t>
            </a:r>
            <a:r>
              <a:rPr lang="en-US" sz="2400" dirty="0" smtClean="0"/>
              <a:t>2.23 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P-Value = </a:t>
            </a:r>
            <a:r>
              <a:rPr lang="en-US" sz="2400" dirty="0" smtClean="0">
                <a:solidFill>
                  <a:srgbClr val="FF0000"/>
                </a:solidFill>
              </a:rPr>
              <a:t>0.014</a:t>
            </a:r>
            <a:r>
              <a:rPr lang="en-US" sz="2400" dirty="0" smtClean="0"/>
              <a:t>  </a:t>
            </a:r>
            <a:r>
              <a:rPr lang="en-US" sz="2400" dirty="0"/>
              <a:t>DF = 102  Both use Pooled </a:t>
            </a:r>
            <a:r>
              <a:rPr lang="en-US" sz="2400" dirty="0" err="1"/>
              <a:t>StDev</a:t>
            </a:r>
            <a:r>
              <a:rPr lang="en-US" sz="2400" dirty="0"/>
              <a:t> = </a:t>
            </a:r>
            <a:r>
              <a:rPr lang="en-US" sz="2400" dirty="0" smtClean="0"/>
              <a:t>0.9433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>
                <a:latin typeface="Times New Roman"/>
                <a:cs typeface="Times New Roman"/>
              </a:rPr>
              <a:t>Reject H</a:t>
            </a:r>
            <a:r>
              <a:rPr lang="en-US" baseline="-25000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. Evidence supports the claim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&lt;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sz="2400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Test H</a:t>
            </a:r>
            <a:r>
              <a:rPr lang="en-US" baseline="-25000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: 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 = </a:t>
            </a:r>
            <a:r>
              <a:rPr lang="en-US" i="1" dirty="0" smtClean="0">
                <a:latin typeface="Times New Roman"/>
                <a:cs typeface="Times New Roman"/>
              </a:rPr>
              <a:t>c 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r>
              <a:rPr lang="en-US" sz="2600" dirty="0"/>
              <a:t>T-Test of difference = 0 (</a:t>
            </a:r>
            <a:r>
              <a:rPr lang="en-US" sz="2600" dirty="0" err="1"/>
              <a:t>vs</a:t>
            </a:r>
            <a:r>
              <a:rPr lang="en-US" sz="2600" dirty="0"/>
              <a:t> &lt;): T-Value = </a:t>
            </a:r>
            <a:r>
              <a:rPr lang="en-US" sz="2600" dirty="0" smtClean="0"/>
              <a:t>-1.75  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>
                <a:solidFill>
                  <a:srgbClr val="FF0000"/>
                </a:solidFill>
              </a:rPr>
              <a:t>P-Value = </a:t>
            </a:r>
            <a:r>
              <a:rPr lang="en-US" sz="2600" dirty="0" smtClean="0">
                <a:solidFill>
                  <a:srgbClr val="FF0000"/>
                </a:solidFill>
              </a:rPr>
              <a:t>0.066</a:t>
            </a:r>
            <a:r>
              <a:rPr lang="en-US" sz="2600" dirty="0" smtClean="0"/>
              <a:t>  </a:t>
            </a:r>
            <a:r>
              <a:rPr lang="en-US" sz="2600" dirty="0"/>
              <a:t>DF = 6</a:t>
            </a:r>
            <a:r>
              <a:rPr lang="en-US" sz="2600" dirty="0" smtClean="0"/>
              <a:t>  </a:t>
            </a:r>
            <a:r>
              <a:rPr lang="en-US" sz="2600" dirty="0"/>
              <a:t>Both use Pooled </a:t>
            </a:r>
            <a:r>
              <a:rPr lang="en-US" sz="2600" dirty="0" err="1"/>
              <a:t>StDev</a:t>
            </a:r>
            <a:r>
              <a:rPr lang="en-US" sz="2600" dirty="0"/>
              <a:t> = </a:t>
            </a:r>
            <a:r>
              <a:rPr lang="en-US" sz="2600" dirty="0" smtClean="0"/>
              <a:t>1.7004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dirty="0" smtClean="0">
                <a:latin typeface="Times New Roman"/>
                <a:cs typeface="Times New Roman"/>
              </a:rPr>
              <a:t>Do NOT reject </a:t>
            </a:r>
            <a:r>
              <a:rPr lang="en-US" dirty="0">
                <a:latin typeface="Times New Roman"/>
                <a:cs typeface="Times New Roman"/>
              </a:rPr>
              <a:t>H</a:t>
            </a:r>
            <a:r>
              <a:rPr lang="en-US" baseline="-25000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. Evidence </a:t>
            </a:r>
            <a:r>
              <a:rPr lang="en-US" dirty="0" smtClean="0">
                <a:latin typeface="Times New Roman"/>
                <a:cs typeface="Times New Roman"/>
              </a:rPr>
              <a:t>is not strong enough to reject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sz="2400" dirty="0"/>
          </a:p>
          <a:p>
            <a:endParaRPr lang="en-US" dirty="0"/>
          </a:p>
          <a:p>
            <a:endParaRPr lang="en-US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236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833"/>
            <a:ext cx="8229600" cy="647463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The breaking of transitivity comes from the pooling of the standard deviations. 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The standard deviation is a measure of how well we know the location of a quantity. If we know one quantity well (small </a:t>
            </a:r>
            <a:r>
              <a:rPr lang="en-US" dirty="0" err="1" smtClean="0">
                <a:latin typeface="Times New Roman"/>
                <a:cs typeface="Times New Roman"/>
              </a:rPr>
              <a:t>s.d.</a:t>
            </a:r>
            <a:r>
              <a:rPr lang="en-US" dirty="0" smtClean="0">
                <a:latin typeface="Times New Roman"/>
                <a:cs typeface="Times New Roman"/>
              </a:rPr>
              <a:t> and large n) then the common variance assumption carries that knowledge over to the difference – even though knowledge of the second part of the difference is much less precise.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In the example we know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, the middle quantity, very well while our knowledge of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 and of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is much less precise. </a:t>
            </a:r>
          </a:p>
        </p:txBody>
      </p:sp>
    </p:spTree>
    <p:extLst>
      <p:ext uri="{BB962C8B-B14F-4D97-AF65-F5344CB8AC3E}">
        <p14:creationId xmlns:p14="http://schemas.microsoft.com/office/powerpoint/2010/main" val="1725034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6260"/>
            <a:ext cx="8229600" cy="6164842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Comparing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: the estimated difference is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        =  1.026 with a pooled </a:t>
            </a:r>
            <a:r>
              <a:rPr lang="en-US" dirty="0" err="1" smtClean="0">
                <a:latin typeface="Times New Roman"/>
                <a:cs typeface="Times New Roman"/>
              </a:rPr>
              <a:t>s.d.</a:t>
            </a:r>
            <a:r>
              <a:rPr lang="en-US" dirty="0" smtClean="0">
                <a:latin typeface="Times New Roman"/>
                <a:cs typeface="Times New Roman"/>
              </a:rPr>
              <a:t> of 0.9605. For the given sample sizes, the difference is statistically significant.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The comparison for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is similar. 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Comparing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>
                <a:latin typeface="Times New Roman"/>
                <a:cs typeface="Times New Roman"/>
              </a:rPr>
              <a:t> the estimated difference is </a:t>
            </a:r>
            <a:br>
              <a:rPr lang="en-US" dirty="0">
                <a:latin typeface="Times New Roman"/>
                <a:cs typeface="Times New Roman"/>
              </a:rPr>
            </a:br>
            <a:r>
              <a:rPr lang="en-US" dirty="0">
                <a:latin typeface="Times New Roman"/>
                <a:cs typeface="Times New Roman"/>
              </a:rPr>
              <a:t>           =  </a:t>
            </a:r>
            <a:r>
              <a:rPr lang="en-US" dirty="0" smtClean="0">
                <a:latin typeface="Times New Roman"/>
                <a:cs typeface="Times New Roman"/>
              </a:rPr>
              <a:t>2.10 </a:t>
            </a:r>
            <a:r>
              <a:rPr lang="en-US" dirty="0">
                <a:latin typeface="Times New Roman"/>
                <a:cs typeface="Times New Roman"/>
              </a:rPr>
              <a:t>with a pooled </a:t>
            </a:r>
            <a:r>
              <a:rPr lang="en-US" dirty="0" err="1">
                <a:latin typeface="Times New Roman"/>
                <a:cs typeface="Times New Roman"/>
              </a:rPr>
              <a:t>s.d.</a:t>
            </a:r>
            <a:r>
              <a:rPr lang="en-US" dirty="0">
                <a:latin typeface="Times New Roman"/>
                <a:cs typeface="Times New Roman"/>
              </a:rPr>
              <a:t> of </a:t>
            </a:r>
            <a:r>
              <a:rPr lang="en-US" dirty="0" smtClean="0">
                <a:latin typeface="Times New Roman"/>
                <a:cs typeface="Times New Roman"/>
              </a:rPr>
              <a:t>1.7004. Even though the estimated difference is larger, the pooled </a:t>
            </a:r>
            <a:r>
              <a:rPr lang="en-US" dirty="0" err="1" smtClean="0">
                <a:latin typeface="Times New Roman"/>
                <a:cs typeface="Times New Roman"/>
              </a:rPr>
              <a:t>s.d.</a:t>
            </a:r>
            <a:r>
              <a:rPr lang="en-US" dirty="0" smtClean="0">
                <a:latin typeface="Times New Roman"/>
                <a:cs typeface="Times New Roman"/>
              </a:rPr>
              <a:t> is also much larger and the sample sizes are both small. Consequently the difference is not significantly different from 0.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186127"/>
              </p:ext>
            </p:extLst>
          </p:nvPr>
        </p:nvGraphicFramePr>
        <p:xfrm>
          <a:off x="909283" y="819459"/>
          <a:ext cx="980296" cy="525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355600" imgH="190500" progId="Equation.DSMT4">
                  <p:embed/>
                </p:oleObj>
              </mc:Choice>
              <mc:Fallback>
                <p:oleObj name="Equation" r:id="rId3" imgW="355600" imgH="190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9283" y="819459"/>
                        <a:ext cx="980296" cy="525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035319"/>
              </p:ext>
            </p:extLst>
          </p:nvPr>
        </p:nvGraphicFramePr>
        <p:xfrm>
          <a:off x="925513" y="4060055"/>
          <a:ext cx="97948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355600" imgH="152400" progId="Equation.DSMT4">
                  <p:embed/>
                </p:oleObj>
              </mc:Choice>
              <mc:Fallback>
                <p:oleObj name="Equation" r:id="rId5" imgW="355600" imgH="15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5513" y="4060055"/>
                        <a:ext cx="979487" cy="42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151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4094"/>
            <a:ext cx="8229600" cy="5522070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So much for real world transitivity.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  There is a logic to the rules of evidence, but the logic is not quite as simple as the logic of mathematics. 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It should be noted that ANOVA, the </a:t>
            </a:r>
            <a:r>
              <a:rPr lang="en-US" dirty="0" err="1" smtClean="0">
                <a:latin typeface="Times New Roman"/>
                <a:cs typeface="Times New Roman"/>
              </a:rPr>
              <a:t>ANalysis</a:t>
            </a:r>
            <a:r>
              <a:rPr lang="en-US" dirty="0" smtClean="0">
                <a:latin typeface="Times New Roman"/>
                <a:cs typeface="Times New Roman"/>
              </a:rPr>
              <a:t> Of </a:t>
            </a:r>
            <a:r>
              <a:rPr lang="en-US" dirty="0" err="1" smtClean="0">
                <a:latin typeface="Times New Roman"/>
                <a:cs typeface="Times New Roman"/>
              </a:rPr>
              <a:t>VAriance</a:t>
            </a:r>
            <a:r>
              <a:rPr lang="en-US" dirty="0" smtClean="0">
                <a:latin typeface="Times New Roman"/>
                <a:cs typeface="Times New Roman"/>
              </a:rPr>
              <a:t>, applies to the comparison of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quantities – and is based on the assumption of a common variance, </a:t>
            </a:r>
            <a:r>
              <a:rPr lang="en-US" smtClean="0">
                <a:latin typeface="Times New Roman"/>
                <a:cs typeface="Times New Roman"/>
              </a:rPr>
              <a:t>which leads </a:t>
            </a:r>
            <a:r>
              <a:rPr lang="en-US" dirty="0" smtClean="0">
                <a:latin typeface="Times New Roman"/>
                <a:cs typeface="Times New Roman"/>
              </a:rPr>
              <a:t>to some interesting outcomes.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47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600201"/>
            <a:ext cx="8229600" cy="114145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901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Transitivity of Order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49878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For any real numbers a, b, c,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            if a &lt; b and b &lt; c then a &lt; c.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06970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Times New Roman"/>
                <a:cs typeface="Times New Roman"/>
              </a:rPr>
              <a:t>Transitivity is an implication. We must know a &lt; b and b &lt; c in order to conclude b &lt; c. </a:t>
            </a:r>
            <a:br>
              <a:rPr lang="en-US" sz="3200" dirty="0" smtClean="0">
                <a:latin typeface="Times New Roman"/>
                <a:cs typeface="Times New Roman"/>
              </a:rPr>
            </a:br>
            <a:endParaRPr lang="en-US" sz="3200" dirty="0" smtClean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Times New Roman"/>
                <a:cs typeface="Times New Roman"/>
              </a:rPr>
              <a:t>In mathematics: No problem. </a:t>
            </a:r>
            <a:r>
              <a:rPr lang="en-US" sz="3200" dirty="0" smtClean="0">
                <a:latin typeface="Times New Roman"/>
                <a:cs typeface="Times New Roman"/>
                <a:sym typeface="Wingdings"/>
              </a:rPr>
              <a:t> </a:t>
            </a:r>
            <a:br>
              <a:rPr lang="en-US" sz="3200" dirty="0" smtClean="0">
                <a:latin typeface="Times New Roman"/>
                <a:cs typeface="Times New Roman"/>
                <a:sym typeface="Wingdings"/>
              </a:rPr>
            </a:br>
            <a:r>
              <a:rPr lang="en-US" sz="3200" dirty="0" smtClean="0">
                <a:latin typeface="Times New Roman"/>
                <a:cs typeface="Times New Roman"/>
                <a:sym typeface="Wingdings"/>
              </a:rPr>
              <a:t>     We know numbers. 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Times New Roman"/>
                <a:cs typeface="Times New Roman"/>
                <a:sym typeface="Wingdings"/>
              </a:rPr>
              <a:t>In life: There’s a problem.  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4083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376"/>
            <a:ext cx="8229600" cy="5665788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In life we don’t know anything for certain. 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To find the value of a number a, we must take measurements and determine a as best we can from the evidence. 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Transitivity in the real world: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Suppose the evidence shows a &lt; b and the evidence shows b &lt; c. Can we conclude, based on the evidence, that a &lt; c?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4159250"/>
            <a:ext cx="8229600" cy="1539875"/>
          </a:xfrm>
          <a:prstGeom prst="roundRect">
            <a:avLst/>
          </a:prstGeom>
          <a:noFill/>
          <a:ln w="38100" cmpd="sng">
            <a:solidFill>
              <a:srgbClr val="E46C0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35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487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Background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53975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Let </a:t>
            </a:r>
            <a:r>
              <a:rPr lang="en-US" i="1" dirty="0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be the mean height of HC females.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Let </a:t>
            </a:r>
            <a:r>
              <a:rPr lang="en-US" i="1" dirty="0" err="1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err="1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be the mean height of HC males.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Conjecture:  </a:t>
            </a:r>
            <a:r>
              <a:rPr lang="en-US" i="1" dirty="0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&lt; </a:t>
            </a:r>
            <a:r>
              <a:rPr lang="en-US" i="1" dirty="0" err="1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i="1" dirty="0" err="1" smtClean="0">
                <a:latin typeface="Times New Roman"/>
                <a:cs typeface="Times New Roman"/>
              </a:rPr>
              <a:t>.</a:t>
            </a:r>
            <a:endParaRPr lang="en-US" i="1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Evidence: Take a sample of HC females and measure each subject’s height.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Data: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, …</a:t>
            </a:r>
            <a:r>
              <a:rPr lang="en-US" baseline="-250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.   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Then take a sample of HC males and measure each subject’s height.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Data: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, …</a:t>
            </a:r>
            <a:r>
              <a:rPr lang="en-US" baseline="-250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m</a:t>
            </a:r>
            <a:r>
              <a:rPr lang="en-US" baseline="-25000" dirty="0" err="1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761090"/>
              </p:ext>
            </p:extLst>
          </p:nvPr>
        </p:nvGraphicFramePr>
        <p:xfrm>
          <a:off x="5293880" y="3781425"/>
          <a:ext cx="334529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3" imgW="1206500" imgH="279400" progId="Equation.DSMT4">
                  <p:embed/>
                </p:oleObj>
              </mc:Choice>
              <mc:Fallback>
                <p:oleObj name="Equation" r:id="rId3" imgW="1206500" imgH="27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3880" y="3781425"/>
                        <a:ext cx="3345295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804216"/>
              </p:ext>
            </p:extLst>
          </p:nvPr>
        </p:nvGraphicFramePr>
        <p:xfrm>
          <a:off x="5246255" y="5194300"/>
          <a:ext cx="362700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5" imgW="1308100" imgH="279400" progId="Equation.DSMT4">
                  <p:embed/>
                </p:oleObj>
              </mc:Choice>
              <mc:Fallback>
                <p:oleObj name="Equation" r:id="rId5" imgW="1308100" imgH="27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46255" y="5194300"/>
                        <a:ext cx="3627002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317994"/>
              </p:ext>
            </p:extLst>
          </p:nvPr>
        </p:nvGraphicFramePr>
        <p:xfrm>
          <a:off x="864755" y="5768975"/>
          <a:ext cx="322145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7" imgW="1028700" imgH="241300" progId="Equation.DSMT4">
                  <p:embed/>
                </p:oleObj>
              </mc:Choice>
              <mc:Fallback>
                <p:oleObj name="Equation" r:id="rId7" imgW="1028700" imgH="241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4755" y="5768975"/>
                        <a:ext cx="3221455" cy="75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1531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8500"/>
            <a:ext cx="8229600" cy="5427663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To investigate our conjecture we will test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             H</a:t>
            </a:r>
            <a:r>
              <a:rPr lang="en-US" baseline="-25000" dirty="0" smtClean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:   </a:t>
            </a:r>
            <a:r>
              <a:rPr lang="en-US" i="1" dirty="0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    (or </a:t>
            </a:r>
            <a:r>
              <a:rPr lang="en-US" i="1" dirty="0" err="1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– </a:t>
            </a:r>
            <a:r>
              <a:rPr lang="en-US" i="1" dirty="0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smtClean="0">
                <a:latin typeface="Symbol" charset="2"/>
                <a:cs typeface="Symbol" charset="2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versus    H</a:t>
            </a:r>
            <a:r>
              <a:rPr lang="en-US" baseline="-25000" dirty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:   </a:t>
            </a:r>
            <a:r>
              <a:rPr lang="en-US" i="1" dirty="0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&lt; </a:t>
            </a:r>
            <a:r>
              <a:rPr lang="en-US" i="1" dirty="0" err="1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    (or </a:t>
            </a:r>
            <a:r>
              <a:rPr lang="en-US" i="1" dirty="0" err="1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– </a:t>
            </a:r>
            <a:r>
              <a:rPr lang="en-US" i="1" dirty="0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&gt; </a:t>
            </a:r>
            <a:r>
              <a:rPr lang="en-US" dirty="0" smtClean="0">
                <a:latin typeface="Symbol" charset="2"/>
                <a:cs typeface="Symbol" charset="2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Test statistic:   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Burning question: How likely is it to get a value of              as extreme as what we observed, or more so, if </a:t>
            </a:r>
            <a:r>
              <a:rPr lang="en-US" i="1" dirty="0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?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468053"/>
              </p:ext>
            </p:extLst>
          </p:nvPr>
        </p:nvGraphicFramePr>
        <p:xfrm>
          <a:off x="3224213" y="3168650"/>
          <a:ext cx="12334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3" imgW="393700" imgH="228600" progId="Equation.DSMT4">
                  <p:embed/>
                </p:oleObj>
              </mc:Choice>
              <mc:Fallback>
                <p:oleObj name="Equation" r:id="rId3" imgW="3937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4213" y="3168650"/>
                        <a:ext cx="1233487" cy="71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934863"/>
              </p:ext>
            </p:extLst>
          </p:nvPr>
        </p:nvGraphicFramePr>
        <p:xfrm>
          <a:off x="2351088" y="4740275"/>
          <a:ext cx="12334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5" imgW="393700" imgH="228600" progId="Equation.DSMT4">
                  <p:embed/>
                </p:oleObj>
              </mc:Choice>
              <mc:Fallback>
                <p:oleObj name="Equation" r:id="rId5" imgW="3937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1088" y="4740275"/>
                        <a:ext cx="1233487" cy="71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2545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376"/>
            <a:ext cx="8229600" cy="5665788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Goal: Calculate probabilities for            . To do so, we need a probability distribution. 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Starters: Assume each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is normally distributed with mean </a:t>
            </a:r>
            <a:r>
              <a:rPr lang="en-US" i="1" dirty="0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and standard deviation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>
                <a:latin typeface="Times New Roman"/>
                <a:cs typeface="Times New Roman"/>
              </a:rPr>
              <a:t>F</a:t>
            </a:r>
            <a:r>
              <a:rPr lang="en-US" dirty="0" err="1" smtClean="0">
                <a:latin typeface="Times New Roman"/>
                <a:cs typeface="Times New Roman"/>
              </a:rPr>
              <a:t>.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     Assume each </a:t>
            </a:r>
            <a:r>
              <a:rPr lang="en-US" i="1" dirty="0" err="1" smtClean="0">
                <a:latin typeface="Times New Roman"/>
                <a:cs typeface="Times New Roman"/>
              </a:rPr>
              <a:t>m</a:t>
            </a:r>
            <a:r>
              <a:rPr lang="en-US" i="1" baseline="-25000" dirty="0" err="1">
                <a:latin typeface="Times New Roman"/>
                <a:cs typeface="Times New Roman"/>
              </a:rPr>
              <a:t>j</a:t>
            </a:r>
            <a:r>
              <a:rPr lang="en-US" dirty="0" smtClean="0">
                <a:latin typeface="Times New Roman"/>
                <a:cs typeface="Times New Roman"/>
              </a:rPr>
              <a:t> is normally distributed with mean </a:t>
            </a:r>
            <a:r>
              <a:rPr lang="en-US" i="1" dirty="0" err="1" smtClean="0">
                <a:latin typeface="Symbol" charset="2"/>
                <a:cs typeface="Symbol" charset="2"/>
              </a:rPr>
              <a:t>m</a:t>
            </a:r>
            <a:r>
              <a:rPr lang="en-US" i="1" baseline="-25000" dirty="0" err="1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and standard deviation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>
                <a:latin typeface="Times New Roman"/>
                <a:cs typeface="Times New Roman"/>
              </a:rPr>
              <a:t>M</a:t>
            </a:r>
            <a:r>
              <a:rPr lang="en-US" dirty="0" err="1" smtClean="0">
                <a:latin typeface="Times New Roman"/>
                <a:cs typeface="Times New Roman"/>
              </a:rPr>
              <a:t>.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Further, assume we were reasonably intelligent as to how we chose our subjects, so that the measurements are independent. 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540254"/>
              </p:ext>
            </p:extLst>
          </p:nvPr>
        </p:nvGraphicFramePr>
        <p:xfrm>
          <a:off x="6176963" y="396876"/>
          <a:ext cx="12334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3" imgW="393700" imgH="228600" progId="Equation.DSMT4">
                  <p:embed/>
                </p:oleObj>
              </mc:Choice>
              <mc:Fallback>
                <p:oleObj name="Equation" r:id="rId3" imgW="3937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76963" y="396876"/>
                        <a:ext cx="1233487" cy="71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820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9750"/>
            <a:ext cx="8229600" cy="6048375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Under our assumptions the random variable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has a standard normal distribution.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Unfortunately there is a problem. We don’t know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F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or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 err="1" smtClean="0">
                <a:latin typeface="Times New Roman"/>
                <a:cs typeface="Times New Roman"/>
              </a:rPr>
              <a:t>.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Solution? We can replace the population standard deviations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by the sample standard deviations </a:t>
            </a:r>
            <a:r>
              <a:rPr lang="en-US" i="1" dirty="0" err="1" smtClean="0">
                <a:latin typeface="Times New Roman"/>
                <a:cs typeface="Times New Roman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n-US" i="1" dirty="0" err="1" smtClean="0">
                <a:latin typeface="Times New Roman"/>
                <a:cs typeface="Times New Roman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 err="1" smtClean="0">
                <a:latin typeface="Times New Roman"/>
                <a:cs typeface="Times New Roman"/>
              </a:rPr>
              <a:t>.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645596"/>
              </p:ext>
            </p:extLst>
          </p:nvPr>
        </p:nvGraphicFramePr>
        <p:xfrm>
          <a:off x="2676525" y="1136650"/>
          <a:ext cx="3848100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" imgW="1473200" imgH="736600" progId="Equation.DSMT4">
                  <p:embed/>
                </p:oleObj>
              </mc:Choice>
              <mc:Fallback>
                <p:oleObj name="Equation" r:id="rId3" imgW="1473200" imgH="73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6525" y="1136650"/>
                        <a:ext cx="3848100" cy="192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52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4499"/>
            <a:ext cx="8229600" cy="6143625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Under our assumptions the random variable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has a  </a:t>
            </a:r>
            <a:r>
              <a:rPr lang="en-US" i="1" dirty="0" smtClean="0">
                <a:latin typeface="Times New Roman"/>
                <a:cs typeface="Times New Roman"/>
              </a:rPr>
              <a:t>#@!!&amp;% </a:t>
            </a:r>
            <a:r>
              <a:rPr lang="en-US" dirty="0" smtClean="0">
                <a:latin typeface="Times New Roman"/>
                <a:cs typeface="Times New Roman"/>
              </a:rPr>
              <a:t> distribution.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The distribution of the random variable can be approximated by a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-distribution, if you don’t mind fractional degrees of freedom. Or, it can be approximated by a standard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-distribution with integer degrees of freedom if you don’t mind a less than optimal approximation. </a:t>
            </a:r>
            <a:r>
              <a:rPr lang="en-US" dirty="0" smtClean="0">
                <a:latin typeface="Times New Roman"/>
                <a:cs typeface="Times New Roman"/>
                <a:sym typeface="Wingdings"/>
              </a:rPr>
              <a:t> 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006533"/>
              </p:ext>
            </p:extLst>
          </p:nvPr>
        </p:nvGraphicFramePr>
        <p:xfrm>
          <a:off x="2909888" y="1120775"/>
          <a:ext cx="3284537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1257300" imgH="736600" progId="Equation.DSMT4">
                  <p:embed/>
                </p:oleObj>
              </mc:Choice>
              <mc:Fallback>
                <p:oleObj name="Equation" r:id="rId3" imgW="1257300" imgH="73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09888" y="1120775"/>
                        <a:ext cx="3284537" cy="192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347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875"/>
            <a:ext cx="8229600" cy="6032499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Alternatively, we can assume a common variance, so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Symbol" charset="2"/>
                <a:cs typeface="Symbol" charset="2"/>
              </a:rPr>
              <a:t>s</a:t>
            </a:r>
            <a:r>
              <a:rPr lang="en-US" i="1" baseline="-25000" dirty="0" err="1">
                <a:latin typeface="Times New Roman"/>
                <a:cs typeface="Times New Roman"/>
              </a:rPr>
              <a:t>C</a:t>
            </a:r>
            <a:r>
              <a:rPr lang="en-US" dirty="0" err="1" smtClean="0">
                <a:latin typeface="Times New Roman"/>
                <a:cs typeface="Times New Roman"/>
              </a:rPr>
              <a:t>.</a:t>
            </a:r>
            <a:r>
              <a:rPr lang="en-US" dirty="0" smtClean="0">
                <a:latin typeface="Times New Roman"/>
                <a:cs typeface="Times New Roman"/>
              </a:rPr>
              <a:t>  Then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has a standard normal distribution.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The common </a:t>
            </a:r>
            <a:r>
              <a:rPr lang="en-US" dirty="0" err="1" smtClean="0">
                <a:latin typeface="Times New Roman"/>
                <a:cs typeface="Times New Roman"/>
              </a:rPr>
              <a:t>s.d.</a:t>
            </a:r>
            <a:r>
              <a:rPr lang="en-US" dirty="0" smtClean="0">
                <a:latin typeface="Times New Roman"/>
                <a:cs typeface="Times New Roman"/>
              </a:rPr>
              <a:t> can be approximated by a pooled average of the two sample </a:t>
            </a:r>
            <a:r>
              <a:rPr lang="en-US" dirty="0" err="1" smtClean="0">
                <a:latin typeface="Times New Roman"/>
                <a:cs typeface="Times New Roman"/>
              </a:rPr>
              <a:t>s.d.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834600"/>
              </p:ext>
            </p:extLst>
          </p:nvPr>
        </p:nvGraphicFramePr>
        <p:xfrm>
          <a:off x="901700" y="1438275"/>
          <a:ext cx="7366000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3" imgW="2819400" imgH="736600" progId="Equation.DSMT4">
                  <p:embed/>
                </p:oleObj>
              </mc:Choice>
              <mc:Fallback>
                <p:oleObj name="Equation" r:id="rId3" imgW="2819400" imgH="73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1700" y="1438275"/>
                        <a:ext cx="7366000" cy="192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040888"/>
              </p:ext>
            </p:extLst>
          </p:nvPr>
        </p:nvGraphicFramePr>
        <p:xfrm>
          <a:off x="2457449" y="5092699"/>
          <a:ext cx="433604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5" imgW="1689100" imgH="520700" progId="Equation.DSMT4">
                  <p:embed/>
                </p:oleObj>
              </mc:Choice>
              <mc:Fallback>
                <p:oleObj name="Equation" r:id="rId5" imgW="1689100" imgH="520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57449" y="5092699"/>
                        <a:ext cx="4336045" cy="133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9628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172</Words>
  <Application>Microsoft Macintosh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MathType 6.0 Equation</vt:lpstr>
      <vt:lpstr>Laws of Logic  and  Rules of Evidence </vt:lpstr>
      <vt:lpstr>Transitivity of Order</vt:lpstr>
      <vt:lpstr>PowerPoint Presentation</vt:lpstr>
      <vt:lpstr>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</vt:vector>
  </TitlesOfParts>
  <Company>Hamilton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Laws of Logic  and  Rules of Evidence </dc:title>
  <dc:creator>ITS</dc:creator>
  <cp:lastModifiedBy>ITS</cp:lastModifiedBy>
  <cp:revision>39</cp:revision>
  <cp:lastPrinted>2013-04-04T08:19:32Z</cp:lastPrinted>
  <dcterms:created xsi:type="dcterms:W3CDTF">2013-04-02T23:48:03Z</dcterms:created>
  <dcterms:modified xsi:type="dcterms:W3CDTF">2013-04-04T08:19:45Z</dcterms:modified>
</cp:coreProperties>
</file>