
<file path=[Content_Types].xml><?xml version="1.0" encoding="utf-8"?>
<Types xmlns="http://schemas.openxmlformats.org/package/2006/content-types">
  <Default Extension="pict" ContentType="image/pict"/>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embeddings/Microsoft_Equation3.bin" ContentType="application/vnd.openxmlformats-officedocument.oleObject"/>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Layouts/slideLayout3.xml" ContentType="application/vnd.openxmlformats-officedocument.presentationml.slideLayout+xml"/>
  <Override PartName="/ppt/embeddings/Microsoft_Equation1.bin" ContentType="application/vnd.openxmlformats-officedocument.oleObject"/>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embeddings/Microsoft_Equation2.bin" ContentType="application/vnd.openxmlformats-officedocument.oleObject"/>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865" r:id="rId1"/>
  </p:sldMasterIdLst>
  <p:notesMasterIdLst>
    <p:notesMasterId r:id="rId14"/>
  </p:notesMasterIdLst>
  <p:sldIdLst>
    <p:sldId id="256" r:id="rId2"/>
    <p:sldId id="267" r:id="rId3"/>
    <p:sldId id="268" r:id="rId4"/>
    <p:sldId id="257" r:id="rId5"/>
    <p:sldId id="259" r:id="rId6"/>
    <p:sldId id="260" r:id="rId7"/>
    <p:sldId id="266" r:id="rId8"/>
    <p:sldId id="261" r:id="rId9"/>
    <p:sldId id="262" r:id="rId10"/>
    <p:sldId id="263" r:id="rId11"/>
    <p:sldId id="264"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5246" autoAdjust="0"/>
  </p:normalViewPr>
  <p:slideViewPr>
    <p:cSldViewPr snapToGrid="0" snapToObjects="1">
      <p:cViewPr varScale="1">
        <p:scale>
          <a:sx n="87" d="100"/>
          <a:sy n="87" d="100"/>
        </p:scale>
        <p:origin x="-960"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758285-34F1-244F-A824-CD7B54CD9AED}" type="datetimeFigureOut">
              <a:rPr lang="en-US" smtClean="0"/>
              <a:pPr/>
              <a:t>4/2/13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CC937F-0BF4-804F-8AB7-A4788F00131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Which means that the chances of the chains meeting is close to 84%</a:t>
            </a:r>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very good paper by </a:t>
            </a:r>
            <a:r>
              <a:rPr lang="en-US" dirty="0" err="1" smtClean="0"/>
              <a:t>Lagarias</a:t>
            </a:r>
            <a:r>
              <a:rPr lang="en-US" dirty="0" smtClean="0"/>
              <a:t>, Rains and </a:t>
            </a:r>
            <a:r>
              <a:rPr lang="en-US" dirty="0" err="1" smtClean="0"/>
              <a:t>Vanderbei</a:t>
            </a:r>
            <a:r>
              <a:rPr lang="en-US" dirty="0" smtClean="0"/>
              <a:t> called the </a:t>
            </a:r>
            <a:r>
              <a:rPr lang="en-US" dirty="0" err="1" smtClean="0"/>
              <a:t>Kruskal</a:t>
            </a:r>
            <a:r>
              <a:rPr lang="en-US" dirty="0" smtClean="0"/>
              <a:t> count which I actually have here with me for</a:t>
            </a:r>
            <a:r>
              <a:rPr lang="en-US" baseline="0" dirty="0" smtClean="0"/>
              <a:t> anyone interested.</a:t>
            </a:r>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Recall: A Markov chain</a:t>
            </a:r>
            <a:r>
              <a:rPr lang="en-US" baseline="0" dirty="0" smtClean="0"/>
              <a:t> is a stochastic process in which future behavior is determined by only a preset value, with no influence from the past.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will be doing a simplified version for our derivation.</a:t>
            </a:r>
          </a:p>
          <a:p>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Alternatively, what is the probability that our paths/chains</a:t>
            </a:r>
            <a:r>
              <a:rPr lang="en-US" baseline="0" dirty="0" smtClean="0"/>
              <a:t> intersect?</a:t>
            </a:r>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small values early in the</a:t>
            </a:r>
            <a:r>
              <a:rPr lang="en-US" baseline="0" dirty="0" smtClean="0"/>
              <a:t> deck this is unreasonable (the probability is surely not constant) but for larger decks this is not an unreasonable assumption.</a:t>
            </a:r>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must be r-1 failures before the first success occurs.</a:t>
            </a:r>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quantity P(I&gt;52)</a:t>
            </a:r>
            <a:r>
              <a:rPr lang="en-US" baseline="0" dirty="0" smtClean="0"/>
              <a:t> is just the probability that our two paths intersect after the 52 cards have been dealt. The complement of that is the probability that they intersect before the 52 cards have all been dealt in which case I win.</a:t>
            </a:r>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CC937F-0BF4-804F-8AB7-A4788F001318}"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4FFE7505-569B-C440-B978-75F415AC8153}"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9FDE-E7E5-2A4B-A476-3E9FC27A866F}"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FFE7505-569B-C440-B978-75F415AC8153}"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9FDE-E7E5-2A4B-A476-3E9FC27A866F}"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4FFE7505-569B-C440-B978-75F415AC8153}"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9FDE-E7E5-2A4B-A476-3E9FC27A866F}"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FFE7505-569B-C440-B978-75F415AC8153}"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FFE7505-569B-C440-B978-75F415AC8153}"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FFE7505-569B-C440-B978-75F415AC8153}" type="datetimeFigureOut">
              <a:rPr lang="en-US" smtClean="0"/>
              <a:pPr/>
              <a:t>4/2/13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FFE7505-569B-C440-B978-75F415AC8153}"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FFE7505-569B-C440-B978-75F415AC8153}" type="datetimeFigureOut">
              <a:rPr lang="en-US" smtClean="0"/>
              <a:pPr/>
              <a:t>4/2/13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FFE7505-569B-C440-B978-75F415AC8153}" type="datetimeFigureOut">
              <a:rPr lang="en-US" smtClean="0"/>
              <a:pPr/>
              <a:t>4/2/13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E7505-569B-C440-B978-75F415AC8153}" type="datetimeFigureOut">
              <a:rPr lang="en-US" smtClean="0"/>
              <a:pPr/>
              <a:t>4/2/13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FE7505-569B-C440-B978-75F415AC8153}" type="datetimeFigureOut">
              <a:rPr lang="en-US" smtClean="0"/>
              <a:pPr/>
              <a:t>4/2/13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CC9FDE-E7E5-2A4B-A476-3E9FC27A86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4FFE7505-569B-C440-B978-75F415AC8153}" type="datetimeFigureOut">
              <a:rPr lang="en-US" smtClean="0"/>
              <a:pPr/>
              <a:t>4/2/13</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E7CC9FDE-E7E5-2A4B-A476-3E9FC27A866F}"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Microsoft_Equation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317" y="1204171"/>
            <a:ext cx="8228013" cy="3222625"/>
          </a:xfrm>
        </p:spPr>
        <p:txBody>
          <a:bodyPr/>
          <a:lstStyle/>
          <a:p>
            <a:r>
              <a:rPr lang="en-US" sz="5000" dirty="0" err="1" smtClean="0"/>
              <a:t>Mathemagic</a:t>
            </a:r>
            <a:r>
              <a:rPr lang="en-US" sz="5000" dirty="0" smtClean="0"/>
              <a:t>: what happens at the intersection between magic and Math?</a:t>
            </a:r>
            <a:endParaRPr lang="en-US" sz="5000" dirty="0"/>
          </a:p>
        </p:txBody>
      </p:sp>
      <p:sp>
        <p:nvSpPr>
          <p:cNvPr id="3" name="Subtitle 2"/>
          <p:cNvSpPr>
            <a:spLocks noGrp="1"/>
          </p:cNvSpPr>
          <p:nvPr>
            <p:ph type="subTitle" idx="1"/>
          </p:nvPr>
        </p:nvSpPr>
        <p:spPr>
          <a:xfrm>
            <a:off x="457199" y="5441950"/>
            <a:ext cx="4590041" cy="1066800"/>
          </a:xfrm>
        </p:spPr>
        <p:txBody>
          <a:bodyPr>
            <a:normAutofit fontScale="77500" lnSpcReduction="20000"/>
          </a:bodyPr>
          <a:lstStyle/>
          <a:p>
            <a:pPr algn="l"/>
            <a:r>
              <a:rPr lang="en-US" dirty="0" smtClean="0"/>
              <a:t>Talk by: Kush Fanikiso</a:t>
            </a:r>
          </a:p>
          <a:p>
            <a:pPr algn="l"/>
            <a:r>
              <a:rPr lang="en-US" dirty="0" smtClean="0"/>
              <a:t>Email: kf2@williams.edu</a:t>
            </a:r>
          </a:p>
          <a:p>
            <a:pPr algn="l"/>
            <a:r>
              <a:rPr lang="en-US" dirty="0" smtClean="0"/>
              <a:t>Advised by: Professor Steven J. Miller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lets find a </a:t>
            </a:r>
            <a:r>
              <a:rPr lang="en-US" dirty="0" err="1" smtClean="0"/>
              <a:t>readsonable</a:t>
            </a:r>
            <a:r>
              <a:rPr lang="en-US" dirty="0" smtClean="0"/>
              <a:t> estimate for </a:t>
            </a:r>
            <a:r>
              <a:rPr lang="en-US" dirty="0" err="1" smtClean="0"/>
              <a:t>p</a:t>
            </a:r>
            <a:endParaRPr lang="en-US" dirty="0"/>
          </a:p>
        </p:txBody>
      </p:sp>
      <p:sp>
        <p:nvSpPr>
          <p:cNvPr id="3" name="Content Placeholder 2"/>
          <p:cNvSpPr>
            <a:spLocks noGrp="1"/>
          </p:cNvSpPr>
          <p:nvPr>
            <p:ph idx="1"/>
          </p:nvPr>
        </p:nvSpPr>
        <p:spPr/>
        <p:txBody>
          <a:bodyPr>
            <a:normAutofit fontScale="92500"/>
          </a:bodyPr>
          <a:lstStyle/>
          <a:p>
            <a:r>
              <a:rPr lang="en-US" dirty="0" smtClean="0"/>
              <a:t>For each of the two chains the average step size is:</a:t>
            </a:r>
          </a:p>
          <a:p>
            <a:pPr>
              <a:buNone/>
            </a:pPr>
            <a:endParaRPr lang="en-US" dirty="0" smtClean="0"/>
          </a:p>
          <a:p>
            <a:endParaRPr lang="en-US" dirty="0" smtClean="0"/>
          </a:p>
          <a:p>
            <a:endParaRPr lang="en-US" dirty="0" smtClean="0"/>
          </a:p>
          <a:p>
            <a:r>
              <a:rPr lang="en-US" dirty="0" smtClean="0"/>
              <a:t>This naturally generates a probability of 13/70 and we call </a:t>
            </a:r>
            <a:r>
              <a:rPr lang="en-US" dirty="0" err="1" smtClean="0"/>
              <a:t>p</a:t>
            </a:r>
            <a:r>
              <a:rPr lang="en-US" dirty="0" smtClean="0"/>
              <a:t> this probability.</a:t>
            </a:r>
          </a:p>
        </p:txBody>
      </p:sp>
      <p:graphicFrame>
        <p:nvGraphicFramePr>
          <p:cNvPr id="4" name="Object 3"/>
          <p:cNvGraphicFramePr>
            <a:graphicFrameLocks noChangeAspect="1"/>
          </p:cNvGraphicFramePr>
          <p:nvPr/>
        </p:nvGraphicFramePr>
        <p:xfrm>
          <a:off x="1044575" y="3752850"/>
          <a:ext cx="6718300" cy="1193800"/>
        </p:xfrm>
        <a:graphic>
          <a:graphicData uri="http://schemas.openxmlformats.org/presentationml/2006/ole">
            <p:oleObj spid="_x0000_s26626" name="Equation" r:id="rId4" imgW="1752600" imgH="35560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we now have</a:t>
            </a:r>
            <a:endParaRPr lang="en-US" dirty="0"/>
          </a:p>
        </p:txBody>
      </p:sp>
      <p:sp>
        <p:nvSpPr>
          <p:cNvPr id="3" name="Content Placeholder 2"/>
          <p:cNvSpPr>
            <a:spLocks noGrp="1"/>
          </p:cNvSpPr>
          <p:nvPr>
            <p:ph idx="1"/>
          </p:nvPr>
        </p:nvSpPr>
        <p:spPr/>
        <p:txBody>
          <a:bodyPr/>
          <a:lstStyle/>
          <a:p>
            <a:r>
              <a:rPr lang="en-US" dirty="0" err="1" smtClean="0"/>
              <a:t>P(succeed</a:t>
            </a:r>
            <a:r>
              <a:rPr lang="en-US" dirty="0" smtClean="0"/>
              <a:t>) = 1 – P(I &gt; 52) = 1 – [1 – (13/70)</a:t>
            </a:r>
            <a:r>
              <a:rPr lang="en-US" baseline="30000" dirty="0" smtClean="0"/>
              <a:t>2</a:t>
            </a:r>
            <a:r>
              <a:rPr lang="en-US" dirty="0" smtClean="0"/>
              <a:t>]</a:t>
            </a:r>
            <a:r>
              <a:rPr lang="en-US" baseline="30000" dirty="0" smtClean="0"/>
              <a:t>52</a:t>
            </a:r>
          </a:p>
          <a:p>
            <a:r>
              <a:rPr lang="en-US" baseline="30000" dirty="0" smtClean="0"/>
              <a:t>                                                </a:t>
            </a:r>
            <a:r>
              <a:rPr lang="en-US" dirty="0" smtClean="0"/>
              <a:t>= 1 – (4731/4900)</a:t>
            </a:r>
            <a:r>
              <a:rPr lang="en-US" baseline="30000" dirty="0" smtClean="0"/>
              <a:t>52</a:t>
            </a:r>
          </a:p>
          <a:p>
            <a:r>
              <a:rPr lang="en-US" dirty="0" smtClean="0"/>
              <a:t>                                = 0.8388…</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Table of Theoretical probabilities</a:t>
            </a:r>
            <a:endParaRPr lang="en-US" dirty="0"/>
          </a:p>
        </p:txBody>
      </p:sp>
      <p:graphicFrame>
        <p:nvGraphicFramePr>
          <p:cNvPr id="4" name="Content Placeholder 3"/>
          <p:cNvGraphicFramePr>
            <a:graphicFrameLocks noGrp="1"/>
          </p:cNvGraphicFramePr>
          <p:nvPr>
            <p:ph idx="1"/>
          </p:nvPr>
        </p:nvGraphicFramePr>
        <p:xfrm>
          <a:off x="457200" y="2276378"/>
          <a:ext cx="8229600" cy="3699527"/>
        </p:xfrm>
        <a:graphic>
          <a:graphicData uri="http://schemas.openxmlformats.org/drawingml/2006/table">
            <a:tbl>
              <a:tblPr firstRow="1" bandRow="1">
                <a:tableStyleId>{9DCAF9ED-07DC-4A11-8D7F-57B35C25682E}</a:tableStyleId>
              </a:tblPr>
              <a:tblGrid>
                <a:gridCol w="2057400"/>
                <a:gridCol w="2057400"/>
                <a:gridCol w="2057400"/>
                <a:gridCol w="2057400"/>
              </a:tblGrid>
              <a:tr h="1221862">
                <a:tc>
                  <a:txBody>
                    <a:bodyPr/>
                    <a:lstStyle/>
                    <a:p>
                      <a:r>
                        <a:rPr lang="en-US" dirty="0" smtClean="0"/>
                        <a:t>Picture cards count as</a:t>
                      </a:r>
                      <a:endParaRPr lang="en-US" dirty="0"/>
                    </a:p>
                  </a:txBody>
                  <a:tcPr/>
                </a:tc>
                <a:tc>
                  <a:txBody>
                    <a:bodyPr/>
                    <a:lstStyle/>
                    <a:p>
                      <a:r>
                        <a:rPr lang="en-US" dirty="0" smtClean="0"/>
                        <a:t>Value of </a:t>
                      </a:r>
                      <a:r>
                        <a:rPr lang="en-US" dirty="0" err="1" smtClean="0"/>
                        <a:t>p</a:t>
                      </a:r>
                      <a:endParaRPr lang="en-US" dirty="0"/>
                    </a:p>
                  </a:txBody>
                  <a:tcPr/>
                </a:tc>
                <a:tc>
                  <a:txBody>
                    <a:bodyPr/>
                    <a:lstStyle/>
                    <a:p>
                      <a:r>
                        <a:rPr lang="en-US" dirty="0" smtClean="0"/>
                        <a:t>Magician starts with</a:t>
                      </a:r>
                      <a:r>
                        <a:rPr lang="en-US" baseline="0" dirty="0" smtClean="0"/>
                        <a:t> any of the first 10 cards</a:t>
                      </a:r>
                      <a:endParaRPr lang="en-US" dirty="0"/>
                    </a:p>
                  </a:txBody>
                  <a:tcPr/>
                </a:tc>
                <a:tc>
                  <a:txBody>
                    <a:bodyPr/>
                    <a:lstStyle/>
                    <a:p>
                      <a:r>
                        <a:rPr lang="en-US" dirty="0" smtClean="0"/>
                        <a:t>Magician starts with first card</a:t>
                      </a:r>
                      <a:endParaRPr lang="en-US" dirty="0"/>
                    </a:p>
                  </a:txBody>
                  <a:tcPr/>
                </a:tc>
              </a:tr>
              <a:tr h="495533">
                <a:tc>
                  <a:txBody>
                    <a:bodyPr/>
                    <a:lstStyle/>
                    <a:p>
                      <a:r>
                        <a:rPr lang="en-US" dirty="0" smtClean="0"/>
                        <a:t>11, 12,</a:t>
                      </a:r>
                      <a:r>
                        <a:rPr lang="en-US" baseline="0" dirty="0" smtClean="0"/>
                        <a:t> 13</a:t>
                      </a:r>
                    </a:p>
                  </a:txBody>
                  <a:tcPr/>
                </a:tc>
                <a:tc>
                  <a:txBody>
                    <a:bodyPr/>
                    <a:lstStyle/>
                    <a:p>
                      <a:r>
                        <a:rPr lang="en-US" dirty="0" smtClean="0"/>
                        <a:t>1/7</a:t>
                      </a:r>
                      <a:endParaRPr lang="en-US" dirty="0"/>
                    </a:p>
                  </a:txBody>
                  <a:tcPr/>
                </a:tc>
                <a:tc>
                  <a:txBody>
                    <a:bodyPr/>
                    <a:lstStyle/>
                    <a:p>
                      <a:r>
                        <a:rPr lang="en-US" dirty="0" smtClean="0"/>
                        <a:t>65.77</a:t>
                      </a:r>
                    </a:p>
                  </a:txBody>
                  <a:tcPr/>
                </a:tc>
                <a:tc>
                  <a:txBody>
                    <a:bodyPr/>
                    <a:lstStyle/>
                    <a:p>
                      <a:r>
                        <a:rPr lang="en-US" dirty="0" smtClean="0"/>
                        <a:t>70.05</a:t>
                      </a:r>
                      <a:endParaRPr lang="en-US" dirty="0"/>
                    </a:p>
                  </a:txBody>
                  <a:tcPr/>
                </a:tc>
              </a:tr>
              <a:tr h="495533">
                <a:tc>
                  <a:txBody>
                    <a:bodyPr/>
                    <a:lstStyle/>
                    <a:p>
                      <a:r>
                        <a:rPr lang="en-US" dirty="0" smtClean="0"/>
                        <a:t>10, 10, 10</a:t>
                      </a:r>
                      <a:endParaRPr lang="en-US" dirty="0"/>
                    </a:p>
                  </a:txBody>
                  <a:tcPr/>
                </a:tc>
                <a:tc>
                  <a:txBody>
                    <a:bodyPr/>
                    <a:lstStyle/>
                    <a:p>
                      <a:r>
                        <a:rPr lang="en-US" dirty="0" smtClean="0"/>
                        <a:t>13/85</a:t>
                      </a:r>
                      <a:endParaRPr lang="en-US" dirty="0"/>
                    </a:p>
                  </a:txBody>
                  <a:tcPr/>
                </a:tc>
                <a:tc>
                  <a:txBody>
                    <a:bodyPr/>
                    <a:lstStyle/>
                    <a:p>
                      <a:r>
                        <a:rPr lang="en-US" dirty="0" smtClean="0"/>
                        <a:t>70.80</a:t>
                      </a:r>
                      <a:endParaRPr lang="en-US" dirty="0"/>
                    </a:p>
                  </a:txBody>
                  <a:tcPr/>
                </a:tc>
                <a:tc>
                  <a:txBody>
                    <a:bodyPr/>
                    <a:lstStyle/>
                    <a:p>
                      <a:r>
                        <a:rPr lang="en-US" dirty="0" smtClean="0"/>
                        <a:t>74.67</a:t>
                      </a:r>
                      <a:endParaRPr lang="en-US" dirty="0"/>
                    </a:p>
                  </a:txBody>
                  <a:tcPr/>
                </a:tc>
              </a:tr>
              <a:tr h="495533">
                <a:tc>
                  <a:txBody>
                    <a:bodyPr/>
                    <a:lstStyle/>
                    <a:p>
                      <a:r>
                        <a:rPr lang="en-US" dirty="0" smtClean="0"/>
                        <a:t>5, 5,</a:t>
                      </a:r>
                      <a:r>
                        <a:rPr lang="en-US" baseline="0" dirty="0" smtClean="0"/>
                        <a:t> 5</a:t>
                      </a:r>
                      <a:endParaRPr lang="en-US" dirty="0"/>
                    </a:p>
                  </a:txBody>
                  <a:tcPr/>
                </a:tc>
                <a:tc>
                  <a:txBody>
                    <a:bodyPr/>
                    <a:lstStyle/>
                    <a:p>
                      <a:r>
                        <a:rPr lang="en-US" dirty="0" smtClean="0"/>
                        <a:t>13/70</a:t>
                      </a:r>
                      <a:endParaRPr lang="en-US" dirty="0"/>
                    </a:p>
                  </a:txBody>
                  <a:tcPr/>
                </a:tc>
                <a:tc>
                  <a:txBody>
                    <a:bodyPr/>
                    <a:lstStyle/>
                    <a:p>
                      <a:r>
                        <a:rPr lang="en-US" dirty="0" smtClean="0"/>
                        <a:t>83.88</a:t>
                      </a:r>
                      <a:endParaRPr lang="en-US" dirty="0"/>
                    </a:p>
                  </a:txBody>
                  <a:tcPr/>
                </a:tc>
                <a:tc>
                  <a:txBody>
                    <a:bodyPr/>
                    <a:lstStyle/>
                    <a:p>
                      <a:r>
                        <a:rPr lang="en-US" dirty="0" smtClean="0"/>
                        <a:t>86.41</a:t>
                      </a:r>
                      <a:endParaRPr lang="en-US" dirty="0"/>
                    </a:p>
                  </a:txBody>
                  <a:tcPr/>
                </a:tc>
              </a:tr>
              <a:tr h="495533">
                <a:tc>
                  <a:txBody>
                    <a:bodyPr/>
                    <a:lstStyle/>
                    <a:p>
                      <a:r>
                        <a:rPr lang="en-US" dirty="0" smtClean="0"/>
                        <a:t>1, 1,</a:t>
                      </a:r>
                      <a:r>
                        <a:rPr lang="en-US" baseline="0" dirty="0" smtClean="0"/>
                        <a:t> 1</a:t>
                      </a:r>
                      <a:endParaRPr lang="en-US" dirty="0"/>
                    </a:p>
                  </a:txBody>
                  <a:tcPr/>
                </a:tc>
                <a:tc>
                  <a:txBody>
                    <a:bodyPr/>
                    <a:lstStyle/>
                    <a:p>
                      <a:r>
                        <a:rPr lang="en-US" dirty="0" smtClean="0"/>
                        <a:t>13/58</a:t>
                      </a:r>
                      <a:endParaRPr lang="en-US" dirty="0"/>
                    </a:p>
                  </a:txBody>
                  <a:tcPr/>
                </a:tc>
                <a:tc>
                  <a:txBody>
                    <a:bodyPr/>
                    <a:lstStyle/>
                    <a:p>
                      <a:r>
                        <a:rPr lang="en-US" dirty="0" smtClean="0"/>
                        <a:t>93.15</a:t>
                      </a:r>
                      <a:endParaRPr lang="en-US" dirty="0"/>
                    </a:p>
                  </a:txBody>
                  <a:tcPr/>
                </a:tc>
                <a:tc>
                  <a:txBody>
                    <a:bodyPr/>
                    <a:lstStyle/>
                    <a:p>
                      <a:r>
                        <a:rPr lang="en-US" dirty="0" smtClean="0"/>
                        <a:t>94.40</a:t>
                      </a:r>
                      <a:endParaRPr lang="en-US" dirty="0"/>
                    </a:p>
                  </a:txBody>
                  <a:tcPr/>
                </a:tc>
              </a:tr>
              <a:tr h="495533">
                <a:tc>
                  <a:txBody>
                    <a:bodyPr/>
                    <a:lstStyle/>
                    <a:p>
                      <a:r>
                        <a:rPr lang="en-US" dirty="0" smtClean="0"/>
                        <a:t>Letter count</a:t>
                      </a:r>
                      <a:endParaRPr lang="en-US" dirty="0"/>
                    </a:p>
                  </a:txBody>
                  <a:tcPr/>
                </a:tc>
                <a:tc>
                  <a:txBody>
                    <a:bodyPr/>
                    <a:lstStyle/>
                    <a:p>
                      <a:r>
                        <a:rPr lang="en-US" dirty="0" smtClean="0"/>
                        <a:t>1/4</a:t>
                      </a:r>
                      <a:endParaRPr lang="en-US" dirty="0"/>
                    </a:p>
                  </a:txBody>
                  <a:tcPr/>
                </a:tc>
                <a:tc>
                  <a:txBody>
                    <a:bodyPr/>
                    <a:lstStyle/>
                    <a:p>
                      <a:r>
                        <a:rPr lang="en-US" dirty="0" smtClean="0"/>
                        <a:t>96.51</a:t>
                      </a:r>
                      <a:endParaRPr lang="en-US" dirty="0"/>
                    </a:p>
                  </a:txBody>
                  <a:tcPr/>
                </a:tc>
                <a:tc>
                  <a:txBody>
                    <a:bodyPr/>
                    <a:lstStyle/>
                    <a:p>
                      <a:r>
                        <a:rPr lang="en-US" dirty="0" smtClean="0"/>
                        <a:t>97.21</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ideas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mathematical basis of the trick is that for most orderings of the deck most secret numbers produce the same final key.</a:t>
            </a:r>
          </a:p>
          <a:p>
            <a:pPr lvl="1"/>
            <a:r>
              <a:rPr lang="en-US" dirty="0" smtClean="0"/>
              <a:t>The truth is that I am not trying to read you, I am playing the game myself and my last card is </a:t>
            </a:r>
            <a:r>
              <a:rPr lang="en-US" i="1" dirty="0" smtClean="0"/>
              <a:t>probably </a:t>
            </a:r>
            <a:r>
              <a:rPr lang="en-US" dirty="0" smtClean="0"/>
              <a:t>your last card as well.</a:t>
            </a:r>
          </a:p>
          <a:p>
            <a:r>
              <a:rPr lang="en-US" dirty="0" smtClean="0"/>
              <a:t>The full technical analysis of this trick uses Geometric distributions and Markov chains to calculate probabilities.</a:t>
            </a:r>
          </a:p>
          <a:p>
            <a:pPr lvl="1">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idea behind the full proof</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smtClean="0"/>
              <a:t>Lagarias</a:t>
            </a:r>
            <a:r>
              <a:rPr lang="en-US" dirty="0" smtClean="0"/>
              <a:t>, Rains and </a:t>
            </a:r>
            <a:r>
              <a:rPr lang="en-US" dirty="0" err="1" smtClean="0"/>
              <a:t>Vanderbei</a:t>
            </a:r>
            <a:r>
              <a:rPr lang="en-US" dirty="0" smtClean="0"/>
              <a:t> use coupling methods for Markov chains to obtain upper and lower bounds on the coupling probability, which represents the failure probability of the </a:t>
            </a:r>
            <a:r>
              <a:rPr lang="en-US" dirty="0" err="1" smtClean="0"/>
              <a:t>Kruskal</a:t>
            </a:r>
            <a:r>
              <a:rPr lang="en-US" dirty="0" smtClean="0"/>
              <a:t> Count trick.</a:t>
            </a:r>
          </a:p>
          <a:p>
            <a:r>
              <a:rPr lang="en-US" dirty="0" smtClean="0"/>
              <a:t>They imagine that they have two independent Markov chains on a finite state space and then find reasonable bounds on the likelihood of those two chains intersecting. </a:t>
            </a:r>
          </a:p>
          <a:p>
            <a:r>
              <a:rPr lang="en-US" dirty="0" smtClean="0"/>
              <a:t>The last thing they do is they run 10</a:t>
            </a:r>
            <a:r>
              <a:rPr lang="en-US" baseline="30000" dirty="0" smtClean="0"/>
              <a:t>6</a:t>
            </a:r>
            <a:r>
              <a:rPr lang="en-US" dirty="0" smtClean="0"/>
              <a:t> simulations to see how reasonable their calculations are.</a:t>
            </a:r>
          </a:p>
          <a:p>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a:bodyPr>
          <a:lstStyle/>
          <a:p>
            <a:r>
              <a:rPr lang="en-US" sz="6000" dirty="0" smtClean="0"/>
              <a:t>What is the probability that I succeed?</a:t>
            </a:r>
            <a:endParaRPr lang="en-US" sz="6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Lets make the assumption that the two chains are equally likely to intersect at any of the 52 cards with a constant probability p</a:t>
            </a:r>
            <a:r>
              <a:rPr lang="en-US" baseline="30000" dirty="0" smtClean="0"/>
              <a:t>2</a:t>
            </a:r>
            <a:r>
              <a:rPr lang="en-US" dirty="0" smtClean="0"/>
              <a:t>.</a:t>
            </a:r>
          </a:p>
          <a:p>
            <a:r>
              <a:rPr lang="en-US" dirty="0" smtClean="0"/>
              <a:t>Let </a:t>
            </a:r>
            <a:r>
              <a:rPr lang="en-US" dirty="0" err="1" smtClean="0"/>
              <a:t>q</a:t>
            </a:r>
            <a:r>
              <a:rPr lang="en-US" dirty="0" smtClean="0"/>
              <a:t> = (1 – p</a:t>
            </a:r>
            <a:r>
              <a:rPr lang="en-US" baseline="30000" dirty="0" smtClean="0"/>
              <a:t>2</a:t>
            </a:r>
            <a:r>
              <a:rPr lang="en-US" dirty="0" smtClean="0"/>
              <a:t>) be the probability that the two chains don’t intersect at any of the 52 cards.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Let I ∈ {1, 2, 3, … , 52} be the random variable which is the card position at which they intersect.</a:t>
            </a:r>
          </a:p>
          <a:p>
            <a:r>
              <a:rPr lang="en-US" dirty="0" smtClean="0"/>
              <a:t>This gives us the standard geometric probability distribution:</a:t>
            </a:r>
          </a:p>
          <a:p>
            <a:r>
              <a:rPr lang="en-US" dirty="0" smtClean="0"/>
              <a:t>P(I = </a:t>
            </a:r>
            <a:r>
              <a:rPr lang="en-US" dirty="0" err="1" smtClean="0"/>
              <a:t>r</a:t>
            </a:r>
            <a:r>
              <a:rPr lang="en-US" dirty="0" smtClean="0"/>
              <a:t>) = q</a:t>
            </a:r>
            <a:r>
              <a:rPr lang="en-US" baseline="30000" dirty="0" smtClean="0"/>
              <a:t>r-1</a:t>
            </a:r>
            <a:r>
              <a:rPr lang="en-US" dirty="0" smtClean="0"/>
              <a:t>p</a:t>
            </a:r>
            <a:r>
              <a:rPr lang="en-US" baseline="30000" dirty="0" smtClean="0"/>
              <a:t>2</a:t>
            </a:r>
            <a:r>
              <a:rPr lang="en-US" dirty="0" smtClean="0"/>
              <a:t> for </a:t>
            </a:r>
            <a:r>
              <a:rPr lang="en-US" dirty="0" err="1" smtClean="0"/>
              <a:t>r</a:t>
            </a:r>
            <a:r>
              <a:rPr lang="en-US" dirty="0" smtClean="0"/>
              <a:t> = 1, 2, 3, …</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Useful result to keep in mind</a:t>
            </a:r>
            <a:endParaRPr lang="en-US" dirty="0"/>
          </a:p>
        </p:txBody>
      </p:sp>
      <p:graphicFrame>
        <p:nvGraphicFramePr>
          <p:cNvPr id="4" name="Content Placeholder 3"/>
          <p:cNvGraphicFramePr>
            <a:graphicFrameLocks noChangeAspect="1"/>
          </p:cNvGraphicFramePr>
          <p:nvPr>
            <p:ph idx="1"/>
          </p:nvPr>
        </p:nvGraphicFramePr>
        <p:xfrm>
          <a:off x="2142908" y="3530035"/>
          <a:ext cx="4988236" cy="1616558"/>
        </p:xfrm>
        <a:graphic>
          <a:graphicData uri="http://schemas.openxmlformats.org/presentationml/2006/ole">
            <p:oleObj spid="_x0000_s34818" name="Equation" r:id="rId3" imgW="1371600" imgH="44450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t>We have that:</a:t>
            </a:r>
          </a:p>
          <a:p>
            <a:endParaRPr lang="en-US" dirty="0"/>
          </a:p>
        </p:txBody>
      </p:sp>
      <p:graphicFrame>
        <p:nvGraphicFramePr>
          <p:cNvPr id="4" name="Object 3"/>
          <p:cNvGraphicFramePr>
            <a:graphicFrameLocks noChangeAspect="1"/>
          </p:cNvGraphicFramePr>
          <p:nvPr/>
        </p:nvGraphicFramePr>
        <p:xfrm>
          <a:off x="299002" y="4411712"/>
          <a:ext cx="8602223" cy="1270000"/>
        </p:xfrm>
        <a:graphic>
          <a:graphicData uri="http://schemas.openxmlformats.org/presentationml/2006/ole">
            <p:oleObj spid="_x0000_s23554" name="Equation" r:id="rId4" imgW="3225800" imgH="4445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probability that I succeed is thus</a:t>
            </a:r>
            <a:endParaRPr lang="en-US" dirty="0"/>
          </a:p>
        </p:txBody>
      </p:sp>
      <p:sp>
        <p:nvSpPr>
          <p:cNvPr id="3" name="Content Placeholder 2"/>
          <p:cNvSpPr>
            <a:spLocks noGrp="1"/>
          </p:cNvSpPr>
          <p:nvPr>
            <p:ph idx="1"/>
          </p:nvPr>
        </p:nvSpPr>
        <p:spPr/>
        <p:txBody>
          <a:bodyPr/>
          <a:lstStyle/>
          <a:p>
            <a:r>
              <a:rPr lang="en-US" dirty="0" smtClean="0"/>
              <a:t>P = 1 – P(I &gt; 52) = 1 – q</a:t>
            </a:r>
            <a:r>
              <a:rPr lang="en-US" baseline="30000" dirty="0" smtClean="0"/>
              <a:t>52</a:t>
            </a:r>
          </a:p>
          <a:p>
            <a:r>
              <a:rPr lang="en-US" baseline="30000" dirty="0" smtClean="0"/>
              <a:t> </a:t>
            </a:r>
            <a:r>
              <a:rPr lang="en-US" dirty="0" smtClean="0"/>
              <a:t>                               = 1 – (1 – p</a:t>
            </a:r>
            <a:r>
              <a:rPr lang="en-US" baseline="30000" dirty="0" smtClean="0"/>
              <a:t>2</a:t>
            </a:r>
            <a:r>
              <a:rPr lang="en-US" dirty="0" smtClean="0"/>
              <a:t>)</a:t>
            </a:r>
            <a:r>
              <a:rPr lang="en-US" baseline="30000" dirty="0" smtClean="0"/>
              <a:t>52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5292</TotalTime>
  <Words>689</Words>
  <Application>Microsoft Macintosh PowerPoint</Application>
  <PresentationFormat>On-screen Show (4:3)</PresentationFormat>
  <Paragraphs>76</Paragraphs>
  <Slides>12</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Sky</vt:lpstr>
      <vt:lpstr>Equation</vt:lpstr>
      <vt:lpstr>Mathemagic: what happens at the intersection between magic and Math?</vt:lpstr>
      <vt:lpstr>Key ideas</vt:lpstr>
      <vt:lpstr>Main idea behind the full proof</vt:lpstr>
      <vt:lpstr>Slide 4</vt:lpstr>
      <vt:lpstr>Slide 5</vt:lpstr>
      <vt:lpstr>Slide 6</vt:lpstr>
      <vt:lpstr>Useful result to keep in mind</vt:lpstr>
      <vt:lpstr>Slide 8</vt:lpstr>
      <vt:lpstr>The probability that I succeed is thus</vt:lpstr>
      <vt:lpstr>Now lets find a readsonable estimate for p</vt:lpstr>
      <vt:lpstr>So we now have</vt:lpstr>
      <vt:lpstr>Table of Theoretical probabilities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Mathemagic: what happens at the intersection between magic and Math?</dc:title>
  <dc:creator>Kushatha Fanikiso</dc:creator>
  <cp:lastModifiedBy>Kushatha Fanikiso</cp:lastModifiedBy>
  <cp:revision>21</cp:revision>
  <dcterms:created xsi:type="dcterms:W3CDTF">2013-04-02T05:12:53Z</dcterms:created>
  <dcterms:modified xsi:type="dcterms:W3CDTF">2013-04-02T05:26:14Z</dcterms:modified>
</cp:coreProperties>
</file>