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0" r:id="rId4"/>
    <p:sldId id="259" r:id="rId5"/>
    <p:sldId id="261" r:id="rId6"/>
    <p:sldId id="263" r:id="rId7"/>
    <p:sldId id="264" r:id="rId8"/>
    <p:sldId id="272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F0122-E191-9D44-8FEE-2BC5FF3C646C}" type="datetimeFigureOut">
              <a:rPr lang="en-US" smtClean="0"/>
              <a:t>3/26/13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9D26-CC70-C140-A886-92FAF9B37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6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www.stateofourunions.org</a:t>
            </a:r>
            <a:r>
              <a:rPr lang="en-US" dirty="0" smtClean="0"/>
              <a:t>/2011/</a:t>
            </a:r>
            <a:r>
              <a:rPr lang="en-US" dirty="0" err="1" smtClean="0"/>
              <a:t>social_indicators.php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9D26-CC70-C140-A886-92FAF9B37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http://</a:t>
            </a:r>
            <a:r>
              <a:rPr lang="nb-NO" dirty="0" err="1" smtClean="0"/>
              <a:t>www.brusselsjournal.com</a:t>
            </a:r>
            <a:r>
              <a:rPr lang="nb-NO" dirty="0" smtClean="0"/>
              <a:t>/node/301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9D26-CC70-C140-A886-92FAF9B37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6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9D26-CC70-C140-A886-92FAF9B37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9D26-CC70-C140-A886-92FAF9B37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</a:t>
            </a:r>
            <a:r>
              <a:rPr lang="fr-FR" dirty="0" err="1" smtClean="0"/>
              <a:t>www.jstor.org</a:t>
            </a:r>
            <a:r>
              <a:rPr lang="fr-FR" dirty="0" smtClean="0"/>
              <a:t>/stable/</a:t>
            </a:r>
            <a:r>
              <a:rPr lang="fr-FR" dirty="0" err="1" smtClean="0"/>
              <a:t>pdfplus</a:t>
            </a:r>
            <a:r>
              <a:rPr lang="fr-FR" dirty="0" smtClean="0"/>
              <a:t>/2974850.pdf?acceptTC=</a:t>
            </a:r>
            <a:r>
              <a:rPr lang="fr-FR" dirty="0" err="1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39D26-CC70-C140-A886-92FAF9B37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1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3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1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7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0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859C-D9B3-C640-AE53-2193A4927F3B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9269-E9B7-AE43-9E90-3B7F35C38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8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105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Aviv Lipman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Williams College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1" y="4648200"/>
            <a:ext cx="2387599" cy="194741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58800" y="1190625"/>
            <a:ext cx="81026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Selfridge-Conway </a:t>
            </a:r>
            <a:r>
              <a:rPr lang="en-US" dirty="0" smtClean="0">
                <a:latin typeface="Times New Roman"/>
                <a:cs typeface="Times New Roman"/>
              </a:rPr>
              <a:t>Discrete Procedure</a:t>
            </a:r>
            <a:r>
              <a:rPr lang="en-US" dirty="0">
                <a:latin typeface="Times New Roman"/>
                <a:cs typeface="Times New Roman"/>
              </a:rPr>
              <a:t>: Envy-Free Division Among Three People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Marriage and Divorce in America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 million US marriages per year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Almost half end in divorce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3921126"/>
            <a:ext cx="2935700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Post-Divorce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Options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Lawyers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Math!  Envy free division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743200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638"/>
            <a:ext cx="904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Envy-Free Division Between Two People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800" y="2740818"/>
            <a:ext cx="4064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 cuts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 Chooses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2832100" y="3378200"/>
            <a:ext cx="5969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" y="2752149"/>
            <a:ext cx="27940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2133600"/>
            <a:ext cx="3082355" cy="33895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4500" y="2133600"/>
            <a:ext cx="3086100" cy="3086100"/>
          </a:xfrm>
          <a:prstGeom prst="rect">
            <a:avLst/>
          </a:prstGeom>
          <a:solidFill>
            <a:schemeClr val="accent2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2133600"/>
            <a:ext cx="0" cy="30861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1"/>
          <p:cNvSpPr txBox="1"/>
          <p:nvPr/>
        </p:nvSpPr>
        <p:spPr>
          <a:xfrm>
            <a:off x="4089400" y="3120390"/>
            <a:ext cx="965200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 Box 9"/>
          <p:cNvSpPr txBox="1"/>
          <p:nvPr/>
        </p:nvSpPr>
        <p:spPr>
          <a:xfrm>
            <a:off x="763524" y="3105150"/>
            <a:ext cx="811276" cy="8966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095500" algn="l"/>
              </a:tabLst>
            </a:pPr>
            <a:r>
              <a:rPr lang="en-US" sz="64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/>
                <a:latin typeface="Times New Roman"/>
                <a:ea typeface="ＭＳ 明朝"/>
                <a:cs typeface="Times New Roman"/>
              </a:rPr>
              <a:t>B	</a:t>
            </a:r>
            <a:endParaRPr lang="en-US" sz="64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2426462" y="3105150"/>
            <a:ext cx="811276" cy="8966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095500" algn="l"/>
              </a:tabLst>
            </a:pPr>
            <a:r>
              <a:rPr lang="en-US" sz="6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/>
                <a:latin typeface="Times New Roman"/>
                <a:ea typeface="ＭＳ 明朝"/>
                <a:cs typeface="Times New Roman"/>
              </a:rPr>
              <a:t>A</a:t>
            </a:r>
            <a:endParaRPr lang="en-US" sz="64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5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037" y="511883"/>
            <a:ext cx="8229600" cy="4525963"/>
          </a:xfrm>
        </p:spPr>
        <p:txBody>
          <a:bodyPr/>
          <a:lstStyle/>
          <a:p>
            <a:r>
              <a:rPr lang="en-US" dirty="0" smtClean="0"/>
              <a:t>3-way civil union (Netherlands 2005)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27937" y="1369516"/>
            <a:ext cx="4268867" cy="2493665"/>
            <a:chOff x="2167334" y="3023116"/>
            <a:chExt cx="4268867" cy="24936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6804" y="3023116"/>
              <a:ext cx="3810000" cy="2032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67334" y="5055116"/>
              <a:ext cx="42688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Times New Roman"/>
                  <a:cs typeface="Times New Roman"/>
                </a:rPr>
                <a:t>Victor de </a:t>
              </a:r>
              <a:r>
                <a:rPr lang="en-US" sz="2400" dirty="0" err="1">
                  <a:latin typeface="Times New Roman"/>
                  <a:cs typeface="Times New Roman"/>
                </a:rPr>
                <a:t>Brujin</a:t>
              </a:r>
              <a:r>
                <a:rPr lang="en-US" sz="2400" dirty="0">
                  <a:latin typeface="Times New Roman"/>
                  <a:cs typeface="Times New Roman"/>
                </a:rPr>
                <a:t>, Bianca, </a:t>
              </a:r>
              <a:r>
                <a:rPr lang="en-US" sz="2400" dirty="0" err="1">
                  <a:latin typeface="Times New Roman"/>
                  <a:cs typeface="Times New Roman"/>
                </a:rPr>
                <a:t>Mirjam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71" y="4521716"/>
            <a:ext cx="2921000" cy="205740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68037" y="38631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Polyfidelitous</a:t>
            </a:r>
            <a:r>
              <a:rPr lang="en-US" dirty="0" smtClean="0"/>
              <a:t> union (Brazil 2012)</a:t>
            </a:r>
          </a:p>
        </p:txBody>
      </p:sp>
    </p:spTree>
    <p:extLst>
      <p:ext uri="{BB962C8B-B14F-4D97-AF65-F5344CB8AC3E}">
        <p14:creationId xmlns:p14="http://schemas.microsoft.com/office/powerpoint/2010/main" val="162324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Envy-Free Division Among Three People (1960s)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38897" y="2858164"/>
            <a:ext cx="2313103" cy="3341095"/>
            <a:chOff x="1238897" y="2044848"/>
            <a:chExt cx="2313103" cy="33410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4951" y="2044848"/>
              <a:ext cx="1917700" cy="28794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38897" y="4924278"/>
              <a:ext cx="23131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John L. Selfridge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62500" y="3001963"/>
            <a:ext cx="3175000" cy="3197296"/>
            <a:chOff x="4762500" y="2163763"/>
            <a:chExt cx="3175000" cy="31972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500" y="2163763"/>
              <a:ext cx="3175000" cy="2641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88030" y="4899394"/>
              <a:ext cx="2249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John H. Conway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53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Selfridge-Conway Procedure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01200" y="78867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0" y="81915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058400" y="83439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10800" y="84963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63200" y="86487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15600" y="88011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0" y="89535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506200" y="94615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22800" y="1816756"/>
            <a:ext cx="4064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 cuts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 trims largest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 chooses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 chooses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269208" y="2530370"/>
            <a:ext cx="345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C cuts trim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 chooses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 chooses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2292350"/>
            <a:ext cx="3314700" cy="3086100"/>
          </a:xfrm>
          <a:prstGeom prst="rect">
            <a:avLst/>
          </a:prstGeom>
          <a:solidFill>
            <a:srgbClr val="0000FF"/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844800" y="2292350"/>
            <a:ext cx="0" cy="308610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27200" y="2292350"/>
            <a:ext cx="0" cy="308610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000" y="2292350"/>
            <a:ext cx="0" cy="3086100"/>
          </a:xfrm>
          <a:prstGeom prst="line">
            <a:avLst/>
          </a:prstGeom>
          <a:ln w="38100" cmpd="sng">
            <a:solidFill>
              <a:srgbClr val="F7964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Box 14"/>
          <p:cNvSpPr txBox="1"/>
          <p:nvPr/>
        </p:nvSpPr>
        <p:spPr>
          <a:xfrm>
            <a:off x="2006600" y="3467100"/>
            <a:ext cx="8382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C</a:t>
            </a:r>
            <a:endParaRPr lang="en-US" sz="48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6" name="Text Box 14"/>
          <p:cNvSpPr txBox="1"/>
          <p:nvPr/>
        </p:nvSpPr>
        <p:spPr>
          <a:xfrm>
            <a:off x="939800" y="345440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B</a:t>
            </a:r>
            <a:endParaRPr lang="en-US" sz="48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7" name="Text Box 14"/>
          <p:cNvSpPr txBox="1"/>
          <p:nvPr/>
        </p:nvSpPr>
        <p:spPr>
          <a:xfrm>
            <a:off x="3022600" y="344170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A</a:t>
            </a:r>
            <a:endParaRPr lang="en-US" sz="48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57200" y="3200400"/>
            <a:ext cx="342900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7200" y="4356100"/>
            <a:ext cx="342900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Box 14"/>
          <p:cNvSpPr txBox="1"/>
          <p:nvPr/>
        </p:nvSpPr>
        <p:spPr>
          <a:xfrm>
            <a:off x="406400" y="346710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B</a:t>
            </a:r>
            <a:endParaRPr lang="en-US" sz="30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2" name="Text Box 14"/>
          <p:cNvSpPr txBox="1"/>
          <p:nvPr/>
        </p:nvSpPr>
        <p:spPr>
          <a:xfrm>
            <a:off x="406400" y="448945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A</a:t>
            </a:r>
            <a:endParaRPr lang="en-US" sz="30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3" name="Text Box 14"/>
          <p:cNvSpPr txBox="1"/>
          <p:nvPr/>
        </p:nvSpPr>
        <p:spPr>
          <a:xfrm>
            <a:off x="393700" y="249862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C</a:t>
            </a:r>
            <a:endParaRPr lang="en-US" sz="30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771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55" grpId="0"/>
      <p:bldP spid="56" grpId="0"/>
      <p:bldP spid="57" grpId="0"/>
      <p:bldP spid="61" grpId="1"/>
      <p:bldP spid="62" grpId="1"/>
      <p:bldP spid="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Selfridge-Conway Procedure, Case II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01200" y="78867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0" y="81915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058400" y="83439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10800" y="84963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63200" y="86487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15600" y="88011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0" y="89535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506200" y="9461500"/>
            <a:ext cx="0" cy="1943100"/>
          </a:xfrm>
          <a:prstGeom prst="line">
            <a:avLst/>
          </a:prstGeom>
          <a:ln w="38100" cmpd="sng">
            <a:solidFill>
              <a:schemeClr val="accent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22800" y="1816756"/>
            <a:ext cx="4064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 cuts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 trims largest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 chooses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B chooses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269208" y="2530370"/>
            <a:ext cx="345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B cuts trim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C chooses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 chooses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2292350"/>
            <a:ext cx="3314700" cy="3086100"/>
          </a:xfrm>
          <a:prstGeom prst="rect">
            <a:avLst/>
          </a:prstGeom>
          <a:solidFill>
            <a:srgbClr val="0000FF"/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844800" y="2292350"/>
            <a:ext cx="0" cy="308610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27200" y="2292350"/>
            <a:ext cx="0" cy="308610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000" y="2292350"/>
            <a:ext cx="0" cy="3086100"/>
          </a:xfrm>
          <a:prstGeom prst="line">
            <a:avLst/>
          </a:prstGeom>
          <a:ln w="38100" cmpd="sng">
            <a:solidFill>
              <a:srgbClr val="F7964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Box 14"/>
          <p:cNvSpPr txBox="1"/>
          <p:nvPr/>
        </p:nvSpPr>
        <p:spPr>
          <a:xfrm>
            <a:off x="2006600" y="3467100"/>
            <a:ext cx="8382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B</a:t>
            </a:r>
            <a:endParaRPr lang="en-US" sz="48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6" name="Text Box 14"/>
          <p:cNvSpPr txBox="1"/>
          <p:nvPr/>
        </p:nvSpPr>
        <p:spPr>
          <a:xfrm>
            <a:off x="939800" y="345440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C</a:t>
            </a:r>
            <a:endParaRPr lang="en-US" sz="48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7" name="Text Box 14"/>
          <p:cNvSpPr txBox="1"/>
          <p:nvPr/>
        </p:nvSpPr>
        <p:spPr>
          <a:xfrm>
            <a:off x="3022600" y="344170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A</a:t>
            </a:r>
            <a:endParaRPr lang="en-US" sz="48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57200" y="3200400"/>
            <a:ext cx="342900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7200" y="4356100"/>
            <a:ext cx="342900" cy="0"/>
          </a:xfrm>
          <a:prstGeom prst="line">
            <a:avLst/>
          </a:prstGeom>
          <a:ln w="38100" cmpd="sng"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Box 14"/>
          <p:cNvSpPr txBox="1"/>
          <p:nvPr/>
        </p:nvSpPr>
        <p:spPr>
          <a:xfrm>
            <a:off x="393700" y="347652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C</a:t>
            </a:r>
            <a:endParaRPr lang="en-US" sz="30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2" name="Text Box 14"/>
          <p:cNvSpPr txBox="1"/>
          <p:nvPr/>
        </p:nvSpPr>
        <p:spPr>
          <a:xfrm>
            <a:off x="393700" y="448945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A</a:t>
            </a:r>
            <a:endParaRPr lang="en-US" sz="30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63" name="Text Box 14"/>
          <p:cNvSpPr txBox="1"/>
          <p:nvPr/>
        </p:nvSpPr>
        <p:spPr>
          <a:xfrm>
            <a:off x="393700" y="2498620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1"/>
                </a:solidFill>
                <a:effectLst/>
                <a:latin typeface="Times New Roman"/>
                <a:ea typeface="ＭＳ 明朝"/>
                <a:cs typeface="Times New Roman"/>
              </a:rPr>
              <a:t>B</a:t>
            </a:r>
            <a:endParaRPr lang="en-US" sz="3000" dirty="0">
              <a:solidFill>
                <a:schemeClr val="tx1"/>
              </a:solidFill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3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55" grpId="0"/>
      <p:bldP spid="56" grpId="0"/>
      <p:bldP spid="57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Quartets? Quintets? …?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For n </a:t>
            </a:r>
            <a:r>
              <a:rPr lang="en-US" dirty="0" smtClean="0"/>
              <a:t>≥ </a:t>
            </a:r>
            <a:r>
              <a:rPr lang="en-US" dirty="0" smtClean="0">
                <a:latin typeface="Times New Roman"/>
                <a:cs typeface="Times New Roman"/>
              </a:rPr>
              <a:t>4, number of cuts unbounded but finite for fixed n (</a:t>
            </a:r>
            <a:r>
              <a:rPr lang="en-US" smtClean="0">
                <a:latin typeface="Times New Roman"/>
                <a:cs typeface="Times New Roman"/>
              </a:rPr>
              <a:t>1995)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3052763"/>
            <a:ext cx="2235200" cy="325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0401" y="6300641"/>
            <a:ext cx="2176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Steven J. Brams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3052763"/>
            <a:ext cx="2222500" cy="275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5516" y="5907350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Alan D. Taylor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068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222</Words>
  <Application>Microsoft Macintosh PowerPoint</Application>
  <PresentationFormat>On-screen Show (4:3)</PresentationFormat>
  <Paragraphs>77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Selfridge-Conway Discrete Procedure: Envy-Free Division Among Three People </vt:lpstr>
      <vt:lpstr>Marriage and Divorce in America</vt:lpstr>
      <vt:lpstr>Post-Divorce</vt:lpstr>
      <vt:lpstr>Envy-Free Division Between Two People</vt:lpstr>
      <vt:lpstr>PowerPoint Presentation</vt:lpstr>
      <vt:lpstr>Envy-Free Division Among Three People (1960s)</vt:lpstr>
      <vt:lpstr>Selfridge-Conway Procedure</vt:lpstr>
      <vt:lpstr>Selfridge-Conway Procedure, Case II</vt:lpstr>
      <vt:lpstr>Quartets? Quintets? …?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28</cp:revision>
  <dcterms:created xsi:type="dcterms:W3CDTF">2013-03-12T00:32:03Z</dcterms:created>
  <dcterms:modified xsi:type="dcterms:W3CDTF">2013-03-26T04:24:32Z</dcterms:modified>
</cp:coreProperties>
</file>