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76" r:id="rId10"/>
    <p:sldId id="264" r:id="rId11"/>
    <p:sldId id="265" r:id="rId12"/>
    <p:sldId id="266" r:id="rId13"/>
    <p:sldId id="267" r:id="rId14"/>
    <p:sldId id="268" r:id="rId15"/>
    <p:sldId id="269" r:id="rId16"/>
    <p:sldId id="271" r:id="rId17"/>
    <p:sldId id="272" r:id="rId18"/>
    <p:sldId id="273" r:id="rId19"/>
    <p:sldId id="274" r:id="rId20"/>
    <p:sldId id="275"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74744" autoAdjust="0"/>
  </p:normalViewPr>
  <p:slideViewPr>
    <p:cSldViewPr snapToGrid="0" snapToObjects="1">
      <p:cViewPr varScale="1">
        <p:scale>
          <a:sx n="68" d="100"/>
          <a:sy n="68" d="100"/>
        </p:scale>
        <p:origin x="-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A814B-9E3C-9A4A-B219-3A841259FA44}" type="datetimeFigureOut">
              <a:rPr lang="en-US" smtClean="0"/>
              <a:t>4/1/13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11B9C-8E3A-464B-BBB8-9453264BD32D}" type="slidenum">
              <a:rPr lang="en-US" smtClean="0"/>
              <a:t>‹#›</a:t>
            </a:fld>
            <a:endParaRPr lang="en-US"/>
          </a:p>
        </p:txBody>
      </p:sp>
    </p:spTree>
    <p:extLst>
      <p:ext uri="{BB962C8B-B14F-4D97-AF65-F5344CB8AC3E}">
        <p14:creationId xmlns:p14="http://schemas.microsoft.com/office/powerpoint/2010/main" val="1955928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all the maps that exist the one item that provides us with the most realistic picture as a whole is a globe.  They conserve basic attributes like direction, distance, shape, and area. The present the best possible map projection because they include minimum spatial distortion.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globes a variety of disadvantages. For one, we are not able to view multiple parts at the same time. Secondly globes are really bulky. We are not able to properly handle them and store them, especially when the size and weight increases. Just imagine carrying a globe in your car or with you just to figure a way to get around. That would be way too much work! But one may ask, what if we would to carry a globe the size of a baseball surely that would make our life easier? However, if we were to use such a globe lie that then we would have a size reduction of about 1 to 125,00,000. We would need to use a globe about the height of a four-story building in order to provide an image with scale that is used with state highway maps. A globe that is about 180 feet in diameter needs to be used in order to provide a map image that is equivalent to the standard 1:24,000 scale topographical mapping series that is used in the United States. Finally globe production takes time and money, much more than a regular flat map.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would be ideal if their would be some way that we can portray the earth’ surface into a flat medium, like a sheet of paper.  Not only would it be cheap to produce but it would also provide us with a way to view multiple parts of the earth at the same time.  However the earth is not a developable surface, in other words distortion would always happen. It is not possible to transform a spherical surface that curves away in every direction from every point into a plane surface that does not exhibit curvature in any direction from any point.</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3</a:t>
            </a:fld>
            <a:endParaRPr lang="en-US"/>
          </a:p>
        </p:txBody>
      </p:sp>
    </p:spTree>
    <p:extLst>
      <p:ext uri="{BB962C8B-B14F-4D97-AF65-F5344CB8AC3E}">
        <p14:creationId xmlns:p14="http://schemas.microsoft.com/office/powerpoint/2010/main" val="13659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move from point A to point B on the globe, this induces a change of distance on the map.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corresponding scaling factor is simply the change in distance on the globe divided by the change in distance on the map. This simple idea is the key to understanding which geometrical properties are preserved by a map projection. The local scale factor of the map at a given point along a given path is the ratio of the </a:t>
            </a:r>
            <a:r>
              <a:rPr lang="en-US" sz="1200" kern="1200" dirty="0" err="1" smtClean="0">
                <a:solidFill>
                  <a:schemeClr val="tx1"/>
                </a:solidFill>
                <a:effectLst/>
                <a:latin typeface="+mn-lt"/>
                <a:ea typeface="+mn-ea"/>
                <a:cs typeface="+mn-cs"/>
              </a:rPr>
              <a:t>arclength</a:t>
            </a:r>
            <a:r>
              <a:rPr lang="en-US" sz="1200" kern="1200" dirty="0" smtClean="0">
                <a:solidFill>
                  <a:schemeClr val="tx1"/>
                </a:solidFill>
                <a:effectLst/>
                <a:latin typeface="+mn-lt"/>
                <a:ea typeface="+mn-ea"/>
                <a:cs typeface="+mn-cs"/>
              </a:rPr>
              <a:t> elements along the image of the path along the path itself. For our present purposes, the only paths we need to look at are the parallels and the meridians.</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13</a:t>
            </a:fld>
            <a:endParaRPr lang="en-US"/>
          </a:p>
        </p:txBody>
      </p:sp>
    </p:spTree>
    <p:extLst>
      <p:ext uri="{BB962C8B-B14F-4D97-AF65-F5344CB8AC3E}">
        <p14:creationId xmlns:p14="http://schemas.microsoft.com/office/powerpoint/2010/main" val="157534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figure out the scale factors for the Mercator map projection we take the scale factors along the parallel and along a meridian to be two cardinal directions. For our purposes we denote the scaling factors $M_\alpha$ and $M_\beta $ respectively. Thus if we are at the point ($\alpha$,$\beta$) on the globe, our cylindrical map projection will be conformal near that point if $M_\alpha$ and $M_\beta $ there.</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14</a:t>
            </a:fld>
            <a:endParaRPr lang="en-US"/>
          </a:p>
        </p:txBody>
      </p:sp>
    </p:spTree>
    <p:extLst>
      <p:ext uri="{BB962C8B-B14F-4D97-AF65-F5344CB8AC3E}">
        <p14:creationId xmlns:p14="http://schemas.microsoft.com/office/powerpoint/2010/main" val="332297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Suppose a pint on the globe is at position ($\alpha$,$\beta$). Consider the parallel through that point. On the globe, that parallel is circle of radius </a:t>
            </a:r>
            <a:r>
              <a:rPr lang="en-US" sz="1200" kern="1200" dirty="0" err="1" smtClean="0">
                <a:solidFill>
                  <a:schemeClr val="tx1"/>
                </a:solidFill>
                <a:effectLst/>
                <a:latin typeface="+mn-lt"/>
                <a:ea typeface="+mn-ea"/>
                <a:cs typeface="+mn-cs"/>
              </a:rPr>
              <a:t>cos</a:t>
            </a:r>
            <a:r>
              <a:rPr lang="en-US" sz="1200" kern="1200" dirty="0" smtClean="0">
                <a:solidFill>
                  <a:schemeClr val="tx1"/>
                </a:solidFill>
                <a:effectLst/>
                <a:latin typeface="+mn-lt"/>
                <a:ea typeface="+mn-ea"/>
                <a:cs typeface="+mn-cs"/>
              </a:rPr>
              <a:t>($\alpha$). Thus, the circumference of that parallel on the globe is 2$\</a:t>
            </a:r>
            <a:r>
              <a:rPr lang="en-US" sz="1200" kern="1200" dirty="0" err="1" smtClean="0">
                <a:solidFill>
                  <a:schemeClr val="tx1"/>
                </a:solidFill>
                <a:effectLst/>
                <a:latin typeface="+mn-lt"/>
                <a:ea typeface="+mn-ea"/>
                <a:cs typeface="+mn-cs"/>
              </a:rPr>
              <a:t>pi$cos</a:t>
            </a:r>
            <a:r>
              <a:rPr lang="en-US" sz="1200" kern="1200" dirty="0" smtClean="0">
                <a:solidFill>
                  <a:schemeClr val="tx1"/>
                </a:solidFill>
                <a:effectLst/>
                <a:latin typeface="+mn-lt"/>
                <a:ea typeface="+mn-ea"/>
                <a:cs typeface="+mn-cs"/>
              </a:rPr>
              <a:t>($\alpha$). This parallel maps to a line segment that stretches the whole width of the map. The length of  that segment is 2$\pi$. Thus the scaling factor can be represented as: $M_\alpha$ = $\</a:t>
            </a:r>
            <a:r>
              <a:rPr lang="en-US" sz="1200" kern="1200" dirty="0" err="1" smtClean="0">
                <a:solidFill>
                  <a:schemeClr val="tx1"/>
                </a:solidFill>
                <a:effectLst/>
                <a:latin typeface="+mn-lt"/>
                <a:ea typeface="+mn-ea"/>
                <a:cs typeface="+mn-cs"/>
              </a:rPr>
              <a:t>frac</a:t>
            </a:r>
            <a:r>
              <a:rPr lang="en-US" sz="1200" kern="1200" dirty="0" smtClean="0">
                <a:solidFill>
                  <a:schemeClr val="tx1"/>
                </a:solidFill>
                <a:effectLst/>
                <a:latin typeface="+mn-lt"/>
                <a:ea typeface="+mn-ea"/>
                <a:cs typeface="+mn-cs"/>
              </a:rPr>
              <a:t>{2\pi}{2\pi </a:t>
            </a:r>
            <a:r>
              <a:rPr lang="en-US" sz="1200" kern="1200" dirty="0" err="1" smtClean="0">
                <a:solidFill>
                  <a:schemeClr val="tx1"/>
                </a:solidFill>
                <a:effectLst/>
                <a:latin typeface="+mn-lt"/>
                <a:ea typeface="+mn-ea"/>
                <a:cs typeface="+mn-cs"/>
              </a:rPr>
              <a:t>cos</a:t>
            </a:r>
            <a:r>
              <a:rPr lang="en-US" sz="1200" kern="1200" dirty="0" smtClean="0">
                <a:solidFill>
                  <a:schemeClr val="tx1"/>
                </a:solidFill>
                <a:effectLst/>
                <a:latin typeface="+mn-lt"/>
                <a:ea typeface="+mn-ea"/>
                <a:cs typeface="+mn-cs"/>
              </a:rPr>
              <a:t>(\alpha)}$ = $sec(\alpha)$</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If we want to talk about the scale factor along the meridian then we need to use the formula that represents a cylindrical projection. The cylindrical projection has the form $T(\alpha, \beta)= (\beta, h(\alpha))$. While $M_\alpha$ is uniform an depends only on $\alpha$ , $M_\beta$ is not necessarily uniform and depends on the function h. Suppose we are at a point with latitude $\alpha$ and we increase the latitude a bit $\alpha + t $. On the globe we move a distance t. On the map we move from the point h($\alpha$) to h($\alpha + t $). Thus our scaling factor (the change of distance on the map over the change in distance on the globe) is $</a:t>
            </a:r>
            <a:r>
              <a:rPr lang="en-US" dirty="0" err="1" smtClean="0">
                <a:effectLst/>
              </a:rPr>
              <a:t>frac</a:t>
            </a:r>
            <a:r>
              <a:rPr lang="en-US" dirty="0" smtClean="0">
                <a:effectLst/>
              </a:rPr>
              <a:t>{h(\alpha + t ) - h(\alpha)}{t}$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US" dirty="0" smtClean="0">
                <a:effectLst/>
              </a:rPr>
              <a:t>To reiterate for a cylindrical map projection $T(\alpha, \beta)= (\beta, h(\alpha))$,</a:t>
            </a:r>
          </a:p>
          <a:p>
            <a:endParaRPr lang="en-US" dirty="0" smtClean="0">
              <a:effectLst/>
            </a:endParaRPr>
          </a:p>
          <a:p>
            <a:r>
              <a:rPr lang="en-US" dirty="0" smtClean="0">
                <a:effectLst/>
              </a:rPr>
              <a:t>the scaling factor $M_\alpha$ along a parallel is sec($\alpha$)</a:t>
            </a:r>
          </a:p>
          <a:p>
            <a:r>
              <a:rPr lang="en-US" dirty="0" smtClean="0">
                <a:effectLst/>
              </a:rPr>
              <a:t>the scaling factor $M_\beta$ along the meridian is h$\</a:t>
            </a:r>
            <a:r>
              <a:rPr lang="en-US" dirty="0" err="1" smtClean="0">
                <a:effectLst/>
              </a:rPr>
              <a:t>textprime</a:t>
            </a:r>
            <a:r>
              <a:rPr lang="en-US" dirty="0" smtClean="0">
                <a:effectLst/>
              </a:rPr>
              <a:t>$($\alpha$)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15</a:t>
            </a:fld>
            <a:endParaRPr lang="en-US"/>
          </a:p>
        </p:txBody>
      </p:sp>
    </p:spTree>
    <p:extLst>
      <p:ext uri="{BB962C8B-B14F-4D97-AF65-F5344CB8AC3E}">
        <p14:creationId xmlns:p14="http://schemas.microsoft.com/office/powerpoint/2010/main" val="298973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generalize the analysis of conformal maps that we applied to the cylindrical situations, we need to be able to compute the scaling factors $M_\alpha$ and $M_\beta$ for an arbitrary map projection $T(\alpha,\beta) =(x(\alpha,\beta), y(\alpha,\beta))$. One way to do this is to take partial derivatives $T_\alpha = (x_\alpha ,y_\alpha)$ and  $T_\beta = (x_\beta,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y_\beta)$. The scaling factor $M_\alpha$ along a parallel (where the longitude $\beta$ is changing) should be ||$T_\beta$|| and the scaling factor $M_\beta$ along a meridian (where the latitude $\beta$ is changing) should be ||$T_\alpha$. One thing that we have to take into consideration is that like area distortion analysis, we are interesting in measuring the scale the scaling factors are $M_\alpha = sec(\alpha) ||T_\beta||$ and $M_\beta = ||T_\alpha||$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16</a:t>
            </a:fld>
            <a:endParaRPr lang="en-US"/>
          </a:p>
        </p:txBody>
      </p:sp>
    </p:spTree>
    <p:extLst>
      <p:ext uri="{BB962C8B-B14F-4D97-AF65-F5344CB8AC3E}">
        <p14:creationId xmlns:p14="http://schemas.microsoft.com/office/powerpoint/2010/main" val="417473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general map projection $ T(\alpha,\beta) =(x(\alpha,\beta), y(\alpha,\beta))$ will be conformal if and only if $sec(\alpha) ||T_\beta|| = ||T_\alpha||$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now lets prove that the Mercator map is conformal. Since $T(\alpha,\beta) =(\beta, </a:t>
            </a:r>
            <a:r>
              <a:rPr lang="en-US" sz="1200" kern="1200" dirty="0" err="1" smtClean="0">
                <a:solidFill>
                  <a:schemeClr val="tx1"/>
                </a:solidFill>
                <a:effectLst/>
                <a:latin typeface="+mn-lt"/>
                <a:ea typeface="+mn-ea"/>
                <a:cs typeface="+mn-cs"/>
              </a:rPr>
              <a:t>ln</a:t>
            </a:r>
            <a:r>
              <a:rPr lang="en-US" sz="1200" kern="1200" dirty="0" smtClean="0">
                <a:solidFill>
                  <a:schemeClr val="tx1"/>
                </a:solidFill>
                <a:effectLst/>
                <a:latin typeface="+mn-lt"/>
                <a:ea typeface="+mn-ea"/>
                <a:cs typeface="+mn-cs"/>
              </a:rPr>
              <a:t>(|sec(\alpha) + tan(\alpha)|))$, we have $ sec(\alpha) ||T_\beta||=sec(\alpha)||(1,0)|| = sec(\alpha)$ and $||T_\beta|| = ||(0, sec(\alpha))|| = sec(\alpha)$. Thus $sec(\alpha) ||T_\beta|| = ||T_\alpha||$</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17</a:t>
            </a:fld>
            <a:endParaRPr lang="en-US"/>
          </a:p>
        </p:txBody>
      </p:sp>
    </p:spTree>
    <p:extLst>
      <p:ext uri="{BB962C8B-B14F-4D97-AF65-F5344CB8AC3E}">
        <p14:creationId xmlns:p14="http://schemas.microsoft.com/office/powerpoint/2010/main" val="343700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Google maps are based on a variant of the Mercator projection. The Earth were perfectly spherical, the projection would be the same as the Mercator. Google Maps uses the </a:t>
            </a:r>
            <a:r>
              <a:rPr lang="en-US" sz="1200" kern="1200" dirty="0" err="1" smtClean="0">
                <a:solidFill>
                  <a:schemeClr val="tx1"/>
                </a:solidFill>
                <a:effectLst/>
                <a:latin typeface="+mn-lt"/>
                <a:ea typeface="+mn-ea"/>
                <a:cs typeface="+mn-cs"/>
              </a:rPr>
              <a:t>formulæ</a:t>
            </a:r>
            <a:r>
              <a:rPr lang="en-US" sz="1200" kern="1200" dirty="0" smtClean="0">
                <a:solidFill>
                  <a:schemeClr val="tx1"/>
                </a:solidFill>
                <a:effectLst/>
                <a:latin typeface="+mn-lt"/>
                <a:ea typeface="+mn-ea"/>
                <a:cs typeface="+mn-cs"/>
              </a:rPr>
              <a:t> for the spherical Mercator, but the coordinates of features on Google Maps are the GPS coordinates based on the WGS 84 datum. The difference between a sphere and the WGS 84 ellipsoid causes the resultant projection not to be precisely conformal. The discrepancy is imperceptible at the global scale but causes maps of local areas to deviate slightly from true ellipsoidal Mercator maps at the same scale.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I was looking at the forums in Google one of the question that arose was “Every time I see a "Powered By Google" website display the default Google world map, I wince and wonder "why does the most sophisticated information technology company in the world use the most distorted and archaic world map known to humankind?".” The post when on to state the various problems with the Mercator projection and he urged Google to “be responsible with the world's knowledge and follow the advice of numerous cartographic associations that request that the Mercator Project not be used. For anything. Ever.”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Google responded by saying “Hi John - Thanks for the feedback. Maps uses Mercator because it preserves angles.  The first launch of Maps actually did not use Mercator, and streets in high latitude places like Stockholm did not meet at right angles on the map the way they do in reality. While this distorts a 'zoomed-out view' of the map, it allows close-ups (street level) to appear more like reality. The majority of our users are looking down at the street level for businesses, directions, etc... so we're sticking with this projection for now. In the meantime, you might want to look at our favorite 3D view of the world.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18</a:t>
            </a:fld>
            <a:endParaRPr lang="en-US"/>
          </a:p>
        </p:txBody>
      </p:sp>
    </p:spTree>
    <p:extLst>
      <p:ext uri="{BB962C8B-B14F-4D97-AF65-F5344CB8AC3E}">
        <p14:creationId xmlns:p14="http://schemas.microsoft.com/office/powerpoint/2010/main" val="9074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look into the future one question that arises is, what would be the future of maps? One thing that we need to understand is that different maps are made for different purposes. For example like one of the primary reasons that the Mercator map was created in order to have a world map that shows paths of constant compass bearing as straight lines, facilitating navigation. We are living in a time in which most people use the GPS in street view in order to get from one place to another. By doing this we allow ourselves a little distortion. Even though Google maps uses a version of the Mercator projection that has distortions Google explains that locally this does not matter. GPS is a wonderful thing, it uses a variety of satellites to pinpoint our location and provide information like where we want to go. I wonder how the future of maps looks like. We are already able to create a 3D image of the earth and use this image to help pilots fly from one place to another. What other types of maps would we be able to create?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19</a:t>
            </a:fld>
            <a:endParaRPr lang="en-US"/>
          </a:p>
        </p:txBody>
      </p:sp>
    </p:spTree>
    <p:extLst>
      <p:ext uri="{BB962C8B-B14F-4D97-AF65-F5344CB8AC3E}">
        <p14:creationId xmlns:p14="http://schemas.microsoft.com/office/powerpoint/2010/main" val="421223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Distance: to be truly distance-preserving the scale would have to be equal in all directions from every point</a:t>
            </a:r>
          </a:p>
          <a:p>
            <a:pPr lvl="1"/>
            <a:r>
              <a:rPr lang="en-US" sz="1200" kern="1200" dirty="0" smtClean="0">
                <a:solidFill>
                  <a:schemeClr val="tx1"/>
                </a:solidFill>
                <a:effectLst/>
                <a:latin typeface="+mn-lt"/>
                <a:ea typeface="+mn-ea"/>
                <a:cs typeface="+mn-cs"/>
              </a:rPr>
              <a:t>At best a partial achievement </a:t>
            </a:r>
          </a:p>
          <a:p>
            <a:pPr lvl="0"/>
            <a:r>
              <a:rPr lang="en-US" sz="1200" kern="1200" dirty="0" smtClean="0">
                <a:solidFill>
                  <a:schemeClr val="tx1"/>
                </a:solidFill>
                <a:effectLst/>
                <a:latin typeface="+mn-lt"/>
                <a:ea typeface="+mn-ea"/>
                <a:cs typeface="+mn-cs"/>
              </a:rPr>
              <a:t>Shape: When angles are preserved in mapping, the projection is called conformal or orthomorphic</a:t>
            </a:r>
          </a:p>
          <a:p>
            <a:pPr lvl="1"/>
            <a:r>
              <a:rPr lang="en-US" sz="1200" kern="1200" dirty="0" smtClean="0">
                <a:solidFill>
                  <a:schemeClr val="tx1"/>
                </a:solidFill>
                <a:effectLst/>
                <a:latin typeface="+mn-lt"/>
                <a:ea typeface="+mn-ea"/>
                <a:cs typeface="+mn-cs"/>
              </a:rPr>
              <a:t>Scales must be equivalent in all directions from a point </a:t>
            </a:r>
          </a:p>
          <a:p>
            <a:pPr lvl="1"/>
            <a:r>
              <a:rPr lang="en-US" sz="1200" kern="1200" dirty="0" smtClean="0">
                <a:solidFill>
                  <a:schemeClr val="tx1"/>
                </a:solidFill>
                <a:effectLst/>
                <a:latin typeface="+mn-lt"/>
                <a:ea typeface="+mn-ea"/>
                <a:cs typeface="+mn-cs"/>
              </a:rPr>
              <a:t>Conformal: if the images of any two intersecting paths on the surface intersect at an angle between paths is just the angle between the original paths themselves, where the angle between paths is just the angle between their tangent vectors.</a:t>
            </a:r>
          </a:p>
          <a:p>
            <a:pPr lvl="0"/>
            <a:r>
              <a:rPr lang="en-US" sz="1200" kern="1200" dirty="0" smtClean="0">
                <a:solidFill>
                  <a:schemeClr val="tx1"/>
                </a:solidFill>
                <a:effectLst/>
                <a:latin typeface="+mn-lt"/>
                <a:ea typeface="+mn-ea"/>
                <a:cs typeface="+mn-cs"/>
              </a:rPr>
              <a:t>Direction: azimuthal or </a:t>
            </a:r>
            <a:r>
              <a:rPr lang="en-US" sz="1200" kern="1200" dirty="0" err="1" smtClean="0">
                <a:solidFill>
                  <a:schemeClr val="tx1"/>
                </a:solidFill>
                <a:effectLst/>
                <a:latin typeface="+mn-lt"/>
                <a:ea typeface="+mn-ea"/>
                <a:cs typeface="+mn-cs"/>
              </a:rPr>
              <a:t>zeithal</a:t>
            </a:r>
            <a:r>
              <a:rPr lang="en-US" sz="1200" kern="1200" dirty="0" smtClean="0">
                <a:solidFill>
                  <a:schemeClr val="tx1"/>
                </a:solidFill>
                <a:effectLst/>
                <a:latin typeface="+mn-lt"/>
                <a:ea typeface="+mn-ea"/>
                <a:cs typeface="+mn-cs"/>
              </a:rPr>
              <a:t> geometry is symmetrical about a central point</a:t>
            </a:r>
          </a:p>
          <a:p>
            <a:pPr lvl="0"/>
            <a:r>
              <a:rPr lang="en-US" sz="1200" kern="1200" dirty="0" smtClean="0">
                <a:solidFill>
                  <a:schemeClr val="tx1"/>
                </a:solidFill>
                <a:effectLst/>
                <a:latin typeface="+mn-lt"/>
                <a:ea typeface="+mn-ea"/>
                <a:cs typeface="+mn-cs"/>
              </a:rPr>
              <a:t>Area: when relative size of regions is preserved, the projection is said to be equal area or equivalent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4</a:t>
            </a:fld>
            <a:endParaRPr lang="en-US"/>
          </a:p>
        </p:txBody>
      </p:sp>
    </p:spTree>
    <p:extLst>
      <p:ext uri="{BB962C8B-B14F-4D97-AF65-F5344CB8AC3E}">
        <p14:creationId xmlns:p14="http://schemas.microsoft.com/office/powerpoint/2010/main" val="41414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for a map to truly be distance preserving the scale would have to equal in all directions from every point. This is something that is not possible or only partially possible. The Equidistance Conic projection is one example of a projection that partially preserves distance. Some properties of this projection is distance is true along standard parallels and meridians, it true along stand parallels, but distortions increases away from the parallels. This projection is usually used for atlas maps of small countries.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5</a:t>
            </a:fld>
            <a:endParaRPr lang="en-US"/>
          </a:p>
        </p:txBody>
      </p:sp>
    </p:spTree>
    <p:extLst>
      <p:ext uri="{BB962C8B-B14F-4D97-AF65-F5344CB8AC3E}">
        <p14:creationId xmlns:p14="http://schemas.microsoft.com/office/powerpoint/2010/main" val="25603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not a universal property just like distance. This can only be preserved over a specific area. A specific projection that preserves direction over an area is the Lambert Conformal Conic. This projection preserves angles locally and distance is true along parallels. This projection is used for regional mapping of states and smaller countries in the middle latitudes, for State Plane Coordinate System and many USGS maps. </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6</a:t>
            </a:fld>
            <a:endParaRPr lang="en-US"/>
          </a:p>
        </p:txBody>
      </p:sp>
    </p:spTree>
    <p:extLst>
      <p:ext uri="{BB962C8B-B14F-4D97-AF65-F5344CB8AC3E}">
        <p14:creationId xmlns:p14="http://schemas.microsoft.com/office/powerpoint/2010/main" val="60705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projection is area preserving when relative size of regions is preserved or areas are presented in their correct proportions. Lambert Azimuthal equal area is projection that preserves area. Direction is true radiating for the center point and distance distortion increases from the center.  This projection is useful for representing maps and continents and large countries.</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7</a:t>
            </a:fld>
            <a:endParaRPr lang="en-US"/>
          </a:p>
        </p:txBody>
      </p:sp>
    </p:spTree>
    <p:extLst>
      <p:ext uri="{BB962C8B-B14F-4D97-AF65-F5344CB8AC3E}">
        <p14:creationId xmlns:p14="http://schemas.microsoft.com/office/powerpoint/2010/main" val="251771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map is conformal if the images of any two intersecting paths on the surface intersect at an angle between paths is just the angle between the original paths themselves, where the angle between paths is just the angle between their tangent vectors. In other words the map needs to preserve angles. One projection that preserves angles is the Mercator projection. What is really special about this projection is that compass direction is true.  This projection is used as a navigational map and other maps that require true direction like current and wind directions.</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8</a:t>
            </a:fld>
            <a:endParaRPr lang="en-US"/>
          </a:p>
        </p:txBody>
      </p:sp>
    </p:spTree>
    <p:extLst>
      <p:ext uri="{BB962C8B-B14F-4D97-AF65-F5344CB8AC3E}">
        <p14:creationId xmlns:p14="http://schemas.microsoft.com/office/powerpoint/2010/main" val="411298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fully understand the </a:t>
            </a:r>
            <a:r>
              <a:rPr lang="en-US" sz="1200" kern="1200" dirty="0" err="1" smtClean="0">
                <a:solidFill>
                  <a:schemeClr val="tx1"/>
                </a:solidFill>
                <a:effectLst/>
                <a:latin typeface="+mn-lt"/>
                <a:ea typeface="+mn-ea"/>
                <a:cs typeface="+mn-cs"/>
              </a:rPr>
              <a:t>di↵erent</a:t>
            </a:r>
            <a:r>
              <a:rPr lang="en-US" sz="1200" kern="1200" dirty="0" smtClean="0">
                <a:solidFill>
                  <a:schemeClr val="tx1"/>
                </a:solidFill>
                <a:effectLst/>
                <a:latin typeface="+mn-lt"/>
                <a:ea typeface="+mn-ea"/>
                <a:cs typeface="+mn-cs"/>
              </a:rPr>
              <a:t> properties that a map has, it is important to understand the type of projection that is used in order to create the map. </a:t>
            </a:r>
            <a:endParaRPr lang="en-US" dirty="0" smtClean="0"/>
          </a:p>
          <a:p>
            <a:r>
              <a:rPr lang="en-US" sz="1200" kern="1200" dirty="0" smtClean="0">
                <a:solidFill>
                  <a:schemeClr val="tx1"/>
                </a:solidFill>
                <a:effectLst/>
                <a:latin typeface="+mn-lt"/>
                <a:ea typeface="+mn-ea"/>
                <a:cs typeface="+mn-cs"/>
              </a:rPr>
              <a:t>3</a:t>
            </a:r>
            <a:endParaRPr lang="en-US" dirty="0" smtClean="0"/>
          </a:p>
          <a:p>
            <a:r>
              <a:rPr lang="en-US" sz="1200" kern="1200" dirty="0" smtClean="0">
                <a:solidFill>
                  <a:schemeClr val="tx1"/>
                </a:solidFill>
                <a:effectLst/>
                <a:latin typeface="+mn-lt"/>
                <a:ea typeface="+mn-ea"/>
                <a:cs typeface="+mn-cs"/>
              </a:rPr>
              <a:t>A cylindrical map projection can be visualized by wrapping a cylinder sheet around a globe and projecting the points from the globe onto the sheet. </a:t>
            </a:r>
            <a:endParaRPr lang="en-US" dirty="0" smtClean="0"/>
          </a:p>
          <a:p>
            <a:r>
              <a:rPr lang="en-US" sz="1200" kern="1200" dirty="0" smtClean="0">
                <a:solidFill>
                  <a:schemeClr val="tx1"/>
                </a:solidFill>
                <a:effectLst/>
                <a:latin typeface="+mn-lt"/>
                <a:ea typeface="+mn-ea"/>
                <a:cs typeface="+mn-cs"/>
              </a:rPr>
              <a:t>Two important features that cylindrical map projections have is that the parallels (paths of constant </a:t>
            </a:r>
            <a:r>
              <a:rPr lang="en-US" sz="1200" kern="1200" dirty="0" err="1" smtClean="0">
                <a:solidFill>
                  <a:schemeClr val="tx1"/>
                </a:solidFill>
                <a:effectLst/>
                <a:latin typeface="+mn-lt"/>
                <a:ea typeface="+mn-ea"/>
                <a:cs typeface="+mn-cs"/>
              </a:rPr>
              <a:t>lati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tude</a:t>
            </a:r>
            <a:r>
              <a:rPr lang="en-US" sz="1200" kern="1200" dirty="0" smtClean="0">
                <a:solidFill>
                  <a:schemeClr val="tx1"/>
                </a:solidFill>
                <a:effectLst/>
                <a:latin typeface="+mn-lt"/>
                <a:ea typeface="+mn-ea"/>
                <a:cs typeface="+mn-cs"/>
              </a:rPr>
              <a:t>) map to the horizontal line segments of constant width and the meridians (paths of constant longitude) map to vertical line segments of constant height. </a:t>
            </a:r>
            <a:endParaRPr lang="en-US" dirty="0" smtClean="0"/>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9</a:t>
            </a:fld>
            <a:endParaRPr lang="en-US"/>
          </a:p>
        </p:txBody>
      </p:sp>
    </p:spTree>
    <p:extLst>
      <p:ext uri="{BB962C8B-B14F-4D97-AF65-F5344CB8AC3E}">
        <p14:creationId xmlns:p14="http://schemas.microsoft.com/office/powerpoint/2010/main" val="188177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In 1569, Mercator was able to create a conformal world map that shows paths of constant compass bearing as straight lines, facilitating navigation. As I have explained before for the Mercator map projection area and distance are increasingly distorted with distance from the equator. One common question that may arise is how much distortion happens as one gets farther and farther from the equator. This can be represented by $</a:t>
            </a:r>
            <a:r>
              <a:rPr lang="en-US" dirty="0" err="1" smtClean="0">
                <a:effectLst/>
              </a:rPr>
              <a:t>ln</a:t>
            </a:r>
            <a:r>
              <a:rPr lang="en-US" dirty="0" smtClean="0">
                <a:effectLst/>
              </a:rPr>
              <a:t>(|sec(\alpha) + tan(\alpha)|)$ . With the figure of the equation we are able to see that as we move towards the poles we are getting more and more distorted.</a:t>
            </a:r>
          </a:p>
          <a:p>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10</a:t>
            </a:fld>
            <a:endParaRPr lang="en-US"/>
          </a:p>
        </p:txBody>
      </p:sp>
    </p:spTree>
    <p:extLst>
      <p:ext uri="{BB962C8B-B14F-4D97-AF65-F5344CB8AC3E}">
        <p14:creationId xmlns:p14="http://schemas.microsoft.com/office/powerpoint/2010/main" val="322221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a</a:t>
            </a:r>
            <a:r>
              <a:rPr lang="en-US" baseline="0" dirty="0" smtClean="0"/>
              <a:t> map is conformal if the angle between two intersecting paths is always preserved. To check for </a:t>
            </a:r>
            <a:r>
              <a:rPr lang="en-US" baseline="0" dirty="0" err="1" smtClean="0"/>
              <a:t>conformality</a:t>
            </a:r>
            <a:r>
              <a:rPr lang="en-US" baseline="0" dirty="0" smtClean="0"/>
              <a:t> then, it would appear to be necessary to check the angles for all possible paths. However the map that we are considering has the important feature that “rectangles” on the sphere, regions bounded by two meridians and two parallels, are mapped to either “polar rectangles” or Cartesian rectangles in the plane. Under these circumstances all angles will be preserved and angles </a:t>
            </a:r>
            <a:r>
              <a:rPr lang="en-US" baseline="0" dirty="0" err="1" smtClean="0"/>
              <a:t>conformality</a:t>
            </a:r>
            <a:r>
              <a:rPr lang="en-US" baseline="0" dirty="0" smtClean="0"/>
              <a:t> achieved, if, at each pint , the scale factors</a:t>
            </a:r>
          </a:p>
          <a:p>
            <a:r>
              <a:rPr lang="en-US" baseline="0" dirty="0" smtClean="0"/>
              <a:t> along the parallel, represented by the horizontal edge in the figure, is equal to the scale factor along the the meridian, represented by the vertical edge in the figure</a:t>
            </a:r>
            <a:endParaRPr lang="en-US" dirty="0"/>
          </a:p>
        </p:txBody>
      </p:sp>
      <p:sp>
        <p:nvSpPr>
          <p:cNvPr id="4" name="Slide Number Placeholder 3"/>
          <p:cNvSpPr>
            <a:spLocks noGrp="1"/>
          </p:cNvSpPr>
          <p:nvPr>
            <p:ph type="sldNum" sz="quarter" idx="10"/>
          </p:nvPr>
        </p:nvSpPr>
        <p:spPr/>
        <p:txBody>
          <a:bodyPr/>
          <a:lstStyle/>
          <a:p>
            <a:fld id="{CDB11B9C-8E3A-464B-BBB8-9453264BD32D}" type="slidenum">
              <a:rPr lang="en-US" smtClean="0"/>
              <a:t>12</a:t>
            </a:fld>
            <a:endParaRPr lang="en-US"/>
          </a:p>
        </p:txBody>
      </p:sp>
    </p:spTree>
    <p:extLst>
      <p:ext uri="{BB962C8B-B14F-4D97-AF65-F5344CB8AC3E}">
        <p14:creationId xmlns:p14="http://schemas.microsoft.com/office/powerpoint/2010/main" val="87596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April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April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April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April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April 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April 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April 1,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April 1,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April 1,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April 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April 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April 1, 2013</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www.google.com/url?sa=i&amp;rct=j&amp;q=&amp;esrc=s&amp;source=images&amp;cd=&amp;cad=rja&amp;docid=l6EHZc72wASfNM&amp;tbnid=Zr47mH2RNPIVRM:&amp;ved=0CAQQjB0&amp;url=http://eigthgrademathmocity"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4.xml"/><Relationship Id="rId2"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2.xml"/><Relationship Id="rId5" Type="http://schemas.openxmlformats.org/officeDocument/2006/relationships/notesSlide" Target="../notesSlides/notesSlide13.xml"/><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tags" Target="../tags/tag6.xml"/><Relationship Id="rId2"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tags" Target="../tags/tag9.xml"/><Relationship Id="rId2"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docid=e5dlUl6nNJJ18M&amp;tbnid=nOqpvjZ-xOTGzM:&amp;ved=0CAQQjB0&amp;url=http://www.destination3"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597" y="521852"/>
            <a:ext cx="7863187" cy="1235048"/>
          </a:xfrm>
        </p:spPr>
        <p:txBody>
          <a:bodyPr>
            <a:prstTxWarp prst="textFadeUp">
              <a:avLst/>
            </a:prstTxWarp>
            <a:noAutofit/>
            <a:scene3d>
              <a:camera prst="perspectiveRight"/>
              <a:lightRig rig="threePt" dir="t"/>
            </a:scene3d>
          </a:bodyPr>
          <a:lstStyle/>
          <a:p>
            <a:pPr algn="ctr"/>
            <a:r>
              <a:rPr lang="en-US" sz="4800" dirty="0" smtClean="0"/>
              <a:t>Land Ho! </a:t>
            </a:r>
            <a:endParaRPr lang="en-US" sz="4800" dirty="0"/>
          </a:p>
        </p:txBody>
      </p:sp>
      <p:sp>
        <p:nvSpPr>
          <p:cNvPr id="3" name="Subtitle 2"/>
          <p:cNvSpPr>
            <a:spLocks noGrp="1"/>
          </p:cNvSpPr>
          <p:nvPr>
            <p:ph type="subTitle" idx="1"/>
          </p:nvPr>
        </p:nvSpPr>
        <p:spPr>
          <a:xfrm>
            <a:off x="6767053" y="4053047"/>
            <a:ext cx="2117224" cy="1078493"/>
          </a:xfrm>
        </p:spPr>
        <p:txBody>
          <a:bodyPr>
            <a:normAutofit fontScale="92500" lnSpcReduction="10000"/>
          </a:bodyPr>
          <a:lstStyle/>
          <a:p>
            <a:endParaRPr lang="en-US" dirty="0" smtClean="0"/>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Julio Luquin</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Williams College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1170703" y="2788074"/>
            <a:ext cx="7306500" cy="1595479"/>
          </a:xfrm>
          <a:prstGeom prst="rect">
            <a:avLst/>
          </a:prstGeom>
        </p:spPr>
        <p:txBody>
          <a:bodyPr wrap="square">
            <a:prstTxWarp prst="textFadeDown">
              <a:avLst/>
            </a:prstTxWarp>
            <a:spAutoFit/>
          </a:bodyPr>
          <a:lstStyle/>
          <a:p>
            <a:pPr lvl="0" algn="ctr"/>
            <a:r>
              <a:rPr lang="en-US" sz="4800" dirty="0">
                <a:solidFill>
                  <a:prstClr val="white"/>
                </a:solidFill>
                <a:latin typeface="+mj-lt"/>
                <a:cs typeface="Gill Sans MT "/>
              </a:rPr>
              <a:t>Perfect Map</a:t>
            </a:r>
          </a:p>
        </p:txBody>
      </p:sp>
      <p:sp>
        <p:nvSpPr>
          <p:cNvPr id="9" name="TextBox 8"/>
          <p:cNvSpPr txBox="1"/>
          <p:nvPr/>
        </p:nvSpPr>
        <p:spPr>
          <a:xfrm>
            <a:off x="3148755" y="1835312"/>
            <a:ext cx="3618298" cy="830997"/>
          </a:xfrm>
          <a:prstGeom prst="rect">
            <a:avLst/>
          </a:prstGeom>
          <a:noFill/>
        </p:spPr>
        <p:txBody>
          <a:bodyPr wrap="none" rtlCol="0">
            <a:spAutoFit/>
          </a:bodyPr>
          <a:lstStyle/>
          <a:p>
            <a:pPr algn="ctr"/>
            <a:r>
              <a:rPr lang="en-US" sz="4800" dirty="0" smtClean="0">
                <a:latin typeface="+mj-lt"/>
              </a:rPr>
              <a:t>Choosing The</a:t>
            </a:r>
            <a:endParaRPr lang="en-US" sz="4800" dirty="0">
              <a:latin typeface="+mj-lt"/>
            </a:endParaRPr>
          </a:p>
        </p:txBody>
      </p:sp>
    </p:spTree>
    <p:extLst>
      <p:ext uri="{BB962C8B-B14F-4D97-AF65-F5344CB8AC3E}">
        <p14:creationId xmlns:p14="http://schemas.microsoft.com/office/powerpoint/2010/main" val="16270135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Mercator Map Projection</a:t>
            </a:r>
            <a:endParaRPr lang="en-US" dirty="0"/>
          </a:p>
        </p:txBody>
      </p:sp>
      <p:pic>
        <p:nvPicPr>
          <p:cNvPr id="4" name="Content Placeholder 3" descr="Screen Shot 2013-03-19 at 6.39.35 PM.png"/>
          <p:cNvPicPr>
            <a:picLocks noGrp="1" noChangeAspect="1"/>
          </p:cNvPicPr>
          <p:nvPr>
            <p:ph idx="1"/>
          </p:nvPr>
        </p:nvPicPr>
        <p:blipFill>
          <a:blip r:embed="rId3">
            <a:extLst>
              <a:ext uri="{28A0092B-C50C-407E-A947-70E740481C1C}">
                <a14:useLocalDpi xmlns:a14="http://schemas.microsoft.com/office/drawing/2010/main" val="0"/>
              </a:ext>
            </a:extLst>
          </a:blip>
          <a:srcRect l="4049" r="4049"/>
          <a:stretch>
            <a:fillRect/>
          </a:stretch>
        </p:blipFill>
        <p:spPr/>
      </p:pic>
    </p:spTree>
    <p:extLst>
      <p:ext uri="{BB962C8B-B14F-4D97-AF65-F5344CB8AC3E}">
        <p14:creationId xmlns:p14="http://schemas.microsoft.com/office/powerpoint/2010/main" val="223875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51498"/>
          </a:xfrm>
        </p:spPr>
        <p:txBody>
          <a:bodyPr/>
          <a:lstStyle/>
          <a:p>
            <a:pPr algn="ctr"/>
            <a:r>
              <a:rPr lang="en-US" dirty="0" smtClean="0"/>
              <a:t>Actual Distortion </a:t>
            </a:r>
            <a:endParaRPr lang="en-US" dirty="0"/>
          </a:p>
        </p:txBody>
      </p:sp>
      <p:pic>
        <p:nvPicPr>
          <p:cNvPr id="12" name="Picture 11"/>
          <p:cNvPicPr>
            <a:picLocks noChangeAspect="1"/>
          </p:cNvPicPr>
          <p:nvPr/>
        </p:nvPicPr>
        <p:blipFill>
          <a:blip r:embed="rId3"/>
          <a:stretch>
            <a:fillRect/>
          </a:stretch>
        </p:blipFill>
        <p:spPr>
          <a:xfrm>
            <a:off x="1689041" y="1877261"/>
            <a:ext cx="5756634" cy="4754603"/>
          </a:xfrm>
          <a:prstGeom prst="rect">
            <a:avLst/>
          </a:prstGeom>
        </p:spPr>
      </p:pic>
      <p:pic>
        <p:nvPicPr>
          <p:cNvPr id="14" name="Picture 1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437401" y="1095888"/>
            <a:ext cx="4068335" cy="497241"/>
          </a:xfrm>
          <a:prstGeom prst="rect">
            <a:avLst/>
          </a:prstGeom>
        </p:spPr>
      </p:pic>
    </p:spTree>
    <p:extLst>
      <p:ext uri="{BB962C8B-B14F-4D97-AF65-F5344CB8AC3E}">
        <p14:creationId xmlns:p14="http://schemas.microsoft.com/office/powerpoint/2010/main" val="3313652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Proving Mercator Map is Conformal </a:t>
            </a:r>
            <a:endParaRPr lang="en-US" dirty="0"/>
          </a:p>
        </p:txBody>
      </p:sp>
      <p:pic>
        <p:nvPicPr>
          <p:cNvPr id="4" name="Content Placeholder 3" descr="Screen Shot 2013-03-19 at 7.17.22 PM.png"/>
          <p:cNvPicPr>
            <a:picLocks noGrp="1" noChangeAspect="1"/>
          </p:cNvPicPr>
          <p:nvPr>
            <p:ph idx="1"/>
          </p:nvPr>
        </p:nvPicPr>
        <p:blipFill>
          <a:blip r:embed="rId3">
            <a:extLst>
              <a:ext uri="{28A0092B-C50C-407E-A947-70E740481C1C}">
                <a14:useLocalDpi xmlns:a14="http://schemas.microsoft.com/office/drawing/2010/main" val="0"/>
              </a:ext>
            </a:extLst>
          </a:blip>
          <a:srcRect t="-51363" b="-51363"/>
          <a:stretch>
            <a:fillRect/>
          </a:stretch>
        </p:blipFill>
        <p:spPr/>
      </p:pic>
    </p:spTree>
    <p:extLst>
      <p:ext uri="{BB962C8B-B14F-4D97-AF65-F5344CB8AC3E}">
        <p14:creationId xmlns:p14="http://schemas.microsoft.com/office/powerpoint/2010/main" val="372145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Scale Factor</a:t>
            </a:r>
            <a:endParaRPr lang="en-US" dirty="0"/>
          </a:p>
        </p:txBody>
      </p:sp>
      <p:pic>
        <p:nvPicPr>
          <p:cNvPr id="4" name="Content Placeholder 3"/>
          <p:cNvPicPr>
            <a:picLocks noGrp="1" noChangeAspect="1"/>
          </p:cNvPicPr>
          <p:nvPr>
            <p:ph idx="1"/>
          </p:nvPr>
        </p:nvPicPr>
        <p:blipFill>
          <a:blip r:embed="rId3"/>
          <a:srcRect t="-8703" b="-8703"/>
          <a:stretch>
            <a:fillRect/>
          </a:stretch>
        </p:blipFill>
        <p:spPr/>
      </p:pic>
      <p:sp>
        <p:nvSpPr>
          <p:cNvPr id="5" name="TextBox 4"/>
          <p:cNvSpPr txBox="1"/>
          <p:nvPr/>
        </p:nvSpPr>
        <p:spPr>
          <a:xfrm>
            <a:off x="951017" y="5387861"/>
            <a:ext cx="7507183" cy="307777"/>
          </a:xfrm>
          <a:prstGeom prst="rect">
            <a:avLst/>
          </a:prstGeom>
          <a:noFill/>
        </p:spPr>
        <p:txBody>
          <a:bodyPr wrap="none" rtlCol="0">
            <a:spAutoFit/>
          </a:bodyPr>
          <a:lstStyle/>
          <a:p>
            <a:r>
              <a:rPr lang="en-US" sz="700" dirty="0">
                <a:hlinkClick r:id="rId4"/>
              </a:rPr>
              <a:t>https://www.google.com/url?sa=i&amp;rct=j&amp;q=&amp;esrc=s&amp;source=images&amp;cd=&amp;cad=rja&amp;docid=l6EHZc72wASfNM&amp;tbnid=Zr47mH2RNPIVRM:&amp;ved=0CAQQjB0&amp;url=http%3A%2F%2Feigthgrademathmocity</a:t>
            </a:r>
            <a:r>
              <a:rPr lang="en-US" sz="700" dirty="0" smtClean="0"/>
              <a:t>.</a:t>
            </a:r>
          </a:p>
          <a:p>
            <a:r>
              <a:rPr lang="en-US" sz="700" dirty="0" smtClean="0"/>
              <a:t>wikispaces.com</a:t>
            </a:r>
            <a:r>
              <a:rPr lang="en-US" sz="700" dirty="0"/>
              <a:t>%2FScale%2Bfactor&amp;ei=Vh1JUemTM4e6iwLspYCACA&amp;bvm=bv.44011176,d.cGE&amp;psig=AFQjCNFtuW_rzHkmsKmyHUuxju2gnSLdBg&amp;ust=1363832466453130</a:t>
            </a:r>
          </a:p>
        </p:txBody>
      </p:sp>
    </p:spTree>
    <p:extLst>
      <p:ext uri="{BB962C8B-B14F-4D97-AF65-F5344CB8AC3E}">
        <p14:creationId xmlns:p14="http://schemas.microsoft.com/office/powerpoint/2010/main" val="302841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Scale Factor for Mercator Projection</a:t>
            </a:r>
            <a:endParaRPr lang="en-US" dirty="0"/>
          </a:p>
        </p:txBody>
      </p:sp>
      <p:pic>
        <p:nvPicPr>
          <p:cNvPr id="19" name="Content Placeholder 18" descr="TP_tmp.png"/>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rcRect t="-63798" b="-63798"/>
          <a:stretch>
            <a:fillRect/>
          </a:stretch>
        </p:blipFill>
        <p:spPr>
          <a:xfrm>
            <a:off x="1757040" y="1669781"/>
            <a:ext cx="5288515" cy="2540561"/>
          </a:xfrm>
        </p:spPr>
      </p:pic>
    </p:spTree>
    <p:extLst>
      <p:ext uri="{BB962C8B-B14F-4D97-AF65-F5344CB8AC3E}">
        <p14:creationId xmlns:p14="http://schemas.microsoft.com/office/powerpoint/2010/main" val="27029455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Scaling factor along parallel and Meridian </a:t>
            </a:r>
            <a:endParaRPr lang="en-US" dirty="0"/>
          </a:p>
        </p:txBody>
      </p:sp>
      <p:pic>
        <p:nvPicPr>
          <p:cNvPr id="4" name="Content Placeholder 3" descr="Screen Shot 2013-03-19 at 7.35.04 PM.png"/>
          <p:cNvPicPr>
            <a:picLocks noGrp="1" noChangeAspect="1"/>
          </p:cNvPicPr>
          <p:nvPr>
            <p:ph idx="1"/>
          </p:nvPr>
        </p:nvPicPr>
        <p:blipFill>
          <a:blip r:embed="rId5">
            <a:extLst>
              <a:ext uri="{28A0092B-C50C-407E-A947-70E740481C1C}">
                <a14:useLocalDpi xmlns:a14="http://schemas.microsoft.com/office/drawing/2010/main" val="0"/>
              </a:ext>
            </a:extLst>
          </a:blip>
          <a:srcRect t="-10884" b="-10884"/>
          <a:stretch>
            <a:fillRect/>
          </a:stretch>
        </p:blipFill>
        <p:spPr>
          <a:xfrm>
            <a:off x="685800" y="1078349"/>
            <a:ext cx="7772400" cy="3733800"/>
          </a:xfrm>
        </p:spPr>
      </p:pic>
      <p:pic>
        <p:nvPicPr>
          <p:cNvPr id="10" name="Picture 9" descr="TP_tmp.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7514" y="4812149"/>
            <a:ext cx="4420044" cy="600782"/>
          </a:xfrm>
          <a:prstGeom prst="rect">
            <a:avLst/>
          </a:prstGeom>
        </p:spPr>
      </p:pic>
      <p:pic>
        <p:nvPicPr>
          <p:cNvPr id="16" name="Picture 15" descr="TP_tmp.p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727373" y="4812149"/>
            <a:ext cx="2553329" cy="561732"/>
          </a:xfrm>
          <a:prstGeom prst="rect">
            <a:avLst/>
          </a:prstGeom>
        </p:spPr>
      </p:pic>
    </p:spTree>
    <p:extLst>
      <p:ext uri="{BB962C8B-B14F-4D97-AF65-F5344CB8AC3E}">
        <p14:creationId xmlns:p14="http://schemas.microsoft.com/office/powerpoint/2010/main" val="738064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Setting up to prove </a:t>
            </a:r>
            <a:r>
              <a:rPr lang="en-US" dirty="0" err="1" smtClean="0"/>
              <a:t>conformality</a:t>
            </a:r>
            <a:endParaRPr lang="en-US" dirty="0"/>
          </a:p>
        </p:txBody>
      </p:sp>
      <p:sp>
        <p:nvSpPr>
          <p:cNvPr id="3" name="Content Placeholder 2"/>
          <p:cNvSpPr>
            <a:spLocks noGrp="1"/>
          </p:cNvSpPr>
          <p:nvPr>
            <p:ph idx="1"/>
          </p:nvPr>
        </p:nvSpPr>
        <p:spPr/>
        <p:txBody>
          <a:bodyPr>
            <a:normAutofit/>
          </a:bodyPr>
          <a:lstStyle/>
          <a:p>
            <a:r>
              <a:rPr lang="en-US" sz="2800" dirty="0" smtClean="0"/>
              <a:t>Find the scaling factors along the parallel and meridian</a:t>
            </a:r>
          </a:p>
          <a:p>
            <a:r>
              <a:rPr lang="en-US" sz="2800" dirty="0" smtClean="0"/>
              <a:t>Take partial derivatives  </a:t>
            </a:r>
          </a:p>
          <a:p>
            <a:endParaRPr lang="en-US" sz="2800" dirty="0"/>
          </a:p>
          <a:p>
            <a:r>
              <a:rPr lang="en-US" sz="2800" dirty="0" smtClean="0"/>
              <a:t>Set up the correct scaling factors</a:t>
            </a:r>
          </a:p>
          <a:p>
            <a:pPr marL="68580" indent="0">
              <a:buNone/>
            </a:pPr>
            <a:r>
              <a:rPr lang="en-US" sz="2800" dirty="0" smtClean="0"/>
              <a:t> </a:t>
            </a:r>
            <a:endParaRPr lang="en-US" sz="2800" dirty="0"/>
          </a:p>
        </p:txBody>
      </p:sp>
      <p:pic>
        <p:nvPicPr>
          <p:cNvPr id="6" name="Picture 5" descr="TP_tmp.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492813" y="2141745"/>
            <a:ext cx="1763396" cy="373026"/>
          </a:xfrm>
          <a:prstGeom prst="rect">
            <a:avLst/>
          </a:prstGeom>
        </p:spPr>
      </p:pic>
      <p:pic>
        <p:nvPicPr>
          <p:cNvPr id="21" name="Picture 20" descr="TP_tmp.p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126804" y="3175000"/>
            <a:ext cx="5223196" cy="410394"/>
          </a:xfrm>
          <a:prstGeom prst="rect">
            <a:avLst/>
          </a:prstGeom>
        </p:spPr>
      </p:pic>
      <p:pic>
        <p:nvPicPr>
          <p:cNvPr id="23" name="Picture 22" descr="TP_tmp.pn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26804" y="4369699"/>
            <a:ext cx="6917447" cy="503920"/>
          </a:xfrm>
          <a:prstGeom prst="rect">
            <a:avLst/>
          </a:prstGeom>
        </p:spPr>
      </p:pic>
    </p:spTree>
    <p:extLst>
      <p:ext uri="{BB962C8B-B14F-4D97-AF65-F5344CB8AC3E}">
        <p14:creationId xmlns:p14="http://schemas.microsoft.com/office/powerpoint/2010/main" val="27952502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Proving </a:t>
            </a:r>
            <a:r>
              <a:rPr lang="en-US" dirty="0" err="1" smtClean="0"/>
              <a:t>Conformality</a:t>
            </a:r>
            <a:r>
              <a:rPr lang="en-US" dirty="0" smtClean="0"/>
              <a:t> </a:t>
            </a:r>
            <a:endParaRPr lang="en-US" dirty="0"/>
          </a:p>
        </p:txBody>
      </p:sp>
      <p:sp>
        <p:nvSpPr>
          <p:cNvPr id="6" name="Content Placeholder 5"/>
          <p:cNvSpPr>
            <a:spLocks noGrp="1"/>
          </p:cNvSpPr>
          <p:nvPr>
            <p:ph idx="1"/>
          </p:nvPr>
        </p:nvSpPr>
        <p:spPr>
          <a:xfrm>
            <a:off x="280133" y="1600201"/>
            <a:ext cx="8863867" cy="2900216"/>
          </a:xfrm>
        </p:spPr>
        <p:txBody>
          <a:bodyPr>
            <a:noAutofit/>
          </a:bodyPr>
          <a:lstStyle/>
          <a:p>
            <a:pPr marL="68580" indent="0">
              <a:lnSpc>
                <a:spcPct val="130000"/>
              </a:lnSpc>
              <a:buNone/>
            </a:pPr>
            <a:r>
              <a:rPr lang="en-US" sz="4000" dirty="0" smtClean="0"/>
              <a:t>For the general map </a:t>
            </a:r>
          </a:p>
          <a:p>
            <a:pPr marL="68580" indent="0">
              <a:lnSpc>
                <a:spcPct val="130000"/>
              </a:lnSpc>
              <a:buNone/>
            </a:pPr>
            <a:r>
              <a:rPr lang="en-US" sz="4000" dirty="0" smtClean="0"/>
              <a:t>projection                                                will be conformal if and only if </a:t>
            </a:r>
            <a:endParaRPr lang="en-US" sz="4000" dirty="0"/>
          </a:p>
        </p:txBody>
      </p:sp>
      <p:pic>
        <p:nvPicPr>
          <p:cNvPr id="8" name="Picture 7"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26470" y="2925771"/>
            <a:ext cx="2997200" cy="279400"/>
          </a:xfrm>
          <a:prstGeom prst="rect">
            <a:avLst/>
          </a:prstGeom>
        </p:spPr>
      </p:pic>
      <p:pic>
        <p:nvPicPr>
          <p:cNvPr id="13" name="Picture 12"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714113" y="3612393"/>
            <a:ext cx="2133600" cy="279400"/>
          </a:xfrm>
          <a:prstGeom prst="rect">
            <a:avLst/>
          </a:prstGeom>
        </p:spPr>
      </p:pic>
    </p:spTree>
    <p:extLst>
      <p:ext uri="{BB962C8B-B14F-4D97-AF65-F5344CB8AC3E}">
        <p14:creationId xmlns:p14="http://schemas.microsoft.com/office/powerpoint/2010/main" val="6075512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Google Maps</a:t>
            </a:r>
            <a:endParaRPr lang="en-US" dirty="0"/>
          </a:p>
        </p:txBody>
      </p:sp>
      <p:sp>
        <p:nvSpPr>
          <p:cNvPr id="5" name="TextBox 4"/>
          <p:cNvSpPr txBox="1"/>
          <p:nvPr/>
        </p:nvSpPr>
        <p:spPr>
          <a:xfrm>
            <a:off x="0" y="5587848"/>
            <a:ext cx="9171802" cy="507831"/>
          </a:xfrm>
          <a:prstGeom prst="rect">
            <a:avLst/>
          </a:prstGeom>
          <a:noFill/>
        </p:spPr>
        <p:txBody>
          <a:bodyPr wrap="none" rtlCol="0">
            <a:spAutoFit/>
          </a:bodyPr>
          <a:lstStyle/>
          <a:p>
            <a:r>
              <a:rPr lang="en-US" sz="900" dirty="0">
                <a:hlinkClick r:id="rId3"/>
              </a:rPr>
              <a:t>https://www.google.com/url?sa=i&amp;rct=j&amp;q=&amp;esrc=s&amp;source=images&amp;cd=&amp;docid=e5dlUl6nNJJ18M&amp;tbnid=nOqpvjZ-xOTGzM:&amp;ved=0CAQQjB0&amp;url=http%3A%2F%</a:t>
            </a:r>
            <a:r>
              <a:rPr lang="en-US" sz="900" dirty="0" smtClean="0">
                <a:hlinkClick r:id="rId3"/>
              </a:rPr>
              <a:t>2Fwww.destination3</a:t>
            </a:r>
            <a:endParaRPr lang="en-US" sz="900" dirty="0" smtClean="0"/>
          </a:p>
          <a:p>
            <a:r>
              <a:rPr lang="en-US" sz="900" dirty="0" smtClean="0"/>
              <a:t>60</a:t>
            </a:r>
            <a:r>
              <a:rPr lang="en-US" sz="900" dirty="0"/>
              <a:t>.com%2Fnorth-america%2Fus%2Fconnecticut%2Fold-greenwich%2Fhyatt-regency-greenwich-stamford%2Fhotel-map&amp;ei=uHhLUeGhL-PliALJ64CADQ&amp;bvm=bv.44158598,d.cGE&amp;psig=</a:t>
            </a:r>
            <a:r>
              <a:rPr lang="en-US" sz="900" dirty="0" err="1" smtClean="0"/>
              <a:t>AFQjC</a:t>
            </a:r>
            <a:endParaRPr lang="en-US" sz="900" dirty="0" smtClean="0"/>
          </a:p>
          <a:p>
            <a:r>
              <a:rPr lang="en-US" sz="900" dirty="0" smtClean="0"/>
              <a:t>NEye8hw8Cw_jEmv9o1GBbg3HHhvvw</a:t>
            </a:r>
            <a:r>
              <a:rPr lang="en-US" sz="900" dirty="0"/>
              <a:t>&amp;ust=1363986985463180</a:t>
            </a:r>
          </a:p>
        </p:txBody>
      </p:sp>
      <p:pic>
        <p:nvPicPr>
          <p:cNvPr id="7" name="Content Placeholder 6"/>
          <p:cNvPicPr>
            <a:picLocks noGrp="1" noChangeAspect="1"/>
          </p:cNvPicPr>
          <p:nvPr>
            <p:ph idx="1"/>
          </p:nvPr>
        </p:nvPicPr>
        <p:blipFill>
          <a:blip r:embed="rId4"/>
          <a:srcRect t="15652" b="15652"/>
          <a:stretch>
            <a:fillRect/>
          </a:stretch>
        </p:blipFill>
        <p:spPr/>
      </p:pic>
    </p:spTree>
    <p:extLst>
      <p:ext uri="{BB962C8B-B14F-4D97-AF65-F5344CB8AC3E}">
        <p14:creationId xmlns:p14="http://schemas.microsoft.com/office/powerpoint/2010/main" val="3467716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of Maps</a:t>
            </a:r>
            <a:endParaRPr lang="en-US" dirty="0"/>
          </a:p>
        </p:txBody>
      </p:sp>
      <p:pic>
        <p:nvPicPr>
          <p:cNvPr id="4" name="Content Placeholder 3"/>
          <p:cNvPicPr>
            <a:picLocks noGrp="1" noChangeAspect="1"/>
          </p:cNvPicPr>
          <p:nvPr>
            <p:ph idx="1"/>
          </p:nvPr>
        </p:nvPicPr>
        <p:blipFill>
          <a:blip r:embed="rId3"/>
          <a:srcRect l="-33265" r="-33265"/>
          <a:stretch>
            <a:fillRect/>
          </a:stretch>
        </p:blipFill>
        <p:spPr>
          <a:xfrm>
            <a:off x="546628" y="1417638"/>
            <a:ext cx="7772400" cy="3733800"/>
          </a:xfrm>
        </p:spPr>
      </p:pic>
      <p:sp>
        <p:nvSpPr>
          <p:cNvPr id="5" name="TextBox 4"/>
          <p:cNvSpPr txBox="1"/>
          <p:nvPr/>
        </p:nvSpPr>
        <p:spPr>
          <a:xfrm>
            <a:off x="3270529" y="5409862"/>
            <a:ext cx="1980493" cy="369332"/>
          </a:xfrm>
          <a:prstGeom prst="rect">
            <a:avLst/>
          </a:prstGeom>
          <a:noFill/>
        </p:spPr>
        <p:txBody>
          <a:bodyPr wrap="none" rtlCol="0">
            <a:spAutoFit/>
          </a:bodyPr>
          <a:lstStyle/>
          <a:p>
            <a:r>
              <a:rPr lang="en-US" dirty="0" err="1"/>
              <a:t>www.gpsreview.net</a:t>
            </a:r>
            <a:endParaRPr lang="en-US" dirty="0"/>
          </a:p>
        </p:txBody>
      </p:sp>
    </p:spTree>
    <p:extLst>
      <p:ext uri="{BB962C8B-B14F-4D97-AF65-F5344CB8AC3E}">
        <p14:creationId xmlns:p14="http://schemas.microsoft.com/office/powerpoint/2010/main" val="99085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463" y="0"/>
            <a:ext cx="7772400" cy="1143000"/>
          </a:xfrm>
        </p:spPr>
        <p:txBody>
          <a:bodyPr/>
          <a:lstStyle/>
          <a:p>
            <a:pPr algn="ctr"/>
            <a:r>
              <a:rPr lang="en-US" dirty="0" smtClean="0"/>
              <a:t>Outline</a:t>
            </a:r>
            <a:endParaRPr lang="en-US" dirty="0"/>
          </a:p>
        </p:txBody>
      </p:sp>
      <p:sp>
        <p:nvSpPr>
          <p:cNvPr id="3" name="Content Placeholder 2"/>
          <p:cNvSpPr>
            <a:spLocks noGrp="1"/>
          </p:cNvSpPr>
          <p:nvPr>
            <p:ph idx="1"/>
          </p:nvPr>
        </p:nvSpPr>
        <p:spPr>
          <a:xfrm>
            <a:off x="685800" y="486917"/>
            <a:ext cx="7772400" cy="520126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rPr>
              <a:t>Introduction</a:t>
            </a:r>
          </a:p>
          <a:p>
            <a:pPr lvl="1"/>
            <a:r>
              <a:rPr lang="en-US" sz="1800" b="1" dirty="0" smtClean="0">
                <a:ln w="50800"/>
              </a:rPr>
              <a:t>Globes</a:t>
            </a:r>
          </a:p>
          <a:p>
            <a:pPr lvl="1"/>
            <a:r>
              <a:rPr lang="en-US" sz="1800" b="1" dirty="0" smtClean="0">
                <a:ln w="50800"/>
              </a:rPr>
              <a:t>Properties of Maps</a:t>
            </a:r>
          </a:p>
          <a:p>
            <a:pPr lvl="1"/>
            <a:r>
              <a:rPr lang="en-US" sz="1800" b="1" dirty="0" smtClean="0">
                <a:ln w="50800"/>
              </a:rPr>
              <a:t>Map Projections</a:t>
            </a:r>
          </a:p>
          <a:p>
            <a:pPr lvl="2"/>
            <a:r>
              <a:rPr lang="en-US" sz="1600" b="1" dirty="0" smtClean="0">
                <a:ln w="50800"/>
              </a:rPr>
              <a:t>The Equidistance Conic Projection	</a:t>
            </a:r>
          </a:p>
          <a:p>
            <a:pPr lvl="2"/>
            <a:r>
              <a:rPr lang="en-US" sz="1600" b="1" dirty="0" smtClean="0">
                <a:ln w="50800"/>
              </a:rPr>
              <a:t>Lambert Conformal Projection</a:t>
            </a:r>
          </a:p>
          <a:p>
            <a:pPr lvl="2"/>
            <a:r>
              <a:rPr lang="en-US" sz="1600" b="1" dirty="0" smtClean="0">
                <a:ln w="50800"/>
              </a:rPr>
              <a:t>Lambert Azimuthal Equal Area Projection</a:t>
            </a:r>
          </a:p>
          <a:p>
            <a:pPr lvl="2"/>
            <a:r>
              <a:rPr lang="en-US" sz="1600" b="1" dirty="0" smtClean="0">
                <a:ln w="50800"/>
              </a:rPr>
              <a:t>Mercator Projection</a:t>
            </a:r>
          </a:p>
          <a:p>
            <a:pPr lvl="1">
              <a:buClr>
                <a:srgbClr val="073779"/>
              </a:buClr>
            </a:pPr>
            <a:r>
              <a:rPr lang="en-US" sz="2400" b="1" dirty="0" smtClean="0">
                <a:ln w="50800"/>
              </a:rPr>
              <a:t>Mercator Map Projection</a:t>
            </a:r>
          </a:p>
          <a:p>
            <a:pPr lvl="2">
              <a:buClr>
                <a:srgbClr val="073779"/>
              </a:buClr>
            </a:pPr>
            <a:r>
              <a:rPr lang="en-US" sz="1800" b="1" dirty="0">
                <a:ln w="50800"/>
              </a:rPr>
              <a:t>Proving Mercator </a:t>
            </a:r>
            <a:r>
              <a:rPr lang="en-US" sz="1800" b="1" dirty="0" smtClean="0">
                <a:ln w="50800"/>
              </a:rPr>
              <a:t>Map </a:t>
            </a:r>
            <a:r>
              <a:rPr lang="en-US" sz="1800" b="1" dirty="0">
                <a:ln w="50800"/>
              </a:rPr>
              <a:t>is Angle Preserving </a:t>
            </a:r>
            <a:endParaRPr lang="en-US" sz="1800" b="1" dirty="0" smtClean="0">
              <a:ln w="50800"/>
            </a:endParaRPr>
          </a:p>
          <a:p>
            <a:pPr lvl="3">
              <a:buClr>
                <a:srgbClr val="073779"/>
              </a:buClr>
            </a:pPr>
            <a:r>
              <a:rPr lang="en-US" sz="1600" b="1" dirty="0" smtClean="0">
                <a:ln w="50800"/>
              </a:rPr>
              <a:t>Scale Factor </a:t>
            </a:r>
          </a:p>
          <a:p>
            <a:pPr lvl="3">
              <a:buClr>
                <a:srgbClr val="073779"/>
              </a:buClr>
            </a:pPr>
            <a:r>
              <a:rPr lang="en-US" sz="1600" b="1" dirty="0" smtClean="0">
                <a:ln w="50800"/>
              </a:rPr>
              <a:t>Preserved Angles</a:t>
            </a:r>
          </a:p>
          <a:p>
            <a:pPr lvl="1">
              <a:buClr>
                <a:srgbClr val="073779"/>
              </a:buClr>
            </a:pPr>
            <a:r>
              <a:rPr lang="en-US" sz="2400" b="1" dirty="0" smtClean="0">
                <a:ln w="50800"/>
              </a:rPr>
              <a:t>Google Maps</a:t>
            </a:r>
          </a:p>
          <a:p>
            <a:pPr lvl="1">
              <a:buClr>
                <a:srgbClr val="073779"/>
              </a:buClr>
            </a:pPr>
            <a:r>
              <a:rPr lang="en-US" sz="2400" b="1" dirty="0" smtClean="0">
                <a:ln w="50800"/>
              </a:rPr>
              <a:t>Future of Maps</a:t>
            </a:r>
            <a:endParaRPr lang="en-US" sz="1600" b="1" dirty="0" smtClean="0">
              <a:ln w="50800"/>
            </a:endParaRPr>
          </a:p>
        </p:txBody>
      </p:sp>
    </p:spTree>
    <p:extLst>
      <p:ext uri="{BB962C8B-B14F-4D97-AF65-F5344CB8AC3E}">
        <p14:creationId xmlns:p14="http://schemas.microsoft.com/office/powerpoint/2010/main" val="356843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a:xfrm>
            <a:off x="685800" y="1600200"/>
            <a:ext cx="7772400" cy="5010369"/>
          </a:xfrm>
        </p:spPr>
        <p:txBody>
          <a:bodyPr>
            <a:normAutofit fontScale="92500" lnSpcReduction="10000"/>
          </a:bodyPr>
          <a:lstStyle/>
          <a:p>
            <a:r>
              <a:rPr lang="en-US" dirty="0" err="1"/>
              <a:t>Feeman</a:t>
            </a:r>
            <a:r>
              <a:rPr lang="en-US" dirty="0"/>
              <a:t>, Timothy G. (2001) </a:t>
            </a:r>
            <a:r>
              <a:rPr lang="en-US" dirty="0" err="1"/>
              <a:t>Conformlity</a:t>
            </a:r>
            <a:r>
              <a:rPr lang="en-US" dirty="0"/>
              <a:t>, the Exponential Function, and World Map Projections. Retrieved March 2013, from The College Mathematics Journal : https://</a:t>
            </a:r>
            <a:r>
              <a:rPr lang="en-US" dirty="0" err="1"/>
              <a:t>www.jstor.org</a:t>
            </a:r>
            <a:r>
              <a:rPr lang="en-US" dirty="0"/>
              <a:t>/action/ </a:t>
            </a:r>
            <a:r>
              <a:rPr lang="en-US" dirty="0" err="1"/>
              <a:t>showLogin?redirectUri</a:t>
            </a:r>
            <a:r>
              <a:rPr lang="en-US" dirty="0"/>
              <a:t>=/stable/10.2307/2687304 </a:t>
            </a:r>
          </a:p>
          <a:p>
            <a:r>
              <a:rPr lang="en-US" dirty="0"/>
              <a:t>Google. Why does Google maps use the inaccurate, ancient and distorted Mercator Projection? Re- </a:t>
            </a:r>
            <a:r>
              <a:rPr lang="en-US" dirty="0" err="1"/>
              <a:t>trieved</a:t>
            </a:r>
            <a:r>
              <a:rPr lang="en-US" dirty="0"/>
              <a:t> March 2013, from Google Forums: http://</a:t>
            </a:r>
            <a:r>
              <a:rPr lang="en-US" dirty="0" err="1"/>
              <a:t>productforums.google.com</a:t>
            </a:r>
            <a:r>
              <a:rPr lang="en-US" dirty="0"/>
              <a:t>/forum/#!topic/ maps/A2ygEJ5eG-o </a:t>
            </a:r>
          </a:p>
          <a:p>
            <a:r>
              <a:rPr lang="en-US" dirty="0"/>
              <a:t>Madrigal, Alexis, C. How Google Builds Its </a:t>
            </a:r>
            <a:r>
              <a:rPr lang="en-US" dirty="0" err="1"/>
              <a:t>Mapsand</a:t>
            </a:r>
            <a:r>
              <a:rPr lang="en-US" dirty="0"/>
              <a:t> What It Means for the Future of Everything. Retrieved March 2013, from The Atlantic http://</a:t>
            </a:r>
            <a:r>
              <a:rPr lang="en-US" dirty="0" err="1"/>
              <a:t>www.theatlantic.com</a:t>
            </a:r>
            <a:r>
              <a:rPr lang="en-US" dirty="0"/>
              <a:t>/technology/archive/2012/09/ how-google-builds-its-maps-and-what-it-means-for-the-future-of-everything/ 261913/ </a:t>
            </a:r>
          </a:p>
          <a:p>
            <a:r>
              <a:rPr lang="en-US" dirty="0"/>
              <a:t>McClure, Mark. Map Projection: An Intro for </a:t>
            </a:r>
            <a:r>
              <a:rPr lang="en-US" dirty="0" err="1"/>
              <a:t>Calc</a:t>
            </a:r>
            <a:r>
              <a:rPr lang="en-US" dirty="0"/>
              <a:t> III. Retrieved March 2013, from http:// </a:t>
            </a:r>
            <a:r>
              <a:rPr lang="en-US" dirty="0" err="1"/>
              <a:t>facstaff.unca.edu</a:t>
            </a:r>
            <a:r>
              <a:rPr lang="en-US" dirty="0"/>
              <a:t>/</a:t>
            </a:r>
            <a:r>
              <a:rPr lang="en-US" dirty="0" err="1"/>
              <a:t>mcmcclur</a:t>
            </a:r>
            <a:r>
              <a:rPr lang="en-US" dirty="0"/>
              <a:t>/class/Fall10CalcIII/handouts/</a:t>
            </a:r>
            <a:r>
              <a:rPr lang="en-US" dirty="0" err="1"/>
              <a:t>MapProjection.pdf</a:t>
            </a:r>
            <a:r>
              <a:rPr lang="en-US" dirty="0"/>
              <a:t> </a:t>
            </a:r>
          </a:p>
          <a:p>
            <a:r>
              <a:rPr lang="en-US" dirty="0" err="1"/>
              <a:t>Muehce</a:t>
            </a:r>
            <a:r>
              <a:rPr lang="en-US" dirty="0"/>
              <a:t>, Phillip C. (2004) Map Use: Reading, Analysis, and Interpretation Map Use: Reading, Analysis, and Interpretation. JP Publications. </a:t>
            </a:r>
          </a:p>
          <a:p>
            <a:endParaRPr lang="en-US" dirty="0"/>
          </a:p>
        </p:txBody>
      </p:sp>
    </p:spTree>
    <p:extLst>
      <p:ext uri="{BB962C8B-B14F-4D97-AF65-F5344CB8AC3E}">
        <p14:creationId xmlns:p14="http://schemas.microsoft.com/office/powerpoint/2010/main" val="7880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Globes</a:t>
            </a:r>
            <a:endParaRPr lang="en-US" dirty="0"/>
          </a:p>
        </p:txBody>
      </p:sp>
      <p:pic>
        <p:nvPicPr>
          <p:cNvPr id="4" name="Content Placeholder 3" descr="Globe.jpeg"/>
          <p:cNvPicPr>
            <a:picLocks noGrp="1" noChangeAspect="1"/>
          </p:cNvPicPr>
          <p:nvPr>
            <p:ph idx="1"/>
          </p:nvPr>
        </p:nvPicPr>
        <p:blipFill>
          <a:blip r:embed="rId3">
            <a:extLst>
              <a:ext uri="{28A0092B-C50C-407E-A947-70E740481C1C}">
                <a14:useLocalDpi xmlns:a14="http://schemas.microsoft.com/office/drawing/2010/main" val="0"/>
              </a:ext>
            </a:extLst>
          </a:blip>
          <a:srcRect l="-54082" r="-54082"/>
          <a:stretch>
            <a:fillRect/>
          </a:stretch>
        </p:blipFill>
        <p:spPr>
          <a:xfrm>
            <a:off x="313137" y="1165325"/>
            <a:ext cx="8628868" cy="4145240"/>
          </a:xfrm>
        </p:spPr>
      </p:pic>
      <p:sp>
        <p:nvSpPr>
          <p:cNvPr id="5" name="TextBox 4"/>
          <p:cNvSpPr txBox="1"/>
          <p:nvPr/>
        </p:nvSpPr>
        <p:spPr>
          <a:xfrm>
            <a:off x="3253133" y="5381751"/>
            <a:ext cx="1855646" cy="276999"/>
          </a:xfrm>
          <a:prstGeom prst="rect">
            <a:avLst/>
          </a:prstGeom>
          <a:noFill/>
        </p:spPr>
        <p:txBody>
          <a:bodyPr wrap="none" rtlCol="0">
            <a:spAutoFit/>
          </a:bodyPr>
          <a:lstStyle/>
          <a:p>
            <a:r>
              <a:rPr lang="en-US" sz="1200" dirty="0" err="1"/>
              <a:t>www.vectortemplates.com</a:t>
            </a:r>
            <a:endParaRPr lang="en-US" sz="1200" dirty="0"/>
          </a:p>
        </p:txBody>
      </p:sp>
    </p:spTree>
    <p:extLst>
      <p:ext uri="{BB962C8B-B14F-4D97-AF65-F5344CB8AC3E}">
        <p14:creationId xmlns:p14="http://schemas.microsoft.com/office/powerpoint/2010/main" val="218578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 of Maps</a:t>
            </a:r>
            <a:endParaRPr lang="en-US" dirty="0"/>
          </a:p>
        </p:txBody>
      </p:sp>
      <p:sp>
        <p:nvSpPr>
          <p:cNvPr id="3" name="Content Placeholder 2"/>
          <p:cNvSpPr>
            <a:spLocks noGrp="1"/>
          </p:cNvSpPr>
          <p:nvPr>
            <p:ph idx="1"/>
          </p:nvPr>
        </p:nvSpPr>
        <p:spPr/>
        <p:txBody>
          <a:bodyPr>
            <a:normAutofit/>
          </a:bodyPr>
          <a:lstStyle/>
          <a:p>
            <a:r>
              <a:rPr lang="en-US" sz="2800" dirty="0" smtClean="0"/>
              <a:t>Distance</a:t>
            </a:r>
          </a:p>
          <a:p>
            <a:r>
              <a:rPr lang="en-US" sz="2800" dirty="0" smtClean="0"/>
              <a:t>Direction</a:t>
            </a:r>
          </a:p>
          <a:p>
            <a:r>
              <a:rPr lang="en-US" sz="2800" dirty="0" smtClean="0"/>
              <a:t>Area</a:t>
            </a:r>
          </a:p>
          <a:p>
            <a:r>
              <a:rPr lang="en-US" sz="2800" dirty="0" smtClean="0"/>
              <a:t>Conformity</a:t>
            </a:r>
            <a:endParaRPr lang="en-US" sz="2800" dirty="0"/>
          </a:p>
        </p:txBody>
      </p:sp>
    </p:spTree>
    <p:extLst>
      <p:ext uri="{BB962C8B-B14F-4D97-AF65-F5344CB8AC3E}">
        <p14:creationId xmlns:p14="http://schemas.microsoft.com/office/powerpoint/2010/main" val="282033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Equidistance Conic Projection</a:t>
            </a:r>
          </a:p>
        </p:txBody>
      </p:sp>
      <p:pic>
        <p:nvPicPr>
          <p:cNvPr id="4" name="Content Placeholder 3" descr="Equidistant Conic.png"/>
          <p:cNvPicPr>
            <a:picLocks noGrp="1" noChangeAspect="1"/>
          </p:cNvPicPr>
          <p:nvPr>
            <p:ph idx="1"/>
          </p:nvPr>
        </p:nvPicPr>
        <p:blipFill>
          <a:blip r:embed="rId3">
            <a:extLst>
              <a:ext uri="{28A0092B-C50C-407E-A947-70E740481C1C}">
                <a14:useLocalDpi xmlns:a14="http://schemas.microsoft.com/office/drawing/2010/main" val="0"/>
              </a:ext>
            </a:extLst>
          </a:blip>
          <a:srcRect t="-10537" b="-10537"/>
          <a:stretch>
            <a:fillRect/>
          </a:stretch>
        </p:blipFill>
        <p:spPr/>
      </p:pic>
    </p:spTree>
    <p:extLst>
      <p:ext uri="{BB962C8B-B14F-4D97-AF65-F5344CB8AC3E}">
        <p14:creationId xmlns:p14="http://schemas.microsoft.com/office/powerpoint/2010/main" val="172615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Lambert Conformal Conic</a:t>
            </a:r>
            <a:endParaRPr lang="en-US" dirty="0"/>
          </a:p>
        </p:txBody>
      </p:sp>
      <p:pic>
        <p:nvPicPr>
          <p:cNvPr id="4" name="Content Placeholder 3" descr="Lambert Conformal COnic.png"/>
          <p:cNvPicPr>
            <a:picLocks noGrp="1" noChangeAspect="1"/>
          </p:cNvPicPr>
          <p:nvPr>
            <p:ph idx="1"/>
          </p:nvPr>
        </p:nvPicPr>
        <p:blipFill>
          <a:blip r:embed="rId3">
            <a:extLst>
              <a:ext uri="{28A0092B-C50C-407E-A947-70E740481C1C}">
                <a14:useLocalDpi xmlns:a14="http://schemas.microsoft.com/office/drawing/2010/main" val="0"/>
              </a:ext>
            </a:extLst>
          </a:blip>
          <a:srcRect t="-10942" b="-10942"/>
          <a:stretch>
            <a:fillRect/>
          </a:stretch>
        </p:blipFill>
        <p:spPr/>
      </p:pic>
    </p:spTree>
    <p:extLst>
      <p:ext uri="{BB962C8B-B14F-4D97-AF65-F5344CB8AC3E}">
        <p14:creationId xmlns:p14="http://schemas.microsoft.com/office/powerpoint/2010/main" val="26322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Lambert Azimuthal Equal Area</a:t>
            </a:r>
            <a:endParaRPr lang="en-US" dirty="0"/>
          </a:p>
        </p:txBody>
      </p:sp>
      <p:pic>
        <p:nvPicPr>
          <p:cNvPr id="4" name="Content Placeholder 3" descr="Lambert Azimuthal Equal Area.png"/>
          <p:cNvPicPr>
            <a:picLocks noGrp="1" noChangeAspect="1"/>
          </p:cNvPicPr>
          <p:nvPr>
            <p:ph idx="1"/>
          </p:nvPr>
        </p:nvPicPr>
        <p:blipFill>
          <a:blip r:embed="rId3">
            <a:extLst>
              <a:ext uri="{28A0092B-C50C-407E-A947-70E740481C1C}">
                <a14:useLocalDpi xmlns:a14="http://schemas.microsoft.com/office/drawing/2010/main" val="0"/>
              </a:ext>
            </a:extLst>
          </a:blip>
          <a:srcRect t="-10640" b="-10640"/>
          <a:stretch>
            <a:fillRect/>
          </a:stretch>
        </p:blipFill>
        <p:spPr/>
      </p:pic>
    </p:spTree>
    <p:extLst>
      <p:ext uri="{BB962C8B-B14F-4D97-AF65-F5344CB8AC3E}">
        <p14:creationId xmlns:p14="http://schemas.microsoft.com/office/powerpoint/2010/main" val="31605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Mercator </a:t>
            </a:r>
            <a:endParaRPr lang="en-US" dirty="0"/>
          </a:p>
        </p:txBody>
      </p:sp>
      <p:pic>
        <p:nvPicPr>
          <p:cNvPr id="4" name="Content Placeholder 3" descr="Mercator.png"/>
          <p:cNvPicPr>
            <a:picLocks noGrp="1" noChangeAspect="1"/>
          </p:cNvPicPr>
          <p:nvPr>
            <p:ph idx="1"/>
          </p:nvPr>
        </p:nvPicPr>
        <p:blipFill>
          <a:blip r:embed="rId3">
            <a:extLst>
              <a:ext uri="{28A0092B-C50C-407E-A947-70E740481C1C}">
                <a14:useLocalDpi xmlns:a14="http://schemas.microsoft.com/office/drawing/2010/main" val="0"/>
              </a:ext>
            </a:extLst>
          </a:blip>
          <a:srcRect l="163" r="163"/>
          <a:stretch>
            <a:fillRect/>
          </a:stretch>
        </p:blipFill>
        <p:spPr/>
      </p:pic>
    </p:spTree>
    <p:extLst>
      <p:ext uri="{BB962C8B-B14F-4D97-AF65-F5344CB8AC3E}">
        <p14:creationId xmlns:p14="http://schemas.microsoft.com/office/powerpoint/2010/main" val="364309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Cylindrical Projections </a:t>
            </a:r>
            <a:endParaRPr lang="en-US" dirty="0"/>
          </a:p>
        </p:txBody>
      </p:sp>
      <p:pic>
        <p:nvPicPr>
          <p:cNvPr id="4" name="Content Placeholder 3" descr="cyl-rays.jpg"/>
          <p:cNvPicPr>
            <a:picLocks noGrp="1" noChangeAspect="1"/>
          </p:cNvPicPr>
          <p:nvPr>
            <p:ph idx="1"/>
          </p:nvPr>
        </p:nvPicPr>
        <p:blipFill>
          <a:blip r:embed="rId3">
            <a:extLst>
              <a:ext uri="{28A0092B-C50C-407E-A947-70E740481C1C}">
                <a14:useLocalDpi xmlns:a14="http://schemas.microsoft.com/office/drawing/2010/main" val="0"/>
              </a:ext>
            </a:extLst>
          </a:blip>
          <a:srcRect l="-7823" r="-7823"/>
          <a:stretch>
            <a:fillRect/>
          </a:stretch>
        </p:blipFill>
        <p:spPr>
          <a:xfrm>
            <a:off x="685800" y="1600200"/>
            <a:ext cx="7772400" cy="3733800"/>
          </a:xfrm>
        </p:spPr>
      </p:pic>
    </p:spTree>
    <p:extLst>
      <p:ext uri="{BB962C8B-B14F-4D97-AF65-F5344CB8AC3E}">
        <p14:creationId xmlns:p14="http://schemas.microsoft.com/office/powerpoint/2010/main" val="3673005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JULIO@C1MJ4MSKDTYT3PP7" val="4826"/>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sec(\alpha)||T_\beta|| = ||T_\alpha||  template TPT1  env TPENV1  fore 0  back 16777215  eqnno 5"/>
  <p:tag name="FILENAME" val="TP_tmp"/>
  <p:tag name="ORIGWIDTH" val="84"/>
  <p:tag name="PICTUREFILESIZE" val="7637"/>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ln(|\sec(\alpha)+\tan(\alpha)|)  template TPT1  env TPENV1  fore 0  back 16777215  eqnno 1"/>
  <p:tag name="FILENAME" val="TP_tmp"/>
  <p:tag name="ORIGWIDTH" val="90"/>
  <p:tag name="PICTUREFILESIZE" val="826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M_\alpha\ {\rm and}\ M_\beta  template TPT1  env TPENV1  fore 0  back 16777215  eqnno 2"/>
  <p:tag name="FILENAME" val="TP_tmp"/>
  <p:tag name="ORIGWIDTH" val="612"/>
  <p:tag name="PICTUREFILESIZE" val="6541"/>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M_\alpha = \frac{2\pi}{2\pi \cos(\alpha)} = \sec(\alpha)  template TPT1  env TPENV1  fore 0  back 16777215  eqnno 4"/>
  <p:tag name="FILENAME" val="TP_tmp"/>
  <p:tag name="ORIGWIDTH" val="103"/>
  <p:tag name="PICTUREFILESIZE" val="10803"/>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M_\beta = h'(\alpha)  template TPT1  env TPENV1  fore 0  back 16777215  eqnno 8"/>
  <p:tag name="FILENAME" val="TP_tmp"/>
  <p:tag name="ORIGWIDTH" val="50"/>
  <p:tag name="PICTUREFILESIZE" val="6633"/>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M_\alpha\ {\rm and}\ M_\beta  template TPT1  env TPENV1  fore 0  back 16777215  eqnno 1"/>
  <p:tag name="FILENAME" val="TP_tmp"/>
  <p:tag name="ORIGWIDTH" val="52"/>
  <p:tag name="PICTUREFILESIZE" val="6541"/>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T_\alpha = (x_\alpha ,y_\alpha)\ {\rm and}\ T_\beta = (x_\beta, y_\beta)  template TPT1  env TPENV1  fore 0  back 16777215  eqnno 7"/>
  <p:tag name="FILENAME" val="TP_tmp"/>
  <p:tag name="ORIGWIDTH" val="140"/>
  <p:tag name="PICTUREFILESIZE" val="10708"/>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M_\alpha = sec(\alpha) ||T_\beta||\ {\rm and}\ M_\beta = ||T_\alpha||  template TPT1  env TPENV1  fore 0  back 16777215  eqnno 8"/>
  <p:tag name="FILENAME" val="TP_tmp"/>
  <p:tag name="ORIGWIDTH" val="151"/>
  <p:tag name="PICTUREFILESIZE" val="10874"/>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T(\alpha,\beta) =(x(\alpha,\beta), y(\alpha,\beta))  template TPT1  env TPENV1  fore 0  back 16777215  eqnno 10"/>
  <p:tag name="FILENAME" val="TP_tmp"/>
  <p:tag name="ORIGWIDTH" val="118"/>
  <p:tag name="PICTUREFILESIZE" val="10369"/>
</p:tagLst>
</file>

<file path=ppt/theme/theme1.xml><?xml version="1.0" encoding="utf-8"?>
<a:theme xmlns:a="http://schemas.openxmlformats.org/drawingml/2006/main" name="Urban Pop">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4781</TotalTime>
  <Words>2543</Words>
  <Application>Microsoft Macintosh PowerPoint</Application>
  <PresentationFormat>On-screen Show (4:3)</PresentationFormat>
  <Paragraphs>125</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 Pop</vt:lpstr>
      <vt:lpstr>Land Ho! </vt:lpstr>
      <vt:lpstr>Outline</vt:lpstr>
      <vt:lpstr>Globes</vt:lpstr>
      <vt:lpstr>Properties of Maps</vt:lpstr>
      <vt:lpstr>The Equidistance Conic Projection</vt:lpstr>
      <vt:lpstr>Lambert Conformal Conic</vt:lpstr>
      <vt:lpstr>Lambert Azimuthal Equal Area</vt:lpstr>
      <vt:lpstr>Mercator </vt:lpstr>
      <vt:lpstr>Cylindrical Projections </vt:lpstr>
      <vt:lpstr>The Mercator Map Projection</vt:lpstr>
      <vt:lpstr>Actual Distortion </vt:lpstr>
      <vt:lpstr>Proving Mercator Map is Conformal </vt:lpstr>
      <vt:lpstr>Scale Factor</vt:lpstr>
      <vt:lpstr>Scale Factor for Mercator Projection</vt:lpstr>
      <vt:lpstr>Scaling factor along parallel and Meridian </vt:lpstr>
      <vt:lpstr>Setting up to prove conformality</vt:lpstr>
      <vt:lpstr>Proving Conformality </vt:lpstr>
      <vt:lpstr>Google Maps</vt:lpstr>
      <vt:lpstr>Future of Maps</vt:lpstr>
      <vt:lpstr>Bibliography </vt:lpstr>
    </vt:vector>
  </TitlesOfParts>
  <Company>Williams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Ho! Choosing the Perfect Map</dc:title>
  <dc:creator>Julio Luquin</dc:creator>
  <cp:lastModifiedBy>Julio Luquin</cp:lastModifiedBy>
  <cp:revision>29</cp:revision>
  <dcterms:created xsi:type="dcterms:W3CDTF">2013-03-20T00:49:08Z</dcterms:created>
  <dcterms:modified xsi:type="dcterms:W3CDTF">2013-04-02T05:06:00Z</dcterms:modified>
</cp:coreProperties>
</file>