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2" r:id="rId12"/>
    <p:sldId id="267" r:id="rId13"/>
    <p:sldId id="283" r:id="rId14"/>
    <p:sldId id="281" r:id="rId15"/>
    <p:sldId id="287" r:id="rId16"/>
    <p:sldId id="286" r:id="rId17"/>
    <p:sldId id="269" r:id="rId18"/>
    <p:sldId id="288" r:id="rId19"/>
    <p:sldId id="289" r:id="rId20"/>
    <p:sldId id="268" r:id="rId21"/>
    <p:sldId id="270" r:id="rId22"/>
    <p:sldId id="271" r:id="rId23"/>
    <p:sldId id="285" r:id="rId24"/>
    <p:sldId id="279" r:id="rId25"/>
    <p:sldId id="280" r:id="rId26"/>
    <p:sldId id="272" r:id="rId27"/>
    <p:sldId id="284" r:id="rId28"/>
    <p:sldId id="275" r:id="rId29"/>
    <p:sldId id="276" r:id="rId30"/>
    <p:sldId id="258" r:id="rId31"/>
    <p:sldId id="290" r:id="rId32"/>
    <p:sldId id="27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E1DC9-D1EC-4BD9-81F2-FD54958A92B8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A4547-C13D-4D50-B917-5B1C546F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42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Reorder by the 2</a:t>
            </a:r>
            <a:r>
              <a:rPr lang="en-US" baseline="30000" dirty="0" smtClean="0"/>
              <a:t>nd</a:t>
            </a:r>
            <a:r>
              <a:rPr lang="en-US" dirty="0" smtClean="0"/>
              <a:t> coordinate.</a:t>
            </a:r>
            <a:r>
              <a:rPr lang="en-US" baseline="0" dirty="0" smtClean="0"/>
              <a:t> 2-3-4 (4diagona) 2x^2, 2-4-6 (8 diagonal) 4x^2, 2-5-8(12 diagonal) 6x^2, 2-6-10 (16 </a:t>
            </a:r>
            <a:r>
              <a:rPr lang="en-US" baseline="0" dirty="0" err="1" smtClean="0"/>
              <a:t>diagona</a:t>
            </a:r>
            <a:r>
              <a:rPr lang="en-US" baseline="0" dirty="0" smtClean="0"/>
              <a:t>) 8x^2,… so you can see by making 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square length one unit longer we can generate quadratics that state with all the positive even integers.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A4547-C13D-4D50-B917-5B1C546F9A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01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Recheck mod diagonal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A4547-C13D-4D50-B917-5B1C546F9A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4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92A2-6600-48A2-94FD-C70D7BD2166E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703A-E1EB-4DE5-AAFD-6D610BAB095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92A2-6600-48A2-94FD-C70D7BD2166E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703A-E1EB-4DE5-AAFD-6D610BAB0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92A2-6600-48A2-94FD-C70D7BD2166E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703A-E1EB-4DE5-AAFD-6D610BAB0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92A2-6600-48A2-94FD-C70D7BD2166E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703A-E1EB-4DE5-AAFD-6D610BAB0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92A2-6600-48A2-94FD-C70D7BD2166E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703A-E1EB-4DE5-AAFD-6D610BAB095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92A2-6600-48A2-94FD-C70D7BD2166E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703A-E1EB-4DE5-AAFD-6D610BAB0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92A2-6600-48A2-94FD-C70D7BD2166E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703A-E1EB-4DE5-AAFD-6D610BAB0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92A2-6600-48A2-94FD-C70D7BD2166E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CB703A-E1EB-4DE5-AAFD-6D610BAB09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92A2-6600-48A2-94FD-C70D7BD2166E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703A-E1EB-4DE5-AAFD-6D610BAB0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92A2-6600-48A2-94FD-C70D7BD2166E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3CB703A-E1EB-4DE5-AAFD-6D610BAB0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B8A92A2-6600-48A2-94FD-C70D7BD2166E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703A-E1EB-4DE5-AAFD-6D610BAB0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B8A92A2-6600-48A2-94FD-C70D7BD2166E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3CB703A-E1EB-4DE5-AAFD-6D610BAB095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81000"/>
            <a:ext cx="4419600" cy="1600327"/>
          </a:xfrm>
        </p:spPr>
        <p:txBody>
          <a:bodyPr>
            <a:normAutofit fontScale="90000"/>
          </a:bodyPr>
          <a:lstStyle/>
          <a:p>
            <a:r>
              <a:rPr lang="en-US" sz="48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Pretty Pictures: Polynomial Progressions and their Primes</a:t>
            </a:r>
            <a:endParaRPr lang="en-US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52800"/>
            <a:ext cx="3962400" cy="1066800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 smtClean="0"/>
              <a:t>By, Michael </a:t>
            </a:r>
            <a:r>
              <a:rPr lang="en-US" dirty="0" err="1" smtClean="0"/>
              <a:t>Mailloux</a:t>
            </a:r>
            <a:endParaRPr lang="en-US" dirty="0" smtClean="0"/>
          </a:p>
          <a:p>
            <a:pPr algn="l"/>
            <a:r>
              <a:rPr lang="en-US" dirty="0" smtClean="0"/>
              <a:t>Westfield State University </a:t>
            </a:r>
          </a:p>
          <a:p>
            <a:pPr algn="l"/>
            <a:r>
              <a:rPr lang="en-US" dirty="0" smtClean="0"/>
              <a:t>mmailloux9727@westfield.ma.edu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01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8" t="17995" r="42952" b="17853"/>
          <a:stretch/>
        </p:blipFill>
        <p:spPr bwMode="auto">
          <a:xfrm>
            <a:off x="1905000" y="914400"/>
            <a:ext cx="5791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3800" y="304800"/>
            <a:ext cx="1888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2-3-4 Spiral</a:t>
            </a:r>
            <a:endParaRPr lang="en-US" sz="2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292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1" t="20010" r="44866" b="10461"/>
          <a:stretch/>
        </p:blipFill>
        <p:spPr bwMode="auto">
          <a:xfrm>
            <a:off x="2133600" y="1447800"/>
            <a:ext cx="5133278" cy="512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6199" y="500741"/>
            <a:ext cx="3288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2-3-4 Spiral (Primes)</a:t>
            </a:r>
            <a:endParaRPr lang="en-US" sz="2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655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4853" y="304800"/>
            <a:ext cx="1888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white"/>
                </a:solidFill>
                <a:latin typeface="Arial Rounded MT Bold" pitchFamily="34" charset="0"/>
              </a:rPr>
              <a:t>2-3-4 Spiral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864210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 The quadratics of significance which represent the diagonals of this spiral</a:t>
            </a:r>
          </a:p>
          <a:p>
            <a:r>
              <a:rPr lang="en-US" dirty="0"/>
              <a:t>e</a:t>
            </a:r>
            <a:r>
              <a:rPr lang="en-US" dirty="0" smtClean="0"/>
              <a:t>xamined all had the leading coefficient of a=2. </a:t>
            </a:r>
          </a:p>
          <a:p>
            <a:r>
              <a:rPr lang="en-US" dirty="0" smtClean="0"/>
              <a:t>~ Diagonals can be sorted by direction using </a:t>
            </a:r>
            <a:r>
              <a:rPr lang="en-US" dirty="0" err="1" smtClean="0"/>
              <a:t>b≡x</a:t>
            </a:r>
            <a:r>
              <a:rPr lang="en-US" dirty="0" smtClean="0"/>
              <a:t>(mod4).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1) </a:t>
            </a:r>
            <a:r>
              <a:rPr lang="en-US" dirty="0"/>
              <a:t>b</a:t>
            </a:r>
            <a:r>
              <a:rPr lang="en-US" dirty="0" smtClean="0"/>
              <a:t>≡0(mod4): Quadratics which will follow the same direction as the main</a:t>
            </a:r>
          </a:p>
          <a:p>
            <a:r>
              <a:rPr lang="en-US" dirty="0" smtClean="0"/>
              <a:t>	diagonal starting at 2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2</a:t>
            </a:r>
            <a:r>
              <a:rPr lang="en-US" dirty="0" smtClean="0"/>
              <a:t>) </a:t>
            </a:r>
            <a:r>
              <a:rPr lang="en-US" dirty="0"/>
              <a:t>b</a:t>
            </a:r>
            <a:r>
              <a:rPr lang="en-US" dirty="0" smtClean="0"/>
              <a:t>≡1(mod4):</a:t>
            </a:r>
            <a:r>
              <a:rPr lang="en-US" dirty="0"/>
              <a:t>Quadratics which will follow the same direction as the main</a:t>
            </a:r>
          </a:p>
          <a:p>
            <a:r>
              <a:rPr lang="en-US" dirty="0"/>
              <a:t>	</a:t>
            </a:r>
            <a:r>
              <a:rPr lang="en-US" dirty="0" smtClean="0"/>
              <a:t>diagonal </a:t>
            </a:r>
            <a:r>
              <a:rPr lang="en-US" dirty="0"/>
              <a:t>starting at </a:t>
            </a:r>
            <a:r>
              <a:rPr lang="en-US" dirty="0" smtClean="0"/>
              <a:t>3</a:t>
            </a:r>
            <a:endParaRPr lang="en-US" dirty="0"/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3</a:t>
            </a:r>
            <a:r>
              <a:rPr lang="en-US" dirty="0" smtClean="0"/>
              <a:t>) </a:t>
            </a:r>
            <a:r>
              <a:rPr lang="en-US" dirty="0"/>
              <a:t>b</a:t>
            </a:r>
            <a:r>
              <a:rPr lang="en-US" dirty="0" smtClean="0"/>
              <a:t>≡2(mod4).</a:t>
            </a:r>
            <a:r>
              <a:rPr lang="en-US" dirty="0"/>
              <a:t> Quadratics which will follow the same direction as the main</a:t>
            </a:r>
          </a:p>
          <a:p>
            <a:r>
              <a:rPr lang="en-US" dirty="0"/>
              <a:t>	</a:t>
            </a:r>
            <a:r>
              <a:rPr lang="en-US" dirty="0" smtClean="0"/>
              <a:t>diagonal </a:t>
            </a:r>
            <a:r>
              <a:rPr lang="en-US" dirty="0"/>
              <a:t>starting at </a:t>
            </a:r>
            <a:r>
              <a:rPr lang="en-US" dirty="0" smtClean="0"/>
              <a:t>4</a:t>
            </a:r>
            <a:endParaRPr lang="en-US" dirty="0"/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4</a:t>
            </a:r>
            <a:r>
              <a:rPr lang="en-US" dirty="0" smtClean="0"/>
              <a:t>) </a:t>
            </a:r>
            <a:r>
              <a:rPr lang="en-US" dirty="0"/>
              <a:t>b</a:t>
            </a:r>
            <a:r>
              <a:rPr lang="en-US" dirty="0" smtClean="0"/>
              <a:t>≡3(mod4).</a:t>
            </a:r>
            <a:r>
              <a:rPr lang="en-US" dirty="0"/>
              <a:t> Quadratics which will follow the same direction as the main</a:t>
            </a:r>
          </a:p>
          <a:p>
            <a:r>
              <a:rPr lang="en-US" dirty="0"/>
              <a:t>	</a:t>
            </a:r>
            <a:r>
              <a:rPr lang="en-US" dirty="0" smtClean="0"/>
              <a:t>diagonal </a:t>
            </a:r>
            <a:r>
              <a:rPr lang="en-US" dirty="0"/>
              <a:t>starting at </a:t>
            </a:r>
            <a:r>
              <a:rPr lang="en-US" dirty="0" smtClean="0"/>
              <a:t>1</a:t>
            </a:r>
            <a:endParaRPr lang="en-US" dirty="0"/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125971" y="2667000"/>
            <a:ext cx="413083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125971" y="3405157"/>
            <a:ext cx="337169" cy="3667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125972" y="4267200"/>
            <a:ext cx="41337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038743" y="5029200"/>
            <a:ext cx="500311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965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1" t="16542" r="31439" b="26188"/>
          <a:stretch/>
        </p:blipFill>
        <p:spPr bwMode="auto">
          <a:xfrm>
            <a:off x="1752600" y="990600"/>
            <a:ext cx="5638799" cy="558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1493" y="380999"/>
            <a:ext cx="3461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Traditional </a:t>
            </a:r>
            <a:r>
              <a:rPr lang="en-US" sz="2400" dirty="0" err="1" smtClean="0">
                <a:latin typeface="Arial Rounded MT Bold" pitchFamily="34" charset="0"/>
              </a:rPr>
              <a:t>Ulam</a:t>
            </a:r>
            <a:r>
              <a:rPr lang="en-US" sz="2400" dirty="0" smtClean="0">
                <a:latin typeface="Arial Rounded MT Bold" pitchFamily="34" charset="0"/>
              </a:rPr>
              <a:t> 2-4-6</a:t>
            </a:r>
            <a:endParaRPr lang="en-US" sz="2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257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76531"/>
            <a:ext cx="4306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The Traditional </a:t>
            </a:r>
            <a:r>
              <a:rPr lang="en-US" sz="2400" dirty="0" err="1" smtClean="0">
                <a:latin typeface="Arial Rounded MT Bold" pitchFamily="34" charset="0"/>
              </a:rPr>
              <a:t>Ulam</a:t>
            </a:r>
            <a:r>
              <a:rPr lang="en-US" sz="2400" dirty="0" smtClean="0">
                <a:latin typeface="Arial Rounded MT Bold" pitchFamily="34" charset="0"/>
              </a:rPr>
              <a:t> Spiral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2553" y="990600"/>
            <a:ext cx="70134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~Like the previous spirals the vertical/horizontal/diagonal lines can 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b</a:t>
            </a:r>
            <a:r>
              <a:rPr lang="en-US" dirty="0" smtClean="0">
                <a:solidFill>
                  <a:prstClr val="white"/>
                </a:solidFill>
              </a:rPr>
              <a:t>e </a:t>
            </a:r>
            <a:r>
              <a:rPr lang="en-US" dirty="0">
                <a:solidFill>
                  <a:prstClr val="white"/>
                </a:solidFill>
              </a:rPr>
              <a:t>classified into categories based on the congruence of b. 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~This spiral has a leading coefficient of </a:t>
            </a:r>
            <a:r>
              <a:rPr lang="en-US" dirty="0" smtClean="0">
                <a:solidFill>
                  <a:prstClr val="white"/>
                </a:solidFill>
              </a:rPr>
              <a:t>a=4</a:t>
            </a:r>
            <a:endParaRPr lang="en-US" dirty="0">
              <a:solidFill>
                <a:prstClr val="white"/>
              </a:solidFill>
            </a:endParaRPr>
          </a:p>
          <a:p>
            <a:pPr lvl="0"/>
            <a:r>
              <a:rPr lang="en-US" dirty="0">
                <a:solidFill>
                  <a:prstClr val="white"/>
                </a:solidFill>
              </a:rPr>
              <a:t>~Thus, the direction a quadratic progression will go is based on</a:t>
            </a:r>
          </a:p>
          <a:p>
            <a:pPr lvl="0"/>
            <a:r>
              <a:rPr lang="en-US" dirty="0" err="1">
                <a:solidFill>
                  <a:prstClr val="white"/>
                </a:solidFill>
              </a:rPr>
              <a:t>b≡</a:t>
            </a:r>
            <a:r>
              <a:rPr lang="en-US" dirty="0" err="1" smtClean="0">
                <a:solidFill>
                  <a:prstClr val="white"/>
                </a:solidFill>
              </a:rPr>
              <a:t>x</a:t>
            </a:r>
            <a:r>
              <a:rPr lang="en-US" dirty="0" smtClean="0">
                <a:solidFill>
                  <a:prstClr val="white"/>
                </a:solidFill>
              </a:rPr>
              <a:t>(mod8). 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1" t="31610" r="54841" b="31464"/>
          <a:stretch/>
        </p:blipFill>
        <p:spPr bwMode="auto">
          <a:xfrm>
            <a:off x="3000774" y="2971800"/>
            <a:ext cx="2877015" cy="31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716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4" t="19166" r="44098" b="19718"/>
          <a:stretch/>
        </p:blipFill>
        <p:spPr bwMode="auto">
          <a:xfrm>
            <a:off x="1981200" y="533400"/>
            <a:ext cx="5562600" cy="590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492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3" t="21464" r="47463" b="18515"/>
          <a:stretch/>
        </p:blipFill>
        <p:spPr bwMode="auto">
          <a:xfrm>
            <a:off x="1905000" y="849086"/>
            <a:ext cx="5486400" cy="569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190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533399"/>
            <a:ext cx="1965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2-5-8 Spiral 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1061" y="1447800"/>
            <a:ext cx="6629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~Like the previous spirals the vertical/horizontal/diagonal lines can </a:t>
            </a:r>
            <a:r>
              <a:rPr lang="en-US" dirty="0" smtClean="0">
                <a:solidFill>
                  <a:prstClr val="white"/>
                </a:solidFill>
              </a:rPr>
              <a:t>be </a:t>
            </a:r>
            <a:r>
              <a:rPr lang="en-US" dirty="0">
                <a:solidFill>
                  <a:prstClr val="white"/>
                </a:solidFill>
              </a:rPr>
              <a:t>classified into categories based on the congruence of b. 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~This spiral has a leading coefficient of </a:t>
            </a:r>
            <a:r>
              <a:rPr lang="en-US" dirty="0" smtClean="0">
                <a:solidFill>
                  <a:prstClr val="white"/>
                </a:solidFill>
              </a:rPr>
              <a:t>a=6</a:t>
            </a:r>
            <a:endParaRPr lang="en-US" dirty="0">
              <a:solidFill>
                <a:prstClr val="white"/>
              </a:solidFill>
            </a:endParaRPr>
          </a:p>
          <a:p>
            <a:pPr lvl="0"/>
            <a:r>
              <a:rPr lang="en-US" dirty="0">
                <a:solidFill>
                  <a:prstClr val="white"/>
                </a:solidFill>
              </a:rPr>
              <a:t>~Thus, the direction a quadratic progression will go is based on</a:t>
            </a:r>
          </a:p>
          <a:p>
            <a:pPr lvl="0"/>
            <a:r>
              <a:rPr lang="en-US" dirty="0" err="1">
                <a:solidFill>
                  <a:prstClr val="white"/>
                </a:solidFill>
              </a:rPr>
              <a:t>b≡</a:t>
            </a:r>
            <a:r>
              <a:rPr lang="en-US" dirty="0" err="1" smtClean="0">
                <a:solidFill>
                  <a:prstClr val="white"/>
                </a:solidFill>
              </a:rPr>
              <a:t>x</a:t>
            </a:r>
            <a:r>
              <a:rPr lang="en-US" dirty="0" smtClean="0">
                <a:solidFill>
                  <a:prstClr val="white"/>
                </a:solidFill>
              </a:rPr>
              <a:t>(mod12). 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667000" y="4876800"/>
            <a:ext cx="968828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3657600" y="3886200"/>
            <a:ext cx="914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2667000" y="4014107"/>
            <a:ext cx="957943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657600" y="4876800"/>
            <a:ext cx="1066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298371" y="4898571"/>
            <a:ext cx="359229" cy="968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624943" y="4863193"/>
            <a:ext cx="413657" cy="10042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200400" y="3886200"/>
            <a:ext cx="457201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657600" y="3886200"/>
            <a:ext cx="381000" cy="979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635829" y="4457700"/>
            <a:ext cx="1088571" cy="408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624943" y="4876800"/>
            <a:ext cx="1099457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2590800" y="4718957"/>
            <a:ext cx="1045028" cy="1578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667000" y="4876800"/>
            <a:ext cx="968829" cy="408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939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9" t="27967" r="42854" b="11891"/>
          <a:stretch/>
        </p:blipFill>
        <p:spPr bwMode="auto">
          <a:xfrm>
            <a:off x="1981200" y="427840"/>
            <a:ext cx="5334000" cy="576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181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2" t="16867" r="36317" b="5951"/>
          <a:stretch/>
        </p:blipFill>
        <p:spPr bwMode="auto">
          <a:xfrm>
            <a:off x="1600200" y="381000"/>
            <a:ext cx="5895183" cy="594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67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8988" y="598322"/>
            <a:ext cx="6546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  <a:cs typeface="Aharoni" pitchFamily="2" charset="-79"/>
              </a:rPr>
              <a:t>What is the </a:t>
            </a:r>
            <a:r>
              <a:rPr lang="en-US" sz="2400" dirty="0" err="1" smtClean="0">
                <a:latin typeface="Arial Rounded MT Bold" pitchFamily="34" charset="0"/>
                <a:cs typeface="Aharoni" pitchFamily="2" charset="-79"/>
              </a:rPr>
              <a:t>Ulam</a:t>
            </a:r>
            <a:r>
              <a:rPr lang="en-US" sz="2400" dirty="0" smtClean="0">
                <a:latin typeface="Arial Rounded MT Bold" pitchFamily="34" charset="0"/>
                <a:cs typeface="Aharoni" pitchFamily="2" charset="-79"/>
              </a:rPr>
              <a:t> Spiral…and who is </a:t>
            </a:r>
            <a:r>
              <a:rPr lang="en-US" sz="2400" dirty="0" err="1" smtClean="0">
                <a:latin typeface="Arial Rounded MT Bold" pitchFamily="34" charset="0"/>
                <a:cs typeface="Aharoni" pitchFamily="2" charset="-79"/>
              </a:rPr>
              <a:t>Ulam</a:t>
            </a:r>
            <a:r>
              <a:rPr lang="en-US" sz="2400" dirty="0" smtClean="0">
                <a:latin typeface="Arial Rounded MT Bold" pitchFamily="34" charset="0"/>
                <a:cs typeface="Aharoni" pitchFamily="2" charset="-79"/>
              </a:rPr>
              <a:t>?</a:t>
            </a:r>
            <a:endParaRPr lang="en-US" sz="2400" dirty="0">
              <a:latin typeface="Arial Rounded MT Bold" pitchFamily="34" charset="0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2476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0400" y="1447800"/>
            <a:ext cx="54810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~Stanislaw </a:t>
            </a:r>
            <a:r>
              <a:rPr lang="en-US" dirty="0" err="1" smtClean="0"/>
              <a:t>Ulam</a:t>
            </a:r>
            <a:r>
              <a:rPr lang="en-US" dirty="0" smtClean="0"/>
              <a:t> was a 20</a:t>
            </a:r>
            <a:r>
              <a:rPr lang="en-US" baseline="30000" dirty="0" smtClean="0"/>
              <a:t>th</a:t>
            </a:r>
            <a:r>
              <a:rPr lang="en-US" dirty="0" smtClean="0"/>
              <a:t> century, </a:t>
            </a:r>
          </a:p>
          <a:p>
            <a:r>
              <a:rPr lang="en-US" dirty="0" smtClean="0"/>
              <a:t>Polish mathematician, who moved to America at the</a:t>
            </a:r>
          </a:p>
          <a:p>
            <a:r>
              <a:rPr lang="en-US" dirty="0"/>
              <a:t>s</a:t>
            </a:r>
            <a:r>
              <a:rPr lang="en-US" dirty="0" smtClean="0"/>
              <a:t>tart of WW2.</a:t>
            </a:r>
          </a:p>
          <a:p>
            <a:r>
              <a:rPr lang="en-US" dirty="0" smtClean="0"/>
              <a:t>~Was a leading figure in the Manhattan </a:t>
            </a:r>
          </a:p>
          <a:p>
            <a:r>
              <a:rPr lang="en-US" dirty="0"/>
              <a:t>p</a:t>
            </a:r>
            <a:r>
              <a:rPr lang="en-US" dirty="0" smtClean="0"/>
              <a:t>roject. </a:t>
            </a:r>
          </a:p>
          <a:p>
            <a:r>
              <a:rPr lang="en-US" dirty="0"/>
              <a:t>~</a:t>
            </a:r>
            <a:r>
              <a:rPr lang="en-US" dirty="0" smtClean="0"/>
              <a:t>Inventor of the Monte Carlo method for </a:t>
            </a:r>
          </a:p>
          <a:p>
            <a:r>
              <a:rPr lang="en-US" dirty="0"/>
              <a:t>s</a:t>
            </a:r>
            <a:r>
              <a:rPr lang="en-US" dirty="0" smtClean="0"/>
              <a:t>olving difficult  mathematical problems. </a:t>
            </a:r>
          </a:p>
          <a:p>
            <a:r>
              <a:rPr lang="en-US" dirty="0" smtClean="0"/>
              <a:t>~Creator of the </a:t>
            </a:r>
            <a:r>
              <a:rPr lang="en-US" dirty="0" err="1" smtClean="0"/>
              <a:t>Ulam</a:t>
            </a:r>
            <a:r>
              <a:rPr lang="en-US" dirty="0" smtClean="0"/>
              <a:t> Spiral.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46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457199"/>
            <a:ext cx="207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2-6-10 Spiral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524000"/>
            <a:ext cx="72186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~Like the previous spirals the vertical/horizontal/diagonal lines can </a:t>
            </a:r>
          </a:p>
          <a:p>
            <a:r>
              <a:rPr lang="en-US" dirty="0"/>
              <a:t>b</a:t>
            </a:r>
            <a:r>
              <a:rPr lang="en-US" dirty="0" smtClean="0"/>
              <a:t>e classified into categories based on the congruence of b. </a:t>
            </a:r>
          </a:p>
          <a:p>
            <a:r>
              <a:rPr lang="en-US" dirty="0" smtClean="0"/>
              <a:t>~This spiral has a leading coefficient of a=8</a:t>
            </a:r>
          </a:p>
          <a:p>
            <a:r>
              <a:rPr lang="en-US" dirty="0" smtClean="0"/>
              <a:t>~Thus, the direction a quadratic progression will go is based on</a:t>
            </a:r>
          </a:p>
          <a:p>
            <a:r>
              <a:rPr lang="en-US" dirty="0" err="1" smtClean="0"/>
              <a:t>b≡x</a:t>
            </a:r>
            <a:r>
              <a:rPr lang="en-US" dirty="0" smtClean="0"/>
              <a:t>(mod16). 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667000" y="4876800"/>
            <a:ext cx="968828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3657600" y="3886200"/>
            <a:ext cx="914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2667000" y="4014107"/>
            <a:ext cx="957943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657600" y="4876800"/>
            <a:ext cx="1066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298371" y="4898571"/>
            <a:ext cx="359229" cy="968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24943" y="4863193"/>
            <a:ext cx="413657" cy="10042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200400" y="3886200"/>
            <a:ext cx="457201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657600" y="3886200"/>
            <a:ext cx="381000" cy="979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635829" y="4457700"/>
            <a:ext cx="1088571" cy="408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24943" y="4876800"/>
            <a:ext cx="1099457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590800" y="4572000"/>
            <a:ext cx="1045028" cy="304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667000" y="4876800"/>
            <a:ext cx="968829" cy="408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634342" y="4893128"/>
            <a:ext cx="990601" cy="54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657600" y="3886200"/>
            <a:ext cx="0" cy="933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657600" y="4814207"/>
            <a:ext cx="1" cy="1012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624943" y="4846863"/>
            <a:ext cx="1110343" cy="16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4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80999"/>
            <a:ext cx="2597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Odds and Evens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371600"/>
            <a:ext cx="73981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~When it comes to the search for the diagonals that can be seen when</a:t>
            </a:r>
          </a:p>
          <a:p>
            <a:r>
              <a:rPr lang="en-US" dirty="0"/>
              <a:t>l</a:t>
            </a:r>
            <a:r>
              <a:rPr lang="en-US" dirty="0" smtClean="0"/>
              <a:t>ooking at pictures of the variations of the </a:t>
            </a:r>
            <a:r>
              <a:rPr lang="en-US" dirty="0" err="1"/>
              <a:t>U</a:t>
            </a:r>
            <a:r>
              <a:rPr lang="en-US" dirty="0" err="1" smtClean="0"/>
              <a:t>lam</a:t>
            </a:r>
            <a:r>
              <a:rPr lang="en-US" dirty="0" smtClean="0"/>
              <a:t> spiral, one thing that </a:t>
            </a:r>
          </a:p>
          <a:p>
            <a:r>
              <a:rPr lang="en-US" dirty="0" smtClean="0"/>
              <a:t>can be useful is taking a quadratic equation that’s only outputs in the </a:t>
            </a:r>
          </a:p>
          <a:p>
            <a:r>
              <a:rPr lang="en-US" dirty="0" smtClean="0"/>
              <a:t>spiral are odd.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08314" y="4476929"/>
                <a:ext cx="733149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Start with: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Even Inputs: f(2x)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(2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+1</m:t>
                    </m:r>
                    <m:r>
                      <a:rPr lang="en-US" b="0" i="1" smtClean="0">
                        <a:latin typeface="Cambria Math"/>
                      </a:rPr>
                      <m:t>=4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+2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	Odd Inputs: </a:t>
                </a:r>
                <a:r>
                  <a:rPr lang="en-US" dirty="0"/>
                  <a:t>f(2x</a:t>
                </a:r>
                <a:r>
                  <a:rPr lang="en-US" dirty="0" smtClean="0"/>
                  <a:t>+1</a:t>
                </a:r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+1=4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6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+3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314" y="4476929"/>
                <a:ext cx="7331494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665" t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55434" y="3276600"/>
                <a:ext cx="745973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Start with: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+2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Even Inputs: f(2x)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(2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+1</m:t>
                    </m:r>
                    <m:r>
                      <a:rPr lang="en-US" b="0" i="1" smtClean="0">
                        <a:latin typeface="Cambria Math"/>
                      </a:rPr>
                      <m:t>=4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+4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	Odd Inputs: </a:t>
                </a:r>
                <a:r>
                  <a:rPr lang="en-US" dirty="0"/>
                  <a:t>f(2x</a:t>
                </a:r>
                <a:r>
                  <a:rPr lang="en-US" dirty="0" smtClean="0"/>
                  <a:t>+1</a:t>
                </a:r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+1=4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8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+4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434" y="3276600"/>
                <a:ext cx="7459734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735" t="-2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875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6663" y="457199"/>
            <a:ext cx="3249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Spiraling Quadratics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295400"/>
            <a:ext cx="800732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~While it is clear that many of quadratic progressions desirable to </a:t>
            </a:r>
          </a:p>
          <a:p>
            <a:r>
              <a:rPr lang="en-US" dirty="0"/>
              <a:t>l</a:t>
            </a:r>
            <a:r>
              <a:rPr lang="en-US" dirty="0" smtClean="0"/>
              <a:t>ook at are merely vertical/horizontal/straight lines, there are some more</a:t>
            </a:r>
          </a:p>
          <a:p>
            <a:r>
              <a:rPr lang="en-US" dirty="0" smtClean="0"/>
              <a:t>Interesting ones which do not quite fit this mold. An example can be seen</a:t>
            </a:r>
          </a:p>
          <a:p>
            <a:r>
              <a:rPr lang="en-US" dirty="0"/>
              <a:t>b</a:t>
            </a:r>
            <a:r>
              <a:rPr lang="en-US" dirty="0" smtClean="0"/>
              <a:t>elow of one of these spiraling progressions in the </a:t>
            </a:r>
            <a:r>
              <a:rPr lang="en-US" dirty="0" err="1" smtClean="0"/>
              <a:t>Ulam</a:t>
            </a:r>
            <a:r>
              <a:rPr lang="en-US" dirty="0" smtClean="0"/>
              <a:t> 2-3-4 spiral. Notice </a:t>
            </a:r>
          </a:p>
          <a:p>
            <a:r>
              <a:rPr lang="en-US" dirty="0" smtClean="0"/>
              <a:t>how despite seeming to jump around chaotically, it stabilizes into a diagonal</a:t>
            </a:r>
          </a:p>
          <a:p>
            <a:r>
              <a:rPr lang="en-US" dirty="0"/>
              <a:t>e</a:t>
            </a:r>
            <a:r>
              <a:rPr lang="en-US" dirty="0" smtClean="0"/>
              <a:t>ventually. In fact the jumping around isn't quite as random as it appears </a:t>
            </a:r>
          </a:p>
          <a:p>
            <a:r>
              <a:rPr lang="en-US" dirty="0" smtClean="0"/>
              <a:t>either.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91000" y="3505200"/>
                <a:ext cx="4685898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Notice how this picture which highlights the </a:t>
                </a:r>
              </a:p>
              <a:p>
                <a:r>
                  <a:rPr lang="en-US" dirty="0"/>
                  <a:t>p</a:t>
                </a:r>
                <a:r>
                  <a:rPr lang="en-US" dirty="0" smtClean="0"/>
                  <a:t>ositions of prime numbers, bolded is</a:t>
                </a:r>
              </a:p>
              <a:p>
                <a:r>
                  <a:rPr lang="en-US" dirty="0"/>
                  <a:t>o</a:t>
                </a:r>
                <a:r>
                  <a:rPr lang="en-US" dirty="0" smtClean="0"/>
                  <a:t>ne of these quadratic progressions! </a:t>
                </a:r>
              </a:p>
              <a:p>
                <a:r>
                  <a:rPr lang="en-US" dirty="0" smtClean="0"/>
                  <a:t>This progressions is in fact modeled by,</a:t>
                </a:r>
              </a:p>
              <a:p>
                <a:r>
                  <a:rPr lang="en-US" dirty="0" smtClean="0"/>
                  <a:t>y=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+2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+19</m:t>
                    </m:r>
                  </m:oMath>
                </a14:m>
                <a:r>
                  <a:rPr lang="en-US" dirty="0" smtClean="0"/>
                  <a:t>. Note: The b value of this </a:t>
                </a:r>
              </a:p>
              <a:p>
                <a:r>
                  <a:rPr lang="en-US" dirty="0"/>
                  <a:t>e</a:t>
                </a:r>
                <a:r>
                  <a:rPr lang="en-US" dirty="0" smtClean="0"/>
                  <a:t>quation b=2 categorizes this equation in</a:t>
                </a:r>
              </a:p>
              <a:p>
                <a:r>
                  <a:rPr lang="en-US" dirty="0"/>
                  <a:t>t</a:t>
                </a:r>
                <a:r>
                  <a:rPr lang="en-US" dirty="0" smtClean="0"/>
                  <a:t>he correct directional category based on</a:t>
                </a:r>
              </a:p>
              <a:p>
                <a:r>
                  <a:rPr lang="en-US" dirty="0"/>
                  <a:t>t</a:t>
                </a:r>
                <a:r>
                  <a:rPr lang="en-US" dirty="0" smtClean="0"/>
                  <a:t>he diagonal it settles on eventually!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505200"/>
                <a:ext cx="4685898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1172" t="-1319" b="-3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2" t="23073" r="44208" b="9935"/>
          <a:stretch/>
        </p:blipFill>
        <p:spPr bwMode="auto">
          <a:xfrm>
            <a:off x="202464" y="3326725"/>
            <a:ext cx="3288873" cy="322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517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7" t="13247" r="44451" b="13842"/>
          <a:stretch/>
        </p:blipFill>
        <p:spPr bwMode="auto">
          <a:xfrm>
            <a:off x="1905000" y="304800"/>
            <a:ext cx="5895278" cy="625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077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571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The “Little” Differences Make the Biggest Impacts</a:t>
            </a:r>
            <a:endParaRPr lang="en-US" sz="2400" dirty="0">
              <a:latin typeface="Arial Rounded MT Bold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033740"/>
              </p:ext>
            </p:extLst>
          </p:nvPr>
        </p:nvGraphicFramePr>
        <p:xfrm>
          <a:off x="32657" y="838200"/>
          <a:ext cx="441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457200"/>
                <a:gridCol w="16764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Difference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Difference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00600" y="1066800"/>
                <a:ext cx="4506362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+14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+9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For this equation we will look at how</a:t>
                </a:r>
              </a:p>
              <a:p>
                <a:r>
                  <a:rPr lang="en-US" dirty="0"/>
                  <a:t>t</a:t>
                </a:r>
                <a:r>
                  <a:rPr lang="en-US" dirty="0" smtClean="0"/>
                  <a:t>he “little differences behave. To start if</a:t>
                </a:r>
              </a:p>
              <a:p>
                <a:r>
                  <a:rPr lang="en-US" dirty="0"/>
                  <a:t>t</a:t>
                </a:r>
                <a:r>
                  <a:rPr lang="en-US" dirty="0" smtClean="0"/>
                  <a:t>he progression is to enter one of the main</a:t>
                </a:r>
              </a:p>
              <a:p>
                <a:r>
                  <a:rPr lang="en-US" dirty="0"/>
                  <a:t>d</a:t>
                </a:r>
                <a:r>
                  <a:rPr lang="en-US" dirty="0" smtClean="0"/>
                  <a:t>iagonals from 9 it would progress to </a:t>
                </a:r>
              </a:p>
              <a:p>
                <a:r>
                  <a:rPr lang="en-US" dirty="0"/>
                  <a:t>e</a:t>
                </a:r>
                <a:r>
                  <a:rPr lang="en-US" dirty="0" smtClean="0"/>
                  <a:t>ither 23, 24, or 25.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1066800"/>
                <a:ext cx="4506362" cy="2031325"/>
              </a:xfrm>
              <a:prstGeom prst="rect">
                <a:avLst/>
              </a:prstGeom>
              <a:blipFill rotWithShape="1">
                <a:blip r:embed="rId2"/>
                <a:stretch>
                  <a:fillRect l="-1218" r="-541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896731"/>
              </p:ext>
            </p:extLst>
          </p:nvPr>
        </p:nvGraphicFramePr>
        <p:xfrm>
          <a:off x="32657" y="3200400"/>
          <a:ext cx="2285999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717"/>
                <a:gridCol w="585226"/>
                <a:gridCol w="532926"/>
                <a:gridCol w="795130"/>
              </a:tblGrid>
              <a:tr h="51435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2nd</a:t>
                      </a:r>
                      <a:endParaRPr lang="en-US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338080"/>
              </p:ext>
            </p:extLst>
          </p:nvPr>
        </p:nvGraphicFramePr>
        <p:xfrm>
          <a:off x="2895600" y="3200400"/>
          <a:ext cx="2285999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717"/>
                <a:gridCol w="541683"/>
                <a:gridCol w="576469"/>
                <a:gridCol w="795130"/>
              </a:tblGrid>
              <a:tr h="51435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2nd</a:t>
                      </a:r>
                      <a:endParaRPr lang="en-US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468104"/>
              </p:ext>
            </p:extLst>
          </p:nvPr>
        </p:nvGraphicFramePr>
        <p:xfrm>
          <a:off x="5791200" y="3200400"/>
          <a:ext cx="2285999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717"/>
                <a:gridCol w="541683"/>
                <a:gridCol w="576469"/>
                <a:gridCol w="795130"/>
              </a:tblGrid>
              <a:tr h="51435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2nd</a:t>
                      </a:r>
                      <a:endParaRPr lang="en-US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5638800"/>
            <a:ext cx="87469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18-14=4                               18-15=3                                   18-16=2</a:t>
            </a:r>
          </a:p>
          <a:p>
            <a:endParaRPr lang="en-US" dirty="0"/>
          </a:p>
          <a:p>
            <a:r>
              <a:rPr lang="en-US" dirty="0" smtClean="0"/>
              <a:t>Since none of the “little” differences are zero the progression will not yet settle into a</a:t>
            </a:r>
          </a:p>
          <a:p>
            <a:r>
              <a:rPr lang="en-US" dirty="0"/>
              <a:t>d</a:t>
            </a:r>
            <a:r>
              <a:rPr lang="en-US" dirty="0" smtClean="0"/>
              <a:t>iagonal.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2787134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(x=0)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12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571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The “Little” Differences Make the Biggest Impacts</a:t>
            </a:r>
            <a:endParaRPr lang="en-US" sz="2400" dirty="0">
              <a:latin typeface="Arial Rounded MT Bold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537818"/>
              </p:ext>
            </p:extLst>
          </p:nvPr>
        </p:nvGraphicFramePr>
        <p:xfrm>
          <a:off x="32657" y="838200"/>
          <a:ext cx="441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457200"/>
                <a:gridCol w="16764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Difference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Difference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00600" y="1066800"/>
                <a:ext cx="419858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+14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+9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Now we must repeat the process from</a:t>
                </a:r>
              </a:p>
              <a:p>
                <a:r>
                  <a:rPr lang="en-US" dirty="0"/>
                  <a:t>b</a:t>
                </a:r>
                <a:r>
                  <a:rPr lang="en-US" dirty="0" smtClean="0"/>
                  <a:t>efore with 27 because none of our</a:t>
                </a:r>
              </a:p>
              <a:p>
                <a:r>
                  <a:rPr lang="en-US" dirty="0"/>
                  <a:t>l</a:t>
                </a:r>
                <a:r>
                  <a:rPr lang="en-US" dirty="0" smtClean="0"/>
                  <a:t>ittle differences were zero before. 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1066800"/>
                <a:ext cx="4198585" cy="1477328"/>
              </a:xfrm>
              <a:prstGeom prst="rect">
                <a:avLst/>
              </a:prstGeom>
              <a:blipFill rotWithShape="1">
                <a:blip r:embed="rId2"/>
                <a:stretch>
                  <a:fillRect l="-1308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753330"/>
              </p:ext>
            </p:extLst>
          </p:nvPr>
        </p:nvGraphicFramePr>
        <p:xfrm>
          <a:off x="32657" y="3200400"/>
          <a:ext cx="2285999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717"/>
                <a:gridCol w="585226"/>
                <a:gridCol w="532926"/>
                <a:gridCol w="795130"/>
              </a:tblGrid>
              <a:tr h="51435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2nd</a:t>
                      </a:r>
                      <a:endParaRPr lang="en-US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647265"/>
              </p:ext>
            </p:extLst>
          </p:nvPr>
        </p:nvGraphicFramePr>
        <p:xfrm>
          <a:off x="2895600" y="3200400"/>
          <a:ext cx="2285999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717"/>
                <a:gridCol w="541683"/>
                <a:gridCol w="576469"/>
                <a:gridCol w="795130"/>
              </a:tblGrid>
              <a:tr h="51435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2nd</a:t>
                      </a:r>
                      <a:endParaRPr lang="en-US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472379"/>
              </p:ext>
            </p:extLst>
          </p:nvPr>
        </p:nvGraphicFramePr>
        <p:xfrm>
          <a:off x="5791200" y="3200400"/>
          <a:ext cx="2285999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717"/>
                <a:gridCol w="541683"/>
                <a:gridCol w="576469"/>
                <a:gridCol w="795130"/>
              </a:tblGrid>
              <a:tr h="51435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2nd</a:t>
                      </a:r>
                      <a:endParaRPr lang="en-US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5638800"/>
            <a:ext cx="90162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26-24=2                               26-25=1                                26-26=0</a:t>
            </a:r>
          </a:p>
          <a:p>
            <a:endParaRPr lang="en-US" dirty="0"/>
          </a:p>
          <a:p>
            <a:r>
              <a:rPr lang="en-US" dirty="0" smtClean="0"/>
              <a:t>Since the “little” difference is zero when the y-value goes from 27 to 53 we have found </a:t>
            </a:r>
          </a:p>
          <a:p>
            <a:r>
              <a:rPr lang="en-US" dirty="0"/>
              <a:t>t</a:t>
            </a:r>
            <a:r>
              <a:rPr lang="en-US" dirty="0" smtClean="0"/>
              <a:t>he diagonal our progression will settle on.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2787134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(x=1)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664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57200"/>
            <a:ext cx="6147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Breaking Down the Spiraling Quadratics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295400"/>
            <a:ext cx="869347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~The reason these spirals are caused is because the quadratic progressions</a:t>
            </a:r>
          </a:p>
          <a:p>
            <a:r>
              <a:rPr lang="en-US" dirty="0"/>
              <a:t>a</a:t>
            </a:r>
            <a:r>
              <a:rPr lang="en-US" dirty="0" smtClean="0"/>
              <a:t>re growing at a faster or slower rate then any of the diagonals the quadratic </a:t>
            </a:r>
          </a:p>
          <a:p>
            <a:r>
              <a:rPr lang="en-US" dirty="0" smtClean="0"/>
              <a:t>can settle in.</a:t>
            </a:r>
          </a:p>
          <a:p>
            <a:r>
              <a:rPr lang="en-US" dirty="0" smtClean="0"/>
              <a:t>~However, as the rate of growth of the “legal” diagonals becomes in sync, it can be </a:t>
            </a:r>
          </a:p>
          <a:p>
            <a:r>
              <a:rPr lang="en-US" dirty="0" smtClean="0"/>
              <a:t>seen that the quadratic progression will settle into the first “legal” diagonal which</a:t>
            </a:r>
          </a:p>
          <a:p>
            <a:r>
              <a:rPr lang="en-US" dirty="0"/>
              <a:t>h</a:t>
            </a:r>
            <a:r>
              <a:rPr lang="en-US" dirty="0" smtClean="0"/>
              <a:t>as the same rate of growth as the quadratic progressions at the moment. </a:t>
            </a:r>
          </a:p>
          <a:p>
            <a:r>
              <a:rPr lang="en-US" dirty="0" smtClean="0"/>
              <a:t>~Once in one of the “legal” diagonals the quadratic progression will forever </a:t>
            </a:r>
          </a:p>
          <a:p>
            <a:r>
              <a:rPr lang="en-US" dirty="0"/>
              <a:t>s</a:t>
            </a:r>
            <a:r>
              <a:rPr lang="en-US" dirty="0" smtClean="0"/>
              <a:t>tay on the “legal” diagonal. </a:t>
            </a:r>
          </a:p>
          <a:p>
            <a:r>
              <a:rPr lang="en-US" dirty="0" smtClean="0"/>
              <a:t>~ When breaking down the spirals it is best to look at an </a:t>
            </a:r>
            <a:r>
              <a:rPr lang="en-US" dirty="0" err="1" smtClean="0"/>
              <a:t>Ulam</a:t>
            </a:r>
            <a:r>
              <a:rPr lang="en-US" dirty="0" smtClean="0"/>
              <a:t> Spiral as being </a:t>
            </a:r>
          </a:p>
          <a:p>
            <a:r>
              <a:rPr lang="en-US" dirty="0"/>
              <a:t>s</a:t>
            </a:r>
            <a:r>
              <a:rPr lang="en-US" dirty="0" smtClean="0"/>
              <a:t>eparated into quadrants broken up by the main diagonals.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471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1" t="13486" r="44171" b="14298"/>
          <a:stretch/>
        </p:blipFill>
        <p:spPr bwMode="auto">
          <a:xfrm>
            <a:off x="1676400" y="304800"/>
            <a:ext cx="5984488" cy="619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062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571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The “Little” Differences Make the Biggest Impacts</a:t>
            </a:r>
            <a:endParaRPr lang="en-US" sz="2400" dirty="0">
              <a:latin typeface="Arial Rounded MT Bold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1219200"/>
                <a:ext cx="8494698" cy="946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~We can also determine what the next start of the little differences based on the </a:t>
                </a:r>
              </a:p>
              <a:p>
                <a:r>
                  <a:rPr lang="en-US" dirty="0" smtClean="0"/>
                  <a:t>number of main diagonals crossed. An example of this can be seen below for the </a:t>
                </a:r>
              </a:p>
              <a:p>
                <a:r>
                  <a:rPr lang="en-US" dirty="0" smtClean="0"/>
                  <a:t>Traditional </a:t>
                </a:r>
                <a:r>
                  <a:rPr lang="en-US" dirty="0" err="1" smtClean="0"/>
                  <a:t>Ulam</a:t>
                </a:r>
                <a:r>
                  <a:rPr lang="en-US" dirty="0" smtClean="0"/>
                  <a:t> Spiral looking at the quadratic progressions of: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=4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+11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19200"/>
                <a:ext cx="8494698" cy="946991"/>
              </a:xfrm>
              <a:prstGeom prst="rect">
                <a:avLst/>
              </a:prstGeom>
              <a:blipFill rotWithShape="1">
                <a:blip r:embed="rId2"/>
                <a:stretch>
                  <a:fillRect l="-574" t="-3226" b="-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974399"/>
              </p:ext>
            </p:extLst>
          </p:nvPr>
        </p:nvGraphicFramePr>
        <p:xfrm>
          <a:off x="1524000" y="2166191"/>
          <a:ext cx="6477000" cy="378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95400"/>
                <a:gridCol w="1524000"/>
                <a:gridCol w="8382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y(1)-&gt;y(2)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of Main Diagonals</a:t>
                      </a:r>
                    </a:p>
                    <a:p>
                      <a:r>
                        <a:rPr lang="en-US" dirty="0" smtClean="0"/>
                        <a:t>Less</a:t>
                      </a:r>
                      <a:r>
                        <a:rPr lang="en-US" baseline="0" dirty="0" smtClean="0"/>
                        <a:t> then </a:t>
                      </a:r>
                    </a:p>
                    <a:p>
                      <a:r>
                        <a:rPr lang="en-US" baseline="0" dirty="0" smtClean="0"/>
                        <a:t>4 crossed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Start of the little differences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Wingdings" pitchFamily="2" charset="2"/>
                        </a:rPr>
                        <a:t> 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Next start of little differences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111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155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155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207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6400800"/>
            <a:ext cx="845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Note:# Diagonals less then 4 crossed does not include being on a main diagonal.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414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571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The “Little” Differences Make the Biggest Impacts</a:t>
            </a:r>
            <a:endParaRPr lang="en-US" sz="2400" dirty="0">
              <a:latin typeface="Arial Rounded MT Bold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0" y="1295400"/>
                <a:ext cx="8554586" cy="27097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~In this case for the Traditional </a:t>
                </a:r>
                <a:r>
                  <a:rPr lang="en-US" dirty="0" err="1" smtClean="0"/>
                  <a:t>Ulam</a:t>
                </a:r>
                <a:r>
                  <a:rPr lang="en-US" dirty="0" smtClean="0"/>
                  <a:t> Spiral, the number of main diagonals less</a:t>
                </a:r>
              </a:p>
              <a:p>
                <a:r>
                  <a:rPr lang="en-US" dirty="0"/>
                  <a:t>t</a:t>
                </a:r>
                <a:r>
                  <a:rPr lang="en-US" dirty="0" smtClean="0"/>
                  <a:t>hen 4 crossed can be used to predict the next start of the little differences. </a:t>
                </a:r>
              </a:p>
              <a:p>
                <a:r>
                  <a:rPr lang="en-US" dirty="0" smtClean="0"/>
                  <a:t>Conversely, the next little difference start can be used to predict the number of </a:t>
                </a:r>
              </a:p>
              <a:p>
                <a:r>
                  <a:rPr lang="en-US" dirty="0"/>
                  <a:t>m</a:t>
                </a:r>
                <a:r>
                  <a:rPr lang="en-US" dirty="0" smtClean="0"/>
                  <a:t>ain diagonals that were jumped to get to the next value.</a:t>
                </a:r>
              </a:p>
              <a:p>
                <a:endParaRPr lang="en-US" u="sng" dirty="0" smtClean="0"/>
              </a:p>
              <a:p>
                <a:r>
                  <a:rPr lang="en-US" u="sng" dirty="0" smtClean="0"/>
                  <a:t>Traditional </a:t>
                </a:r>
                <a:r>
                  <a:rPr lang="en-US" u="sng" dirty="0" err="1" smtClean="0"/>
                  <a:t>Ulam</a:t>
                </a:r>
                <a:endParaRPr lang="en-US" u="sng" dirty="0" smtClean="0"/>
              </a:p>
              <a:p>
                <a:r>
                  <a:rPr lang="en-US" dirty="0" smtClean="0"/>
                  <a:t>Little </a:t>
                </a:r>
                <a:r>
                  <a:rPr lang="en-US" dirty="0"/>
                  <a:t>D</a:t>
                </a:r>
                <a:r>
                  <a:rPr lang="en-US" dirty="0" smtClean="0"/>
                  <a:t>ifference next Start= Last Start+2|# of main diagonals less then 4  crossed|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Main diagonals crossed=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𝑁𝑒𝑥𝑡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𝐿𝑖𝑡𝑡𝑙𝑒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𝐷𝑖𝑓𝑓𝑒𝑟𝑒𝑛𝑐𝑒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𝑆𝑡𝑎𝑟𝑡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𝐿𝑎𝑠𝑡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𝐿𝑖𝑡𝑡𝑙𝑒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𝐷𝑖𝑓𝑓𝑒𝑟𝑒𝑛𝑐𝑒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𝑆𝑡𝑎𝑟𝑡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295400"/>
                <a:ext cx="8554586" cy="2709781"/>
              </a:xfrm>
              <a:prstGeom prst="rect">
                <a:avLst/>
              </a:prstGeom>
              <a:blipFill rotWithShape="1">
                <a:blip r:embed="rId2"/>
                <a:stretch>
                  <a:fillRect l="-570" t="-1126" b="-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61999" y="4271665"/>
            <a:ext cx="82125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While this expresses the relation ship for the traditional </a:t>
            </a:r>
            <a:r>
              <a:rPr lang="en-US" dirty="0" err="1"/>
              <a:t>U</a:t>
            </a:r>
            <a:r>
              <a:rPr lang="en-US" dirty="0" err="1" smtClean="0"/>
              <a:t>lam</a:t>
            </a:r>
            <a:r>
              <a:rPr lang="en-US" dirty="0" smtClean="0"/>
              <a:t> Spiral, the </a:t>
            </a:r>
          </a:p>
          <a:p>
            <a:r>
              <a:rPr lang="en-US" dirty="0"/>
              <a:t>r</a:t>
            </a:r>
            <a:r>
              <a:rPr lang="en-US" dirty="0" smtClean="0"/>
              <a:t>elationship will change slightly depending on how fast the sides of the square</a:t>
            </a:r>
          </a:p>
          <a:p>
            <a:r>
              <a:rPr lang="en-US" dirty="0"/>
              <a:t>g</a:t>
            </a:r>
            <a:r>
              <a:rPr lang="en-US" dirty="0" smtClean="0"/>
              <a:t>row.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23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66690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3800" y="1752600"/>
            <a:ext cx="551946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brief History: </a:t>
            </a:r>
            <a:r>
              <a:rPr lang="en-US" dirty="0" err="1" smtClean="0"/>
              <a:t>Ulam</a:t>
            </a:r>
            <a:r>
              <a:rPr lang="en-US" dirty="0" smtClean="0"/>
              <a:t> first penned his spiral in</a:t>
            </a:r>
          </a:p>
          <a:p>
            <a:r>
              <a:rPr lang="en-US" dirty="0" smtClean="0"/>
              <a:t>1963, when he became bored at a scientific meeting</a:t>
            </a:r>
          </a:p>
          <a:p>
            <a:r>
              <a:rPr lang="en-US" dirty="0"/>
              <a:t>a</a:t>
            </a:r>
            <a:r>
              <a:rPr lang="en-US" dirty="0" smtClean="0"/>
              <a:t>nd began doodling! He then noticed that by</a:t>
            </a:r>
          </a:p>
          <a:p>
            <a:r>
              <a:rPr lang="en-US" dirty="0" smtClean="0"/>
              <a:t>circling the prime number there seemed to be</a:t>
            </a:r>
          </a:p>
          <a:p>
            <a:r>
              <a:rPr lang="en-US" dirty="0"/>
              <a:t>p</a:t>
            </a:r>
            <a:r>
              <a:rPr lang="en-US" dirty="0" smtClean="0"/>
              <a:t>atterns. He was quoted as saying in reference to</a:t>
            </a:r>
          </a:p>
          <a:p>
            <a:r>
              <a:rPr lang="en-US" dirty="0"/>
              <a:t>t</a:t>
            </a:r>
            <a:r>
              <a:rPr lang="en-US" dirty="0" smtClean="0"/>
              <a:t>he spiral, “appears to exhibit a strongly </a:t>
            </a:r>
          </a:p>
          <a:p>
            <a:r>
              <a:rPr lang="en-US" dirty="0" smtClean="0"/>
              <a:t>nonrandom appearance”.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4876800"/>
            <a:ext cx="861870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Spiral: This spiral which I will refer to as the Traditional </a:t>
            </a:r>
            <a:r>
              <a:rPr lang="en-US" dirty="0" err="1" smtClean="0"/>
              <a:t>Ulam</a:t>
            </a:r>
            <a:r>
              <a:rPr lang="en-US" dirty="0" smtClean="0"/>
              <a:t> Spiral, is an </a:t>
            </a:r>
          </a:p>
          <a:p>
            <a:r>
              <a:rPr lang="en-US" dirty="0"/>
              <a:t>s</a:t>
            </a:r>
            <a:r>
              <a:rPr lang="en-US" dirty="0" smtClean="0"/>
              <a:t>quare shaped spiral of all positive integers. This traditional spiral is characterized</a:t>
            </a:r>
          </a:p>
          <a:p>
            <a:r>
              <a:rPr lang="en-US" dirty="0" smtClean="0"/>
              <a:t>by a growth in side length of the squares of 2-4-6-8-… . The side length for each </a:t>
            </a:r>
          </a:p>
          <a:p>
            <a:r>
              <a:rPr lang="en-US" dirty="0" smtClean="0"/>
              <a:t>square starting with the inner most square can be written as:</a:t>
            </a:r>
          </a:p>
          <a:p>
            <a:endParaRPr lang="en-US" dirty="0"/>
          </a:p>
          <a:p>
            <a:pPr algn="ctr"/>
            <a:r>
              <a:rPr lang="en-US" dirty="0" smtClean="0"/>
              <a:t>Side Length=2+2n, where n=0,1,2,… is an ordered index of the side lengths </a:t>
            </a:r>
          </a:p>
          <a:p>
            <a:pPr algn="ctr"/>
            <a:r>
              <a:rPr lang="en-US" dirty="0"/>
              <a:t>s</a:t>
            </a:r>
            <a:r>
              <a:rPr lang="en-US" dirty="0" smtClean="0"/>
              <a:t>tarting with the smallest square. 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0" t="29029" r="49718" b="29498"/>
          <a:stretch/>
        </p:blipFill>
        <p:spPr bwMode="auto">
          <a:xfrm>
            <a:off x="228600" y="1096963"/>
            <a:ext cx="3302823" cy="355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772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6202680"/>
          </a:xfrm>
        </p:spPr>
        <p:txBody>
          <a:bodyPr>
            <a:normAutofit/>
          </a:bodyPr>
          <a:lstStyle/>
          <a:p>
            <a:r>
              <a:rPr lang="en-US" dirty="0" smtClean="0"/>
              <a:t>Works Cited</a:t>
            </a:r>
            <a:br>
              <a:rPr lang="en-US" dirty="0" smtClean="0"/>
            </a:br>
            <a:r>
              <a:rPr lang="en-US" sz="1600" dirty="0"/>
              <a:t>~http://www.maa.org/devlin/devlin_04_09.html</a:t>
            </a:r>
            <a:br>
              <a:rPr lang="en-US" sz="1600" dirty="0"/>
            </a:br>
            <a:r>
              <a:rPr lang="en-US" sz="1600" dirty="0"/>
              <a:t>~http://</a:t>
            </a:r>
            <a:r>
              <a:rPr lang="en-US" sz="1600" dirty="0" smtClean="0"/>
              <a:t>en.wikipedia.org/wiki/</a:t>
            </a:r>
            <a:r>
              <a:rPr lang="en-US" sz="1600" dirty="0" err="1" smtClean="0"/>
              <a:t>File:Stanislaw_Ulam_ID_badge.png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>~ http://mathworld.wolfram.com/PrimeSpiral.html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71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990600"/>
            <a:ext cx="385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Thank You For Listening!</a:t>
            </a:r>
            <a:endParaRPr lang="en-US" sz="2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30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571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The “Little” Differences Make the Biggest Impacts</a:t>
            </a:r>
            <a:endParaRPr lang="en-US" sz="2400" dirty="0">
              <a:latin typeface="Arial Rounded MT Bold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595933"/>
              </p:ext>
            </p:extLst>
          </p:nvPr>
        </p:nvGraphicFramePr>
        <p:xfrm>
          <a:off x="457200" y="1143000"/>
          <a:ext cx="2285999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717"/>
                <a:gridCol w="372717"/>
                <a:gridCol w="745435"/>
                <a:gridCol w="795130"/>
              </a:tblGrid>
              <a:tr h="51435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2nd</a:t>
                      </a:r>
                      <a:endParaRPr lang="en-US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295274"/>
              </p:ext>
            </p:extLst>
          </p:nvPr>
        </p:nvGraphicFramePr>
        <p:xfrm>
          <a:off x="3429000" y="1142999"/>
          <a:ext cx="2362200" cy="2087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293"/>
                <a:gridCol w="630307"/>
                <a:gridCol w="762000"/>
                <a:gridCol w="609600"/>
              </a:tblGrid>
              <a:tr h="379615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2nd</a:t>
                      </a:r>
                      <a:endParaRPr lang="en-US" dirty="0"/>
                    </a:p>
                  </a:txBody>
                  <a:tcPr/>
                </a:tc>
              </a:tr>
              <a:tr h="379615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949036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96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048706"/>
              </p:ext>
            </p:extLst>
          </p:nvPr>
        </p:nvGraphicFramePr>
        <p:xfrm>
          <a:off x="6629400" y="1143000"/>
          <a:ext cx="2362200" cy="2087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293"/>
                <a:gridCol w="630307"/>
                <a:gridCol w="762000"/>
                <a:gridCol w="609600"/>
              </a:tblGrid>
              <a:tr h="379615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2nd</a:t>
                      </a:r>
                      <a:endParaRPr lang="en-US" dirty="0"/>
                    </a:p>
                  </a:txBody>
                  <a:tcPr/>
                </a:tc>
              </a:tr>
              <a:tr h="379615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949036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K+2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J+2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96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4038600"/>
            <a:ext cx="86401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~These little difference charts can be used to determine when the quadratic</a:t>
            </a:r>
          </a:p>
          <a:p>
            <a:r>
              <a:rPr lang="en-US" dirty="0" smtClean="0"/>
              <a:t>Progressions will settle into “legal” diagonals. To do this you take a step by</a:t>
            </a:r>
          </a:p>
          <a:p>
            <a:r>
              <a:rPr lang="en-US" dirty="0" smtClean="0"/>
              <a:t>Step approach and compare the y value to what the next y-value will be if the </a:t>
            </a:r>
          </a:p>
          <a:p>
            <a:r>
              <a:rPr lang="en-US" dirty="0" smtClean="0"/>
              <a:t>Progression will settle into one if the “legal diagonals” .  If one of the D-(</a:t>
            </a:r>
            <a:r>
              <a:rPr lang="en-US" dirty="0" err="1" smtClean="0"/>
              <a:t>J+i</a:t>
            </a:r>
            <a:r>
              <a:rPr lang="en-US" dirty="0" smtClean="0"/>
              <a:t>)=0,</a:t>
            </a:r>
          </a:p>
          <a:p>
            <a:r>
              <a:rPr lang="en-US" dirty="0" smtClean="0"/>
              <a:t>then the quadratic progression will settle into that “legal” diagonal for good. If</a:t>
            </a:r>
          </a:p>
          <a:p>
            <a:r>
              <a:rPr lang="en-US" dirty="0" smtClean="0"/>
              <a:t>Of our little differences do not equal 0, then the quadratic will continue to dance </a:t>
            </a:r>
          </a:p>
          <a:p>
            <a:r>
              <a:rPr lang="en-US" dirty="0" smtClean="0"/>
              <a:t>Around the spiral. This same process is continued until, one of the little differences</a:t>
            </a:r>
          </a:p>
          <a:p>
            <a:r>
              <a:rPr lang="en-US" dirty="0" smtClean="0"/>
              <a:t>Is equal to zero.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35052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Actual first difference(D)-J=?      D-(J+1)=?                                 D-(J+2)=?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158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5176837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5515" y="498510"/>
            <a:ext cx="6993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Prime Patterns of the Traditional </a:t>
            </a:r>
            <a:r>
              <a:rPr lang="en-US" sz="2400" dirty="0" err="1" smtClean="0">
                <a:latin typeface="Arial Rounded MT Bold" pitchFamily="34" charset="0"/>
              </a:rPr>
              <a:t>Ulam</a:t>
            </a:r>
            <a:r>
              <a:rPr lang="en-US" sz="2400" dirty="0" smtClean="0">
                <a:latin typeface="Arial Rounded MT Bold" pitchFamily="34" charset="0"/>
              </a:rPr>
              <a:t> Spiral </a:t>
            </a:r>
            <a:endParaRPr lang="en-US" sz="2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901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8059" y="762000"/>
            <a:ext cx="2985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Lines of the Spiral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447800"/>
            <a:ext cx="75135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~As it turns out the lines of the spiral can be represented with quadratic </a:t>
            </a:r>
          </a:p>
          <a:p>
            <a:r>
              <a:rPr lang="en-US" dirty="0" smtClean="0"/>
              <a:t>equations.</a:t>
            </a:r>
            <a:r>
              <a:rPr lang="en-US" dirty="0"/>
              <a:t> </a:t>
            </a:r>
            <a:r>
              <a:rPr lang="en-US" dirty="0" smtClean="0"/>
              <a:t>But how do you find the physical equation from a </a:t>
            </a:r>
          </a:p>
          <a:p>
            <a:r>
              <a:rPr lang="en-US" dirty="0"/>
              <a:t>s</a:t>
            </a:r>
            <a:r>
              <a:rPr lang="en-US" dirty="0" smtClean="0"/>
              <a:t>piral of numbers? The answer to this is by using difference charts!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024790"/>
              </p:ext>
            </p:extLst>
          </p:nvPr>
        </p:nvGraphicFramePr>
        <p:xfrm>
          <a:off x="1447800" y="3200400"/>
          <a:ext cx="69342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066800"/>
                <a:gridCol w="1905000"/>
                <a:gridCol w="16002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Step</a:t>
                      </a:r>
                      <a:r>
                        <a:rPr lang="en-US" baseline="0" dirty="0" smtClean="0"/>
                        <a:t>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Difference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Difference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Difference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583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5134"/>
            <a:ext cx="7445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Differences, derivatives, and polynomials oh my?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524000"/>
            <a:ext cx="822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~As it turns out you can use these difference charts to determine any quadratic</a:t>
            </a:r>
          </a:p>
          <a:p>
            <a:r>
              <a:rPr lang="en-US" dirty="0"/>
              <a:t>o</a:t>
            </a:r>
            <a:r>
              <a:rPr lang="en-US" dirty="0" smtClean="0"/>
              <a:t>r even higher degree polynomials if you want.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90600" y="2590800"/>
                <a:ext cx="4937442" cy="3514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For the Quadratic: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𝑛𝑑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𝐷𝑖𝑓𝑓𝑒𝑟𝑒𝑛𝑐𝑒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𝑏</m:t>
                    </m:r>
                    <m:r>
                      <a:rPr lang="en-US" b="0" i="1" dirty="0" smtClean="0">
                        <a:latin typeface="Cambria Math"/>
                      </a:rPr>
                      <m:t>=1</m:t>
                    </m:r>
                    <m:r>
                      <a:rPr lang="en-US" b="0" i="1" dirty="0" smtClean="0">
                        <a:latin typeface="Cambria Math"/>
                      </a:rPr>
                      <m:t>𝑠𝑡</m:t>
                    </m:r>
                    <m:r>
                      <a:rPr lang="en-US" b="0" i="1" dirty="0" smtClean="0">
                        <a:latin typeface="Cambria Math"/>
                      </a:rPr>
                      <m:t> 1</m:t>
                    </m:r>
                    <m:r>
                      <a:rPr lang="en-US" b="0" i="1" dirty="0" smtClean="0">
                        <a:latin typeface="Cambria Math"/>
                      </a:rPr>
                      <m:t>𝑠𝑡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𝐷𝑖𝑓𝑓𝑒𝑟𝑒𝑛𝑐𝑒</m:t>
                    </m:r>
                    <m:r>
                      <a:rPr lang="en-US" b="0" i="1" dirty="0" smtClean="0">
                        <a:latin typeface="Cambria Math"/>
                      </a:rPr>
                      <m:t>−</m:t>
                    </m:r>
                    <m:r>
                      <a:rPr lang="en-US" b="0" i="1" dirty="0" smtClean="0">
                        <a:latin typeface="Cambria Math"/>
                      </a:rPr>
                      <m:t>𝑎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𝑉𝑎𝑙𝑢𝑒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𝑜𝑓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𝑆𝑡𝑒𝑝</m:t>
                    </m:r>
                    <m:r>
                      <a:rPr lang="en-US" b="0" i="1" smtClean="0">
                        <a:latin typeface="Cambria Math"/>
                      </a:rPr>
                      <m:t> 0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For the Cubic: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𝑐𝑥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</a:rPr>
                          <m:t>𝑟𝑑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𝐷𝑖𝑓𝑓𝑒𝑟𝑒𝑛𝑐𝑒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𝑏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𝑠𝑡</m:t>
                        </m:r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𝑆𝑒𝑐𝑜𝑛𝑑</m:t>
                        </m:r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𝐷𝑖𝑓𝑓𝑒𝑟𝑒𝑛𝑐𝑒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−3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𝑟𝑑</m:t>
                        </m:r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𝐷𝑖𝑓𝑓𝑒𝑟𝑒𝑛𝑐𝑒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,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𝑐</m:t>
                    </m:r>
                    <m:r>
                      <a:rPr lang="en-US" b="0" i="1" dirty="0" smtClean="0">
                        <a:latin typeface="Cambria Math"/>
                      </a:rPr>
                      <m:t>=1</m:t>
                    </m:r>
                    <m:r>
                      <a:rPr lang="en-US" b="0" i="1" dirty="0" smtClean="0">
                        <a:latin typeface="Cambria Math"/>
                      </a:rPr>
                      <m:t>𝑠𝑡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𝐹𝑖𝑟𝑠𝑡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𝐷𝑖𝑓𝑓𝑒𝑟𝑒𝑛𝑐𝑒</m:t>
                    </m:r>
                    <m:r>
                      <a:rPr lang="en-US" b="0" i="1" dirty="0" smtClean="0">
                        <a:latin typeface="Cambria Math"/>
                      </a:rPr>
                      <m:t>−</m:t>
                    </m:r>
                    <m:r>
                      <a:rPr lang="en-US" b="0" i="1" dirty="0" smtClean="0">
                        <a:latin typeface="Cambria Math"/>
                      </a:rPr>
                      <m:t>𝑎</m:t>
                    </m:r>
                    <m:r>
                      <a:rPr lang="en-US" b="0" i="1" dirty="0" smtClean="0">
                        <a:latin typeface="Cambria Math"/>
                      </a:rPr>
                      <m:t>−</m:t>
                    </m:r>
                    <m:r>
                      <a:rPr lang="en-US" b="0" i="1" dirty="0" smtClean="0">
                        <a:latin typeface="Cambria Math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𝑉𝑎𝑙𝑢𝑒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𝑜𝑓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𝑆𝑡𝑒𝑝</m:t>
                    </m:r>
                    <m:r>
                      <a:rPr lang="en-US" b="0" i="1" smtClean="0">
                        <a:latin typeface="Cambria Math"/>
                      </a:rPr>
                      <m:t> 0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590800"/>
                <a:ext cx="4937442" cy="3514424"/>
              </a:xfrm>
              <a:prstGeom prst="rect">
                <a:avLst/>
              </a:prstGeom>
              <a:blipFill rotWithShape="1">
                <a:blip r:embed="rId2"/>
                <a:stretch>
                  <a:fillRect l="-1112" t="-867" r="-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67000" y="6248400"/>
                <a:ext cx="36097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This equation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=4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+4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6248400"/>
                <a:ext cx="3609771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52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822887"/>
              </p:ext>
            </p:extLst>
          </p:nvPr>
        </p:nvGraphicFramePr>
        <p:xfrm>
          <a:off x="685800" y="4038600"/>
          <a:ext cx="69342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066800"/>
                <a:gridCol w="1905000"/>
                <a:gridCol w="16002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Step</a:t>
                      </a:r>
                      <a:r>
                        <a:rPr lang="en-US" baseline="0" dirty="0" smtClean="0"/>
                        <a:t>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Difference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Difference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Difference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307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5134"/>
            <a:ext cx="7445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Differences, derivatives, and polynomials oh my?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00200"/>
            <a:ext cx="85449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~These difference charts have a few significant commonalities to note.</a:t>
            </a:r>
          </a:p>
          <a:p>
            <a:r>
              <a:rPr lang="en-US" dirty="0"/>
              <a:t>	</a:t>
            </a:r>
            <a:r>
              <a:rPr lang="en-US" dirty="0" smtClean="0"/>
              <a:t>1) For a quadratics the 2</a:t>
            </a:r>
            <a:r>
              <a:rPr lang="en-US" baseline="30000" dirty="0" smtClean="0"/>
              <a:t>nd</a:t>
            </a:r>
            <a:r>
              <a:rPr lang="en-US" dirty="0" smtClean="0"/>
              <a:t> difference will never change, for </a:t>
            </a:r>
            <a:r>
              <a:rPr lang="en-US" dirty="0" err="1"/>
              <a:t>c</a:t>
            </a:r>
            <a:r>
              <a:rPr lang="en-US" dirty="0" err="1" smtClean="0"/>
              <a:t>ubics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3</a:t>
            </a:r>
            <a:r>
              <a:rPr lang="en-US" baseline="30000" dirty="0" smtClean="0"/>
              <a:t>rd</a:t>
            </a:r>
            <a:r>
              <a:rPr lang="en-US" dirty="0" smtClean="0"/>
              <a:t> difference will never change, for </a:t>
            </a:r>
            <a:r>
              <a:rPr lang="en-US" dirty="0" err="1"/>
              <a:t>q</a:t>
            </a:r>
            <a:r>
              <a:rPr lang="en-US" dirty="0" err="1" smtClean="0"/>
              <a:t>uartics</a:t>
            </a:r>
            <a:r>
              <a:rPr lang="en-US" dirty="0" smtClean="0"/>
              <a:t> the 4</a:t>
            </a:r>
            <a:r>
              <a:rPr lang="en-US" baseline="30000" dirty="0" smtClean="0"/>
              <a:t>th</a:t>
            </a:r>
            <a:r>
              <a:rPr lang="en-US" dirty="0" smtClean="0"/>
              <a:t> difference will never</a:t>
            </a:r>
          </a:p>
          <a:p>
            <a:r>
              <a:rPr lang="en-US" dirty="0" smtClean="0"/>
              <a:t> change,…etc. </a:t>
            </a:r>
          </a:p>
          <a:p>
            <a:r>
              <a:rPr lang="en-US" dirty="0"/>
              <a:t>	</a:t>
            </a:r>
            <a:r>
              <a:rPr lang="en-US" dirty="0" smtClean="0"/>
              <a:t>2) The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 smtClean="0"/>
              <a:t> derivative of any quadratic can be used to confirm the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</a:p>
          <a:p>
            <a:r>
              <a:rPr lang="en-US" dirty="0"/>
              <a:t>d</a:t>
            </a:r>
            <a:r>
              <a:rPr lang="en-US" dirty="0" smtClean="0"/>
              <a:t>ifference 	</a:t>
            </a:r>
          </a:p>
          <a:p>
            <a:r>
              <a:rPr lang="en-US" dirty="0"/>
              <a:t>	</a:t>
            </a:r>
            <a:r>
              <a:rPr lang="en-US" dirty="0" smtClean="0"/>
              <a:t>3) For the Traditional </a:t>
            </a:r>
            <a:r>
              <a:rPr lang="en-US" dirty="0" err="1" smtClean="0"/>
              <a:t>Ulam</a:t>
            </a:r>
            <a:r>
              <a:rPr lang="en-US" dirty="0" smtClean="0"/>
              <a:t> Spiral, the quadratic growth patterns we are</a:t>
            </a:r>
          </a:p>
          <a:p>
            <a:r>
              <a:rPr lang="en-US" dirty="0"/>
              <a:t>c</a:t>
            </a:r>
            <a:r>
              <a:rPr lang="en-US" dirty="0" smtClean="0"/>
              <a:t>oncerned with were are those such that a=4. </a:t>
            </a:r>
          </a:p>
        </p:txBody>
      </p:sp>
    </p:spTree>
    <p:extLst>
      <p:ext uri="{BB962C8B-B14F-4D97-AF65-F5344CB8AC3E}">
        <p14:creationId xmlns:p14="http://schemas.microsoft.com/office/powerpoint/2010/main" val="1456390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76531"/>
            <a:ext cx="4306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The Traditional </a:t>
            </a:r>
            <a:r>
              <a:rPr lang="en-US" sz="2400" dirty="0" err="1" smtClean="0">
                <a:latin typeface="Arial Rounded MT Bold" pitchFamily="34" charset="0"/>
              </a:rPr>
              <a:t>Ulam</a:t>
            </a:r>
            <a:r>
              <a:rPr lang="en-US" sz="2400" dirty="0" smtClean="0">
                <a:latin typeface="Arial Rounded MT Bold" pitchFamily="34" charset="0"/>
              </a:rPr>
              <a:t> Spiral</a:t>
            </a:r>
            <a:endParaRPr lang="en-US" sz="2400" dirty="0">
              <a:latin typeface="Arial Rounded MT Bold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809998" y="838196"/>
                <a:ext cx="5288627" cy="7294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The four main diagonals(denoted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, where</a:t>
                </a:r>
              </a:p>
              <a:p>
                <a:r>
                  <a:rPr lang="en-US" dirty="0" smtClean="0"/>
                  <a:t>n is the number the main diagonal starts on are: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: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/>
                  <a:t>	 </a:t>
                </a:r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=4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+4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+2</m:t>
                    </m:r>
                  </m:oMath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: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+6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+3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: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+8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+5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All quadratic progressions in the form of </a:t>
                </a:r>
              </a:p>
              <a:p>
                <a:r>
                  <a:rPr lang="en-US" dirty="0" smtClean="0"/>
                  <a:t>horizontal/vertical/diagonal lines can be classified </a:t>
                </a:r>
              </a:p>
              <a:p>
                <a:r>
                  <a:rPr lang="en-US" dirty="0" smtClean="0"/>
                  <a:t>using.</a:t>
                </a:r>
              </a:p>
              <a:p>
                <a:r>
                  <a:rPr lang="en-US" dirty="0" smtClean="0"/>
                  <a:t>b≡0(mod8): Follow the same direction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b≡1(mod8): Follow the same direction as the</a:t>
                </a:r>
              </a:p>
              <a:p>
                <a:r>
                  <a:rPr lang="en-US" dirty="0" smtClean="0"/>
                  <a:t>Horizontal line going </a:t>
                </a:r>
                <a:r>
                  <a:rPr lang="en-US" dirty="0" smtClean="0"/>
                  <a:t>left</a:t>
                </a:r>
                <a:r>
                  <a:rPr lang="en-US" dirty="0" smtClean="0"/>
                  <a:t> </a:t>
                </a:r>
                <a:r>
                  <a:rPr lang="en-US" dirty="0" smtClean="0"/>
                  <a:t>starting at 1</a:t>
                </a:r>
              </a:p>
              <a:p>
                <a:r>
                  <a:rPr lang="en-US" dirty="0" smtClean="0"/>
                  <a:t>b≡</a:t>
                </a:r>
                <a:r>
                  <a:rPr lang="en-US" dirty="0"/>
                  <a:t>2(mod8): Follow the same direction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b≡3(mod8): Follow the same direction as the </a:t>
                </a:r>
              </a:p>
              <a:p>
                <a:r>
                  <a:rPr lang="en-US" dirty="0" smtClean="0"/>
                  <a:t>Vertical line going up starting at 1. </a:t>
                </a:r>
              </a:p>
              <a:p>
                <a:r>
                  <a:rPr lang="en-US" dirty="0"/>
                  <a:t>b</a:t>
                </a:r>
                <a:r>
                  <a:rPr lang="en-US" dirty="0" smtClean="0"/>
                  <a:t>≡4(mod8</a:t>
                </a:r>
                <a:r>
                  <a:rPr lang="en-US" dirty="0"/>
                  <a:t>): Follow the same direction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b</a:t>
                </a:r>
                <a:r>
                  <a:rPr lang="en-US" dirty="0" smtClean="0"/>
                  <a:t>≡5(mod8</a:t>
                </a:r>
                <a:r>
                  <a:rPr lang="en-US" dirty="0"/>
                  <a:t>): Follow the same direction as the</a:t>
                </a:r>
              </a:p>
              <a:p>
                <a:r>
                  <a:rPr lang="en-US" dirty="0"/>
                  <a:t>Horizontal line going </a:t>
                </a:r>
                <a:r>
                  <a:rPr lang="en-US" dirty="0" smtClean="0"/>
                  <a:t>right</a:t>
                </a:r>
                <a:r>
                  <a:rPr lang="en-US" dirty="0" smtClean="0"/>
                  <a:t> </a:t>
                </a:r>
                <a:r>
                  <a:rPr lang="en-US" dirty="0"/>
                  <a:t>starting at </a:t>
                </a:r>
                <a:r>
                  <a:rPr lang="en-US" dirty="0" smtClean="0"/>
                  <a:t>2.</a:t>
                </a:r>
                <a:endParaRPr lang="en-US" dirty="0"/>
              </a:p>
              <a:p>
                <a:r>
                  <a:rPr lang="en-US" dirty="0"/>
                  <a:t>b</a:t>
                </a:r>
                <a:r>
                  <a:rPr lang="en-US" dirty="0" smtClean="0"/>
                  <a:t>≡</a:t>
                </a:r>
                <a:r>
                  <a:rPr lang="en-US" dirty="0"/>
                  <a:t>6</a:t>
                </a:r>
                <a:r>
                  <a:rPr lang="en-US" dirty="0" smtClean="0"/>
                  <a:t>(mod8</a:t>
                </a:r>
                <a:r>
                  <a:rPr lang="en-US" dirty="0"/>
                  <a:t>): Follow the same direction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b</a:t>
                </a:r>
                <a:r>
                  <a:rPr lang="en-US" dirty="0" smtClean="0"/>
                  <a:t>≡7(mod8</a:t>
                </a:r>
                <a:r>
                  <a:rPr lang="en-US" dirty="0"/>
                  <a:t>): Follow the same direction as the </a:t>
                </a:r>
              </a:p>
              <a:p>
                <a:r>
                  <a:rPr lang="en-US" dirty="0"/>
                  <a:t>Vertical line going </a:t>
                </a:r>
                <a:r>
                  <a:rPr lang="en-US" dirty="0" smtClean="0"/>
                  <a:t>down </a:t>
                </a:r>
                <a:r>
                  <a:rPr lang="en-US" dirty="0"/>
                  <a:t>starting at </a:t>
                </a:r>
                <a:r>
                  <a:rPr lang="en-US" dirty="0" smtClean="0"/>
                  <a:t>3. 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8" y="838196"/>
                <a:ext cx="5288627" cy="7294305"/>
              </a:xfrm>
              <a:prstGeom prst="rect">
                <a:avLst/>
              </a:prstGeom>
              <a:blipFill rotWithShape="1">
                <a:blip r:embed="rId2"/>
                <a:stretch>
                  <a:fillRect l="-922" t="-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64" y="990600"/>
            <a:ext cx="2878137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8534400" y="3352800"/>
            <a:ext cx="152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924800" y="40386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8458200" y="4245429"/>
            <a:ext cx="152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620000" y="47244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8480887" y="5105400"/>
            <a:ext cx="259425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898044" y="5715000"/>
            <a:ext cx="5107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534400" y="5976257"/>
            <a:ext cx="190042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218714" y="6400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473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9137" y="444081"/>
            <a:ext cx="5466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Other Variations of the </a:t>
            </a:r>
            <a:r>
              <a:rPr lang="en-US" sz="2400" dirty="0" err="1" smtClean="0">
                <a:latin typeface="Arial Rounded MT Bold" pitchFamily="34" charset="0"/>
              </a:rPr>
              <a:t>Ulam</a:t>
            </a:r>
            <a:r>
              <a:rPr lang="en-US" sz="2400" dirty="0" smtClean="0">
                <a:latin typeface="Arial Rounded MT Bold" pitchFamily="34" charset="0"/>
              </a:rPr>
              <a:t> Spiral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371600"/>
            <a:ext cx="802886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~By changing the growth rate for the side lengths of the square in the </a:t>
            </a:r>
            <a:r>
              <a:rPr lang="en-US" dirty="0" err="1" smtClean="0"/>
              <a:t>Ulam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piral it is possible to get different pictures for quadratic progressions. So far,</a:t>
            </a:r>
          </a:p>
          <a:p>
            <a:r>
              <a:rPr lang="en-US" dirty="0"/>
              <a:t>p</a:t>
            </a:r>
            <a:r>
              <a:rPr lang="en-US" dirty="0" smtClean="0"/>
              <a:t>rogressions I have examined are such that:</a:t>
            </a:r>
          </a:p>
          <a:p>
            <a:r>
              <a:rPr lang="en-US" dirty="0"/>
              <a:t>	</a:t>
            </a:r>
            <a:r>
              <a:rPr lang="en-US" dirty="0" smtClean="0"/>
              <a:t>1) Side Length 2-3-4, progression of 2+1n, n=0,1,2,…</a:t>
            </a:r>
          </a:p>
          <a:p>
            <a:r>
              <a:rPr lang="en-US" dirty="0"/>
              <a:t>	</a:t>
            </a:r>
            <a:r>
              <a:rPr lang="en-US" dirty="0" smtClean="0"/>
              <a:t>	~4 diagonals</a:t>
            </a:r>
          </a:p>
          <a:p>
            <a:r>
              <a:rPr lang="en-US" dirty="0"/>
              <a:t>	</a:t>
            </a:r>
            <a:r>
              <a:rPr lang="en-US" dirty="0" smtClean="0"/>
              <a:t>	~a=2</a:t>
            </a:r>
          </a:p>
          <a:p>
            <a:r>
              <a:rPr lang="en-US" dirty="0"/>
              <a:t>	</a:t>
            </a:r>
            <a:r>
              <a:rPr lang="en-US" dirty="0" smtClean="0"/>
              <a:t>2) </a:t>
            </a:r>
            <a:r>
              <a:rPr lang="en-US" dirty="0"/>
              <a:t>Traditional 2-4-6, progression of 2+2n, n=0,1,2</a:t>
            </a:r>
            <a:r>
              <a:rPr lang="en-US" dirty="0" smtClean="0"/>
              <a:t>,…</a:t>
            </a:r>
          </a:p>
          <a:p>
            <a:r>
              <a:rPr lang="en-US" dirty="0"/>
              <a:t>	</a:t>
            </a:r>
            <a:r>
              <a:rPr lang="en-US" dirty="0" smtClean="0"/>
              <a:t>	~8 diagonals</a:t>
            </a:r>
          </a:p>
          <a:p>
            <a:r>
              <a:rPr lang="en-US" dirty="0"/>
              <a:t>	</a:t>
            </a:r>
            <a:r>
              <a:rPr lang="en-US" dirty="0" smtClean="0"/>
              <a:t>	~a=4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3) Side Length 2-5-8, progression of 2+3n, n=0,1,2,…</a:t>
            </a:r>
          </a:p>
          <a:p>
            <a:r>
              <a:rPr lang="en-US" dirty="0"/>
              <a:t>	</a:t>
            </a:r>
            <a:r>
              <a:rPr lang="en-US" dirty="0" smtClean="0"/>
              <a:t>	~12 diagonals</a:t>
            </a:r>
          </a:p>
          <a:p>
            <a:r>
              <a:rPr lang="en-US" dirty="0"/>
              <a:t>	</a:t>
            </a:r>
            <a:r>
              <a:rPr lang="en-US" dirty="0" smtClean="0"/>
              <a:t>	~a=6</a:t>
            </a:r>
          </a:p>
          <a:p>
            <a:r>
              <a:rPr lang="en-US" dirty="0"/>
              <a:t>	</a:t>
            </a:r>
            <a:r>
              <a:rPr lang="en-US" dirty="0" smtClean="0"/>
              <a:t>4</a:t>
            </a:r>
            <a:r>
              <a:rPr lang="en-US" dirty="0"/>
              <a:t>) Side Length 2-6-10, progression of 2+4n, n=0,1,2</a:t>
            </a:r>
            <a:r>
              <a:rPr lang="en-US" dirty="0" smtClean="0"/>
              <a:t>,…</a:t>
            </a:r>
          </a:p>
          <a:p>
            <a:r>
              <a:rPr lang="en-US" dirty="0"/>
              <a:t>	</a:t>
            </a:r>
            <a:r>
              <a:rPr lang="en-US" dirty="0" smtClean="0"/>
              <a:t>	~16 diagonals</a:t>
            </a:r>
          </a:p>
          <a:p>
            <a:r>
              <a:rPr lang="en-US" dirty="0"/>
              <a:t>	</a:t>
            </a:r>
            <a:r>
              <a:rPr lang="en-US" dirty="0" smtClean="0"/>
              <a:t>	~a=8</a:t>
            </a:r>
            <a:endParaRPr lang="en-US" dirty="0"/>
          </a:p>
          <a:p>
            <a:r>
              <a:rPr lang="en-US" dirty="0" smtClean="0"/>
              <a:t>Note: It should be seen by this point that by increasing the length of the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</a:p>
          <a:p>
            <a:r>
              <a:rPr lang="en-US" dirty="0"/>
              <a:t>s</a:t>
            </a:r>
            <a:r>
              <a:rPr lang="en-US" dirty="0" smtClean="0"/>
              <a:t>quare in the spiral by one integer that the leading coefficient a will increase </a:t>
            </a:r>
          </a:p>
          <a:p>
            <a:r>
              <a:rPr lang="en-US" dirty="0"/>
              <a:t>b</a:t>
            </a:r>
            <a:r>
              <a:rPr lang="en-US" dirty="0" smtClean="0"/>
              <a:t>y two integer values. This also tells us we can create spirals which can</a:t>
            </a:r>
          </a:p>
          <a:p>
            <a:r>
              <a:rPr lang="en-US" dirty="0"/>
              <a:t>g</a:t>
            </a:r>
            <a:r>
              <a:rPr lang="en-US" dirty="0" smtClean="0"/>
              <a:t>enerate quadratics that start with any even positive leading a coefficient. 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4572623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739</TotalTime>
  <Words>1854</Words>
  <Application>Microsoft Office PowerPoint</Application>
  <PresentationFormat>On-screen Show (4:3)</PresentationFormat>
  <Paragraphs>457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Technic</vt:lpstr>
      <vt:lpstr>Pretty Pictures: Polynomial Progressions and their Primes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Works Cited ~http://www.maa.org/devlin/devlin_04_09.html ~http://en.wikipedia.org/wiki/File:Stanislaw_Ulam_ID_badge.png ~ http://mathworld.wolfram.com/PrimeSpiral.html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Pretty Pictures: Polynomial Progressions and their Primes</dc:title>
  <dc:creator>Michael Mailloux</dc:creator>
  <cp:lastModifiedBy>Michael Mailloux</cp:lastModifiedBy>
  <cp:revision>114</cp:revision>
  <dcterms:created xsi:type="dcterms:W3CDTF">2013-03-28T22:45:03Z</dcterms:created>
  <dcterms:modified xsi:type="dcterms:W3CDTF">2013-04-04T22:53:20Z</dcterms:modified>
</cp:coreProperties>
</file>