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8"/>
  </p:notesMasterIdLst>
  <p:sldIdLst>
    <p:sldId id="256" r:id="rId2"/>
    <p:sldId id="267" r:id="rId3"/>
    <p:sldId id="257" r:id="rId4"/>
    <p:sldId id="268" r:id="rId5"/>
    <p:sldId id="274" r:id="rId6"/>
    <p:sldId id="258" r:id="rId7"/>
    <p:sldId id="264" r:id="rId8"/>
    <p:sldId id="259" r:id="rId9"/>
    <p:sldId id="277" r:id="rId10"/>
    <p:sldId id="269" r:id="rId11"/>
    <p:sldId id="276" r:id="rId12"/>
    <p:sldId id="273" r:id="rId13"/>
    <p:sldId id="281" r:id="rId14"/>
    <p:sldId id="263" r:id="rId15"/>
    <p:sldId id="265" r:id="rId16"/>
    <p:sldId id="278" r:id="rId17"/>
    <p:sldId id="266" r:id="rId18"/>
    <p:sldId id="279" r:id="rId19"/>
    <p:sldId id="280" r:id="rId20"/>
    <p:sldId id="261" r:id="rId21"/>
    <p:sldId id="262" r:id="rId22"/>
    <p:sldId id="272" r:id="rId23"/>
    <p:sldId id="283" r:id="rId24"/>
    <p:sldId id="275" r:id="rId25"/>
    <p:sldId id="270" r:id="rId26"/>
    <p:sldId id="282"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risty" initials="C" lastIdx="2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clrMru>
    <a:srgbClr val="CCECFF"/>
    <a:srgbClr val="F1D5FF"/>
    <a:srgbClr val="E7B7FF"/>
    <a:srgbClr val="D7B4FE"/>
    <a:srgbClr val="FFFFFF"/>
    <a:srgbClr val="99CC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279" autoAdjust="0"/>
    <p:restoredTop sz="94624" autoAdjust="0"/>
  </p:normalViewPr>
  <p:slideViewPr>
    <p:cSldViewPr>
      <p:cViewPr varScale="1">
        <p:scale>
          <a:sx n="69" d="100"/>
          <a:sy n="69" d="100"/>
        </p:scale>
        <p:origin x="-1344" y="-102"/>
      </p:cViewPr>
      <p:guideLst>
        <p:guide orient="horz" pos="2160"/>
        <p:guide pos="2880"/>
      </p:guideLst>
    </p:cSldViewPr>
  </p:slideViewPr>
  <p:outlineViewPr>
    <p:cViewPr>
      <p:scale>
        <a:sx n="33" d="100"/>
        <a:sy n="33" d="100"/>
      </p:scale>
      <p:origin x="0" y="496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56"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3-03-30T20:45:17.865" idx="26">
    <p:pos x="4198" y="671"/>
    <p:text>adding in C0 and subtracting C0 is the same thing as above. then diving by x makes the formula cx</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4A1DA2-E6BC-4691-8EAA-B23C3D2233A3}" type="datetimeFigureOut">
              <a:rPr lang="en-US" smtClean="0"/>
              <a:pPr/>
              <a:t>4/1/2013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224B57-1DC5-4BE6-80B0-5B751EC59B3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8224B57-1DC5-4BE6-80B0-5B751EC59B30}" type="slidenum">
              <a:rPr lang="en-US" smtClean="0"/>
              <a:pPr/>
              <a:t>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8224B57-1DC5-4BE6-80B0-5B751EC59B30}" type="slidenum">
              <a:rPr lang="en-US" smtClean="0"/>
              <a:pPr/>
              <a:t>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Do you want me to make</a:t>
            </a:r>
            <a:r>
              <a:rPr lang="en-US" baseline="0" dirty="0" smtClean="0"/>
              <a:t> these shapes in </a:t>
            </a:r>
            <a:r>
              <a:rPr lang="en-US" baseline="0" dirty="0" err="1" smtClean="0"/>
              <a:t>powerpoint</a:t>
            </a:r>
            <a:r>
              <a:rPr lang="en-US" baseline="0" dirty="0" smtClean="0"/>
              <a:t> instead of using the scanned copy, I  can do it, just takes more time</a:t>
            </a:r>
            <a:endParaRPr lang="en-US" dirty="0" smtClean="0"/>
          </a:p>
          <a:p>
            <a:endParaRPr lang="en-US" dirty="0"/>
          </a:p>
        </p:txBody>
      </p:sp>
      <p:sp>
        <p:nvSpPr>
          <p:cNvPr id="4" name="Slide Number Placeholder 3"/>
          <p:cNvSpPr>
            <a:spLocks noGrp="1"/>
          </p:cNvSpPr>
          <p:nvPr>
            <p:ph type="sldNum" sz="quarter" idx="10"/>
          </p:nvPr>
        </p:nvSpPr>
        <p:spPr/>
        <p:txBody>
          <a:bodyPr/>
          <a:lstStyle/>
          <a:p>
            <a:fld id="{28224B57-1DC5-4BE6-80B0-5B751EC59B30}" type="slidenum">
              <a:rPr lang="en-US" smtClean="0"/>
              <a:pPr/>
              <a:t>10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Finish this</a:t>
            </a:r>
            <a:endParaRPr lang="en-US" dirty="0"/>
          </a:p>
        </p:txBody>
      </p:sp>
      <p:sp>
        <p:nvSpPr>
          <p:cNvPr id="4" name="Slide Number Placeholder 3"/>
          <p:cNvSpPr>
            <a:spLocks noGrp="1"/>
          </p:cNvSpPr>
          <p:nvPr>
            <p:ph type="sldNum" sz="quarter" idx="10"/>
          </p:nvPr>
        </p:nvSpPr>
        <p:spPr/>
        <p:txBody>
          <a:bodyPr/>
          <a:lstStyle/>
          <a:p>
            <a:fld id="{28224B57-1DC5-4BE6-80B0-5B751EC59B30}" type="slidenum">
              <a:rPr lang="en-US" smtClean="0"/>
              <a:pPr/>
              <a:t>12</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8224B57-1DC5-4BE6-80B0-5B751EC59B30}"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9ABDDF9-CC31-47D4-81D4-92AA84066ADA}" type="datetimeFigureOut">
              <a:rPr lang="en-US" smtClean="0"/>
              <a:pPr/>
              <a:t>4/1/2013</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112134F4-3122-4991-912A-39300D52A3B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9ABDDF9-CC31-47D4-81D4-92AA84066ADA}" type="datetimeFigureOut">
              <a:rPr lang="en-US" smtClean="0"/>
              <a:pPr/>
              <a:t>4/1/2013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2134F4-3122-4991-912A-39300D52A3B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9ABDDF9-CC31-47D4-81D4-92AA84066ADA}" type="datetimeFigureOut">
              <a:rPr lang="en-US" smtClean="0"/>
              <a:pPr/>
              <a:t>4/1/2013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2134F4-3122-4991-912A-39300D52A3B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9ABDDF9-CC31-47D4-81D4-92AA84066ADA}" type="datetimeFigureOut">
              <a:rPr lang="en-US" smtClean="0"/>
              <a:pPr/>
              <a:t>4/1/2013</a:t>
            </a:fld>
            <a:endParaRPr lang="en-US"/>
          </a:p>
        </p:txBody>
      </p:sp>
      <p:sp>
        <p:nvSpPr>
          <p:cNvPr id="9" name="Slide Number Placeholder 8"/>
          <p:cNvSpPr>
            <a:spLocks noGrp="1"/>
          </p:cNvSpPr>
          <p:nvPr>
            <p:ph type="sldNum" sz="quarter" idx="15"/>
          </p:nvPr>
        </p:nvSpPr>
        <p:spPr/>
        <p:txBody>
          <a:bodyPr rtlCol="0"/>
          <a:lstStyle/>
          <a:p>
            <a:fld id="{112134F4-3122-4991-912A-39300D52A3B3}"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9ABDDF9-CC31-47D4-81D4-92AA84066ADA}" type="datetimeFigureOut">
              <a:rPr lang="en-US" smtClean="0"/>
              <a:pPr/>
              <a:t>4/1/2013</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112134F4-3122-4991-912A-39300D52A3B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9ABDDF9-CC31-47D4-81D4-92AA84066ADA}" type="datetimeFigureOut">
              <a:rPr lang="en-US" smtClean="0"/>
              <a:pPr/>
              <a:t>4/1/2013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2134F4-3122-4991-912A-39300D52A3B3}"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9ABDDF9-CC31-47D4-81D4-92AA84066ADA}" type="datetimeFigureOut">
              <a:rPr lang="en-US" smtClean="0"/>
              <a:pPr/>
              <a:t>4/1/2013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2134F4-3122-4991-912A-39300D52A3B3}"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9ABDDF9-CC31-47D4-81D4-92AA84066ADA}" type="datetimeFigureOut">
              <a:rPr lang="en-US" smtClean="0"/>
              <a:pPr/>
              <a:t>4/1/2013</a:t>
            </a:fld>
            <a:endParaRPr lang="en-US"/>
          </a:p>
        </p:txBody>
      </p:sp>
      <p:sp>
        <p:nvSpPr>
          <p:cNvPr id="7" name="Slide Number Placeholder 6"/>
          <p:cNvSpPr>
            <a:spLocks noGrp="1"/>
          </p:cNvSpPr>
          <p:nvPr>
            <p:ph type="sldNum" sz="quarter" idx="11"/>
          </p:nvPr>
        </p:nvSpPr>
        <p:spPr/>
        <p:txBody>
          <a:bodyPr rtlCol="0"/>
          <a:lstStyle/>
          <a:p>
            <a:fld id="{112134F4-3122-4991-912A-39300D52A3B3}"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ABDDF9-CC31-47D4-81D4-92AA84066ADA}" type="datetimeFigureOut">
              <a:rPr lang="en-US" smtClean="0"/>
              <a:pPr/>
              <a:t>4/1/2013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2134F4-3122-4991-912A-39300D52A3B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9ABDDF9-CC31-47D4-81D4-92AA84066ADA}" type="datetimeFigureOut">
              <a:rPr lang="en-US" smtClean="0"/>
              <a:pPr/>
              <a:t>4/1/2013</a:t>
            </a:fld>
            <a:endParaRPr lang="en-US"/>
          </a:p>
        </p:txBody>
      </p:sp>
      <p:sp>
        <p:nvSpPr>
          <p:cNvPr id="22" name="Slide Number Placeholder 21"/>
          <p:cNvSpPr>
            <a:spLocks noGrp="1"/>
          </p:cNvSpPr>
          <p:nvPr>
            <p:ph type="sldNum" sz="quarter" idx="15"/>
          </p:nvPr>
        </p:nvSpPr>
        <p:spPr/>
        <p:txBody>
          <a:bodyPr rtlCol="0"/>
          <a:lstStyle/>
          <a:p>
            <a:fld id="{112134F4-3122-4991-912A-39300D52A3B3}"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9ABDDF9-CC31-47D4-81D4-92AA84066ADA}" type="datetimeFigureOut">
              <a:rPr lang="en-US" smtClean="0"/>
              <a:pPr/>
              <a:t>4/1/2013</a:t>
            </a:fld>
            <a:endParaRPr lang="en-US"/>
          </a:p>
        </p:txBody>
      </p:sp>
      <p:sp>
        <p:nvSpPr>
          <p:cNvPr id="18" name="Slide Number Placeholder 17"/>
          <p:cNvSpPr>
            <a:spLocks noGrp="1"/>
          </p:cNvSpPr>
          <p:nvPr>
            <p:ph type="sldNum" sz="quarter" idx="11"/>
          </p:nvPr>
        </p:nvSpPr>
        <p:spPr/>
        <p:txBody>
          <a:bodyPr rtlCol="0"/>
          <a:lstStyle/>
          <a:p>
            <a:fld id="{112134F4-3122-4991-912A-39300D52A3B3}"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9ABDDF9-CC31-47D4-81D4-92AA84066ADA}" type="datetimeFigureOut">
              <a:rPr lang="en-US" smtClean="0"/>
              <a:pPr/>
              <a:t>4/1/2013</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12134F4-3122-4991-912A-39300D52A3B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609600"/>
            <a:ext cx="8229600" cy="2457450"/>
          </a:xfrm>
        </p:spPr>
        <p:txBody>
          <a:bodyPr>
            <a:normAutofit fontScale="90000"/>
          </a:bodyPr>
          <a:lstStyle/>
          <a:p>
            <a:r>
              <a:rPr lang="en-US" sz="6000" dirty="0" smtClean="0">
                <a:latin typeface="Times New Roman" pitchFamily="18" charset="0"/>
                <a:cs typeface="Times New Roman" pitchFamily="18" charset="0"/>
              </a:rPr>
              <a:t>The Catalan Numbers and their Applications</a:t>
            </a:r>
            <a:endParaRPr lang="en-US" sz="6000" dirty="0">
              <a:latin typeface="Times New Roman" pitchFamily="18" charset="0"/>
              <a:cs typeface="Times New Roman" pitchFamily="18" charset="0"/>
            </a:endParaRPr>
          </a:p>
        </p:txBody>
      </p:sp>
      <p:sp>
        <p:nvSpPr>
          <p:cNvPr id="3" name="Subtitle 2"/>
          <p:cNvSpPr>
            <a:spLocks noGrp="1"/>
          </p:cNvSpPr>
          <p:nvPr>
            <p:ph type="subTitle" idx="1"/>
          </p:nvPr>
        </p:nvSpPr>
        <p:spPr>
          <a:xfrm>
            <a:off x="2286000" y="3429000"/>
            <a:ext cx="6400800" cy="2209800"/>
          </a:xfrm>
        </p:spPr>
        <p:txBody>
          <a:bodyPr>
            <a:normAutofit/>
          </a:bodyPr>
          <a:lstStyle/>
          <a:p>
            <a:r>
              <a:rPr lang="en-US" sz="4000" dirty="0" smtClean="0">
                <a:solidFill>
                  <a:schemeClr val="tx1">
                    <a:lumMod val="65000"/>
                    <a:lumOff val="35000"/>
                  </a:schemeClr>
                </a:solidFill>
                <a:latin typeface="Times New Roman" pitchFamily="18" charset="0"/>
                <a:cs typeface="Times New Roman" pitchFamily="18" charset="0"/>
              </a:rPr>
              <a:t>1, 2, 5, 14, 42, 132, …</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Christen </a:t>
            </a:r>
            <a:r>
              <a:rPr lang="en-US" dirty="0" err="1" smtClean="0">
                <a:latin typeface="Times New Roman" pitchFamily="18" charset="0"/>
                <a:cs typeface="Times New Roman" pitchFamily="18" charset="0"/>
              </a:rPr>
              <a:t>Mirando</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Western New England University</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077200" cy="792162"/>
          </a:xfrm>
        </p:spPr>
        <p:txBody>
          <a:bodyPr>
            <a:normAutofit/>
          </a:bodyPr>
          <a:lstStyle/>
          <a:p>
            <a:pPr algn="ctr"/>
            <a:r>
              <a:rPr lang="en-US" sz="3600" dirty="0" smtClean="0">
                <a:latin typeface="Times New Roman" pitchFamily="18" charset="0"/>
                <a:cs typeface="Times New Roman" pitchFamily="18" charset="0"/>
              </a:rPr>
              <a:t>Classic Problem – Mountain Ranges</a:t>
            </a:r>
            <a:endParaRPr lang="en-US" sz="36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228600" y="914400"/>
            <a:ext cx="8915400" cy="5486400"/>
          </a:xfrm>
        </p:spPr>
        <p:txBody>
          <a:bodyPr>
            <a:normAutofit lnSpcReduction="10000"/>
          </a:bodyPr>
          <a:lstStyle/>
          <a:p>
            <a:r>
              <a:rPr lang="en-US" sz="2400" dirty="0">
                <a:latin typeface="Times New Roman" pitchFamily="18" charset="0"/>
                <a:cs typeface="Times New Roman" pitchFamily="18" charset="0"/>
              </a:rPr>
              <a:t>Find the number of mountain ranges that can be drawn with</a:t>
            </a:r>
            <a:r>
              <a:rPr lang="en-US" sz="2400" i="1" dirty="0">
                <a:latin typeface="Times New Roman" pitchFamily="18" charset="0"/>
                <a:cs typeface="Times New Roman" pitchFamily="18" charset="0"/>
              </a:rPr>
              <a:t> n </a:t>
            </a:r>
            <a:r>
              <a:rPr lang="en-US" sz="2400" dirty="0">
                <a:latin typeface="Times New Roman" pitchFamily="18" charset="0"/>
                <a:cs typeface="Times New Roman" pitchFamily="18" charset="0"/>
              </a:rPr>
              <a:t>upstrokes and </a:t>
            </a:r>
            <a:r>
              <a:rPr lang="en-US" sz="2400" i="1" dirty="0">
                <a:latin typeface="Times New Roman" pitchFamily="18" charset="0"/>
                <a:cs typeface="Times New Roman" pitchFamily="18" charset="0"/>
              </a:rPr>
              <a:t>n</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downstrokes. That is, find </a:t>
            </a:r>
            <a:r>
              <a:rPr lang="en-US" sz="2400" dirty="0">
                <a:latin typeface="Times New Roman" pitchFamily="18" charset="0"/>
                <a:cs typeface="Times New Roman" pitchFamily="18" charset="0"/>
              </a:rPr>
              <a:t>the number of different </a:t>
            </a:r>
            <a:r>
              <a:rPr lang="en-US" sz="2400" dirty="0" smtClean="0">
                <a:latin typeface="Times New Roman" pitchFamily="18" charset="0"/>
                <a:cs typeface="Times New Roman" pitchFamily="18" charset="0"/>
              </a:rPr>
              <a:t>paths, </a:t>
            </a:r>
            <a:r>
              <a:rPr lang="en-US" sz="2400" i="1" dirty="0" err="1" smtClean="0">
                <a:latin typeface="Times New Roman" pitchFamily="18" charset="0"/>
                <a:cs typeface="Times New Roman" pitchFamily="18" charset="0"/>
              </a:rPr>
              <a:t>M</a:t>
            </a:r>
            <a:r>
              <a:rPr lang="en-US" sz="2400" i="1" baseline="-25000" dirty="0" err="1" smtClean="0">
                <a:latin typeface="Times New Roman" pitchFamily="18" charset="0"/>
                <a:cs typeface="Times New Roman" pitchFamily="18" charset="0"/>
              </a:rPr>
              <a:t>n</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we can choose from the origin to the lattice </a:t>
            </a:r>
            <a:r>
              <a:rPr lang="en-US" sz="2400" dirty="0" smtClean="0">
                <a:latin typeface="Times New Roman" pitchFamily="18" charset="0"/>
                <a:cs typeface="Times New Roman" pitchFamily="18" charset="0"/>
              </a:rPr>
              <a:t>point (2</a:t>
            </a:r>
            <a:r>
              <a:rPr lang="en-US" sz="2400" i="1" dirty="0" smtClean="0">
                <a:latin typeface="Times New Roman" pitchFamily="18" charset="0"/>
                <a:cs typeface="Times New Roman" pitchFamily="18" charset="0"/>
              </a:rPr>
              <a:t>n</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0).</a:t>
            </a:r>
          </a:p>
          <a:p>
            <a:r>
              <a:rPr lang="en-US" sz="2400" dirty="0" smtClean="0">
                <a:latin typeface="Times New Roman" pitchFamily="18" charset="0"/>
                <a:cs typeface="Times New Roman" pitchFamily="18" charset="0"/>
              </a:rPr>
              <a:t>Can </a:t>
            </a:r>
            <a:r>
              <a:rPr lang="en-US" sz="2400" dirty="0">
                <a:latin typeface="Times New Roman" pitchFamily="18" charset="0"/>
                <a:cs typeface="Times New Roman" pitchFamily="18" charset="0"/>
              </a:rPr>
              <a:t>touch the </a:t>
            </a:r>
            <a:r>
              <a:rPr lang="en-US" sz="2400" i="1" dirty="0">
                <a:latin typeface="Times New Roman" pitchFamily="18" charset="0"/>
                <a:cs typeface="Times New Roman" pitchFamily="18" charset="0"/>
              </a:rPr>
              <a:t>x</a:t>
            </a:r>
            <a:r>
              <a:rPr lang="en-US" sz="2400" dirty="0">
                <a:latin typeface="Times New Roman" pitchFamily="18" charset="0"/>
                <a:cs typeface="Times New Roman" pitchFamily="18" charset="0"/>
              </a:rPr>
              <a:t>-axis but cannot cross </a:t>
            </a:r>
            <a:r>
              <a:rPr lang="en-US" sz="2400" dirty="0" smtClean="0">
                <a:latin typeface="Times New Roman" pitchFamily="18" charset="0"/>
                <a:cs typeface="Times New Roman" pitchFamily="18" charset="0"/>
              </a:rPr>
              <a:t>it.</a:t>
            </a:r>
          </a:p>
          <a:p>
            <a:r>
              <a:rPr lang="en-US" sz="2400" dirty="0">
                <a:latin typeface="Times New Roman" pitchFamily="18" charset="0"/>
                <a:cs typeface="Times New Roman" pitchFamily="18" charset="0"/>
              </a:rPr>
              <a:t>F</a:t>
            </a:r>
            <a:r>
              <a:rPr lang="en-US" sz="2400" dirty="0" smtClean="0">
                <a:latin typeface="Times New Roman" pitchFamily="18" charset="0"/>
                <a:cs typeface="Times New Roman" pitchFamily="18" charset="0"/>
              </a:rPr>
              <a:t>rom </a:t>
            </a:r>
            <a:r>
              <a:rPr lang="en-US" sz="2400" dirty="0">
                <a:latin typeface="Times New Roman" pitchFamily="18" charset="0"/>
                <a:cs typeface="Times New Roman" pitchFamily="18" charset="0"/>
              </a:rPr>
              <a:t>the point (</a:t>
            </a:r>
            <a:r>
              <a:rPr lang="en-US" sz="2400" i="1" dirty="0">
                <a:latin typeface="Times New Roman" pitchFamily="18" charset="0"/>
                <a:cs typeface="Times New Roman" pitchFamily="18" charset="0"/>
              </a:rPr>
              <a:t>x</a:t>
            </a:r>
            <a:r>
              <a:rPr lang="en-US" sz="2400" dirty="0">
                <a:latin typeface="Times New Roman" pitchFamily="18" charset="0"/>
                <a:cs typeface="Times New Roman" pitchFamily="18" charset="0"/>
              </a:rPr>
              <a:t>, </a:t>
            </a:r>
            <a:r>
              <a:rPr lang="en-US" sz="2400" i="1" dirty="0">
                <a:latin typeface="Times New Roman" pitchFamily="18" charset="0"/>
                <a:cs typeface="Times New Roman" pitchFamily="18" charset="0"/>
              </a:rPr>
              <a:t>y</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we can </a:t>
            </a:r>
            <a:r>
              <a:rPr lang="en-US" sz="2400" dirty="0">
                <a:latin typeface="Times New Roman" pitchFamily="18" charset="0"/>
                <a:cs typeface="Times New Roman" pitchFamily="18" charset="0"/>
              </a:rPr>
              <a:t>climb up to the point (</a:t>
            </a:r>
            <a:r>
              <a:rPr lang="en-US" sz="2400" i="1" dirty="0">
                <a:latin typeface="Times New Roman" pitchFamily="18" charset="0"/>
                <a:cs typeface="Times New Roman" pitchFamily="18" charset="0"/>
              </a:rPr>
              <a:t>x</a:t>
            </a:r>
            <a:r>
              <a:rPr lang="en-US" sz="2400" dirty="0">
                <a:latin typeface="Times New Roman" pitchFamily="18" charset="0"/>
                <a:cs typeface="Times New Roman" pitchFamily="18" charset="0"/>
              </a:rPr>
              <a:t>+1, </a:t>
            </a:r>
            <a:r>
              <a:rPr lang="en-US" sz="2400" i="1" dirty="0">
                <a:latin typeface="Times New Roman" pitchFamily="18" charset="0"/>
                <a:cs typeface="Times New Roman" pitchFamily="18" charset="0"/>
              </a:rPr>
              <a:t>y</a:t>
            </a:r>
            <a:r>
              <a:rPr lang="en-US" sz="2400" dirty="0">
                <a:latin typeface="Times New Roman" pitchFamily="18" charset="0"/>
                <a:cs typeface="Times New Roman" pitchFamily="18" charset="0"/>
              </a:rPr>
              <a:t> +1) or climb down to the point (</a:t>
            </a:r>
            <a:r>
              <a:rPr lang="en-US" sz="2400" i="1" dirty="0" smtClean="0">
                <a:latin typeface="Times New Roman" pitchFamily="18" charset="0"/>
                <a:cs typeface="Times New Roman" pitchFamily="18" charset="0"/>
              </a:rPr>
              <a:t>x</a:t>
            </a:r>
            <a:r>
              <a:rPr lang="en-US" sz="2400" dirty="0">
                <a:latin typeface="Times New Roman" pitchFamily="18" charset="0"/>
                <a:cs typeface="Times New Roman" pitchFamily="18" charset="0"/>
              </a:rPr>
              <a:t>+</a:t>
            </a:r>
            <a:r>
              <a:rPr lang="en-US" sz="2400" dirty="0" smtClean="0">
                <a:latin typeface="Times New Roman" pitchFamily="18" charset="0"/>
                <a:cs typeface="Times New Roman" pitchFamily="18" charset="0"/>
              </a:rPr>
              <a:t>1</a:t>
            </a:r>
            <a:r>
              <a:rPr lang="en-US" sz="2400" dirty="0">
                <a:latin typeface="Times New Roman" pitchFamily="18" charset="0"/>
                <a:cs typeface="Times New Roman" pitchFamily="18" charset="0"/>
              </a:rPr>
              <a:t>, </a:t>
            </a:r>
            <a:r>
              <a:rPr lang="en-US" sz="2400" i="1" dirty="0">
                <a:latin typeface="Times New Roman" pitchFamily="18" charset="0"/>
                <a:cs typeface="Times New Roman" pitchFamily="18" charset="0"/>
              </a:rPr>
              <a:t>y</a:t>
            </a:r>
            <a:r>
              <a:rPr lang="en-US" sz="2400" dirty="0">
                <a:latin typeface="Times New Roman" pitchFamily="18" charset="0"/>
                <a:cs typeface="Times New Roman" pitchFamily="18" charset="0"/>
              </a:rPr>
              <a:t> −1</a:t>
            </a:r>
            <a:r>
              <a:rPr lang="en-US" sz="2400" dirty="0" smtClean="0">
                <a:latin typeface="Times New Roman" pitchFamily="18" charset="0"/>
                <a:cs typeface="Times New Roman" pitchFamily="18" charset="0"/>
              </a:rPr>
              <a:t>).</a:t>
            </a:r>
          </a:p>
          <a:p>
            <a:pPr>
              <a:buNone/>
            </a:pPr>
            <a:r>
              <a:rPr lang="en-US" sz="4400" dirty="0">
                <a:latin typeface="Times New Roman" pitchFamily="18" charset="0"/>
                <a:cs typeface="Times New Roman" pitchFamily="18" charset="0"/>
              </a:rPr>
              <a:t>	</a:t>
            </a:r>
            <a:r>
              <a:rPr lang="en-US" sz="4400" dirty="0" smtClean="0">
                <a:latin typeface="Times New Roman" pitchFamily="18" charset="0"/>
                <a:cs typeface="Times New Roman" pitchFamily="18" charset="0"/>
              </a:rPr>
              <a:t>	</a:t>
            </a:r>
            <a:r>
              <a:rPr lang="en-US" sz="4400" dirty="0" smtClean="0">
                <a:latin typeface="Times New Roman" pitchFamily="18" charset="0"/>
                <a:cs typeface="Times New Roman" pitchFamily="18" charset="0"/>
                <a:sym typeface="Symbol"/>
              </a:rPr>
              <a:t>			</a:t>
            </a:r>
            <a:r>
              <a:rPr lang="en-US" sz="1800" dirty="0" smtClean="0">
                <a:latin typeface="Times New Roman" pitchFamily="18" charset="0"/>
                <a:cs typeface="Times New Roman" pitchFamily="18" charset="0"/>
                <a:sym typeface="Symbol"/>
              </a:rPr>
              <a:t>	</a:t>
            </a:r>
            <a:r>
              <a:rPr lang="en-US" sz="2000" i="1" dirty="0" smtClean="0">
                <a:latin typeface="Times New Roman" pitchFamily="18" charset="0"/>
                <a:cs typeface="Times New Roman" pitchFamily="18" charset="0"/>
                <a:sym typeface="Symbol"/>
              </a:rPr>
              <a:t>n</a:t>
            </a:r>
            <a:r>
              <a:rPr lang="en-US" sz="2000" dirty="0" smtClean="0">
                <a:latin typeface="Times New Roman" pitchFamily="18" charset="0"/>
                <a:cs typeface="Times New Roman" pitchFamily="18" charset="0"/>
                <a:sym typeface="Symbol"/>
              </a:rPr>
              <a:t> = 0, </a:t>
            </a:r>
            <a:r>
              <a:rPr lang="en-US" sz="2000" i="1" dirty="0" err="1" smtClean="0">
                <a:latin typeface="Times New Roman" pitchFamily="18" charset="0"/>
                <a:cs typeface="Times New Roman" pitchFamily="18" charset="0"/>
              </a:rPr>
              <a:t>M</a:t>
            </a:r>
            <a:r>
              <a:rPr lang="en-US" sz="2000" i="1" baseline="-25000" dirty="0" err="1" smtClean="0">
                <a:latin typeface="Times New Roman" pitchFamily="18" charset="0"/>
                <a:cs typeface="Times New Roman" pitchFamily="18" charset="0"/>
              </a:rPr>
              <a:t>n</a:t>
            </a:r>
            <a:r>
              <a:rPr lang="en-US" sz="2000" i="1" baseline="-25000"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1</a:t>
            </a:r>
          </a:p>
          <a:p>
            <a:pPr>
              <a:buNone/>
            </a:pPr>
            <a:endParaRPr lang="en-US" sz="2000" dirty="0" smtClean="0">
              <a:latin typeface="Times New Roman" pitchFamily="18" charset="0"/>
              <a:cs typeface="Times New Roman" pitchFamily="18" charset="0"/>
              <a:sym typeface="Symbol"/>
            </a:endParaRPr>
          </a:p>
          <a:p>
            <a:pPr>
              <a:buNone/>
            </a:pPr>
            <a:r>
              <a:rPr lang="en-US" sz="2000" dirty="0" smtClean="0">
                <a:latin typeface="Times New Roman" pitchFamily="18" charset="0"/>
                <a:cs typeface="Times New Roman" pitchFamily="18" charset="0"/>
                <a:sym typeface="Symbol"/>
              </a:rPr>
              <a:t>						</a:t>
            </a:r>
            <a:r>
              <a:rPr lang="en-US" sz="2000" i="1" dirty="0" smtClean="0">
                <a:latin typeface="Times New Roman" pitchFamily="18" charset="0"/>
                <a:cs typeface="Times New Roman" pitchFamily="18" charset="0"/>
                <a:sym typeface="Symbol"/>
              </a:rPr>
              <a:t>n</a:t>
            </a:r>
            <a:r>
              <a:rPr lang="en-US" sz="2000" dirty="0" smtClean="0">
                <a:latin typeface="Times New Roman" pitchFamily="18" charset="0"/>
                <a:cs typeface="Times New Roman" pitchFamily="18" charset="0"/>
                <a:sym typeface="Symbol"/>
              </a:rPr>
              <a:t> = 1, </a:t>
            </a:r>
            <a:r>
              <a:rPr lang="en-US" sz="2000" i="1" dirty="0" err="1" smtClean="0">
                <a:latin typeface="Times New Roman" pitchFamily="18" charset="0"/>
                <a:cs typeface="Times New Roman" pitchFamily="18" charset="0"/>
              </a:rPr>
              <a:t>M</a:t>
            </a:r>
            <a:r>
              <a:rPr lang="en-US" sz="2000" i="1" baseline="-25000" dirty="0" err="1" smtClean="0">
                <a:latin typeface="Times New Roman" pitchFamily="18" charset="0"/>
                <a:cs typeface="Times New Roman" pitchFamily="18" charset="0"/>
              </a:rPr>
              <a:t>n</a:t>
            </a:r>
            <a:r>
              <a:rPr lang="en-US" sz="2000" i="1" baseline="-25000"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1</a:t>
            </a:r>
            <a:endParaRPr lang="en-US" sz="2000" dirty="0" smtClean="0">
              <a:latin typeface="Times New Roman" pitchFamily="18" charset="0"/>
              <a:cs typeface="Times New Roman" pitchFamily="18" charset="0"/>
              <a:sym typeface="Symbol"/>
            </a:endParaRPr>
          </a:p>
          <a:p>
            <a:pPr>
              <a:buNone/>
            </a:pPr>
            <a:endParaRPr lang="en-US" sz="2000" dirty="0" smtClean="0">
              <a:latin typeface="Times New Roman" pitchFamily="18" charset="0"/>
              <a:cs typeface="Times New Roman" pitchFamily="18" charset="0"/>
              <a:sym typeface="Symbol"/>
            </a:endParaRPr>
          </a:p>
          <a:p>
            <a:pPr>
              <a:buNone/>
            </a:pPr>
            <a:r>
              <a:rPr lang="en-US" sz="2000" dirty="0" smtClean="0">
                <a:latin typeface="Times New Roman" pitchFamily="18" charset="0"/>
                <a:cs typeface="Times New Roman" pitchFamily="18" charset="0"/>
                <a:sym typeface="Symbol"/>
              </a:rPr>
              <a:t>						</a:t>
            </a:r>
            <a:r>
              <a:rPr lang="en-US" sz="2000" i="1" dirty="0" smtClean="0">
                <a:latin typeface="Times New Roman" pitchFamily="18" charset="0"/>
                <a:cs typeface="Times New Roman" pitchFamily="18" charset="0"/>
                <a:sym typeface="Symbol"/>
              </a:rPr>
              <a:t>n</a:t>
            </a:r>
            <a:r>
              <a:rPr lang="en-US" sz="2000" dirty="0" smtClean="0">
                <a:latin typeface="Times New Roman" pitchFamily="18" charset="0"/>
                <a:cs typeface="Times New Roman" pitchFamily="18" charset="0"/>
                <a:sym typeface="Symbol"/>
              </a:rPr>
              <a:t> = 2, </a:t>
            </a:r>
            <a:r>
              <a:rPr lang="en-US" sz="2000" i="1" dirty="0" err="1" smtClean="0">
                <a:latin typeface="Times New Roman" pitchFamily="18" charset="0"/>
                <a:cs typeface="Times New Roman" pitchFamily="18" charset="0"/>
              </a:rPr>
              <a:t>M</a:t>
            </a:r>
            <a:r>
              <a:rPr lang="en-US" sz="2000" i="1" baseline="-25000" dirty="0" err="1" smtClean="0">
                <a:latin typeface="Times New Roman" pitchFamily="18" charset="0"/>
                <a:cs typeface="Times New Roman" pitchFamily="18" charset="0"/>
              </a:rPr>
              <a:t>n</a:t>
            </a:r>
            <a:r>
              <a:rPr lang="en-US" sz="2000" i="1" baseline="-25000"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2</a:t>
            </a:r>
            <a:endParaRPr lang="en-US" sz="2000" dirty="0" smtClean="0">
              <a:latin typeface="Times New Roman" pitchFamily="18" charset="0"/>
              <a:cs typeface="Times New Roman" pitchFamily="18" charset="0"/>
              <a:sym typeface="Symbol"/>
            </a:endParaRPr>
          </a:p>
          <a:p>
            <a:pPr>
              <a:buNone/>
            </a:pPr>
            <a:r>
              <a:rPr lang="en-US" sz="2000" dirty="0" smtClean="0">
                <a:latin typeface="Times New Roman" pitchFamily="18" charset="0"/>
                <a:cs typeface="Times New Roman" pitchFamily="18" charset="0"/>
                <a:sym typeface="Symbol"/>
              </a:rPr>
              <a:t>	</a:t>
            </a:r>
          </a:p>
          <a:p>
            <a:pPr>
              <a:buNone/>
            </a:pPr>
            <a:r>
              <a:rPr lang="en-US" sz="2000" dirty="0" smtClean="0">
                <a:latin typeface="Times New Roman" pitchFamily="18" charset="0"/>
                <a:cs typeface="Times New Roman" pitchFamily="18" charset="0"/>
              </a:rPr>
              <a:t>						</a:t>
            </a:r>
          </a:p>
          <a:p>
            <a:pPr>
              <a:buNone/>
            </a:pPr>
            <a:r>
              <a:rPr lang="en-US" sz="2000"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n</a:t>
            </a:r>
            <a:r>
              <a:rPr lang="en-US" sz="2000" dirty="0" smtClean="0">
                <a:latin typeface="Times New Roman" pitchFamily="18" charset="0"/>
                <a:cs typeface="Times New Roman" pitchFamily="18" charset="0"/>
              </a:rPr>
              <a:t> = 3, </a:t>
            </a:r>
            <a:r>
              <a:rPr lang="en-US" sz="2000" i="1" dirty="0" err="1" smtClean="0">
                <a:latin typeface="Times New Roman" pitchFamily="18" charset="0"/>
                <a:cs typeface="Times New Roman" pitchFamily="18" charset="0"/>
              </a:rPr>
              <a:t>M</a:t>
            </a:r>
            <a:r>
              <a:rPr lang="en-US" sz="2000" i="1" baseline="-25000" dirty="0" err="1" smtClean="0">
                <a:latin typeface="Times New Roman" pitchFamily="18" charset="0"/>
                <a:cs typeface="Times New Roman" pitchFamily="18" charset="0"/>
              </a:rPr>
              <a:t>n</a:t>
            </a:r>
            <a:r>
              <a:rPr lang="en-US" sz="2000" i="1" baseline="-25000"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5</a:t>
            </a:r>
            <a:r>
              <a:rPr lang="en-US" sz="1800" dirty="0" smtClean="0">
                <a:latin typeface="Times New Roman" pitchFamily="18" charset="0"/>
                <a:cs typeface="Times New Roman" pitchFamily="18" charset="0"/>
              </a:rPr>
              <a:t>			</a:t>
            </a:r>
          </a:p>
        </p:txBody>
      </p:sp>
      <p:cxnSp>
        <p:nvCxnSpPr>
          <p:cNvPr id="7" name="Straight Connector 6"/>
          <p:cNvCxnSpPr/>
          <p:nvPr/>
        </p:nvCxnSpPr>
        <p:spPr>
          <a:xfrm flipV="1">
            <a:off x="1143000" y="40386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295400" y="40386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V="1">
            <a:off x="533400" y="49530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685800" y="49530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838200" y="49530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990600" y="49530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V="1">
            <a:off x="1447800" y="49530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1600200" y="47244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1752600" y="47244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1905000" y="49530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V="1">
            <a:off x="381000" y="56388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533400" y="56388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flipV="1">
            <a:off x="685800" y="56388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838200" y="56388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flipV="1">
            <a:off x="990600" y="56388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1143000" y="56388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flipV="1">
            <a:off x="1600200" y="56388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1752600" y="56388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flipV="1">
            <a:off x="1905000" y="56388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flipV="1">
            <a:off x="2057400" y="54102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2209800" y="54102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2362200" y="56388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flipV="1">
            <a:off x="2895600" y="56388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flipV="1">
            <a:off x="3048000" y="54102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3200400" y="54102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3352800" y="56388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flipV="1">
            <a:off x="3505200" y="56388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3657600" y="56388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flipV="1">
            <a:off x="838200" y="64770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flipV="1">
            <a:off x="990600" y="62484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1143000" y="62484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flipV="1">
            <a:off x="1295400" y="62484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1447800" y="62484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1600200" y="64770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flipV="1">
            <a:off x="2286000" y="64770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flipV="1">
            <a:off x="2438400" y="62484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flipV="1">
            <a:off x="2590800" y="60198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2743200" y="60198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2895600" y="62484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3048000" y="64770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Straight Connector 32"/>
          <p:cNvCxnSpPr/>
          <p:nvPr/>
        </p:nvCxnSpPr>
        <p:spPr>
          <a:xfrm flipV="1">
            <a:off x="3200400" y="48768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V="1">
            <a:off x="3352800" y="46482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3505200" y="46482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V="1">
            <a:off x="3657600" y="46482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3810000" y="46482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3962400" y="48768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V="1">
            <a:off x="2133600" y="6858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2286000" y="6858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flipV="1">
            <a:off x="2438400" y="6858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2590800" y="6858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flipV="1">
            <a:off x="2743200" y="6858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2895600" y="6858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flipV="1">
            <a:off x="3048000" y="6858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3200400" y="6858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flipV="1">
            <a:off x="3733800" y="6858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3886200" y="6858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flipV="1">
            <a:off x="4038600" y="6858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4191000" y="6858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flipV="1">
            <a:off x="4343400" y="6858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flipV="1">
            <a:off x="4495800" y="4572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4648200" y="4572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4800600" y="6858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flipV="1">
            <a:off x="5334000" y="6858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V="1">
            <a:off x="5486400" y="4572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5638800" y="4572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5791200" y="6858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flipV="1">
            <a:off x="5943600" y="6858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6096000" y="6858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flipV="1">
            <a:off x="6248400" y="6858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6400800" y="6858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flipV="1">
            <a:off x="2209800" y="19050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2362200" y="19050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flipV="1">
            <a:off x="2514600" y="19050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flipV="1">
            <a:off x="2667000" y="16764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2819400" y="16764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2971800" y="19050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flipV="1">
            <a:off x="3124200" y="19050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3276600" y="19050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flipV="1">
            <a:off x="3810000" y="19050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3962400" y="19050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flipV="1">
            <a:off x="4114800" y="19050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flipV="1">
            <a:off x="4267200" y="16764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flipV="1">
            <a:off x="4419600" y="14478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a:off x="4572000" y="14478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a:off x="4724400" y="16764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a:off x="4876800" y="19050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flipV="1">
            <a:off x="5334000" y="19050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flipV="1">
            <a:off x="5486400" y="16764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flipV="1">
            <a:off x="5638800" y="14478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a:off x="5791200" y="14478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a:xfrm>
            <a:off x="5943600" y="16764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a:off x="6096000" y="19050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flipV="1">
            <a:off x="6248400" y="19050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a:off x="6400800" y="19050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flipV="1">
            <a:off x="2209800" y="27432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a:xfrm>
            <a:off x="2362200" y="27432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flipV="1">
            <a:off x="2514600" y="27432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flipV="1">
            <a:off x="2667000" y="25146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a:off x="2819400" y="25146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a:xfrm flipV="1">
            <a:off x="2971800" y="25146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a:off x="3124200" y="25146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a:off x="3276600" y="27432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13" name="Straight Connector 112"/>
          <p:cNvCxnSpPr/>
          <p:nvPr/>
        </p:nvCxnSpPr>
        <p:spPr>
          <a:xfrm flipV="1">
            <a:off x="3886200" y="27432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p:nvPr/>
        </p:nvCxnSpPr>
        <p:spPr>
          <a:xfrm flipV="1">
            <a:off x="4038600" y="25146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a:off x="4191000" y="25146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flipV="1">
            <a:off x="4343400" y="25146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a:off x="4495800" y="25146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4648200" y="27432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a:xfrm flipV="1">
            <a:off x="4800600" y="27432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a:off x="4953000" y="27432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flipV="1">
            <a:off x="5562600" y="27432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flipV="1">
            <a:off x="5715000" y="25146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a:xfrm>
            <a:off x="5867400" y="25146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a:xfrm>
            <a:off x="6019800" y="27432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flipV="1">
            <a:off x="6172200" y="27432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flipV="1">
            <a:off x="6324600" y="25146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a:off x="6477000" y="25146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a:xfrm>
            <a:off x="6629400" y="27432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a:xfrm flipV="1">
            <a:off x="2133600" y="38862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a:xfrm flipV="1">
            <a:off x="2286000" y="36576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a:xfrm>
            <a:off x="2438400" y="36576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36" name="Straight Connector 135"/>
          <p:cNvCxnSpPr/>
          <p:nvPr/>
        </p:nvCxnSpPr>
        <p:spPr>
          <a:xfrm flipV="1">
            <a:off x="2590800" y="36576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flipV="1">
            <a:off x="2743200" y="34290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a:off x="2895600" y="34290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a:off x="3048000" y="36576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a:off x="3200400" y="38862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a:xfrm flipV="1">
            <a:off x="3733800" y="38862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42" name="Straight Connector 141"/>
          <p:cNvCxnSpPr/>
          <p:nvPr/>
        </p:nvCxnSpPr>
        <p:spPr>
          <a:xfrm flipV="1">
            <a:off x="3886200" y="36576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a:xfrm flipV="1">
            <a:off x="4038600" y="34290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a:xfrm>
            <a:off x="4191000" y="34290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a:off x="4343400" y="36576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flipV="1">
            <a:off x="4495800" y="36576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47" name="Straight Connector 146"/>
          <p:cNvCxnSpPr/>
          <p:nvPr/>
        </p:nvCxnSpPr>
        <p:spPr>
          <a:xfrm>
            <a:off x="4648200" y="36576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a:off x="4800600" y="38862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flipV="1">
            <a:off x="5410200" y="38862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flipV="1">
            <a:off x="5562600" y="36576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51" name="Straight Connector 150"/>
          <p:cNvCxnSpPr/>
          <p:nvPr/>
        </p:nvCxnSpPr>
        <p:spPr>
          <a:xfrm>
            <a:off x="5715000" y="36576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52" name="Straight Connector 151"/>
          <p:cNvCxnSpPr/>
          <p:nvPr/>
        </p:nvCxnSpPr>
        <p:spPr>
          <a:xfrm flipV="1">
            <a:off x="5867400" y="36576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57" name="Straight Connector 156"/>
          <p:cNvCxnSpPr/>
          <p:nvPr/>
        </p:nvCxnSpPr>
        <p:spPr>
          <a:xfrm flipV="1">
            <a:off x="6172200" y="36576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a:off x="6019800" y="36576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a:off x="6324600" y="36576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60" name="Straight Connector 159"/>
          <p:cNvCxnSpPr/>
          <p:nvPr/>
        </p:nvCxnSpPr>
        <p:spPr>
          <a:xfrm>
            <a:off x="6477000" y="38862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a:off x="4114800" y="51054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flipH="1">
            <a:off x="3048000" y="51054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flipV="1">
            <a:off x="4724400" y="48768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flipV="1">
            <a:off x="4876800" y="46482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flipV="1">
            <a:off x="5029200" y="44196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a:off x="5181600" y="44196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91" name="Straight Connector 190"/>
          <p:cNvCxnSpPr/>
          <p:nvPr/>
        </p:nvCxnSpPr>
        <p:spPr>
          <a:xfrm>
            <a:off x="5334000" y="46482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a:xfrm>
            <a:off x="5486400" y="48768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a:xfrm>
            <a:off x="5638800" y="51054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a:xfrm flipH="1">
            <a:off x="4572000" y="5105400"/>
            <a:ext cx="152400" cy="228600"/>
          </a:xfrm>
          <a:prstGeom prst="line">
            <a:avLst/>
          </a:prstGeom>
          <a:ln>
            <a:solidFill>
              <a:schemeClr val="tx1"/>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97" name="TextBox 196"/>
          <p:cNvSpPr txBox="1"/>
          <p:nvPr/>
        </p:nvSpPr>
        <p:spPr>
          <a:xfrm>
            <a:off x="2209800" y="5486400"/>
            <a:ext cx="4876800" cy="1107996"/>
          </a:xfrm>
          <a:prstGeom prst="rect">
            <a:avLst/>
          </a:prstGeom>
          <a:noFill/>
        </p:spPr>
        <p:txBody>
          <a:bodyPr wrap="square" rtlCol="0">
            <a:spAutoFit/>
          </a:bodyPr>
          <a:lstStyle/>
          <a:p>
            <a:endParaRPr lang="en-US" dirty="0" smtClean="0"/>
          </a:p>
          <a:p>
            <a:pPr algn="ctr"/>
            <a:r>
              <a:rPr lang="en-US" sz="2400" dirty="0" smtClean="0">
                <a:latin typeface="Times New Roman" pitchFamily="18" charset="0"/>
                <a:cs typeface="Times New Roman" pitchFamily="18" charset="0"/>
              </a:rPr>
              <a:t>For </a:t>
            </a:r>
            <a:r>
              <a:rPr lang="en-US" sz="2400" i="1" dirty="0" smtClean="0">
                <a:latin typeface="Times New Roman" pitchFamily="18" charset="0"/>
                <a:cs typeface="Times New Roman" pitchFamily="18" charset="0"/>
              </a:rPr>
              <a:t>n</a:t>
            </a:r>
            <a:r>
              <a:rPr lang="en-US" sz="2400" dirty="0" smtClean="0">
                <a:latin typeface="Times New Roman" pitchFamily="18" charset="0"/>
                <a:cs typeface="Times New Roman" pitchFamily="18" charset="0"/>
              </a:rPr>
              <a:t> = 4, there are 14 possible mountain ranges.</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467600" cy="838200"/>
          </a:xfrm>
        </p:spPr>
        <p:txBody>
          <a:bodyPr>
            <a:normAutofit/>
          </a:bodyPr>
          <a:lstStyle/>
          <a:p>
            <a:pPr algn="ctr"/>
            <a:r>
              <a:rPr lang="en-US" sz="4000" dirty="0" err="1" smtClean="0">
                <a:latin typeface="Times New Roman" pitchFamily="18" charset="0"/>
                <a:cs typeface="Times New Roman" pitchFamily="18" charset="0"/>
              </a:rPr>
              <a:t>Hankel</a:t>
            </a:r>
            <a:r>
              <a:rPr lang="en-US" sz="4000" dirty="0" smtClean="0">
                <a:latin typeface="Times New Roman" pitchFamily="18" charset="0"/>
                <a:cs typeface="Times New Roman" pitchFamily="18" charset="0"/>
              </a:rPr>
              <a:t> Matrix</a:t>
            </a:r>
            <a:endParaRPr lang="en-US" sz="4000" dirty="0">
              <a:latin typeface="Times New Roman" pitchFamily="18" charset="0"/>
              <a:cs typeface="Times New Roman" pitchFamily="18" charset="0"/>
            </a:endParaRPr>
          </a:p>
        </p:txBody>
      </p:sp>
      <p:sp>
        <p:nvSpPr>
          <p:cNvPr id="61" name="TextBox 60"/>
          <p:cNvSpPr txBox="1"/>
          <p:nvPr/>
        </p:nvSpPr>
        <p:spPr>
          <a:xfrm>
            <a:off x="304800" y="914400"/>
            <a:ext cx="7848600" cy="5139869"/>
          </a:xfrm>
          <a:prstGeom prst="rect">
            <a:avLst/>
          </a:prstGeom>
          <a:noFill/>
        </p:spPr>
        <p:txBody>
          <a:bodyPr wrap="square" rtlCol="0">
            <a:spAutoFit/>
          </a:bodyPr>
          <a:lstStyle/>
          <a:p>
            <a:pPr algn="ctr"/>
            <a:r>
              <a:rPr lang="en-US" sz="2400" dirty="0" smtClean="0">
                <a:latin typeface="Times New Roman" pitchFamily="18" charset="0"/>
                <a:cs typeface="Times New Roman" pitchFamily="18" charset="0"/>
              </a:rPr>
              <a:t>is a </a:t>
            </a:r>
            <a:r>
              <a:rPr lang="en-US" sz="2400" i="1" dirty="0" err="1" smtClean="0">
                <a:latin typeface="Times New Roman" pitchFamily="18" charset="0"/>
                <a:cs typeface="Times New Roman" pitchFamily="18" charset="0"/>
              </a:rPr>
              <a:t>n</a:t>
            </a:r>
            <a:r>
              <a:rPr lang="en-US" sz="2400" dirty="0" err="1" smtClean="0">
                <a:latin typeface="Times New Roman" pitchFamily="18" charset="0"/>
                <a:cs typeface="Times New Roman" pitchFamily="18" charset="0"/>
              </a:rPr>
              <a:t>x</a:t>
            </a:r>
            <a:r>
              <a:rPr lang="en-US" sz="2400" i="1" dirty="0" err="1" smtClean="0">
                <a:latin typeface="Times New Roman" pitchFamily="18" charset="0"/>
                <a:cs typeface="Times New Roman" pitchFamily="18" charset="0"/>
              </a:rPr>
              <a:t>n</a:t>
            </a:r>
            <a:r>
              <a:rPr lang="en-US" sz="2400" dirty="0" smtClean="0">
                <a:latin typeface="Times New Roman" pitchFamily="18" charset="0"/>
                <a:cs typeface="Times New Roman" pitchFamily="18" charset="0"/>
              </a:rPr>
              <a:t> matrix whose (</a:t>
            </a:r>
            <a:r>
              <a:rPr lang="en-US" sz="2400" i="1" dirty="0" err="1" smtClean="0">
                <a:latin typeface="Times New Roman" pitchFamily="18" charset="0"/>
                <a:cs typeface="Times New Roman" pitchFamily="18" charset="0"/>
              </a:rPr>
              <a:t>i</a:t>
            </a:r>
            <a:r>
              <a:rPr lang="en-US" sz="2400" i="1" dirty="0" smtClean="0">
                <a:latin typeface="Times New Roman" pitchFamily="18" charset="0"/>
                <a:cs typeface="Times New Roman" pitchFamily="18" charset="0"/>
              </a:rPr>
              <a:t>, j</a:t>
            </a:r>
            <a:r>
              <a:rPr lang="en-US" sz="2400" dirty="0" smtClean="0">
                <a:latin typeface="Times New Roman" pitchFamily="18" charset="0"/>
                <a:cs typeface="Times New Roman" pitchFamily="18" charset="0"/>
              </a:rPr>
              <a:t>) entry is the Catalan number </a:t>
            </a:r>
            <a:r>
              <a:rPr lang="en-US" sz="2400" i="1" dirty="0" smtClean="0">
                <a:latin typeface="Times New Roman" pitchFamily="18" charset="0"/>
                <a:cs typeface="Times New Roman" pitchFamily="18" charset="0"/>
              </a:rPr>
              <a:t>C</a:t>
            </a:r>
            <a:r>
              <a:rPr lang="en-US" sz="2400" i="1" baseline="-25000" dirty="0" smtClean="0">
                <a:latin typeface="Times New Roman" pitchFamily="18" charset="0"/>
                <a:cs typeface="Times New Roman" pitchFamily="18" charset="0"/>
              </a:rPr>
              <a:t>i+j-2</a:t>
            </a:r>
            <a:r>
              <a:rPr lang="en-US" sz="2400" dirty="0" smtClean="0">
                <a:latin typeface="Times New Roman" pitchFamily="18" charset="0"/>
                <a:cs typeface="Times New Roman" pitchFamily="18" charset="0"/>
              </a:rPr>
              <a:t>. These  matrices always have determinant 1.</a:t>
            </a:r>
          </a:p>
          <a:p>
            <a:pPr algn="ctr"/>
            <a:endParaRPr lang="en-US" sz="2000" dirty="0" smtClean="0">
              <a:latin typeface="Times New Roman" pitchFamily="18" charset="0"/>
              <a:cs typeface="Times New Roman" pitchFamily="18" charset="0"/>
            </a:endParaRPr>
          </a:p>
          <a:p>
            <a:pPr algn="ctr"/>
            <a:r>
              <a:rPr lang="en-US" sz="2000" dirty="0" smtClean="0">
                <a:latin typeface="Times New Roman" pitchFamily="18" charset="0"/>
                <a:cs typeface="Times New Roman" pitchFamily="18" charset="0"/>
              </a:rPr>
              <a:t>(1,1)  (1,2)</a:t>
            </a:r>
          </a:p>
          <a:p>
            <a:pPr algn="ctr"/>
            <a:r>
              <a:rPr lang="en-US" sz="2000" dirty="0" smtClean="0">
                <a:latin typeface="Times New Roman" pitchFamily="18" charset="0"/>
                <a:cs typeface="Times New Roman" pitchFamily="18" charset="0"/>
              </a:rPr>
              <a:t>(2,1)  (2,2)</a:t>
            </a:r>
          </a:p>
          <a:p>
            <a:pPr algn="ctr"/>
            <a:endParaRPr lang="en-US" sz="2000" dirty="0" smtClean="0">
              <a:latin typeface="Times New Roman" pitchFamily="18" charset="0"/>
              <a:cs typeface="Times New Roman" pitchFamily="18" charset="0"/>
            </a:endParaRPr>
          </a:p>
          <a:p>
            <a:pPr algn="ctr"/>
            <a:r>
              <a:rPr lang="en-US" sz="2000" i="1" dirty="0" smtClean="0">
                <a:latin typeface="Times New Roman" pitchFamily="18" charset="0"/>
                <a:cs typeface="Times New Roman" pitchFamily="18" charset="0"/>
              </a:rPr>
              <a:t>C</a:t>
            </a:r>
            <a:r>
              <a:rPr lang="en-US" sz="2000" baseline="-25000" dirty="0" smtClean="0">
                <a:latin typeface="Times New Roman" pitchFamily="18" charset="0"/>
                <a:cs typeface="Times New Roman" pitchFamily="18" charset="0"/>
              </a:rPr>
              <a:t>(1+1-2)  </a:t>
            </a:r>
            <a:r>
              <a:rPr lang="en-US" sz="2000" i="1" dirty="0" smtClean="0">
                <a:latin typeface="Times New Roman" pitchFamily="18" charset="0"/>
                <a:cs typeface="Times New Roman" pitchFamily="18" charset="0"/>
              </a:rPr>
              <a:t>C</a:t>
            </a:r>
            <a:r>
              <a:rPr lang="en-US" sz="2000" baseline="-25000" dirty="0" smtClean="0">
                <a:latin typeface="Times New Roman" pitchFamily="18" charset="0"/>
                <a:cs typeface="Times New Roman" pitchFamily="18" charset="0"/>
              </a:rPr>
              <a:t>(1+2-2)</a:t>
            </a:r>
            <a:endParaRPr lang="en-US" sz="2000" i="1" baseline="-25000" dirty="0" smtClean="0">
              <a:latin typeface="Times New Roman" pitchFamily="18" charset="0"/>
              <a:cs typeface="Times New Roman" pitchFamily="18" charset="0"/>
            </a:endParaRPr>
          </a:p>
          <a:p>
            <a:pPr algn="ctr"/>
            <a:r>
              <a:rPr lang="en-US" sz="2000" i="1" dirty="0" smtClean="0">
                <a:latin typeface="Times New Roman" pitchFamily="18" charset="0"/>
                <a:cs typeface="Times New Roman" pitchFamily="18" charset="0"/>
              </a:rPr>
              <a:t>C</a:t>
            </a:r>
            <a:r>
              <a:rPr lang="en-US" sz="2000" baseline="-25000" dirty="0" smtClean="0">
                <a:latin typeface="Times New Roman" pitchFamily="18" charset="0"/>
                <a:cs typeface="Times New Roman" pitchFamily="18" charset="0"/>
              </a:rPr>
              <a:t>(2+1-2)  </a:t>
            </a:r>
            <a:r>
              <a:rPr lang="en-US" sz="2000" i="1" dirty="0" smtClean="0">
                <a:latin typeface="Times New Roman" pitchFamily="18" charset="0"/>
                <a:cs typeface="Times New Roman" pitchFamily="18" charset="0"/>
              </a:rPr>
              <a:t>C</a:t>
            </a:r>
            <a:r>
              <a:rPr lang="en-US" sz="2000" baseline="-25000" dirty="0" smtClean="0">
                <a:latin typeface="Times New Roman" pitchFamily="18" charset="0"/>
                <a:cs typeface="Times New Roman" pitchFamily="18" charset="0"/>
              </a:rPr>
              <a:t>(2+2-2)</a:t>
            </a:r>
          </a:p>
          <a:p>
            <a:pPr algn="ctr"/>
            <a:endParaRPr lang="en-US" sz="2000" i="1" dirty="0" smtClean="0">
              <a:latin typeface="Times New Roman" pitchFamily="18" charset="0"/>
              <a:cs typeface="Times New Roman" pitchFamily="18" charset="0"/>
            </a:endParaRPr>
          </a:p>
          <a:p>
            <a:pPr algn="ctr"/>
            <a:r>
              <a:rPr lang="en-US" sz="2000" i="1" dirty="0" smtClean="0">
                <a:latin typeface="Times New Roman" pitchFamily="18" charset="0"/>
                <a:cs typeface="Times New Roman" pitchFamily="18" charset="0"/>
              </a:rPr>
              <a:t>C</a:t>
            </a:r>
            <a:r>
              <a:rPr lang="en-US" sz="2000" baseline="-25000" dirty="0" smtClean="0">
                <a:latin typeface="Times New Roman" pitchFamily="18" charset="0"/>
                <a:cs typeface="Times New Roman" pitchFamily="18" charset="0"/>
              </a:rPr>
              <a:t>0</a:t>
            </a:r>
            <a:r>
              <a:rPr lang="en-US" sz="2000"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C</a:t>
            </a:r>
            <a:r>
              <a:rPr lang="en-US" sz="2000" baseline="-25000" dirty="0" smtClean="0">
                <a:latin typeface="Times New Roman" pitchFamily="18" charset="0"/>
                <a:cs typeface="Times New Roman" pitchFamily="18" charset="0"/>
              </a:rPr>
              <a:t>1</a:t>
            </a:r>
          </a:p>
          <a:p>
            <a:pPr algn="ctr"/>
            <a:r>
              <a:rPr lang="en-US" sz="2000" i="1" dirty="0" smtClean="0">
                <a:latin typeface="Times New Roman" pitchFamily="18" charset="0"/>
                <a:cs typeface="Times New Roman" pitchFamily="18" charset="0"/>
              </a:rPr>
              <a:t>C</a:t>
            </a:r>
            <a:r>
              <a:rPr lang="en-US" sz="2000" baseline="-25000" dirty="0" smtClean="0">
                <a:latin typeface="Times New Roman" pitchFamily="18" charset="0"/>
                <a:cs typeface="Times New Roman" pitchFamily="18" charset="0"/>
              </a:rPr>
              <a:t>1</a:t>
            </a:r>
            <a:r>
              <a:rPr lang="en-US" sz="2000"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C</a:t>
            </a:r>
            <a:r>
              <a:rPr lang="en-US" sz="2000" baseline="-25000" dirty="0" smtClean="0">
                <a:latin typeface="Times New Roman" pitchFamily="18" charset="0"/>
                <a:cs typeface="Times New Roman" pitchFamily="18" charset="0"/>
              </a:rPr>
              <a:t>2</a:t>
            </a:r>
            <a:r>
              <a:rPr lang="en-US" sz="2000" dirty="0" smtClean="0">
                <a:latin typeface="Times New Roman" pitchFamily="18" charset="0"/>
                <a:cs typeface="Times New Roman" pitchFamily="18" charset="0"/>
              </a:rPr>
              <a:t> </a:t>
            </a:r>
          </a:p>
          <a:p>
            <a:pPr algn="ctr"/>
            <a:endParaRPr lang="en-US" sz="2000" i="1" dirty="0" smtClean="0">
              <a:latin typeface="Times New Roman" pitchFamily="18" charset="0"/>
              <a:cs typeface="Times New Roman" pitchFamily="18" charset="0"/>
            </a:endParaRPr>
          </a:p>
          <a:p>
            <a:pPr marL="457200" indent="-457200" algn="ctr"/>
            <a:r>
              <a:rPr lang="en-US" sz="2000" dirty="0" smtClean="0">
                <a:latin typeface="Times New Roman" pitchFamily="18" charset="0"/>
                <a:cs typeface="Times New Roman" pitchFamily="18" charset="0"/>
              </a:rPr>
              <a:t>1  1</a:t>
            </a:r>
          </a:p>
          <a:p>
            <a:pPr marL="457200" indent="-457200" algn="ctr"/>
            <a:r>
              <a:rPr lang="en-US" sz="2000" dirty="0" smtClean="0">
                <a:latin typeface="Times New Roman" pitchFamily="18" charset="0"/>
                <a:cs typeface="Times New Roman" pitchFamily="18" charset="0"/>
              </a:rPr>
              <a:t>1  2</a:t>
            </a:r>
          </a:p>
          <a:p>
            <a:pPr marL="457200" indent="-457200" algn="ctr"/>
            <a:endParaRPr lang="en-US" sz="2000" dirty="0" smtClean="0">
              <a:latin typeface="Times New Roman" pitchFamily="18" charset="0"/>
              <a:cs typeface="Times New Roman" pitchFamily="18" charset="0"/>
            </a:endParaRPr>
          </a:p>
          <a:p>
            <a:pPr marL="457200" indent="-457200" algn="ctr"/>
            <a:r>
              <a:rPr lang="en-US" sz="2000" dirty="0" smtClean="0">
                <a:latin typeface="Times New Roman" pitchFamily="18" charset="0"/>
                <a:cs typeface="Times New Roman" pitchFamily="18" charset="0"/>
              </a:rPr>
              <a:t>(1)(2) – (1)(1) = 2 – 1 = 1</a:t>
            </a:r>
          </a:p>
        </p:txBody>
      </p:sp>
      <p:sp>
        <p:nvSpPr>
          <p:cNvPr id="66" name="Double Bracket 65"/>
          <p:cNvSpPr/>
          <p:nvPr/>
        </p:nvSpPr>
        <p:spPr>
          <a:xfrm>
            <a:off x="3657600" y="1981200"/>
            <a:ext cx="1219200" cy="685800"/>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7" name="Double Bracket 66"/>
          <p:cNvSpPr/>
          <p:nvPr/>
        </p:nvSpPr>
        <p:spPr>
          <a:xfrm>
            <a:off x="3429000" y="2895600"/>
            <a:ext cx="1600200" cy="685800"/>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8" name="Double Bracket 67"/>
          <p:cNvSpPr/>
          <p:nvPr/>
        </p:nvSpPr>
        <p:spPr>
          <a:xfrm>
            <a:off x="3886200" y="3810000"/>
            <a:ext cx="685800" cy="685800"/>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9" name="Double Bracket 68"/>
          <p:cNvSpPr/>
          <p:nvPr/>
        </p:nvSpPr>
        <p:spPr>
          <a:xfrm>
            <a:off x="3886200" y="4724400"/>
            <a:ext cx="685800" cy="685800"/>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81000" y="0"/>
            <a:ext cx="7848600" cy="7561044"/>
          </a:xfrm>
          <a:prstGeom prst="rect">
            <a:avLst/>
          </a:prstGeom>
          <a:noFill/>
        </p:spPr>
        <p:txBody>
          <a:bodyPr wrap="square" rtlCol="0">
            <a:spAutoFit/>
          </a:bodyPr>
          <a:lstStyle/>
          <a:p>
            <a:pPr algn="ctr"/>
            <a:endParaRPr lang="en-US" dirty="0" smtClean="0">
              <a:latin typeface="Times New Roman" pitchFamily="18" charset="0"/>
              <a:cs typeface="Times New Roman" pitchFamily="18" charset="0"/>
            </a:endParaRPr>
          </a:p>
          <a:p>
            <a:pPr algn="ctr"/>
            <a:r>
              <a:rPr lang="en-US" sz="2800" dirty="0" smtClean="0">
                <a:latin typeface="Times New Roman" pitchFamily="18" charset="0"/>
                <a:cs typeface="Times New Roman" pitchFamily="18" charset="0"/>
              </a:rPr>
              <a:t>Now for a 3x3 matrix:</a:t>
            </a:r>
          </a:p>
          <a:p>
            <a:pPr algn="ctr"/>
            <a:endParaRPr lang="en-US" dirty="0" smtClean="0">
              <a:latin typeface="Times New Roman" pitchFamily="18" charset="0"/>
              <a:cs typeface="Times New Roman" pitchFamily="18" charset="0"/>
            </a:endParaRPr>
          </a:p>
          <a:p>
            <a:pPr algn="ctr"/>
            <a:r>
              <a:rPr lang="en-US" sz="2000" dirty="0" smtClean="0">
                <a:latin typeface="Times New Roman" pitchFamily="18" charset="0"/>
                <a:cs typeface="Times New Roman" pitchFamily="18" charset="0"/>
              </a:rPr>
              <a:t>(1,1)  (1,2)  (1,3)</a:t>
            </a:r>
          </a:p>
          <a:p>
            <a:pPr algn="ctr"/>
            <a:r>
              <a:rPr lang="en-US" sz="2000" dirty="0" smtClean="0">
                <a:latin typeface="Times New Roman" pitchFamily="18" charset="0"/>
                <a:cs typeface="Times New Roman" pitchFamily="18" charset="0"/>
              </a:rPr>
              <a:t>(2,1)  (2,2)  (2,3)</a:t>
            </a:r>
          </a:p>
          <a:p>
            <a:pPr algn="ctr"/>
            <a:r>
              <a:rPr lang="en-US" sz="2000" dirty="0" smtClean="0">
                <a:latin typeface="Times New Roman" pitchFamily="18" charset="0"/>
                <a:cs typeface="Times New Roman" pitchFamily="18" charset="0"/>
              </a:rPr>
              <a:t>(3,1)  (3,2)  (3,3)</a:t>
            </a:r>
          </a:p>
          <a:p>
            <a:pPr algn="ctr"/>
            <a:endParaRPr lang="en-US" sz="2000" dirty="0" smtClean="0">
              <a:latin typeface="Times New Roman" pitchFamily="18" charset="0"/>
              <a:cs typeface="Times New Roman" pitchFamily="18" charset="0"/>
            </a:endParaRPr>
          </a:p>
          <a:p>
            <a:pPr algn="ctr"/>
            <a:r>
              <a:rPr lang="en-US" sz="2000" i="1" dirty="0" smtClean="0">
                <a:latin typeface="Times New Roman" pitchFamily="18" charset="0"/>
                <a:cs typeface="Times New Roman" pitchFamily="18" charset="0"/>
              </a:rPr>
              <a:t>C</a:t>
            </a:r>
            <a:r>
              <a:rPr lang="en-US" sz="2000" baseline="-25000" dirty="0" smtClean="0">
                <a:latin typeface="Times New Roman" pitchFamily="18" charset="0"/>
                <a:cs typeface="Times New Roman" pitchFamily="18" charset="0"/>
              </a:rPr>
              <a:t>(1+1-2)  </a:t>
            </a:r>
            <a:r>
              <a:rPr lang="en-US" sz="2000" i="1" dirty="0" smtClean="0">
                <a:latin typeface="Times New Roman" pitchFamily="18" charset="0"/>
                <a:cs typeface="Times New Roman" pitchFamily="18" charset="0"/>
              </a:rPr>
              <a:t>C</a:t>
            </a:r>
            <a:r>
              <a:rPr lang="en-US" sz="2000" baseline="-25000" dirty="0" smtClean="0">
                <a:latin typeface="Times New Roman" pitchFamily="18" charset="0"/>
                <a:cs typeface="Times New Roman" pitchFamily="18" charset="0"/>
              </a:rPr>
              <a:t>(1+2-2) </a:t>
            </a:r>
            <a:r>
              <a:rPr lang="en-US" sz="2000" i="1" dirty="0" smtClean="0">
                <a:latin typeface="Times New Roman" pitchFamily="18" charset="0"/>
                <a:cs typeface="Times New Roman" pitchFamily="18" charset="0"/>
              </a:rPr>
              <a:t>C</a:t>
            </a:r>
            <a:r>
              <a:rPr lang="en-US" sz="2000" baseline="-25000" dirty="0" smtClean="0">
                <a:latin typeface="Times New Roman" pitchFamily="18" charset="0"/>
                <a:cs typeface="Times New Roman" pitchFamily="18" charset="0"/>
              </a:rPr>
              <a:t>(1+3-2)</a:t>
            </a:r>
            <a:endParaRPr lang="en-US" sz="2000" i="1" baseline="-25000" dirty="0" smtClean="0">
              <a:latin typeface="Times New Roman" pitchFamily="18" charset="0"/>
              <a:cs typeface="Times New Roman" pitchFamily="18" charset="0"/>
            </a:endParaRPr>
          </a:p>
          <a:p>
            <a:pPr algn="ctr"/>
            <a:r>
              <a:rPr lang="en-US" sz="2000" i="1" dirty="0" smtClean="0">
                <a:latin typeface="Times New Roman" pitchFamily="18" charset="0"/>
                <a:cs typeface="Times New Roman" pitchFamily="18" charset="0"/>
              </a:rPr>
              <a:t>C</a:t>
            </a:r>
            <a:r>
              <a:rPr lang="en-US" sz="2000" baseline="-25000" dirty="0" smtClean="0">
                <a:latin typeface="Times New Roman" pitchFamily="18" charset="0"/>
                <a:cs typeface="Times New Roman" pitchFamily="18" charset="0"/>
              </a:rPr>
              <a:t>(2+1-2)  </a:t>
            </a:r>
            <a:r>
              <a:rPr lang="en-US" sz="2000" i="1" dirty="0" smtClean="0">
                <a:latin typeface="Times New Roman" pitchFamily="18" charset="0"/>
                <a:cs typeface="Times New Roman" pitchFamily="18" charset="0"/>
              </a:rPr>
              <a:t>C</a:t>
            </a:r>
            <a:r>
              <a:rPr lang="en-US" sz="2000" baseline="-25000" dirty="0" smtClean="0">
                <a:latin typeface="Times New Roman" pitchFamily="18" charset="0"/>
                <a:cs typeface="Times New Roman" pitchFamily="18" charset="0"/>
              </a:rPr>
              <a:t>(2+2-2) </a:t>
            </a:r>
            <a:r>
              <a:rPr lang="en-US" sz="2000" i="1" dirty="0" smtClean="0">
                <a:latin typeface="Times New Roman" pitchFamily="18" charset="0"/>
                <a:cs typeface="Times New Roman" pitchFamily="18" charset="0"/>
              </a:rPr>
              <a:t>C</a:t>
            </a:r>
            <a:r>
              <a:rPr lang="en-US" sz="2000" baseline="-25000" dirty="0" smtClean="0">
                <a:latin typeface="Times New Roman" pitchFamily="18" charset="0"/>
                <a:cs typeface="Times New Roman" pitchFamily="18" charset="0"/>
              </a:rPr>
              <a:t>(2+3-2)</a:t>
            </a:r>
          </a:p>
          <a:p>
            <a:pPr algn="ctr"/>
            <a:r>
              <a:rPr lang="en-US" sz="2000" baseline="-25000"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C</a:t>
            </a:r>
            <a:r>
              <a:rPr lang="en-US" sz="2000" baseline="-25000" dirty="0" smtClean="0">
                <a:latin typeface="Times New Roman" pitchFamily="18" charset="0"/>
                <a:cs typeface="Times New Roman" pitchFamily="18" charset="0"/>
              </a:rPr>
              <a:t>(3+1-2) </a:t>
            </a:r>
            <a:r>
              <a:rPr lang="en-US" sz="2000" i="1" dirty="0" smtClean="0">
                <a:latin typeface="Times New Roman" pitchFamily="18" charset="0"/>
                <a:cs typeface="Times New Roman" pitchFamily="18" charset="0"/>
              </a:rPr>
              <a:t>C</a:t>
            </a:r>
            <a:r>
              <a:rPr lang="en-US" sz="2000" baseline="-25000" dirty="0" smtClean="0">
                <a:latin typeface="Times New Roman" pitchFamily="18" charset="0"/>
                <a:cs typeface="Times New Roman" pitchFamily="18" charset="0"/>
              </a:rPr>
              <a:t>(3+2-2) </a:t>
            </a:r>
            <a:r>
              <a:rPr lang="en-US" sz="2000" i="1" dirty="0" smtClean="0">
                <a:latin typeface="Times New Roman" pitchFamily="18" charset="0"/>
                <a:cs typeface="Times New Roman" pitchFamily="18" charset="0"/>
              </a:rPr>
              <a:t>C</a:t>
            </a:r>
            <a:r>
              <a:rPr lang="en-US" sz="2000" baseline="-25000" dirty="0" smtClean="0">
                <a:latin typeface="Times New Roman" pitchFamily="18" charset="0"/>
                <a:cs typeface="Times New Roman" pitchFamily="18" charset="0"/>
              </a:rPr>
              <a:t>(3+3-2)</a:t>
            </a:r>
          </a:p>
          <a:p>
            <a:pPr algn="ctr"/>
            <a:endParaRPr lang="en-US" sz="2000" i="1" dirty="0" smtClean="0">
              <a:latin typeface="Times New Roman" pitchFamily="18" charset="0"/>
              <a:cs typeface="Times New Roman" pitchFamily="18" charset="0"/>
            </a:endParaRPr>
          </a:p>
          <a:p>
            <a:pPr algn="ctr"/>
            <a:r>
              <a:rPr lang="en-US" sz="2000" i="1" dirty="0" smtClean="0">
                <a:latin typeface="Times New Roman" pitchFamily="18" charset="0"/>
                <a:cs typeface="Times New Roman" pitchFamily="18" charset="0"/>
              </a:rPr>
              <a:t>C</a:t>
            </a:r>
            <a:r>
              <a:rPr lang="en-US" sz="2000" baseline="-25000" dirty="0" smtClean="0">
                <a:latin typeface="Times New Roman" pitchFamily="18" charset="0"/>
                <a:cs typeface="Times New Roman" pitchFamily="18" charset="0"/>
              </a:rPr>
              <a:t>0</a:t>
            </a:r>
            <a:r>
              <a:rPr lang="en-US" sz="2000"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C</a:t>
            </a:r>
            <a:r>
              <a:rPr lang="en-US" sz="2000" baseline="-25000" dirty="0" smtClean="0">
                <a:latin typeface="Times New Roman" pitchFamily="18" charset="0"/>
                <a:cs typeface="Times New Roman" pitchFamily="18" charset="0"/>
              </a:rPr>
              <a:t>1</a:t>
            </a:r>
            <a:r>
              <a:rPr lang="en-US" sz="2000" i="1" dirty="0" smtClean="0">
                <a:latin typeface="Times New Roman" pitchFamily="18" charset="0"/>
                <a:cs typeface="Times New Roman" pitchFamily="18" charset="0"/>
              </a:rPr>
              <a:t>  C</a:t>
            </a:r>
            <a:r>
              <a:rPr lang="en-US" sz="2000" baseline="-25000" dirty="0" smtClean="0">
                <a:latin typeface="Times New Roman" pitchFamily="18" charset="0"/>
                <a:cs typeface="Times New Roman" pitchFamily="18" charset="0"/>
              </a:rPr>
              <a:t>2</a:t>
            </a:r>
          </a:p>
          <a:p>
            <a:pPr algn="ctr"/>
            <a:r>
              <a:rPr lang="en-US" sz="2000" i="1" dirty="0" smtClean="0">
                <a:latin typeface="Times New Roman" pitchFamily="18" charset="0"/>
                <a:cs typeface="Times New Roman" pitchFamily="18" charset="0"/>
              </a:rPr>
              <a:t>C</a:t>
            </a:r>
            <a:r>
              <a:rPr lang="en-US" sz="2000" baseline="-25000" dirty="0" smtClean="0">
                <a:latin typeface="Times New Roman" pitchFamily="18" charset="0"/>
                <a:cs typeface="Times New Roman" pitchFamily="18" charset="0"/>
              </a:rPr>
              <a:t>1</a:t>
            </a:r>
            <a:r>
              <a:rPr lang="en-US" sz="2000"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C</a:t>
            </a:r>
            <a:r>
              <a:rPr lang="en-US" sz="2000" baseline="-25000" dirty="0" smtClean="0">
                <a:latin typeface="Times New Roman" pitchFamily="18" charset="0"/>
                <a:cs typeface="Times New Roman" pitchFamily="18" charset="0"/>
              </a:rPr>
              <a:t>2</a:t>
            </a:r>
            <a:r>
              <a:rPr lang="en-US" sz="2000"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C</a:t>
            </a:r>
            <a:r>
              <a:rPr lang="en-US" sz="2000" baseline="-25000" dirty="0" smtClean="0">
                <a:latin typeface="Times New Roman" pitchFamily="18" charset="0"/>
                <a:cs typeface="Times New Roman" pitchFamily="18" charset="0"/>
              </a:rPr>
              <a:t>3</a:t>
            </a:r>
            <a:endParaRPr lang="en-US" sz="2000" dirty="0" smtClean="0">
              <a:latin typeface="Times New Roman" pitchFamily="18" charset="0"/>
              <a:cs typeface="Times New Roman" pitchFamily="18" charset="0"/>
            </a:endParaRPr>
          </a:p>
          <a:p>
            <a:pPr algn="ctr"/>
            <a:r>
              <a:rPr lang="en-US" sz="2000" i="1" dirty="0" smtClean="0">
                <a:latin typeface="Times New Roman" pitchFamily="18" charset="0"/>
                <a:cs typeface="Times New Roman" pitchFamily="18" charset="0"/>
              </a:rPr>
              <a:t>C</a:t>
            </a:r>
            <a:r>
              <a:rPr lang="en-US" sz="2000" baseline="-25000" dirty="0" smtClean="0">
                <a:latin typeface="Times New Roman" pitchFamily="18" charset="0"/>
                <a:cs typeface="Times New Roman" pitchFamily="18" charset="0"/>
              </a:rPr>
              <a:t>2</a:t>
            </a:r>
            <a:r>
              <a:rPr lang="en-US" sz="2000" i="1" dirty="0" smtClean="0">
                <a:latin typeface="Times New Roman" pitchFamily="18" charset="0"/>
                <a:cs typeface="Times New Roman" pitchFamily="18" charset="0"/>
              </a:rPr>
              <a:t>  C</a:t>
            </a:r>
            <a:r>
              <a:rPr lang="en-US" sz="2000" baseline="-25000" dirty="0" smtClean="0">
                <a:latin typeface="Times New Roman" pitchFamily="18" charset="0"/>
                <a:cs typeface="Times New Roman" pitchFamily="18" charset="0"/>
              </a:rPr>
              <a:t>3</a:t>
            </a:r>
            <a:r>
              <a:rPr lang="en-US" sz="2000" i="1" dirty="0" smtClean="0">
                <a:latin typeface="Times New Roman" pitchFamily="18" charset="0"/>
                <a:cs typeface="Times New Roman" pitchFamily="18" charset="0"/>
              </a:rPr>
              <a:t>  C</a:t>
            </a:r>
            <a:r>
              <a:rPr lang="en-US" sz="2000" baseline="-25000" dirty="0" smtClean="0">
                <a:latin typeface="Times New Roman" pitchFamily="18" charset="0"/>
                <a:cs typeface="Times New Roman" pitchFamily="18" charset="0"/>
              </a:rPr>
              <a:t>4</a:t>
            </a:r>
          </a:p>
          <a:p>
            <a:pPr algn="ctr"/>
            <a:endParaRPr lang="en-US" sz="2000" i="1" baseline="-25000" dirty="0" smtClean="0">
              <a:latin typeface="Times New Roman" pitchFamily="18" charset="0"/>
              <a:cs typeface="Times New Roman" pitchFamily="18" charset="0"/>
            </a:endParaRPr>
          </a:p>
          <a:p>
            <a:pPr algn="ctr"/>
            <a:endParaRPr lang="en-US" sz="1000" i="1" dirty="0" smtClean="0">
              <a:latin typeface="Times New Roman" pitchFamily="18" charset="0"/>
              <a:cs typeface="Times New Roman" pitchFamily="18" charset="0"/>
            </a:endParaRPr>
          </a:p>
          <a:p>
            <a:pPr marL="457200" indent="-457200" algn="ctr"/>
            <a:r>
              <a:rPr lang="en-US" sz="2000" dirty="0" smtClean="0">
                <a:latin typeface="Times New Roman" pitchFamily="18" charset="0"/>
                <a:cs typeface="Times New Roman" pitchFamily="18" charset="0"/>
              </a:rPr>
              <a:t>1    1    2</a:t>
            </a:r>
          </a:p>
          <a:p>
            <a:pPr marL="457200" indent="-457200" algn="ctr"/>
            <a:r>
              <a:rPr lang="en-US" sz="2000" dirty="0" smtClean="0">
                <a:latin typeface="Times New Roman" pitchFamily="18" charset="0"/>
                <a:cs typeface="Times New Roman" pitchFamily="18" charset="0"/>
              </a:rPr>
              <a:t>1    2    5</a:t>
            </a:r>
          </a:p>
          <a:p>
            <a:pPr marL="457200" indent="-457200"/>
            <a:r>
              <a:rPr lang="en-US" sz="2000" dirty="0" smtClean="0">
                <a:latin typeface="Times New Roman" pitchFamily="18" charset="0"/>
                <a:cs typeface="Times New Roman" pitchFamily="18" charset="0"/>
              </a:rPr>
              <a:t> 				          2    5   14</a:t>
            </a:r>
          </a:p>
          <a:p>
            <a:pPr marL="457200" indent="-457200"/>
            <a:endParaRPr lang="en-US" sz="1400" dirty="0" smtClean="0">
              <a:latin typeface="Times New Roman" pitchFamily="18" charset="0"/>
              <a:cs typeface="Times New Roman" pitchFamily="18" charset="0"/>
            </a:endParaRPr>
          </a:p>
          <a:p>
            <a:pPr marL="457200" indent="-457200" algn="ctr"/>
            <a:r>
              <a:rPr lang="en-US" sz="2000" dirty="0" err="1" smtClean="0">
                <a:latin typeface="Times New Roman" pitchFamily="18" charset="0"/>
                <a:cs typeface="Times New Roman" pitchFamily="18" charset="0"/>
              </a:rPr>
              <a:t>Det</a:t>
            </a:r>
            <a:r>
              <a:rPr lang="en-US" sz="2000" dirty="0" smtClean="0">
                <a:latin typeface="Times New Roman" pitchFamily="18" charset="0"/>
                <a:cs typeface="Times New Roman" pitchFamily="18" charset="0"/>
              </a:rPr>
              <a:t> = [(2)(14) – (5)(5)] – [(1)(14) – (2)(5)] + 2[(1)(5) – (2)(2)]</a:t>
            </a:r>
          </a:p>
          <a:p>
            <a:pPr marL="457200" indent="-457200" algn="ctr"/>
            <a:r>
              <a:rPr lang="en-US" sz="2000" dirty="0" smtClean="0">
                <a:latin typeface="Times New Roman" pitchFamily="18" charset="0"/>
                <a:cs typeface="Times New Roman" pitchFamily="18" charset="0"/>
              </a:rPr>
              <a:t>= [28 – 25 – 14 + 10 + 10 - 8]</a:t>
            </a:r>
          </a:p>
          <a:p>
            <a:pPr marL="457200" indent="-457200" algn="ctr"/>
            <a:r>
              <a:rPr lang="en-US" sz="2000" dirty="0" smtClean="0">
                <a:latin typeface="Times New Roman" pitchFamily="18" charset="0"/>
                <a:cs typeface="Times New Roman" pitchFamily="18" charset="0"/>
              </a:rPr>
              <a:t>= 1</a:t>
            </a:r>
          </a:p>
          <a:p>
            <a:pPr marL="457200" indent="-457200" algn="ctr"/>
            <a:endParaRPr lang="en-US" sz="2000" dirty="0" smtClean="0">
              <a:latin typeface="Times New Roman" pitchFamily="18" charset="0"/>
              <a:cs typeface="Times New Roman" pitchFamily="18" charset="0"/>
            </a:endParaRPr>
          </a:p>
          <a:p>
            <a:endParaRPr lang="en-US" dirty="0"/>
          </a:p>
        </p:txBody>
      </p:sp>
      <p:sp>
        <p:nvSpPr>
          <p:cNvPr id="6" name="Double Bracket 5"/>
          <p:cNvSpPr/>
          <p:nvPr/>
        </p:nvSpPr>
        <p:spPr>
          <a:xfrm>
            <a:off x="3352800" y="990600"/>
            <a:ext cx="1905000" cy="990600"/>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Double Bracket 6"/>
          <p:cNvSpPr/>
          <p:nvPr/>
        </p:nvSpPr>
        <p:spPr>
          <a:xfrm>
            <a:off x="3124200" y="2209800"/>
            <a:ext cx="2362200" cy="1066800"/>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Double Bracket 7"/>
          <p:cNvSpPr/>
          <p:nvPr/>
        </p:nvSpPr>
        <p:spPr>
          <a:xfrm>
            <a:off x="3657600" y="3429000"/>
            <a:ext cx="1295400" cy="1066800"/>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Double Bracket 8"/>
          <p:cNvSpPr/>
          <p:nvPr/>
        </p:nvSpPr>
        <p:spPr>
          <a:xfrm>
            <a:off x="3733800" y="4648200"/>
            <a:ext cx="1143000" cy="1066800"/>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1143000"/>
          </a:xfrm>
        </p:spPr>
        <p:txBody>
          <a:bodyPr>
            <a:normAutofit/>
          </a:bodyPr>
          <a:lstStyle/>
          <a:p>
            <a:r>
              <a:rPr lang="en-US" sz="4000" dirty="0" smtClean="0">
                <a:latin typeface="Times New Roman" pitchFamily="18" charset="0"/>
                <a:cs typeface="Times New Roman" pitchFamily="18" charset="0"/>
              </a:rPr>
              <a:t>Application to Computer Science</a:t>
            </a:r>
            <a:endParaRPr lang="en-US" sz="40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0" y="990600"/>
            <a:ext cx="8991600" cy="5867400"/>
          </a:xfrm>
        </p:spPr>
        <p:txBody>
          <a:bodyPr>
            <a:normAutofit fontScale="92500" lnSpcReduction="20000"/>
          </a:bodyPr>
          <a:lstStyle/>
          <a:p>
            <a:r>
              <a:rPr lang="en-US" sz="2800" dirty="0" smtClean="0">
                <a:latin typeface="Times New Roman" pitchFamily="18" charset="0"/>
                <a:cs typeface="Times New Roman" pitchFamily="18" charset="0"/>
              </a:rPr>
              <a:t>Stacks, Pushing, Popping</a:t>
            </a:r>
          </a:p>
          <a:p>
            <a:pPr>
              <a:buNone/>
            </a:pPr>
            <a:r>
              <a:rPr lang="en-US" sz="28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Using a stack, determine the number of different ways of the ordered list of integers, 1, 2, 3, ..., </a:t>
            </a:r>
            <a:r>
              <a:rPr lang="en-US" sz="2400" i="1" dirty="0" smtClean="0">
                <a:latin typeface="Times New Roman" pitchFamily="18" charset="0"/>
                <a:cs typeface="Times New Roman" pitchFamily="18" charset="0"/>
              </a:rPr>
              <a:t>n</a:t>
            </a:r>
            <a:r>
              <a:rPr lang="en-US" sz="2400" dirty="0" smtClean="0">
                <a:latin typeface="Times New Roman" pitchFamily="18" charset="0"/>
                <a:cs typeface="Times New Roman" pitchFamily="18" charset="0"/>
              </a:rPr>
              <a:t> can be pushed onto an empty stack and then popped resulting in an empty stack.</a:t>
            </a:r>
          </a:p>
          <a:p>
            <a:pPr>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For </a:t>
            </a:r>
            <a:r>
              <a:rPr lang="en-US" sz="2800" i="1" dirty="0" smtClean="0">
                <a:latin typeface="Times New Roman" pitchFamily="18" charset="0"/>
                <a:cs typeface="Times New Roman" pitchFamily="18" charset="0"/>
              </a:rPr>
              <a:t>n</a:t>
            </a:r>
            <a:r>
              <a:rPr lang="en-US" sz="2800" dirty="0" smtClean="0">
                <a:latin typeface="Times New Roman" pitchFamily="18" charset="0"/>
                <a:cs typeface="Times New Roman" pitchFamily="18" charset="0"/>
              </a:rPr>
              <a:t> = 1, there is only one way to push/pop data.</a:t>
            </a:r>
          </a:p>
          <a:p>
            <a:pPr>
              <a:buNone/>
            </a:pPr>
            <a:r>
              <a:rPr lang="en-US" sz="2800" dirty="0" smtClean="0">
                <a:latin typeface="Times New Roman" pitchFamily="18" charset="0"/>
                <a:cs typeface="Times New Roman" pitchFamily="18" charset="0"/>
              </a:rPr>
              <a:t>		For </a:t>
            </a:r>
            <a:r>
              <a:rPr lang="en-US" sz="2800" i="1" dirty="0" smtClean="0">
                <a:latin typeface="Times New Roman" pitchFamily="18" charset="0"/>
                <a:cs typeface="Times New Roman" pitchFamily="18" charset="0"/>
              </a:rPr>
              <a:t>n = </a:t>
            </a:r>
            <a:r>
              <a:rPr lang="en-US" sz="2800" dirty="0" smtClean="0">
                <a:latin typeface="Times New Roman" pitchFamily="18" charset="0"/>
                <a:cs typeface="Times New Roman" pitchFamily="18" charset="0"/>
              </a:rPr>
              <a:t>2, there are two ways to push/pop data.</a:t>
            </a:r>
          </a:p>
          <a:p>
            <a:pPr>
              <a:buNone/>
            </a:pPr>
            <a:endParaRPr lang="en-US" sz="1100" dirty="0">
              <a:latin typeface="Times New Roman" pitchFamily="18" charset="0"/>
              <a:cs typeface="Times New Roman" pitchFamily="18" charset="0"/>
            </a:endParaRPr>
          </a:p>
          <a:p>
            <a:pPr>
              <a:buNone/>
            </a:pPr>
            <a:r>
              <a:rPr lang="en-US" sz="2800" dirty="0" smtClean="0">
                <a:latin typeface="Times New Roman" pitchFamily="18" charset="0"/>
                <a:cs typeface="Times New Roman" pitchFamily="18" charset="0"/>
              </a:rPr>
              <a:t>  Output: 12			</a:t>
            </a:r>
            <a:endParaRPr lang="en-US" sz="2000" dirty="0" smtClean="0">
              <a:latin typeface="Times New Roman" pitchFamily="18" charset="0"/>
              <a:cs typeface="Times New Roman" pitchFamily="18" charset="0"/>
            </a:endParaRPr>
          </a:p>
          <a:p>
            <a:pPr algn="ctr">
              <a:buNone/>
            </a:pPr>
            <a:endParaRPr lang="en-US" sz="18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1			            2</a:t>
            </a:r>
            <a:endParaRPr lang="en-US" sz="1800" dirty="0">
              <a:latin typeface="Times New Roman" pitchFamily="18" charset="0"/>
              <a:cs typeface="Times New Roman" pitchFamily="18" charset="0"/>
            </a:endParaRPr>
          </a:p>
          <a:p>
            <a:pPr algn="ctr">
              <a:buNone/>
            </a:pPr>
            <a:r>
              <a:rPr lang="en-US" sz="1800" dirty="0" smtClean="0">
                <a:latin typeface="Times New Roman" pitchFamily="18" charset="0"/>
                <a:cs typeface="Times New Roman" pitchFamily="18" charset="0"/>
              </a:rPr>
              <a:t>empty stack 	     push 1		pop 1 		push 2		pop 2</a:t>
            </a:r>
          </a:p>
          <a:p>
            <a:pPr>
              <a:buNone/>
            </a:pPr>
            <a:endParaRPr lang="en-US" sz="2800" dirty="0">
              <a:latin typeface="Times New Roman" pitchFamily="18" charset="0"/>
              <a:cs typeface="Times New Roman" pitchFamily="18" charset="0"/>
            </a:endParaRPr>
          </a:p>
          <a:p>
            <a:pPr>
              <a:buNone/>
            </a:pPr>
            <a:r>
              <a:rPr lang="en-US" sz="2800" dirty="0" smtClean="0">
                <a:latin typeface="Times New Roman" pitchFamily="18" charset="0"/>
                <a:cs typeface="Times New Roman" pitchFamily="18" charset="0"/>
              </a:rPr>
              <a:t>  Output: 21	</a:t>
            </a:r>
          </a:p>
          <a:p>
            <a:pPr>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2</a:t>
            </a:r>
          </a:p>
          <a:p>
            <a:pPr>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1	            1		          1	</a:t>
            </a:r>
          </a:p>
          <a:p>
            <a:pPr algn="ctr">
              <a:buNone/>
            </a:pPr>
            <a:r>
              <a:rPr lang="en-US" sz="1800" dirty="0" smtClean="0">
                <a:latin typeface="Times New Roman" pitchFamily="18" charset="0"/>
                <a:cs typeface="Times New Roman" pitchFamily="18" charset="0"/>
              </a:rPr>
              <a:t>empty stack 	     push 1		push 2 		pop 2		pop 1</a:t>
            </a:r>
          </a:p>
          <a:p>
            <a:pPr>
              <a:buNone/>
            </a:pPr>
            <a:endParaRPr lang="en-US" sz="2800" dirty="0" smtClean="0">
              <a:latin typeface="Times New Roman" pitchFamily="18" charset="0"/>
              <a:cs typeface="Times New Roman" pitchFamily="18" charset="0"/>
            </a:endParaRPr>
          </a:p>
          <a:p>
            <a:pPr>
              <a:buNone/>
            </a:pPr>
            <a:endParaRPr lang="en-US" sz="2800" dirty="0">
              <a:latin typeface="Times New Roman" pitchFamily="18" charset="0"/>
              <a:cs typeface="Times New Roman" pitchFamily="18" charset="0"/>
            </a:endParaRPr>
          </a:p>
        </p:txBody>
      </p:sp>
      <p:cxnSp>
        <p:nvCxnSpPr>
          <p:cNvPr id="8" name="Straight Connector 7"/>
          <p:cNvCxnSpPr/>
          <p:nvPr/>
        </p:nvCxnSpPr>
        <p:spPr>
          <a:xfrm>
            <a:off x="609600" y="4267200"/>
            <a:ext cx="9144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438400" y="4267200"/>
            <a:ext cx="9144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038600" y="4267200"/>
            <a:ext cx="9144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5791200" y="4267200"/>
            <a:ext cx="9144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7620000" y="4267200"/>
            <a:ext cx="9144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5800" y="6019800"/>
            <a:ext cx="9144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438400" y="6019800"/>
            <a:ext cx="9144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114800" y="6019800"/>
            <a:ext cx="9144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715000" y="6019800"/>
            <a:ext cx="9144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7620000" y="6019800"/>
            <a:ext cx="9144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0"/>
            <a:ext cx="8610600" cy="6858000"/>
          </a:xfrm>
        </p:spPr>
        <p:txBody>
          <a:bodyPr>
            <a:normAutofit/>
          </a:bodyPr>
          <a:lstStyle/>
          <a:p>
            <a:pPr algn="ctr">
              <a:buNone/>
            </a:pPr>
            <a:r>
              <a:rPr lang="en-US" dirty="0" smtClean="0">
                <a:latin typeface="Times New Roman" pitchFamily="18" charset="0"/>
                <a:cs typeface="Times New Roman" pitchFamily="18" charset="0"/>
              </a:rPr>
              <a:t>When </a:t>
            </a:r>
            <a:r>
              <a:rPr lang="en-US" i="1" dirty="0" smtClean="0">
                <a:latin typeface="Times New Roman" pitchFamily="18" charset="0"/>
                <a:cs typeface="Times New Roman" pitchFamily="18" charset="0"/>
              </a:rPr>
              <a:t>n </a:t>
            </a:r>
            <a:r>
              <a:rPr lang="en-US" dirty="0" smtClean="0">
                <a:latin typeface="Times New Roman" pitchFamily="18" charset="0"/>
                <a:cs typeface="Times New Roman" pitchFamily="18" charset="0"/>
              </a:rPr>
              <a:t>= 3, there are 6 permutations, but only 5 </a:t>
            </a:r>
          </a:p>
          <a:p>
            <a:pPr algn="ctr">
              <a:buNone/>
            </a:pPr>
            <a:r>
              <a:rPr lang="en-US" dirty="0" smtClean="0">
                <a:latin typeface="Times New Roman" pitchFamily="18" charset="0"/>
                <a:cs typeface="Times New Roman" pitchFamily="18" charset="0"/>
              </a:rPr>
              <a:t>satisfy the stack structure.</a:t>
            </a:r>
          </a:p>
          <a:p>
            <a:pPr algn="ctr">
              <a:buNone/>
            </a:pPr>
            <a:endParaRPr lang="en-US" dirty="0" smtClean="0">
              <a:latin typeface="Times New Roman" pitchFamily="18" charset="0"/>
              <a:cs typeface="Times New Roman" pitchFamily="18" charset="0"/>
            </a:endParaRPr>
          </a:p>
          <a:p>
            <a:pPr algn="ctr">
              <a:buNone/>
            </a:pPr>
            <a:endParaRPr lang="en-US" i="1" dirty="0">
              <a:latin typeface="Times New Roman" pitchFamily="18" charset="0"/>
              <a:cs typeface="Times New Roman" pitchFamily="18" charset="0"/>
            </a:endParaRPr>
          </a:p>
          <a:p>
            <a:pPr algn="ctr">
              <a:buNone/>
            </a:pPr>
            <a:endParaRPr lang="en-US" i="1" dirty="0" smtClean="0">
              <a:latin typeface="Times New Roman" pitchFamily="18" charset="0"/>
              <a:cs typeface="Times New Roman" pitchFamily="18" charset="0"/>
            </a:endParaRPr>
          </a:p>
        </p:txBody>
      </p:sp>
      <p:graphicFrame>
        <p:nvGraphicFramePr>
          <p:cNvPr id="7" name="Table 6"/>
          <p:cNvGraphicFramePr>
            <a:graphicFrameLocks noGrp="1"/>
          </p:cNvGraphicFramePr>
          <p:nvPr/>
        </p:nvGraphicFramePr>
        <p:xfrm>
          <a:off x="0" y="1371600"/>
          <a:ext cx="8839202" cy="4958716"/>
        </p:xfrm>
        <a:graphic>
          <a:graphicData uri="http://schemas.openxmlformats.org/drawingml/2006/table">
            <a:tbl>
              <a:tblPr firstRow="1" bandRow="1">
                <a:tableStyleId>{2D5ABB26-0587-4C30-8999-92F81FD0307C}</a:tableStyleId>
              </a:tblPr>
              <a:tblGrid>
                <a:gridCol w="1066800"/>
                <a:gridCol w="1219201"/>
                <a:gridCol w="1143000"/>
                <a:gridCol w="1143000"/>
                <a:gridCol w="1143000"/>
                <a:gridCol w="1143000"/>
                <a:gridCol w="990599"/>
                <a:gridCol w="990602"/>
              </a:tblGrid>
              <a:tr h="381001">
                <a:tc>
                  <a:txBody>
                    <a:bodyPr/>
                    <a:lstStyle/>
                    <a:p>
                      <a:pPr algn="ctr"/>
                      <a:endParaRPr lang="en-US" sz="1400" dirty="0"/>
                    </a:p>
                  </a:txBody>
                  <a:tcPr/>
                </a:tc>
                <a:tc>
                  <a:txBody>
                    <a:bodyPr/>
                    <a:lstStyle/>
                    <a:p>
                      <a:pPr algn="ctr"/>
                      <a:r>
                        <a:rPr lang="en-US" sz="1400" dirty="0" smtClean="0"/>
                        <a:t>1</a:t>
                      </a:r>
                      <a:endParaRPr lang="en-US" sz="1400" dirty="0"/>
                    </a:p>
                  </a:txBody>
                  <a:tcPr/>
                </a:tc>
                <a:tc>
                  <a:txBody>
                    <a:bodyPr/>
                    <a:lstStyle/>
                    <a:p>
                      <a:pPr algn="ctr"/>
                      <a:endParaRPr lang="en-US" sz="1400" dirty="0"/>
                    </a:p>
                  </a:txBody>
                  <a:tcPr/>
                </a:tc>
                <a:tc>
                  <a:txBody>
                    <a:bodyPr/>
                    <a:lstStyle/>
                    <a:p>
                      <a:pPr algn="ctr"/>
                      <a:r>
                        <a:rPr lang="en-US" sz="1400" dirty="0" smtClean="0"/>
                        <a:t>2</a:t>
                      </a:r>
                      <a:endParaRPr lang="en-US" sz="1400" dirty="0"/>
                    </a:p>
                  </a:txBody>
                  <a:tcPr/>
                </a:tc>
                <a:tc>
                  <a:txBody>
                    <a:bodyPr/>
                    <a:lstStyle/>
                    <a:p>
                      <a:pPr algn="ctr"/>
                      <a:endParaRPr lang="en-US" sz="1400" dirty="0"/>
                    </a:p>
                  </a:txBody>
                  <a:tcPr/>
                </a:tc>
                <a:tc>
                  <a:txBody>
                    <a:bodyPr/>
                    <a:lstStyle/>
                    <a:p>
                      <a:pPr algn="ctr"/>
                      <a:r>
                        <a:rPr lang="en-US" sz="1400" dirty="0" smtClean="0"/>
                        <a:t>3</a:t>
                      </a:r>
                      <a:endParaRPr lang="en-US" sz="1400" dirty="0"/>
                    </a:p>
                  </a:txBody>
                  <a:tcPr/>
                </a:tc>
                <a:tc>
                  <a:txBody>
                    <a:bodyPr/>
                    <a:lstStyle/>
                    <a:p>
                      <a:pPr algn="ctr"/>
                      <a:endParaRPr lang="en-US" sz="1400" dirty="0"/>
                    </a:p>
                  </a:txBody>
                  <a:tcPr/>
                </a:tc>
                <a:tc>
                  <a:txBody>
                    <a:bodyPr/>
                    <a:lstStyle/>
                    <a:p>
                      <a:pPr algn="ctr"/>
                      <a:endParaRPr lang="en-US" sz="1400" dirty="0"/>
                    </a:p>
                  </a:txBody>
                  <a:tcPr/>
                </a:tc>
              </a:tr>
              <a:tr h="457200">
                <a:tc>
                  <a:txBody>
                    <a:bodyPr/>
                    <a:lstStyle/>
                    <a:p>
                      <a:pPr algn="ctr"/>
                      <a:r>
                        <a:rPr lang="en-US" sz="1400" dirty="0" smtClean="0">
                          <a:latin typeface="Times New Roman" pitchFamily="18" charset="0"/>
                          <a:cs typeface="Times New Roman" pitchFamily="18" charset="0"/>
                        </a:rPr>
                        <a:t> empty stack</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push</a:t>
                      </a:r>
                      <a:r>
                        <a:rPr lang="en-US" sz="1400" baseline="0" dirty="0" smtClean="0">
                          <a:latin typeface="Times New Roman" pitchFamily="18" charset="0"/>
                          <a:cs typeface="Times New Roman" pitchFamily="18" charset="0"/>
                        </a:rPr>
                        <a:t> 1</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pop</a:t>
                      </a:r>
                      <a:r>
                        <a:rPr lang="en-US" sz="1400" baseline="0" dirty="0" smtClean="0">
                          <a:latin typeface="Times New Roman" pitchFamily="18" charset="0"/>
                          <a:cs typeface="Times New Roman" pitchFamily="18" charset="0"/>
                        </a:rPr>
                        <a:t> 1</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push</a:t>
                      </a:r>
                      <a:r>
                        <a:rPr lang="en-US" sz="1400" baseline="0" dirty="0" smtClean="0">
                          <a:latin typeface="Times New Roman" pitchFamily="18" charset="0"/>
                          <a:cs typeface="Times New Roman" pitchFamily="18" charset="0"/>
                        </a:rPr>
                        <a:t> 2</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pop</a:t>
                      </a:r>
                      <a:r>
                        <a:rPr lang="en-US" sz="1400" baseline="0" dirty="0" smtClean="0">
                          <a:latin typeface="Times New Roman" pitchFamily="18" charset="0"/>
                          <a:cs typeface="Times New Roman" pitchFamily="18" charset="0"/>
                        </a:rPr>
                        <a:t> 2</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push</a:t>
                      </a:r>
                      <a:r>
                        <a:rPr lang="en-US" sz="1400" baseline="0" dirty="0" smtClean="0">
                          <a:latin typeface="Times New Roman" pitchFamily="18" charset="0"/>
                          <a:cs typeface="Times New Roman" pitchFamily="18" charset="0"/>
                        </a:rPr>
                        <a:t> 3</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pop</a:t>
                      </a:r>
                      <a:r>
                        <a:rPr lang="en-US" sz="1400" baseline="0" dirty="0" smtClean="0">
                          <a:latin typeface="Times New Roman" pitchFamily="18" charset="0"/>
                          <a:cs typeface="Times New Roman" pitchFamily="18" charset="0"/>
                        </a:rPr>
                        <a:t> 3</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output:</a:t>
                      </a:r>
                      <a:r>
                        <a:rPr lang="en-US" sz="1400" baseline="0" dirty="0" smtClean="0">
                          <a:latin typeface="Times New Roman" pitchFamily="18" charset="0"/>
                          <a:cs typeface="Times New Roman" pitchFamily="18" charset="0"/>
                        </a:rPr>
                        <a:t> 123</a:t>
                      </a:r>
                      <a:endParaRPr lang="en-US" sz="1400" dirty="0">
                        <a:latin typeface="Times New Roman" pitchFamily="18" charset="0"/>
                        <a:cs typeface="Times New Roman" pitchFamily="18" charset="0"/>
                      </a:endParaRPr>
                    </a:p>
                  </a:txBody>
                  <a:tcPr/>
                </a:tc>
              </a:tr>
              <a:tr h="323850">
                <a:tc>
                  <a:txBody>
                    <a:bodyPr/>
                    <a:lstStyle/>
                    <a:p>
                      <a:pPr algn="ctr"/>
                      <a:endParaRPr lang="en-US" sz="1400" dirty="0"/>
                    </a:p>
                  </a:txBody>
                  <a:tcPr/>
                </a:tc>
                <a:tc>
                  <a:txBody>
                    <a:bodyPr/>
                    <a:lstStyle/>
                    <a:p>
                      <a:pPr algn="ctr"/>
                      <a:endParaRPr lang="en-US" sz="1400" dirty="0"/>
                    </a:p>
                  </a:txBody>
                  <a:tcPr/>
                </a:tc>
                <a:tc>
                  <a:txBody>
                    <a:bodyPr/>
                    <a:lstStyle/>
                    <a:p>
                      <a:pPr algn="ctr"/>
                      <a:endParaRPr lang="en-US" sz="1400" dirty="0"/>
                    </a:p>
                  </a:txBody>
                  <a:tcPr/>
                </a:tc>
                <a:tc>
                  <a:txBody>
                    <a:bodyPr/>
                    <a:lstStyle/>
                    <a:p>
                      <a:pPr algn="ctr"/>
                      <a:endParaRPr lang="en-US" sz="1400" dirty="0"/>
                    </a:p>
                  </a:txBody>
                  <a:tcPr/>
                </a:tc>
                <a:tc>
                  <a:txBody>
                    <a:bodyPr/>
                    <a:lstStyle/>
                    <a:p>
                      <a:pPr algn="ctr"/>
                      <a:r>
                        <a:rPr lang="en-US" sz="1400" dirty="0" smtClean="0"/>
                        <a:t>3</a:t>
                      </a:r>
                      <a:endParaRPr lang="en-US" sz="1400" dirty="0"/>
                    </a:p>
                  </a:txBody>
                  <a:tcPr/>
                </a:tc>
                <a:tc>
                  <a:txBody>
                    <a:bodyPr/>
                    <a:lstStyle/>
                    <a:p>
                      <a:pPr algn="ctr"/>
                      <a:endParaRPr lang="en-US" sz="1400"/>
                    </a:p>
                  </a:txBody>
                  <a:tcPr/>
                </a:tc>
                <a:tc>
                  <a:txBody>
                    <a:bodyPr/>
                    <a:lstStyle/>
                    <a:p>
                      <a:pPr algn="ctr"/>
                      <a:endParaRPr lang="en-US" sz="1400"/>
                    </a:p>
                  </a:txBody>
                  <a:tcPr/>
                </a:tc>
                <a:tc>
                  <a:txBody>
                    <a:bodyPr/>
                    <a:lstStyle/>
                    <a:p>
                      <a:pPr algn="ctr"/>
                      <a:endParaRPr lang="en-US" sz="1400" dirty="0"/>
                    </a:p>
                  </a:txBody>
                  <a:tcPr/>
                </a:tc>
              </a:tr>
              <a:tr h="371475">
                <a:tc>
                  <a:txBody>
                    <a:bodyPr/>
                    <a:lstStyle/>
                    <a:p>
                      <a:pPr algn="ctr"/>
                      <a:endParaRPr lang="en-US" sz="1400" dirty="0"/>
                    </a:p>
                  </a:txBody>
                  <a:tcPr/>
                </a:tc>
                <a:tc>
                  <a:txBody>
                    <a:bodyPr/>
                    <a:lstStyle/>
                    <a:p>
                      <a:pPr algn="ctr"/>
                      <a:r>
                        <a:rPr lang="en-US" sz="1400" dirty="0" smtClean="0"/>
                        <a:t>1</a:t>
                      </a:r>
                      <a:endParaRPr lang="en-US" sz="1400" dirty="0"/>
                    </a:p>
                  </a:txBody>
                  <a:tcPr/>
                </a:tc>
                <a:tc>
                  <a:txBody>
                    <a:bodyPr/>
                    <a:lstStyle/>
                    <a:p>
                      <a:pPr algn="ctr"/>
                      <a:endParaRPr lang="en-US" sz="1400" dirty="0"/>
                    </a:p>
                  </a:txBody>
                  <a:tcPr/>
                </a:tc>
                <a:tc>
                  <a:txBody>
                    <a:bodyPr/>
                    <a:lstStyle/>
                    <a:p>
                      <a:pPr algn="ctr"/>
                      <a:r>
                        <a:rPr lang="en-US" sz="1400" dirty="0" smtClean="0"/>
                        <a:t>2</a:t>
                      </a:r>
                      <a:endParaRPr lang="en-US" sz="1400" dirty="0"/>
                    </a:p>
                  </a:txBody>
                  <a:tcPr/>
                </a:tc>
                <a:tc>
                  <a:txBody>
                    <a:bodyPr/>
                    <a:lstStyle/>
                    <a:p>
                      <a:pPr algn="ctr"/>
                      <a:r>
                        <a:rPr lang="en-US" sz="1400" dirty="0" smtClean="0"/>
                        <a:t>2</a:t>
                      </a:r>
                      <a:endParaRPr lang="en-US" sz="1400" dirty="0"/>
                    </a:p>
                  </a:txBody>
                  <a:tcPr/>
                </a:tc>
                <a:tc>
                  <a:txBody>
                    <a:bodyPr/>
                    <a:lstStyle/>
                    <a:p>
                      <a:pPr algn="ctr"/>
                      <a:r>
                        <a:rPr lang="en-US" sz="1400" dirty="0" smtClean="0"/>
                        <a:t>2</a:t>
                      </a:r>
                      <a:endParaRPr lang="en-US" sz="1400" dirty="0"/>
                    </a:p>
                  </a:txBody>
                  <a:tcPr/>
                </a:tc>
                <a:tc>
                  <a:txBody>
                    <a:bodyPr/>
                    <a:lstStyle/>
                    <a:p>
                      <a:pPr algn="ctr"/>
                      <a:endParaRPr lang="en-US" sz="1400" dirty="0"/>
                    </a:p>
                  </a:txBody>
                  <a:tcPr/>
                </a:tc>
                <a:tc>
                  <a:txBody>
                    <a:bodyPr/>
                    <a:lstStyle/>
                    <a:p>
                      <a:pPr algn="ctr"/>
                      <a:endParaRPr lang="en-US" sz="1400" dirty="0"/>
                    </a:p>
                  </a:txBody>
                  <a:tcPr/>
                </a:tc>
              </a:tr>
              <a:tr h="419100">
                <a:tc>
                  <a:txBody>
                    <a:bodyPr/>
                    <a:lstStyle/>
                    <a:p>
                      <a:pPr algn="ctr"/>
                      <a:r>
                        <a:rPr lang="en-US" sz="1400" dirty="0" smtClean="0">
                          <a:latin typeface="Times New Roman" pitchFamily="18" charset="0"/>
                          <a:cs typeface="Times New Roman" pitchFamily="18" charset="0"/>
                        </a:rPr>
                        <a:t> empty stack</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push</a:t>
                      </a:r>
                      <a:r>
                        <a:rPr lang="en-US" sz="1400" baseline="0" dirty="0" smtClean="0">
                          <a:latin typeface="Times New Roman" pitchFamily="18" charset="0"/>
                          <a:cs typeface="Times New Roman" pitchFamily="18" charset="0"/>
                        </a:rPr>
                        <a:t> 1</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pop</a:t>
                      </a:r>
                      <a:r>
                        <a:rPr lang="en-US" sz="1400" baseline="0" dirty="0" smtClean="0">
                          <a:latin typeface="Times New Roman" pitchFamily="18" charset="0"/>
                          <a:cs typeface="Times New Roman" pitchFamily="18" charset="0"/>
                        </a:rPr>
                        <a:t> 1</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push</a:t>
                      </a:r>
                      <a:r>
                        <a:rPr lang="en-US" sz="1400" baseline="0" dirty="0" smtClean="0">
                          <a:latin typeface="Times New Roman" pitchFamily="18" charset="0"/>
                          <a:cs typeface="Times New Roman" pitchFamily="18" charset="0"/>
                        </a:rPr>
                        <a:t> 2</a:t>
                      </a:r>
                      <a:endParaRPr lang="en-US" sz="1400" dirty="0">
                        <a:latin typeface="Times New Roman" pitchFamily="18" charset="0"/>
                        <a:cs typeface="Times New Roman" pitchFamily="18" charset="0"/>
                      </a:endParaRPr>
                    </a:p>
                  </a:txBody>
                  <a:tcPr/>
                </a:tc>
                <a:tc>
                  <a:txBody>
                    <a:bodyPr/>
                    <a:lstStyle/>
                    <a:p>
                      <a:pPr algn="ctr"/>
                      <a:r>
                        <a:rPr lang="en-US" sz="1400" baseline="0" dirty="0" smtClean="0">
                          <a:latin typeface="Times New Roman" pitchFamily="18" charset="0"/>
                          <a:cs typeface="Times New Roman" pitchFamily="18" charset="0"/>
                        </a:rPr>
                        <a:t>push 3</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pop</a:t>
                      </a:r>
                      <a:r>
                        <a:rPr lang="en-US" sz="1400" baseline="0" dirty="0" smtClean="0">
                          <a:latin typeface="Times New Roman" pitchFamily="18" charset="0"/>
                          <a:cs typeface="Times New Roman" pitchFamily="18" charset="0"/>
                        </a:rPr>
                        <a:t> 3</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pop</a:t>
                      </a:r>
                      <a:r>
                        <a:rPr lang="en-US" sz="1400" baseline="0" dirty="0" smtClean="0">
                          <a:latin typeface="Times New Roman" pitchFamily="18" charset="0"/>
                          <a:cs typeface="Times New Roman" pitchFamily="18" charset="0"/>
                        </a:rPr>
                        <a:t> 2</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output:</a:t>
                      </a:r>
                      <a:r>
                        <a:rPr lang="en-US" sz="1400" baseline="0" dirty="0" smtClean="0">
                          <a:latin typeface="Times New Roman" pitchFamily="18" charset="0"/>
                          <a:cs typeface="Times New Roman" pitchFamily="18" charset="0"/>
                        </a:rPr>
                        <a:t> 132</a:t>
                      </a:r>
                      <a:endParaRPr lang="en-US" sz="1400" dirty="0">
                        <a:latin typeface="Times New Roman" pitchFamily="18" charset="0"/>
                        <a:cs typeface="Times New Roman" pitchFamily="18" charset="0"/>
                      </a:endParaRPr>
                    </a:p>
                  </a:txBody>
                  <a:tcPr/>
                </a:tc>
              </a:tr>
              <a:tr h="348615">
                <a:tc>
                  <a:txBody>
                    <a:bodyPr/>
                    <a:lstStyle/>
                    <a:p>
                      <a:pPr algn="ctr"/>
                      <a:endParaRPr lang="en-US" sz="1400" dirty="0"/>
                    </a:p>
                  </a:txBody>
                  <a:tcPr/>
                </a:tc>
                <a:tc>
                  <a:txBody>
                    <a:bodyPr/>
                    <a:lstStyle/>
                    <a:p>
                      <a:pPr algn="ctr"/>
                      <a:endParaRPr lang="en-US" sz="1400"/>
                    </a:p>
                  </a:txBody>
                  <a:tcPr/>
                </a:tc>
                <a:tc>
                  <a:txBody>
                    <a:bodyPr/>
                    <a:lstStyle/>
                    <a:p>
                      <a:pPr algn="ctr"/>
                      <a:r>
                        <a:rPr lang="en-US" sz="1400" dirty="0" smtClean="0"/>
                        <a:t>2</a:t>
                      </a:r>
                      <a:endParaRPr lang="en-US" sz="1400" dirty="0"/>
                    </a:p>
                  </a:txBody>
                  <a:tcPr/>
                </a:tc>
                <a:tc>
                  <a:txBody>
                    <a:bodyPr/>
                    <a:lstStyle/>
                    <a:p>
                      <a:pPr algn="ctr"/>
                      <a:endParaRPr lang="en-US" sz="1400"/>
                    </a:p>
                  </a:txBody>
                  <a:tcPr/>
                </a:tc>
                <a:tc>
                  <a:txBody>
                    <a:bodyPr/>
                    <a:lstStyle/>
                    <a:p>
                      <a:pPr algn="ctr"/>
                      <a:endParaRPr lang="en-US" sz="1400"/>
                    </a:p>
                  </a:txBody>
                  <a:tcPr/>
                </a:tc>
                <a:tc>
                  <a:txBody>
                    <a:bodyPr/>
                    <a:lstStyle/>
                    <a:p>
                      <a:pPr algn="ctr"/>
                      <a:endParaRPr lang="en-US" sz="1400"/>
                    </a:p>
                  </a:txBody>
                  <a:tcPr/>
                </a:tc>
                <a:tc>
                  <a:txBody>
                    <a:bodyPr/>
                    <a:lstStyle/>
                    <a:p>
                      <a:pPr algn="ctr"/>
                      <a:endParaRPr lang="en-US" sz="1400"/>
                    </a:p>
                  </a:txBody>
                  <a:tcPr/>
                </a:tc>
                <a:tc>
                  <a:txBody>
                    <a:bodyPr/>
                    <a:lstStyle/>
                    <a:p>
                      <a:pPr algn="ctr"/>
                      <a:endParaRPr lang="en-US" sz="1400" dirty="0"/>
                    </a:p>
                  </a:txBody>
                  <a:tcPr/>
                </a:tc>
              </a:tr>
              <a:tr h="363855">
                <a:tc>
                  <a:txBody>
                    <a:bodyPr/>
                    <a:lstStyle/>
                    <a:p>
                      <a:pPr algn="ctr"/>
                      <a:endParaRPr lang="en-US" sz="1400" dirty="0"/>
                    </a:p>
                  </a:txBody>
                  <a:tcPr/>
                </a:tc>
                <a:tc>
                  <a:txBody>
                    <a:bodyPr/>
                    <a:lstStyle/>
                    <a:p>
                      <a:pPr algn="ctr"/>
                      <a:r>
                        <a:rPr lang="en-US" sz="1400" dirty="0" smtClean="0"/>
                        <a:t>1</a:t>
                      </a:r>
                      <a:endParaRPr lang="en-US" sz="1400" dirty="0"/>
                    </a:p>
                  </a:txBody>
                  <a:tcPr/>
                </a:tc>
                <a:tc>
                  <a:txBody>
                    <a:bodyPr/>
                    <a:lstStyle/>
                    <a:p>
                      <a:pPr algn="ctr"/>
                      <a:r>
                        <a:rPr lang="en-US" sz="1400" dirty="0" smtClean="0"/>
                        <a:t>1</a:t>
                      </a:r>
                      <a:endParaRPr lang="en-US" sz="1400" dirty="0"/>
                    </a:p>
                  </a:txBody>
                  <a:tcPr/>
                </a:tc>
                <a:tc>
                  <a:txBody>
                    <a:bodyPr/>
                    <a:lstStyle/>
                    <a:p>
                      <a:pPr algn="ctr"/>
                      <a:r>
                        <a:rPr lang="en-US" sz="1400" dirty="0" smtClean="0"/>
                        <a:t>1</a:t>
                      </a:r>
                      <a:endParaRPr lang="en-US" sz="1400" dirty="0"/>
                    </a:p>
                  </a:txBody>
                  <a:tcPr/>
                </a:tc>
                <a:tc>
                  <a:txBody>
                    <a:bodyPr/>
                    <a:lstStyle/>
                    <a:p>
                      <a:pPr algn="ctr"/>
                      <a:endParaRPr lang="en-US" sz="1400" dirty="0"/>
                    </a:p>
                  </a:txBody>
                  <a:tcPr/>
                </a:tc>
                <a:tc>
                  <a:txBody>
                    <a:bodyPr/>
                    <a:lstStyle/>
                    <a:p>
                      <a:pPr algn="ctr"/>
                      <a:r>
                        <a:rPr lang="en-US" sz="1400" dirty="0" smtClean="0"/>
                        <a:t>3</a:t>
                      </a:r>
                      <a:endParaRPr lang="en-US" sz="1400" dirty="0"/>
                    </a:p>
                  </a:txBody>
                  <a:tcPr/>
                </a:tc>
                <a:tc>
                  <a:txBody>
                    <a:bodyPr/>
                    <a:lstStyle/>
                    <a:p>
                      <a:pPr algn="ctr"/>
                      <a:endParaRPr lang="en-US" sz="1400"/>
                    </a:p>
                  </a:txBody>
                  <a:tcPr/>
                </a:tc>
                <a:tc>
                  <a:txBody>
                    <a:bodyPr/>
                    <a:lstStyle/>
                    <a:p>
                      <a:pPr algn="ctr"/>
                      <a:endParaRPr lang="en-US" sz="1400" dirty="0"/>
                    </a:p>
                  </a:txBody>
                  <a:tcPr/>
                </a:tc>
              </a:tr>
              <a:tr h="459105">
                <a:tc>
                  <a:txBody>
                    <a:bodyPr/>
                    <a:lstStyle/>
                    <a:p>
                      <a:pPr algn="ctr"/>
                      <a:r>
                        <a:rPr lang="en-US" sz="1400" dirty="0" smtClean="0">
                          <a:latin typeface="Times New Roman" pitchFamily="18" charset="0"/>
                          <a:cs typeface="Times New Roman" pitchFamily="18" charset="0"/>
                        </a:rPr>
                        <a:t> empty stack</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push</a:t>
                      </a:r>
                      <a:r>
                        <a:rPr lang="en-US" sz="1400" baseline="0" dirty="0" smtClean="0">
                          <a:latin typeface="Times New Roman" pitchFamily="18" charset="0"/>
                          <a:cs typeface="Times New Roman" pitchFamily="18" charset="0"/>
                        </a:rPr>
                        <a:t> 1</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push</a:t>
                      </a:r>
                      <a:r>
                        <a:rPr lang="en-US" sz="1400" baseline="0" dirty="0" smtClean="0">
                          <a:latin typeface="Times New Roman" pitchFamily="18" charset="0"/>
                          <a:cs typeface="Times New Roman" pitchFamily="18" charset="0"/>
                        </a:rPr>
                        <a:t> 2</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pop</a:t>
                      </a:r>
                      <a:r>
                        <a:rPr lang="en-US" sz="1400" baseline="0" dirty="0" smtClean="0">
                          <a:latin typeface="Times New Roman" pitchFamily="18" charset="0"/>
                          <a:cs typeface="Times New Roman" pitchFamily="18" charset="0"/>
                        </a:rPr>
                        <a:t> 2</a:t>
                      </a:r>
                      <a:endParaRPr lang="en-US" sz="1400" dirty="0">
                        <a:latin typeface="Times New Roman" pitchFamily="18" charset="0"/>
                        <a:cs typeface="Times New Roman" pitchFamily="18" charset="0"/>
                      </a:endParaRPr>
                    </a:p>
                  </a:txBody>
                  <a:tcPr/>
                </a:tc>
                <a:tc>
                  <a:txBody>
                    <a:bodyPr/>
                    <a:lstStyle/>
                    <a:p>
                      <a:pPr algn="ctr"/>
                      <a:r>
                        <a:rPr lang="en-US" sz="1400" baseline="0" dirty="0" smtClean="0">
                          <a:latin typeface="Times New Roman" pitchFamily="18" charset="0"/>
                          <a:cs typeface="Times New Roman" pitchFamily="18" charset="0"/>
                        </a:rPr>
                        <a:t>pop 1</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push</a:t>
                      </a:r>
                      <a:r>
                        <a:rPr lang="en-US" sz="1400" baseline="0" dirty="0" smtClean="0">
                          <a:latin typeface="Times New Roman" pitchFamily="18" charset="0"/>
                          <a:cs typeface="Times New Roman" pitchFamily="18" charset="0"/>
                        </a:rPr>
                        <a:t> 3</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pop</a:t>
                      </a:r>
                      <a:r>
                        <a:rPr lang="en-US" sz="1400" baseline="0" dirty="0" smtClean="0">
                          <a:latin typeface="Times New Roman" pitchFamily="18" charset="0"/>
                          <a:cs typeface="Times New Roman" pitchFamily="18" charset="0"/>
                        </a:rPr>
                        <a:t> 3</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output:</a:t>
                      </a:r>
                      <a:r>
                        <a:rPr lang="en-US" sz="1400" baseline="0" dirty="0" smtClean="0">
                          <a:latin typeface="Times New Roman" pitchFamily="18" charset="0"/>
                          <a:cs typeface="Times New Roman" pitchFamily="18" charset="0"/>
                        </a:rPr>
                        <a:t> 213</a:t>
                      </a:r>
                      <a:endParaRPr lang="en-US" sz="1400" dirty="0">
                        <a:latin typeface="Times New Roman" pitchFamily="18" charset="0"/>
                        <a:cs typeface="Times New Roman" pitchFamily="18" charset="0"/>
                      </a:endParaRPr>
                    </a:p>
                  </a:txBody>
                  <a:tcPr/>
                </a:tc>
              </a:tr>
              <a:tr h="289560">
                <a:tc>
                  <a:txBody>
                    <a:bodyPr/>
                    <a:lstStyle/>
                    <a:p>
                      <a:pPr algn="ctr"/>
                      <a:endParaRPr lang="en-US" sz="1400" dirty="0">
                        <a:latin typeface="Times New Roman" pitchFamily="18" charset="0"/>
                        <a:cs typeface="Times New Roman" pitchFamily="18" charset="0"/>
                      </a:endParaRPr>
                    </a:p>
                  </a:txBody>
                  <a:tcPr/>
                </a:tc>
                <a:tc>
                  <a:txBody>
                    <a:bodyPr/>
                    <a:lstStyle/>
                    <a:p>
                      <a:pPr algn="ctr"/>
                      <a:endParaRPr lang="en-US" sz="1400" dirty="0">
                        <a:latin typeface="Times New Roman" pitchFamily="18" charset="0"/>
                        <a:cs typeface="Times New Roman" pitchFamily="18" charset="0"/>
                      </a:endParaRPr>
                    </a:p>
                  </a:txBody>
                  <a:tcPr/>
                </a:tc>
                <a:tc>
                  <a:txBody>
                    <a:bodyPr/>
                    <a:lstStyle/>
                    <a:p>
                      <a:pPr algn="ct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3</a:t>
                      </a:r>
                      <a:endParaRPr lang="en-US" sz="1400" dirty="0">
                        <a:latin typeface="Times New Roman" pitchFamily="18" charset="0"/>
                        <a:cs typeface="Times New Roman" pitchFamily="18" charset="0"/>
                      </a:endParaRPr>
                    </a:p>
                  </a:txBody>
                  <a:tcPr/>
                </a:tc>
                <a:tc>
                  <a:txBody>
                    <a:bodyPr/>
                    <a:lstStyle/>
                    <a:p>
                      <a:pPr algn="ctr"/>
                      <a:endParaRPr lang="en-US" sz="1400">
                        <a:latin typeface="Times New Roman" pitchFamily="18" charset="0"/>
                        <a:cs typeface="Times New Roman" pitchFamily="18" charset="0"/>
                      </a:endParaRPr>
                    </a:p>
                  </a:txBody>
                  <a:tcPr/>
                </a:tc>
                <a:tc>
                  <a:txBody>
                    <a:bodyPr/>
                    <a:lstStyle/>
                    <a:p>
                      <a:pPr algn="ctr"/>
                      <a:endParaRPr lang="en-US" sz="1400">
                        <a:latin typeface="Times New Roman" pitchFamily="18" charset="0"/>
                        <a:cs typeface="Times New Roman" pitchFamily="18" charset="0"/>
                      </a:endParaRPr>
                    </a:p>
                  </a:txBody>
                  <a:tcPr/>
                </a:tc>
                <a:tc>
                  <a:txBody>
                    <a:bodyPr/>
                    <a:lstStyle/>
                    <a:p>
                      <a:pPr algn="ctr"/>
                      <a:endParaRPr lang="en-US"/>
                    </a:p>
                  </a:txBody>
                  <a:tcPr/>
                </a:tc>
                <a:tc>
                  <a:txBody>
                    <a:bodyPr/>
                    <a:lstStyle/>
                    <a:p>
                      <a:pPr algn="ctr"/>
                      <a:endParaRPr lang="en-US" dirty="0"/>
                    </a:p>
                  </a:txBody>
                  <a:tcPr/>
                </a:tc>
              </a:tr>
              <a:tr h="304800">
                <a:tc>
                  <a:txBody>
                    <a:bodyPr/>
                    <a:lstStyle/>
                    <a:p>
                      <a:pPr algn="ctr"/>
                      <a:endParaRPr lang="en-US" sz="1400" dirty="0">
                        <a:latin typeface="Times New Roman" pitchFamily="18" charset="0"/>
                        <a:cs typeface="Times New Roman" pitchFamily="18" charset="0"/>
                      </a:endParaRPr>
                    </a:p>
                  </a:txBody>
                  <a:tcPr/>
                </a:tc>
                <a:tc>
                  <a:txBody>
                    <a:bodyPr/>
                    <a:lstStyle/>
                    <a:p>
                      <a:pPr algn="ct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2</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2</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2</a:t>
                      </a:r>
                      <a:endParaRPr lang="en-US" sz="1400" dirty="0">
                        <a:latin typeface="Times New Roman" pitchFamily="18" charset="0"/>
                        <a:cs typeface="Times New Roman" pitchFamily="18" charset="0"/>
                      </a:endParaRPr>
                    </a:p>
                  </a:txBody>
                  <a:tcPr/>
                </a:tc>
                <a:tc>
                  <a:txBody>
                    <a:bodyPr/>
                    <a:lstStyle/>
                    <a:p>
                      <a:pPr algn="ctr"/>
                      <a:endParaRPr lang="en-US" sz="1400">
                        <a:latin typeface="Times New Roman" pitchFamily="18" charset="0"/>
                        <a:cs typeface="Times New Roman" pitchFamily="18" charset="0"/>
                      </a:endParaRPr>
                    </a:p>
                  </a:txBody>
                  <a:tcPr/>
                </a:tc>
                <a:tc>
                  <a:txBody>
                    <a:bodyPr/>
                    <a:lstStyle/>
                    <a:p>
                      <a:pPr algn="ctr"/>
                      <a:endParaRPr lang="en-US"/>
                    </a:p>
                  </a:txBody>
                  <a:tcPr/>
                </a:tc>
                <a:tc>
                  <a:txBody>
                    <a:bodyPr/>
                    <a:lstStyle/>
                    <a:p>
                      <a:pPr algn="ctr"/>
                      <a:endParaRPr lang="en-US" dirty="0"/>
                    </a:p>
                  </a:txBody>
                  <a:tcPr/>
                </a:tc>
              </a:tr>
              <a:tr h="320040">
                <a:tc>
                  <a:txBody>
                    <a:bodyPr/>
                    <a:lstStyle/>
                    <a:p>
                      <a:pPr algn="ct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a:t>
                      </a:r>
                      <a:endParaRPr lang="en-US" sz="1400" dirty="0">
                        <a:latin typeface="Times New Roman" pitchFamily="18" charset="0"/>
                        <a:cs typeface="Times New Roman" pitchFamily="18" charset="0"/>
                      </a:endParaRPr>
                    </a:p>
                  </a:txBody>
                  <a:tcPr/>
                </a:tc>
                <a:tc>
                  <a:txBody>
                    <a:bodyPr/>
                    <a:lstStyle/>
                    <a:p>
                      <a:pPr algn="ctr"/>
                      <a:endParaRPr lang="en-US"/>
                    </a:p>
                  </a:txBody>
                  <a:tcPr/>
                </a:tc>
                <a:tc>
                  <a:txBody>
                    <a:bodyPr/>
                    <a:lstStyle/>
                    <a:p>
                      <a:pPr algn="ctr"/>
                      <a:endParaRPr lang="en-US" dirty="0"/>
                    </a:p>
                  </a:txBody>
                  <a:tcPr/>
                </a:tc>
              </a:tr>
              <a:tr h="426720">
                <a:tc>
                  <a:txBody>
                    <a:bodyPr/>
                    <a:lstStyle/>
                    <a:p>
                      <a:pPr algn="ctr"/>
                      <a:r>
                        <a:rPr lang="en-US" sz="1400" dirty="0" smtClean="0">
                          <a:latin typeface="Times New Roman" pitchFamily="18" charset="0"/>
                          <a:cs typeface="Times New Roman" pitchFamily="18" charset="0"/>
                        </a:rPr>
                        <a:t> empty stack</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push</a:t>
                      </a:r>
                      <a:r>
                        <a:rPr lang="en-US" sz="1400" baseline="0" dirty="0" smtClean="0">
                          <a:latin typeface="Times New Roman" pitchFamily="18" charset="0"/>
                          <a:cs typeface="Times New Roman" pitchFamily="18" charset="0"/>
                        </a:rPr>
                        <a:t> 1</a:t>
                      </a:r>
                      <a:endParaRPr lang="en-US" sz="1400" dirty="0">
                        <a:latin typeface="Times New Roman" pitchFamily="18" charset="0"/>
                        <a:cs typeface="Times New Roman" pitchFamily="18" charset="0"/>
                      </a:endParaRPr>
                    </a:p>
                  </a:txBody>
                  <a:tcPr/>
                </a:tc>
                <a:tc>
                  <a:txBody>
                    <a:bodyPr/>
                    <a:lstStyle/>
                    <a:p>
                      <a:pPr algn="ctr"/>
                      <a:r>
                        <a:rPr lang="en-US" sz="1400" baseline="0" dirty="0" smtClean="0">
                          <a:latin typeface="Times New Roman" pitchFamily="18" charset="0"/>
                          <a:cs typeface="Times New Roman" pitchFamily="18" charset="0"/>
                        </a:rPr>
                        <a:t>push 2</a:t>
                      </a:r>
                      <a:endParaRPr lang="en-US" sz="1400" dirty="0">
                        <a:latin typeface="Times New Roman" pitchFamily="18" charset="0"/>
                        <a:cs typeface="Times New Roman" pitchFamily="18" charset="0"/>
                      </a:endParaRPr>
                    </a:p>
                  </a:txBody>
                  <a:tcPr/>
                </a:tc>
                <a:tc>
                  <a:txBody>
                    <a:bodyPr/>
                    <a:lstStyle/>
                    <a:p>
                      <a:pPr algn="ctr"/>
                      <a:r>
                        <a:rPr lang="en-US" sz="1400" baseline="0" dirty="0" smtClean="0">
                          <a:latin typeface="Times New Roman" pitchFamily="18" charset="0"/>
                          <a:cs typeface="Times New Roman" pitchFamily="18" charset="0"/>
                        </a:rPr>
                        <a:t>push 3</a:t>
                      </a:r>
                      <a:endParaRPr lang="en-US" sz="1400" dirty="0">
                        <a:latin typeface="Times New Roman" pitchFamily="18" charset="0"/>
                        <a:cs typeface="Times New Roman" pitchFamily="18" charset="0"/>
                      </a:endParaRPr>
                    </a:p>
                  </a:txBody>
                  <a:tcPr/>
                </a:tc>
                <a:tc>
                  <a:txBody>
                    <a:bodyPr/>
                    <a:lstStyle/>
                    <a:p>
                      <a:pPr algn="ctr"/>
                      <a:r>
                        <a:rPr lang="en-US" sz="1400" baseline="0" dirty="0" smtClean="0">
                          <a:latin typeface="Times New Roman" pitchFamily="18" charset="0"/>
                          <a:cs typeface="Times New Roman" pitchFamily="18" charset="0"/>
                        </a:rPr>
                        <a:t>pop 3</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pop</a:t>
                      </a:r>
                      <a:r>
                        <a:rPr lang="en-US" sz="1400" baseline="0" dirty="0" smtClean="0">
                          <a:latin typeface="Times New Roman" pitchFamily="18" charset="0"/>
                          <a:cs typeface="Times New Roman" pitchFamily="18" charset="0"/>
                        </a:rPr>
                        <a:t> 2</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pop</a:t>
                      </a:r>
                      <a:r>
                        <a:rPr lang="en-US" sz="1400" baseline="0" dirty="0" smtClean="0">
                          <a:latin typeface="Times New Roman" pitchFamily="18" charset="0"/>
                          <a:cs typeface="Times New Roman" pitchFamily="18" charset="0"/>
                        </a:rPr>
                        <a:t> 1</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output:</a:t>
                      </a:r>
                      <a:r>
                        <a:rPr lang="en-US" sz="1400" baseline="0" dirty="0" smtClean="0">
                          <a:latin typeface="Times New Roman" pitchFamily="18" charset="0"/>
                          <a:cs typeface="Times New Roman" pitchFamily="18" charset="0"/>
                        </a:rPr>
                        <a:t> 231</a:t>
                      </a:r>
                      <a:endParaRPr lang="en-US" sz="1400" dirty="0">
                        <a:latin typeface="Times New Roman" pitchFamily="18" charset="0"/>
                        <a:cs typeface="Times New Roman" pitchFamily="18" charset="0"/>
                      </a:endParaRPr>
                    </a:p>
                  </a:txBody>
                  <a:tcPr/>
                </a:tc>
              </a:tr>
            </a:tbl>
          </a:graphicData>
        </a:graphic>
      </p:graphicFrame>
      <p:cxnSp>
        <p:nvCxnSpPr>
          <p:cNvPr id="9" name="Straight Connector 8"/>
          <p:cNvCxnSpPr/>
          <p:nvPr/>
        </p:nvCxnSpPr>
        <p:spPr>
          <a:xfrm>
            <a:off x="228600" y="1752600"/>
            <a:ext cx="762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295400" y="1752600"/>
            <a:ext cx="762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438400" y="1752600"/>
            <a:ext cx="762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581400" y="1752600"/>
            <a:ext cx="762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28600" y="2895600"/>
            <a:ext cx="762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28600" y="4191000"/>
            <a:ext cx="762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28600" y="5715000"/>
            <a:ext cx="762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1295400" y="2895600"/>
            <a:ext cx="762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2438400" y="2895600"/>
            <a:ext cx="762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581400" y="2895600"/>
            <a:ext cx="762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1295400" y="4191000"/>
            <a:ext cx="762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1295400" y="5715000"/>
            <a:ext cx="762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4724400" y="1752600"/>
            <a:ext cx="762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5867400" y="1752600"/>
            <a:ext cx="762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7010400" y="1752600"/>
            <a:ext cx="762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4724400" y="2895600"/>
            <a:ext cx="762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2438400" y="4191000"/>
            <a:ext cx="762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2438400" y="5715000"/>
            <a:ext cx="762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3581400" y="4191000"/>
            <a:ext cx="762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581400" y="5715000"/>
            <a:ext cx="762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4724400" y="4191000"/>
            <a:ext cx="762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4800600" y="5715000"/>
            <a:ext cx="762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5867400" y="2895600"/>
            <a:ext cx="762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7010400" y="2895600"/>
            <a:ext cx="762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5867400" y="4191000"/>
            <a:ext cx="762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7010400" y="4191000"/>
            <a:ext cx="762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5943600" y="5715000"/>
            <a:ext cx="762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7010400" y="5715000"/>
            <a:ext cx="762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28600" y="609600"/>
          <a:ext cx="8534404" cy="1432560"/>
        </p:xfrm>
        <a:graphic>
          <a:graphicData uri="http://schemas.openxmlformats.org/drawingml/2006/table">
            <a:tbl>
              <a:tblPr firstRow="1" bandRow="1">
                <a:tableStyleId>{2D5ABB26-0587-4C30-8999-92F81FD0307C}</a:tableStyleId>
              </a:tblPr>
              <a:tblGrid>
                <a:gridCol w="990603"/>
                <a:gridCol w="1235764"/>
                <a:gridCol w="1113183"/>
                <a:gridCol w="1113183"/>
                <a:gridCol w="1113183"/>
                <a:gridCol w="1113183"/>
                <a:gridCol w="1113183"/>
                <a:gridCol w="742122"/>
              </a:tblGrid>
              <a:tr h="304800">
                <a:tc>
                  <a:txBody>
                    <a:bodyPr/>
                    <a:lstStyle/>
                    <a:p>
                      <a:pPr algn="ctr"/>
                      <a:endParaRPr lang="en-US" sz="1400" dirty="0">
                        <a:latin typeface="Times New Roman" pitchFamily="18" charset="0"/>
                        <a:cs typeface="Times New Roman" pitchFamily="18" charset="0"/>
                      </a:endParaRPr>
                    </a:p>
                  </a:txBody>
                  <a:tcPr/>
                </a:tc>
                <a:tc>
                  <a:txBody>
                    <a:bodyPr/>
                    <a:lstStyle/>
                    <a:p>
                      <a:pPr algn="ctr"/>
                      <a:endParaRPr lang="en-US" sz="1400" dirty="0">
                        <a:latin typeface="Times New Roman" pitchFamily="18" charset="0"/>
                        <a:cs typeface="Times New Roman" pitchFamily="18" charset="0"/>
                      </a:endParaRPr>
                    </a:p>
                  </a:txBody>
                  <a:tcPr/>
                </a:tc>
                <a:tc>
                  <a:txBody>
                    <a:bodyPr/>
                    <a:lstStyle/>
                    <a:p>
                      <a:pPr algn="ct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3</a:t>
                      </a:r>
                      <a:endParaRPr lang="en-US" sz="1400" dirty="0">
                        <a:latin typeface="Times New Roman" pitchFamily="18" charset="0"/>
                        <a:cs typeface="Times New Roman" pitchFamily="18" charset="0"/>
                      </a:endParaRPr>
                    </a:p>
                  </a:txBody>
                  <a:tcPr/>
                </a:tc>
                <a:tc>
                  <a:txBody>
                    <a:bodyPr/>
                    <a:lstStyle/>
                    <a:p>
                      <a:pPr algn="ctr"/>
                      <a:endParaRPr lang="en-US" sz="1400" dirty="0">
                        <a:latin typeface="Times New Roman" pitchFamily="18" charset="0"/>
                        <a:cs typeface="Times New Roman" pitchFamily="18" charset="0"/>
                      </a:endParaRPr>
                    </a:p>
                  </a:txBody>
                  <a:tcPr/>
                </a:tc>
                <a:tc>
                  <a:txBody>
                    <a:bodyPr/>
                    <a:lstStyle/>
                    <a:p>
                      <a:pPr algn="ctr"/>
                      <a:endParaRPr lang="en-US" sz="1400" dirty="0">
                        <a:latin typeface="Times New Roman" pitchFamily="18" charset="0"/>
                        <a:cs typeface="Times New Roman" pitchFamily="18" charset="0"/>
                      </a:endParaRPr>
                    </a:p>
                  </a:txBody>
                  <a:tcPr/>
                </a:tc>
                <a:tc>
                  <a:txBody>
                    <a:bodyPr/>
                    <a:lstStyle/>
                    <a:p>
                      <a:pPr algn="ctr"/>
                      <a:endParaRPr lang="en-US" sz="1400" dirty="0">
                        <a:latin typeface="Times New Roman" pitchFamily="18" charset="0"/>
                        <a:cs typeface="Times New Roman" pitchFamily="18" charset="0"/>
                      </a:endParaRPr>
                    </a:p>
                  </a:txBody>
                  <a:tcPr/>
                </a:tc>
                <a:tc>
                  <a:txBody>
                    <a:bodyPr/>
                    <a:lstStyle/>
                    <a:p>
                      <a:pPr algn="ctr"/>
                      <a:endParaRPr lang="en-US" sz="1400" dirty="0">
                        <a:latin typeface="Times New Roman" pitchFamily="18" charset="0"/>
                        <a:cs typeface="Times New Roman" pitchFamily="18" charset="0"/>
                      </a:endParaRPr>
                    </a:p>
                  </a:txBody>
                  <a:tcPr/>
                </a:tc>
              </a:tr>
              <a:tr h="304800">
                <a:tc>
                  <a:txBody>
                    <a:bodyPr/>
                    <a:lstStyle/>
                    <a:p>
                      <a:pPr algn="ctr"/>
                      <a:endParaRPr lang="en-US" sz="1400" dirty="0">
                        <a:latin typeface="Times New Roman" pitchFamily="18" charset="0"/>
                        <a:cs typeface="Times New Roman" pitchFamily="18" charset="0"/>
                      </a:endParaRPr>
                    </a:p>
                  </a:txBody>
                  <a:tcPr/>
                </a:tc>
                <a:tc>
                  <a:txBody>
                    <a:bodyPr/>
                    <a:lstStyle/>
                    <a:p>
                      <a:pPr algn="ct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2</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2</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2</a:t>
                      </a:r>
                      <a:endParaRPr lang="en-US" sz="1400" dirty="0">
                        <a:latin typeface="Times New Roman" pitchFamily="18" charset="0"/>
                        <a:cs typeface="Times New Roman" pitchFamily="18" charset="0"/>
                      </a:endParaRPr>
                    </a:p>
                  </a:txBody>
                  <a:tcPr/>
                </a:tc>
                <a:tc>
                  <a:txBody>
                    <a:bodyPr/>
                    <a:lstStyle/>
                    <a:p>
                      <a:pPr algn="ctr"/>
                      <a:endParaRPr lang="en-US" sz="1400" dirty="0">
                        <a:latin typeface="Times New Roman" pitchFamily="18" charset="0"/>
                        <a:cs typeface="Times New Roman" pitchFamily="18" charset="0"/>
                      </a:endParaRPr>
                    </a:p>
                  </a:txBody>
                  <a:tcPr/>
                </a:tc>
                <a:tc>
                  <a:txBody>
                    <a:bodyPr/>
                    <a:lstStyle/>
                    <a:p>
                      <a:pPr algn="ctr"/>
                      <a:endParaRPr lang="en-US" sz="1400" dirty="0">
                        <a:latin typeface="Times New Roman" pitchFamily="18" charset="0"/>
                        <a:cs typeface="Times New Roman" pitchFamily="18" charset="0"/>
                      </a:endParaRPr>
                    </a:p>
                  </a:txBody>
                  <a:tcPr/>
                </a:tc>
                <a:tc>
                  <a:txBody>
                    <a:bodyPr/>
                    <a:lstStyle/>
                    <a:p>
                      <a:pPr algn="ctr"/>
                      <a:endParaRPr lang="en-US" sz="1400" dirty="0">
                        <a:latin typeface="Times New Roman" pitchFamily="18" charset="0"/>
                        <a:cs typeface="Times New Roman" pitchFamily="18" charset="0"/>
                      </a:endParaRPr>
                    </a:p>
                  </a:txBody>
                  <a:tcPr/>
                </a:tc>
              </a:tr>
              <a:tr h="304800">
                <a:tc>
                  <a:txBody>
                    <a:bodyPr/>
                    <a:lstStyle/>
                    <a:p>
                      <a:pPr algn="ct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a:t>
                      </a:r>
                      <a:endParaRPr lang="en-US" sz="1400" dirty="0">
                        <a:latin typeface="Times New Roman" pitchFamily="18" charset="0"/>
                        <a:cs typeface="Times New Roman" pitchFamily="18" charset="0"/>
                      </a:endParaRPr>
                    </a:p>
                  </a:txBody>
                  <a:tcPr/>
                </a:tc>
                <a:tc>
                  <a:txBody>
                    <a:bodyPr/>
                    <a:lstStyle/>
                    <a:p>
                      <a:pPr algn="ctr"/>
                      <a:endParaRPr lang="en-US" sz="1400" dirty="0">
                        <a:latin typeface="Times New Roman" pitchFamily="18" charset="0"/>
                        <a:cs typeface="Times New Roman" pitchFamily="18" charset="0"/>
                      </a:endParaRPr>
                    </a:p>
                  </a:txBody>
                  <a:tcPr/>
                </a:tc>
                <a:tc>
                  <a:txBody>
                    <a:bodyPr/>
                    <a:lstStyle/>
                    <a:p>
                      <a:pPr algn="ctr"/>
                      <a:endParaRPr lang="en-US" sz="1400" dirty="0">
                        <a:latin typeface="Times New Roman" pitchFamily="18" charset="0"/>
                        <a:cs typeface="Times New Roman" pitchFamily="18" charset="0"/>
                      </a:endParaRPr>
                    </a:p>
                  </a:txBody>
                  <a:tcPr/>
                </a:tc>
              </a:tr>
              <a:tr h="304800">
                <a:tc>
                  <a:txBody>
                    <a:bodyPr/>
                    <a:lstStyle/>
                    <a:p>
                      <a:pPr algn="ctr"/>
                      <a:r>
                        <a:rPr lang="en-US" sz="1400" dirty="0" smtClean="0">
                          <a:latin typeface="Times New Roman" pitchFamily="18" charset="0"/>
                          <a:cs typeface="Times New Roman" pitchFamily="18" charset="0"/>
                        </a:rPr>
                        <a:t> empty stack</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push</a:t>
                      </a:r>
                      <a:r>
                        <a:rPr lang="en-US" sz="1400" baseline="0" dirty="0" smtClean="0">
                          <a:latin typeface="Times New Roman" pitchFamily="18" charset="0"/>
                          <a:cs typeface="Times New Roman" pitchFamily="18" charset="0"/>
                        </a:rPr>
                        <a:t> 1</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push</a:t>
                      </a:r>
                      <a:r>
                        <a:rPr lang="en-US" sz="1400" baseline="0" dirty="0" smtClean="0">
                          <a:latin typeface="Times New Roman" pitchFamily="18" charset="0"/>
                          <a:cs typeface="Times New Roman" pitchFamily="18" charset="0"/>
                        </a:rPr>
                        <a:t> 2</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push</a:t>
                      </a:r>
                      <a:r>
                        <a:rPr lang="en-US" sz="1400" baseline="0" dirty="0" smtClean="0">
                          <a:latin typeface="Times New Roman" pitchFamily="18" charset="0"/>
                          <a:cs typeface="Times New Roman" pitchFamily="18" charset="0"/>
                        </a:rPr>
                        <a:t> 3</a:t>
                      </a:r>
                      <a:endParaRPr lang="en-US" sz="1400" dirty="0">
                        <a:latin typeface="Times New Roman" pitchFamily="18" charset="0"/>
                        <a:cs typeface="Times New Roman" pitchFamily="18" charset="0"/>
                      </a:endParaRPr>
                    </a:p>
                  </a:txBody>
                  <a:tcPr/>
                </a:tc>
                <a:tc>
                  <a:txBody>
                    <a:bodyPr/>
                    <a:lstStyle/>
                    <a:p>
                      <a:pPr algn="ctr"/>
                      <a:r>
                        <a:rPr lang="en-US" sz="1400" baseline="0" dirty="0" smtClean="0">
                          <a:latin typeface="Times New Roman" pitchFamily="18" charset="0"/>
                          <a:cs typeface="Times New Roman" pitchFamily="18" charset="0"/>
                        </a:rPr>
                        <a:t>pop 3</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pop</a:t>
                      </a:r>
                      <a:r>
                        <a:rPr lang="en-US" sz="1400" baseline="0" dirty="0" smtClean="0">
                          <a:latin typeface="Times New Roman" pitchFamily="18" charset="0"/>
                          <a:cs typeface="Times New Roman" pitchFamily="18" charset="0"/>
                        </a:rPr>
                        <a:t> 2</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pop</a:t>
                      </a:r>
                      <a:r>
                        <a:rPr lang="en-US" sz="1400" baseline="0" dirty="0" smtClean="0">
                          <a:latin typeface="Times New Roman" pitchFamily="18" charset="0"/>
                          <a:cs typeface="Times New Roman" pitchFamily="18" charset="0"/>
                        </a:rPr>
                        <a:t> 1</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output:</a:t>
                      </a:r>
                      <a:r>
                        <a:rPr lang="en-US" sz="1400" baseline="0" dirty="0" smtClean="0">
                          <a:latin typeface="Times New Roman" pitchFamily="18" charset="0"/>
                          <a:cs typeface="Times New Roman" pitchFamily="18" charset="0"/>
                        </a:rPr>
                        <a:t> 321</a:t>
                      </a:r>
                      <a:endParaRPr lang="en-US" sz="1400" dirty="0">
                        <a:latin typeface="Times New Roman" pitchFamily="18" charset="0"/>
                        <a:cs typeface="Times New Roman" pitchFamily="18" charset="0"/>
                      </a:endParaRPr>
                    </a:p>
                  </a:txBody>
                  <a:tcPr/>
                </a:tc>
              </a:tr>
            </a:tbl>
          </a:graphicData>
        </a:graphic>
      </p:graphicFrame>
      <p:cxnSp>
        <p:nvCxnSpPr>
          <p:cNvPr id="5" name="Straight Connector 4"/>
          <p:cNvCxnSpPr/>
          <p:nvPr/>
        </p:nvCxnSpPr>
        <p:spPr>
          <a:xfrm>
            <a:off x="381000" y="1524000"/>
            <a:ext cx="762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447800" y="1524000"/>
            <a:ext cx="762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590800" y="1524000"/>
            <a:ext cx="762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733800" y="1524000"/>
            <a:ext cx="762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953000" y="1524000"/>
            <a:ext cx="762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6096000" y="1524000"/>
            <a:ext cx="762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7162800" y="1524000"/>
            <a:ext cx="762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12" name="Table 11"/>
          <p:cNvGraphicFramePr>
            <a:graphicFrameLocks noGrp="1"/>
          </p:cNvGraphicFramePr>
          <p:nvPr/>
        </p:nvGraphicFramePr>
        <p:xfrm>
          <a:off x="1676400" y="4191000"/>
          <a:ext cx="5565916" cy="1432560"/>
        </p:xfrm>
        <a:graphic>
          <a:graphicData uri="http://schemas.openxmlformats.org/drawingml/2006/table">
            <a:tbl>
              <a:tblPr firstRow="1" bandRow="1">
                <a:tableStyleId>{2D5ABB26-0587-4C30-8999-92F81FD0307C}</a:tableStyleId>
              </a:tblPr>
              <a:tblGrid>
                <a:gridCol w="990603"/>
                <a:gridCol w="1235764"/>
                <a:gridCol w="1113183"/>
                <a:gridCol w="1113183"/>
                <a:gridCol w="1113183"/>
              </a:tblGrid>
              <a:tr h="304800">
                <a:tc>
                  <a:txBody>
                    <a:bodyPr/>
                    <a:lstStyle/>
                    <a:p>
                      <a:pPr algn="ctr"/>
                      <a:endParaRPr lang="en-US" sz="1400" dirty="0">
                        <a:latin typeface="Times New Roman" pitchFamily="18" charset="0"/>
                        <a:cs typeface="Times New Roman" pitchFamily="18" charset="0"/>
                      </a:endParaRPr>
                    </a:p>
                  </a:txBody>
                  <a:tcPr/>
                </a:tc>
                <a:tc>
                  <a:txBody>
                    <a:bodyPr/>
                    <a:lstStyle/>
                    <a:p>
                      <a:pPr algn="ctr"/>
                      <a:endParaRPr lang="en-US" sz="1400" dirty="0">
                        <a:latin typeface="Times New Roman" pitchFamily="18" charset="0"/>
                        <a:cs typeface="Times New Roman" pitchFamily="18" charset="0"/>
                      </a:endParaRPr>
                    </a:p>
                  </a:txBody>
                  <a:tcPr/>
                </a:tc>
                <a:tc>
                  <a:txBody>
                    <a:bodyPr/>
                    <a:lstStyle/>
                    <a:p>
                      <a:pPr algn="ct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3</a:t>
                      </a:r>
                      <a:endParaRPr lang="en-US" sz="1400" dirty="0">
                        <a:latin typeface="Times New Roman" pitchFamily="18" charset="0"/>
                        <a:cs typeface="Times New Roman" pitchFamily="18" charset="0"/>
                      </a:endParaRPr>
                    </a:p>
                  </a:txBody>
                  <a:tcPr/>
                </a:tc>
                <a:tc>
                  <a:txBody>
                    <a:bodyPr/>
                    <a:lstStyle/>
                    <a:p>
                      <a:pPr algn="ctr"/>
                      <a:endParaRPr lang="en-US" sz="1400" dirty="0">
                        <a:latin typeface="Times New Roman" pitchFamily="18" charset="0"/>
                        <a:cs typeface="Times New Roman" pitchFamily="18" charset="0"/>
                      </a:endParaRPr>
                    </a:p>
                  </a:txBody>
                  <a:tcPr/>
                </a:tc>
              </a:tr>
              <a:tr h="304800">
                <a:tc>
                  <a:txBody>
                    <a:bodyPr/>
                    <a:lstStyle/>
                    <a:p>
                      <a:pPr algn="ctr"/>
                      <a:endParaRPr lang="en-US" sz="1400" dirty="0">
                        <a:latin typeface="Times New Roman" pitchFamily="18" charset="0"/>
                        <a:cs typeface="Times New Roman" pitchFamily="18" charset="0"/>
                      </a:endParaRPr>
                    </a:p>
                  </a:txBody>
                  <a:tcPr/>
                </a:tc>
                <a:tc>
                  <a:txBody>
                    <a:bodyPr/>
                    <a:lstStyle/>
                    <a:p>
                      <a:pPr algn="ct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2</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2</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2</a:t>
                      </a:r>
                      <a:endParaRPr lang="en-US" sz="1400" dirty="0">
                        <a:latin typeface="Times New Roman" pitchFamily="18" charset="0"/>
                        <a:cs typeface="Times New Roman" pitchFamily="18" charset="0"/>
                      </a:endParaRPr>
                    </a:p>
                  </a:txBody>
                  <a:tcPr/>
                </a:tc>
              </a:tr>
              <a:tr h="304800">
                <a:tc>
                  <a:txBody>
                    <a:bodyPr/>
                    <a:lstStyle/>
                    <a:p>
                      <a:pPr algn="ct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1</a:t>
                      </a:r>
                      <a:endParaRPr lang="en-US" sz="1400" dirty="0">
                        <a:latin typeface="Times New Roman" pitchFamily="18" charset="0"/>
                        <a:cs typeface="Times New Roman" pitchFamily="18" charset="0"/>
                      </a:endParaRPr>
                    </a:p>
                  </a:txBody>
                  <a:tcPr/>
                </a:tc>
              </a:tr>
              <a:tr h="304800">
                <a:tc>
                  <a:txBody>
                    <a:bodyPr/>
                    <a:lstStyle/>
                    <a:p>
                      <a:pPr algn="ctr"/>
                      <a:r>
                        <a:rPr lang="en-US" sz="1400" dirty="0" smtClean="0">
                          <a:latin typeface="Times New Roman" pitchFamily="18" charset="0"/>
                          <a:cs typeface="Times New Roman" pitchFamily="18" charset="0"/>
                        </a:rPr>
                        <a:t> empty stack</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push</a:t>
                      </a:r>
                      <a:r>
                        <a:rPr lang="en-US" sz="1400" baseline="0" dirty="0" smtClean="0">
                          <a:latin typeface="Times New Roman" pitchFamily="18" charset="0"/>
                          <a:cs typeface="Times New Roman" pitchFamily="18" charset="0"/>
                        </a:rPr>
                        <a:t> 1</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push</a:t>
                      </a:r>
                      <a:r>
                        <a:rPr lang="en-US" sz="1400" baseline="0" dirty="0" smtClean="0">
                          <a:latin typeface="Times New Roman" pitchFamily="18" charset="0"/>
                          <a:cs typeface="Times New Roman" pitchFamily="18" charset="0"/>
                        </a:rPr>
                        <a:t> 2</a:t>
                      </a:r>
                      <a:endParaRPr lang="en-US" sz="1400" dirty="0">
                        <a:latin typeface="Times New Roman" pitchFamily="18" charset="0"/>
                        <a:cs typeface="Times New Roman" pitchFamily="18" charset="0"/>
                      </a:endParaRPr>
                    </a:p>
                  </a:txBody>
                  <a:tcPr/>
                </a:tc>
                <a:tc>
                  <a:txBody>
                    <a:bodyPr/>
                    <a:lstStyle/>
                    <a:p>
                      <a:pPr algn="ctr"/>
                      <a:r>
                        <a:rPr lang="en-US" sz="1400" dirty="0" smtClean="0">
                          <a:latin typeface="Times New Roman" pitchFamily="18" charset="0"/>
                          <a:cs typeface="Times New Roman" pitchFamily="18" charset="0"/>
                        </a:rPr>
                        <a:t>push</a:t>
                      </a:r>
                      <a:r>
                        <a:rPr lang="en-US" sz="1400" baseline="0" dirty="0" smtClean="0">
                          <a:latin typeface="Times New Roman" pitchFamily="18" charset="0"/>
                          <a:cs typeface="Times New Roman" pitchFamily="18" charset="0"/>
                        </a:rPr>
                        <a:t> 3</a:t>
                      </a:r>
                      <a:endParaRPr lang="en-US" sz="1400" dirty="0">
                        <a:latin typeface="Times New Roman" pitchFamily="18" charset="0"/>
                        <a:cs typeface="Times New Roman" pitchFamily="18" charset="0"/>
                      </a:endParaRPr>
                    </a:p>
                  </a:txBody>
                  <a:tcPr/>
                </a:tc>
                <a:tc>
                  <a:txBody>
                    <a:bodyPr/>
                    <a:lstStyle/>
                    <a:p>
                      <a:pPr algn="ctr"/>
                      <a:r>
                        <a:rPr lang="en-US" sz="1400" baseline="0" dirty="0" smtClean="0">
                          <a:latin typeface="Times New Roman" pitchFamily="18" charset="0"/>
                          <a:cs typeface="Times New Roman" pitchFamily="18" charset="0"/>
                        </a:rPr>
                        <a:t>pop 3</a:t>
                      </a:r>
                      <a:endParaRPr lang="en-US" sz="1400" dirty="0">
                        <a:latin typeface="Times New Roman" pitchFamily="18" charset="0"/>
                        <a:cs typeface="Times New Roman" pitchFamily="18" charset="0"/>
                      </a:endParaRPr>
                    </a:p>
                  </a:txBody>
                  <a:tcPr/>
                </a:tc>
              </a:tr>
            </a:tbl>
          </a:graphicData>
        </a:graphic>
      </p:graphicFrame>
      <p:sp>
        <p:nvSpPr>
          <p:cNvPr id="13" name="TextBox 12"/>
          <p:cNvSpPr txBox="1"/>
          <p:nvPr/>
        </p:nvSpPr>
        <p:spPr>
          <a:xfrm>
            <a:off x="914400" y="2514600"/>
            <a:ext cx="6858000" cy="1015663"/>
          </a:xfrm>
          <a:prstGeom prst="rect">
            <a:avLst/>
          </a:prstGeom>
          <a:noFill/>
        </p:spPr>
        <p:txBody>
          <a:bodyPr wrap="square" rtlCol="0">
            <a:spAutoFit/>
          </a:bodyPr>
          <a:lstStyle/>
          <a:p>
            <a:r>
              <a:rPr lang="en-US" sz="2000" dirty="0" smtClean="0">
                <a:latin typeface="Times New Roman" pitchFamily="18" charset="0"/>
                <a:cs typeface="Times New Roman" pitchFamily="18" charset="0"/>
              </a:rPr>
              <a:t>Notice that the permutation, 312, cannot be made. It would have to start with the steps shown below, but there is no way to pop 1 before popping 2.</a:t>
            </a:r>
            <a:endParaRPr lang="en-US" sz="2000" dirty="0">
              <a:latin typeface="Times New Roman" pitchFamily="18" charset="0"/>
              <a:cs typeface="Times New Roman" pitchFamily="18" charset="0"/>
            </a:endParaRPr>
          </a:p>
        </p:txBody>
      </p:sp>
      <p:cxnSp>
        <p:nvCxnSpPr>
          <p:cNvPr id="14" name="Straight Connector 13"/>
          <p:cNvCxnSpPr/>
          <p:nvPr/>
        </p:nvCxnSpPr>
        <p:spPr>
          <a:xfrm>
            <a:off x="1752600" y="5105400"/>
            <a:ext cx="762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819400" y="5105400"/>
            <a:ext cx="762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962400" y="5105400"/>
            <a:ext cx="762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105400" y="5105400"/>
            <a:ext cx="762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324600" y="5105400"/>
            <a:ext cx="762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1143000"/>
          </a:xfrm>
        </p:spPr>
        <p:txBody>
          <a:bodyPr>
            <a:normAutofit/>
          </a:bodyPr>
          <a:lstStyle/>
          <a:p>
            <a:pPr algn="ctr"/>
            <a:r>
              <a:rPr lang="en-US" dirty="0" smtClean="0">
                <a:latin typeface="Times New Roman" pitchFamily="18" charset="0"/>
                <a:cs typeface="Times New Roman" pitchFamily="18" charset="0"/>
              </a:rPr>
              <a:t>Explicit Formula from Euler’s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Recursive Formula</a:t>
            </a:r>
            <a:endParaRPr lang="en-US" dirty="0">
              <a:latin typeface="Times New Roman" pitchFamily="18" charset="0"/>
              <a:cs typeface="Times New Roman" pitchFamily="18" charset="0"/>
            </a:endParaRPr>
          </a:p>
        </p:txBody>
      </p:sp>
      <p:sp>
        <p:nvSpPr>
          <p:cNvPr id="7" name="TextBox 6"/>
          <p:cNvSpPr txBox="1"/>
          <p:nvPr/>
        </p:nvSpPr>
        <p:spPr>
          <a:xfrm>
            <a:off x="0" y="1371600"/>
            <a:ext cx="8534400" cy="5157822"/>
          </a:xfrm>
          <a:prstGeom prst="rect">
            <a:avLst/>
          </a:prstGeom>
          <a:noFill/>
        </p:spPr>
        <p:txBody>
          <a:bodyPr wrap="square" rtlCol="0">
            <a:spAutoFit/>
          </a:bodyPr>
          <a:lstStyle/>
          <a:p>
            <a:pPr algn="ctr">
              <a:buNone/>
            </a:pPr>
            <a:r>
              <a:rPr lang="en-US" sz="2800" i="1" dirty="0" err="1" smtClean="0">
                <a:latin typeface="Times New Roman" pitchFamily="18" charset="0"/>
                <a:cs typeface="Times New Roman" pitchFamily="18" charset="0"/>
                <a:sym typeface="Symbol"/>
              </a:rPr>
              <a:t>C</a:t>
            </a:r>
            <a:r>
              <a:rPr lang="en-US" sz="2400" i="1" baseline="-25000" dirty="0" err="1" smtClean="0">
                <a:latin typeface="Times New Roman" pitchFamily="18" charset="0"/>
                <a:cs typeface="Times New Roman" pitchFamily="18" charset="0"/>
                <a:sym typeface="Symbol"/>
              </a:rPr>
              <a:t>n</a:t>
            </a:r>
            <a:r>
              <a:rPr lang="en-US" sz="2800" i="1" baseline="-25000" dirty="0" smtClean="0">
                <a:latin typeface="Times New Roman" pitchFamily="18" charset="0"/>
                <a:cs typeface="Times New Roman" pitchFamily="18" charset="0"/>
                <a:sym typeface="Symbol"/>
              </a:rPr>
              <a:t> </a:t>
            </a:r>
            <a:r>
              <a:rPr lang="en-US" b="1" dirty="0" smtClean="0">
                <a:latin typeface="Times New Roman" pitchFamily="18" charset="0"/>
                <a:cs typeface="Times New Roman" pitchFamily="18" charset="0"/>
                <a:sym typeface="Symbol"/>
              </a:rPr>
              <a:t>=   </a:t>
            </a:r>
            <a:r>
              <a:rPr lang="en-US" dirty="0" smtClean="0">
                <a:latin typeface="Times New Roman" pitchFamily="18" charset="0"/>
                <a:cs typeface="Times New Roman" pitchFamily="18" charset="0"/>
                <a:sym typeface="Symbol"/>
              </a:rPr>
              <a:t>4</a:t>
            </a:r>
            <a:r>
              <a:rPr lang="en-US" i="1" dirty="0" smtClean="0">
                <a:latin typeface="Times New Roman" pitchFamily="18" charset="0"/>
                <a:cs typeface="Times New Roman" pitchFamily="18" charset="0"/>
                <a:sym typeface="Symbol"/>
              </a:rPr>
              <a:t>n</a:t>
            </a:r>
            <a:r>
              <a:rPr lang="en-US" dirty="0" smtClean="0">
                <a:latin typeface="Times New Roman" pitchFamily="18" charset="0"/>
                <a:cs typeface="Times New Roman" pitchFamily="18" charset="0"/>
                <a:sym typeface="Symbol"/>
              </a:rPr>
              <a:t> – 2  </a:t>
            </a:r>
            <a:r>
              <a:rPr lang="en-US" sz="2800" dirty="0" smtClean="0">
                <a:latin typeface="Times New Roman" pitchFamily="18" charset="0"/>
                <a:cs typeface="Times New Roman" pitchFamily="18" charset="0"/>
                <a:sym typeface="Symbol"/>
              </a:rPr>
              <a:t></a:t>
            </a:r>
            <a:r>
              <a:rPr lang="en-US" dirty="0" smtClean="0">
                <a:latin typeface="Times New Roman" pitchFamily="18" charset="0"/>
                <a:cs typeface="Times New Roman" pitchFamily="18" charset="0"/>
                <a:sym typeface="Symbol"/>
              </a:rPr>
              <a:t>   </a:t>
            </a:r>
            <a:r>
              <a:rPr lang="en-US" sz="2800" i="1" dirty="0" err="1" smtClean="0">
                <a:latin typeface="Times New Roman" pitchFamily="18" charset="0"/>
                <a:cs typeface="Times New Roman" pitchFamily="18" charset="0"/>
                <a:sym typeface="Symbol"/>
              </a:rPr>
              <a:t>C</a:t>
            </a:r>
            <a:r>
              <a:rPr lang="en-US" sz="2800" i="1" baseline="-25000" dirty="0" err="1" smtClean="0">
                <a:latin typeface="Times New Roman" pitchFamily="18" charset="0"/>
                <a:cs typeface="Times New Roman" pitchFamily="18" charset="0"/>
                <a:sym typeface="Symbol"/>
              </a:rPr>
              <a:t>n</a:t>
            </a:r>
            <a:r>
              <a:rPr lang="en-US" sz="2800" i="1" baseline="-25000" dirty="0" smtClean="0">
                <a:latin typeface="Times New Roman" pitchFamily="18" charset="0"/>
                <a:cs typeface="Times New Roman" pitchFamily="18" charset="0"/>
                <a:sym typeface="Symbol"/>
              </a:rPr>
              <a:t> – </a:t>
            </a:r>
            <a:r>
              <a:rPr lang="en-US" sz="2800" baseline="-25000" dirty="0" smtClean="0">
                <a:latin typeface="Times New Roman" pitchFamily="18" charset="0"/>
                <a:cs typeface="Times New Roman" pitchFamily="18" charset="0"/>
                <a:sym typeface="Symbol"/>
              </a:rPr>
              <a:t>1</a:t>
            </a:r>
          </a:p>
          <a:p>
            <a:pPr>
              <a:buNone/>
            </a:pPr>
            <a:r>
              <a:rPr lang="en-US" sz="2800" i="1" baseline="-25000" dirty="0" smtClean="0">
                <a:latin typeface="Times New Roman" pitchFamily="18" charset="0"/>
                <a:cs typeface="Times New Roman" pitchFamily="18" charset="0"/>
                <a:sym typeface="Symbol"/>
              </a:rPr>
              <a:t> 				 </a:t>
            </a:r>
            <a:r>
              <a:rPr lang="en-US" i="1" dirty="0" smtClean="0">
                <a:latin typeface="Times New Roman" pitchFamily="18" charset="0"/>
                <a:cs typeface="Times New Roman" pitchFamily="18" charset="0"/>
                <a:sym typeface="Symbol"/>
              </a:rPr>
              <a:t>n + </a:t>
            </a:r>
            <a:r>
              <a:rPr lang="en-US" dirty="0" smtClean="0">
                <a:latin typeface="Times New Roman" pitchFamily="18" charset="0"/>
                <a:cs typeface="Times New Roman" pitchFamily="18" charset="0"/>
                <a:sym typeface="Symbol"/>
              </a:rPr>
              <a:t>1</a:t>
            </a:r>
          </a:p>
          <a:p>
            <a:pPr algn="ctr">
              <a:buNone/>
            </a:pPr>
            <a:r>
              <a:rPr lang="en-US" b="1" dirty="0" smtClean="0">
                <a:latin typeface="Times New Roman" pitchFamily="18" charset="0"/>
                <a:cs typeface="Times New Roman" pitchFamily="18" charset="0"/>
                <a:sym typeface="Symbol"/>
              </a:rPr>
              <a:t>=   (</a:t>
            </a:r>
            <a:r>
              <a:rPr lang="en-US" dirty="0" smtClean="0">
                <a:latin typeface="Times New Roman" pitchFamily="18" charset="0"/>
                <a:cs typeface="Times New Roman" pitchFamily="18" charset="0"/>
                <a:sym typeface="Symbol"/>
              </a:rPr>
              <a:t>4</a:t>
            </a:r>
            <a:r>
              <a:rPr lang="en-US" i="1" dirty="0" smtClean="0">
                <a:latin typeface="Times New Roman" pitchFamily="18" charset="0"/>
                <a:cs typeface="Times New Roman" pitchFamily="18" charset="0"/>
                <a:sym typeface="Symbol"/>
              </a:rPr>
              <a:t>n</a:t>
            </a:r>
            <a:r>
              <a:rPr lang="en-US" dirty="0" smtClean="0">
                <a:latin typeface="Times New Roman" pitchFamily="18" charset="0"/>
                <a:cs typeface="Times New Roman" pitchFamily="18" charset="0"/>
                <a:sym typeface="Symbol"/>
              </a:rPr>
              <a:t> – 2)(4</a:t>
            </a:r>
            <a:r>
              <a:rPr lang="en-US" i="1" dirty="0" smtClean="0">
                <a:latin typeface="Times New Roman" pitchFamily="18" charset="0"/>
                <a:cs typeface="Times New Roman" pitchFamily="18" charset="0"/>
                <a:sym typeface="Symbol"/>
              </a:rPr>
              <a:t>n</a:t>
            </a:r>
            <a:r>
              <a:rPr lang="en-US" dirty="0" smtClean="0">
                <a:latin typeface="Times New Roman" pitchFamily="18" charset="0"/>
                <a:cs typeface="Times New Roman" pitchFamily="18" charset="0"/>
                <a:sym typeface="Symbol"/>
              </a:rPr>
              <a:t> – 6) </a:t>
            </a:r>
            <a:r>
              <a:rPr lang="en-US" sz="2400" dirty="0" smtClean="0">
                <a:latin typeface="Times New Roman" pitchFamily="18" charset="0"/>
                <a:cs typeface="Times New Roman" pitchFamily="18" charset="0"/>
                <a:sym typeface="Symbol"/>
              </a:rPr>
              <a:t></a:t>
            </a:r>
            <a:r>
              <a:rPr lang="en-US" sz="1600" dirty="0" smtClean="0">
                <a:latin typeface="Times New Roman" pitchFamily="18" charset="0"/>
                <a:cs typeface="Times New Roman" pitchFamily="18" charset="0"/>
                <a:sym typeface="Symbol"/>
              </a:rPr>
              <a:t>   </a:t>
            </a:r>
            <a:r>
              <a:rPr lang="en-US" sz="2800" i="1" dirty="0" err="1" smtClean="0">
                <a:latin typeface="Times New Roman" pitchFamily="18" charset="0"/>
                <a:cs typeface="Times New Roman" pitchFamily="18" charset="0"/>
                <a:sym typeface="Symbol"/>
              </a:rPr>
              <a:t>C</a:t>
            </a:r>
            <a:r>
              <a:rPr lang="en-US" sz="2800" i="1" baseline="-25000" dirty="0" err="1" smtClean="0">
                <a:latin typeface="Times New Roman" pitchFamily="18" charset="0"/>
                <a:cs typeface="Times New Roman" pitchFamily="18" charset="0"/>
                <a:sym typeface="Symbol"/>
              </a:rPr>
              <a:t>n</a:t>
            </a:r>
            <a:r>
              <a:rPr lang="en-US" sz="2800" i="1" baseline="-25000" dirty="0" smtClean="0">
                <a:latin typeface="Times New Roman" pitchFamily="18" charset="0"/>
                <a:cs typeface="Times New Roman" pitchFamily="18" charset="0"/>
                <a:sym typeface="Symbol"/>
              </a:rPr>
              <a:t> – </a:t>
            </a:r>
            <a:r>
              <a:rPr lang="en-US" sz="2800" baseline="-25000" dirty="0" smtClean="0">
                <a:latin typeface="Times New Roman" pitchFamily="18" charset="0"/>
                <a:cs typeface="Times New Roman" pitchFamily="18" charset="0"/>
                <a:sym typeface="Symbol"/>
              </a:rPr>
              <a:t>2</a:t>
            </a:r>
          </a:p>
          <a:p>
            <a:pPr>
              <a:buNone/>
            </a:pPr>
            <a:r>
              <a:rPr lang="en-US" sz="2800" i="1" baseline="-25000" dirty="0" smtClean="0">
                <a:latin typeface="Times New Roman" pitchFamily="18" charset="0"/>
                <a:cs typeface="Times New Roman" pitchFamily="18" charset="0"/>
                <a:sym typeface="Symbol"/>
              </a:rPr>
              <a:t> 			</a:t>
            </a:r>
            <a:r>
              <a:rPr lang="en-US" sz="2800" i="1" dirty="0" smtClean="0">
                <a:latin typeface="Times New Roman" pitchFamily="18" charset="0"/>
                <a:cs typeface="Times New Roman" pitchFamily="18" charset="0"/>
                <a:sym typeface="Symbol"/>
              </a:rPr>
              <a:t>         </a:t>
            </a:r>
            <a:r>
              <a:rPr lang="en-US" dirty="0" smtClean="0">
                <a:latin typeface="Times New Roman" pitchFamily="18" charset="0"/>
                <a:cs typeface="Times New Roman" pitchFamily="18" charset="0"/>
                <a:sym typeface="Symbol"/>
              </a:rPr>
              <a:t>(</a:t>
            </a:r>
            <a:r>
              <a:rPr lang="en-US" i="1" dirty="0" smtClean="0">
                <a:latin typeface="Times New Roman" pitchFamily="18" charset="0"/>
                <a:cs typeface="Times New Roman" pitchFamily="18" charset="0"/>
                <a:sym typeface="Symbol"/>
              </a:rPr>
              <a:t>n + </a:t>
            </a:r>
            <a:r>
              <a:rPr lang="en-US" dirty="0" smtClean="0">
                <a:latin typeface="Times New Roman" pitchFamily="18" charset="0"/>
                <a:cs typeface="Times New Roman" pitchFamily="18" charset="0"/>
                <a:sym typeface="Symbol"/>
              </a:rPr>
              <a:t>1)</a:t>
            </a:r>
            <a:r>
              <a:rPr lang="en-US" i="1" dirty="0" smtClean="0">
                <a:latin typeface="Times New Roman" pitchFamily="18" charset="0"/>
                <a:cs typeface="Times New Roman" pitchFamily="18" charset="0"/>
                <a:sym typeface="Symbol"/>
              </a:rPr>
              <a:t>n</a:t>
            </a:r>
          </a:p>
          <a:p>
            <a:pPr algn="ctr">
              <a:buNone/>
            </a:pPr>
            <a:r>
              <a:rPr lang="en-US" b="1" dirty="0" smtClean="0">
                <a:latin typeface="Times New Roman" pitchFamily="18" charset="0"/>
                <a:cs typeface="Times New Roman" pitchFamily="18" charset="0"/>
                <a:sym typeface="Symbol"/>
              </a:rPr>
              <a:t>=   (</a:t>
            </a:r>
            <a:r>
              <a:rPr lang="en-US" dirty="0" smtClean="0">
                <a:latin typeface="Times New Roman" pitchFamily="18" charset="0"/>
                <a:cs typeface="Times New Roman" pitchFamily="18" charset="0"/>
                <a:sym typeface="Symbol"/>
              </a:rPr>
              <a:t>4</a:t>
            </a:r>
            <a:r>
              <a:rPr lang="en-US" i="1" dirty="0" smtClean="0">
                <a:latin typeface="Times New Roman" pitchFamily="18" charset="0"/>
                <a:cs typeface="Times New Roman" pitchFamily="18" charset="0"/>
                <a:sym typeface="Symbol"/>
              </a:rPr>
              <a:t>n</a:t>
            </a:r>
            <a:r>
              <a:rPr lang="en-US" dirty="0" smtClean="0">
                <a:latin typeface="Times New Roman" pitchFamily="18" charset="0"/>
                <a:cs typeface="Times New Roman" pitchFamily="18" charset="0"/>
                <a:sym typeface="Symbol"/>
              </a:rPr>
              <a:t> – 2)(4</a:t>
            </a:r>
            <a:r>
              <a:rPr lang="en-US" i="1" dirty="0" smtClean="0">
                <a:latin typeface="Times New Roman" pitchFamily="18" charset="0"/>
                <a:cs typeface="Times New Roman" pitchFamily="18" charset="0"/>
                <a:sym typeface="Symbol"/>
              </a:rPr>
              <a:t>n</a:t>
            </a:r>
            <a:r>
              <a:rPr lang="en-US" dirty="0" smtClean="0">
                <a:latin typeface="Times New Roman" pitchFamily="18" charset="0"/>
                <a:cs typeface="Times New Roman" pitchFamily="18" charset="0"/>
                <a:sym typeface="Symbol"/>
              </a:rPr>
              <a:t> – 6)(4</a:t>
            </a:r>
            <a:r>
              <a:rPr lang="en-US" i="1" dirty="0" smtClean="0">
                <a:latin typeface="Times New Roman" pitchFamily="18" charset="0"/>
                <a:cs typeface="Times New Roman" pitchFamily="18" charset="0"/>
                <a:sym typeface="Symbol"/>
              </a:rPr>
              <a:t>n</a:t>
            </a:r>
            <a:r>
              <a:rPr lang="en-US" dirty="0" smtClean="0">
                <a:latin typeface="Times New Roman" pitchFamily="18" charset="0"/>
                <a:cs typeface="Times New Roman" pitchFamily="18" charset="0"/>
                <a:sym typeface="Symbol"/>
              </a:rPr>
              <a:t>-10) </a:t>
            </a:r>
            <a:r>
              <a:rPr lang="en-US" sz="2800" dirty="0" smtClean="0">
                <a:latin typeface="Times New Roman" pitchFamily="18" charset="0"/>
                <a:cs typeface="Times New Roman" pitchFamily="18" charset="0"/>
                <a:sym typeface="Symbol"/>
              </a:rPr>
              <a:t></a:t>
            </a:r>
            <a:r>
              <a:rPr lang="en-US" dirty="0" smtClean="0">
                <a:latin typeface="Times New Roman" pitchFamily="18" charset="0"/>
                <a:cs typeface="Times New Roman" pitchFamily="18" charset="0"/>
                <a:sym typeface="Symbol"/>
              </a:rPr>
              <a:t>   </a:t>
            </a:r>
            <a:r>
              <a:rPr lang="en-US" sz="2800" i="1" dirty="0" err="1" smtClean="0">
                <a:latin typeface="Times New Roman" pitchFamily="18" charset="0"/>
                <a:cs typeface="Times New Roman" pitchFamily="18" charset="0"/>
                <a:sym typeface="Symbol"/>
              </a:rPr>
              <a:t>C</a:t>
            </a:r>
            <a:r>
              <a:rPr lang="en-US" sz="2800" i="1" baseline="-25000" dirty="0" err="1" smtClean="0">
                <a:latin typeface="Times New Roman" pitchFamily="18" charset="0"/>
                <a:cs typeface="Times New Roman" pitchFamily="18" charset="0"/>
                <a:sym typeface="Symbol"/>
              </a:rPr>
              <a:t>n</a:t>
            </a:r>
            <a:r>
              <a:rPr lang="en-US" sz="2800" i="1" baseline="-25000" dirty="0" smtClean="0">
                <a:latin typeface="Times New Roman" pitchFamily="18" charset="0"/>
                <a:cs typeface="Times New Roman" pitchFamily="18" charset="0"/>
                <a:sym typeface="Symbol"/>
              </a:rPr>
              <a:t> – </a:t>
            </a:r>
            <a:r>
              <a:rPr lang="en-US" sz="2800" baseline="-25000" dirty="0" smtClean="0">
                <a:latin typeface="Times New Roman" pitchFamily="18" charset="0"/>
                <a:cs typeface="Times New Roman" pitchFamily="18" charset="0"/>
                <a:sym typeface="Symbol"/>
              </a:rPr>
              <a:t>3</a:t>
            </a:r>
          </a:p>
          <a:p>
            <a:pPr>
              <a:buNone/>
            </a:pPr>
            <a:r>
              <a:rPr lang="en-US" sz="2800" i="1" baseline="-25000" dirty="0" smtClean="0">
                <a:latin typeface="Times New Roman" pitchFamily="18" charset="0"/>
                <a:cs typeface="Times New Roman" pitchFamily="18" charset="0"/>
                <a:sym typeface="Symbol"/>
              </a:rPr>
              <a:t> 			</a:t>
            </a:r>
            <a:r>
              <a:rPr lang="en-US" sz="2800" i="1" dirty="0" smtClean="0">
                <a:latin typeface="Times New Roman" pitchFamily="18" charset="0"/>
                <a:cs typeface="Times New Roman" pitchFamily="18" charset="0"/>
                <a:sym typeface="Symbol"/>
              </a:rPr>
              <a:t>     </a:t>
            </a:r>
            <a:r>
              <a:rPr lang="en-US" dirty="0" smtClean="0">
                <a:latin typeface="Times New Roman" pitchFamily="18" charset="0"/>
                <a:cs typeface="Times New Roman" pitchFamily="18" charset="0"/>
                <a:sym typeface="Symbol"/>
              </a:rPr>
              <a:t>(</a:t>
            </a:r>
            <a:r>
              <a:rPr lang="en-US" i="1" dirty="0" smtClean="0">
                <a:latin typeface="Times New Roman" pitchFamily="18" charset="0"/>
                <a:cs typeface="Times New Roman" pitchFamily="18" charset="0"/>
                <a:sym typeface="Symbol"/>
              </a:rPr>
              <a:t>n + </a:t>
            </a:r>
            <a:r>
              <a:rPr lang="en-US" dirty="0" smtClean="0">
                <a:latin typeface="Times New Roman" pitchFamily="18" charset="0"/>
                <a:cs typeface="Times New Roman" pitchFamily="18" charset="0"/>
                <a:sym typeface="Symbol"/>
              </a:rPr>
              <a:t>1)</a:t>
            </a:r>
            <a:r>
              <a:rPr lang="en-US" i="1" dirty="0" smtClean="0">
                <a:latin typeface="Times New Roman" pitchFamily="18" charset="0"/>
                <a:cs typeface="Times New Roman" pitchFamily="18" charset="0"/>
                <a:sym typeface="Symbol"/>
              </a:rPr>
              <a:t>n</a:t>
            </a:r>
            <a:r>
              <a:rPr lang="en-US" dirty="0" smtClean="0">
                <a:latin typeface="Times New Roman" pitchFamily="18" charset="0"/>
                <a:cs typeface="Times New Roman" pitchFamily="18" charset="0"/>
                <a:sym typeface="Symbol"/>
              </a:rPr>
              <a:t>(</a:t>
            </a:r>
            <a:r>
              <a:rPr lang="en-US" i="1" dirty="0" smtClean="0">
                <a:latin typeface="Times New Roman" pitchFamily="18" charset="0"/>
                <a:cs typeface="Times New Roman" pitchFamily="18" charset="0"/>
                <a:sym typeface="Symbol"/>
              </a:rPr>
              <a:t>n</a:t>
            </a:r>
            <a:r>
              <a:rPr lang="en-US" dirty="0" smtClean="0">
                <a:latin typeface="Times New Roman" pitchFamily="18" charset="0"/>
                <a:cs typeface="Times New Roman" pitchFamily="18" charset="0"/>
                <a:sym typeface="Symbol"/>
              </a:rPr>
              <a:t> – 1)</a:t>
            </a:r>
          </a:p>
          <a:p>
            <a:pPr>
              <a:buNone/>
            </a:pPr>
            <a:endParaRPr lang="en-US" sz="1000" dirty="0" smtClean="0">
              <a:latin typeface="Times New Roman" pitchFamily="18" charset="0"/>
              <a:cs typeface="Times New Roman" pitchFamily="18" charset="0"/>
              <a:sym typeface="Symbol"/>
            </a:endParaRPr>
          </a:p>
          <a:p>
            <a:pPr>
              <a:buNone/>
            </a:pPr>
            <a:endParaRPr lang="en-US" sz="1600" dirty="0" smtClean="0">
              <a:latin typeface="Times New Roman" pitchFamily="18" charset="0"/>
              <a:cs typeface="Times New Roman" pitchFamily="18" charset="0"/>
              <a:sym typeface="Symbol"/>
            </a:endParaRPr>
          </a:p>
          <a:p>
            <a:pPr algn="ctr">
              <a:buNone/>
            </a:pPr>
            <a:r>
              <a:rPr lang="en-US" sz="2200" dirty="0" smtClean="0">
                <a:latin typeface="Times New Roman" pitchFamily="18" charset="0"/>
                <a:cs typeface="Times New Roman" pitchFamily="18" charset="0"/>
                <a:sym typeface="Symbol"/>
              </a:rPr>
              <a:t>This continues on until the last term is </a:t>
            </a:r>
            <a:r>
              <a:rPr lang="en-US" sz="2200" i="1" dirty="0" smtClean="0">
                <a:latin typeface="Times New Roman" pitchFamily="18" charset="0"/>
                <a:cs typeface="Times New Roman" pitchFamily="18" charset="0"/>
                <a:sym typeface="Symbol"/>
              </a:rPr>
              <a:t>C</a:t>
            </a:r>
            <a:r>
              <a:rPr lang="en-US" sz="2200" baseline="-25000" dirty="0" smtClean="0">
                <a:latin typeface="Times New Roman" pitchFamily="18" charset="0"/>
                <a:cs typeface="Times New Roman" pitchFamily="18" charset="0"/>
                <a:sym typeface="Symbol"/>
              </a:rPr>
              <a:t>0</a:t>
            </a:r>
          </a:p>
          <a:p>
            <a:pPr algn="ctr">
              <a:buNone/>
            </a:pPr>
            <a:endParaRPr lang="en-US" sz="1600" b="1" dirty="0" smtClean="0">
              <a:latin typeface="Times New Roman" pitchFamily="18" charset="0"/>
              <a:cs typeface="Times New Roman" pitchFamily="18" charset="0"/>
              <a:sym typeface="Symbol"/>
            </a:endParaRPr>
          </a:p>
          <a:p>
            <a:pPr algn="ctr">
              <a:buNone/>
            </a:pPr>
            <a:r>
              <a:rPr lang="en-US" b="1" dirty="0" smtClean="0">
                <a:latin typeface="Times New Roman" pitchFamily="18" charset="0"/>
                <a:cs typeface="Times New Roman" pitchFamily="18" charset="0"/>
                <a:sym typeface="Symbol"/>
              </a:rPr>
              <a:t>=   (</a:t>
            </a:r>
            <a:r>
              <a:rPr lang="en-US" dirty="0" smtClean="0">
                <a:latin typeface="Times New Roman" pitchFamily="18" charset="0"/>
                <a:cs typeface="Times New Roman" pitchFamily="18" charset="0"/>
                <a:sym typeface="Symbol"/>
              </a:rPr>
              <a:t>4</a:t>
            </a:r>
            <a:r>
              <a:rPr lang="en-US" i="1" dirty="0" smtClean="0">
                <a:latin typeface="Times New Roman" pitchFamily="18" charset="0"/>
                <a:cs typeface="Times New Roman" pitchFamily="18" charset="0"/>
                <a:sym typeface="Symbol"/>
              </a:rPr>
              <a:t>n</a:t>
            </a:r>
            <a:r>
              <a:rPr lang="en-US" dirty="0" smtClean="0">
                <a:latin typeface="Times New Roman" pitchFamily="18" charset="0"/>
                <a:cs typeface="Times New Roman" pitchFamily="18" charset="0"/>
                <a:sym typeface="Symbol"/>
              </a:rPr>
              <a:t> – 2)(4</a:t>
            </a:r>
            <a:r>
              <a:rPr lang="en-US" i="1" dirty="0" smtClean="0">
                <a:latin typeface="Times New Roman" pitchFamily="18" charset="0"/>
                <a:cs typeface="Times New Roman" pitchFamily="18" charset="0"/>
                <a:sym typeface="Symbol"/>
              </a:rPr>
              <a:t>n</a:t>
            </a:r>
            <a:r>
              <a:rPr lang="en-US" dirty="0" smtClean="0">
                <a:latin typeface="Times New Roman" pitchFamily="18" charset="0"/>
                <a:cs typeface="Times New Roman" pitchFamily="18" charset="0"/>
                <a:sym typeface="Symbol"/>
              </a:rPr>
              <a:t> – 6)(4</a:t>
            </a:r>
            <a:r>
              <a:rPr lang="en-US" i="1" dirty="0" smtClean="0">
                <a:latin typeface="Times New Roman" pitchFamily="18" charset="0"/>
                <a:cs typeface="Times New Roman" pitchFamily="18" charset="0"/>
                <a:sym typeface="Symbol"/>
              </a:rPr>
              <a:t>n</a:t>
            </a:r>
            <a:r>
              <a:rPr lang="en-US" dirty="0" smtClean="0">
                <a:latin typeface="Times New Roman" pitchFamily="18" charset="0"/>
                <a:cs typeface="Times New Roman" pitchFamily="18" charset="0"/>
                <a:sym typeface="Symbol"/>
              </a:rPr>
              <a:t>-10)…62  </a:t>
            </a:r>
            <a:r>
              <a:rPr lang="en-US" sz="2800" dirty="0" smtClean="0">
                <a:latin typeface="Times New Roman" pitchFamily="18" charset="0"/>
                <a:cs typeface="Times New Roman" pitchFamily="18" charset="0"/>
                <a:sym typeface="Symbol"/>
              </a:rPr>
              <a:t></a:t>
            </a:r>
            <a:r>
              <a:rPr lang="en-US" dirty="0" smtClean="0">
                <a:latin typeface="Times New Roman" pitchFamily="18" charset="0"/>
                <a:cs typeface="Times New Roman" pitchFamily="18" charset="0"/>
                <a:sym typeface="Symbol"/>
              </a:rPr>
              <a:t> </a:t>
            </a:r>
            <a:r>
              <a:rPr lang="en-US" sz="2800" i="1" dirty="0" smtClean="0">
                <a:latin typeface="Times New Roman" pitchFamily="18" charset="0"/>
                <a:cs typeface="Times New Roman" pitchFamily="18" charset="0"/>
                <a:sym typeface="Symbol"/>
              </a:rPr>
              <a:t>C</a:t>
            </a:r>
            <a:r>
              <a:rPr lang="en-US" sz="2800" baseline="-25000" dirty="0" smtClean="0">
                <a:latin typeface="Times New Roman" pitchFamily="18" charset="0"/>
                <a:cs typeface="Times New Roman" pitchFamily="18" charset="0"/>
                <a:sym typeface="Symbol"/>
              </a:rPr>
              <a:t>0</a:t>
            </a:r>
          </a:p>
          <a:p>
            <a:pPr>
              <a:buNone/>
            </a:pPr>
            <a:r>
              <a:rPr lang="en-US" sz="2800" i="1" baseline="-25000" dirty="0" smtClean="0">
                <a:latin typeface="Times New Roman" pitchFamily="18" charset="0"/>
                <a:cs typeface="Times New Roman" pitchFamily="18" charset="0"/>
                <a:sym typeface="Symbol"/>
              </a:rPr>
              <a:t> 			</a:t>
            </a:r>
            <a:r>
              <a:rPr lang="en-US" sz="2800" i="1" dirty="0" smtClean="0">
                <a:latin typeface="Times New Roman" pitchFamily="18" charset="0"/>
                <a:cs typeface="Times New Roman" pitchFamily="18" charset="0"/>
                <a:sym typeface="Symbol"/>
              </a:rPr>
              <a:t>     </a:t>
            </a:r>
            <a:r>
              <a:rPr lang="en-US" dirty="0" smtClean="0">
                <a:latin typeface="Times New Roman" pitchFamily="18" charset="0"/>
                <a:cs typeface="Times New Roman" pitchFamily="18" charset="0"/>
                <a:sym typeface="Symbol"/>
              </a:rPr>
              <a:t>(</a:t>
            </a:r>
            <a:r>
              <a:rPr lang="en-US" i="1" dirty="0" smtClean="0">
                <a:latin typeface="Times New Roman" pitchFamily="18" charset="0"/>
                <a:cs typeface="Times New Roman" pitchFamily="18" charset="0"/>
                <a:sym typeface="Symbol"/>
              </a:rPr>
              <a:t>n + 1</a:t>
            </a:r>
            <a:r>
              <a:rPr lang="en-US" dirty="0" smtClean="0">
                <a:latin typeface="Times New Roman" pitchFamily="18" charset="0"/>
                <a:cs typeface="Times New Roman" pitchFamily="18" charset="0"/>
                <a:sym typeface="Symbol"/>
              </a:rPr>
              <a:t>)</a:t>
            </a:r>
            <a:r>
              <a:rPr lang="en-US" i="1" dirty="0" smtClean="0">
                <a:latin typeface="Times New Roman" pitchFamily="18" charset="0"/>
                <a:cs typeface="Times New Roman" pitchFamily="18" charset="0"/>
                <a:sym typeface="Symbol"/>
              </a:rPr>
              <a:t>n</a:t>
            </a:r>
            <a:r>
              <a:rPr lang="en-US" dirty="0" smtClean="0">
                <a:latin typeface="Times New Roman" pitchFamily="18" charset="0"/>
                <a:cs typeface="Times New Roman" pitchFamily="18" charset="0"/>
                <a:sym typeface="Symbol"/>
              </a:rPr>
              <a:t>(</a:t>
            </a:r>
            <a:r>
              <a:rPr lang="en-US" i="1" dirty="0" smtClean="0">
                <a:latin typeface="Times New Roman" pitchFamily="18" charset="0"/>
                <a:cs typeface="Times New Roman" pitchFamily="18" charset="0"/>
                <a:sym typeface="Symbol"/>
              </a:rPr>
              <a:t>n</a:t>
            </a:r>
            <a:r>
              <a:rPr lang="en-US" dirty="0" smtClean="0">
                <a:latin typeface="Times New Roman" pitchFamily="18" charset="0"/>
                <a:cs typeface="Times New Roman" pitchFamily="18" charset="0"/>
                <a:sym typeface="Symbol"/>
              </a:rPr>
              <a:t> – 1)… 32</a:t>
            </a:r>
          </a:p>
          <a:p>
            <a:pPr>
              <a:buNone/>
            </a:pPr>
            <a:endParaRPr lang="en-US" i="1" dirty="0" smtClean="0">
              <a:latin typeface="Times New Roman" pitchFamily="18" charset="0"/>
              <a:cs typeface="Times New Roman" pitchFamily="18" charset="0"/>
              <a:sym typeface="Symbol"/>
            </a:endParaRPr>
          </a:p>
          <a:p>
            <a:pPr>
              <a:buNone/>
            </a:pPr>
            <a:endParaRPr lang="en-US" sz="1050" i="1" dirty="0" smtClean="0">
              <a:latin typeface="Times New Roman" pitchFamily="18" charset="0"/>
              <a:cs typeface="Times New Roman" pitchFamily="18" charset="0"/>
              <a:sym typeface="Symbol"/>
            </a:endParaRPr>
          </a:p>
          <a:p>
            <a:pPr algn="ctr">
              <a:buNone/>
            </a:pPr>
            <a:r>
              <a:rPr lang="en-US" sz="2200" dirty="0" smtClean="0">
                <a:latin typeface="Times New Roman" pitchFamily="18" charset="0"/>
                <a:cs typeface="Times New Roman" pitchFamily="18" charset="0"/>
                <a:sym typeface="Symbol"/>
              </a:rPr>
              <a:t> </a:t>
            </a:r>
            <a:endParaRPr lang="en-US" sz="1600" i="1" dirty="0">
              <a:latin typeface="Times New Roman" pitchFamily="18" charset="0"/>
              <a:cs typeface="Times New Roman" pitchFamily="18" charset="0"/>
              <a:sym typeface="Symbol"/>
            </a:endParaRPr>
          </a:p>
        </p:txBody>
      </p:sp>
      <p:cxnSp>
        <p:nvCxnSpPr>
          <p:cNvPr id="9" name="Straight Connector 8"/>
          <p:cNvCxnSpPr/>
          <p:nvPr/>
        </p:nvCxnSpPr>
        <p:spPr>
          <a:xfrm>
            <a:off x="3733800" y="1828800"/>
            <a:ext cx="609600"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276600" y="2590800"/>
            <a:ext cx="1371600"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895600" y="3505200"/>
            <a:ext cx="2057400"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819400" y="5334000"/>
            <a:ext cx="2667000"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28600"/>
            <a:ext cx="8153400" cy="6629400"/>
          </a:xfrm>
        </p:spPr>
        <p:txBody>
          <a:bodyPr>
            <a:normAutofit lnSpcReduction="10000"/>
          </a:bodyPr>
          <a:lstStyle/>
          <a:p>
            <a:pPr algn="ctr">
              <a:buNone/>
            </a:pPr>
            <a:r>
              <a:rPr lang="en-US" sz="2000" dirty="0" smtClean="0">
                <a:latin typeface="Times New Roman" pitchFamily="18" charset="0"/>
                <a:cs typeface="Times New Roman" pitchFamily="18" charset="0"/>
                <a:sym typeface="Symbol"/>
              </a:rPr>
              <a:t>2 is factored out from each term in the numerator , and the denominator becomes (</a:t>
            </a:r>
            <a:r>
              <a:rPr lang="en-US" sz="2000" i="1" dirty="0" smtClean="0">
                <a:latin typeface="Times New Roman" pitchFamily="18" charset="0"/>
                <a:cs typeface="Times New Roman" pitchFamily="18" charset="0"/>
                <a:sym typeface="Symbol"/>
              </a:rPr>
              <a:t>n</a:t>
            </a:r>
            <a:r>
              <a:rPr lang="en-US" sz="2000" dirty="0" smtClean="0">
                <a:latin typeface="Times New Roman" pitchFamily="18" charset="0"/>
                <a:cs typeface="Times New Roman" pitchFamily="18" charset="0"/>
                <a:sym typeface="Symbol"/>
              </a:rPr>
              <a:t> + 1)! Also, remember </a:t>
            </a:r>
            <a:r>
              <a:rPr lang="en-US" sz="2000" i="1" dirty="0" smtClean="0">
                <a:latin typeface="Times New Roman" pitchFamily="18" charset="0"/>
                <a:cs typeface="Times New Roman" pitchFamily="18" charset="0"/>
                <a:sym typeface="Symbol"/>
              </a:rPr>
              <a:t>C</a:t>
            </a:r>
            <a:r>
              <a:rPr lang="en-US" sz="2000" baseline="-25000" dirty="0" smtClean="0">
                <a:latin typeface="Times New Roman" pitchFamily="18" charset="0"/>
                <a:cs typeface="Times New Roman" pitchFamily="18" charset="0"/>
                <a:sym typeface="Symbol"/>
              </a:rPr>
              <a:t>0</a:t>
            </a:r>
            <a:r>
              <a:rPr lang="en-US" sz="2000" dirty="0" smtClean="0">
                <a:latin typeface="Times New Roman" pitchFamily="18" charset="0"/>
                <a:cs typeface="Times New Roman" pitchFamily="18" charset="0"/>
                <a:sym typeface="Symbol"/>
              </a:rPr>
              <a:t> = 1</a:t>
            </a:r>
          </a:p>
          <a:p>
            <a:pPr algn="ctr">
              <a:buNone/>
            </a:pPr>
            <a:endParaRPr lang="en-US" sz="400" dirty="0" smtClean="0">
              <a:latin typeface="Times New Roman" pitchFamily="18" charset="0"/>
              <a:cs typeface="Times New Roman" pitchFamily="18" charset="0"/>
              <a:sym typeface="Symbol"/>
            </a:endParaRPr>
          </a:p>
          <a:p>
            <a:pPr algn="ctr">
              <a:buNone/>
            </a:pPr>
            <a:r>
              <a:rPr lang="en-US" sz="1800" dirty="0" smtClean="0">
                <a:latin typeface="Times New Roman" pitchFamily="18" charset="0"/>
                <a:cs typeface="Times New Roman" pitchFamily="18" charset="0"/>
                <a:sym typeface="Symbol"/>
              </a:rPr>
              <a:t>=  (2</a:t>
            </a:r>
            <a:r>
              <a:rPr lang="en-US" sz="1800" i="1" dirty="0" smtClean="0">
                <a:latin typeface="Times New Roman" pitchFamily="18" charset="0"/>
                <a:cs typeface="Times New Roman" pitchFamily="18" charset="0"/>
                <a:sym typeface="Symbol"/>
              </a:rPr>
              <a:t>n</a:t>
            </a:r>
            <a:r>
              <a:rPr lang="en-US" sz="1800" dirty="0" smtClean="0">
                <a:latin typeface="Times New Roman" pitchFamily="18" charset="0"/>
                <a:cs typeface="Times New Roman" pitchFamily="18" charset="0"/>
                <a:sym typeface="Symbol"/>
              </a:rPr>
              <a:t> – 1)(2</a:t>
            </a:r>
            <a:r>
              <a:rPr lang="en-US" sz="1800" i="1" dirty="0" smtClean="0">
                <a:latin typeface="Times New Roman" pitchFamily="18" charset="0"/>
                <a:cs typeface="Times New Roman" pitchFamily="18" charset="0"/>
                <a:sym typeface="Symbol"/>
              </a:rPr>
              <a:t>n</a:t>
            </a:r>
            <a:r>
              <a:rPr lang="en-US" sz="1800" dirty="0" smtClean="0">
                <a:latin typeface="Times New Roman" pitchFamily="18" charset="0"/>
                <a:cs typeface="Times New Roman" pitchFamily="18" charset="0"/>
                <a:sym typeface="Symbol"/>
              </a:rPr>
              <a:t> – 3)(2</a:t>
            </a:r>
            <a:r>
              <a:rPr lang="en-US" sz="1800" i="1" dirty="0" smtClean="0">
                <a:latin typeface="Times New Roman" pitchFamily="18" charset="0"/>
                <a:cs typeface="Times New Roman" pitchFamily="18" charset="0"/>
                <a:sym typeface="Symbol"/>
              </a:rPr>
              <a:t>n</a:t>
            </a:r>
            <a:r>
              <a:rPr lang="en-US" sz="1800" dirty="0" smtClean="0">
                <a:latin typeface="Times New Roman" pitchFamily="18" charset="0"/>
                <a:cs typeface="Times New Roman" pitchFamily="18" charset="0"/>
                <a:sym typeface="Symbol"/>
              </a:rPr>
              <a:t> – 5)… 31    </a:t>
            </a:r>
            <a:r>
              <a:rPr lang="en-US" sz="2600" dirty="0" smtClean="0">
                <a:latin typeface="Times New Roman" pitchFamily="18" charset="0"/>
                <a:cs typeface="Times New Roman" pitchFamily="18" charset="0"/>
                <a:sym typeface="Symbol"/>
              </a:rPr>
              <a:t>  2</a:t>
            </a:r>
            <a:r>
              <a:rPr lang="en-US" sz="2600" i="1" baseline="30000" dirty="0" smtClean="0">
                <a:latin typeface="Times New Roman" pitchFamily="18" charset="0"/>
                <a:cs typeface="Times New Roman" pitchFamily="18" charset="0"/>
                <a:sym typeface="Symbol"/>
              </a:rPr>
              <a:t>n</a:t>
            </a:r>
            <a:endParaRPr lang="en-US" sz="2600" baseline="30000" dirty="0" smtClean="0">
              <a:latin typeface="Times New Roman" pitchFamily="18" charset="0"/>
              <a:cs typeface="Times New Roman" pitchFamily="18" charset="0"/>
              <a:sym typeface="Symbol"/>
            </a:endParaRPr>
          </a:p>
          <a:p>
            <a:pPr>
              <a:buNone/>
            </a:pPr>
            <a:r>
              <a:rPr lang="en-US" sz="2600" i="1" dirty="0" smtClean="0">
                <a:latin typeface="Times New Roman" pitchFamily="18" charset="0"/>
                <a:cs typeface="Times New Roman" pitchFamily="18" charset="0"/>
                <a:sym typeface="Symbol"/>
              </a:rPr>
              <a:t>				         </a:t>
            </a:r>
            <a:r>
              <a:rPr lang="en-US" sz="1800" dirty="0" smtClean="0">
                <a:latin typeface="Times New Roman" pitchFamily="18" charset="0"/>
                <a:cs typeface="Times New Roman" pitchFamily="18" charset="0"/>
                <a:sym typeface="Symbol"/>
              </a:rPr>
              <a:t>(</a:t>
            </a:r>
            <a:r>
              <a:rPr lang="en-US" sz="1800" i="1" dirty="0" smtClean="0">
                <a:latin typeface="Times New Roman" pitchFamily="18" charset="0"/>
                <a:cs typeface="Times New Roman" pitchFamily="18" charset="0"/>
                <a:sym typeface="Symbol"/>
              </a:rPr>
              <a:t>n</a:t>
            </a:r>
            <a:r>
              <a:rPr lang="en-US" sz="1800" dirty="0" smtClean="0">
                <a:latin typeface="Times New Roman" pitchFamily="18" charset="0"/>
                <a:cs typeface="Times New Roman" pitchFamily="18" charset="0"/>
                <a:sym typeface="Symbol"/>
              </a:rPr>
              <a:t>+1)!</a:t>
            </a:r>
          </a:p>
          <a:p>
            <a:pPr>
              <a:buNone/>
            </a:pPr>
            <a:endParaRPr lang="en-US" sz="1050" dirty="0" smtClean="0">
              <a:latin typeface="Times New Roman" pitchFamily="18" charset="0"/>
              <a:cs typeface="Times New Roman" pitchFamily="18" charset="0"/>
              <a:sym typeface="Symbol"/>
            </a:endParaRPr>
          </a:p>
          <a:p>
            <a:pPr algn="ctr">
              <a:buNone/>
            </a:pPr>
            <a:r>
              <a:rPr lang="en-US" sz="1800" dirty="0" smtClean="0">
                <a:latin typeface="Times New Roman" pitchFamily="18" charset="0"/>
                <a:cs typeface="Times New Roman" pitchFamily="18" charset="0"/>
                <a:sym typeface="Symbol"/>
              </a:rPr>
              <a:t>In order to make the numerator (2</a:t>
            </a:r>
            <a:r>
              <a:rPr lang="en-US" sz="1800" i="1" dirty="0" smtClean="0">
                <a:latin typeface="Times New Roman" pitchFamily="18" charset="0"/>
                <a:cs typeface="Times New Roman" pitchFamily="18" charset="0"/>
                <a:sym typeface="Symbol"/>
              </a:rPr>
              <a:t>n</a:t>
            </a:r>
            <a:r>
              <a:rPr lang="en-US" sz="1800" dirty="0" smtClean="0">
                <a:latin typeface="Times New Roman" pitchFamily="18" charset="0"/>
                <a:cs typeface="Times New Roman" pitchFamily="18" charset="0"/>
                <a:sym typeface="Symbol"/>
              </a:rPr>
              <a:t>)!, terms are inserted in red</a:t>
            </a:r>
          </a:p>
          <a:p>
            <a:pPr algn="ctr">
              <a:buNone/>
            </a:pPr>
            <a:endParaRPr lang="en-US" sz="800" dirty="0" smtClean="0">
              <a:latin typeface="Times New Roman" pitchFamily="18" charset="0"/>
              <a:cs typeface="Times New Roman" pitchFamily="18" charset="0"/>
              <a:sym typeface="Symbol"/>
            </a:endParaRPr>
          </a:p>
          <a:p>
            <a:pPr algn="ctr">
              <a:buNone/>
            </a:pPr>
            <a:r>
              <a:rPr lang="en-US" sz="1800" dirty="0" smtClean="0">
                <a:latin typeface="Times New Roman" pitchFamily="18" charset="0"/>
                <a:cs typeface="Times New Roman" pitchFamily="18" charset="0"/>
                <a:sym typeface="Symbol"/>
              </a:rPr>
              <a:t>=  (</a:t>
            </a:r>
            <a:r>
              <a:rPr lang="en-US" sz="1800" dirty="0" smtClean="0">
                <a:solidFill>
                  <a:srgbClr val="FF0000"/>
                </a:solidFill>
                <a:latin typeface="Times New Roman" pitchFamily="18" charset="0"/>
                <a:cs typeface="Times New Roman" pitchFamily="18" charset="0"/>
                <a:sym typeface="Symbol"/>
              </a:rPr>
              <a:t>2</a:t>
            </a:r>
            <a:r>
              <a:rPr lang="en-US" sz="1800" i="1" dirty="0" smtClean="0">
                <a:solidFill>
                  <a:srgbClr val="FF0000"/>
                </a:solidFill>
                <a:latin typeface="Times New Roman" pitchFamily="18" charset="0"/>
                <a:cs typeface="Times New Roman" pitchFamily="18" charset="0"/>
                <a:sym typeface="Symbol"/>
              </a:rPr>
              <a:t>n</a:t>
            </a:r>
            <a:r>
              <a:rPr lang="en-US" sz="1800" dirty="0" smtClean="0">
                <a:latin typeface="Times New Roman" pitchFamily="18" charset="0"/>
                <a:cs typeface="Times New Roman" pitchFamily="18" charset="0"/>
                <a:sym typeface="Symbol"/>
              </a:rPr>
              <a:t>)(2</a:t>
            </a:r>
            <a:r>
              <a:rPr lang="en-US" sz="1800" i="1" dirty="0" smtClean="0">
                <a:latin typeface="Times New Roman" pitchFamily="18" charset="0"/>
                <a:cs typeface="Times New Roman" pitchFamily="18" charset="0"/>
                <a:sym typeface="Symbol"/>
              </a:rPr>
              <a:t>n</a:t>
            </a:r>
            <a:r>
              <a:rPr lang="en-US" sz="1800" dirty="0" smtClean="0">
                <a:latin typeface="Times New Roman" pitchFamily="18" charset="0"/>
                <a:cs typeface="Times New Roman" pitchFamily="18" charset="0"/>
                <a:sym typeface="Symbol"/>
              </a:rPr>
              <a:t> – 1)(</a:t>
            </a:r>
            <a:r>
              <a:rPr lang="en-US" sz="1800" dirty="0" smtClean="0">
                <a:solidFill>
                  <a:srgbClr val="FF0000"/>
                </a:solidFill>
                <a:latin typeface="Times New Roman" pitchFamily="18" charset="0"/>
                <a:cs typeface="Times New Roman" pitchFamily="18" charset="0"/>
                <a:sym typeface="Symbol"/>
              </a:rPr>
              <a:t>2</a:t>
            </a:r>
            <a:r>
              <a:rPr lang="en-US" sz="1800" i="1" dirty="0" smtClean="0">
                <a:solidFill>
                  <a:srgbClr val="FF0000"/>
                </a:solidFill>
                <a:latin typeface="Times New Roman" pitchFamily="18" charset="0"/>
                <a:cs typeface="Times New Roman" pitchFamily="18" charset="0"/>
                <a:sym typeface="Symbol"/>
              </a:rPr>
              <a:t>n</a:t>
            </a:r>
            <a:r>
              <a:rPr lang="en-US" sz="1800" dirty="0" smtClean="0">
                <a:solidFill>
                  <a:srgbClr val="FF0000"/>
                </a:solidFill>
                <a:latin typeface="Times New Roman" pitchFamily="18" charset="0"/>
                <a:cs typeface="Times New Roman" pitchFamily="18" charset="0"/>
                <a:sym typeface="Symbol"/>
              </a:rPr>
              <a:t> - 2</a:t>
            </a:r>
            <a:r>
              <a:rPr lang="en-US" sz="1800" dirty="0" smtClean="0">
                <a:latin typeface="Times New Roman" pitchFamily="18" charset="0"/>
                <a:cs typeface="Times New Roman" pitchFamily="18" charset="0"/>
                <a:sym typeface="Symbol"/>
              </a:rPr>
              <a:t>)(2</a:t>
            </a:r>
            <a:r>
              <a:rPr lang="en-US" sz="1800" i="1" dirty="0" smtClean="0">
                <a:latin typeface="Times New Roman" pitchFamily="18" charset="0"/>
                <a:cs typeface="Times New Roman" pitchFamily="18" charset="0"/>
                <a:sym typeface="Symbol"/>
              </a:rPr>
              <a:t>n </a:t>
            </a:r>
            <a:r>
              <a:rPr lang="en-US" sz="1800" dirty="0" smtClean="0">
                <a:latin typeface="Times New Roman" pitchFamily="18" charset="0"/>
                <a:cs typeface="Times New Roman" pitchFamily="18" charset="0"/>
                <a:sym typeface="Symbol"/>
              </a:rPr>
              <a:t>– 3)(</a:t>
            </a:r>
            <a:r>
              <a:rPr lang="en-US" sz="1800" dirty="0" smtClean="0">
                <a:solidFill>
                  <a:srgbClr val="FF0000"/>
                </a:solidFill>
                <a:latin typeface="Times New Roman" pitchFamily="18" charset="0"/>
                <a:cs typeface="Times New Roman" pitchFamily="18" charset="0"/>
                <a:sym typeface="Symbol"/>
              </a:rPr>
              <a:t>2</a:t>
            </a:r>
            <a:r>
              <a:rPr lang="en-US" sz="1800" i="1" dirty="0" smtClean="0">
                <a:solidFill>
                  <a:srgbClr val="FF0000"/>
                </a:solidFill>
                <a:latin typeface="Times New Roman" pitchFamily="18" charset="0"/>
                <a:cs typeface="Times New Roman" pitchFamily="18" charset="0"/>
                <a:sym typeface="Symbol"/>
              </a:rPr>
              <a:t>n </a:t>
            </a:r>
            <a:r>
              <a:rPr lang="en-US" sz="1800" dirty="0" smtClean="0">
                <a:solidFill>
                  <a:srgbClr val="FF0000"/>
                </a:solidFill>
                <a:latin typeface="Times New Roman" pitchFamily="18" charset="0"/>
                <a:cs typeface="Times New Roman" pitchFamily="18" charset="0"/>
                <a:sym typeface="Symbol"/>
              </a:rPr>
              <a:t>- 4</a:t>
            </a:r>
            <a:r>
              <a:rPr lang="en-US" sz="1800" dirty="0" smtClean="0">
                <a:latin typeface="Times New Roman" pitchFamily="18" charset="0"/>
                <a:cs typeface="Times New Roman" pitchFamily="18" charset="0"/>
                <a:sym typeface="Symbol"/>
              </a:rPr>
              <a:t>)(2</a:t>
            </a:r>
            <a:r>
              <a:rPr lang="en-US" sz="1800" i="1" dirty="0" smtClean="0">
                <a:latin typeface="Times New Roman" pitchFamily="18" charset="0"/>
                <a:cs typeface="Times New Roman" pitchFamily="18" charset="0"/>
                <a:sym typeface="Symbol"/>
              </a:rPr>
              <a:t>n</a:t>
            </a:r>
            <a:r>
              <a:rPr lang="en-US" sz="1800" dirty="0" smtClean="0">
                <a:latin typeface="Times New Roman" pitchFamily="18" charset="0"/>
                <a:cs typeface="Times New Roman" pitchFamily="18" charset="0"/>
                <a:sym typeface="Symbol"/>
              </a:rPr>
              <a:t> – 5)… 3</a:t>
            </a:r>
            <a:r>
              <a:rPr lang="en-US" sz="1800" dirty="0" smtClean="0">
                <a:solidFill>
                  <a:srgbClr val="FF0000"/>
                </a:solidFill>
                <a:latin typeface="Times New Roman" pitchFamily="18" charset="0"/>
                <a:cs typeface="Times New Roman" pitchFamily="18" charset="0"/>
                <a:sym typeface="Symbol"/>
              </a:rPr>
              <a:t>2</a:t>
            </a:r>
            <a:r>
              <a:rPr lang="en-US" sz="1800" dirty="0" smtClean="0">
                <a:latin typeface="Times New Roman" pitchFamily="18" charset="0"/>
                <a:cs typeface="Times New Roman" pitchFamily="18" charset="0"/>
                <a:sym typeface="Symbol"/>
              </a:rPr>
              <a:t>1    </a:t>
            </a:r>
            <a:r>
              <a:rPr lang="en-US" sz="2800" dirty="0" smtClean="0">
                <a:latin typeface="Times New Roman" pitchFamily="18" charset="0"/>
                <a:cs typeface="Times New Roman" pitchFamily="18" charset="0"/>
                <a:sym typeface="Symbol"/>
              </a:rPr>
              <a:t>  2</a:t>
            </a:r>
            <a:r>
              <a:rPr lang="en-US" sz="2800" i="1" baseline="30000" dirty="0" smtClean="0">
                <a:latin typeface="Times New Roman" pitchFamily="18" charset="0"/>
                <a:cs typeface="Times New Roman" pitchFamily="18" charset="0"/>
                <a:sym typeface="Symbol"/>
              </a:rPr>
              <a:t>n</a:t>
            </a:r>
            <a:endParaRPr lang="en-US" sz="2800" baseline="30000" dirty="0" smtClean="0">
              <a:latin typeface="Times New Roman" pitchFamily="18" charset="0"/>
              <a:cs typeface="Times New Roman" pitchFamily="18" charset="0"/>
              <a:sym typeface="Symbol"/>
            </a:endParaRPr>
          </a:p>
          <a:p>
            <a:pPr>
              <a:buNone/>
            </a:pPr>
            <a:r>
              <a:rPr lang="en-US" sz="2800" i="1" dirty="0" smtClean="0">
                <a:latin typeface="Times New Roman" pitchFamily="18" charset="0"/>
                <a:cs typeface="Times New Roman" pitchFamily="18" charset="0"/>
                <a:sym typeface="Symbol"/>
              </a:rPr>
              <a:t>		             </a:t>
            </a:r>
            <a:r>
              <a:rPr lang="en-US" sz="1800" dirty="0" smtClean="0">
                <a:latin typeface="Times New Roman" pitchFamily="18" charset="0"/>
                <a:cs typeface="Times New Roman" pitchFamily="18" charset="0"/>
                <a:sym typeface="Symbol"/>
              </a:rPr>
              <a:t>(</a:t>
            </a:r>
            <a:r>
              <a:rPr lang="en-US" sz="1800" dirty="0" smtClean="0">
                <a:solidFill>
                  <a:srgbClr val="FF0000"/>
                </a:solidFill>
                <a:latin typeface="Times New Roman" pitchFamily="18" charset="0"/>
                <a:cs typeface="Times New Roman" pitchFamily="18" charset="0"/>
                <a:sym typeface="Symbol"/>
              </a:rPr>
              <a:t>2</a:t>
            </a:r>
            <a:r>
              <a:rPr lang="en-US" sz="1800" i="1" dirty="0" smtClean="0">
                <a:solidFill>
                  <a:srgbClr val="FF0000"/>
                </a:solidFill>
                <a:latin typeface="Times New Roman" pitchFamily="18" charset="0"/>
                <a:cs typeface="Times New Roman" pitchFamily="18" charset="0"/>
                <a:sym typeface="Symbol"/>
              </a:rPr>
              <a:t>n</a:t>
            </a:r>
            <a:r>
              <a:rPr lang="en-US" sz="1800" dirty="0" smtClean="0">
                <a:latin typeface="Times New Roman" pitchFamily="18" charset="0"/>
                <a:cs typeface="Times New Roman" pitchFamily="18" charset="0"/>
                <a:sym typeface="Symbol"/>
              </a:rPr>
              <a:t>)(</a:t>
            </a:r>
            <a:r>
              <a:rPr lang="en-US" sz="1800" dirty="0" smtClean="0">
                <a:solidFill>
                  <a:srgbClr val="FF0000"/>
                </a:solidFill>
                <a:latin typeface="Times New Roman" pitchFamily="18" charset="0"/>
                <a:cs typeface="Times New Roman" pitchFamily="18" charset="0"/>
                <a:sym typeface="Symbol"/>
              </a:rPr>
              <a:t>2</a:t>
            </a:r>
            <a:r>
              <a:rPr lang="en-US" sz="1800" i="1" dirty="0" smtClean="0">
                <a:solidFill>
                  <a:srgbClr val="FF0000"/>
                </a:solidFill>
                <a:latin typeface="Times New Roman" pitchFamily="18" charset="0"/>
                <a:cs typeface="Times New Roman" pitchFamily="18" charset="0"/>
                <a:sym typeface="Symbol"/>
              </a:rPr>
              <a:t>n</a:t>
            </a:r>
            <a:r>
              <a:rPr lang="en-US" sz="1800" dirty="0" smtClean="0">
                <a:solidFill>
                  <a:srgbClr val="FF0000"/>
                </a:solidFill>
                <a:latin typeface="Times New Roman" pitchFamily="18" charset="0"/>
                <a:cs typeface="Times New Roman" pitchFamily="18" charset="0"/>
                <a:sym typeface="Symbol"/>
              </a:rPr>
              <a:t> -2</a:t>
            </a:r>
            <a:r>
              <a:rPr lang="en-US" sz="1800" dirty="0" smtClean="0">
                <a:latin typeface="Times New Roman" pitchFamily="18" charset="0"/>
                <a:cs typeface="Times New Roman" pitchFamily="18" charset="0"/>
                <a:sym typeface="Symbol"/>
              </a:rPr>
              <a:t>)(</a:t>
            </a:r>
            <a:r>
              <a:rPr lang="en-US" sz="1800" dirty="0" smtClean="0">
                <a:solidFill>
                  <a:srgbClr val="FF0000"/>
                </a:solidFill>
                <a:latin typeface="Times New Roman" pitchFamily="18" charset="0"/>
                <a:cs typeface="Times New Roman" pitchFamily="18" charset="0"/>
                <a:sym typeface="Symbol"/>
              </a:rPr>
              <a:t>2</a:t>
            </a:r>
            <a:r>
              <a:rPr lang="en-US" sz="1800" i="1" dirty="0" smtClean="0">
                <a:solidFill>
                  <a:srgbClr val="FF0000"/>
                </a:solidFill>
                <a:latin typeface="Times New Roman" pitchFamily="18" charset="0"/>
                <a:cs typeface="Times New Roman" pitchFamily="18" charset="0"/>
                <a:sym typeface="Symbol"/>
              </a:rPr>
              <a:t>n </a:t>
            </a:r>
            <a:r>
              <a:rPr lang="en-US" sz="1800" dirty="0" smtClean="0">
                <a:solidFill>
                  <a:srgbClr val="FF0000"/>
                </a:solidFill>
                <a:latin typeface="Times New Roman" pitchFamily="18" charset="0"/>
                <a:cs typeface="Times New Roman" pitchFamily="18" charset="0"/>
                <a:sym typeface="Symbol"/>
              </a:rPr>
              <a:t>- 4</a:t>
            </a:r>
            <a:r>
              <a:rPr lang="en-US" sz="1800" dirty="0" smtClean="0">
                <a:latin typeface="Times New Roman" pitchFamily="18" charset="0"/>
                <a:cs typeface="Times New Roman" pitchFamily="18" charset="0"/>
                <a:sym typeface="Symbol"/>
              </a:rPr>
              <a:t>) … (</a:t>
            </a:r>
            <a:r>
              <a:rPr lang="en-US" sz="1800" dirty="0" smtClean="0">
                <a:solidFill>
                  <a:srgbClr val="FF0000"/>
                </a:solidFill>
                <a:latin typeface="Times New Roman" pitchFamily="18" charset="0"/>
                <a:cs typeface="Times New Roman" pitchFamily="18" charset="0"/>
                <a:sym typeface="Symbol"/>
              </a:rPr>
              <a:t>2</a:t>
            </a:r>
            <a:r>
              <a:rPr lang="en-US" sz="1800" dirty="0" smtClean="0">
                <a:latin typeface="Times New Roman" pitchFamily="18" charset="0"/>
                <a:cs typeface="Times New Roman" pitchFamily="18" charset="0"/>
                <a:sym typeface="Symbol"/>
              </a:rPr>
              <a:t>)</a:t>
            </a:r>
            <a:r>
              <a:rPr lang="en-US" sz="2800" i="1" dirty="0" smtClean="0">
                <a:latin typeface="Times New Roman" pitchFamily="18" charset="0"/>
                <a:cs typeface="Times New Roman" pitchFamily="18" charset="0"/>
                <a:sym typeface="Symbol"/>
              </a:rPr>
              <a:t>  </a:t>
            </a:r>
            <a:r>
              <a:rPr lang="en-US" sz="1800" dirty="0" smtClean="0">
                <a:latin typeface="Times New Roman" pitchFamily="18" charset="0"/>
                <a:cs typeface="Times New Roman" pitchFamily="18" charset="0"/>
                <a:sym typeface="Symbol"/>
              </a:rPr>
              <a:t>(</a:t>
            </a:r>
            <a:r>
              <a:rPr lang="en-US" sz="1800" i="1" dirty="0" smtClean="0">
                <a:latin typeface="Times New Roman" pitchFamily="18" charset="0"/>
                <a:cs typeface="Times New Roman" pitchFamily="18" charset="0"/>
                <a:sym typeface="Symbol"/>
              </a:rPr>
              <a:t>n</a:t>
            </a:r>
            <a:r>
              <a:rPr lang="en-US" sz="1800" dirty="0" smtClean="0">
                <a:latin typeface="Times New Roman" pitchFamily="18" charset="0"/>
                <a:cs typeface="Times New Roman" pitchFamily="18" charset="0"/>
                <a:sym typeface="Symbol"/>
              </a:rPr>
              <a:t>+1)! </a:t>
            </a:r>
          </a:p>
          <a:p>
            <a:pPr>
              <a:buNone/>
            </a:pPr>
            <a:endParaRPr lang="en-US" sz="1000" dirty="0" smtClean="0">
              <a:latin typeface="Times New Roman" pitchFamily="18" charset="0"/>
              <a:cs typeface="Times New Roman" pitchFamily="18" charset="0"/>
              <a:sym typeface="Symbol"/>
            </a:endParaRPr>
          </a:p>
          <a:p>
            <a:pPr algn="ctr">
              <a:buNone/>
            </a:pPr>
            <a:r>
              <a:rPr lang="en-US" sz="1800" dirty="0" smtClean="0">
                <a:latin typeface="Times New Roman" pitchFamily="18" charset="0"/>
                <a:cs typeface="Times New Roman" pitchFamily="18" charset="0"/>
                <a:sym typeface="Symbol"/>
              </a:rPr>
              <a:t>Note, what is inserted in red, </a:t>
            </a:r>
            <a:r>
              <a:rPr lang="en-US" sz="1800" dirty="0" smtClean="0">
                <a:solidFill>
                  <a:srgbClr val="FF0000"/>
                </a:solidFill>
                <a:latin typeface="Times New Roman" pitchFamily="18" charset="0"/>
                <a:cs typeface="Times New Roman" pitchFamily="18" charset="0"/>
                <a:sym typeface="Symbol"/>
              </a:rPr>
              <a:t>(2</a:t>
            </a:r>
            <a:r>
              <a:rPr lang="en-US" sz="1800" i="1" dirty="0" smtClean="0">
                <a:solidFill>
                  <a:srgbClr val="FF0000"/>
                </a:solidFill>
                <a:latin typeface="Times New Roman" pitchFamily="18" charset="0"/>
                <a:cs typeface="Times New Roman" pitchFamily="18" charset="0"/>
                <a:sym typeface="Symbol"/>
              </a:rPr>
              <a:t>n</a:t>
            </a:r>
            <a:r>
              <a:rPr lang="en-US" sz="1800" dirty="0" smtClean="0">
                <a:solidFill>
                  <a:srgbClr val="FF0000"/>
                </a:solidFill>
                <a:latin typeface="Times New Roman" pitchFamily="18" charset="0"/>
                <a:cs typeface="Times New Roman" pitchFamily="18" charset="0"/>
                <a:sym typeface="Symbol"/>
              </a:rPr>
              <a:t>)(2</a:t>
            </a:r>
            <a:r>
              <a:rPr lang="en-US" sz="1800" i="1" dirty="0" smtClean="0">
                <a:solidFill>
                  <a:srgbClr val="FF0000"/>
                </a:solidFill>
                <a:latin typeface="Times New Roman" pitchFamily="18" charset="0"/>
                <a:cs typeface="Times New Roman" pitchFamily="18" charset="0"/>
                <a:sym typeface="Symbol"/>
              </a:rPr>
              <a:t>n</a:t>
            </a:r>
            <a:r>
              <a:rPr lang="en-US" sz="1800" dirty="0" smtClean="0">
                <a:solidFill>
                  <a:srgbClr val="FF0000"/>
                </a:solidFill>
                <a:latin typeface="Times New Roman" pitchFamily="18" charset="0"/>
                <a:cs typeface="Times New Roman" pitchFamily="18" charset="0"/>
                <a:sym typeface="Symbol"/>
              </a:rPr>
              <a:t> – 2)(2</a:t>
            </a:r>
            <a:r>
              <a:rPr lang="en-US" sz="1800" i="1" dirty="0" smtClean="0">
                <a:solidFill>
                  <a:srgbClr val="FF0000"/>
                </a:solidFill>
                <a:latin typeface="Times New Roman" pitchFamily="18" charset="0"/>
                <a:cs typeface="Times New Roman" pitchFamily="18" charset="0"/>
                <a:sym typeface="Symbol"/>
              </a:rPr>
              <a:t>n</a:t>
            </a:r>
            <a:r>
              <a:rPr lang="en-US" sz="1800" dirty="0" smtClean="0">
                <a:solidFill>
                  <a:srgbClr val="FF0000"/>
                </a:solidFill>
                <a:latin typeface="Times New Roman" pitchFamily="18" charset="0"/>
                <a:cs typeface="Times New Roman" pitchFamily="18" charset="0"/>
                <a:sym typeface="Symbol"/>
              </a:rPr>
              <a:t>-4)…2</a:t>
            </a:r>
            <a:r>
              <a:rPr lang="en-US" sz="1800" dirty="0" smtClean="0">
                <a:latin typeface="Times New Roman" pitchFamily="18" charset="0"/>
                <a:cs typeface="Times New Roman" pitchFamily="18" charset="0"/>
                <a:sym typeface="Symbol"/>
              </a:rPr>
              <a:t> = </a:t>
            </a:r>
            <a:r>
              <a:rPr lang="en-US" sz="1800" b="1" dirty="0" smtClean="0">
                <a:latin typeface="Times New Roman" pitchFamily="18" charset="0"/>
                <a:cs typeface="Times New Roman" pitchFamily="18" charset="0"/>
                <a:sym typeface="Symbol"/>
              </a:rPr>
              <a:t>2</a:t>
            </a:r>
            <a:r>
              <a:rPr lang="en-US" sz="1800" b="1" i="1" baseline="30000" dirty="0" smtClean="0">
                <a:latin typeface="Times New Roman" pitchFamily="18" charset="0"/>
                <a:cs typeface="Times New Roman" pitchFamily="18" charset="0"/>
                <a:sym typeface="Symbol"/>
              </a:rPr>
              <a:t>n </a:t>
            </a:r>
            <a:r>
              <a:rPr lang="en-US" sz="1800" b="1" i="1" dirty="0" smtClean="0">
                <a:latin typeface="Times New Roman" pitchFamily="18" charset="0"/>
                <a:cs typeface="Times New Roman" pitchFamily="18" charset="0"/>
                <a:sym typeface="Symbol"/>
              </a:rPr>
              <a:t>n</a:t>
            </a:r>
            <a:r>
              <a:rPr lang="en-US" sz="1800" b="1" dirty="0" smtClean="0">
                <a:latin typeface="Times New Roman" pitchFamily="18" charset="0"/>
                <a:cs typeface="Times New Roman" pitchFamily="18" charset="0"/>
                <a:sym typeface="Symbol"/>
              </a:rPr>
              <a:t>!</a:t>
            </a:r>
            <a:r>
              <a:rPr lang="en-US" sz="1800" dirty="0" smtClean="0">
                <a:latin typeface="Times New Roman" pitchFamily="18" charset="0"/>
                <a:cs typeface="Times New Roman" pitchFamily="18" charset="0"/>
                <a:sym typeface="Symbol"/>
              </a:rPr>
              <a:t> by factoring out a 2 from all </a:t>
            </a:r>
            <a:r>
              <a:rPr lang="en-US" sz="1800" i="1" dirty="0" smtClean="0">
                <a:latin typeface="Times New Roman" pitchFamily="18" charset="0"/>
                <a:cs typeface="Times New Roman" pitchFamily="18" charset="0"/>
                <a:sym typeface="Symbol"/>
              </a:rPr>
              <a:t>n </a:t>
            </a:r>
            <a:r>
              <a:rPr lang="en-US" sz="1800" dirty="0" smtClean="0">
                <a:latin typeface="Times New Roman" pitchFamily="18" charset="0"/>
                <a:cs typeface="Times New Roman" pitchFamily="18" charset="0"/>
                <a:sym typeface="Symbol"/>
              </a:rPr>
              <a:t>terms. We can substitute this in</a:t>
            </a:r>
            <a:r>
              <a:rPr lang="en-US" sz="2000" dirty="0" smtClean="0">
                <a:latin typeface="Times New Roman" pitchFamily="18" charset="0"/>
                <a:cs typeface="Times New Roman" pitchFamily="18" charset="0"/>
                <a:sym typeface="Symbol"/>
              </a:rPr>
              <a:t> the denominator.</a:t>
            </a:r>
          </a:p>
          <a:p>
            <a:pPr algn="ctr">
              <a:buNone/>
            </a:pPr>
            <a:endParaRPr lang="en-US" sz="800" dirty="0" smtClean="0"/>
          </a:p>
          <a:p>
            <a:pPr algn="ctr">
              <a:buNone/>
            </a:pPr>
            <a:r>
              <a:rPr lang="en-US" sz="1800" dirty="0" smtClean="0">
                <a:latin typeface="Times New Roman" pitchFamily="18" charset="0"/>
                <a:cs typeface="Times New Roman" pitchFamily="18" charset="0"/>
                <a:sym typeface="Symbol"/>
              </a:rPr>
              <a:t>=  (2</a:t>
            </a:r>
            <a:r>
              <a:rPr lang="en-US" sz="1800" i="1" dirty="0" smtClean="0">
                <a:latin typeface="Times New Roman" pitchFamily="18" charset="0"/>
                <a:cs typeface="Times New Roman" pitchFamily="18" charset="0"/>
                <a:sym typeface="Symbol"/>
              </a:rPr>
              <a:t>n</a:t>
            </a:r>
            <a:r>
              <a:rPr lang="en-US" sz="1800" dirty="0" smtClean="0">
                <a:latin typeface="Times New Roman" pitchFamily="18" charset="0"/>
                <a:cs typeface="Times New Roman" pitchFamily="18" charset="0"/>
                <a:sym typeface="Symbol"/>
              </a:rPr>
              <a:t>)!   </a:t>
            </a:r>
            <a:r>
              <a:rPr lang="en-US" sz="2800" dirty="0" smtClean="0">
                <a:latin typeface="Times New Roman" pitchFamily="18" charset="0"/>
                <a:cs typeface="Times New Roman" pitchFamily="18" charset="0"/>
                <a:sym typeface="Symbol"/>
              </a:rPr>
              <a:t>  </a:t>
            </a:r>
            <a:r>
              <a:rPr lang="en-US" dirty="0" smtClean="0">
                <a:latin typeface="Times New Roman" pitchFamily="18" charset="0"/>
                <a:cs typeface="Times New Roman" pitchFamily="18" charset="0"/>
                <a:sym typeface="Symbol"/>
              </a:rPr>
              <a:t>2</a:t>
            </a:r>
            <a:r>
              <a:rPr lang="en-US" i="1" baseline="30000" dirty="0" smtClean="0">
                <a:latin typeface="Times New Roman" pitchFamily="18" charset="0"/>
                <a:cs typeface="Times New Roman" pitchFamily="18" charset="0"/>
                <a:sym typeface="Symbol"/>
              </a:rPr>
              <a:t>n</a:t>
            </a:r>
            <a:endParaRPr lang="en-US" sz="2800" baseline="30000" dirty="0" smtClean="0">
              <a:latin typeface="Times New Roman" pitchFamily="18" charset="0"/>
              <a:cs typeface="Times New Roman" pitchFamily="18" charset="0"/>
              <a:sym typeface="Symbol"/>
            </a:endParaRPr>
          </a:p>
          <a:p>
            <a:pPr>
              <a:buNone/>
            </a:pPr>
            <a:r>
              <a:rPr lang="en-US" sz="2800" i="1" dirty="0" smtClean="0">
                <a:latin typeface="Times New Roman" pitchFamily="18" charset="0"/>
                <a:cs typeface="Times New Roman" pitchFamily="18" charset="0"/>
                <a:sym typeface="Symbol"/>
              </a:rPr>
              <a:t>		</a:t>
            </a:r>
            <a:r>
              <a:rPr lang="en-US" sz="1800" i="1" dirty="0" smtClean="0">
                <a:latin typeface="Times New Roman" pitchFamily="18" charset="0"/>
                <a:cs typeface="Times New Roman" pitchFamily="18" charset="0"/>
                <a:sym typeface="Symbol"/>
              </a:rPr>
              <a:t> 		        </a:t>
            </a:r>
            <a:r>
              <a:rPr lang="en-US" sz="1800" dirty="0" smtClean="0">
                <a:latin typeface="Times New Roman" pitchFamily="18" charset="0"/>
                <a:cs typeface="Times New Roman" pitchFamily="18" charset="0"/>
                <a:sym typeface="Symbol"/>
              </a:rPr>
              <a:t>2</a:t>
            </a:r>
            <a:r>
              <a:rPr lang="en-US" sz="1800" i="1" baseline="30000" dirty="0" smtClean="0">
                <a:latin typeface="Times New Roman" pitchFamily="18" charset="0"/>
                <a:cs typeface="Times New Roman" pitchFamily="18" charset="0"/>
                <a:sym typeface="Symbol"/>
              </a:rPr>
              <a:t>n </a:t>
            </a:r>
            <a:r>
              <a:rPr lang="en-US" sz="1800" i="1" dirty="0" smtClean="0">
                <a:latin typeface="Times New Roman" pitchFamily="18" charset="0"/>
                <a:cs typeface="Times New Roman" pitchFamily="18" charset="0"/>
                <a:sym typeface="Symbol"/>
              </a:rPr>
              <a:t>n</a:t>
            </a:r>
            <a:r>
              <a:rPr lang="en-US" sz="1800" dirty="0" smtClean="0">
                <a:latin typeface="Times New Roman" pitchFamily="18" charset="0"/>
                <a:cs typeface="Times New Roman" pitchFamily="18" charset="0"/>
                <a:sym typeface="Symbol"/>
              </a:rPr>
              <a:t>!</a:t>
            </a:r>
            <a:r>
              <a:rPr lang="en-US" sz="1800" i="1" dirty="0" smtClean="0">
                <a:latin typeface="Times New Roman" pitchFamily="18" charset="0"/>
                <a:cs typeface="Times New Roman" pitchFamily="18" charset="0"/>
                <a:sym typeface="Symbol"/>
              </a:rPr>
              <a:t> </a:t>
            </a:r>
            <a:r>
              <a:rPr lang="en-US" sz="1800" dirty="0" smtClean="0">
                <a:latin typeface="Times New Roman" pitchFamily="18" charset="0"/>
                <a:cs typeface="Times New Roman" pitchFamily="18" charset="0"/>
                <a:sym typeface="Symbol"/>
              </a:rPr>
              <a:t>(</a:t>
            </a:r>
            <a:r>
              <a:rPr lang="en-US" sz="1800" i="1" dirty="0" smtClean="0">
                <a:latin typeface="Times New Roman" pitchFamily="18" charset="0"/>
                <a:cs typeface="Times New Roman" pitchFamily="18" charset="0"/>
                <a:sym typeface="Symbol"/>
              </a:rPr>
              <a:t>n</a:t>
            </a:r>
            <a:r>
              <a:rPr lang="en-US" sz="1800" dirty="0" smtClean="0">
                <a:latin typeface="Times New Roman" pitchFamily="18" charset="0"/>
                <a:cs typeface="Times New Roman" pitchFamily="18" charset="0"/>
                <a:sym typeface="Symbol"/>
              </a:rPr>
              <a:t>+1)! </a:t>
            </a:r>
          </a:p>
          <a:p>
            <a:pPr>
              <a:buNone/>
            </a:pPr>
            <a:endParaRPr lang="en-US" sz="1800" dirty="0" smtClean="0">
              <a:latin typeface="Times New Roman" pitchFamily="18" charset="0"/>
              <a:cs typeface="Times New Roman" pitchFamily="18" charset="0"/>
              <a:sym typeface="Symbol"/>
            </a:endParaRPr>
          </a:p>
          <a:p>
            <a:pPr algn="ctr">
              <a:buNone/>
            </a:pPr>
            <a:r>
              <a:rPr lang="en-US" sz="1800" dirty="0" smtClean="0">
                <a:latin typeface="Times New Roman" pitchFamily="18" charset="0"/>
                <a:cs typeface="Times New Roman" pitchFamily="18" charset="0"/>
                <a:sym typeface="Symbol"/>
              </a:rPr>
              <a:t>=  (2</a:t>
            </a:r>
            <a:r>
              <a:rPr lang="en-US" sz="1800" i="1" dirty="0" smtClean="0">
                <a:latin typeface="Times New Roman" pitchFamily="18" charset="0"/>
                <a:cs typeface="Times New Roman" pitchFamily="18" charset="0"/>
                <a:sym typeface="Symbol"/>
              </a:rPr>
              <a:t>n</a:t>
            </a:r>
            <a:r>
              <a:rPr lang="en-US" sz="1800" dirty="0" smtClean="0">
                <a:latin typeface="Times New Roman" pitchFamily="18" charset="0"/>
                <a:cs typeface="Times New Roman" pitchFamily="18" charset="0"/>
                <a:sym typeface="Symbol"/>
              </a:rPr>
              <a:t>)! </a:t>
            </a:r>
            <a:endParaRPr lang="en-US" sz="2800" baseline="30000" dirty="0" smtClean="0">
              <a:latin typeface="Times New Roman" pitchFamily="18" charset="0"/>
              <a:cs typeface="Times New Roman" pitchFamily="18" charset="0"/>
              <a:sym typeface="Symbol"/>
            </a:endParaRPr>
          </a:p>
          <a:p>
            <a:pPr>
              <a:buNone/>
            </a:pPr>
            <a:r>
              <a:rPr lang="en-US" sz="2800" i="1" dirty="0" smtClean="0">
                <a:latin typeface="Times New Roman" pitchFamily="18" charset="0"/>
                <a:cs typeface="Times New Roman" pitchFamily="18" charset="0"/>
                <a:sym typeface="Symbol"/>
              </a:rPr>
              <a:t>		</a:t>
            </a:r>
            <a:r>
              <a:rPr lang="en-US" sz="1800" i="1" dirty="0" smtClean="0">
                <a:latin typeface="Times New Roman" pitchFamily="18" charset="0"/>
                <a:cs typeface="Times New Roman" pitchFamily="18" charset="0"/>
                <a:sym typeface="Symbol"/>
              </a:rPr>
              <a:t> 		             n</a:t>
            </a:r>
            <a:r>
              <a:rPr lang="en-US" sz="1800" dirty="0" smtClean="0">
                <a:latin typeface="Times New Roman" pitchFamily="18" charset="0"/>
                <a:cs typeface="Times New Roman" pitchFamily="18" charset="0"/>
                <a:sym typeface="Symbol"/>
              </a:rPr>
              <a:t>!</a:t>
            </a:r>
            <a:r>
              <a:rPr lang="en-US" sz="1800" i="1" dirty="0" smtClean="0">
                <a:latin typeface="Times New Roman" pitchFamily="18" charset="0"/>
                <a:cs typeface="Times New Roman" pitchFamily="18" charset="0"/>
                <a:sym typeface="Symbol"/>
              </a:rPr>
              <a:t> </a:t>
            </a:r>
            <a:r>
              <a:rPr lang="en-US" sz="1800" dirty="0" smtClean="0">
                <a:latin typeface="Times New Roman" pitchFamily="18" charset="0"/>
                <a:cs typeface="Times New Roman" pitchFamily="18" charset="0"/>
                <a:sym typeface="Symbol"/>
              </a:rPr>
              <a:t>(</a:t>
            </a:r>
            <a:r>
              <a:rPr lang="en-US" sz="1800" i="1" dirty="0" smtClean="0">
                <a:latin typeface="Times New Roman" pitchFamily="18" charset="0"/>
                <a:cs typeface="Times New Roman" pitchFamily="18" charset="0"/>
                <a:sym typeface="Symbol"/>
              </a:rPr>
              <a:t>n</a:t>
            </a:r>
            <a:r>
              <a:rPr lang="en-US" sz="1800" dirty="0" smtClean="0">
                <a:latin typeface="Times New Roman" pitchFamily="18" charset="0"/>
                <a:cs typeface="Times New Roman" pitchFamily="18" charset="0"/>
                <a:sym typeface="Symbol"/>
              </a:rPr>
              <a:t>+1)! </a:t>
            </a:r>
          </a:p>
          <a:p>
            <a:pPr>
              <a:buNone/>
            </a:pPr>
            <a:endParaRPr lang="en-US" sz="1800" dirty="0" smtClean="0">
              <a:latin typeface="Times New Roman" pitchFamily="18" charset="0"/>
              <a:cs typeface="Times New Roman" pitchFamily="18" charset="0"/>
              <a:sym typeface="Symbol"/>
            </a:endParaRPr>
          </a:p>
          <a:p>
            <a:pPr>
              <a:buNone/>
            </a:pPr>
            <a:endParaRPr lang="en-US" sz="1800" dirty="0" smtClean="0">
              <a:latin typeface="Times New Roman" pitchFamily="18" charset="0"/>
              <a:cs typeface="Times New Roman" pitchFamily="18" charset="0"/>
              <a:sym typeface="Symbol"/>
            </a:endParaRPr>
          </a:p>
          <a:p>
            <a:pPr>
              <a:buNone/>
            </a:pPr>
            <a:endParaRPr lang="en-US" sz="2000" dirty="0"/>
          </a:p>
        </p:txBody>
      </p:sp>
      <p:cxnSp>
        <p:nvCxnSpPr>
          <p:cNvPr id="4" name="Straight Connector 3"/>
          <p:cNvCxnSpPr/>
          <p:nvPr/>
        </p:nvCxnSpPr>
        <p:spPr>
          <a:xfrm>
            <a:off x="2895600" y="1447800"/>
            <a:ext cx="2667000"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905000" y="3124200"/>
            <a:ext cx="4724400"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810000" y="5029200"/>
            <a:ext cx="914400"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038600" y="6096000"/>
            <a:ext cx="914400"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7467600" cy="6169152"/>
          </a:xfrm>
        </p:spPr>
        <p:txBody>
          <a:bodyPr/>
          <a:lstStyle/>
          <a:p>
            <a:pPr algn="ctr">
              <a:buNone/>
            </a:pPr>
            <a:r>
              <a:rPr lang="en-US" sz="1800" dirty="0" smtClean="0">
                <a:latin typeface="Times New Roman" pitchFamily="18" charset="0"/>
                <a:cs typeface="Times New Roman" pitchFamily="18" charset="0"/>
                <a:sym typeface="Symbol"/>
              </a:rPr>
              <a:t>=        (2</a:t>
            </a:r>
            <a:r>
              <a:rPr lang="en-US" sz="1800" i="1" dirty="0" smtClean="0">
                <a:latin typeface="Times New Roman" pitchFamily="18" charset="0"/>
                <a:cs typeface="Times New Roman" pitchFamily="18" charset="0"/>
                <a:sym typeface="Symbol"/>
              </a:rPr>
              <a:t>n</a:t>
            </a:r>
            <a:r>
              <a:rPr lang="en-US" sz="1800" dirty="0" smtClean="0">
                <a:latin typeface="Times New Roman" pitchFamily="18" charset="0"/>
                <a:cs typeface="Times New Roman" pitchFamily="18" charset="0"/>
                <a:sym typeface="Symbol"/>
              </a:rPr>
              <a:t>)! </a:t>
            </a:r>
            <a:endParaRPr lang="en-US" sz="1800" baseline="30000" dirty="0" smtClean="0">
              <a:latin typeface="Times New Roman" pitchFamily="18" charset="0"/>
              <a:cs typeface="Times New Roman" pitchFamily="18" charset="0"/>
              <a:sym typeface="Symbol"/>
            </a:endParaRPr>
          </a:p>
          <a:p>
            <a:pPr>
              <a:buNone/>
            </a:pPr>
            <a:r>
              <a:rPr lang="en-US" sz="1800" i="1" dirty="0" smtClean="0">
                <a:latin typeface="Times New Roman" pitchFamily="18" charset="0"/>
                <a:cs typeface="Times New Roman" pitchFamily="18" charset="0"/>
                <a:sym typeface="Symbol"/>
              </a:rPr>
              <a:t>		 		            </a:t>
            </a:r>
            <a:r>
              <a:rPr lang="en-US" sz="1800" dirty="0" smtClean="0">
                <a:latin typeface="Times New Roman" pitchFamily="18" charset="0"/>
                <a:cs typeface="Times New Roman" pitchFamily="18" charset="0"/>
                <a:sym typeface="Symbol"/>
              </a:rPr>
              <a:t>(</a:t>
            </a:r>
            <a:r>
              <a:rPr lang="en-US" sz="1800" i="1" dirty="0" smtClean="0">
                <a:latin typeface="Times New Roman" pitchFamily="18" charset="0"/>
                <a:cs typeface="Times New Roman" pitchFamily="18" charset="0"/>
                <a:sym typeface="Symbol"/>
              </a:rPr>
              <a:t>n </a:t>
            </a:r>
            <a:r>
              <a:rPr lang="en-US" sz="1800" dirty="0" smtClean="0">
                <a:latin typeface="Times New Roman" pitchFamily="18" charset="0"/>
                <a:cs typeface="Times New Roman" pitchFamily="18" charset="0"/>
                <a:sym typeface="Symbol"/>
              </a:rPr>
              <a:t>+ 1)! </a:t>
            </a:r>
            <a:r>
              <a:rPr lang="en-US" sz="1800" i="1" dirty="0" smtClean="0">
                <a:latin typeface="Times New Roman" pitchFamily="18" charset="0"/>
                <a:cs typeface="Times New Roman" pitchFamily="18" charset="0"/>
                <a:sym typeface="Symbol"/>
              </a:rPr>
              <a:t>n</a:t>
            </a:r>
            <a:r>
              <a:rPr lang="en-US" sz="1800" dirty="0" smtClean="0">
                <a:latin typeface="Times New Roman" pitchFamily="18" charset="0"/>
                <a:cs typeface="Times New Roman" pitchFamily="18" charset="0"/>
                <a:sym typeface="Symbol"/>
              </a:rPr>
              <a:t>!</a:t>
            </a:r>
            <a:r>
              <a:rPr lang="en-US" sz="1800" i="1" dirty="0" smtClean="0">
                <a:latin typeface="Times New Roman" pitchFamily="18" charset="0"/>
                <a:cs typeface="Times New Roman" pitchFamily="18" charset="0"/>
                <a:sym typeface="Symbol"/>
              </a:rPr>
              <a:t> </a:t>
            </a:r>
            <a:endParaRPr lang="en-US" sz="1800" dirty="0" smtClean="0">
              <a:latin typeface="Times New Roman" pitchFamily="18" charset="0"/>
              <a:cs typeface="Times New Roman" pitchFamily="18" charset="0"/>
              <a:sym typeface="Symbol"/>
            </a:endParaRPr>
          </a:p>
          <a:p>
            <a:pPr>
              <a:buNone/>
            </a:pPr>
            <a:endParaRPr lang="en-US" sz="1000" dirty="0" smtClean="0">
              <a:latin typeface="Times New Roman" pitchFamily="18" charset="0"/>
              <a:cs typeface="Times New Roman" pitchFamily="18" charset="0"/>
              <a:sym typeface="Symbol"/>
            </a:endParaRPr>
          </a:p>
          <a:p>
            <a:pPr>
              <a:buNone/>
            </a:pPr>
            <a:r>
              <a:rPr lang="en-US" sz="1800" dirty="0" smtClean="0">
                <a:latin typeface="Times New Roman" pitchFamily="18" charset="0"/>
                <a:cs typeface="Times New Roman" pitchFamily="18" charset="0"/>
                <a:sym typeface="Symbol"/>
              </a:rPr>
              <a:t>Note: 			      =        (2</a:t>
            </a:r>
            <a:r>
              <a:rPr lang="en-US" sz="1800" i="1" dirty="0" smtClean="0">
                <a:latin typeface="Times New Roman" pitchFamily="18" charset="0"/>
                <a:cs typeface="Times New Roman" pitchFamily="18" charset="0"/>
                <a:sym typeface="Symbol"/>
              </a:rPr>
              <a:t>n</a:t>
            </a:r>
            <a:r>
              <a:rPr lang="en-US" sz="1800" dirty="0" smtClean="0">
                <a:latin typeface="Times New Roman" pitchFamily="18" charset="0"/>
                <a:cs typeface="Times New Roman" pitchFamily="18" charset="0"/>
                <a:sym typeface="Symbol"/>
              </a:rPr>
              <a:t>)!</a:t>
            </a:r>
          </a:p>
          <a:p>
            <a:pPr>
              <a:buNone/>
            </a:pPr>
            <a:r>
              <a:rPr lang="en-US" sz="1800" dirty="0" smtClean="0">
                <a:latin typeface="Times New Roman" pitchFamily="18" charset="0"/>
                <a:cs typeface="Times New Roman" pitchFamily="18" charset="0"/>
                <a:sym typeface="Symbol"/>
              </a:rPr>
              <a:t>				         (</a:t>
            </a:r>
            <a:r>
              <a:rPr lang="en-US" sz="1800" i="1" dirty="0" smtClean="0">
                <a:latin typeface="Times New Roman" pitchFamily="18" charset="0"/>
                <a:cs typeface="Times New Roman" pitchFamily="18" charset="0"/>
                <a:sym typeface="Symbol"/>
              </a:rPr>
              <a:t>n</a:t>
            </a:r>
            <a:r>
              <a:rPr lang="en-US" sz="1800" dirty="0" smtClean="0">
                <a:latin typeface="Times New Roman" pitchFamily="18" charset="0"/>
                <a:cs typeface="Times New Roman" pitchFamily="18" charset="0"/>
                <a:sym typeface="Symbol"/>
              </a:rPr>
              <a:t> + 1) </a:t>
            </a:r>
            <a:r>
              <a:rPr lang="en-US" sz="1800" i="1" dirty="0" smtClean="0">
                <a:latin typeface="Times New Roman" pitchFamily="18" charset="0"/>
                <a:cs typeface="Times New Roman" pitchFamily="18" charset="0"/>
                <a:sym typeface="Symbol"/>
              </a:rPr>
              <a:t>n</a:t>
            </a:r>
            <a:r>
              <a:rPr lang="en-US" sz="1800" dirty="0" smtClean="0">
                <a:latin typeface="Times New Roman" pitchFamily="18" charset="0"/>
                <a:cs typeface="Times New Roman" pitchFamily="18" charset="0"/>
                <a:sym typeface="Symbol"/>
              </a:rPr>
              <a:t>! </a:t>
            </a:r>
            <a:r>
              <a:rPr lang="en-US" sz="1800" i="1" dirty="0" smtClean="0">
                <a:latin typeface="Times New Roman" pitchFamily="18" charset="0"/>
                <a:cs typeface="Times New Roman" pitchFamily="18" charset="0"/>
                <a:sym typeface="Symbol"/>
              </a:rPr>
              <a:t>n</a:t>
            </a:r>
            <a:r>
              <a:rPr lang="en-US" sz="1800" dirty="0" smtClean="0">
                <a:latin typeface="Times New Roman" pitchFamily="18" charset="0"/>
                <a:cs typeface="Times New Roman" pitchFamily="18" charset="0"/>
                <a:sym typeface="Symbol"/>
              </a:rPr>
              <a:t>!</a:t>
            </a:r>
          </a:p>
          <a:p>
            <a:pPr>
              <a:buNone/>
            </a:pPr>
            <a:r>
              <a:rPr lang="en-US" sz="1800" dirty="0" smtClean="0">
                <a:latin typeface="Times New Roman" pitchFamily="18" charset="0"/>
                <a:cs typeface="Times New Roman" pitchFamily="18" charset="0"/>
                <a:sym typeface="Symbol"/>
              </a:rPr>
              <a:t>2</a:t>
            </a:r>
            <a:r>
              <a:rPr lang="en-US" sz="1800" i="1" dirty="0" smtClean="0">
                <a:latin typeface="Times New Roman" pitchFamily="18" charset="0"/>
                <a:cs typeface="Times New Roman" pitchFamily="18" charset="0"/>
                <a:sym typeface="Symbol"/>
              </a:rPr>
              <a:t>n    =  </a:t>
            </a:r>
            <a:r>
              <a:rPr lang="en-US" sz="1800" dirty="0" smtClean="0">
                <a:latin typeface="Times New Roman" pitchFamily="18" charset="0"/>
                <a:cs typeface="Times New Roman" pitchFamily="18" charset="0"/>
                <a:sym typeface="Symbol"/>
              </a:rPr>
              <a:t>(2</a:t>
            </a:r>
            <a:r>
              <a:rPr lang="en-US" sz="1800" i="1" dirty="0" smtClean="0">
                <a:latin typeface="Times New Roman" pitchFamily="18" charset="0"/>
                <a:cs typeface="Times New Roman" pitchFamily="18" charset="0"/>
                <a:sym typeface="Symbol"/>
              </a:rPr>
              <a:t>n</a:t>
            </a:r>
            <a:r>
              <a:rPr lang="en-US" sz="1800" dirty="0" smtClean="0">
                <a:latin typeface="Times New Roman" pitchFamily="18" charset="0"/>
                <a:cs typeface="Times New Roman" pitchFamily="18" charset="0"/>
                <a:sym typeface="Symbol"/>
              </a:rPr>
              <a:t>)!		    </a:t>
            </a:r>
            <a:endParaRPr lang="en-US" sz="1800" i="1" dirty="0" smtClean="0">
              <a:latin typeface="Times New Roman" pitchFamily="18" charset="0"/>
              <a:cs typeface="Times New Roman" pitchFamily="18" charset="0"/>
              <a:sym typeface="Symbol"/>
            </a:endParaRPr>
          </a:p>
          <a:p>
            <a:pPr>
              <a:buNone/>
            </a:pPr>
            <a:r>
              <a:rPr lang="en-US" sz="1800" i="1" dirty="0" smtClean="0">
                <a:latin typeface="Times New Roman" pitchFamily="18" charset="0"/>
                <a:cs typeface="Times New Roman" pitchFamily="18" charset="0"/>
                <a:sym typeface="Symbol"/>
              </a:rPr>
              <a:t> n          </a:t>
            </a:r>
            <a:r>
              <a:rPr lang="en-US" sz="1800" i="1" dirty="0" err="1" smtClean="0">
                <a:latin typeface="Times New Roman" pitchFamily="18" charset="0"/>
                <a:cs typeface="Times New Roman" pitchFamily="18" charset="0"/>
                <a:sym typeface="Symbol"/>
              </a:rPr>
              <a:t>n</a:t>
            </a:r>
            <a:r>
              <a:rPr lang="en-US" sz="1800" dirty="0" smtClean="0">
                <a:latin typeface="Times New Roman" pitchFamily="18" charset="0"/>
                <a:cs typeface="Times New Roman" pitchFamily="18" charset="0"/>
                <a:sym typeface="Symbol"/>
              </a:rPr>
              <a:t>! (2</a:t>
            </a:r>
            <a:r>
              <a:rPr lang="en-US" sz="1800" i="1" dirty="0" smtClean="0">
                <a:latin typeface="Times New Roman" pitchFamily="18" charset="0"/>
                <a:cs typeface="Times New Roman" pitchFamily="18" charset="0"/>
                <a:sym typeface="Symbol"/>
              </a:rPr>
              <a:t>n</a:t>
            </a:r>
            <a:r>
              <a:rPr lang="en-US" sz="1800" dirty="0" smtClean="0">
                <a:latin typeface="Times New Roman" pitchFamily="18" charset="0"/>
                <a:cs typeface="Times New Roman" pitchFamily="18" charset="0"/>
                <a:sym typeface="Symbol"/>
              </a:rPr>
              <a:t> – </a:t>
            </a:r>
            <a:r>
              <a:rPr lang="en-US" sz="1800" i="1" dirty="0" smtClean="0">
                <a:latin typeface="Times New Roman" pitchFamily="18" charset="0"/>
                <a:cs typeface="Times New Roman" pitchFamily="18" charset="0"/>
                <a:sym typeface="Symbol"/>
              </a:rPr>
              <a:t>n</a:t>
            </a:r>
            <a:r>
              <a:rPr lang="en-US" sz="1800" dirty="0" smtClean="0">
                <a:latin typeface="Times New Roman" pitchFamily="18" charset="0"/>
                <a:cs typeface="Times New Roman" pitchFamily="18" charset="0"/>
                <a:sym typeface="Symbol"/>
              </a:rPr>
              <a:t>)!		     =      1        2</a:t>
            </a:r>
            <a:r>
              <a:rPr lang="en-US" sz="1800" i="1" dirty="0" smtClean="0">
                <a:latin typeface="Times New Roman" pitchFamily="18" charset="0"/>
                <a:cs typeface="Times New Roman" pitchFamily="18" charset="0"/>
                <a:sym typeface="Symbol"/>
              </a:rPr>
              <a:t>n</a:t>
            </a:r>
            <a:endParaRPr lang="en-US" sz="1800" dirty="0" smtClean="0">
              <a:latin typeface="Times New Roman" pitchFamily="18" charset="0"/>
              <a:cs typeface="Times New Roman" pitchFamily="18" charset="0"/>
              <a:sym typeface="Symbol"/>
            </a:endParaRPr>
          </a:p>
          <a:p>
            <a:pPr>
              <a:buNone/>
            </a:pPr>
            <a:r>
              <a:rPr lang="en-US" sz="1800" dirty="0" smtClean="0">
                <a:latin typeface="Times New Roman" pitchFamily="18" charset="0"/>
                <a:cs typeface="Times New Roman" pitchFamily="18" charset="0"/>
                <a:sym typeface="Symbol"/>
              </a:rPr>
              <a:t>				         (</a:t>
            </a:r>
            <a:r>
              <a:rPr lang="en-US" sz="1800" i="1" dirty="0" smtClean="0">
                <a:latin typeface="Times New Roman" pitchFamily="18" charset="0"/>
                <a:cs typeface="Times New Roman" pitchFamily="18" charset="0"/>
                <a:sym typeface="Symbol"/>
              </a:rPr>
              <a:t>n</a:t>
            </a:r>
            <a:r>
              <a:rPr lang="en-US" sz="1800" dirty="0" smtClean="0">
                <a:latin typeface="Times New Roman" pitchFamily="18" charset="0"/>
                <a:cs typeface="Times New Roman" pitchFamily="18" charset="0"/>
                <a:sym typeface="Symbol"/>
              </a:rPr>
              <a:t> + 1)    </a:t>
            </a:r>
            <a:r>
              <a:rPr lang="en-US" sz="1800" i="1" dirty="0" smtClean="0">
                <a:latin typeface="Times New Roman" pitchFamily="18" charset="0"/>
                <a:cs typeface="Times New Roman" pitchFamily="18" charset="0"/>
                <a:sym typeface="Symbol"/>
              </a:rPr>
              <a:t>n</a:t>
            </a:r>
          </a:p>
          <a:p>
            <a:pPr>
              <a:buNone/>
            </a:pPr>
            <a:r>
              <a:rPr lang="en-US" sz="1800" dirty="0" smtClean="0">
                <a:latin typeface="Times New Roman" pitchFamily="18" charset="0"/>
                <a:cs typeface="Times New Roman" pitchFamily="18" charset="0"/>
                <a:sym typeface="Symbol"/>
              </a:rPr>
              <a:t> 	   =   (2</a:t>
            </a:r>
            <a:r>
              <a:rPr lang="en-US" sz="1800" i="1" dirty="0" smtClean="0">
                <a:latin typeface="Times New Roman" pitchFamily="18" charset="0"/>
                <a:cs typeface="Times New Roman" pitchFamily="18" charset="0"/>
                <a:sym typeface="Symbol"/>
              </a:rPr>
              <a:t>n</a:t>
            </a:r>
            <a:r>
              <a:rPr lang="en-US" sz="1800" dirty="0" smtClean="0">
                <a:latin typeface="Times New Roman" pitchFamily="18" charset="0"/>
                <a:cs typeface="Times New Roman" pitchFamily="18" charset="0"/>
                <a:sym typeface="Symbol"/>
              </a:rPr>
              <a:t>)!</a:t>
            </a:r>
          </a:p>
          <a:p>
            <a:pPr>
              <a:buNone/>
            </a:pPr>
            <a:r>
              <a:rPr lang="en-US" sz="1800" dirty="0" smtClean="0">
                <a:latin typeface="Times New Roman" pitchFamily="18" charset="0"/>
                <a:cs typeface="Times New Roman" pitchFamily="18" charset="0"/>
                <a:sym typeface="Symbol"/>
              </a:rPr>
              <a:t>	        </a:t>
            </a:r>
            <a:r>
              <a:rPr lang="en-US" sz="1800" i="1" dirty="0" smtClean="0">
                <a:latin typeface="Times New Roman" pitchFamily="18" charset="0"/>
                <a:cs typeface="Times New Roman" pitchFamily="18" charset="0"/>
                <a:sym typeface="Symbol"/>
              </a:rPr>
              <a:t>n</a:t>
            </a:r>
            <a:r>
              <a:rPr lang="en-US" sz="1800" dirty="0" smtClean="0">
                <a:latin typeface="Times New Roman" pitchFamily="18" charset="0"/>
                <a:cs typeface="Times New Roman" pitchFamily="18" charset="0"/>
                <a:sym typeface="Symbol"/>
              </a:rPr>
              <a:t>! </a:t>
            </a:r>
            <a:r>
              <a:rPr lang="en-US" sz="1800" i="1" dirty="0" smtClean="0">
                <a:latin typeface="Times New Roman" pitchFamily="18" charset="0"/>
                <a:cs typeface="Times New Roman" pitchFamily="18" charset="0"/>
                <a:sym typeface="Symbol"/>
              </a:rPr>
              <a:t>n</a:t>
            </a:r>
            <a:r>
              <a:rPr lang="en-US" sz="1800" dirty="0" smtClean="0">
                <a:latin typeface="Times New Roman" pitchFamily="18" charset="0"/>
                <a:cs typeface="Times New Roman" pitchFamily="18" charset="0"/>
                <a:sym typeface="Symbol"/>
              </a:rPr>
              <a:t>!</a:t>
            </a:r>
          </a:p>
          <a:p>
            <a:pPr>
              <a:buNone/>
            </a:pPr>
            <a:r>
              <a:rPr lang="en-US" sz="1800" dirty="0" smtClean="0">
                <a:latin typeface="Times New Roman" pitchFamily="18" charset="0"/>
                <a:cs typeface="Times New Roman" pitchFamily="18" charset="0"/>
                <a:sym typeface="Symbol"/>
              </a:rPr>
              <a:t>	        </a:t>
            </a:r>
            <a:endParaRPr lang="en-US" sz="1800" dirty="0" smtClean="0"/>
          </a:p>
          <a:p>
            <a:pPr>
              <a:buNone/>
            </a:pPr>
            <a:endParaRPr lang="en-US" dirty="0"/>
          </a:p>
        </p:txBody>
      </p:sp>
      <p:cxnSp>
        <p:nvCxnSpPr>
          <p:cNvPr id="4" name="Straight Connector 3"/>
          <p:cNvCxnSpPr/>
          <p:nvPr/>
        </p:nvCxnSpPr>
        <p:spPr>
          <a:xfrm>
            <a:off x="4038600" y="685800"/>
            <a:ext cx="914400"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3810000" y="1600200"/>
            <a:ext cx="1143000"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4" name="Elbow Connector 13"/>
          <p:cNvCxnSpPr/>
          <p:nvPr/>
        </p:nvCxnSpPr>
        <p:spPr>
          <a:xfrm rot="16200000" flipH="1">
            <a:off x="3810000" y="1447800"/>
            <a:ext cx="990600" cy="228600"/>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4191000" y="1066800"/>
            <a:ext cx="838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5029200" y="1066800"/>
            <a:ext cx="0" cy="990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4419600" y="2057400"/>
            <a:ext cx="609600" cy="0"/>
          </a:xfrm>
          <a:prstGeom prst="line">
            <a:avLst/>
          </a:prstGeom>
        </p:spPr>
        <p:style>
          <a:lnRef idx="1">
            <a:schemeClr val="accent1"/>
          </a:lnRef>
          <a:fillRef idx="0">
            <a:schemeClr val="accent1"/>
          </a:fillRef>
          <a:effectRef idx="0">
            <a:schemeClr val="accent1"/>
          </a:effectRef>
          <a:fontRef idx="minor">
            <a:schemeClr val="tx1"/>
          </a:fontRef>
        </p:style>
      </p:cxnSp>
      <p:sp>
        <p:nvSpPr>
          <p:cNvPr id="31" name="Double Bracket 30"/>
          <p:cNvSpPr/>
          <p:nvPr/>
        </p:nvSpPr>
        <p:spPr>
          <a:xfrm>
            <a:off x="457200" y="1905000"/>
            <a:ext cx="457200" cy="762000"/>
          </a:xfrm>
          <a:prstGeom prst="bracketPair">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Double Bracket 31"/>
          <p:cNvSpPr/>
          <p:nvPr/>
        </p:nvSpPr>
        <p:spPr>
          <a:xfrm>
            <a:off x="4495800" y="2286000"/>
            <a:ext cx="457200" cy="685800"/>
          </a:xfrm>
          <a:prstGeom prst="bracketPair">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Rectangle 32"/>
          <p:cNvSpPr/>
          <p:nvPr/>
        </p:nvSpPr>
        <p:spPr>
          <a:xfrm>
            <a:off x="304800" y="1066800"/>
            <a:ext cx="2286000" cy="2743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3657600" y="3962400"/>
            <a:ext cx="3886200" cy="1200329"/>
          </a:xfrm>
          <a:prstGeom prst="rect">
            <a:avLst/>
          </a:prstGeom>
          <a:noFill/>
        </p:spPr>
        <p:txBody>
          <a:bodyPr wrap="square" rtlCol="0">
            <a:spAutoFit/>
          </a:bodyPr>
          <a:lstStyle/>
          <a:p>
            <a:pPr algn="ctr"/>
            <a:r>
              <a:rPr lang="en-US" sz="2400" dirty="0" smtClean="0">
                <a:latin typeface="Times New Roman" pitchFamily="18" charset="0"/>
                <a:cs typeface="Times New Roman" pitchFamily="18" charset="0"/>
              </a:rPr>
              <a:t>This is the explicit formula from Euler’s recursive formula.</a:t>
            </a:r>
            <a:endParaRPr lang="en-US" sz="2400" dirty="0">
              <a:latin typeface="Times New Roman" pitchFamily="18" charset="0"/>
              <a:cs typeface="Times New Roman" pitchFamily="18" charset="0"/>
            </a:endParaRPr>
          </a:p>
        </p:txBody>
      </p:sp>
      <p:cxnSp>
        <p:nvCxnSpPr>
          <p:cNvPr id="13" name="Straight Connector 12"/>
          <p:cNvCxnSpPr/>
          <p:nvPr/>
        </p:nvCxnSpPr>
        <p:spPr>
          <a:xfrm>
            <a:off x="1143000" y="2286000"/>
            <a:ext cx="1143000"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219200" y="3352800"/>
            <a:ext cx="685800"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4000" dirty="0" smtClean="0">
                <a:latin typeface="Times New Roman" pitchFamily="18" charset="0"/>
                <a:cs typeface="Times New Roman" pitchFamily="18" charset="0"/>
              </a:rPr>
              <a:t>In this presentation…</a:t>
            </a:r>
            <a:endParaRPr lang="en-US" sz="40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295400"/>
            <a:ext cx="8229600" cy="5562600"/>
          </a:xfrm>
        </p:spPr>
        <p:txBody>
          <a:bodyPr>
            <a:normAutofit/>
          </a:bodyPr>
          <a:lstStyle/>
          <a:p>
            <a:r>
              <a:rPr lang="en-US" sz="2800" dirty="0" smtClean="0">
                <a:latin typeface="Times New Roman" pitchFamily="18" charset="0"/>
                <a:cs typeface="Times New Roman" pitchFamily="18" charset="0"/>
              </a:rPr>
              <a:t>History of the Catalan Numbers</a:t>
            </a:r>
          </a:p>
          <a:p>
            <a:r>
              <a:rPr lang="en-US" sz="2800" dirty="0" smtClean="0">
                <a:latin typeface="Times New Roman" pitchFamily="18" charset="0"/>
                <a:cs typeface="Times New Roman" pitchFamily="18" charset="0"/>
              </a:rPr>
              <a:t>Examples/Applications</a:t>
            </a:r>
          </a:p>
          <a:p>
            <a:pPr lvl="1"/>
            <a:r>
              <a:rPr lang="en-US" sz="2400" dirty="0" smtClean="0">
                <a:latin typeface="Times New Roman" pitchFamily="18" charset="0"/>
                <a:cs typeface="Times New Roman" pitchFamily="18" charset="0"/>
              </a:rPr>
              <a:t>Euler’s triangulation of  convex polygons</a:t>
            </a:r>
          </a:p>
          <a:p>
            <a:pPr lvl="1"/>
            <a:r>
              <a:rPr lang="en-US" sz="2400" dirty="0" smtClean="0">
                <a:latin typeface="Times New Roman" pitchFamily="18" charset="0"/>
                <a:cs typeface="Times New Roman" pitchFamily="18" charset="0"/>
              </a:rPr>
              <a:t>Catalan’s </a:t>
            </a:r>
            <a:r>
              <a:rPr lang="en-US" sz="2400" dirty="0" err="1" smtClean="0">
                <a:latin typeface="Times New Roman" pitchFamily="18" charset="0"/>
                <a:cs typeface="Times New Roman" pitchFamily="18" charset="0"/>
              </a:rPr>
              <a:t>parenthesization</a:t>
            </a:r>
            <a:r>
              <a:rPr lang="en-US" sz="2400" dirty="0" smtClean="0">
                <a:latin typeface="Times New Roman" pitchFamily="18" charset="0"/>
                <a:cs typeface="Times New Roman" pitchFamily="18" charset="0"/>
              </a:rPr>
              <a:t> problem</a:t>
            </a:r>
          </a:p>
          <a:p>
            <a:pPr lvl="1"/>
            <a:r>
              <a:rPr lang="en-US" sz="2400" dirty="0" smtClean="0">
                <a:latin typeface="Times New Roman" pitchFamily="18" charset="0"/>
                <a:cs typeface="Times New Roman" pitchFamily="18" charset="0"/>
              </a:rPr>
              <a:t>Mountain ranges on a graph</a:t>
            </a:r>
          </a:p>
          <a:p>
            <a:pPr lvl="1"/>
            <a:r>
              <a:rPr lang="en-US" sz="2400" dirty="0" err="1" smtClean="0">
                <a:latin typeface="Times New Roman" pitchFamily="18" charset="0"/>
                <a:cs typeface="Times New Roman" pitchFamily="18" charset="0"/>
              </a:rPr>
              <a:t>Hankel</a:t>
            </a:r>
            <a:r>
              <a:rPr lang="en-US" sz="2400" dirty="0" smtClean="0">
                <a:latin typeface="Times New Roman" pitchFamily="18" charset="0"/>
                <a:cs typeface="Times New Roman" pitchFamily="18" charset="0"/>
              </a:rPr>
              <a:t> matrix</a:t>
            </a:r>
          </a:p>
          <a:p>
            <a:pPr lvl="1"/>
            <a:r>
              <a:rPr lang="en-US" sz="2400" dirty="0" smtClean="0">
                <a:latin typeface="Times New Roman" pitchFamily="18" charset="0"/>
                <a:cs typeface="Times New Roman" pitchFamily="18" charset="0"/>
              </a:rPr>
              <a:t>Relationship to computer science</a:t>
            </a:r>
          </a:p>
          <a:p>
            <a:pPr lvl="1"/>
            <a:r>
              <a:rPr lang="en-US" sz="2400" dirty="0" smtClean="0">
                <a:latin typeface="Times New Roman" pitchFamily="18" charset="0"/>
                <a:cs typeface="Times New Roman" pitchFamily="18" charset="0"/>
              </a:rPr>
              <a:t>Pascal’s Triangle</a:t>
            </a:r>
            <a:endParaRPr lang="en-US" sz="2400" dirty="0">
              <a:latin typeface="Times New Roman" pitchFamily="18" charset="0"/>
              <a:cs typeface="Times New Roman" pitchFamily="18" charset="0"/>
            </a:endParaRPr>
          </a:p>
          <a:p>
            <a:r>
              <a:rPr lang="en-US" sz="2800" dirty="0" smtClean="0">
                <a:latin typeface="Times New Roman" pitchFamily="18" charset="0"/>
                <a:cs typeface="Times New Roman" pitchFamily="18" charset="0"/>
              </a:rPr>
              <a:t>Formulas</a:t>
            </a:r>
          </a:p>
          <a:p>
            <a:pPr lvl="1"/>
            <a:r>
              <a:rPr lang="en-US" sz="2400" dirty="0" smtClean="0">
                <a:latin typeface="Times New Roman" pitchFamily="18" charset="0"/>
                <a:cs typeface="Times New Roman" pitchFamily="18" charset="0"/>
              </a:rPr>
              <a:t>Recursive</a:t>
            </a:r>
          </a:p>
          <a:p>
            <a:pPr lvl="1"/>
            <a:r>
              <a:rPr lang="en-US" sz="2400" dirty="0" smtClean="0">
                <a:latin typeface="Times New Roman" pitchFamily="18" charset="0"/>
                <a:cs typeface="Times New Roman" pitchFamily="18" charset="0"/>
              </a:rPr>
              <a:t>Explicit</a:t>
            </a:r>
          </a:p>
          <a:p>
            <a:pPr lvl="1"/>
            <a:r>
              <a:rPr lang="en-US" sz="2400" dirty="0" smtClean="0">
                <a:latin typeface="Times New Roman" pitchFamily="18" charset="0"/>
                <a:cs typeface="Times New Roman" pitchFamily="18" charset="0"/>
              </a:rPr>
              <a:t>Generating Function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Autofit/>
          </a:bodyPr>
          <a:lstStyle/>
          <a:p>
            <a:pPr algn="ctr"/>
            <a:r>
              <a:rPr lang="en-US" sz="4000" dirty="0" smtClean="0">
                <a:latin typeface="Times New Roman" pitchFamily="18" charset="0"/>
                <a:cs typeface="Times New Roman" pitchFamily="18" charset="0"/>
              </a:rPr>
              <a:t>Pascal's Triangle and the Catalan Numbers </a:t>
            </a:r>
            <a:endParaRPr lang="en-US" sz="40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143000"/>
            <a:ext cx="8229600" cy="5714999"/>
          </a:xfrm>
        </p:spPr>
        <p:txBody>
          <a:bodyPr>
            <a:normAutofit/>
          </a:bodyPr>
          <a:lstStyle/>
          <a:p>
            <a:r>
              <a:rPr lang="en-US" sz="2400" dirty="0" smtClean="0">
                <a:latin typeface="Times New Roman" pitchFamily="18" charset="0"/>
                <a:cs typeface="Times New Roman" pitchFamily="18" charset="0"/>
              </a:rPr>
              <a:t>Explicit formula for </a:t>
            </a:r>
            <a:r>
              <a:rPr lang="en-US" dirty="0" smtClean="0">
                <a:latin typeface="Times New Roman" pitchFamily="18" charset="0"/>
                <a:cs typeface="Times New Roman" pitchFamily="18" charset="0"/>
              </a:rPr>
              <a:t>the</a:t>
            </a:r>
            <a:r>
              <a:rPr lang="en-US" sz="2400" dirty="0" smtClean="0">
                <a:latin typeface="Times New Roman" pitchFamily="18" charset="0"/>
                <a:cs typeface="Times New Roman" pitchFamily="18" charset="0"/>
              </a:rPr>
              <a:t> Catalan numbers; </a:t>
            </a:r>
            <a:r>
              <a:rPr lang="en-US" sz="2400" i="1" dirty="0" err="1" smtClean="0">
                <a:latin typeface="Times New Roman" pitchFamily="18" charset="0"/>
                <a:cs typeface="Times New Roman" pitchFamily="18" charset="0"/>
              </a:rPr>
              <a:t>C</a:t>
            </a:r>
            <a:r>
              <a:rPr lang="en-US" sz="2400" i="1" baseline="-25000" dirty="0" err="1" smtClean="0">
                <a:latin typeface="Times New Roman" pitchFamily="18" charset="0"/>
                <a:cs typeface="Times New Roman" pitchFamily="18" charset="0"/>
              </a:rPr>
              <a:t>n</a:t>
            </a:r>
            <a:r>
              <a:rPr lang="en-US" sz="2400" dirty="0" smtClean="0">
                <a:latin typeface="Times New Roman" pitchFamily="18" charset="0"/>
                <a:cs typeface="Times New Roman" pitchFamily="18" charset="0"/>
              </a:rPr>
              <a:t> =  1    </a:t>
            </a:r>
            <a:r>
              <a:rPr lang="en-US" sz="2800" b="1" dirty="0" smtClean="0">
                <a:latin typeface="Times New Roman" pitchFamily="18" charset="0"/>
                <a:cs typeface="Times New Roman" pitchFamily="18" charset="0"/>
                <a:sym typeface="Symbol"/>
              </a:rPr>
              <a:t></a:t>
            </a:r>
            <a:r>
              <a:rPr lang="en-US" sz="2400" dirty="0" smtClean="0">
                <a:latin typeface="Times New Roman" pitchFamily="18" charset="0"/>
                <a:cs typeface="Times New Roman" pitchFamily="18" charset="0"/>
              </a:rPr>
              <a:t>   2</a:t>
            </a:r>
            <a:r>
              <a:rPr lang="en-US" sz="2400" i="1" dirty="0" smtClean="0">
                <a:latin typeface="Times New Roman" pitchFamily="18" charset="0"/>
                <a:cs typeface="Times New Roman" pitchFamily="18" charset="0"/>
              </a:rPr>
              <a:t>n</a:t>
            </a:r>
            <a:endParaRPr lang="en-US" sz="2400" dirty="0" smtClean="0">
              <a:latin typeface="Times New Roman" pitchFamily="18" charset="0"/>
              <a:cs typeface="Times New Roman" pitchFamily="18" charset="0"/>
            </a:endParaRPr>
          </a:p>
          <a:p>
            <a:pPr>
              <a:buNone/>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n</a:t>
            </a:r>
            <a:r>
              <a:rPr lang="en-US" sz="2400" dirty="0" smtClean="0">
                <a:latin typeface="Times New Roman" pitchFamily="18" charset="0"/>
                <a:cs typeface="Times New Roman" pitchFamily="18" charset="0"/>
              </a:rPr>
              <a:t> + 1      </a:t>
            </a:r>
            <a:r>
              <a:rPr lang="en-US" sz="2400" i="1" dirty="0" smtClean="0">
                <a:latin typeface="Times New Roman" pitchFamily="18" charset="0"/>
                <a:cs typeface="Times New Roman" pitchFamily="18" charset="0"/>
              </a:rPr>
              <a:t>n</a:t>
            </a:r>
            <a:endParaRPr lang="en-US" sz="2400"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a:p>
            <a:pPr>
              <a:buNone/>
            </a:pPr>
            <a:endParaRPr lang="en-US" sz="2600" dirty="0" smtClean="0">
              <a:latin typeface="Times New Roman" pitchFamily="18" charset="0"/>
              <a:cs typeface="Times New Roman" pitchFamily="18" charset="0"/>
            </a:endParaRPr>
          </a:p>
          <a:p>
            <a:pPr>
              <a:buNone/>
            </a:pPr>
            <a:endParaRPr lang="en-US" sz="1500" dirty="0" smtClean="0">
              <a:latin typeface="Times New Roman" pitchFamily="18" charset="0"/>
              <a:cs typeface="Times New Roman" pitchFamily="18" charset="0"/>
            </a:endParaRPr>
          </a:p>
          <a:p>
            <a:pPr>
              <a:buNone/>
            </a:pPr>
            <a:endParaRPr lang="en-US" sz="1500" dirty="0" smtClean="0">
              <a:latin typeface="Times New Roman" pitchFamily="18" charset="0"/>
              <a:cs typeface="Times New Roman" pitchFamily="18" charset="0"/>
            </a:endParaRPr>
          </a:p>
          <a:p>
            <a:pPr>
              <a:buNone/>
            </a:pPr>
            <a:r>
              <a:rPr lang="en-US" sz="1500" dirty="0" smtClean="0">
                <a:latin typeface="Times New Roman" pitchFamily="18" charset="0"/>
                <a:cs typeface="Times New Roman" pitchFamily="18" charset="0"/>
              </a:rPr>
              <a:t> </a:t>
            </a:r>
          </a:p>
          <a:p>
            <a:pPr>
              <a:buNone/>
            </a:pPr>
            <a:r>
              <a:rPr lang="en-US" sz="2200" dirty="0" smtClean="0">
                <a:latin typeface="Times New Roman" pitchFamily="18" charset="0"/>
                <a:cs typeface="Times New Roman" pitchFamily="18" charset="0"/>
              </a:rPr>
              <a:t>                        Example </a:t>
            </a:r>
            <a:r>
              <a:rPr lang="en-US" sz="2200" i="1" dirty="0" smtClean="0">
                <a:latin typeface="Times New Roman" pitchFamily="18" charset="0"/>
                <a:cs typeface="Times New Roman" pitchFamily="18" charset="0"/>
              </a:rPr>
              <a:t>C</a:t>
            </a:r>
            <a:r>
              <a:rPr lang="en-US" sz="2200" i="1" baseline="-25000" dirty="0" smtClean="0">
                <a:latin typeface="Times New Roman" pitchFamily="18" charset="0"/>
                <a:cs typeface="Times New Roman" pitchFamily="18" charset="0"/>
              </a:rPr>
              <a:t>4</a:t>
            </a:r>
            <a:r>
              <a:rPr lang="en-US" sz="2200" dirty="0" smtClean="0">
                <a:latin typeface="Times New Roman" pitchFamily="18" charset="0"/>
                <a:cs typeface="Times New Roman" pitchFamily="18" charset="0"/>
              </a:rPr>
              <a:t>:    1       8    =   1    (70)  = 14	                                                            			      (4+1)   4         5</a:t>
            </a:r>
            <a:endParaRPr lang="en-US" sz="2200" dirty="0">
              <a:latin typeface="Times New Roman" pitchFamily="18" charset="0"/>
              <a:cs typeface="Times New Roman" pitchFamily="18" charset="0"/>
            </a:endParaRPr>
          </a:p>
        </p:txBody>
      </p:sp>
      <p:sp>
        <p:nvSpPr>
          <p:cNvPr id="14" name="Double Bracket 13"/>
          <p:cNvSpPr/>
          <p:nvPr/>
        </p:nvSpPr>
        <p:spPr>
          <a:xfrm>
            <a:off x="7315200" y="1295400"/>
            <a:ext cx="533400" cy="685800"/>
          </a:xfrm>
          <a:prstGeom prst="bracketPair">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6" name="Straight Connector 15"/>
          <p:cNvCxnSpPr/>
          <p:nvPr/>
        </p:nvCxnSpPr>
        <p:spPr>
          <a:xfrm>
            <a:off x="6477000" y="1600200"/>
            <a:ext cx="6096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Double Bracket 17"/>
          <p:cNvSpPr/>
          <p:nvPr/>
        </p:nvSpPr>
        <p:spPr>
          <a:xfrm>
            <a:off x="4343400" y="5867400"/>
            <a:ext cx="457200" cy="533400"/>
          </a:xfrm>
          <a:prstGeom prst="bracketPair">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9" name="Straight Connector 18"/>
          <p:cNvCxnSpPr/>
          <p:nvPr/>
        </p:nvCxnSpPr>
        <p:spPr>
          <a:xfrm>
            <a:off x="5029200" y="6096000"/>
            <a:ext cx="685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381000" y="2209800"/>
            <a:ext cx="8229600" cy="4278094"/>
          </a:xfrm>
          <a:prstGeom prst="rect">
            <a:avLst/>
          </a:prstGeom>
          <a:noFill/>
        </p:spPr>
        <p:txBody>
          <a:bodyPr wrap="square" rtlCol="0">
            <a:spAutoFit/>
          </a:bodyPr>
          <a:lstStyle/>
          <a:p>
            <a:pPr>
              <a:lnSpc>
                <a:spcPct val="150000"/>
              </a:lnSpc>
              <a:buNone/>
            </a:pPr>
            <a:r>
              <a:rPr lang="en-US" sz="2000" dirty="0" smtClean="0">
                <a:latin typeface="Times New Roman" pitchFamily="18" charset="0"/>
                <a:cs typeface="Times New Roman" pitchFamily="18" charset="0"/>
              </a:rPr>
              <a:t>			              row 0	</a:t>
            </a:r>
            <a:r>
              <a:rPr lang="en-US" sz="1600" dirty="0" smtClean="0">
                <a:latin typeface="Times New Roman" pitchFamily="18" charset="0"/>
                <a:cs typeface="Times New Roman" pitchFamily="18" charset="0"/>
              </a:rPr>
              <a:t>    1</a:t>
            </a:r>
          </a:p>
          <a:p>
            <a:pPr>
              <a:lnSpc>
                <a:spcPct val="150000"/>
              </a:lnSpc>
              <a:buNone/>
            </a:pPr>
            <a:r>
              <a:rPr lang="en-US" sz="1600" dirty="0" smtClean="0">
                <a:latin typeface="Times New Roman" pitchFamily="18" charset="0"/>
                <a:cs typeface="Times New Roman" pitchFamily="18" charset="0"/>
              </a:rPr>
              <a:t>				                  1       1</a:t>
            </a:r>
          </a:p>
          <a:p>
            <a:pPr>
              <a:lnSpc>
                <a:spcPct val="150000"/>
              </a:lnSpc>
              <a:buNone/>
            </a:pPr>
            <a:r>
              <a:rPr lang="en-US" sz="1600" dirty="0" smtClean="0">
                <a:latin typeface="Times New Roman" pitchFamily="18" charset="0"/>
                <a:cs typeface="Times New Roman" pitchFamily="18" charset="0"/>
              </a:rPr>
              <a:t>				             1       2       1</a:t>
            </a:r>
          </a:p>
          <a:p>
            <a:pPr>
              <a:lnSpc>
                <a:spcPct val="150000"/>
              </a:lnSpc>
              <a:buNone/>
            </a:pPr>
            <a:r>
              <a:rPr lang="en-US" sz="1600" dirty="0" smtClean="0">
                <a:latin typeface="Times New Roman" pitchFamily="18" charset="0"/>
                <a:cs typeface="Times New Roman" pitchFamily="18" charset="0"/>
              </a:rPr>
              <a:t>                                                               	         1       3       3       1</a:t>
            </a:r>
          </a:p>
          <a:p>
            <a:pPr>
              <a:lnSpc>
                <a:spcPct val="150000"/>
              </a:lnSpc>
              <a:buNone/>
            </a:pPr>
            <a:r>
              <a:rPr lang="en-US" sz="1600" dirty="0" smtClean="0">
                <a:latin typeface="Times New Roman" pitchFamily="18" charset="0"/>
                <a:cs typeface="Times New Roman" pitchFamily="18" charset="0"/>
              </a:rPr>
              <a:t>                                                           	     1       4       6       4      1</a:t>
            </a:r>
          </a:p>
          <a:p>
            <a:pPr>
              <a:lnSpc>
                <a:spcPct val="150000"/>
              </a:lnSpc>
              <a:buNone/>
            </a:pPr>
            <a:r>
              <a:rPr lang="en-US" sz="1600" dirty="0" smtClean="0">
                <a:latin typeface="Times New Roman" pitchFamily="18" charset="0"/>
                <a:cs typeface="Times New Roman" pitchFamily="18" charset="0"/>
              </a:rPr>
              <a:t>                                                       	1      5       10     10      5      1 </a:t>
            </a:r>
          </a:p>
          <a:p>
            <a:pPr>
              <a:lnSpc>
                <a:spcPct val="150000"/>
              </a:lnSpc>
              <a:buNone/>
            </a:pPr>
            <a:r>
              <a:rPr lang="en-US" sz="1600" dirty="0" smtClean="0">
                <a:latin typeface="Times New Roman" pitchFamily="18" charset="0"/>
                <a:cs typeface="Times New Roman" pitchFamily="18" charset="0"/>
              </a:rPr>
              <a:t>                                                                     1      6      15    20      15     6      1</a:t>
            </a:r>
          </a:p>
          <a:p>
            <a:pPr>
              <a:lnSpc>
                <a:spcPct val="150000"/>
              </a:lnSpc>
              <a:buNone/>
            </a:pPr>
            <a:r>
              <a:rPr lang="en-US" sz="1600" dirty="0" smtClean="0">
                <a:latin typeface="Times New Roman" pitchFamily="18" charset="0"/>
                <a:cs typeface="Times New Roman" pitchFamily="18" charset="0"/>
              </a:rPr>
              <a:t>			           1      7      21    35      35     21     7      1</a:t>
            </a:r>
          </a:p>
          <a:p>
            <a:pPr>
              <a:lnSpc>
                <a:spcPct val="150000"/>
              </a:lnSpc>
              <a:buNone/>
            </a:pPr>
            <a:r>
              <a:rPr lang="en-US" sz="1600" dirty="0" smtClean="0">
                <a:latin typeface="Times New Roman" pitchFamily="18" charset="0"/>
                <a:cs typeface="Times New Roman" pitchFamily="18" charset="0"/>
              </a:rPr>
              <a:t>			     1      8      28      56    70       56     28     8      1</a:t>
            </a:r>
          </a:p>
          <a:p>
            <a:endParaRPr lang="en-US" sz="1600" dirty="0" smtClean="0">
              <a:latin typeface="Times New Roman" pitchFamily="18" charset="0"/>
              <a:cs typeface="Times New Roman" pitchFamily="18" charset="0"/>
            </a:endParaRPr>
          </a:p>
          <a:p>
            <a:endParaRPr lang="en-US" sz="1600" dirty="0" smtClean="0">
              <a:latin typeface="Times New Roman" pitchFamily="18" charset="0"/>
              <a:cs typeface="Times New Roman" pitchFamily="18" charset="0"/>
            </a:endParaRPr>
          </a:p>
          <a:p>
            <a:endParaRPr lang="en-US" dirty="0"/>
          </a:p>
        </p:txBody>
      </p:sp>
      <p:sp>
        <p:nvSpPr>
          <p:cNvPr id="15" name="Oval 14"/>
          <p:cNvSpPr/>
          <p:nvPr/>
        </p:nvSpPr>
        <p:spPr>
          <a:xfrm>
            <a:off x="4343400" y="2286000"/>
            <a:ext cx="381000" cy="381000"/>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4343400" y="5257800"/>
            <a:ext cx="381000" cy="381000"/>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4343400" y="3048000"/>
            <a:ext cx="381000" cy="381000"/>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4343400" y="4572000"/>
            <a:ext cx="381000" cy="381000"/>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4343400" y="3810000"/>
            <a:ext cx="381000" cy="381000"/>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Connector 26"/>
          <p:cNvCxnSpPr/>
          <p:nvPr/>
        </p:nvCxnSpPr>
        <p:spPr>
          <a:xfrm>
            <a:off x="3810000" y="6096000"/>
            <a:ext cx="4572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pPr algn="l"/>
            <a:r>
              <a:rPr lang="en-US" dirty="0" smtClean="0">
                <a:latin typeface="Times New Roman" pitchFamily="18" charset="0"/>
                <a:cs typeface="Times New Roman" pitchFamily="18" charset="0"/>
              </a:rPr>
              <a:t>	Another Example, </a:t>
            </a:r>
            <a:r>
              <a:rPr lang="en-US" i="1" dirty="0" err="1" smtClean="0">
                <a:latin typeface="Times New Roman" pitchFamily="18" charset="0"/>
                <a:cs typeface="Times New Roman" pitchFamily="18" charset="0"/>
              </a:rPr>
              <a:t>C</a:t>
            </a:r>
            <a:r>
              <a:rPr lang="en-US" i="1" baseline="-25000" dirty="0" err="1" smtClean="0">
                <a:latin typeface="Times New Roman" pitchFamily="18" charset="0"/>
                <a:cs typeface="Times New Roman" pitchFamily="18" charset="0"/>
              </a:rPr>
              <a:t>n</a:t>
            </a:r>
            <a:r>
              <a:rPr lang="en-US" dirty="0" smtClean="0">
                <a:latin typeface="Times New Roman" pitchFamily="18" charset="0"/>
                <a:cs typeface="Times New Roman" pitchFamily="18" charset="0"/>
              </a:rPr>
              <a:t> = </a:t>
            </a:r>
            <a:r>
              <a:rPr lang="en-US" sz="3600" dirty="0" smtClean="0">
                <a:latin typeface="Times New Roman" pitchFamily="18" charset="0"/>
                <a:cs typeface="Times New Roman" pitchFamily="18" charset="0"/>
              </a:rPr>
              <a:t>1  </a:t>
            </a:r>
            <a:r>
              <a:rPr lang="en-US" sz="3600" dirty="0" smtClean="0">
                <a:latin typeface="Times New Roman" pitchFamily="18" charset="0"/>
                <a:cs typeface="Times New Roman" pitchFamily="18" charset="0"/>
                <a:sym typeface="Symbol"/>
              </a:rPr>
              <a:t> </a:t>
            </a:r>
            <a:r>
              <a:rPr lang="en-US" sz="3600" dirty="0" smtClean="0">
                <a:latin typeface="Times New Roman" pitchFamily="18" charset="0"/>
                <a:cs typeface="Times New Roman" pitchFamily="18" charset="0"/>
              </a:rPr>
              <a:t>  2</a:t>
            </a:r>
            <a:r>
              <a:rPr lang="en-US" sz="3600" i="1" dirty="0" smtClean="0">
                <a:latin typeface="Times New Roman" pitchFamily="18" charset="0"/>
                <a:cs typeface="Times New Roman" pitchFamily="18" charset="0"/>
              </a:rPr>
              <a:t>n</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a:latin typeface="Times New Roman" pitchFamily="18" charset="0"/>
                <a:cs typeface="Times New Roman" pitchFamily="18" charset="0"/>
              </a:rPr>
              <a:t>	</a:t>
            </a:r>
            <a:r>
              <a:rPr lang="en-US" sz="3600" dirty="0" smtClean="0">
                <a:latin typeface="Times New Roman" pitchFamily="18" charset="0"/>
                <a:cs typeface="Times New Roman" pitchFamily="18" charset="0"/>
              </a:rPr>
              <a:t>			         </a:t>
            </a:r>
            <a:r>
              <a:rPr lang="en-US" sz="1100" dirty="0" smtClean="0">
                <a:latin typeface="Times New Roman" pitchFamily="18" charset="0"/>
                <a:cs typeface="Times New Roman" pitchFamily="18" charset="0"/>
              </a:rPr>
              <a:t> </a:t>
            </a:r>
            <a:r>
              <a:rPr lang="en-US" sz="3600" i="1" dirty="0" smtClean="0">
                <a:latin typeface="Times New Roman" pitchFamily="18" charset="0"/>
                <a:cs typeface="Times New Roman" pitchFamily="18" charset="0"/>
              </a:rPr>
              <a:t>n    </a:t>
            </a:r>
            <a:r>
              <a:rPr lang="en-US" sz="1800" i="1" dirty="0" smtClean="0">
                <a:latin typeface="Times New Roman" pitchFamily="18" charset="0"/>
                <a:cs typeface="Times New Roman" pitchFamily="18" charset="0"/>
              </a:rPr>
              <a:t> </a:t>
            </a:r>
            <a:r>
              <a:rPr lang="en-US" sz="3600" i="1" dirty="0" err="1" smtClean="0">
                <a:latin typeface="Times New Roman" pitchFamily="18" charset="0"/>
                <a:cs typeface="Times New Roman" pitchFamily="18" charset="0"/>
              </a:rPr>
              <a:t>n</a:t>
            </a:r>
            <a:r>
              <a:rPr lang="en-US" sz="3600" i="1" dirty="0" smtClean="0">
                <a:latin typeface="Times New Roman" pitchFamily="18" charset="0"/>
                <a:cs typeface="Times New Roman" pitchFamily="18" charset="0"/>
              </a:rPr>
              <a:t> </a:t>
            </a:r>
            <a:r>
              <a:rPr lang="en-US" sz="3600" dirty="0" smtClean="0">
                <a:latin typeface="Times New Roman" pitchFamily="18" charset="0"/>
                <a:cs typeface="Times New Roman" pitchFamily="18" charset="0"/>
              </a:rPr>
              <a:t>-1</a:t>
            </a:r>
            <a:endParaRPr lang="en-US" sz="36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685800" y="1371600"/>
            <a:ext cx="8229600" cy="4343400"/>
          </a:xfrm>
        </p:spPr>
        <p:txBody>
          <a:bodyPr>
            <a:normAutofit fontScale="77500" lnSpcReduction="20000"/>
          </a:bodyPr>
          <a:lstStyle/>
          <a:p>
            <a:pPr>
              <a:buNone/>
            </a:pPr>
            <a:r>
              <a:rPr lang="en-US" sz="2800" dirty="0" smtClean="0">
                <a:solidFill>
                  <a:schemeClr val="tx1">
                    <a:lumMod val="65000"/>
                    <a:lumOff val="35000"/>
                  </a:schemeClr>
                </a:solidFill>
                <a:latin typeface="Times New Roman" pitchFamily="18" charset="0"/>
                <a:cs typeface="Times New Roman" pitchFamily="18" charset="0"/>
              </a:rPr>
              <a:t>	</a:t>
            </a:r>
            <a:r>
              <a:rPr lang="en-US" sz="2800" dirty="0" smtClean="0">
                <a:latin typeface="Times New Roman" pitchFamily="18" charset="0"/>
                <a:cs typeface="Times New Roman" pitchFamily="18" charset="0"/>
              </a:rPr>
              <a:t> 2</a:t>
            </a:r>
            <a:r>
              <a:rPr lang="en-US" sz="2800" i="1" dirty="0" smtClean="0">
                <a:latin typeface="Times New Roman" pitchFamily="18" charset="0"/>
                <a:cs typeface="Times New Roman" pitchFamily="18" charset="0"/>
              </a:rPr>
              <a:t>n</a:t>
            </a:r>
            <a:r>
              <a:rPr lang="en-US" sz="2800" dirty="0" smtClean="0">
                <a:latin typeface="Times New Roman" pitchFamily="18" charset="0"/>
                <a:cs typeface="Times New Roman" pitchFamily="18" charset="0"/>
              </a:rPr>
              <a:t>	   is the term directly to the right/left of the CBC .</a:t>
            </a:r>
            <a:endParaRPr lang="en-US" sz="2800" i="1" dirty="0" smtClean="0">
              <a:latin typeface="Times New Roman" pitchFamily="18" charset="0"/>
              <a:cs typeface="Times New Roman" pitchFamily="18" charset="0"/>
            </a:endParaRPr>
          </a:p>
          <a:p>
            <a:pPr>
              <a:buNone/>
            </a:pPr>
            <a:r>
              <a:rPr lang="en-US" sz="2800" i="1" dirty="0" smtClean="0">
                <a:latin typeface="Times New Roman" pitchFamily="18" charset="0"/>
                <a:cs typeface="Times New Roman" pitchFamily="18" charset="0"/>
              </a:rPr>
              <a:t>    n </a:t>
            </a:r>
            <a:r>
              <a:rPr lang="en-US" sz="2800" dirty="0" smtClean="0">
                <a:latin typeface="Times New Roman" pitchFamily="18" charset="0"/>
                <a:cs typeface="Times New Roman" pitchFamily="18" charset="0"/>
              </a:rPr>
              <a:t>-1</a:t>
            </a:r>
          </a:p>
          <a:p>
            <a:pPr algn="ctr">
              <a:buNone/>
            </a:pPr>
            <a:r>
              <a:rPr lang="en-US" sz="2800" dirty="0" smtClean="0">
                <a:latin typeface="Times New Roman" pitchFamily="18" charset="0"/>
                <a:cs typeface="Times New Roman" pitchFamily="18" charset="0"/>
              </a:rPr>
              <a:t>Now, we divide this term by row number </a:t>
            </a:r>
            <a:r>
              <a:rPr lang="en-US" sz="2800" i="1" dirty="0" smtClean="0">
                <a:latin typeface="Times New Roman" pitchFamily="18" charset="0"/>
                <a:cs typeface="Times New Roman" pitchFamily="18" charset="0"/>
              </a:rPr>
              <a:t>n.</a:t>
            </a:r>
          </a:p>
          <a:p>
            <a:pPr>
              <a:lnSpc>
                <a:spcPct val="150000"/>
              </a:lnSpc>
              <a:buNone/>
            </a:pPr>
            <a:r>
              <a:rPr lang="en-US" sz="18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  1		row 0</a:t>
            </a:r>
          </a:p>
          <a:p>
            <a:pPr>
              <a:lnSpc>
                <a:spcPct val="150000"/>
              </a:lnSpc>
              <a:buNone/>
            </a:pPr>
            <a:r>
              <a:rPr lang="en-US" sz="1800" dirty="0" smtClean="0">
                <a:latin typeface="Times New Roman" pitchFamily="18" charset="0"/>
                <a:cs typeface="Times New Roman" pitchFamily="18" charset="0"/>
              </a:rPr>
              <a:t>				                  1        1</a:t>
            </a:r>
          </a:p>
          <a:p>
            <a:pPr>
              <a:lnSpc>
                <a:spcPct val="150000"/>
              </a:lnSpc>
              <a:buNone/>
            </a:pPr>
            <a:r>
              <a:rPr lang="en-US" sz="1800" dirty="0" smtClean="0">
                <a:latin typeface="Times New Roman" pitchFamily="18" charset="0"/>
                <a:cs typeface="Times New Roman" pitchFamily="18" charset="0"/>
              </a:rPr>
              <a:t>				            1         2       1</a:t>
            </a:r>
          </a:p>
          <a:p>
            <a:pPr>
              <a:lnSpc>
                <a:spcPct val="150000"/>
              </a:lnSpc>
              <a:buNone/>
            </a:pPr>
            <a:r>
              <a:rPr lang="en-US" sz="1800" dirty="0" smtClean="0">
                <a:latin typeface="Times New Roman" pitchFamily="18" charset="0"/>
                <a:cs typeface="Times New Roman" pitchFamily="18" charset="0"/>
              </a:rPr>
              <a:t>                                                                   1         3           3       1</a:t>
            </a:r>
          </a:p>
          <a:p>
            <a:pPr>
              <a:lnSpc>
                <a:spcPct val="150000"/>
              </a:lnSpc>
              <a:buNone/>
            </a:pPr>
            <a:r>
              <a:rPr lang="en-US" sz="1800" dirty="0" smtClean="0">
                <a:latin typeface="Times New Roman" pitchFamily="18" charset="0"/>
                <a:cs typeface="Times New Roman" pitchFamily="18" charset="0"/>
              </a:rPr>
              <a:t>                                                             1          4         6           4       1</a:t>
            </a:r>
          </a:p>
          <a:p>
            <a:pPr>
              <a:lnSpc>
                <a:spcPct val="150000"/>
              </a:lnSpc>
              <a:buNone/>
            </a:pPr>
            <a:r>
              <a:rPr lang="en-US" sz="1800" dirty="0" smtClean="0">
                <a:latin typeface="Times New Roman" pitchFamily="18" charset="0"/>
                <a:cs typeface="Times New Roman" pitchFamily="18" charset="0"/>
              </a:rPr>
              <a:t>                                                       1        5          10          10       5        1 </a:t>
            </a:r>
          </a:p>
          <a:p>
            <a:pPr>
              <a:lnSpc>
                <a:spcPct val="150000"/>
              </a:lnSpc>
              <a:buNone/>
            </a:pPr>
            <a:r>
              <a:rPr lang="en-US" sz="1800" dirty="0" smtClean="0">
                <a:latin typeface="Times New Roman" pitchFamily="18" charset="0"/>
                <a:cs typeface="Times New Roman" pitchFamily="18" charset="0"/>
              </a:rPr>
              <a:t>                                                  1        6          15       20         15        6        1</a:t>
            </a:r>
          </a:p>
          <a:p>
            <a:pPr>
              <a:lnSpc>
                <a:spcPct val="150000"/>
              </a:lnSpc>
              <a:buNone/>
            </a:pPr>
            <a:r>
              <a:rPr lang="en-US" sz="1800" dirty="0" smtClean="0">
                <a:latin typeface="Times New Roman" pitchFamily="18" charset="0"/>
                <a:cs typeface="Times New Roman" pitchFamily="18" charset="0"/>
              </a:rPr>
              <a:t>			    1       7         21        35         35        21        7        1</a:t>
            </a:r>
          </a:p>
          <a:p>
            <a:pPr>
              <a:lnSpc>
                <a:spcPct val="150000"/>
              </a:lnSpc>
              <a:buNone/>
            </a:pPr>
            <a:r>
              <a:rPr lang="en-US" sz="1800" dirty="0" smtClean="0">
                <a:latin typeface="Times New Roman" pitchFamily="18" charset="0"/>
                <a:cs typeface="Times New Roman" pitchFamily="18" charset="0"/>
              </a:rPr>
              <a:t>			1      8        28         56       70         56        28        8        1</a:t>
            </a:r>
          </a:p>
          <a:p>
            <a:pPr algn="ctr">
              <a:buNone/>
            </a:pPr>
            <a:endParaRPr lang="en-US" sz="2800" i="1" dirty="0"/>
          </a:p>
          <a:p>
            <a:pPr algn="ctr">
              <a:buNone/>
            </a:pPr>
            <a:endParaRPr lang="en-US" sz="2800" i="1" dirty="0" smtClean="0"/>
          </a:p>
          <a:p>
            <a:pPr algn="ctr">
              <a:buNone/>
            </a:pPr>
            <a:endParaRPr lang="en-US" sz="2800" i="1" dirty="0"/>
          </a:p>
          <a:p>
            <a:pPr algn="ctr">
              <a:buNone/>
            </a:pPr>
            <a:endParaRPr lang="en-US" sz="2800" i="1" dirty="0" smtClean="0"/>
          </a:p>
        </p:txBody>
      </p:sp>
      <p:sp>
        <p:nvSpPr>
          <p:cNvPr id="10" name="Double Bracket 9"/>
          <p:cNvSpPr/>
          <p:nvPr/>
        </p:nvSpPr>
        <p:spPr>
          <a:xfrm>
            <a:off x="5791200" y="228600"/>
            <a:ext cx="762000" cy="914400"/>
          </a:xfrm>
          <a:prstGeom prst="bracketPair">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1" name="Straight Connector 10"/>
          <p:cNvCxnSpPr/>
          <p:nvPr/>
        </p:nvCxnSpPr>
        <p:spPr>
          <a:xfrm>
            <a:off x="5867400" y="609600"/>
            <a:ext cx="6096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Double Bracket 13"/>
          <p:cNvSpPr/>
          <p:nvPr/>
        </p:nvSpPr>
        <p:spPr>
          <a:xfrm>
            <a:off x="990600" y="1295400"/>
            <a:ext cx="533400" cy="762000"/>
          </a:xfrm>
          <a:prstGeom prst="bracketPair">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Rectangle 14"/>
          <p:cNvSpPr/>
          <p:nvPr/>
        </p:nvSpPr>
        <p:spPr>
          <a:xfrm>
            <a:off x="1524000" y="5867400"/>
            <a:ext cx="5715000" cy="830997"/>
          </a:xfrm>
          <a:prstGeom prst="rect">
            <a:avLst/>
          </a:prstGeom>
        </p:spPr>
        <p:txBody>
          <a:bodyPr wrap="square">
            <a:spAutoFit/>
          </a:bodyPr>
          <a:lstStyle/>
          <a:p>
            <a:pPr algn="ctr">
              <a:buNone/>
            </a:pPr>
            <a:r>
              <a:rPr lang="en-US" sz="2400" dirty="0" smtClean="0">
                <a:latin typeface="Times New Roman" pitchFamily="18" charset="0"/>
                <a:cs typeface="Times New Roman" pitchFamily="18" charset="0"/>
              </a:rPr>
              <a:t>Example </a:t>
            </a:r>
            <a:r>
              <a:rPr lang="en-US" sz="2400" i="1" dirty="0" smtClean="0">
                <a:latin typeface="Times New Roman" pitchFamily="18" charset="0"/>
                <a:cs typeface="Times New Roman" pitchFamily="18" charset="0"/>
              </a:rPr>
              <a:t>C</a:t>
            </a:r>
            <a:r>
              <a:rPr lang="en-US" sz="2400" i="1" baseline="-25000" dirty="0" smtClean="0">
                <a:latin typeface="Times New Roman" pitchFamily="18" charset="0"/>
                <a:cs typeface="Times New Roman" pitchFamily="18" charset="0"/>
              </a:rPr>
              <a:t>4</a:t>
            </a:r>
            <a:r>
              <a:rPr lang="en-US" sz="2400" dirty="0" smtClean="0">
                <a:latin typeface="Times New Roman" pitchFamily="18" charset="0"/>
                <a:cs typeface="Times New Roman" pitchFamily="18" charset="0"/>
              </a:rPr>
              <a:t>:    1  </a:t>
            </a:r>
            <a:r>
              <a:rPr lang="en-US" sz="2400" dirty="0" smtClean="0">
                <a:latin typeface="Times New Roman" pitchFamily="18" charset="0"/>
                <a:cs typeface="Times New Roman" pitchFamily="18" charset="0"/>
                <a:sym typeface="Symbol"/>
              </a:rPr>
              <a:t></a:t>
            </a:r>
            <a:r>
              <a:rPr lang="en-US" sz="2400" dirty="0" smtClean="0">
                <a:latin typeface="Times New Roman" pitchFamily="18" charset="0"/>
                <a:cs typeface="Times New Roman" pitchFamily="18" charset="0"/>
              </a:rPr>
              <a:t>  8    =  1 (56) = 14</a:t>
            </a:r>
          </a:p>
          <a:p>
            <a:pPr>
              <a:buNone/>
            </a:pPr>
            <a:r>
              <a:rPr lang="en-US" sz="2400" dirty="0" smtClean="0">
                <a:latin typeface="Times New Roman" pitchFamily="18" charset="0"/>
                <a:cs typeface="Times New Roman" pitchFamily="18" charset="0"/>
              </a:rPr>
              <a:t>		       4     3        4 </a:t>
            </a:r>
            <a:endParaRPr lang="en-US" sz="2400" dirty="0">
              <a:latin typeface="Times New Roman" pitchFamily="18" charset="0"/>
              <a:cs typeface="Times New Roman" pitchFamily="18" charset="0"/>
            </a:endParaRPr>
          </a:p>
        </p:txBody>
      </p:sp>
      <p:sp>
        <p:nvSpPr>
          <p:cNvPr id="16" name="Double Bracket 15"/>
          <p:cNvSpPr/>
          <p:nvPr/>
        </p:nvSpPr>
        <p:spPr>
          <a:xfrm>
            <a:off x="4419600" y="5867400"/>
            <a:ext cx="304800" cy="685800"/>
          </a:xfrm>
          <a:prstGeom prst="bracketPair">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7" name="Straight Connector 16"/>
          <p:cNvCxnSpPr/>
          <p:nvPr/>
        </p:nvCxnSpPr>
        <p:spPr>
          <a:xfrm>
            <a:off x="3886200" y="6248400"/>
            <a:ext cx="304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5181600" y="6248400"/>
            <a:ext cx="304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4343400" y="2514600"/>
            <a:ext cx="381000" cy="381000"/>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4343400" y="3200400"/>
            <a:ext cx="381000" cy="381000"/>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4343400" y="3886200"/>
            <a:ext cx="381000" cy="381000"/>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4343400" y="4572000"/>
            <a:ext cx="381000" cy="381000"/>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4343400" y="5257800"/>
            <a:ext cx="381000" cy="381000"/>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3886200" y="3276600"/>
            <a:ext cx="304800" cy="3048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3886200" y="3962400"/>
            <a:ext cx="304800" cy="3048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3886200" y="4648200"/>
            <a:ext cx="304800" cy="3048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3886200" y="5334000"/>
            <a:ext cx="304800" cy="3048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Arrow Connector 26"/>
          <p:cNvCxnSpPr/>
          <p:nvPr/>
        </p:nvCxnSpPr>
        <p:spPr>
          <a:xfrm flipH="1">
            <a:off x="5562600" y="2743200"/>
            <a:ext cx="3810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5105400" y="609600"/>
            <a:ext cx="304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pPr algn="ctr"/>
            <a:r>
              <a:rPr lang="en-US" sz="3600" dirty="0" smtClean="0">
                <a:latin typeface="Times New Roman" pitchFamily="18" charset="0"/>
                <a:cs typeface="Times New Roman" pitchFamily="18" charset="0"/>
              </a:rPr>
              <a:t>Generating Function for the</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Catalan Numbers</a:t>
            </a:r>
            <a:endParaRPr lang="en-US" sz="36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304800" y="1066800"/>
            <a:ext cx="8229600" cy="5791200"/>
          </a:xfrm>
        </p:spPr>
        <p:txBody>
          <a:bodyPr>
            <a:normAutofit lnSpcReduction="10000"/>
          </a:bodyPr>
          <a:lstStyle/>
          <a:p>
            <a:pPr algn="ctr"/>
            <a:r>
              <a:rPr lang="en-US" sz="2200" dirty="0" smtClean="0">
                <a:latin typeface="Times New Roman" pitchFamily="18" charset="0"/>
                <a:cs typeface="Times New Roman" pitchFamily="18" charset="0"/>
              </a:rPr>
              <a:t>We have given a recursive and an explicit formula for finding the </a:t>
            </a:r>
            <a:r>
              <a:rPr lang="en-US" sz="2200" i="1" dirty="0" smtClean="0">
                <a:latin typeface="Times New Roman" pitchFamily="18" charset="0"/>
                <a:cs typeface="Times New Roman" pitchFamily="18" charset="0"/>
              </a:rPr>
              <a:t>n</a:t>
            </a:r>
            <a:r>
              <a:rPr lang="en-US" sz="2200" dirty="0" smtClean="0">
                <a:latin typeface="Times New Roman" pitchFamily="18" charset="0"/>
                <a:cs typeface="Times New Roman" pitchFamily="18" charset="0"/>
              </a:rPr>
              <a:t>th Catalan number, </a:t>
            </a:r>
            <a:r>
              <a:rPr lang="en-US" sz="2200" i="1" dirty="0" err="1" smtClean="0">
                <a:latin typeface="Times New Roman" pitchFamily="18" charset="0"/>
                <a:cs typeface="Times New Roman" pitchFamily="18" charset="0"/>
              </a:rPr>
              <a:t>C</a:t>
            </a:r>
            <a:r>
              <a:rPr lang="en-US" sz="2200" i="1" baseline="-25000" dirty="0" err="1" smtClean="0">
                <a:latin typeface="Times New Roman" pitchFamily="18" charset="0"/>
                <a:cs typeface="Times New Roman" pitchFamily="18" charset="0"/>
              </a:rPr>
              <a:t>n</a:t>
            </a:r>
            <a:r>
              <a:rPr lang="en-US" sz="2200" i="1"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We will now find the generating function for the Catalan numbers. </a:t>
            </a:r>
          </a:p>
          <a:p>
            <a:r>
              <a:rPr lang="en-US" dirty="0" err="1" smtClean="0">
                <a:latin typeface="Times New Roman" pitchFamily="18" charset="0"/>
                <a:cs typeface="Times New Roman" pitchFamily="18" charset="0"/>
              </a:rPr>
              <a:t>Segner’s</a:t>
            </a:r>
            <a:r>
              <a:rPr lang="en-US" dirty="0" smtClean="0">
                <a:latin typeface="Times New Roman" pitchFamily="18" charset="0"/>
                <a:cs typeface="Times New Roman" pitchFamily="18" charset="0"/>
              </a:rPr>
              <a:t> Recursive Formula:</a:t>
            </a:r>
          </a:p>
          <a:p>
            <a:pPr lvl="1"/>
            <a:r>
              <a:rPr lang="en-US" i="1" dirty="0" err="1" smtClean="0">
                <a:latin typeface="Times New Roman" pitchFamily="18" charset="0"/>
                <a:cs typeface="Times New Roman" pitchFamily="18" charset="0"/>
              </a:rPr>
              <a:t>C</a:t>
            </a:r>
            <a:r>
              <a:rPr lang="en-US" i="1" baseline="-25000" dirty="0" err="1" smtClean="0">
                <a:latin typeface="Times New Roman" pitchFamily="18" charset="0"/>
                <a:cs typeface="Times New Roman" pitchFamily="18" charset="0"/>
              </a:rPr>
              <a:t>n</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C</a:t>
            </a:r>
            <a:r>
              <a:rPr lang="en-US" baseline="-25000" dirty="0" smtClean="0">
                <a:latin typeface="Times New Roman" pitchFamily="18" charset="0"/>
                <a:cs typeface="Times New Roman" pitchFamily="18" charset="0"/>
              </a:rPr>
              <a:t>0</a:t>
            </a: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C</a:t>
            </a:r>
            <a:r>
              <a:rPr lang="en-US" baseline="-25000" dirty="0" smtClean="0">
                <a:latin typeface="Times New Roman" pitchFamily="18" charset="0"/>
                <a:cs typeface="Times New Roman" pitchFamily="18" charset="0"/>
              </a:rPr>
              <a:t>1, </a:t>
            </a:r>
            <a:r>
              <a:rPr lang="en-US" i="1" dirty="0" smtClean="0">
                <a:latin typeface="Times New Roman" pitchFamily="18" charset="0"/>
                <a:cs typeface="Times New Roman" pitchFamily="18" charset="0"/>
              </a:rPr>
              <a:t>C</a:t>
            </a:r>
            <a:r>
              <a:rPr lang="en-US" baseline="-25000" dirty="0" smtClean="0">
                <a:latin typeface="Times New Roman" pitchFamily="18" charset="0"/>
                <a:cs typeface="Times New Roman" pitchFamily="18" charset="0"/>
              </a:rPr>
              <a:t>2</a:t>
            </a:r>
            <a:r>
              <a:rPr lang="en-US" i="1" dirty="0" smtClean="0">
                <a:latin typeface="Times New Roman" pitchFamily="18" charset="0"/>
                <a:cs typeface="Times New Roman" pitchFamily="18" charset="0"/>
              </a:rPr>
              <a:t>,…, C</a:t>
            </a:r>
            <a:r>
              <a:rPr lang="en-US" i="1" baseline="-25000" dirty="0" smtClean="0">
                <a:latin typeface="Times New Roman" pitchFamily="18" charset="0"/>
                <a:cs typeface="Times New Roman" pitchFamily="18" charset="0"/>
              </a:rPr>
              <a:t>n-1</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sym typeface="Symbol"/>
              </a:rPr>
              <a:t> (</a:t>
            </a:r>
            <a:r>
              <a:rPr lang="en-US" i="1" dirty="0" smtClean="0">
                <a:latin typeface="Times New Roman" pitchFamily="18" charset="0"/>
                <a:cs typeface="Times New Roman" pitchFamily="18" charset="0"/>
              </a:rPr>
              <a:t>C</a:t>
            </a:r>
            <a:r>
              <a:rPr lang="en-US" i="1" baseline="-25000" dirty="0" smtClean="0">
                <a:latin typeface="Times New Roman" pitchFamily="18" charset="0"/>
                <a:cs typeface="Times New Roman" pitchFamily="18" charset="0"/>
              </a:rPr>
              <a:t>n-1</a:t>
            </a:r>
            <a:r>
              <a:rPr lang="en-US" i="1" dirty="0" smtClean="0">
                <a:latin typeface="Times New Roman" pitchFamily="18" charset="0"/>
                <a:cs typeface="Times New Roman" pitchFamily="18" charset="0"/>
              </a:rPr>
              <a:t> ,C</a:t>
            </a:r>
            <a:r>
              <a:rPr lang="en-US" baseline="-25000" dirty="0" smtClean="0">
                <a:latin typeface="Times New Roman" pitchFamily="18" charset="0"/>
                <a:cs typeface="Times New Roman" pitchFamily="18" charset="0"/>
              </a:rPr>
              <a:t>n-1</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…,C</a:t>
            </a:r>
            <a:r>
              <a:rPr lang="en-US" baseline="-25000" dirty="0" smtClean="0">
                <a:latin typeface="Times New Roman" pitchFamily="18" charset="0"/>
                <a:cs typeface="Times New Roman" pitchFamily="18" charset="0"/>
              </a:rPr>
              <a:t>0</a:t>
            </a: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 </a:t>
            </a:r>
            <a:r>
              <a:rPr lang="en-US" i="1" dirty="0" smtClean="0">
                <a:latin typeface="Times New Roman" pitchFamily="18" charset="0"/>
                <a:cs typeface="Times New Roman" pitchFamily="18" charset="0"/>
              </a:rPr>
              <a:t>C</a:t>
            </a:r>
            <a:r>
              <a:rPr lang="en-US" baseline="-25000" dirty="0" smtClean="0">
                <a:latin typeface="Times New Roman" pitchFamily="18" charset="0"/>
                <a:cs typeface="Times New Roman" pitchFamily="18" charset="0"/>
              </a:rPr>
              <a:t>0</a:t>
            </a:r>
            <a:r>
              <a:rPr lang="en-US" dirty="0" smtClean="0">
                <a:latin typeface="Times New Roman" pitchFamily="18" charset="0"/>
                <a:cs typeface="Times New Roman" pitchFamily="18" charset="0"/>
                <a:sym typeface="Symbol"/>
              </a:rPr>
              <a:t></a:t>
            </a:r>
            <a:r>
              <a:rPr lang="en-US" i="1" dirty="0" smtClean="0">
                <a:latin typeface="Times New Roman" pitchFamily="18" charset="0"/>
                <a:cs typeface="Times New Roman" pitchFamily="18" charset="0"/>
              </a:rPr>
              <a:t>C</a:t>
            </a:r>
            <a:r>
              <a:rPr lang="en-US" i="1" baseline="-25000" dirty="0" smtClean="0">
                <a:latin typeface="Times New Roman" pitchFamily="18" charset="0"/>
                <a:cs typeface="Times New Roman" pitchFamily="18" charset="0"/>
              </a:rPr>
              <a:t>n</a:t>
            </a:r>
            <a:r>
              <a:rPr lang="en-US" baseline="-25000" dirty="0" smtClean="0">
                <a:latin typeface="Times New Roman" pitchFamily="18" charset="0"/>
                <a:cs typeface="Times New Roman" pitchFamily="18" charset="0"/>
              </a:rPr>
              <a:t>-1</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C</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sym typeface="Symbol"/>
              </a:rPr>
              <a:t></a:t>
            </a:r>
            <a:r>
              <a:rPr lang="en-US" i="1" dirty="0" smtClean="0">
                <a:latin typeface="Times New Roman" pitchFamily="18" charset="0"/>
                <a:cs typeface="Times New Roman" pitchFamily="18" charset="0"/>
              </a:rPr>
              <a:t>C</a:t>
            </a:r>
            <a:r>
              <a:rPr lang="en-US" i="1" baseline="-25000" dirty="0" smtClean="0">
                <a:latin typeface="Times New Roman" pitchFamily="18" charset="0"/>
                <a:cs typeface="Times New Roman" pitchFamily="18" charset="0"/>
              </a:rPr>
              <a:t>n</a:t>
            </a:r>
            <a:r>
              <a:rPr lang="en-US" baseline="-25000" dirty="0" smtClean="0">
                <a:latin typeface="Times New Roman" pitchFamily="18" charset="0"/>
                <a:cs typeface="Times New Roman" pitchFamily="18" charset="0"/>
              </a:rPr>
              <a:t>-2</a:t>
            </a:r>
            <a:r>
              <a:rPr lang="en-US" i="1" dirty="0" smtClean="0">
                <a:latin typeface="Times New Roman" pitchFamily="18" charset="0"/>
                <a:cs typeface="Times New Roman" pitchFamily="18" charset="0"/>
              </a:rPr>
              <a:t> +…+ C</a:t>
            </a:r>
            <a:r>
              <a:rPr lang="en-US" i="1" baseline="-25000" dirty="0" smtClean="0">
                <a:latin typeface="Times New Roman" pitchFamily="18" charset="0"/>
                <a:cs typeface="Times New Roman" pitchFamily="18" charset="0"/>
              </a:rPr>
              <a:t>n</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sym typeface="Symbol"/>
              </a:rPr>
              <a:t></a:t>
            </a:r>
            <a:r>
              <a:rPr lang="en-US" i="1" dirty="0" smtClean="0">
                <a:latin typeface="Times New Roman" pitchFamily="18" charset="0"/>
                <a:cs typeface="Times New Roman" pitchFamily="18" charset="0"/>
              </a:rPr>
              <a:t>C</a:t>
            </a:r>
            <a:r>
              <a:rPr lang="en-US" baseline="-25000" dirty="0" smtClean="0">
                <a:latin typeface="Times New Roman" pitchFamily="18" charset="0"/>
                <a:cs typeface="Times New Roman" pitchFamily="18" charset="0"/>
              </a:rPr>
              <a:t>0</a:t>
            </a:r>
            <a:r>
              <a:rPr lang="en-US" i="1"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buNone/>
            </a:pPr>
            <a:endParaRPr lang="en-US" sz="11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Let </a:t>
            </a:r>
            <a:r>
              <a:rPr lang="en-US" i="1" dirty="0" smtClean="0">
                <a:latin typeface="Times New Roman" pitchFamily="18" charset="0"/>
                <a:cs typeface="Times New Roman" pitchFamily="18" charset="0"/>
              </a:rPr>
              <a:t>C</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x</a:t>
            </a:r>
            <a:r>
              <a:rPr lang="en-US" dirty="0" smtClean="0">
                <a:latin typeface="Times New Roman" pitchFamily="18" charset="0"/>
                <a:cs typeface="Times New Roman" pitchFamily="18" charset="0"/>
              </a:rPr>
              <a:t>) = </a:t>
            </a:r>
            <a:r>
              <a:rPr lang="en-US" i="1" dirty="0" smtClean="0">
                <a:latin typeface="Times New Roman" pitchFamily="18" charset="0"/>
                <a:cs typeface="Times New Roman" pitchFamily="18" charset="0"/>
              </a:rPr>
              <a:t>C</a:t>
            </a:r>
            <a:r>
              <a:rPr lang="en-US" baseline="-25000" dirty="0" smtClean="0">
                <a:latin typeface="Times New Roman" pitchFamily="18" charset="0"/>
                <a:cs typeface="Times New Roman" pitchFamily="18" charset="0"/>
              </a:rPr>
              <a:t>0</a:t>
            </a:r>
            <a:r>
              <a:rPr lang="en-US" dirty="0" smtClean="0">
                <a:latin typeface="Times New Roman" pitchFamily="18" charset="0"/>
                <a:cs typeface="Times New Roman" pitchFamily="18" charset="0"/>
              </a:rPr>
              <a:t> + </a:t>
            </a:r>
            <a:r>
              <a:rPr lang="en-US" i="1" dirty="0" smtClean="0">
                <a:latin typeface="Times New Roman" pitchFamily="18" charset="0"/>
                <a:cs typeface="Times New Roman" pitchFamily="18" charset="0"/>
              </a:rPr>
              <a:t>C</a:t>
            </a:r>
            <a:r>
              <a:rPr lang="en-US" baseline="-25000" dirty="0" smtClean="0">
                <a:latin typeface="Times New Roman" pitchFamily="18" charset="0"/>
                <a:cs typeface="Times New Roman" pitchFamily="18" charset="0"/>
              </a:rPr>
              <a:t>1</a:t>
            </a:r>
            <a:r>
              <a:rPr lang="en-US" i="1" dirty="0" smtClean="0">
                <a:latin typeface="Times New Roman" pitchFamily="18" charset="0"/>
                <a:cs typeface="Times New Roman" pitchFamily="18" charset="0"/>
              </a:rPr>
              <a:t>x </a:t>
            </a: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C</a:t>
            </a:r>
            <a:r>
              <a:rPr lang="en-US" baseline="-25000" dirty="0" smtClean="0">
                <a:latin typeface="Times New Roman" pitchFamily="18" charset="0"/>
                <a:cs typeface="Times New Roman" pitchFamily="18" charset="0"/>
              </a:rPr>
              <a:t>2</a:t>
            </a:r>
            <a:r>
              <a:rPr lang="en-US" i="1" dirty="0" smtClean="0">
                <a:latin typeface="Times New Roman" pitchFamily="18" charset="0"/>
                <a:cs typeface="Times New Roman" pitchFamily="18" charset="0"/>
              </a:rPr>
              <a:t>x</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 </a:t>
            </a:r>
            <a:r>
              <a:rPr lang="en-US" i="1" dirty="0" smtClean="0">
                <a:latin typeface="Times New Roman" pitchFamily="18" charset="0"/>
                <a:cs typeface="Times New Roman" pitchFamily="18" charset="0"/>
              </a:rPr>
              <a:t>C</a:t>
            </a:r>
            <a:r>
              <a:rPr lang="en-US" baseline="-25000" dirty="0" smtClean="0">
                <a:latin typeface="Times New Roman" pitchFamily="18" charset="0"/>
                <a:cs typeface="Times New Roman" pitchFamily="18" charset="0"/>
              </a:rPr>
              <a:t>2</a:t>
            </a:r>
            <a:r>
              <a:rPr lang="en-US" i="1" dirty="0" smtClean="0">
                <a:latin typeface="Times New Roman" pitchFamily="18" charset="0"/>
                <a:cs typeface="Times New Roman" pitchFamily="18" charset="0"/>
              </a:rPr>
              <a:t>x</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 … + </a:t>
            </a:r>
            <a:r>
              <a:rPr lang="en-US" i="1" dirty="0" err="1" smtClean="0">
                <a:latin typeface="Times New Roman" pitchFamily="18" charset="0"/>
                <a:cs typeface="Times New Roman" pitchFamily="18" charset="0"/>
              </a:rPr>
              <a:t>C</a:t>
            </a:r>
            <a:r>
              <a:rPr lang="en-US" i="1" baseline="-25000" dirty="0" err="1" smtClean="0">
                <a:latin typeface="Times New Roman" pitchFamily="18" charset="0"/>
                <a:cs typeface="Times New Roman" pitchFamily="18" charset="0"/>
              </a:rPr>
              <a:t>n</a:t>
            </a:r>
            <a:r>
              <a:rPr lang="en-US" i="1" dirty="0" err="1" smtClean="0">
                <a:latin typeface="Times New Roman" pitchFamily="18" charset="0"/>
                <a:cs typeface="Times New Roman" pitchFamily="18" charset="0"/>
              </a:rPr>
              <a:t>x</a:t>
            </a:r>
            <a:r>
              <a:rPr lang="en-US" i="1" baseline="30000" dirty="0" err="1" smtClean="0">
                <a:latin typeface="Times New Roman" pitchFamily="18" charset="0"/>
                <a:cs typeface="Times New Roman" pitchFamily="18" charset="0"/>
              </a:rPr>
              <a:t>n</a:t>
            </a:r>
            <a:endParaRPr lang="en-US" i="1" baseline="30000" dirty="0" smtClean="0">
              <a:latin typeface="Times New Roman" pitchFamily="18" charset="0"/>
              <a:cs typeface="Times New Roman" pitchFamily="18" charset="0"/>
            </a:endParaRPr>
          </a:p>
          <a:p>
            <a:endParaRPr lang="en-US" sz="2400" i="1" baseline="300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a:t>
            </a:r>
            <a:r>
              <a:rPr lang="en-US" sz="1800" i="1" dirty="0" smtClean="0">
                <a:latin typeface="Times New Roman" pitchFamily="18" charset="0"/>
                <a:cs typeface="Times New Roman" pitchFamily="18" charset="0"/>
              </a:rPr>
              <a:t>C</a:t>
            </a:r>
            <a:r>
              <a:rPr lang="en-US" sz="1800" dirty="0" smtClean="0">
                <a:latin typeface="Times New Roman" pitchFamily="18" charset="0"/>
                <a:cs typeface="Times New Roman" pitchFamily="18" charset="0"/>
              </a:rPr>
              <a:t>(</a:t>
            </a:r>
            <a:r>
              <a:rPr lang="en-US" sz="1800" i="1" dirty="0" smtClean="0">
                <a:latin typeface="Times New Roman" pitchFamily="18" charset="0"/>
                <a:cs typeface="Times New Roman" pitchFamily="18" charset="0"/>
              </a:rPr>
              <a:t>x</a:t>
            </a:r>
            <a:r>
              <a:rPr lang="en-US" sz="1800" dirty="0" smtClean="0">
                <a:latin typeface="Times New Roman" pitchFamily="18" charset="0"/>
                <a:cs typeface="Times New Roman" pitchFamily="18" charset="0"/>
              </a:rPr>
              <a:t>)]</a:t>
            </a:r>
            <a:r>
              <a:rPr lang="en-US" sz="1800" baseline="30000" dirty="0" smtClean="0">
                <a:latin typeface="Times New Roman" pitchFamily="18" charset="0"/>
                <a:cs typeface="Times New Roman" pitchFamily="18" charset="0"/>
              </a:rPr>
              <a:t>2</a:t>
            </a:r>
            <a:r>
              <a:rPr lang="en-US" sz="1800" dirty="0" smtClean="0">
                <a:latin typeface="Times New Roman" pitchFamily="18" charset="0"/>
                <a:cs typeface="Times New Roman" pitchFamily="18" charset="0"/>
              </a:rPr>
              <a:t> = (</a:t>
            </a:r>
            <a:r>
              <a:rPr lang="en-US" sz="1800" i="1" dirty="0" smtClean="0">
                <a:latin typeface="Times New Roman" pitchFamily="18" charset="0"/>
                <a:cs typeface="Times New Roman" pitchFamily="18" charset="0"/>
              </a:rPr>
              <a:t>C</a:t>
            </a:r>
            <a:r>
              <a:rPr lang="en-US" sz="1800" baseline="-25000" dirty="0" smtClean="0">
                <a:latin typeface="Times New Roman" pitchFamily="18" charset="0"/>
                <a:cs typeface="Times New Roman" pitchFamily="18" charset="0"/>
              </a:rPr>
              <a:t>0</a:t>
            </a:r>
            <a:r>
              <a:rPr lang="en-US" sz="1800" dirty="0" smtClean="0">
                <a:latin typeface="Times New Roman" pitchFamily="18" charset="0"/>
                <a:cs typeface="Times New Roman" pitchFamily="18" charset="0"/>
              </a:rPr>
              <a:t> + </a:t>
            </a:r>
            <a:r>
              <a:rPr lang="en-US" sz="1800" i="1" dirty="0" smtClean="0">
                <a:latin typeface="Times New Roman" pitchFamily="18" charset="0"/>
                <a:cs typeface="Times New Roman" pitchFamily="18" charset="0"/>
              </a:rPr>
              <a:t>C</a:t>
            </a:r>
            <a:r>
              <a:rPr lang="en-US" sz="1800" baseline="-25000" dirty="0" smtClean="0">
                <a:latin typeface="Times New Roman" pitchFamily="18" charset="0"/>
                <a:cs typeface="Times New Roman" pitchFamily="18" charset="0"/>
              </a:rPr>
              <a:t>1</a:t>
            </a:r>
            <a:r>
              <a:rPr lang="en-US" sz="1800" i="1" dirty="0" smtClean="0">
                <a:latin typeface="Times New Roman" pitchFamily="18" charset="0"/>
                <a:cs typeface="Times New Roman" pitchFamily="18" charset="0"/>
              </a:rPr>
              <a:t>x</a:t>
            </a:r>
            <a:r>
              <a:rPr lang="en-US" sz="1800" dirty="0" smtClean="0">
                <a:latin typeface="Times New Roman" pitchFamily="18" charset="0"/>
                <a:cs typeface="Times New Roman" pitchFamily="18" charset="0"/>
              </a:rPr>
              <a:t> + </a:t>
            </a:r>
            <a:r>
              <a:rPr lang="en-US" sz="1800" i="1" dirty="0" smtClean="0">
                <a:latin typeface="Times New Roman" pitchFamily="18" charset="0"/>
                <a:cs typeface="Times New Roman" pitchFamily="18" charset="0"/>
              </a:rPr>
              <a:t>C</a:t>
            </a:r>
            <a:r>
              <a:rPr lang="en-US" sz="1800" baseline="-25000" dirty="0" smtClean="0">
                <a:latin typeface="Times New Roman" pitchFamily="18" charset="0"/>
                <a:cs typeface="Times New Roman" pitchFamily="18" charset="0"/>
              </a:rPr>
              <a:t>2</a:t>
            </a:r>
            <a:r>
              <a:rPr lang="en-US" sz="1800" i="1" dirty="0" smtClean="0">
                <a:latin typeface="Times New Roman" pitchFamily="18" charset="0"/>
                <a:cs typeface="Times New Roman" pitchFamily="18" charset="0"/>
              </a:rPr>
              <a:t>x</a:t>
            </a:r>
            <a:r>
              <a:rPr lang="en-US" sz="1800" baseline="30000" dirty="0" smtClean="0">
                <a:latin typeface="Times New Roman" pitchFamily="18" charset="0"/>
                <a:cs typeface="Times New Roman" pitchFamily="18" charset="0"/>
              </a:rPr>
              <a:t>2</a:t>
            </a:r>
            <a:r>
              <a:rPr lang="en-US" sz="1800" dirty="0" smtClean="0">
                <a:latin typeface="Times New Roman" pitchFamily="18" charset="0"/>
                <a:cs typeface="Times New Roman" pitchFamily="18" charset="0"/>
              </a:rPr>
              <a:t> + </a:t>
            </a:r>
            <a:r>
              <a:rPr lang="en-US" sz="1800" i="1" dirty="0" smtClean="0">
                <a:latin typeface="Times New Roman" pitchFamily="18" charset="0"/>
                <a:cs typeface="Times New Roman" pitchFamily="18" charset="0"/>
              </a:rPr>
              <a:t>C</a:t>
            </a:r>
            <a:r>
              <a:rPr lang="en-US" sz="1800" baseline="-25000" dirty="0" smtClean="0">
                <a:latin typeface="Times New Roman" pitchFamily="18" charset="0"/>
                <a:cs typeface="Times New Roman" pitchFamily="18" charset="0"/>
              </a:rPr>
              <a:t>2</a:t>
            </a:r>
            <a:r>
              <a:rPr lang="en-US" sz="1800" i="1" dirty="0" smtClean="0">
                <a:latin typeface="Times New Roman" pitchFamily="18" charset="0"/>
                <a:cs typeface="Times New Roman" pitchFamily="18" charset="0"/>
              </a:rPr>
              <a:t>x</a:t>
            </a:r>
            <a:r>
              <a:rPr lang="en-US" sz="1800" baseline="30000" dirty="0" smtClean="0">
                <a:latin typeface="Times New Roman" pitchFamily="18" charset="0"/>
                <a:cs typeface="Times New Roman" pitchFamily="18" charset="0"/>
              </a:rPr>
              <a:t>2</a:t>
            </a:r>
            <a:r>
              <a:rPr lang="en-US" sz="1800" dirty="0" smtClean="0">
                <a:latin typeface="Times New Roman" pitchFamily="18" charset="0"/>
                <a:cs typeface="Times New Roman" pitchFamily="18" charset="0"/>
              </a:rPr>
              <a:t> + … + </a:t>
            </a:r>
            <a:r>
              <a:rPr lang="en-US" sz="1800" i="1" dirty="0" err="1" smtClean="0">
                <a:latin typeface="Times New Roman" pitchFamily="18" charset="0"/>
                <a:cs typeface="Times New Roman" pitchFamily="18" charset="0"/>
              </a:rPr>
              <a:t>C</a:t>
            </a:r>
            <a:r>
              <a:rPr lang="en-US" sz="1800" i="1" baseline="-25000" dirty="0" err="1" smtClean="0">
                <a:latin typeface="Times New Roman" pitchFamily="18" charset="0"/>
                <a:cs typeface="Times New Roman" pitchFamily="18" charset="0"/>
              </a:rPr>
              <a:t>n</a:t>
            </a:r>
            <a:r>
              <a:rPr lang="en-US" sz="1800" i="1" dirty="0" err="1" smtClean="0">
                <a:latin typeface="Times New Roman" pitchFamily="18" charset="0"/>
                <a:cs typeface="Times New Roman" pitchFamily="18" charset="0"/>
              </a:rPr>
              <a:t>x</a:t>
            </a:r>
            <a:r>
              <a:rPr lang="en-US" sz="1800" i="1" baseline="30000" dirty="0" err="1" smtClean="0">
                <a:latin typeface="Times New Roman" pitchFamily="18" charset="0"/>
                <a:cs typeface="Times New Roman" pitchFamily="18" charset="0"/>
              </a:rPr>
              <a:t>n</a:t>
            </a:r>
            <a:r>
              <a:rPr lang="en-US" sz="1800" dirty="0" smtClean="0">
                <a:latin typeface="Times New Roman" pitchFamily="18" charset="0"/>
                <a:cs typeface="Times New Roman" pitchFamily="18" charset="0"/>
              </a:rPr>
              <a:t>) (</a:t>
            </a:r>
            <a:r>
              <a:rPr lang="en-US" sz="1800" i="1" dirty="0" smtClean="0">
                <a:latin typeface="Times New Roman" pitchFamily="18" charset="0"/>
                <a:cs typeface="Times New Roman" pitchFamily="18" charset="0"/>
              </a:rPr>
              <a:t>C</a:t>
            </a:r>
            <a:r>
              <a:rPr lang="en-US" sz="1800" baseline="-25000" dirty="0" smtClean="0">
                <a:latin typeface="Times New Roman" pitchFamily="18" charset="0"/>
                <a:cs typeface="Times New Roman" pitchFamily="18" charset="0"/>
              </a:rPr>
              <a:t>0</a:t>
            </a:r>
            <a:r>
              <a:rPr lang="en-US" sz="1800" dirty="0" smtClean="0">
                <a:latin typeface="Times New Roman" pitchFamily="18" charset="0"/>
                <a:cs typeface="Times New Roman" pitchFamily="18" charset="0"/>
              </a:rPr>
              <a:t> + </a:t>
            </a:r>
            <a:r>
              <a:rPr lang="en-US" sz="1800" i="1" dirty="0" smtClean="0">
                <a:latin typeface="Times New Roman" pitchFamily="18" charset="0"/>
                <a:cs typeface="Times New Roman" pitchFamily="18" charset="0"/>
              </a:rPr>
              <a:t>C</a:t>
            </a:r>
            <a:r>
              <a:rPr lang="en-US" sz="1800" baseline="-25000" dirty="0" smtClean="0">
                <a:latin typeface="Times New Roman" pitchFamily="18" charset="0"/>
                <a:cs typeface="Times New Roman" pitchFamily="18" charset="0"/>
              </a:rPr>
              <a:t>1</a:t>
            </a:r>
            <a:r>
              <a:rPr lang="en-US" sz="1800" dirty="0" smtClean="0">
                <a:latin typeface="Times New Roman" pitchFamily="18" charset="0"/>
                <a:cs typeface="Times New Roman" pitchFamily="18" charset="0"/>
              </a:rPr>
              <a:t> + </a:t>
            </a:r>
            <a:r>
              <a:rPr lang="en-US" sz="1800" i="1" dirty="0" smtClean="0">
                <a:latin typeface="Times New Roman" pitchFamily="18" charset="0"/>
                <a:cs typeface="Times New Roman" pitchFamily="18" charset="0"/>
              </a:rPr>
              <a:t>C</a:t>
            </a:r>
            <a:r>
              <a:rPr lang="en-US" sz="1800" baseline="-25000" dirty="0" smtClean="0">
                <a:latin typeface="Times New Roman" pitchFamily="18" charset="0"/>
                <a:cs typeface="Times New Roman" pitchFamily="18" charset="0"/>
              </a:rPr>
              <a:t>2</a:t>
            </a:r>
            <a:r>
              <a:rPr lang="en-US" sz="1800" i="1" dirty="0" smtClean="0">
                <a:latin typeface="Times New Roman" pitchFamily="18" charset="0"/>
                <a:cs typeface="Times New Roman" pitchFamily="18" charset="0"/>
              </a:rPr>
              <a:t>x</a:t>
            </a:r>
            <a:r>
              <a:rPr lang="en-US" sz="1800" baseline="30000" dirty="0" smtClean="0">
                <a:latin typeface="Times New Roman" pitchFamily="18" charset="0"/>
                <a:cs typeface="Times New Roman" pitchFamily="18" charset="0"/>
              </a:rPr>
              <a:t>2</a:t>
            </a:r>
            <a:r>
              <a:rPr lang="en-US" sz="1800" dirty="0" smtClean="0">
                <a:latin typeface="Times New Roman" pitchFamily="18" charset="0"/>
                <a:cs typeface="Times New Roman" pitchFamily="18" charset="0"/>
              </a:rPr>
              <a:t> + </a:t>
            </a:r>
            <a:r>
              <a:rPr lang="en-US" sz="1800" i="1" dirty="0" smtClean="0">
                <a:latin typeface="Times New Roman" pitchFamily="18" charset="0"/>
                <a:cs typeface="Times New Roman" pitchFamily="18" charset="0"/>
              </a:rPr>
              <a:t>C</a:t>
            </a:r>
            <a:r>
              <a:rPr lang="en-US" sz="1800" baseline="-25000" dirty="0" smtClean="0">
                <a:latin typeface="Times New Roman" pitchFamily="18" charset="0"/>
                <a:cs typeface="Times New Roman" pitchFamily="18" charset="0"/>
              </a:rPr>
              <a:t>2</a:t>
            </a:r>
            <a:r>
              <a:rPr lang="en-US" sz="1800" i="1" dirty="0" smtClean="0">
                <a:latin typeface="Times New Roman" pitchFamily="18" charset="0"/>
                <a:cs typeface="Times New Roman" pitchFamily="18" charset="0"/>
              </a:rPr>
              <a:t>x</a:t>
            </a:r>
            <a:r>
              <a:rPr lang="en-US" sz="1800" baseline="30000" dirty="0" smtClean="0">
                <a:latin typeface="Times New Roman" pitchFamily="18" charset="0"/>
                <a:cs typeface="Times New Roman" pitchFamily="18" charset="0"/>
              </a:rPr>
              <a:t>2</a:t>
            </a:r>
            <a:r>
              <a:rPr lang="en-US" sz="1800" dirty="0" smtClean="0">
                <a:latin typeface="Times New Roman" pitchFamily="18" charset="0"/>
                <a:cs typeface="Times New Roman" pitchFamily="18" charset="0"/>
              </a:rPr>
              <a:t> + … + </a:t>
            </a:r>
            <a:r>
              <a:rPr lang="en-US" sz="1800" i="1" dirty="0" err="1" smtClean="0">
                <a:latin typeface="Times New Roman" pitchFamily="18" charset="0"/>
                <a:cs typeface="Times New Roman" pitchFamily="18" charset="0"/>
              </a:rPr>
              <a:t>C</a:t>
            </a:r>
            <a:r>
              <a:rPr lang="en-US" sz="1800" i="1" baseline="-25000" dirty="0" err="1" smtClean="0">
                <a:latin typeface="Times New Roman" pitchFamily="18" charset="0"/>
                <a:cs typeface="Times New Roman" pitchFamily="18" charset="0"/>
              </a:rPr>
              <a:t>n</a:t>
            </a:r>
            <a:r>
              <a:rPr lang="en-US" sz="1800" i="1" dirty="0" err="1" smtClean="0">
                <a:latin typeface="Times New Roman" pitchFamily="18" charset="0"/>
                <a:cs typeface="Times New Roman" pitchFamily="18" charset="0"/>
              </a:rPr>
              <a:t>x</a:t>
            </a:r>
            <a:r>
              <a:rPr lang="en-US" sz="1800" i="1" baseline="30000" dirty="0" err="1" smtClean="0">
                <a:latin typeface="Times New Roman" pitchFamily="18" charset="0"/>
                <a:cs typeface="Times New Roman" pitchFamily="18" charset="0"/>
              </a:rPr>
              <a:t>n</a:t>
            </a:r>
            <a:r>
              <a:rPr lang="en-US" sz="1800" dirty="0" smtClean="0">
                <a:latin typeface="Times New Roman" pitchFamily="18" charset="0"/>
                <a:cs typeface="Times New Roman" pitchFamily="18" charset="0"/>
              </a:rPr>
              <a:t>)</a:t>
            </a:r>
          </a:p>
          <a:p>
            <a:pPr>
              <a:buNone/>
            </a:pPr>
            <a:endParaRPr lang="en-US" sz="800" i="1" dirty="0" smtClean="0">
              <a:latin typeface="Times New Roman" pitchFamily="18" charset="0"/>
              <a:cs typeface="Times New Roman" pitchFamily="18" charset="0"/>
            </a:endParaRPr>
          </a:p>
          <a:p>
            <a:pPr>
              <a:buNone/>
            </a:pPr>
            <a:r>
              <a:rPr lang="en-US" sz="1800" i="1"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	 = </a:t>
            </a:r>
            <a:r>
              <a:rPr lang="en-US" sz="2000" dirty="0" smtClean="0">
                <a:latin typeface="Times New Roman" pitchFamily="18" charset="0"/>
                <a:cs typeface="Times New Roman" pitchFamily="18" charset="0"/>
              </a:rPr>
              <a:t>(</a:t>
            </a:r>
            <a:r>
              <a:rPr lang="en-US" sz="2000" i="1" dirty="0" smtClean="0">
                <a:latin typeface="Times New Roman" pitchFamily="18" charset="0"/>
                <a:cs typeface="Times New Roman" pitchFamily="18" charset="0"/>
              </a:rPr>
              <a:t>C</a:t>
            </a:r>
            <a:r>
              <a:rPr lang="en-US" sz="2000" baseline="-25000" dirty="0" smtClean="0">
                <a:latin typeface="Times New Roman" pitchFamily="18" charset="0"/>
                <a:cs typeface="Times New Roman" pitchFamily="18" charset="0"/>
              </a:rPr>
              <a:t>0</a:t>
            </a:r>
            <a:r>
              <a:rPr lang="en-US" sz="2000" dirty="0" smtClean="0">
                <a:latin typeface="Times New Roman" pitchFamily="18" charset="0"/>
                <a:cs typeface="Times New Roman" pitchFamily="18" charset="0"/>
                <a:sym typeface="Symbol"/>
              </a:rPr>
              <a:t></a:t>
            </a:r>
            <a:r>
              <a:rPr lang="en-US" sz="2000" i="1" dirty="0" smtClean="0">
                <a:latin typeface="Times New Roman" pitchFamily="18" charset="0"/>
                <a:cs typeface="Times New Roman" pitchFamily="18" charset="0"/>
              </a:rPr>
              <a:t>C</a:t>
            </a:r>
            <a:r>
              <a:rPr lang="en-US" sz="2000" baseline="-25000" dirty="0" smtClean="0">
                <a:latin typeface="Times New Roman" pitchFamily="18" charset="0"/>
                <a:cs typeface="Times New Roman" pitchFamily="18" charset="0"/>
              </a:rPr>
              <a:t>0</a:t>
            </a:r>
            <a:r>
              <a:rPr lang="en-US" sz="2000" dirty="0" smtClean="0">
                <a:latin typeface="Times New Roman" pitchFamily="18" charset="0"/>
                <a:cs typeface="Times New Roman" pitchFamily="18" charset="0"/>
              </a:rPr>
              <a:t>) + (</a:t>
            </a:r>
            <a:r>
              <a:rPr lang="en-US" sz="2000" i="1" dirty="0" smtClean="0">
                <a:latin typeface="Times New Roman" pitchFamily="18" charset="0"/>
                <a:cs typeface="Times New Roman" pitchFamily="18" charset="0"/>
              </a:rPr>
              <a:t>C</a:t>
            </a:r>
            <a:r>
              <a:rPr lang="en-US" sz="2000" baseline="-25000" dirty="0" smtClean="0">
                <a:latin typeface="Times New Roman" pitchFamily="18" charset="0"/>
                <a:cs typeface="Times New Roman" pitchFamily="18" charset="0"/>
              </a:rPr>
              <a:t>0</a:t>
            </a:r>
            <a:r>
              <a:rPr lang="en-US" sz="2000" dirty="0" smtClean="0">
                <a:latin typeface="Times New Roman" pitchFamily="18" charset="0"/>
                <a:cs typeface="Times New Roman" pitchFamily="18" charset="0"/>
                <a:sym typeface="Symbol"/>
              </a:rPr>
              <a:t></a:t>
            </a:r>
            <a:r>
              <a:rPr lang="en-US" sz="2000" i="1" dirty="0" smtClean="0">
                <a:latin typeface="Times New Roman" pitchFamily="18" charset="0"/>
                <a:cs typeface="Times New Roman" pitchFamily="18" charset="0"/>
              </a:rPr>
              <a:t>C</a:t>
            </a:r>
            <a:r>
              <a:rPr lang="en-US" sz="2000" baseline="-25000" dirty="0" smtClean="0">
                <a:latin typeface="Times New Roman" pitchFamily="18" charset="0"/>
                <a:cs typeface="Times New Roman" pitchFamily="18" charset="0"/>
              </a:rPr>
              <a:t>1</a:t>
            </a:r>
            <a:r>
              <a:rPr lang="en-US" sz="2000" dirty="0" smtClean="0">
                <a:latin typeface="Times New Roman" pitchFamily="18" charset="0"/>
                <a:cs typeface="Times New Roman" pitchFamily="18" charset="0"/>
              </a:rPr>
              <a:t> + </a:t>
            </a:r>
            <a:r>
              <a:rPr lang="en-US" sz="2000" i="1" dirty="0" smtClean="0">
                <a:latin typeface="Times New Roman" pitchFamily="18" charset="0"/>
                <a:cs typeface="Times New Roman" pitchFamily="18" charset="0"/>
              </a:rPr>
              <a:t>C</a:t>
            </a:r>
            <a:r>
              <a:rPr lang="en-US" sz="2000" baseline="-25000" dirty="0" smtClean="0">
                <a:latin typeface="Times New Roman" pitchFamily="18" charset="0"/>
                <a:cs typeface="Times New Roman" pitchFamily="18" charset="0"/>
              </a:rPr>
              <a:t>1</a:t>
            </a:r>
            <a:r>
              <a:rPr lang="en-US" sz="2000" dirty="0" smtClean="0">
                <a:latin typeface="Times New Roman" pitchFamily="18" charset="0"/>
                <a:cs typeface="Times New Roman" pitchFamily="18" charset="0"/>
                <a:sym typeface="Symbol"/>
              </a:rPr>
              <a:t></a:t>
            </a:r>
            <a:r>
              <a:rPr lang="en-US" sz="2000" i="1" dirty="0" smtClean="0">
                <a:latin typeface="Times New Roman" pitchFamily="18" charset="0"/>
                <a:cs typeface="Times New Roman" pitchFamily="18" charset="0"/>
              </a:rPr>
              <a:t>C</a:t>
            </a:r>
            <a:r>
              <a:rPr lang="en-US" sz="2000" baseline="-25000" dirty="0" smtClean="0">
                <a:latin typeface="Times New Roman" pitchFamily="18" charset="0"/>
                <a:cs typeface="Times New Roman" pitchFamily="18" charset="0"/>
              </a:rPr>
              <a:t>0</a:t>
            </a:r>
            <a:r>
              <a:rPr lang="en-US" sz="2000" dirty="0" smtClean="0">
                <a:latin typeface="Times New Roman" pitchFamily="18" charset="0"/>
                <a:cs typeface="Times New Roman" pitchFamily="18" charset="0"/>
                <a:sym typeface="Symbol"/>
              </a:rPr>
              <a:t>) </a:t>
            </a:r>
            <a:r>
              <a:rPr lang="en-US" sz="2000" i="1" dirty="0" smtClean="0">
                <a:latin typeface="Times New Roman" pitchFamily="18" charset="0"/>
                <a:cs typeface="Times New Roman" pitchFamily="18" charset="0"/>
                <a:sym typeface="Symbol"/>
              </a:rPr>
              <a:t>x</a:t>
            </a:r>
            <a:r>
              <a:rPr lang="en-US" sz="2000" dirty="0" smtClean="0">
                <a:latin typeface="Times New Roman" pitchFamily="18" charset="0"/>
                <a:cs typeface="Times New Roman" pitchFamily="18" charset="0"/>
                <a:sym typeface="Symbol"/>
              </a:rPr>
              <a:t> + (</a:t>
            </a:r>
            <a:r>
              <a:rPr lang="en-US" sz="2000" i="1" dirty="0" smtClean="0">
                <a:latin typeface="Times New Roman" pitchFamily="18" charset="0"/>
                <a:cs typeface="Times New Roman" pitchFamily="18" charset="0"/>
              </a:rPr>
              <a:t>C</a:t>
            </a:r>
            <a:r>
              <a:rPr lang="en-US" sz="2000" baseline="-25000" dirty="0" smtClean="0">
                <a:latin typeface="Times New Roman" pitchFamily="18" charset="0"/>
                <a:cs typeface="Times New Roman" pitchFamily="18" charset="0"/>
              </a:rPr>
              <a:t>0</a:t>
            </a:r>
            <a:r>
              <a:rPr lang="en-US" sz="2000" dirty="0" smtClean="0">
                <a:latin typeface="Times New Roman" pitchFamily="18" charset="0"/>
                <a:cs typeface="Times New Roman" pitchFamily="18" charset="0"/>
                <a:sym typeface="Symbol"/>
              </a:rPr>
              <a:t></a:t>
            </a:r>
            <a:r>
              <a:rPr lang="en-US" sz="2000" i="1" dirty="0" smtClean="0">
                <a:latin typeface="Times New Roman" pitchFamily="18" charset="0"/>
                <a:cs typeface="Times New Roman" pitchFamily="18" charset="0"/>
              </a:rPr>
              <a:t>C</a:t>
            </a:r>
            <a:r>
              <a:rPr lang="en-US" sz="2000" baseline="-25000" dirty="0" smtClean="0">
                <a:latin typeface="Times New Roman" pitchFamily="18" charset="0"/>
                <a:cs typeface="Times New Roman" pitchFamily="18" charset="0"/>
              </a:rPr>
              <a:t>2</a:t>
            </a:r>
            <a:r>
              <a:rPr lang="en-US" sz="2000"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 C</a:t>
            </a:r>
            <a:r>
              <a:rPr lang="en-US" sz="2000" baseline="-25000" dirty="0" smtClean="0">
                <a:latin typeface="Times New Roman" pitchFamily="18" charset="0"/>
                <a:cs typeface="Times New Roman" pitchFamily="18" charset="0"/>
              </a:rPr>
              <a:t>1</a:t>
            </a:r>
            <a:r>
              <a:rPr lang="en-US" sz="2000" dirty="0" smtClean="0">
                <a:latin typeface="Times New Roman" pitchFamily="18" charset="0"/>
                <a:cs typeface="Times New Roman" pitchFamily="18" charset="0"/>
                <a:sym typeface="Symbol"/>
              </a:rPr>
              <a:t></a:t>
            </a:r>
            <a:r>
              <a:rPr lang="en-US" sz="2000" i="1" dirty="0" smtClean="0">
                <a:latin typeface="Times New Roman" pitchFamily="18" charset="0"/>
                <a:cs typeface="Times New Roman" pitchFamily="18" charset="0"/>
              </a:rPr>
              <a:t>C</a:t>
            </a:r>
            <a:r>
              <a:rPr lang="en-US" sz="2000" baseline="-25000" dirty="0" smtClean="0">
                <a:latin typeface="Times New Roman" pitchFamily="18" charset="0"/>
                <a:cs typeface="Times New Roman" pitchFamily="18" charset="0"/>
              </a:rPr>
              <a:t>1</a:t>
            </a:r>
            <a:r>
              <a:rPr lang="en-US" sz="2000" dirty="0" smtClean="0">
                <a:latin typeface="Times New Roman" pitchFamily="18" charset="0"/>
                <a:cs typeface="Times New Roman" pitchFamily="18" charset="0"/>
              </a:rPr>
              <a:t> + </a:t>
            </a:r>
            <a:r>
              <a:rPr lang="en-US" sz="2000" i="1" dirty="0" smtClean="0">
                <a:latin typeface="Times New Roman" pitchFamily="18" charset="0"/>
                <a:cs typeface="Times New Roman" pitchFamily="18" charset="0"/>
              </a:rPr>
              <a:t>C</a:t>
            </a:r>
            <a:r>
              <a:rPr lang="en-US" sz="2000" baseline="-25000" dirty="0" smtClean="0">
                <a:latin typeface="Times New Roman" pitchFamily="18" charset="0"/>
                <a:cs typeface="Times New Roman" pitchFamily="18" charset="0"/>
              </a:rPr>
              <a:t>2</a:t>
            </a:r>
            <a:r>
              <a:rPr lang="en-US" sz="2000" dirty="0" smtClean="0">
                <a:latin typeface="Times New Roman" pitchFamily="18" charset="0"/>
                <a:cs typeface="Times New Roman" pitchFamily="18" charset="0"/>
                <a:sym typeface="Symbol"/>
              </a:rPr>
              <a:t></a:t>
            </a:r>
            <a:r>
              <a:rPr lang="en-US" sz="2000" i="1" dirty="0" smtClean="0">
                <a:latin typeface="Times New Roman" pitchFamily="18" charset="0"/>
                <a:cs typeface="Times New Roman" pitchFamily="18" charset="0"/>
              </a:rPr>
              <a:t>C</a:t>
            </a:r>
            <a:r>
              <a:rPr lang="en-US" sz="2000" baseline="-25000" dirty="0" smtClean="0">
                <a:latin typeface="Times New Roman" pitchFamily="18" charset="0"/>
                <a:cs typeface="Times New Roman" pitchFamily="18" charset="0"/>
              </a:rPr>
              <a:t>0</a:t>
            </a:r>
            <a:r>
              <a:rPr lang="en-US" sz="2000"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x</a:t>
            </a:r>
            <a:r>
              <a:rPr lang="en-US" sz="2000" baseline="30000" dirty="0" smtClean="0">
                <a:latin typeface="Times New Roman" pitchFamily="18" charset="0"/>
                <a:cs typeface="Times New Roman" pitchFamily="18" charset="0"/>
              </a:rPr>
              <a:t>2</a:t>
            </a:r>
            <a:r>
              <a:rPr lang="en-US" sz="2000" dirty="0" smtClean="0">
                <a:latin typeface="Times New Roman" pitchFamily="18" charset="0"/>
                <a:cs typeface="Times New Roman" pitchFamily="18" charset="0"/>
              </a:rPr>
              <a:t> +….. </a:t>
            </a:r>
          </a:p>
          <a:p>
            <a:pPr>
              <a:buNone/>
            </a:pPr>
            <a:endParaRPr lang="en-US" sz="9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		 = (1</a:t>
            </a:r>
            <a:r>
              <a:rPr lang="en-US" sz="2000" dirty="0" smtClean="0">
                <a:latin typeface="Times New Roman" pitchFamily="18" charset="0"/>
                <a:cs typeface="Times New Roman" pitchFamily="18" charset="0"/>
                <a:sym typeface="Symbol"/>
              </a:rPr>
              <a:t>1) + (11 + 11) </a:t>
            </a:r>
            <a:r>
              <a:rPr lang="en-US" sz="2000" i="1" dirty="0" smtClean="0">
                <a:latin typeface="Times New Roman" pitchFamily="18" charset="0"/>
                <a:cs typeface="Times New Roman" pitchFamily="18" charset="0"/>
                <a:sym typeface="Symbol"/>
              </a:rPr>
              <a:t>x</a:t>
            </a:r>
            <a:r>
              <a:rPr lang="en-US" sz="2000" dirty="0" smtClean="0">
                <a:latin typeface="Times New Roman" pitchFamily="18" charset="0"/>
                <a:cs typeface="Times New Roman" pitchFamily="18" charset="0"/>
                <a:sym typeface="Symbol"/>
              </a:rPr>
              <a:t> + (12 + 11 + 21) </a:t>
            </a:r>
            <a:r>
              <a:rPr lang="en-US" sz="2000" i="1" dirty="0" smtClean="0">
                <a:latin typeface="Times New Roman" pitchFamily="18" charset="0"/>
                <a:cs typeface="Times New Roman" pitchFamily="18" charset="0"/>
              </a:rPr>
              <a:t>x</a:t>
            </a:r>
            <a:r>
              <a:rPr lang="en-US" sz="2000" baseline="30000" dirty="0" smtClean="0">
                <a:latin typeface="Times New Roman" pitchFamily="18" charset="0"/>
                <a:cs typeface="Times New Roman" pitchFamily="18" charset="0"/>
              </a:rPr>
              <a:t>2</a:t>
            </a:r>
            <a:r>
              <a:rPr lang="en-US" sz="2000" dirty="0" smtClean="0">
                <a:latin typeface="Times New Roman" pitchFamily="18" charset="0"/>
                <a:cs typeface="Times New Roman" pitchFamily="18" charset="0"/>
              </a:rPr>
              <a:t> +…..</a:t>
            </a:r>
          </a:p>
          <a:p>
            <a:pPr>
              <a:buNone/>
            </a:pPr>
            <a:endParaRPr lang="en-US" sz="900" dirty="0" smtClean="0">
              <a:latin typeface="Times New Roman" pitchFamily="18" charset="0"/>
              <a:cs typeface="Times New Roman" pitchFamily="18" charset="0"/>
              <a:sym typeface="Symbol"/>
            </a:endParaRPr>
          </a:p>
          <a:p>
            <a:pPr>
              <a:buNone/>
            </a:pPr>
            <a:r>
              <a:rPr lang="en-US" sz="2000" dirty="0" smtClean="0">
                <a:latin typeface="Times New Roman" pitchFamily="18" charset="0"/>
                <a:cs typeface="Times New Roman" pitchFamily="18" charset="0"/>
                <a:sym typeface="Symbol"/>
              </a:rPr>
              <a:t>		= 1 + 2</a:t>
            </a:r>
            <a:r>
              <a:rPr lang="en-US" sz="2000" i="1" dirty="0" smtClean="0">
                <a:latin typeface="Times New Roman" pitchFamily="18" charset="0"/>
                <a:cs typeface="Times New Roman" pitchFamily="18" charset="0"/>
                <a:sym typeface="Symbol"/>
              </a:rPr>
              <a:t>x</a:t>
            </a:r>
            <a:r>
              <a:rPr lang="en-US" sz="2000" dirty="0" smtClean="0">
                <a:latin typeface="Times New Roman" pitchFamily="18" charset="0"/>
                <a:cs typeface="Times New Roman" pitchFamily="18" charset="0"/>
                <a:sym typeface="Symbol"/>
              </a:rPr>
              <a:t> + 5</a:t>
            </a:r>
            <a:r>
              <a:rPr lang="en-US" sz="2000" i="1" dirty="0" smtClean="0">
                <a:latin typeface="Times New Roman" pitchFamily="18" charset="0"/>
                <a:cs typeface="Times New Roman" pitchFamily="18" charset="0"/>
              </a:rPr>
              <a:t> x</a:t>
            </a:r>
            <a:r>
              <a:rPr lang="en-US" sz="2000" baseline="30000" dirty="0" smtClean="0">
                <a:latin typeface="Times New Roman" pitchFamily="18" charset="0"/>
                <a:cs typeface="Times New Roman" pitchFamily="18" charset="0"/>
              </a:rPr>
              <a:t>2</a:t>
            </a:r>
            <a:r>
              <a:rPr lang="en-US" sz="2000" dirty="0" smtClean="0">
                <a:latin typeface="Times New Roman" pitchFamily="18" charset="0"/>
                <a:cs typeface="Times New Roman" pitchFamily="18" charset="0"/>
              </a:rPr>
              <a:t> +…..</a:t>
            </a:r>
          </a:p>
          <a:p>
            <a:pPr>
              <a:buNone/>
            </a:pPr>
            <a:endParaRPr lang="en-US" sz="9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  C</a:t>
            </a:r>
            <a:r>
              <a:rPr lang="en-US" sz="2000" baseline="-25000" dirty="0" smtClean="0">
                <a:latin typeface="Times New Roman" pitchFamily="18" charset="0"/>
                <a:cs typeface="Times New Roman" pitchFamily="18" charset="0"/>
              </a:rPr>
              <a:t>1</a:t>
            </a:r>
            <a:r>
              <a:rPr lang="en-US" sz="2000" i="1" dirty="0" smtClean="0">
                <a:latin typeface="Times New Roman" pitchFamily="18" charset="0"/>
                <a:cs typeface="Times New Roman" pitchFamily="18" charset="0"/>
              </a:rPr>
              <a:t>x</a:t>
            </a:r>
            <a:r>
              <a:rPr lang="en-US" sz="2000" baseline="30000" dirty="0" smtClean="0">
                <a:latin typeface="Times New Roman" pitchFamily="18" charset="0"/>
                <a:cs typeface="Times New Roman" pitchFamily="18" charset="0"/>
              </a:rPr>
              <a:t>0</a:t>
            </a:r>
            <a:r>
              <a:rPr lang="en-US" sz="2000" dirty="0" smtClean="0">
                <a:latin typeface="Times New Roman" pitchFamily="18" charset="0"/>
                <a:cs typeface="Times New Roman" pitchFamily="18" charset="0"/>
              </a:rPr>
              <a:t> + </a:t>
            </a:r>
            <a:r>
              <a:rPr lang="en-US" sz="2000" i="1" dirty="0" smtClean="0">
                <a:latin typeface="Times New Roman" pitchFamily="18" charset="0"/>
                <a:cs typeface="Times New Roman" pitchFamily="18" charset="0"/>
              </a:rPr>
              <a:t>C</a:t>
            </a:r>
            <a:r>
              <a:rPr lang="en-US" sz="2000" baseline="-25000" dirty="0" smtClean="0">
                <a:latin typeface="Times New Roman" pitchFamily="18" charset="0"/>
                <a:cs typeface="Times New Roman" pitchFamily="18" charset="0"/>
              </a:rPr>
              <a:t>2</a:t>
            </a:r>
            <a:r>
              <a:rPr lang="en-US" sz="2000" i="1" dirty="0" smtClean="0">
                <a:latin typeface="Times New Roman" pitchFamily="18" charset="0"/>
                <a:cs typeface="Times New Roman" pitchFamily="18" charset="0"/>
              </a:rPr>
              <a:t>x</a:t>
            </a:r>
            <a:r>
              <a:rPr lang="en-US" sz="2000" baseline="30000" dirty="0" smtClean="0">
                <a:latin typeface="Times New Roman" pitchFamily="18" charset="0"/>
                <a:cs typeface="Times New Roman" pitchFamily="18" charset="0"/>
              </a:rPr>
              <a:t>1</a:t>
            </a:r>
            <a:r>
              <a:rPr lang="en-US" sz="2000" dirty="0" smtClean="0">
                <a:latin typeface="Times New Roman" pitchFamily="18" charset="0"/>
                <a:cs typeface="Times New Roman" pitchFamily="18" charset="0"/>
              </a:rPr>
              <a:t> + </a:t>
            </a:r>
            <a:r>
              <a:rPr lang="en-US" sz="2000" i="1" dirty="0" smtClean="0">
                <a:latin typeface="Times New Roman" pitchFamily="18" charset="0"/>
                <a:cs typeface="Times New Roman" pitchFamily="18" charset="0"/>
              </a:rPr>
              <a:t>C</a:t>
            </a:r>
            <a:r>
              <a:rPr lang="en-US" sz="2000" baseline="-25000" dirty="0" smtClean="0">
                <a:latin typeface="Times New Roman" pitchFamily="18" charset="0"/>
                <a:cs typeface="Times New Roman" pitchFamily="18" charset="0"/>
              </a:rPr>
              <a:t>3</a:t>
            </a:r>
            <a:r>
              <a:rPr lang="en-US" sz="2000" i="1" dirty="0" smtClean="0">
                <a:latin typeface="Times New Roman" pitchFamily="18" charset="0"/>
                <a:cs typeface="Times New Roman" pitchFamily="18" charset="0"/>
              </a:rPr>
              <a:t>x</a:t>
            </a:r>
            <a:r>
              <a:rPr lang="en-US" sz="2000" baseline="30000" dirty="0" smtClean="0">
                <a:latin typeface="Times New Roman" pitchFamily="18" charset="0"/>
                <a:cs typeface="Times New Roman" pitchFamily="18" charset="0"/>
              </a:rPr>
              <a:t>2</a:t>
            </a:r>
            <a:r>
              <a:rPr lang="en-US" sz="2000" dirty="0" smtClean="0">
                <a:latin typeface="Times New Roman" pitchFamily="18" charset="0"/>
                <a:cs typeface="Times New Roman" pitchFamily="18" charset="0"/>
              </a:rPr>
              <a:t> +…. + </a:t>
            </a:r>
            <a:r>
              <a:rPr lang="en-US" sz="2000" i="1" dirty="0" smtClean="0">
                <a:latin typeface="Times New Roman" pitchFamily="18" charset="0"/>
                <a:cs typeface="Times New Roman" pitchFamily="18" charset="0"/>
              </a:rPr>
              <a:t>C</a:t>
            </a:r>
            <a:r>
              <a:rPr lang="en-US" sz="2000" baseline="-25000" dirty="0" smtClean="0">
                <a:latin typeface="Times New Roman" pitchFamily="18" charset="0"/>
                <a:cs typeface="Times New Roman" pitchFamily="18" charset="0"/>
              </a:rPr>
              <a:t>n+1</a:t>
            </a:r>
            <a:r>
              <a:rPr lang="en-US" sz="2000" i="1" dirty="0" smtClean="0">
                <a:latin typeface="Times New Roman" pitchFamily="18" charset="0"/>
                <a:cs typeface="Times New Roman" pitchFamily="18" charset="0"/>
              </a:rPr>
              <a:t>x</a:t>
            </a:r>
            <a:r>
              <a:rPr lang="en-US" sz="2000" baseline="30000" dirty="0" smtClean="0">
                <a:latin typeface="Times New Roman" pitchFamily="18" charset="0"/>
                <a:cs typeface="Times New Roman" pitchFamily="18" charset="0"/>
              </a:rPr>
              <a:t>n</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228600"/>
            <a:ext cx="7467600" cy="6629400"/>
          </a:xfrm>
        </p:spPr>
        <p:txBody>
          <a:bodyPr>
            <a:normAutofit/>
          </a:bodyPr>
          <a:lstStyle/>
          <a:p>
            <a:pPr algn="ctr">
              <a:buNone/>
            </a:pPr>
            <a:r>
              <a:rPr lang="en-US" sz="2000" i="1" dirty="0" smtClean="0">
                <a:latin typeface="Times New Roman" pitchFamily="18" charset="0"/>
                <a:cs typeface="Times New Roman" pitchFamily="18" charset="0"/>
              </a:rPr>
              <a:t>C</a:t>
            </a:r>
            <a:r>
              <a:rPr lang="en-US" sz="2000" dirty="0" smtClean="0">
                <a:latin typeface="Times New Roman" pitchFamily="18" charset="0"/>
                <a:cs typeface="Times New Roman" pitchFamily="18" charset="0"/>
              </a:rPr>
              <a:t>(</a:t>
            </a:r>
            <a:r>
              <a:rPr lang="en-US" sz="2000" i="1" dirty="0" smtClean="0">
                <a:latin typeface="Times New Roman" pitchFamily="18" charset="0"/>
                <a:cs typeface="Times New Roman" pitchFamily="18" charset="0"/>
              </a:rPr>
              <a:t>x</a:t>
            </a:r>
            <a:r>
              <a:rPr lang="en-US" sz="2000" dirty="0" smtClean="0">
                <a:latin typeface="Times New Roman" pitchFamily="18" charset="0"/>
                <a:cs typeface="Times New Roman" pitchFamily="18" charset="0"/>
              </a:rPr>
              <a:t>)</a:t>
            </a:r>
            <a:r>
              <a:rPr lang="en-US" sz="2000" baseline="30000" dirty="0" smtClean="0">
                <a:latin typeface="Times New Roman" pitchFamily="18" charset="0"/>
                <a:cs typeface="Times New Roman" pitchFamily="18" charset="0"/>
              </a:rPr>
              <a:t> 2</a:t>
            </a:r>
            <a:r>
              <a:rPr lang="en-US" sz="2000"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  C</a:t>
            </a:r>
            <a:r>
              <a:rPr lang="en-US" sz="2000" baseline="-25000" dirty="0" smtClean="0">
                <a:latin typeface="Times New Roman" pitchFamily="18" charset="0"/>
                <a:cs typeface="Times New Roman" pitchFamily="18" charset="0"/>
              </a:rPr>
              <a:t>1</a:t>
            </a:r>
            <a:r>
              <a:rPr lang="en-US" sz="2000" dirty="0" smtClean="0">
                <a:latin typeface="Times New Roman" pitchFamily="18" charset="0"/>
                <a:cs typeface="Times New Roman" pitchFamily="18" charset="0"/>
              </a:rPr>
              <a:t> + </a:t>
            </a:r>
            <a:r>
              <a:rPr lang="en-US" sz="2000" i="1" dirty="0" smtClean="0">
                <a:latin typeface="Times New Roman" pitchFamily="18" charset="0"/>
                <a:cs typeface="Times New Roman" pitchFamily="18" charset="0"/>
              </a:rPr>
              <a:t>C</a:t>
            </a:r>
            <a:r>
              <a:rPr lang="en-US" sz="2000" baseline="-25000" dirty="0" smtClean="0">
                <a:latin typeface="Times New Roman" pitchFamily="18" charset="0"/>
                <a:cs typeface="Times New Roman" pitchFamily="18" charset="0"/>
              </a:rPr>
              <a:t>2</a:t>
            </a:r>
            <a:r>
              <a:rPr lang="en-US" sz="2000" i="1" dirty="0" smtClean="0">
                <a:latin typeface="Times New Roman" pitchFamily="18" charset="0"/>
                <a:cs typeface="Times New Roman" pitchFamily="18" charset="0"/>
              </a:rPr>
              <a:t>x</a:t>
            </a:r>
            <a:r>
              <a:rPr lang="en-US" sz="2000" dirty="0" smtClean="0">
                <a:latin typeface="Times New Roman" pitchFamily="18" charset="0"/>
                <a:cs typeface="Times New Roman" pitchFamily="18" charset="0"/>
              </a:rPr>
              <a:t> + </a:t>
            </a:r>
            <a:r>
              <a:rPr lang="en-US" sz="2000" i="1" dirty="0" smtClean="0">
                <a:latin typeface="Times New Roman" pitchFamily="18" charset="0"/>
                <a:cs typeface="Times New Roman" pitchFamily="18" charset="0"/>
              </a:rPr>
              <a:t>C</a:t>
            </a:r>
            <a:r>
              <a:rPr lang="en-US" sz="2000" baseline="-25000" dirty="0" smtClean="0">
                <a:latin typeface="Times New Roman" pitchFamily="18" charset="0"/>
                <a:cs typeface="Times New Roman" pitchFamily="18" charset="0"/>
              </a:rPr>
              <a:t>3</a:t>
            </a:r>
            <a:r>
              <a:rPr lang="en-US" sz="2000" i="1" dirty="0" smtClean="0">
                <a:latin typeface="Times New Roman" pitchFamily="18" charset="0"/>
                <a:cs typeface="Times New Roman" pitchFamily="18" charset="0"/>
              </a:rPr>
              <a:t>x</a:t>
            </a:r>
            <a:r>
              <a:rPr lang="en-US" sz="2000" baseline="30000" dirty="0" smtClean="0">
                <a:latin typeface="Times New Roman" pitchFamily="18" charset="0"/>
                <a:cs typeface="Times New Roman" pitchFamily="18" charset="0"/>
              </a:rPr>
              <a:t>2</a:t>
            </a:r>
            <a:r>
              <a:rPr lang="en-US" sz="2000" dirty="0" smtClean="0">
                <a:latin typeface="Times New Roman" pitchFamily="18" charset="0"/>
                <a:cs typeface="Times New Roman" pitchFamily="18" charset="0"/>
              </a:rPr>
              <a:t> +…. + </a:t>
            </a:r>
            <a:r>
              <a:rPr lang="en-US" sz="2000" i="1" dirty="0" smtClean="0">
                <a:latin typeface="Times New Roman" pitchFamily="18" charset="0"/>
                <a:cs typeface="Times New Roman" pitchFamily="18" charset="0"/>
              </a:rPr>
              <a:t>C</a:t>
            </a:r>
            <a:r>
              <a:rPr lang="en-US" sz="2000" i="1" baseline="-25000" dirty="0" smtClean="0">
                <a:latin typeface="Times New Roman" pitchFamily="18" charset="0"/>
                <a:cs typeface="Times New Roman" pitchFamily="18" charset="0"/>
              </a:rPr>
              <a:t>n</a:t>
            </a:r>
            <a:r>
              <a:rPr lang="en-US" sz="2000" baseline="-25000" dirty="0" smtClean="0">
                <a:latin typeface="Times New Roman" pitchFamily="18" charset="0"/>
                <a:cs typeface="Times New Roman" pitchFamily="18" charset="0"/>
              </a:rPr>
              <a:t>+1</a:t>
            </a:r>
            <a:r>
              <a:rPr lang="en-US" sz="2000" i="1" dirty="0" smtClean="0">
                <a:latin typeface="Times New Roman" pitchFamily="18" charset="0"/>
                <a:cs typeface="Times New Roman" pitchFamily="18" charset="0"/>
              </a:rPr>
              <a:t>x</a:t>
            </a:r>
            <a:r>
              <a:rPr lang="en-US" sz="2000" i="1" baseline="30000" dirty="0" smtClean="0">
                <a:latin typeface="Times New Roman" pitchFamily="18" charset="0"/>
                <a:cs typeface="Times New Roman" pitchFamily="18" charset="0"/>
              </a:rPr>
              <a:t>n</a:t>
            </a:r>
          </a:p>
          <a:p>
            <a:pPr algn="ctr">
              <a:buNone/>
            </a:pPr>
            <a:endParaRPr lang="en-US" sz="2000" i="1" dirty="0" smtClean="0">
              <a:latin typeface="Times New Roman" pitchFamily="18" charset="0"/>
              <a:cs typeface="Times New Roman" pitchFamily="18" charset="0"/>
            </a:endParaRPr>
          </a:p>
          <a:p>
            <a:pPr algn="ctr">
              <a:buNone/>
            </a:pPr>
            <a:r>
              <a:rPr lang="en-US" sz="2000" i="1" dirty="0" smtClean="0">
                <a:latin typeface="Times New Roman" pitchFamily="18" charset="0"/>
                <a:cs typeface="Times New Roman" pitchFamily="18" charset="0"/>
              </a:rPr>
              <a:t>C</a:t>
            </a:r>
            <a:r>
              <a:rPr lang="en-US" sz="2000" dirty="0" smtClean="0">
                <a:latin typeface="Times New Roman" pitchFamily="18" charset="0"/>
                <a:cs typeface="Times New Roman" pitchFamily="18" charset="0"/>
              </a:rPr>
              <a:t>(</a:t>
            </a:r>
            <a:r>
              <a:rPr lang="en-US" sz="2000" i="1" dirty="0" smtClean="0">
                <a:latin typeface="Times New Roman" pitchFamily="18" charset="0"/>
                <a:cs typeface="Times New Roman" pitchFamily="18" charset="0"/>
              </a:rPr>
              <a:t>x</a:t>
            </a:r>
            <a:r>
              <a:rPr lang="en-US" sz="2000" dirty="0" smtClean="0">
                <a:latin typeface="Times New Roman" pitchFamily="18" charset="0"/>
                <a:cs typeface="Times New Roman" pitchFamily="18" charset="0"/>
              </a:rPr>
              <a:t>)</a:t>
            </a:r>
            <a:r>
              <a:rPr lang="en-US" sz="2000" baseline="30000" dirty="0" smtClean="0">
                <a:latin typeface="Times New Roman" pitchFamily="18" charset="0"/>
                <a:cs typeface="Times New Roman" pitchFamily="18" charset="0"/>
              </a:rPr>
              <a:t> 2</a:t>
            </a:r>
            <a:r>
              <a:rPr lang="en-US" sz="2000" dirty="0" smtClean="0">
                <a:latin typeface="Times New Roman" pitchFamily="18" charset="0"/>
                <a:cs typeface="Times New Roman" pitchFamily="18" charset="0"/>
              </a:rPr>
              <a:t> =</a:t>
            </a:r>
            <a:r>
              <a:rPr lang="en-US" sz="2000" baseline="30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C</a:t>
            </a:r>
            <a:r>
              <a:rPr lang="en-US" sz="2000" baseline="-25000" dirty="0" smtClean="0">
                <a:latin typeface="Times New Roman" pitchFamily="18" charset="0"/>
                <a:cs typeface="Times New Roman" pitchFamily="18" charset="0"/>
              </a:rPr>
              <a:t>1</a:t>
            </a:r>
            <a:r>
              <a:rPr lang="en-US" sz="2000" i="1" dirty="0" smtClean="0">
                <a:latin typeface="Times New Roman" pitchFamily="18" charset="0"/>
                <a:cs typeface="Times New Roman" pitchFamily="18" charset="0"/>
              </a:rPr>
              <a:t>x</a:t>
            </a:r>
            <a:r>
              <a:rPr lang="en-US" sz="2000" dirty="0" smtClean="0">
                <a:latin typeface="Times New Roman" pitchFamily="18" charset="0"/>
                <a:cs typeface="Times New Roman" pitchFamily="18" charset="0"/>
              </a:rPr>
              <a:t> + </a:t>
            </a:r>
            <a:r>
              <a:rPr lang="en-US" sz="2000" i="1" dirty="0" smtClean="0">
                <a:latin typeface="Times New Roman" pitchFamily="18" charset="0"/>
                <a:cs typeface="Times New Roman" pitchFamily="18" charset="0"/>
              </a:rPr>
              <a:t>C</a:t>
            </a:r>
            <a:r>
              <a:rPr lang="en-US" sz="2000" baseline="-25000" dirty="0" smtClean="0">
                <a:latin typeface="Times New Roman" pitchFamily="18" charset="0"/>
                <a:cs typeface="Times New Roman" pitchFamily="18" charset="0"/>
              </a:rPr>
              <a:t>2</a:t>
            </a:r>
            <a:r>
              <a:rPr lang="en-US" sz="2000" i="1" dirty="0" smtClean="0">
                <a:latin typeface="Times New Roman" pitchFamily="18" charset="0"/>
                <a:cs typeface="Times New Roman" pitchFamily="18" charset="0"/>
              </a:rPr>
              <a:t>x</a:t>
            </a:r>
            <a:r>
              <a:rPr lang="en-US" sz="2000" baseline="30000" dirty="0" smtClean="0">
                <a:latin typeface="Times New Roman" pitchFamily="18" charset="0"/>
                <a:cs typeface="Times New Roman" pitchFamily="18" charset="0"/>
              </a:rPr>
              <a:t>2</a:t>
            </a:r>
            <a:r>
              <a:rPr lang="en-US" sz="2000" dirty="0" smtClean="0">
                <a:latin typeface="Times New Roman" pitchFamily="18" charset="0"/>
                <a:cs typeface="Times New Roman" pitchFamily="18" charset="0"/>
              </a:rPr>
              <a:t> + </a:t>
            </a:r>
            <a:r>
              <a:rPr lang="en-US" sz="2000" i="1" dirty="0" smtClean="0">
                <a:latin typeface="Times New Roman" pitchFamily="18" charset="0"/>
                <a:cs typeface="Times New Roman" pitchFamily="18" charset="0"/>
              </a:rPr>
              <a:t>C</a:t>
            </a:r>
            <a:r>
              <a:rPr lang="en-US" sz="2000" baseline="-25000" dirty="0" smtClean="0">
                <a:latin typeface="Times New Roman" pitchFamily="18" charset="0"/>
                <a:cs typeface="Times New Roman" pitchFamily="18" charset="0"/>
              </a:rPr>
              <a:t>3</a:t>
            </a:r>
            <a:r>
              <a:rPr lang="en-US" sz="2000" i="1" dirty="0" smtClean="0">
                <a:latin typeface="Times New Roman" pitchFamily="18" charset="0"/>
                <a:cs typeface="Times New Roman" pitchFamily="18" charset="0"/>
              </a:rPr>
              <a:t>x</a:t>
            </a:r>
            <a:r>
              <a:rPr lang="en-US" sz="2000" baseline="30000" dirty="0" smtClean="0">
                <a:latin typeface="Times New Roman" pitchFamily="18" charset="0"/>
                <a:cs typeface="Times New Roman" pitchFamily="18" charset="0"/>
              </a:rPr>
              <a:t>3 </a:t>
            </a:r>
            <a:r>
              <a:rPr lang="en-US" sz="2000" dirty="0" smtClean="0">
                <a:latin typeface="Times New Roman" pitchFamily="18" charset="0"/>
                <a:cs typeface="Times New Roman" pitchFamily="18" charset="0"/>
              </a:rPr>
              <a:t>…. + </a:t>
            </a:r>
            <a:r>
              <a:rPr lang="en-US" sz="2000" i="1" dirty="0" err="1" smtClean="0">
                <a:latin typeface="Times New Roman" pitchFamily="18" charset="0"/>
                <a:cs typeface="Times New Roman" pitchFamily="18" charset="0"/>
              </a:rPr>
              <a:t>C</a:t>
            </a:r>
            <a:r>
              <a:rPr lang="en-US" sz="2000" i="1" baseline="-25000" dirty="0" err="1" smtClean="0">
                <a:latin typeface="Times New Roman" pitchFamily="18" charset="0"/>
                <a:cs typeface="Times New Roman" pitchFamily="18" charset="0"/>
              </a:rPr>
              <a:t>n</a:t>
            </a:r>
            <a:r>
              <a:rPr lang="en-US" sz="2000" i="1" dirty="0" err="1" smtClean="0">
                <a:latin typeface="Times New Roman" pitchFamily="18" charset="0"/>
                <a:cs typeface="Times New Roman" pitchFamily="18" charset="0"/>
              </a:rPr>
              <a:t>x</a:t>
            </a:r>
            <a:r>
              <a:rPr lang="en-US" sz="2000" i="1" baseline="30000" dirty="0" err="1" smtClean="0">
                <a:latin typeface="Times New Roman" pitchFamily="18" charset="0"/>
                <a:cs typeface="Times New Roman" pitchFamily="18" charset="0"/>
              </a:rPr>
              <a:t>n</a:t>
            </a:r>
            <a:endParaRPr lang="en-US" sz="2000" i="1" dirty="0" smtClean="0">
              <a:latin typeface="Times New Roman" pitchFamily="18" charset="0"/>
              <a:cs typeface="Times New Roman" pitchFamily="18" charset="0"/>
            </a:endParaRPr>
          </a:p>
          <a:p>
            <a:pPr algn="ctr">
              <a:buNone/>
            </a:pPr>
            <a:r>
              <a:rPr lang="en-US" sz="2000" i="1" dirty="0" smtClean="0">
                <a:latin typeface="Times New Roman" pitchFamily="18" charset="0"/>
                <a:cs typeface="Times New Roman" pitchFamily="18" charset="0"/>
              </a:rPr>
              <a:t>            x</a:t>
            </a:r>
          </a:p>
          <a:p>
            <a:pPr algn="ctr">
              <a:buNone/>
            </a:pPr>
            <a:r>
              <a:rPr lang="en-US" sz="2000" i="1" dirty="0" smtClean="0">
                <a:latin typeface="Times New Roman" pitchFamily="18" charset="0"/>
                <a:cs typeface="Times New Roman" pitchFamily="18" charset="0"/>
              </a:rPr>
              <a:t>C</a:t>
            </a:r>
            <a:r>
              <a:rPr lang="en-US" sz="2000" dirty="0" smtClean="0">
                <a:latin typeface="Times New Roman" pitchFamily="18" charset="0"/>
                <a:cs typeface="Times New Roman" pitchFamily="18" charset="0"/>
              </a:rPr>
              <a:t>(</a:t>
            </a:r>
            <a:r>
              <a:rPr lang="en-US" sz="2000" i="1" dirty="0" smtClean="0">
                <a:latin typeface="Times New Roman" pitchFamily="18" charset="0"/>
                <a:cs typeface="Times New Roman" pitchFamily="18" charset="0"/>
              </a:rPr>
              <a:t>x</a:t>
            </a:r>
            <a:r>
              <a:rPr lang="en-US" sz="2000" dirty="0" smtClean="0">
                <a:latin typeface="Times New Roman" pitchFamily="18" charset="0"/>
                <a:cs typeface="Times New Roman" pitchFamily="18" charset="0"/>
              </a:rPr>
              <a:t>)</a:t>
            </a:r>
            <a:r>
              <a:rPr lang="en-US" sz="2000" baseline="30000" dirty="0" smtClean="0">
                <a:latin typeface="Times New Roman" pitchFamily="18" charset="0"/>
                <a:cs typeface="Times New Roman" pitchFamily="18" charset="0"/>
              </a:rPr>
              <a:t> 2</a:t>
            </a:r>
            <a:r>
              <a:rPr lang="en-US" sz="2000" dirty="0" smtClean="0">
                <a:latin typeface="Times New Roman" pitchFamily="18" charset="0"/>
                <a:cs typeface="Times New Roman" pitchFamily="18" charset="0"/>
              </a:rPr>
              <a:t> =</a:t>
            </a:r>
            <a:r>
              <a:rPr lang="en-US" sz="2000" baseline="30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C</a:t>
            </a:r>
            <a:r>
              <a:rPr lang="en-US" sz="2000" baseline="-25000" dirty="0" smtClean="0">
                <a:latin typeface="Times New Roman" pitchFamily="18" charset="0"/>
                <a:cs typeface="Times New Roman" pitchFamily="18" charset="0"/>
              </a:rPr>
              <a:t>0</a:t>
            </a:r>
            <a:r>
              <a:rPr lang="en-US" sz="2000" dirty="0" smtClean="0">
                <a:latin typeface="Times New Roman" pitchFamily="18" charset="0"/>
                <a:cs typeface="Times New Roman" pitchFamily="18" charset="0"/>
              </a:rPr>
              <a:t> + </a:t>
            </a:r>
            <a:r>
              <a:rPr lang="en-US" sz="2000" i="1" dirty="0" smtClean="0">
                <a:latin typeface="Times New Roman" pitchFamily="18" charset="0"/>
                <a:cs typeface="Times New Roman" pitchFamily="18" charset="0"/>
              </a:rPr>
              <a:t>C</a:t>
            </a:r>
            <a:r>
              <a:rPr lang="en-US" sz="2000" baseline="-25000" dirty="0" smtClean="0">
                <a:latin typeface="Times New Roman" pitchFamily="18" charset="0"/>
                <a:cs typeface="Times New Roman" pitchFamily="18" charset="0"/>
              </a:rPr>
              <a:t>1</a:t>
            </a:r>
            <a:r>
              <a:rPr lang="en-US" sz="2000" i="1" dirty="0" smtClean="0">
                <a:latin typeface="Times New Roman" pitchFamily="18" charset="0"/>
                <a:cs typeface="Times New Roman" pitchFamily="18" charset="0"/>
              </a:rPr>
              <a:t>x</a:t>
            </a:r>
            <a:r>
              <a:rPr lang="en-US" sz="2000" dirty="0" smtClean="0">
                <a:latin typeface="Times New Roman" pitchFamily="18" charset="0"/>
                <a:cs typeface="Times New Roman" pitchFamily="18" charset="0"/>
              </a:rPr>
              <a:t> + </a:t>
            </a:r>
            <a:r>
              <a:rPr lang="en-US" sz="2000" i="1" dirty="0" smtClean="0">
                <a:latin typeface="Times New Roman" pitchFamily="18" charset="0"/>
                <a:cs typeface="Times New Roman" pitchFamily="18" charset="0"/>
              </a:rPr>
              <a:t>C</a:t>
            </a:r>
            <a:r>
              <a:rPr lang="en-US" sz="2000" baseline="-25000" dirty="0" smtClean="0">
                <a:latin typeface="Times New Roman" pitchFamily="18" charset="0"/>
                <a:cs typeface="Times New Roman" pitchFamily="18" charset="0"/>
              </a:rPr>
              <a:t>2</a:t>
            </a:r>
            <a:r>
              <a:rPr lang="en-US" sz="2000" i="1" dirty="0" smtClean="0">
                <a:latin typeface="Times New Roman" pitchFamily="18" charset="0"/>
                <a:cs typeface="Times New Roman" pitchFamily="18" charset="0"/>
              </a:rPr>
              <a:t>x</a:t>
            </a:r>
            <a:r>
              <a:rPr lang="en-US" sz="2000" baseline="30000" dirty="0" smtClean="0">
                <a:latin typeface="Times New Roman" pitchFamily="18" charset="0"/>
                <a:cs typeface="Times New Roman" pitchFamily="18" charset="0"/>
              </a:rPr>
              <a:t>2</a:t>
            </a:r>
            <a:r>
              <a:rPr lang="en-US" sz="2000" dirty="0" smtClean="0">
                <a:latin typeface="Times New Roman" pitchFamily="18" charset="0"/>
                <a:cs typeface="Times New Roman" pitchFamily="18" charset="0"/>
              </a:rPr>
              <a:t> + </a:t>
            </a:r>
            <a:r>
              <a:rPr lang="en-US" sz="2000" i="1" dirty="0" smtClean="0">
                <a:latin typeface="Times New Roman" pitchFamily="18" charset="0"/>
                <a:cs typeface="Times New Roman" pitchFamily="18" charset="0"/>
              </a:rPr>
              <a:t>C</a:t>
            </a:r>
            <a:r>
              <a:rPr lang="en-US" sz="2000" baseline="-25000" dirty="0" smtClean="0">
                <a:latin typeface="Times New Roman" pitchFamily="18" charset="0"/>
                <a:cs typeface="Times New Roman" pitchFamily="18" charset="0"/>
              </a:rPr>
              <a:t>3</a:t>
            </a:r>
            <a:r>
              <a:rPr lang="en-US" sz="2000" i="1" dirty="0" smtClean="0">
                <a:latin typeface="Times New Roman" pitchFamily="18" charset="0"/>
                <a:cs typeface="Times New Roman" pitchFamily="18" charset="0"/>
              </a:rPr>
              <a:t>x</a:t>
            </a:r>
            <a:r>
              <a:rPr lang="en-US" sz="2000" baseline="30000" dirty="0" smtClean="0">
                <a:latin typeface="Times New Roman" pitchFamily="18" charset="0"/>
                <a:cs typeface="Times New Roman" pitchFamily="18" charset="0"/>
              </a:rPr>
              <a:t>3 </a:t>
            </a:r>
            <a:r>
              <a:rPr lang="en-US" sz="2000" dirty="0" smtClean="0">
                <a:latin typeface="Times New Roman" pitchFamily="18" charset="0"/>
                <a:cs typeface="Times New Roman" pitchFamily="18" charset="0"/>
              </a:rPr>
              <a:t>…. + </a:t>
            </a:r>
            <a:r>
              <a:rPr lang="en-US" sz="2000" i="1" dirty="0" err="1" smtClean="0">
                <a:latin typeface="Times New Roman" pitchFamily="18" charset="0"/>
                <a:cs typeface="Times New Roman" pitchFamily="18" charset="0"/>
              </a:rPr>
              <a:t>C</a:t>
            </a:r>
            <a:r>
              <a:rPr lang="en-US" sz="2000" i="1" baseline="-25000" dirty="0" err="1" smtClean="0">
                <a:latin typeface="Times New Roman" pitchFamily="18" charset="0"/>
                <a:cs typeface="Times New Roman" pitchFamily="18" charset="0"/>
              </a:rPr>
              <a:t>n</a:t>
            </a:r>
            <a:r>
              <a:rPr lang="en-US" sz="2000" i="1" dirty="0" err="1" smtClean="0">
                <a:latin typeface="Times New Roman" pitchFamily="18" charset="0"/>
                <a:cs typeface="Times New Roman" pitchFamily="18" charset="0"/>
              </a:rPr>
              <a:t>x</a:t>
            </a:r>
            <a:r>
              <a:rPr lang="en-US" sz="2000" i="1" baseline="30000" dirty="0" err="1" smtClean="0">
                <a:latin typeface="Times New Roman" pitchFamily="18" charset="0"/>
                <a:cs typeface="Times New Roman" pitchFamily="18" charset="0"/>
              </a:rPr>
              <a:t>n</a:t>
            </a:r>
            <a:r>
              <a:rPr lang="en-US" sz="2000" dirty="0" smtClean="0">
                <a:latin typeface="Times New Roman" pitchFamily="18" charset="0"/>
                <a:cs typeface="Times New Roman" pitchFamily="18" charset="0"/>
              </a:rPr>
              <a:t>)</a:t>
            </a:r>
            <a:r>
              <a:rPr lang="en-US" sz="2000" baseline="30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C</a:t>
            </a:r>
            <a:r>
              <a:rPr lang="en-US" sz="2000" baseline="-25000" dirty="0" smtClean="0">
                <a:latin typeface="Times New Roman" pitchFamily="18" charset="0"/>
                <a:cs typeface="Times New Roman" pitchFamily="18" charset="0"/>
              </a:rPr>
              <a:t>0</a:t>
            </a:r>
            <a:endParaRPr lang="en-US" sz="2000" dirty="0" smtClean="0">
              <a:latin typeface="Times New Roman" pitchFamily="18" charset="0"/>
              <a:cs typeface="Times New Roman" pitchFamily="18" charset="0"/>
            </a:endParaRPr>
          </a:p>
          <a:p>
            <a:pPr algn="ctr">
              <a:buNone/>
            </a:pPr>
            <a:r>
              <a:rPr lang="en-US" sz="2000" i="1" dirty="0" smtClean="0">
                <a:latin typeface="Times New Roman" pitchFamily="18" charset="0"/>
                <a:cs typeface="Times New Roman" pitchFamily="18" charset="0"/>
              </a:rPr>
              <a:t>     x</a:t>
            </a:r>
          </a:p>
          <a:p>
            <a:pPr algn="ctr">
              <a:buNone/>
            </a:pPr>
            <a:r>
              <a:rPr lang="en-US" sz="2000" i="1" dirty="0" smtClean="0">
                <a:latin typeface="Times New Roman" pitchFamily="18" charset="0"/>
                <a:cs typeface="Times New Roman" pitchFamily="18" charset="0"/>
              </a:rPr>
              <a:t>C</a:t>
            </a:r>
            <a:r>
              <a:rPr lang="en-US" sz="2000" dirty="0" smtClean="0">
                <a:latin typeface="Times New Roman" pitchFamily="18" charset="0"/>
                <a:cs typeface="Times New Roman" pitchFamily="18" charset="0"/>
              </a:rPr>
              <a:t>(</a:t>
            </a:r>
            <a:r>
              <a:rPr lang="en-US" sz="2000" i="1" dirty="0" smtClean="0">
                <a:latin typeface="Times New Roman" pitchFamily="18" charset="0"/>
                <a:cs typeface="Times New Roman" pitchFamily="18" charset="0"/>
              </a:rPr>
              <a:t>x</a:t>
            </a:r>
            <a:r>
              <a:rPr lang="en-US" sz="2000" dirty="0" smtClean="0">
                <a:latin typeface="Times New Roman" pitchFamily="18" charset="0"/>
                <a:cs typeface="Times New Roman" pitchFamily="18" charset="0"/>
              </a:rPr>
              <a:t>)</a:t>
            </a:r>
            <a:r>
              <a:rPr lang="en-US" sz="2000" baseline="30000" dirty="0" smtClean="0">
                <a:latin typeface="Times New Roman" pitchFamily="18" charset="0"/>
                <a:cs typeface="Times New Roman" pitchFamily="18" charset="0"/>
              </a:rPr>
              <a:t> 2</a:t>
            </a:r>
            <a:r>
              <a:rPr lang="en-US" sz="2000" dirty="0" smtClean="0">
                <a:latin typeface="Times New Roman" pitchFamily="18" charset="0"/>
                <a:cs typeface="Times New Roman" pitchFamily="18" charset="0"/>
              </a:rPr>
              <a:t> = </a:t>
            </a:r>
            <a:r>
              <a:rPr lang="en-US" sz="2000" i="1" dirty="0" smtClean="0">
                <a:latin typeface="Times New Roman" pitchFamily="18" charset="0"/>
                <a:cs typeface="Times New Roman" pitchFamily="18" charset="0"/>
              </a:rPr>
              <a:t>C</a:t>
            </a:r>
            <a:r>
              <a:rPr lang="en-US" sz="2000" dirty="0" smtClean="0">
                <a:latin typeface="Times New Roman" pitchFamily="18" charset="0"/>
                <a:cs typeface="Times New Roman" pitchFamily="18" charset="0"/>
              </a:rPr>
              <a:t>(</a:t>
            </a:r>
            <a:r>
              <a:rPr lang="en-US" sz="2000" i="1" dirty="0" smtClean="0">
                <a:latin typeface="Times New Roman" pitchFamily="18" charset="0"/>
                <a:cs typeface="Times New Roman" pitchFamily="18" charset="0"/>
              </a:rPr>
              <a:t>x</a:t>
            </a:r>
            <a:r>
              <a:rPr lang="en-US" sz="2000" dirty="0" smtClean="0">
                <a:latin typeface="Times New Roman" pitchFamily="18" charset="0"/>
                <a:cs typeface="Times New Roman" pitchFamily="18" charset="0"/>
              </a:rPr>
              <a:t>)</a:t>
            </a:r>
            <a:r>
              <a:rPr lang="en-US" sz="2000" baseline="30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C</a:t>
            </a:r>
            <a:r>
              <a:rPr lang="en-US" sz="2000" baseline="-25000" dirty="0" smtClean="0">
                <a:latin typeface="Times New Roman" pitchFamily="18" charset="0"/>
                <a:cs typeface="Times New Roman" pitchFamily="18" charset="0"/>
              </a:rPr>
              <a:t>0</a:t>
            </a:r>
            <a:endParaRPr lang="en-US" sz="2000" baseline="30000" dirty="0" smtClean="0">
              <a:latin typeface="Times New Roman" pitchFamily="18" charset="0"/>
              <a:cs typeface="Times New Roman" pitchFamily="18" charset="0"/>
            </a:endParaRPr>
          </a:p>
          <a:p>
            <a:pPr algn="ctr">
              <a:buNone/>
            </a:pPr>
            <a:r>
              <a:rPr lang="en-US" sz="2000" i="1" dirty="0" smtClean="0">
                <a:latin typeface="Times New Roman" pitchFamily="18" charset="0"/>
                <a:cs typeface="Times New Roman" pitchFamily="18" charset="0"/>
              </a:rPr>
              <a:t>            x</a:t>
            </a:r>
          </a:p>
          <a:p>
            <a:pPr algn="ctr">
              <a:buNone/>
            </a:pPr>
            <a:endParaRPr lang="en-US" sz="300" i="1" dirty="0" smtClean="0">
              <a:latin typeface="Times New Roman" pitchFamily="18" charset="0"/>
              <a:cs typeface="Times New Roman" pitchFamily="18" charset="0"/>
            </a:endParaRPr>
          </a:p>
          <a:p>
            <a:pPr algn="ctr">
              <a:buNone/>
            </a:pPr>
            <a:r>
              <a:rPr lang="en-US" sz="2000" i="1" dirty="0" err="1" smtClean="0">
                <a:latin typeface="Times New Roman" pitchFamily="18" charset="0"/>
                <a:cs typeface="Times New Roman" pitchFamily="18" charset="0"/>
              </a:rPr>
              <a:t>xC</a:t>
            </a:r>
            <a:r>
              <a:rPr lang="en-US" sz="2000" dirty="0" smtClean="0">
                <a:latin typeface="Times New Roman" pitchFamily="18" charset="0"/>
                <a:cs typeface="Times New Roman" pitchFamily="18" charset="0"/>
              </a:rPr>
              <a:t>(</a:t>
            </a:r>
            <a:r>
              <a:rPr lang="en-US" sz="2000" i="1" dirty="0" smtClean="0">
                <a:latin typeface="Times New Roman" pitchFamily="18" charset="0"/>
                <a:cs typeface="Times New Roman" pitchFamily="18" charset="0"/>
              </a:rPr>
              <a:t>x</a:t>
            </a:r>
            <a:r>
              <a:rPr lang="en-US" sz="2000" dirty="0" smtClean="0">
                <a:latin typeface="Times New Roman" pitchFamily="18" charset="0"/>
                <a:cs typeface="Times New Roman" pitchFamily="18" charset="0"/>
              </a:rPr>
              <a:t>)</a:t>
            </a:r>
            <a:r>
              <a:rPr lang="en-US" sz="2000" baseline="30000" dirty="0" smtClean="0">
                <a:latin typeface="Times New Roman" pitchFamily="18" charset="0"/>
                <a:cs typeface="Times New Roman" pitchFamily="18" charset="0"/>
              </a:rPr>
              <a:t> 2</a:t>
            </a:r>
            <a:r>
              <a:rPr lang="en-US" sz="2000" dirty="0" smtClean="0">
                <a:latin typeface="Times New Roman" pitchFamily="18" charset="0"/>
                <a:cs typeface="Times New Roman" pitchFamily="18" charset="0"/>
              </a:rPr>
              <a:t>  =  </a:t>
            </a:r>
            <a:r>
              <a:rPr lang="en-US" sz="2000" i="1" dirty="0" smtClean="0">
                <a:latin typeface="Times New Roman" pitchFamily="18" charset="0"/>
                <a:cs typeface="Times New Roman" pitchFamily="18" charset="0"/>
              </a:rPr>
              <a:t>C</a:t>
            </a:r>
            <a:r>
              <a:rPr lang="en-US" sz="2000" dirty="0" smtClean="0">
                <a:latin typeface="Times New Roman" pitchFamily="18" charset="0"/>
                <a:cs typeface="Times New Roman" pitchFamily="18" charset="0"/>
              </a:rPr>
              <a:t>(</a:t>
            </a:r>
            <a:r>
              <a:rPr lang="en-US" sz="2000" i="1" dirty="0" smtClean="0">
                <a:latin typeface="Times New Roman" pitchFamily="18" charset="0"/>
                <a:cs typeface="Times New Roman" pitchFamily="18" charset="0"/>
              </a:rPr>
              <a:t>x</a:t>
            </a:r>
            <a:r>
              <a:rPr lang="en-US" sz="2000" dirty="0" smtClean="0">
                <a:latin typeface="Times New Roman" pitchFamily="18" charset="0"/>
                <a:cs typeface="Times New Roman" pitchFamily="18" charset="0"/>
              </a:rPr>
              <a:t>) – </a:t>
            </a:r>
            <a:r>
              <a:rPr lang="en-US" sz="2000" i="1" dirty="0" smtClean="0">
                <a:latin typeface="Times New Roman" pitchFamily="18" charset="0"/>
                <a:cs typeface="Times New Roman" pitchFamily="18" charset="0"/>
              </a:rPr>
              <a:t>C</a:t>
            </a:r>
            <a:r>
              <a:rPr lang="en-US" sz="2000" baseline="-25000" dirty="0" smtClean="0">
                <a:latin typeface="Times New Roman" pitchFamily="18" charset="0"/>
                <a:cs typeface="Times New Roman" pitchFamily="18" charset="0"/>
              </a:rPr>
              <a:t>0</a:t>
            </a:r>
          </a:p>
          <a:p>
            <a:pPr algn="ctr">
              <a:buNone/>
            </a:pPr>
            <a:r>
              <a:rPr lang="en-US" sz="2000" i="1" dirty="0" err="1" smtClean="0">
                <a:latin typeface="Times New Roman" pitchFamily="18" charset="0"/>
                <a:cs typeface="Times New Roman" pitchFamily="18" charset="0"/>
              </a:rPr>
              <a:t>xC</a:t>
            </a:r>
            <a:r>
              <a:rPr lang="en-US" sz="2000" dirty="0" smtClean="0">
                <a:latin typeface="Times New Roman" pitchFamily="18" charset="0"/>
                <a:cs typeface="Times New Roman" pitchFamily="18" charset="0"/>
              </a:rPr>
              <a:t>(</a:t>
            </a:r>
            <a:r>
              <a:rPr lang="en-US" sz="2000" i="1" dirty="0" smtClean="0">
                <a:latin typeface="Times New Roman" pitchFamily="18" charset="0"/>
                <a:cs typeface="Times New Roman" pitchFamily="18" charset="0"/>
              </a:rPr>
              <a:t>x</a:t>
            </a:r>
            <a:r>
              <a:rPr lang="en-US" sz="2000" dirty="0" smtClean="0">
                <a:latin typeface="Times New Roman" pitchFamily="18" charset="0"/>
                <a:cs typeface="Times New Roman" pitchFamily="18" charset="0"/>
              </a:rPr>
              <a:t>)</a:t>
            </a:r>
            <a:r>
              <a:rPr lang="en-US" sz="2000" baseline="30000" dirty="0" smtClean="0">
                <a:latin typeface="Times New Roman" pitchFamily="18" charset="0"/>
                <a:cs typeface="Times New Roman" pitchFamily="18" charset="0"/>
              </a:rPr>
              <a:t> 2</a:t>
            </a:r>
            <a:r>
              <a:rPr lang="en-US" sz="2000" i="1" dirty="0" smtClean="0">
                <a:latin typeface="Times New Roman" pitchFamily="18" charset="0"/>
                <a:cs typeface="Times New Roman" pitchFamily="18" charset="0"/>
              </a:rPr>
              <a:t> - C</a:t>
            </a:r>
            <a:r>
              <a:rPr lang="en-US" sz="2000" dirty="0" smtClean="0">
                <a:latin typeface="Times New Roman" pitchFamily="18" charset="0"/>
                <a:cs typeface="Times New Roman" pitchFamily="18" charset="0"/>
              </a:rPr>
              <a:t>(</a:t>
            </a:r>
            <a:r>
              <a:rPr lang="en-US" sz="2000" i="1" dirty="0" smtClean="0">
                <a:latin typeface="Times New Roman" pitchFamily="18" charset="0"/>
                <a:cs typeface="Times New Roman" pitchFamily="18" charset="0"/>
              </a:rPr>
              <a:t>x</a:t>
            </a:r>
            <a:r>
              <a:rPr lang="en-US" sz="2000" dirty="0" smtClean="0">
                <a:latin typeface="Times New Roman" pitchFamily="18" charset="0"/>
                <a:cs typeface="Times New Roman" pitchFamily="18" charset="0"/>
              </a:rPr>
              <a:t>) + 1 = 0</a:t>
            </a:r>
          </a:p>
          <a:p>
            <a:pPr algn="ctr">
              <a:buNone/>
            </a:pPr>
            <a:endParaRPr lang="en-US" sz="2000" baseline="-25000" dirty="0" smtClean="0">
              <a:latin typeface="Times New Roman" pitchFamily="18" charset="0"/>
              <a:cs typeface="Times New Roman" pitchFamily="18" charset="0"/>
            </a:endParaRPr>
          </a:p>
          <a:p>
            <a:pPr algn="ctr">
              <a:buNone/>
            </a:pPr>
            <a:r>
              <a:rPr lang="en-US" sz="2000" dirty="0" smtClean="0">
                <a:latin typeface="Times New Roman" pitchFamily="18" charset="0"/>
                <a:cs typeface="Times New Roman" pitchFamily="18" charset="0"/>
              </a:rPr>
              <a:t>Using the quadratic formula, </a:t>
            </a:r>
            <a:r>
              <a:rPr lang="en-US" sz="2000" i="1" dirty="0" smtClean="0">
                <a:latin typeface="Times New Roman" pitchFamily="18" charset="0"/>
                <a:cs typeface="Times New Roman" pitchFamily="18" charset="0"/>
              </a:rPr>
              <a:t>a</a:t>
            </a:r>
            <a:r>
              <a:rPr lang="en-US" sz="2000" dirty="0" smtClean="0">
                <a:latin typeface="Times New Roman" pitchFamily="18" charset="0"/>
                <a:cs typeface="Times New Roman" pitchFamily="18" charset="0"/>
              </a:rPr>
              <a:t> = </a:t>
            </a:r>
            <a:r>
              <a:rPr lang="en-US" sz="2000" i="1" dirty="0" smtClean="0">
                <a:latin typeface="Times New Roman" pitchFamily="18" charset="0"/>
                <a:cs typeface="Times New Roman" pitchFamily="18" charset="0"/>
              </a:rPr>
              <a:t>x</a:t>
            </a:r>
            <a:r>
              <a:rPr lang="en-US" sz="2000"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b</a:t>
            </a:r>
            <a:r>
              <a:rPr lang="en-US" sz="2000" dirty="0" smtClean="0">
                <a:latin typeface="Times New Roman" pitchFamily="18" charset="0"/>
                <a:cs typeface="Times New Roman" pitchFamily="18" charset="0"/>
              </a:rPr>
              <a:t> = -1, </a:t>
            </a:r>
            <a:r>
              <a:rPr lang="en-US" sz="2000" i="1" dirty="0" smtClean="0">
                <a:latin typeface="Times New Roman" pitchFamily="18" charset="0"/>
                <a:cs typeface="Times New Roman" pitchFamily="18" charset="0"/>
              </a:rPr>
              <a:t>c</a:t>
            </a:r>
            <a:r>
              <a:rPr lang="en-US" sz="2000" dirty="0" smtClean="0">
                <a:latin typeface="Times New Roman" pitchFamily="18" charset="0"/>
                <a:cs typeface="Times New Roman" pitchFamily="18" charset="0"/>
              </a:rPr>
              <a:t> = 1</a:t>
            </a:r>
          </a:p>
          <a:p>
            <a:pPr algn="ctr">
              <a:buNone/>
            </a:pPr>
            <a:endParaRPr lang="en-US" sz="1800" dirty="0" smtClean="0">
              <a:latin typeface="Times New Roman" pitchFamily="18" charset="0"/>
              <a:cs typeface="Times New Roman" pitchFamily="18" charset="0"/>
            </a:endParaRPr>
          </a:p>
          <a:p>
            <a:pPr algn="ctr">
              <a:buNone/>
            </a:pPr>
            <a:r>
              <a:rPr lang="en-US" sz="2000" i="1" dirty="0" smtClean="0">
                <a:latin typeface="Times New Roman" pitchFamily="18" charset="0"/>
                <a:cs typeface="Times New Roman" pitchFamily="18" charset="0"/>
              </a:rPr>
              <a:t>C</a:t>
            </a:r>
            <a:r>
              <a:rPr lang="en-US" sz="2000" dirty="0" smtClean="0">
                <a:latin typeface="Times New Roman" pitchFamily="18" charset="0"/>
                <a:cs typeface="Times New Roman" pitchFamily="18" charset="0"/>
              </a:rPr>
              <a:t>(</a:t>
            </a:r>
            <a:r>
              <a:rPr lang="en-US" sz="2000" i="1" dirty="0" smtClean="0">
                <a:latin typeface="Times New Roman" pitchFamily="18" charset="0"/>
                <a:cs typeface="Times New Roman" pitchFamily="18" charset="0"/>
              </a:rPr>
              <a:t>x</a:t>
            </a:r>
            <a:r>
              <a:rPr lang="en-US" sz="2000" dirty="0" smtClean="0">
                <a:latin typeface="Times New Roman" pitchFamily="18" charset="0"/>
                <a:cs typeface="Times New Roman" pitchFamily="18" charset="0"/>
              </a:rPr>
              <a:t>) = 1 +/-   (-1)</a:t>
            </a:r>
            <a:r>
              <a:rPr lang="en-US" sz="2000" baseline="30000" dirty="0" smtClean="0">
                <a:latin typeface="Times New Roman" pitchFamily="18" charset="0"/>
                <a:cs typeface="Times New Roman" pitchFamily="18" charset="0"/>
              </a:rPr>
              <a:t>2</a:t>
            </a:r>
            <a:r>
              <a:rPr lang="en-US" sz="2000" dirty="0" smtClean="0">
                <a:latin typeface="Times New Roman" pitchFamily="18" charset="0"/>
                <a:cs typeface="Times New Roman" pitchFamily="18" charset="0"/>
              </a:rPr>
              <a:t> – 4(</a:t>
            </a:r>
            <a:r>
              <a:rPr lang="en-US" sz="2000" i="1" dirty="0" smtClean="0">
                <a:latin typeface="Times New Roman" pitchFamily="18" charset="0"/>
                <a:cs typeface="Times New Roman" pitchFamily="18" charset="0"/>
              </a:rPr>
              <a:t>x</a:t>
            </a:r>
            <a:r>
              <a:rPr lang="en-US" sz="2000" dirty="0" smtClean="0">
                <a:latin typeface="Times New Roman" pitchFamily="18" charset="0"/>
                <a:cs typeface="Times New Roman" pitchFamily="18" charset="0"/>
              </a:rPr>
              <a:t>)(1)</a:t>
            </a:r>
          </a:p>
          <a:p>
            <a:pPr algn="ctr">
              <a:buNone/>
            </a:pPr>
            <a:r>
              <a:rPr lang="en-US" sz="2000" dirty="0" smtClean="0">
                <a:latin typeface="Times New Roman" pitchFamily="18" charset="0"/>
                <a:cs typeface="Times New Roman" pitchFamily="18" charset="0"/>
              </a:rPr>
              <a:t>                2</a:t>
            </a:r>
            <a:r>
              <a:rPr lang="en-US" sz="2000" i="1" dirty="0" smtClean="0">
                <a:latin typeface="Times New Roman" pitchFamily="18" charset="0"/>
                <a:cs typeface="Times New Roman" pitchFamily="18" charset="0"/>
              </a:rPr>
              <a:t>x</a:t>
            </a:r>
            <a:endParaRPr lang="en-US" sz="2000" dirty="0" smtClean="0">
              <a:latin typeface="Times New Roman" pitchFamily="18" charset="0"/>
              <a:cs typeface="Times New Roman" pitchFamily="18" charset="0"/>
            </a:endParaRPr>
          </a:p>
          <a:p>
            <a:pPr algn="ctr">
              <a:buNone/>
            </a:pPr>
            <a:r>
              <a:rPr lang="en-US" sz="2000" i="1" dirty="0" smtClean="0">
                <a:latin typeface="Times New Roman" pitchFamily="18" charset="0"/>
                <a:cs typeface="Times New Roman" pitchFamily="18" charset="0"/>
              </a:rPr>
              <a:t>C</a:t>
            </a:r>
            <a:r>
              <a:rPr lang="en-US" sz="2000" dirty="0" smtClean="0">
                <a:latin typeface="Times New Roman" pitchFamily="18" charset="0"/>
                <a:cs typeface="Times New Roman" pitchFamily="18" charset="0"/>
              </a:rPr>
              <a:t>(</a:t>
            </a:r>
            <a:r>
              <a:rPr lang="en-US" sz="2000" i="1" dirty="0" smtClean="0">
                <a:latin typeface="Times New Roman" pitchFamily="18" charset="0"/>
                <a:cs typeface="Times New Roman" pitchFamily="18" charset="0"/>
              </a:rPr>
              <a:t>x</a:t>
            </a:r>
            <a:r>
              <a:rPr lang="en-US" sz="2000" dirty="0" smtClean="0">
                <a:latin typeface="Times New Roman" pitchFamily="18" charset="0"/>
                <a:cs typeface="Times New Roman" pitchFamily="18" charset="0"/>
              </a:rPr>
              <a:t>) = 1 -    1 – 4(</a:t>
            </a:r>
            <a:r>
              <a:rPr lang="en-US" sz="2000" i="1" dirty="0" smtClean="0">
                <a:latin typeface="Times New Roman" pitchFamily="18" charset="0"/>
                <a:cs typeface="Times New Roman" pitchFamily="18" charset="0"/>
              </a:rPr>
              <a:t>x</a:t>
            </a:r>
            <a:r>
              <a:rPr lang="en-US" sz="2000" dirty="0" smtClean="0">
                <a:latin typeface="Times New Roman" pitchFamily="18" charset="0"/>
                <a:cs typeface="Times New Roman" pitchFamily="18" charset="0"/>
              </a:rPr>
              <a:t>)</a:t>
            </a:r>
          </a:p>
          <a:p>
            <a:pPr algn="ctr">
              <a:buNone/>
            </a:pPr>
            <a:r>
              <a:rPr lang="en-US" sz="2000" dirty="0" smtClean="0">
                <a:latin typeface="Times New Roman" pitchFamily="18" charset="0"/>
                <a:cs typeface="Times New Roman" pitchFamily="18" charset="0"/>
              </a:rPr>
              <a:t>       2</a:t>
            </a:r>
            <a:r>
              <a:rPr lang="en-US" sz="2000" i="1" dirty="0" smtClean="0">
                <a:latin typeface="Times New Roman" pitchFamily="18" charset="0"/>
                <a:cs typeface="Times New Roman" pitchFamily="18" charset="0"/>
              </a:rPr>
              <a:t>x</a:t>
            </a:r>
            <a:endParaRPr lang="en-US" sz="2000" dirty="0" smtClean="0">
              <a:latin typeface="Times New Roman" pitchFamily="18" charset="0"/>
              <a:cs typeface="Times New Roman" pitchFamily="18" charset="0"/>
            </a:endParaRPr>
          </a:p>
          <a:p>
            <a:pPr algn="ctr">
              <a:buNone/>
            </a:pPr>
            <a:endParaRPr lang="en-US" sz="2000" i="1" dirty="0">
              <a:latin typeface="Times New Roman" pitchFamily="18" charset="0"/>
              <a:cs typeface="Times New Roman" pitchFamily="18" charset="0"/>
            </a:endParaRPr>
          </a:p>
        </p:txBody>
      </p:sp>
      <p:cxnSp>
        <p:nvCxnSpPr>
          <p:cNvPr id="5" name="Straight Connector 4"/>
          <p:cNvCxnSpPr/>
          <p:nvPr/>
        </p:nvCxnSpPr>
        <p:spPr>
          <a:xfrm>
            <a:off x="3962400" y="5486400"/>
            <a:ext cx="76200" cy="76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V="1">
            <a:off x="4038600" y="5105400"/>
            <a:ext cx="152400" cy="457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191000" y="5105400"/>
            <a:ext cx="1447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343400" y="6096000"/>
            <a:ext cx="762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4419600" y="5943600"/>
            <a:ext cx="7620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495800" y="5943600"/>
            <a:ext cx="914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505200" y="5562600"/>
            <a:ext cx="228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810000" y="6324600"/>
            <a:ext cx="1676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276600" y="1447800"/>
            <a:ext cx="2971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743200" y="2209800"/>
            <a:ext cx="403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4191000" y="2971800"/>
            <a:ext cx="990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486400"/>
            <a:ext cx="8382000" cy="1143000"/>
          </a:xfrm>
        </p:spPr>
        <p:txBody>
          <a:bodyPr>
            <a:normAutofit/>
          </a:bodyPr>
          <a:lstStyle/>
          <a:p>
            <a:r>
              <a:rPr lang="en-US" dirty="0" smtClean="0">
                <a:solidFill>
                  <a:schemeClr val="tx1">
                    <a:lumMod val="75000"/>
                    <a:lumOff val="25000"/>
                  </a:schemeClr>
                </a:solidFill>
                <a:latin typeface="Times New Roman" pitchFamily="18" charset="0"/>
                <a:cs typeface="Times New Roman" pitchFamily="18" charset="0"/>
              </a:rPr>
              <a:t>… the solution is the Catalan Numbers!</a:t>
            </a:r>
            <a:endParaRPr lang="en-US" dirty="0">
              <a:solidFill>
                <a:schemeClr val="tx1">
                  <a:lumMod val="75000"/>
                  <a:lumOff val="25000"/>
                </a:schemeClr>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990600"/>
            <a:ext cx="8229600" cy="4983163"/>
          </a:xfrm>
        </p:spPr>
        <p:txBody>
          <a:bodyPr>
            <a:noAutofit/>
          </a:bodyPr>
          <a:lstStyle/>
          <a:p>
            <a:r>
              <a:rPr lang="en-US" sz="1900" dirty="0" smtClean="0">
                <a:latin typeface="Times New Roman" pitchFamily="18" charset="0"/>
                <a:cs typeface="Times New Roman" pitchFamily="18" charset="0"/>
              </a:rPr>
              <a:t>Number of binary trees with </a:t>
            </a:r>
            <a:r>
              <a:rPr lang="en-US" sz="1900" i="1" dirty="0" smtClean="0">
                <a:latin typeface="Times New Roman" pitchFamily="18" charset="0"/>
                <a:cs typeface="Times New Roman" pitchFamily="18" charset="0"/>
              </a:rPr>
              <a:t>n</a:t>
            </a:r>
            <a:r>
              <a:rPr lang="en-US" sz="1900" dirty="0" smtClean="0">
                <a:latin typeface="Times New Roman" pitchFamily="18" charset="0"/>
                <a:cs typeface="Times New Roman" pitchFamily="18" charset="0"/>
              </a:rPr>
              <a:t> vertices</a:t>
            </a:r>
          </a:p>
          <a:p>
            <a:r>
              <a:rPr lang="en-US" sz="1900" dirty="0" smtClean="0">
                <a:latin typeface="Times New Roman" pitchFamily="18" charset="0"/>
                <a:cs typeface="Times New Roman" pitchFamily="18" charset="0"/>
              </a:rPr>
              <a:t>Number of full binary trees with </a:t>
            </a:r>
            <a:r>
              <a:rPr lang="en-US" sz="1900" i="1" dirty="0" smtClean="0">
                <a:latin typeface="Times New Roman" pitchFamily="18" charset="0"/>
                <a:cs typeface="Times New Roman" pitchFamily="18" charset="0"/>
              </a:rPr>
              <a:t>n</a:t>
            </a:r>
            <a:r>
              <a:rPr lang="en-US" sz="1900" dirty="0" smtClean="0">
                <a:latin typeface="Times New Roman" pitchFamily="18" charset="0"/>
                <a:cs typeface="Times New Roman" pitchFamily="18" charset="0"/>
              </a:rPr>
              <a:t> vertices</a:t>
            </a:r>
          </a:p>
          <a:p>
            <a:r>
              <a:rPr lang="en-US" sz="1900" dirty="0" smtClean="0">
                <a:latin typeface="Times New Roman" pitchFamily="18" charset="0"/>
                <a:cs typeface="Times New Roman" pitchFamily="18" charset="0"/>
              </a:rPr>
              <a:t>Number of </a:t>
            </a:r>
            <a:r>
              <a:rPr lang="en-US" sz="1900" i="1" dirty="0" smtClean="0">
                <a:latin typeface="Times New Roman" pitchFamily="18" charset="0"/>
                <a:cs typeface="Times New Roman" pitchFamily="18" charset="0"/>
              </a:rPr>
              <a:t>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multisets</a:t>
            </a:r>
            <a:r>
              <a:rPr lang="en-US" sz="1900" dirty="0" smtClean="0">
                <a:latin typeface="Times New Roman" pitchFamily="18" charset="0"/>
                <a:cs typeface="Times New Roman" pitchFamily="18" charset="0"/>
              </a:rPr>
              <a:t> {</a:t>
            </a:r>
            <a:r>
              <a:rPr lang="en-US" sz="1900" i="1" dirty="0" smtClean="0">
                <a:latin typeface="Times New Roman" pitchFamily="18" charset="0"/>
                <a:cs typeface="Times New Roman" pitchFamily="18" charset="0"/>
              </a:rPr>
              <a:t>a</a:t>
            </a:r>
            <a:r>
              <a:rPr lang="en-US" sz="1900" baseline="-25000" dirty="0" smtClean="0">
                <a:latin typeface="Times New Roman" pitchFamily="18" charset="0"/>
                <a:cs typeface="Times New Roman" pitchFamily="18" charset="0"/>
              </a:rPr>
              <a:t>1</a:t>
            </a:r>
            <a:r>
              <a:rPr lang="en-US" sz="1900" dirty="0" smtClean="0">
                <a:latin typeface="Times New Roman" pitchFamily="18" charset="0"/>
                <a:cs typeface="Times New Roman" pitchFamily="18" charset="0"/>
              </a:rPr>
              <a:t>, </a:t>
            </a:r>
            <a:r>
              <a:rPr lang="en-US" sz="1900" i="1" dirty="0" smtClean="0">
                <a:latin typeface="Times New Roman" pitchFamily="18" charset="0"/>
                <a:cs typeface="Times New Roman" pitchFamily="18" charset="0"/>
              </a:rPr>
              <a:t>a</a:t>
            </a:r>
            <a:r>
              <a:rPr lang="en-US" sz="1900" baseline="-25000" dirty="0" smtClean="0">
                <a:latin typeface="Times New Roman" pitchFamily="18" charset="0"/>
                <a:cs typeface="Times New Roman" pitchFamily="18" charset="0"/>
              </a:rPr>
              <a:t>2</a:t>
            </a:r>
            <a:r>
              <a:rPr lang="en-US" sz="1900" dirty="0" smtClean="0">
                <a:latin typeface="Times New Roman" pitchFamily="18" charset="0"/>
                <a:cs typeface="Times New Roman" pitchFamily="18" charset="0"/>
              </a:rPr>
              <a:t>, …, </a:t>
            </a:r>
            <a:r>
              <a:rPr lang="en-US" sz="1900" i="1" dirty="0" smtClean="0">
                <a:latin typeface="Times New Roman" pitchFamily="18" charset="0"/>
                <a:cs typeface="Times New Roman" pitchFamily="18" charset="0"/>
              </a:rPr>
              <a:t>a</a:t>
            </a:r>
            <a:r>
              <a:rPr lang="en-US" sz="1900" i="1" baseline="-25000" dirty="0" smtClean="0">
                <a:latin typeface="Times New Roman" pitchFamily="18" charset="0"/>
                <a:cs typeface="Times New Roman" pitchFamily="18" charset="0"/>
              </a:rPr>
              <a:t>n</a:t>
            </a:r>
            <a:r>
              <a:rPr lang="en-US" sz="1900" dirty="0" smtClean="0">
                <a:latin typeface="Times New Roman" pitchFamily="18" charset="0"/>
                <a:cs typeface="Times New Roman" pitchFamily="18" charset="0"/>
              </a:rPr>
              <a:t>} of elements </a:t>
            </a:r>
            <a:r>
              <a:rPr lang="en-US" sz="1900" i="1" dirty="0" err="1" smtClean="0">
                <a:latin typeface="Times New Roman" pitchFamily="18" charset="0"/>
                <a:cs typeface="Times New Roman" pitchFamily="18" charset="0"/>
              </a:rPr>
              <a:t>a</a:t>
            </a:r>
            <a:r>
              <a:rPr lang="en-US" sz="1900" i="1" baseline="-25000" dirty="0" err="1">
                <a:latin typeface="Times New Roman" pitchFamily="18" charset="0"/>
                <a:cs typeface="Times New Roman" pitchFamily="18" charset="0"/>
              </a:rPr>
              <a:t>i</a:t>
            </a:r>
            <a:r>
              <a:rPr lang="en-US" sz="1900" dirty="0" smtClean="0">
                <a:latin typeface="Times New Roman" pitchFamily="18" charset="0"/>
                <a:cs typeface="Times New Roman" pitchFamily="18" charset="0"/>
              </a:rPr>
              <a:t> such that </a:t>
            </a:r>
            <a:r>
              <a:rPr lang="en-US" sz="1400" i="1" dirty="0" smtClean="0">
                <a:latin typeface="Times New Roman" pitchFamily="18" charset="0"/>
                <a:cs typeface="Times New Roman" pitchFamily="18" charset="0"/>
              </a:rPr>
              <a:t>a</a:t>
            </a:r>
            <a:r>
              <a:rPr lang="en-US" sz="1400" baseline="-25000" dirty="0" smtClean="0">
                <a:latin typeface="Times New Roman" pitchFamily="18" charset="0"/>
                <a:cs typeface="Times New Roman" pitchFamily="18" charset="0"/>
              </a:rPr>
              <a:t>1</a:t>
            </a:r>
            <a:r>
              <a:rPr lang="en-US" sz="1400" dirty="0" smtClean="0">
                <a:latin typeface="Times New Roman" pitchFamily="18" charset="0"/>
                <a:cs typeface="Times New Roman" pitchFamily="18" charset="0"/>
              </a:rPr>
              <a:t> + </a:t>
            </a:r>
            <a:r>
              <a:rPr lang="en-US" sz="1400" i="1" dirty="0" smtClean="0">
                <a:latin typeface="Times New Roman" pitchFamily="18" charset="0"/>
                <a:cs typeface="Times New Roman" pitchFamily="18" charset="0"/>
              </a:rPr>
              <a:t>a</a:t>
            </a:r>
            <a:r>
              <a:rPr lang="en-US" sz="1400" baseline="-25000" dirty="0" smtClean="0">
                <a:latin typeface="Times New Roman" pitchFamily="18" charset="0"/>
                <a:cs typeface="Times New Roman" pitchFamily="18" charset="0"/>
              </a:rPr>
              <a:t>2</a:t>
            </a:r>
            <a:r>
              <a:rPr lang="en-US" sz="1400" dirty="0" smtClean="0">
                <a:latin typeface="Times New Roman" pitchFamily="18" charset="0"/>
                <a:cs typeface="Times New Roman" pitchFamily="18" charset="0"/>
              </a:rPr>
              <a:t> + … + </a:t>
            </a:r>
            <a:r>
              <a:rPr lang="en-US" sz="1400" i="1" dirty="0" smtClean="0">
                <a:latin typeface="Times New Roman" pitchFamily="18" charset="0"/>
                <a:cs typeface="Times New Roman" pitchFamily="18" charset="0"/>
              </a:rPr>
              <a:t>a</a:t>
            </a:r>
            <a:r>
              <a:rPr lang="en-US" sz="1400" i="1" baseline="-25000" dirty="0" smtClean="0">
                <a:latin typeface="Times New Roman" pitchFamily="18" charset="0"/>
                <a:cs typeface="Times New Roman" pitchFamily="18" charset="0"/>
              </a:rPr>
              <a:t>n</a:t>
            </a:r>
            <a:r>
              <a:rPr lang="en-US" sz="1400" dirty="0" smtClean="0">
                <a:latin typeface="Times New Roman" pitchFamily="18" charset="0"/>
                <a:cs typeface="Times New Roman" pitchFamily="18" charset="0"/>
              </a:rPr>
              <a:t> = 0</a:t>
            </a:r>
            <a:endParaRPr lang="en-US" sz="19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Number </a:t>
            </a:r>
            <a:r>
              <a:rPr lang="en-US" sz="2000" dirty="0" smtClean="0">
                <a:latin typeface="Times New Roman" pitchFamily="18" charset="0"/>
                <a:cs typeface="Times New Roman" pitchFamily="18" charset="0"/>
              </a:rPr>
              <a:t>of ways </a:t>
            </a:r>
            <a:r>
              <a:rPr lang="en-US" sz="2000" i="1" dirty="0" smtClean="0">
                <a:latin typeface="Times New Roman" pitchFamily="18" charset="0"/>
                <a:cs typeface="Times New Roman" pitchFamily="18" charset="0"/>
              </a:rPr>
              <a:t>n</a:t>
            </a:r>
            <a:r>
              <a:rPr lang="en-US" sz="20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semicircles </a:t>
            </a:r>
            <a:r>
              <a:rPr lang="en-US" sz="2000" dirty="0" smtClean="0">
                <a:latin typeface="Times New Roman" pitchFamily="18" charset="0"/>
                <a:cs typeface="Times New Roman" pitchFamily="18" charset="0"/>
              </a:rPr>
              <a:t>can be </a:t>
            </a:r>
            <a:r>
              <a:rPr lang="en-US" sz="1800" dirty="0" smtClean="0">
                <a:latin typeface="Times New Roman" pitchFamily="18" charset="0"/>
                <a:cs typeface="Times New Roman" pitchFamily="18" charset="0"/>
              </a:rPr>
              <a:t>arranged  </a:t>
            </a:r>
            <a:r>
              <a:rPr lang="en-US" sz="2000" dirty="0" smtClean="0">
                <a:latin typeface="Times New Roman" pitchFamily="18" charset="0"/>
                <a:cs typeface="Times New Roman" pitchFamily="18" charset="0"/>
              </a:rPr>
              <a:t>such that no two intersect</a:t>
            </a:r>
          </a:p>
          <a:p>
            <a:r>
              <a:rPr lang="en-US" sz="1900" dirty="0" smtClean="0">
                <a:latin typeface="Times New Roman" pitchFamily="18" charset="0"/>
                <a:cs typeface="Times New Roman" pitchFamily="18" charset="0"/>
              </a:rPr>
              <a:t>Number of permutations for the set {1, 2, …, 2</a:t>
            </a:r>
            <a:r>
              <a:rPr lang="en-US" sz="1900" i="1" dirty="0" smtClean="0">
                <a:latin typeface="Times New Roman" pitchFamily="18" charset="0"/>
                <a:cs typeface="Times New Roman" pitchFamily="18" charset="0"/>
              </a:rPr>
              <a:t>n</a:t>
            </a:r>
            <a:r>
              <a:rPr lang="en-US" sz="1900" dirty="0" smtClean="0">
                <a:latin typeface="Times New Roman" pitchFamily="18" charset="0"/>
                <a:cs typeface="Times New Roman" pitchFamily="18" charset="0"/>
              </a:rPr>
              <a:t>} where </a:t>
            </a:r>
            <a:r>
              <a:rPr lang="en-US" sz="1900" i="1" dirty="0" smtClean="0">
                <a:latin typeface="Times New Roman" pitchFamily="18" charset="0"/>
                <a:cs typeface="Times New Roman" pitchFamily="18" charset="0"/>
              </a:rPr>
              <a:t>f</a:t>
            </a:r>
            <a:r>
              <a:rPr lang="en-US" sz="1900" dirty="0" smtClean="0">
                <a:latin typeface="Times New Roman" pitchFamily="18" charset="0"/>
                <a:cs typeface="Times New Roman" pitchFamily="18" charset="0"/>
              </a:rPr>
              <a:t> is an involution that has no fixed points and satisfies the </a:t>
            </a:r>
            <a:r>
              <a:rPr lang="en-US" sz="1900" dirty="0" err="1" smtClean="0">
                <a:latin typeface="Times New Roman" pitchFamily="18" charset="0"/>
                <a:cs typeface="Times New Roman" pitchFamily="18" charset="0"/>
              </a:rPr>
              <a:t>noncrossing</a:t>
            </a:r>
            <a:r>
              <a:rPr lang="en-US" sz="1900" dirty="0" smtClean="0">
                <a:latin typeface="Times New Roman" pitchFamily="18" charset="0"/>
                <a:cs typeface="Times New Roman" pitchFamily="18" charset="0"/>
              </a:rPr>
              <a:t> condition</a:t>
            </a:r>
          </a:p>
          <a:p>
            <a:r>
              <a:rPr lang="en-US" sz="1900" dirty="0" smtClean="0">
                <a:latin typeface="Times New Roman" pitchFamily="18" charset="0"/>
                <a:cs typeface="Times New Roman" pitchFamily="18" charset="0"/>
              </a:rPr>
              <a:t>Number </a:t>
            </a:r>
            <a:r>
              <a:rPr lang="en-US" sz="1900" dirty="0">
                <a:latin typeface="Times New Roman" pitchFamily="18" charset="0"/>
                <a:cs typeface="Times New Roman" pitchFamily="18" charset="0"/>
              </a:rPr>
              <a:t>of ways to arrange </a:t>
            </a:r>
            <a:r>
              <a:rPr lang="en-US" sz="1900" dirty="0" smtClean="0">
                <a:latin typeface="Times New Roman" pitchFamily="18" charset="0"/>
                <a:cs typeface="Times New Roman" pitchFamily="18" charset="0"/>
              </a:rPr>
              <a:t>2</a:t>
            </a:r>
            <a:r>
              <a:rPr lang="en-US" sz="1900" i="1" dirty="0" smtClean="0">
                <a:latin typeface="Times New Roman" pitchFamily="18" charset="0"/>
                <a:cs typeface="Times New Roman" pitchFamily="18" charset="0"/>
              </a:rPr>
              <a:t>n</a:t>
            </a:r>
            <a:r>
              <a:rPr lang="en-US" sz="1900" dirty="0" smtClean="0">
                <a:latin typeface="Times New Roman" pitchFamily="18" charset="0"/>
                <a:cs typeface="Times New Roman" pitchFamily="18" charset="0"/>
              </a:rPr>
              <a:t> soldiers </a:t>
            </a:r>
            <a:r>
              <a:rPr lang="en-US" sz="1900" dirty="0">
                <a:latin typeface="Times New Roman" pitchFamily="18" charset="0"/>
                <a:cs typeface="Times New Roman" pitchFamily="18" charset="0"/>
              </a:rPr>
              <a:t>in two rows in ascending height </a:t>
            </a:r>
            <a:r>
              <a:rPr lang="en-US" sz="1900" dirty="0" smtClean="0">
                <a:latin typeface="Times New Roman" pitchFamily="18" charset="0"/>
                <a:cs typeface="Times New Roman" pitchFamily="18" charset="0"/>
              </a:rPr>
              <a:t>order</a:t>
            </a:r>
          </a:p>
          <a:p>
            <a:r>
              <a:rPr lang="en-US" sz="1900" dirty="0" smtClean="0">
                <a:latin typeface="Times New Roman" pitchFamily="18" charset="0"/>
                <a:cs typeface="Times New Roman" pitchFamily="18" charset="0"/>
              </a:rPr>
              <a:t>Number of </a:t>
            </a:r>
            <a:r>
              <a:rPr lang="en-US" sz="1900" dirty="0" err="1" smtClean="0">
                <a:latin typeface="Times New Roman" pitchFamily="18" charset="0"/>
                <a:cs typeface="Times New Roman" pitchFamily="18" charset="0"/>
              </a:rPr>
              <a:t>tilings</a:t>
            </a:r>
            <a:r>
              <a:rPr lang="en-US" sz="1900" dirty="0" smtClean="0">
                <a:latin typeface="Times New Roman" pitchFamily="18" charset="0"/>
                <a:cs typeface="Times New Roman" pitchFamily="18" charset="0"/>
              </a:rPr>
              <a:t> of the staircase shape that can be made with </a:t>
            </a:r>
            <a:r>
              <a:rPr lang="en-US" sz="1900" i="1" dirty="0" smtClean="0">
                <a:latin typeface="Times New Roman" pitchFamily="18" charset="0"/>
                <a:cs typeface="Times New Roman" pitchFamily="18" charset="0"/>
              </a:rPr>
              <a:t>n</a:t>
            </a:r>
            <a:r>
              <a:rPr lang="en-US" sz="1900" dirty="0" smtClean="0">
                <a:latin typeface="Times New Roman" pitchFamily="18" charset="0"/>
                <a:cs typeface="Times New Roman" pitchFamily="18" charset="0"/>
              </a:rPr>
              <a:t> rectangles</a:t>
            </a:r>
          </a:p>
          <a:p>
            <a:r>
              <a:rPr lang="en-US" sz="1900" dirty="0" smtClean="0">
                <a:latin typeface="Times New Roman" pitchFamily="18" charset="0"/>
                <a:cs typeface="Times New Roman" pitchFamily="18" charset="0"/>
              </a:rPr>
              <a:t>Number of paths a rook can take from the upper left-hand corner to the lower right-hand corner on an </a:t>
            </a:r>
            <a:r>
              <a:rPr lang="en-US" sz="1900" i="1" dirty="0" err="1" smtClean="0">
                <a:latin typeface="Times New Roman" pitchFamily="18" charset="0"/>
                <a:cs typeface="Times New Roman" pitchFamily="18" charset="0"/>
              </a:rPr>
              <a:t>n</a:t>
            </a:r>
            <a:r>
              <a:rPr lang="en-US" sz="1900" dirty="0" err="1" smtClean="0">
                <a:latin typeface="Times New Roman" pitchFamily="18" charset="0"/>
                <a:cs typeface="Times New Roman" pitchFamily="18" charset="0"/>
              </a:rPr>
              <a:t>x</a:t>
            </a:r>
            <a:r>
              <a:rPr lang="en-US" sz="1900" i="1" dirty="0" err="1" smtClean="0">
                <a:latin typeface="Times New Roman" pitchFamily="18" charset="0"/>
                <a:cs typeface="Times New Roman" pitchFamily="18" charset="0"/>
              </a:rPr>
              <a:t>n</a:t>
            </a:r>
            <a:r>
              <a:rPr lang="en-US" sz="1900" dirty="0" smtClean="0">
                <a:latin typeface="Times New Roman" pitchFamily="18" charset="0"/>
                <a:cs typeface="Times New Roman" pitchFamily="18" charset="0"/>
              </a:rPr>
              <a:t> chessboard without crossing the main diagonal</a:t>
            </a:r>
          </a:p>
          <a:p>
            <a:r>
              <a:rPr lang="en-US" sz="1900" dirty="0" smtClean="0">
                <a:latin typeface="Times New Roman" pitchFamily="18" charset="0"/>
                <a:cs typeface="Times New Roman" pitchFamily="18" charset="0"/>
              </a:rPr>
              <a:t>Number of ideals in a ring is </a:t>
            </a:r>
            <a:r>
              <a:rPr lang="en-US" sz="1900" i="1" dirty="0" smtClean="0">
                <a:latin typeface="Times New Roman" pitchFamily="18" charset="0"/>
                <a:cs typeface="Times New Roman" pitchFamily="18" charset="0"/>
              </a:rPr>
              <a:t>C</a:t>
            </a:r>
            <a:r>
              <a:rPr lang="en-US" sz="1900" i="1" baseline="-25000" dirty="0" smtClean="0">
                <a:latin typeface="Times New Roman" pitchFamily="18" charset="0"/>
                <a:cs typeface="Times New Roman" pitchFamily="18" charset="0"/>
              </a:rPr>
              <a:t>n</a:t>
            </a:r>
            <a:r>
              <a:rPr lang="en-US" sz="1900" baseline="-25000" dirty="0" smtClean="0">
                <a:latin typeface="Times New Roman" pitchFamily="18" charset="0"/>
                <a:cs typeface="Times New Roman" pitchFamily="18" charset="0"/>
              </a:rPr>
              <a:t>+1</a:t>
            </a:r>
          </a:p>
          <a:p>
            <a:r>
              <a:rPr lang="en-US" sz="1900" dirty="0" smtClean="0">
                <a:latin typeface="Times New Roman" pitchFamily="18" charset="0"/>
                <a:cs typeface="Times New Roman" pitchFamily="18" charset="0"/>
              </a:rPr>
              <a:t>Number of nilpotent ideals in a ring</a:t>
            </a:r>
          </a:p>
          <a:p>
            <a:r>
              <a:rPr lang="en-US" sz="1900" dirty="0" smtClean="0">
                <a:latin typeface="Times New Roman" pitchFamily="18" charset="0"/>
                <a:cs typeface="Times New Roman" pitchFamily="18" charset="0"/>
              </a:rPr>
              <a:t>….. Many more!</a:t>
            </a:r>
            <a:endParaRPr lang="en-US" sz="1900" dirty="0">
              <a:latin typeface="Times New Roman" pitchFamily="18" charset="0"/>
              <a:cs typeface="Times New Roman" pitchFamily="18" charset="0"/>
            </a:endParaRPr>
          </a:p>
        </p:txBody>
      </p:sp>
      <p:sp>
        <p:nvSpPr>
          <p:cNvPr id="5" name="Title 1"/>
          <p:cNvSpPr txBox="1">
            <a:spLocks/>
          </p:cNvSpPr>
          <p:nvPr/>
        </p:nvSpPr>
        <p:spPr>
          <a:xfrm>
            <a:off x="457200" y="-228600"/>
            <a:ext cx="8229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0" i="0" u="none" strike="noStrike" kern="1200" cap="small" spc="0" normalizeH="0" baseline="0" noProof="0" dirty="0" smtClean="0">
                <a:ln>
                  <a:noFill/>
                </a:ln>
                <a:solidFill>
                  <a:schemeClr val="tx2"/>
                </a:solidFill>
                <a:effectLst/>
                <a:uLnTx/>
                <a:uFillTx/>
                <a:latin typeface="Times New Roman" pitchFamily="18" charset="0"/>
                <a:ea typeface="+mj-ea"/>
                <a:cs typeface="Times New Roman" pitchFamily="18" charset="0"/>
              </a:rPr>
              <a:t>If any of these problems appear:</a:t>
            </a:r>
            <a:endParaRPr kumimoji="0" lang="en-US" sz="4000" b="0" i="0" u="none" strike="noStrike" kern="1200" cap="small" spc="0" normalizeH="0" baseline="0" noProof="0" dirty="0">
              <a:ln>
                <a:noFill/>
              </a:ln>
              <a:solidFill>
                <a:schemeClr val="tx2"/>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229600" cy="3962400"/>
          </a:xfrm>
        </p:spPr>
        <p:txBody>
          <a:bodyPr>
            <a:normAutofit/>
          </a:bodyPr>
          <a:lstStyle/>
          <a:p>
            <a:pPr algn="ctr"/>
            <a:r>
              <a:rPr lang="en-US" sz="7200" dirty="0" smtClean="0">
                <a:latin typeface="Times New Roman" pitchFamily="18" charset="0"/>
                <a:cs typeface="Times New Roman" pitchFamily="18" charset="0"/>
              </a:rPr>
              <a:t>Any Questions?</a:t>
            </a:r>
            <a:endParaRPr lang="en-US" sz="7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algn="ctr"/>
            <a:r>
              <a:rPr lang="en-US" sz="4400" dirty="0" smtClean="0">
                <a:latin typeface="Times New Roman" pitchFamily="18" charset="0"/>
                <a:cs typeface="Times New Roman" pitchFamily="18" charset="0"/>
              </a:rPr>
              <a:t>References</a:t>
            </a:r>
            <a:endParaRPr lang="en-US" sz="4400" dirty="0">
              <a:latin typeface="Times New Roman" pitchFamily="18" charset="0"/>
              <a:cs typeface="Times New Roman" pitchFamily="18" charset="0"/>
            </a:endParaRPr>
          </a:p>
        </p:txBody>
      </p:sp>
      <p:sp>
        <p:nvSpPr>
          <p:cNvPr id="6" name="Content Placeholder 2"/>
          <p:cNvSpPr>
            <a:spLocks noGrp="1"/>
          </p:cNvSpPr>
          <p:nvPr>
            <p:ph sz="quarter" idx="1"/>
          </p:nvPr>
        </p:nvSpPr>
        <p:spPr>
          <a:xfrm>
            <a:off x="0" y="1371600"/>
            <a:ext cx="9144000" cy="5486400"/>
          </a:xfrm>
        </p:spPr>
        <p:txBody>
          <a:bodyPr>
            <a:normAutofit/>
          </a:bodyPr>
          <a:lstStyle/>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Guy</a:t>
            </a:r>
            <a:r>
              <a:rPr lang="en-US" sz="2000" dirty="0">
                <a:latin typeface="Times New Roman" pitchFamily="18" charset="0"/>
                <a:cs typeface="Times New Roman" pitchFamily="18" charset="0"/>
              </a:rPr>
              <a:t>, R.K. Letters to the Editor. Mathematics Magazine 61 (Oct. 1988): 269.</a:t>
            </a:r>
          </a:p>
          <a:p>
            <a:r>
              <a:rPr lang="en-US" sz="2000" dirty="0" err="1">
                <a:latin typeface="Times New Roman" pitchFamily="18" charset="0"/>
                <a:cs typeface="Times New Roman" pitchFamily="18" charset="0"/>
              </a:rPr>
              <a:t>Larcombe</a:t>
            </a:r>
            <a:r>
              <a:rPr lang="en-US" sz="2000" dirty="0">
                <a:latin typeface="Times New Roman" pitchFamily="18" charset="0"/>
                <a:cs typeface="Times New Roman" pitchFamily="18" charset="0"/>
              </a:rPr>
              <a:t>, P. “The 18th Century Chinese Discovery of the Catalan Numbers.” Mathematical </a:t>
            </a:r>
            <a:r>
              <a:rPr lang="en-US" sz="2000" dirty="0" smtClean="0">
                <a:latin typeface="Times New Roman" pitchFamily="18" charset="0"/>
                <a:cs typeface="Times New Roman" pitchFamily="18" charset="0"/>
              </a:rPr>
              <a:t>Spectrum 32 </a:t>
            </a:r>
            <a:r>
              <a:rPr lang="en-US" sz="2000" dirty="0">
                <a:latin typeface="Times New Roman" pitchFamily="18" charset="0"/>
                <a:cs typeface="Times New Roman" pitchFamily="18" charset="0"/>
              </a:rPr>
              <a:t>(1999-2000): 5-6.</a:t>
            </a:r>
          </a:p>
          <a:p>
            <a:r>
              <a:rPr lang="en-US" sz="2000" dirty="0">
                <a:latin typeface="Times New Roman" pitchFamily="18" charset="0"/>
                <a:cs typeface="Times New Roman" pitchFamily="18" charset="0"/>
              </a:rPr>
              <a:t>Jarvis, F. “Catalan Numbers.” Mathematical Spectrum 36 (2003-2004): 9-12.</a:t>
            </a:r>
          </a:p>
          <a:p>
            <a:r>
              <a:rPr lang="en-US" sz="2000" dirty="0" err="1">
                <a:latin typeface="Times New Roman" pitchFamily="18" charset="0"/>
                <a:cs typeface="Times New Roman" pitchFamily="18" charset="0"/>
              </a:rPr>
              <a:t>Koshy</a:t>
            </a:r>
            <a:r>
              <a:rPr lang="en-US" sz="2000" dirty="0">
                <a:latin typeface="Times New Roman" pitchFamily="18" charset="0"/>
                <a:cs typeface="Times New Roman" pitchFamily="18" charset="0"/>
              </a:rPr>
              <a:t>, Thomas. “The Ubiquitous Catalan Numbers.” Mathematics Teacher 100.3 (2006): 184-88.</a:t>
            </a:r>
          </a:p>
          <a:p>
            <a:r>
              <a:rPr lang="en-US" sz="2000" dirty="0">
                <a:latin typeface="Times New Roman" pitchFamily="18" charset="0"/>
                <a:cs typeface="Times New Roman" pitchFamily="18" charset="0"/>
              </a:rPr>
              <a:t>Gardner, M. “Mathematical Games.” Scientific American 234 (June 1976): 120-125.</a:t>
            </a:r>
          </a:p>
          <a:p>
            <a:r>
              <a:rPr lang="en-US" sz="2000" dirty="0" err="1">
                <a:latin typeface="Times New Roman" pitchFamily="18" charset="0"/>
                <a:cs typeface="Times New Roman" pitchFamily="18" charset="0"/>
              </a:rPr>
              <a:t>Grimaldi</a:t>
            </a:r>
            <a:r>
              <a:rPr lang="en-US" sz="2000" dirty="0">
                <a:latin typeface="Times New Roman" pitchFamily="18" charset="0"/>
                <a:cs typeface="Times New Roman" pitchFamily="18" charset="0"/>
              </a:rPr>
              <a:t>, Ralph P. Fibonacci and Catalan Numbers: An Introduction. Hoboken, NJ: John Wiley </a:t>
            </a:r>
            <a:r>
              <a:rPr lang="en-US" sz="2000" dirty="0" smtClean="0">
                <a:latin typeface="Times New Roman" pitchFamily="18" charset="0"/>
                <a:cs typeface="Times New Roman" pitchFamily="18" charset="0"/>
              </a:rPr>
              <a:t>&amp; Sons</a:t>
            </a:r>
            <a:r>
              <a:rPr lang="en-US" sz="2000" dirty="0">
                <a:latin typeface="Times New Roman" pitchFamily="18" charset="0"/>
                <a:cs typeface="Times New Roman" pitchFamily="18" charset="0"/>
              </a:rPr>
              <a:t>, 2012. Print.</a:t>
            </a:r>
          </a:p>
          <a:p>
            <a:r>
              <a:rPr lang="en-US" sz="2000" dirty="0" err="1">
                <a:latin typeface="Times New Roman" pitchFamily="18" charset="0"/>
                <a:cs typeface="Times New Roman" pitchFamily="18" charset="0"/>
              </a:rPr>
              <a:t>Koshy</a:t>
            </a:r>
            <a:r>
              <a:rPr lang="en-US" sz="2000" dirty="0">
                <a:latin typeface="Times New Roman" pitchFamily="18" charset="0"/>
                <a:cs typeface="Times New Roman" pitchFamily="18" charset="0"/>
              </a:rPr>
              <a:t>, Thomas. Catalan Numbers with Applications. Oxford: Oxford UP, 2009. Print.</a:t>
            </a:r>
          </a:p>
          <a:p>
            <a:r>
              <a:rPr lang="en-US" sz="2000" dirty="0" err="1">
                <a:latin typeface="Times New Roman" pitchFamily="18" charset="0"/>
                <a:cs typeface="Times New Roman" pitchFamily="18" charset="0"/>
              </a:rPr>
              <a:t>Brualdi</a:t>
            </a:r>
            <a:r>
              <a:rPr lang="en-US" sz="2000" dirty="0">
                <a:latin typeface="Times New Roman" pitchFamily="18" charset="0"/>
                <a:cs typeface="Times New Roman" pitchFamily="18" charset="0"/>
              </a:rPr>
              <a:t>, Richard A. Introductory </a:t>
            </a:r>
            <a:r>
              <a:rPr lang="en-US" sz="2000" dirty="0" err="1">
                <a:latin typeface="Times New Roman" pitchFamily="18" charset="0"/>
                <a:cs typeface="Times New Roman" pitchFamily="18" charset="0"/>
              </a:rPr>
              <a:t>Combinatorics</a:t>
            </a:r>
            <a:r>
              <a:rPr lang="en-US" sz="2000" dirty="0">
                <a:latin typeface="Times New Roman" pitchFamily="18" charset="0"/>
                <a:cs typeface="Times New Roman" pitchFamily="18" charset="0"/>
              </a:rPr>
              <a:t>. New York: North-Holland, 1977. Print.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401762"/>
          </a:xfrm>
        </p:spPr>
        <p:txBody>
          <a:bodyPr>
            <a:normAutofit/>
          </a:bodyPr>
          <a:lstStyle/>
          <a:p>
            <a:pPr algn="ctr"/>
            <a:r>
              <a:rPr lang="en-US" sz="4400" dirty="0" smtClean="0">
                <a:latin typeface="Times New Roman" pitchFamily="18" charset="0"/>
                <a:cs typeface="Times New Roman" pitchFamily="18" charset="0"/>
              </a:rPr>
              <a:t>The Fibonacci Sequence</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0, 1, 1, 2, 3, 5, 8, 13…</a:t>
            </a: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2209800"/>
            <a:ext cx="8229600" cy="4419600"/>
          </a:xfrm>
        </p:spPr>
        <p:txBody>
          <a:bodyPr>
            <a:normAutofit/>
          </a:bodyPr>
          <a:lstStyle/>
          <a:p>
            <a:pPr>
              <a:buNone/>
            </a:pPr>
            <a:r>
              <a:rPr lang="en-US" sz="2800" dirty="0" smtClean="0">
                <a:latin typeface="Times New Roman" pitchFamily="18" charset="0"/>
                <a:cs typeface="Times New Roman" pitchFamily="18" charset="0"/>
              </a:rPr>
              <a:t>… is a set of numbers with which most people are familiar. These numbers appear in several areas of mathematics, in nature and in many other places. One set of numbers people may not be as familiar with is the set of Catalan numbers. This set of numbers, like the Fibonacci numbers, has many unexpected occurrences and beautiful relationships in mathematics. </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2514600" y="914400"/>
          <a:ext cx="3810000" cy="5661770"/>
        </p:xfrm>
        <a:graphic>
          <a:graphicData uri="http://schemas.openxmlformats.org/drawingml/2006/table">
            <a:tbl>
              <a:tblPr firstRow="1" bandRow="1">
                <a:tableStyleId>{BC89EF96-8CEA-46FF-86C4-4CE0E7609802}</a:tableStyleId>
              </a:tblPr>
              <a:tblGrid>
                <a:gridCol w="1905000"/>
                <a:gridCol w="1905000"/>
              </a:tblGrid>
              <a:tr h="381000">
                <a:tc>
                  <a:txBody>
                    <a:bodyPr/>
                    <a:lstStyle/>
                    <a:p>
                      <a:pPr algn="ctr"/>
                      <a:r>
                        <a:rPr lang="en-US" sz="2400" b="0" i="1" dirty="0" smtClean="0">
                          <a:latin typeface="Times New Roman" pitchFamily="18" charset="0"/>
                          <a:cs typeface="Times New Roman" pitchFamily="18" charset="0"/>
                        </a:rPr>
                        <a:t>n</a:t>
                      </a:r>
                      <a:endParaRPr lang="en-US" sz="2400" b="0" i="1" dirty="0">
                        <a:latin typeface="Times New Roman" pitchFamily="18" charset="0"/>
                        <a:cs typeface="Times New Roman" pitchFamily="18" charset="0"/>
                      </a:endParaRPr>
                    </a:p>
                  </a:txBody>
                  <a:tcPr anchor="ctr"/>
                </a:tc>
                <a:tc>
                  <a:txBody>
                    <a:bodyPr/>
                    <a:lstStyle/>
                    <a:p>
                      <a:pPr algn="ctr"/>
                      <a:r>
                        <a:rPr lang="en-US" sz="2400" b="0" i="1" baseline="0" dirty="0" err="1" smtClean="0">
                          <a:latin typeface="Times New Roman" pitchFamily="18" charset="0"/>
                          <a:cs typeface="Times New Roman" pitchFamily="18" charset="0"/>
                        </a:rPr>
                        <a:t>C</a:t>
                      </a:r>
                      <a:r>
                        <a:rPr lang="en-US" sz="2400" b="0" i="1" baseline="-25000" dirty="0" err="1" smtClean="0">
                          <a:latin typeface="Times New Roman" pitchFamily="18" charset="0"/>
                          <a:cs typeface="Times New Roman" pitchFamily="18" charset="0"/>
                        </a:rPr>
                        <a:t>n</a:t>
                      </a:r>
                      <a:endParaRPr lang="en-US" sz="2400" b="0" i="1" baseline="-25000" dirty="0">
                        <a:latin typeface="Times New Roman" pitchFamily="18" charset="0"/>
                        <a:cs typeface="Times New Roman" pitchFamily="18" charset="0"/>
                      </a:endParaRPr>
                    </a:p>
                  </a:txBody>
                  <a:tcPr anchor="ctr"/>
                </a:tc>
              </a:tr>
              <a:tr h="399993">
                <a:tc>
                  <a:txBody>
                    <a:bodyPr/>
                    <a:lstStyle/>
                    <a:p>
                      <a:pPr algn="ctr"/>
                      <a:r>
                        <a:rPr lang="en-US" sz="2000" dirty="0" smtClean="0"/>
                        <a:t>0</a:t>
                      </a:r>
                      <a:endParaRPr lang="en-US" sz="2000" dirty="0">
                        <a:latin typeface="Times New Roman" pitchFamily="18" charset="0"/>
                        <a:cs typeface="Times New Roman" pitchFamily="18" charset="0"/>
                      </a:endParaRPr>
                    </a:p>
                  </a:txBody>
                  <a:tcPr/>
                </a:tc>
                <a:tc>
                  <a:txBody>
                    <a:bodyPr/>
                    <a:lstStyle/>
                    <a:p>
                      <a:pPr algn="ctr"/>
                      <a:r>
                        <a:rPr lang="en-US" sz="2000" dirty="0" smtClean="0"/>
                        <a:t>1</a:t>
                      </a:r>
                      <a:endParaRPr lang="en-US" sz="2000" dirty="0">
                        <a:latin typeface="Times New Roman" pitchFamily="18" charset="0"/>
                        <a:cs typeface="Times New Roman" pitchFamily="18" charset="0"/>
                      </a:endParaRPr>
                    </a:p>
                  </a:txBody>
                  <a:tcPr/>
                </a:tc>
              </a:tr>
              <a:tr h="399993">
                <a:tc>
                  <a:txBody>
                    <a:bodyPr/>
                    <a:lstStyle/>
                    <a:p>
                      <a:pPr algn="ctr"/>
                      <a:r>
                        <a:rPr lang="en-US" sz="2000" dirty="0" smtClean="0"/>
                        <a:t>1</a:t>
                      </a:r>
                      <a:endParaRPr lang="en-US" sz="2000" dirty="0">
                        <a:latin typeface="Times New Roman" pitchFamily="18" charset="0"/>
                        <a:cs typeface="Times New Roman" pitchFamily="18" charset="0"/>
                      </a:endParaRPr>
                    </a:p>
                  </a:txBody>
                  <a:tcPr/>
                </a:tc>
                <a:tc>
                  <a:txBody>
                    <a:bodyPr/>
                    <a:lstStyle/>
                    <a:p>
                      <a:pPr algn="ctr"/>
                      <a:r>
                        <a:rPr lang="en-US" sz="2000" dirty="0" smtClean="0"/>
                        <a:t>1</a:t>
                      </a:r>
                      <a:endParaRPr lang="en-US" sz="2000" dirty="0">
                        <a:latin typeface="Times New Roman" pitchFamily="18" charset="0"/>
                        <a:cs typeface="Times New Roman" pitchFamily="18" charset="0"/>
                      </a:endParaRPr>
                    </a:p>
                  </a:txBody>
                  <a:tcPr/>
                </a:tc>
              </a:tr>
              <a:tr h="399993">
                <a:tc>
                  <a:txBody>
                    <a:bodyPr/>
                    <a:lstStyle/>
                    <a:p>
                      <a:pPr algn="ctr"/>
                      <a:r>
                        <a:rPr lang="en-US" sz="2000" dirty="0" smtClean="0"/>
                        <a:t>2</a:t>
                      </a:r>
                      <a:endParaRPr lang="en-US" sz="2000" dirty="0">
                        <a:latin typeface="Times New Roman" pitchFamily="18" charset="0"/>
                        <a:cs typeface="Times New Roman" pitchFamily="18" charset="0"/>
                      </a:endParaRPr>
                    </a:p>
                  </a:txBody>
                  <a:tcPr/>
                </a:tc>
                <a:tc>
                  <a:txBody>
                    <a:bodyPr/>
                    <a:lstStyle/>
                    <a:p>
                      <a:pPr algn="ctr"/>
                      <a:r>
                        <a:rPr lang="en-US" sz="2000" dirty="0" smtClean="0"/>
                        <a:t>2</a:t>
                      </a:r>
                      <a:endParaRPr lang="en-US" sz="2000" dirty="0">
                        <a:latin typeface="Times New Roman" pitchFamily="18" charset="0"/>
                        <a:cs typeface="Times New Roman" pitchFamily="18" charset="0"/>
                      </a:endParaRPr>
                    </a:p>
                  </a:txBody>
                  <a:tcPr/>
                </a:tc>
              </a:tr>
              <a:tr h="399993">
                <a:tc>
                  <a:txBody>
                    <a:bodyPr/>
                    <a:lstStyle/>
                    <a:p>
                      <a:pPr algn="ctr"/>
                      <a:r>
                        <a:rPr lang="en-US" sz="2000" dirty="0" smtClean="0"/>
                        <a:t>3</a:t>
                      </a:r>
                      <a:endParaRPr lang="en-US" sz="2000" dirty="0">
                        <a:latin typeface="Times New Roman" pitchFamily="18" charset="0"/>
                        <a:cs typeface="Times New Roman" pitchFamily="18" charset="0"/>
                      </a:endParaRPr>
                    </a:p>
                  </a:txBody>
                  <a:tcPr/>
                </a:tc>
                <a:tc>
                  <a:txBody>
                    <a:bodyPr/>
                    <a:lstStyle/>
                    <a:p>
                      <a:pPr algn="ctr"/>
                      <a:r>
                        <a:rPr lang="en-US" sz="2000" dirty="0" smtClean="0"/>
                        <a:t>5</a:t>
                      </a:r>
                      <a:endParaRPr lang="en-US" sz="2000" dirty="0">
                        <a:latin typeface="Times New Roman" pitchFamily="18" charset="0"/>
                        <a:cs typeface="Times New Roman" pitchFamily="18" charset="0"/>
                      </a:endParaRPr>
                    </a:p>
                  </a:txBody>
                  <a:tcPr/>
                </a:tc>
              </a:tr>
              <a:tr h="399993">
                <a:tc>
                  <a:txBody>
                    <a:bodyPr/>
                    <a:lstStyle/>
                    <a:p>
                      <a:pPr algn="ctr"/>
                      <a:r>
                        <a:rPr lang="en-US" sz="2000" dirty="0" smtClean="0"/>
                        <a:t>4</a:t>
                      </a:r>
                      <a:endParaRPr lang="en-US" sz="2000" dirty="0">
                        <a:latin typeface="Times New Roman" pitchFamily="18" charset="0"/>
                        <a:cs typeface="Times New Roman" pitchFamily="18" charset="0"/>
                      </a:endParaRPr>
                    </a:p>
                  </a:txBody>
                  <a:tcPr/>
                </a:tc>
                <a:tc>
                  <a:txBody>
                    <a:bodyPr/>
                    <a:lstStyle/>
                    <a:p>
                      <a:pPr algn="ctr"/>
                      <a:r>
                        <a:rPr lang="en-US" sz="2000" dirty="0" smtClean="0"/>
                        <a:t>14</a:t>
                      </a:r>
                      <a:endParaRPr lang="en-US" sz="2000" dirty="0">
                        <a:latin typeface="Times New Roman" pitchFamily="18" charset="0"/>
                        <a:cs typeface="Times New Roman" pitchFamily="18" charset="0"/>
                      </a:endParaRPr>
                    </a:p>
                  </a:txBody>
                  <a:tcPr/>
                </a:tc>
              </a:tr>
              <a:tr h="399993">
                <a:tc>
                  <a:txBody>
                    <a:bodyPr/>
                    <a:lstStyle/>
                    <a:p>
                      <a:pPr algn="ctr"/>
                      <a:r>
                        <a:rPr lang="en-US" sz="2000" dirty="0" smtClean="0"/>
                        <a:t>5</a:t>
                      </a:r>
                      <a:endParaRPr lang="en-US" sz="2000" dirty="0" smtClean="0">
                        <a:latin typeface="Times New Roman" pitchFamily="18" charset="0"/>
                        <a:cs typeface="Times New Roman" pitchFamily="18" charset="0"/>
                      </a:endParaRPr>
                    </a:p>
                  </a:txBody>
                  <a:tcPr/>
                </a:tc>
                <a:tc>
                  <a:txBody>
                    <a:bodyPr/>
                    <a:lstStyle/>
                    <a:p>
                      <a:pPr algn="ctr"/>
                      <a:r>
                        <a:rPr lang="en-US" sz="2000" dirty="0" smtClean="0"/>
                        <a:t>42</a:t>
                      </a:r>
                      <a:endParaRPr lang="en-US" sz="2000" dirty="0">
                        <a:latin typeface="Times New Roman" pitchFamily="18" charset="0"/>
                        <a:cs typeface="Times New Roman" pitchFamily="18" charset="0"/>
                      </a:endParaRPr>
                    </a:p>
                  </a:txBody>
                  <a:tcPr/>
                </a:tc>
              </a:tr>
              <a:tr h="399993">
                <a:tc>
                  <a:txBody>
                    <a:bodyPr/>
                    <a:lstStyle/>
                    <a:p>
                      <a:pPr algn="ctr"/>
                      <a:r>
                        <a:rPr lang="en-US" sz="2000" dirty="0" smtClean="0"/>
                        <a:t>6</a:t>
                      </a:r>
                      <a:endParaRPr lang="en-US" sz="2000" dirty="0">
                        <a:latin typeface="Times New Roman" pitchFamily="18" charset="0"/>
                        <a:cs typeface="Times New Roman" pitchFamily="18" charset="0"/>
                      </a:endParaRPr>
                    </a:p>
                  </a:txBody>
                  <a:tcPr/>
                </a:tc>
                <a:tc>
                  <a:txBody>
                    <a:bodyPr/>
                    <a:lstStyle/>
                    <a:p>
                      <a:pPr algn="ctr"/>
                      <a:r>
                        <a:rPr lang="en-US" sz="2000" dirty="0" smtClean="0"/>
                        <a:t>132</a:t>
                      </a:r>
                      <a:endParaRPr lang="en-US" sz="2000" dirty="0">
                        <a:latin typeface="Times New Roman" pitchFamily="18" charset="0"/>
                        <a:cs typeface="Times New Roman" pitchFamily="18" charset="0"/>
                      </a:endParaRPr>
                    </a:p>
                  </a:txBody>
                  <a:tcPr/>
                </a:tc>
              </a:tr>
              <a:tr h="399993">
                <a:tc>
                  <a:txBody>
                    <a:bodyPr/>
                    <a:lstStyle/>
                    <a:p>
                      <a:pPr algn="ctr"/>
                      <a:r>
                        <a:rPr lang="en-US" sz="2000" dirty="0" smtClean="0"/>
                        <a:t>7</a:t>
                      </a:r>
                      <a:endParaRPr lang="en-US" sz="2000" dirty="0">
                        <a:latin typeface="Times New Roman" pitchFamily="18" charset="0"/>
                        <a:cs typeface="Times New Roman" pitchFamily="18" charset="0"/>
                      </a:endParaRPr>
                    </a:p>
                  </a:txBody>
                  <a:tcPr/>
                </a:tc>
                <a:tc>
                  <a:txBody>
                    <a:bodyPr/>
                    <a:lstStyle/>
                    <a:p>
                      <a:pPr algn="ctr"/>
                      <a:r>
                        <a:rPr lang="en-US" sz="2000" dirty="0" smtClean="0"/>
                        <a:t>429</a:t>
                      </a:r>
                      <a:endParaRPr lang="en-US" sz="2000" dirty="0">
                        <a:latin typeface="Times New Roman" pitchFamily="18" charset="0"/>
                        <a:cs typeface="Times New Roman" pitchFamily="18" charset="0"/>
                      </a:endParaRPr>
                    </a:p>
                  </a:txBody>
                  <a:tcPr/>
                </a:tc>
              </a:tr>
              <a:tr h="404654">
                <a:tc>
                  <a:txBody>
                    <a:bodyPr/>
                    <a:lstStyle/>
                    <a:p>
                      <a:pPr algn="ctr"/>
                      <a:r>
                        <a:rPr lang="en-US" sz="2000" dirty="0" smtClean="0"/>
                        <a:t>8</a:t>
                      </a:r>
                      <a:endParaRPr lang="en-US" sz="2000" dirty="0">
                        <a:latin typeface="Times New Roman" pitchFamily="18" charset="0"/>
                        <a:cs typeface="Times New Roman" pitchFamily="18" charset="0"/>
                      </a:endParaRPr>
                    </a:p>
                  </a:txBody>
                  <a:tcPr/>
                </a:tc>
                <a:tc>
                  <a:txBody>
                    <a:bodyPr/>
                    <a:lstStyle/>
                    <a:p>
                      <a:pPr algn="ctr"/>
                      <a:r>
                        <a:rPr lang="en-US" sz="2000" dirty="0" smtClean="0"/>
                        <a:t>1,430</a:t>
                      </a:r>
                      <a:endParaRPr lang="en-US" sz="2000" dirty="0">
                        <a:latin typeface="Times New Roman" pitchFamily="18" charset="0"/>
                        <a:cs typeface="Times New Roman" pitchFamily="18" charset="0"/>
                      </a:endParaRPr>
                    </a:p>
                  </a:txBody>
                  <a:tcPr/>
                </a:tc>
              </a:tr>
              <a:tr h="399993">
                <a:tc>
                  <a:txBody>
                    <a:bodyPr/>
                    <a:lstStyle/>
                    <a:p>
                      <a:pPr algn="ctr"/>
                      <a:r>
                        <a:rPr lang="en-US" sz="2000" dirty="0" smtClean="0"/>
                        <a:t>9</a:t>
                      </a:r>
                      <a:endParaRPr lang="en-US" sz="2000" dirty="0">
                        <a:latin typeface="Times New Roman" pitchFamily="18" charset="0"/>
                        <a:cs typeface="Times New Roman" pitchFamily="18" charset="0"/>
                      </a:endParaRPr>
                    </a:p>
                  </a:txBody>
                  <a:tcPr/>
                </a:tc>
                <a:tc>
                  <a:txBody>
                    <a:bodyPr/>
                    <a:lstStyle/>
                    <a:p>
                      <a:pPr algn="ctr"/>
                      <a:r>
                        <a:rPr lang="en-US" sz="2000" dirty="0" smtClean="0"/>
                        <a:t>4,862</a:t>
                      </a:r>
                      <a:endParaRPr lang="en-US" sz="2000" dirty="0">
                        <a:latin typeface="Times New Roman" pitchFamily="18" charset="0"/>
                        <a:cs typeface="Times New Roman" pitchFamily="18" charset="0"/>
                      </a:endParaRPr>
                    </a:p>
                  </a:txBody>
                  <a:tcPr/>
                </a:tc>
              </a:tr>
              <a:tr h="399993">
                <a:tc>
                  <a:txBody>
                    <a:bodyPr/>
                    <a:lstStyle/>
                    <a:p>
                      <a:pPr algn="ctr"/>
                      <a:r>
                        <a:rPr lang="en-US" sz="2000" dirty="0" smtClean="0"/>
                        <a:t>10</a:t>
                      </a:r>
                      <a:endParaRPr lang="en-US" sz="2000" dirty="0">
                        <a:latin typeface="Times New Roman" pitchFamily="18" charset="0"/>
                        <a:cs typeface="Times New Roman" pitchFamily="18" charset="0"/>
                      </a:endParaRPr>
                    </a:p>
                  </a:txBody>
                  <a:tcPr/>
                </a:tc>
                <a:tc>
                  <a:txBody>
                    <a:bodyPr/>
                    <a:lstStyle/>
                    <a:p>
                      <a:pPr algn="ctr"/>
                      <a:r>
                        <a:rPr lang="en-US" sz="2000" dirty="0" smtClean="0"/>
                        <a:t>16,796</a:t>
                      </a:r>
                      <a:endParaRPr lang="en-US" sz="2000" dirty="0">
                        <a:latin typeface="Times New Roman" pitchFamily="18" charset="0"/>
                        <a:cs typeface="Times New Roman" pitchFamily="18" charset="0"/>
                      </a:endParaRPr>
                    </a:p>
                  </a:txBody>
                  <a:tcPr/>
                </a:tc>
              </a:tr>
              <a:tr h="399993">
                <a:tc>
                  <a:txBody>
                    <a:bodyPr/>
                    <a:lstStyle/>
                    <a:p>
                      <a:pPr algn="ctr"/>
                      <a:r>
                        <a:rPr lang="en-US" sz="2000" dirty="0" smtClean="0"/>
                        <a:t>11</a:t>
                      </a:r>
                      <a:endParaRPr lang="en-US" sz="2000" dirty="0" smtClean="0">
                        <a:latin typeface="Times New Roman" pitchFamily="18" charset="0"/>
                        <a:cs typeface="Times New Roman" pitchFamily="18" charset="0"/>
                      </a:endParaRPr>
                    </a:p>
                  </a:txBody>
                  <a:tcPr/>
                </a:tc>
                <a:tc>
                  <a:txBody>
                    <a:bodyPr/>
                    <a:lstStyle/>
                    <a:p>
                      <a:pPr algn="ctr"/>
                      <a:r>
                        <a:rPr lang="en-US" sz="2000" dirty="0" smtClean="0"/>
                        <a:t>58,786</a:t>
                      </a:r>
                      <a:endParaRPr lang="en-US" sz="2000" dirty="0">
                        <a:latin typeface="Times New Roman" pitchFamily="18" charset="0"/>
                        <a:cs typeface="Times New Roman" pitchFamily="18" charset="0"/>
                      </a:endParaRPr>
                    </a:p>
                  </a:txBody>
                  <a:tcPr/>
                </a:tc>
              </a:tr>
              <a:tr h="399993">
                <a:tc>
                  <a:txBody>
                    <a:bodyPr/>
                    <a:lstStyle/>
                    <a:p>
                      <a:pPr algn="ctr"/>
                      <a:r>
                        <a:rPr lang="en-US" sz="2000" dirty="0" smtClean="0"/>
                        <a:t>12</a:t>
                      </a:r>
                      <a:endParaRPr lang="en-US" sz="2000" dirty="0">
                        <a:latin typeface="Times New Roman" pitchFamily="18" charset="0"/>
                        <a:cs typeface="Times New Roman" pitchFamily="18" charset="0"/>
                      </a:endParaRPr>
                    </a:p>
                  </a:txBody>
                  <a:tcPr/>
                </a:tc>
                <a:tc>
                  <a:txBody>
                    <a:bodyPr/>
                    <a:lstStyle/>
                    <a:p>
                      <a:pPr algn="ctr"/>
                      <a:r>
                        <a:rPr lang="en-US" sz="2000" dirty="0" smtClean="0"/>
                        <a:t>208,012</a:t>
                      </a:r>
                      <a:endParaRPr lang="en-US" sz="2000" dirty="0">
                        <a:latin typeface="Times New Roman" pitchFamily="18" charset="0"/>
                        <a:cs typeface="Times New Roman" pitchFamily="18" charset="0"/>
                      </a:endParaRPr>
                    </a:p>
                  </a:txBody>
                  <a:tcPr/>
                </a:tc>
              </a:tr>
            </a:tbl>
          </a:graphicData>
        </a:graphic>
      </p:graphicFrame>
      <p:sp>
        <p:nvSpPr>
          <p:cNvPr id="4" name="Title 1"/>
          <p:cNvSpPr>
            <a:spLocks noGrp="1"/>
          </p:cNvSpPr>
          <p:nvPr>
            <p:ph type="title"/>
          </p:nvPr>
        </p:nvSpPr>
        <p:spPr>
          <a:xfrm>
            <a:off x="457200" y="0"/>
            <a:ext cx="8229600" cy="838200"/>
          </a:xfrm>
        </p:spPr>
        <p:txBody>
          <a:bodyPr>
            <a:normAutofit/>
          </a:bodyPr>
          <a:lstStyle/>
          <a:p>
            <a:pPr algn="ctr"/>
            <a:r>
              <a:rPr lang="en-US" sz="4000" dirty="0" smtClean="0">
                <a:latin typeface="Times New Roman" pitchFamily="18" charset="0"/>
                <a:cs typeface="Times New Roman" pitchFamily="18" charset="0"/>
              </a:rPr>
              <a:t>The first few Catalan Numbers</a:t>
            </a:r>
            <a:endParaRPr lang="en-US" sz="4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pPr algn="ctr"/>
            <a:r>
              <a:rPr lang="en-US" sz="4000" dirty="0" smtClean="0">
                <a:latin typeface="Times New Roman" pitchFamily="18" charset="0"/>
                <a:cs typeface="Times New Roman" pitchFamily="18" charset="0"/>
              </a:rPr>
              <a:t>History of the Catalan Numbers</a:t>
            </a:r>
            <a:endParaRPr lang="en-US" sz="4000" dirty="0"/>
          </a:p>
        </p:txBody>
      </p:sp>
      <p:sp>
        <p:nvSpPr>
          <p:cNvPr id="3" name="Content Placeholder 2"/>
          <p:cNvSpPr>
            <a:spLocks noGrp="1"/>
          </p:cNvSpPr>
          <p:nvPr>
            <p:ph sz="quarter" idx="1"/>
          </p:nvPr>
        </p:nvSpPr>
        <p:spPr>
          <a:xfrm>
            <a:off x="457200" y="914400"/>
            <a:ext cx="8229600" cy="5943600"/>
          </a:xfrm>
        </p:spPr>
        <p:txBody>
          <a:bodyPr>
            <a:normAutofit fontScale="92500" lnSpcReduction="10000"/>
          </a:bodyPr>
          <a:lstStyle/>
          <a:p>
            <a:r>
              <a:rPr lang="en-US" sz="2400" b="1" dirty="0" smtClean="0">
                <a:latin typeface="Times New Roman" pitchFamily="18" charset="0"/>
                <a:cs typeface="Times New Roman" pitchFamily="18" charset="0"/>
              </a:rPr>
              <a:t>Eugene Charles Catalan</a:t>
            </a:r>
            <a:r>
              <a:rPr lang="en-US" sz="2400" dirty="0" smtClean="0">
                <a:latin typeface="Times New Roman" pitchFamily="18" charset="0"/>
                <a:cs typeface="Times New Roman" pitchFamily="18" charset="0"/>
              </a:rPr>
              <a:t> (1814-1894) was a Belgian mathematician who “discovered” the Catalan Numbers in 1838 while studying well-formed sequences of parentheses.</a:t>
            </a:r>
          </a:p>
          <a:p>
            <a:pPr lvl="1"/>
            <a:r>
              <a:rPr lang="en-US" sz="2000" dirty="0" smtClean="0">
                <a:latin typeface="Times New Roman" pitchFamily="18" charset="0"/>
                <a:cs typeface="Times New Roman" pitchFamily="18" charset="0"/>
              </a:rPr>
              <a:t>Although this set of numbers is named after him, he was not the first to discover it.</a:t>
            </a:r>
          </a:p>
          <a:p>
            <a:endParaRPr lang="en-US" sz="800" b="1"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Leonhard Euler</a:t>
            </a:r>
            <a:r>
              <a:rPr lang="en-US" sz="2400" dirty="0" smtClean="0">
                <a:latin typeface="Times New Roman" pitchFamily="18" charset="0"/>
                <a:cs typeface="Times New Roman" pitchFamily="18" charset="0"/>
              </a:rPr>
              <a:t> (1707-1783) discovered this set of numbers while studying triangulations of convex polygons. </a:t>
            </a:r>
          </a:p>
          <a:p>
            <a:pPr lvl="1"/>
            <a:r>
              <a:rPr lang="en-US" sz="2000" dirty="0" smtClean="0">
                <a:latin typeface="Times New Roman" pitchFamily="18" charset="0"/>
                <a:cs typeface="Times New Roman" pitchFamily="18" charset="0"/>
              </a:rPr>
              <a:t>Published a recursive formula in 1761.</a:t>
            </a:r>
          </a:p>
          <a:p>
            <a:pPr lvl="1"/>
            <a:r>
              <a:rPr lang="en-US" sz="2000" dirty="0" smtClean="0">
                <a:latin typeface="Times New Roman" pitchFamily="18" charset="0"/>
                <a:cs typeface="Times New Roman" pitchFamily="18" charset="0"/>
              </a:rPr>
              <a:t>Worked with Hungarian mathematician, </a:t>
            </a:r>
            <a:r>
              <a:rPr lang="en-US" sz="2000" b="1" dirty="0" smtClean="0">
                <a:latin typeface="Times New Roman" pitchFamily="18" charset="0"/>
                <a:cs typeface="Times New Roman" pitchFamily="18" charset="0"/>
              </a:rPr>
              <a:t>Johann von </a:t>
            </a:r>
            <a:r>
              <a:rPr lang="en-US" sz="2000" b="1" dirty="0" err="1" smtClean="0">
                <a:latin typeface="Times New Roman" pitchFamily="18" charset="0"/>
                <a:cs typeface="Times New Roman" pitchFamily="18" charset="0"/>
              </a:rPr>
              <a:t>Segner</a:t>
            </a: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(1704-1777) , to develop a second order recurrence relation.</a:t>
            </a:r>
          </a:p>
          <a:p>
            <a:pPr lvl="1"/>
            <a:endParaRPr lang="en-US" sz="1300" dirty="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Gabriel Lame</a:t>
            </a:r>
            <a:r>
              <a:rPr lang="en-US" sz="2400" dirty="0" smtClean="0">
                <a:latin typeface="Times New Roman" pitchFamily="18" charset="0"/>
                <a:cs typeface="Times New Roman" pitchFamily="18" charset="0"/>
              </a:rPr>
              <a:t> (1795-1870), was a French mathematician who used Euler’s recursive formula to find a explicit formula in 1838.</a:t>
            </a:r>
          </a:p>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Although Euler and Catalan are given credit for this sequence, there is speculation that a Chinese mathematician </a:t>
            </a:r>
            <a:r>
              <a:rPr lang="en-US" sz="2400" b="1" dirty="0" err="1" smtClean="0">
                <a:latin typeface="Times New Roman" pitchFamily="18" charset="0"/>
                <a:cs typeface="Times New Roman" pitchFamily="18" charset="0"/>
              </a:rPr>
              <a:t>Antu</a:t>
            </a:r>
            <a:r>
              <a:rPr lang="en-US" sz="2400" b="1" dirty="0" smtClean="0">
                <a:latin typeface="Times New Roman" pitchFamily="18" charset="0"/>
                <a:cs typeface="Times New Roman" pitchFamily="18" charset="0"/>
              </a:rPr>
              <a:t> Ming </a:t>
            </a:r>
            <a:r>
              <a:rPr lang="en-US" sz="2400" dirty="0" smtClean="0">
                <a:latin typeface="Times New Roman" pitchFamily="18" charset="0"/>
                <a:cs typeface="Times New Roman" pitchFamily="18" charset="0"/>
              </a:rPr>
              <a:t>(1692-1763) discovered them in the 1730’s through geometric models.</a:t>
            </a:r>
          </a:p>
          <a:p>
            <a:endParaRPr lang="en-US" sz="2400" b="1"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9144000" cy="762000"/>
          </a:xfrm>
        </p:spPr>
        <p:txBody>
          <a:bodyPr>
            <a:noAutofit/>
          </a:bodyPr>
          <a:lstStyle/>
          <a:p>
            <a:pPr algn="ctr"/>
            <a:r>
              <a:rPr lang="en-US" sz="3600" dirty="0" smtClean="0">
                <a:latin typeface="Times New Roman" pitchFamily="18" charset="0"/>
                <a:cs typeface="Times New Roman" pitchFamily="18" charset="0"/>
              </a:rPr>
              <a:t>Euler’s triangulation of a convex </a:t>
            </a:r>
            <a:r>
              <a:rPr lang="en-US" sz="3600" i="1" dirty="0" smtClean="0">
                <a:latin typeface="Times New Roman" pitchFamily="18" charset="0"/>
                <a:cs typeface="Times New Roman" pitchFamily="18" charset="0"/>
              </a:rPr>
              <a:t>n</a:t>
            </a:r>
            <a:r>
              <a:rPr lang="en-US" sz="3600" dirty="0" smtClean="0">
                <a:latin typeface="Times New Roman" pitchFamily="18" charset="0"/>
                <a:cs typeface="Times New Roman" pitchFamily="18" charset="0"/>
              </a:rPr>
              <a:t>-</a:t>
            </a:r>
            <a:r>
              <a:rPr lang="en-US" sz="3600" dirty="0" err="1" smtClean="0">
                <a:latin typeface="Times New Roman" pitchFamily="18" charset="0"/>
                <a:cs typeface="Times New Roman" pitchFamily="18" charset="0"/>
              </a:rPr>
              <a:t>gon</a:t>
            </a:r>
            <a:endParaRPr lang="en-US" sz="36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0" y="1066800"/>
            <a:ext cx="9144000" cy="5791200"/>
          </a:xfrm>
        </p:spPr>
        <p:txBody>
          <a:bodyPr>
            <a:normAutofit/>
          </a:bodyPr>
          <a:lstStyle/>
          <a:p>
            <a:r>
              <a:rPr lang="en-US" dirty="0" smtClean="0">
                <a:latin typeface="Times New Roman" pitchFamily="18" charset="0"/>
                <a:cs typeface="Times New Roman" pitchFamily="18" charset="0"/>
              </a:rPr>
              <a:t>Let </a:t>
            </a:r>
            <a:r>
              <a:rPr lang="en-US" i="1" dirty="0" err="1" smtClean="0">
                <a:latin typeface="Times New Roman" pitchFamily="18" charset="0"/>
                <a:cs typeface="Times New Roman" pitchFamily="18" charset="0"/>
              </a:rPr>
              <a:t>T</a:t>
            </a:r>
            <a:r>
              <a:rPr lang="en-US" i="1" baseline="-25000" dirty="0" err="1" smtClean="0">
                <a:latin typeface="Times New Roman" pitchFamily="18" charset="0"/>
                <a:cs typeface="Times New Roman" pitchFamily="18" charset="0"/>
              </a:rPr>
              <a:t>n</a:t>
            </a:r>
            <a:r>
              <a:rPr lang="en-US" dirty="0" smtClean="0">
                <a:latin typeface="Times New Roman" pitchFamily="18" charset="0"/>
                <a:cs typeface="Times New Roman" pitchFamily="18" charset="0"/>
              </a:rPr>
              <a:t> be the number of ways a convex </a:t>
            </a:r>
            <a:r>
              <a:rPr lang="en-US" i="1" dirty="0" smtClean="0">
                <a:latin typeface="Times New Roman" pitchFamily="18" charset="0"/>
                <a:cs typeface="Times New Roman" pitchFamily="18" charset="0"/>
              </a:rPr>
              <a:t>n</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gon</a:t>
            </a:r>
            <a:r>
              <a:rPr lang="en-US" dirty="0" smtClean="0">
                <a:latin typeface="Times New Roman" pitchFamily="18" charset="0"/>
                <a:cs typeface="Times New Roman" pitchFamily="18" charset="0"/>
              </a:rPr>
              <a:t> can be divided into </a:t>
            </a:r>
            <a:r>
              <a:rPr lang="en-US" i="1" dirty="0" smtClean="0">
                <a:latin typeface="Times New Roman" pitchFamily="18" charset="0"/>
                <a:cs typeface="Times New Roman" pitchFamily="18" charset="0"/>
              </a:rPr>
              <a:t>n</a:t>
            </a:r>
            <a:r>
              <a:rPr lang="en-US" dirty="0" smtClean="0">
                <a:latin typeface="Times New Roman" pitchFamily="18" charset="0"/>
                <a:cs typeface="Times New Roman" pitchFamily="18" charset="0"/>
              </a:rPr>
              <a:t>-2 triangles by drawing </a:t>
            </a:r>
            <a:r>
              <a:rPr lang="en-US" i="1" dirty="0" smtClean="0">
                <a:latin typeface="Times New Roman" pitchFamily="18" charset="0"/>
                <a:cs typeface="Times New Roman" pitchFamily="18" charset="0"/>
              </a:rPr>
              <a:t>n</a:t>
            </a:r>
            <a:r>
              <a:rPr lang="en-US" dirty="0" smtClean="0">
                <a:latin typeface="Times New Roman" pitchFamily="18" charset="0"/>
                <a:cs typeface="Times New Roman" pitchFamily="18" charset="0"/>
              </a:rPr>
              <a:t>-3 nonintersecting diagonals where </a:t>
            </a:r>
            <a:r>
              <a:rPr lang="en-US" i="1" dirty="0" smtClean="0">
                <a:latin typeface="Times New Roman" pitchFamily="18" charset="0"/>
                <a:cs typeface="Times New Roman" pitchFamily="18" charset="0"/>
              </a:rPr>
              <a:t>n</a:t>
            </a:r>
            <a:r>
              <a:rPr lang="en-US" dirty="0" smtClean="0">
                <a:latin typeface="Times New Roman" pitchFamily="18" charset="0"/>
                <a:cs typeface="Times New Roman" pitchFamily="18" charset="0"/>
              </a:rPr>
              <a:t> ≥ 3.</a:t>
            </a:r>
          </a:p>
          <a:p>
            <a:endParaRPr lang="en-US" sz="2400" dirty="0"/>
          </a:p>
          <a:p>
            <a:endParaRPr lang="en-US" sz="2400" dirty="0" smtClean="0"/>
          </a:p>
          <a:p>
            <a:endParaRPr lang="en-US" sz="2400" dirty="0" smtClean="0"/>
          </a:p>
          <a:p>
            <a:endParaRPr lang="en-US" sz="2400" dirty="0"/>
          </a:p>
          <a:p>
            <a:endParaRPr lang="en-US" sz="2400" dirty="0" smtClean="0"/>
          </a:p>
          <a:p>
            <a:endParaRPr lang="en-US" sz="2400" dirty="0"/>
          </a:p>
          <a:p>
            <a:endParaRPr lang="en-US" sz="2400" dirty="0" smtClean="0"/>
          </a:p>
          <a:p>
            <a:endParaRPr lang="en-US" sz="2400" dirty="0"/>
          </a:p>
          <a:p>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
        <p:nvSpPr>
          <p:cNvPr id="5" name="TextBox 4"/>
          <p:cNvSpPr txBox="1"/>
          <p:nvPr/>
        </p:nvSpPr>
        <p:spPr>
          <a:xfrm>
            <a:off x="5638800" y="2286000"/>
            <a:ext cx="2819400" cy="3477875"/>
          </a:xfrm>
          <a:prstGeom prst="rect">
            <a:avLst/>
          </a:prstGeom>
          <a:noFill/>
        </p:spPr>
        <p:txBody>
          <a:bodyPr wrap="square" rtlCol="0">
            <a:spAutoFit/>
          </a:bodyPr>
          <a:lstStyle/>
          <a:p>
            <a:endParaRPr lang="en-US"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When </a:t>
            </a:r>
            <a:r>
              <a:rPr lang="en-US" sz="2400" i="1" dirty="0" smtClean="0">
                <a:latin typeface="Times New Roman" pitchFamily="18" charset="0"/>
                <a:cs typeface="Times New Roman" pitchFamily="18" charset="0"/>
              </a:rPr>
              <a:t>n</a:t>
            </a:r>
            <a:r>
              <a:rPr lang="en-US" sz="2400" dirty="0" smtClean="0">
                <a:latin typeface="Times New Roman" pitchFamily="18" charset="0"/>
                <a:cs typeface="Times New Roman" pitchFamily="18" charset="0"/>
              </a:rPr>
              <a:t> = 4, </a:t>
            </a:r>
            <a:r>
              <a:rPr lang="en-US" sz="2400" i="1" dirty="0" err="1" smtClean="0">
                <a:latin typeface="Times New Roman" pitchFamily="18" charset="0"/>
                <a:cs typeface="Times New Roman" pitchFamily="18" charset="0"/>
              </a:rPr>
              <a:t>T</a:t>
            </a:r>
            <a:r>
              <a:rPr lang="en-US" sz="2400" i="1" baseline="-25000" dirty="0" err="1" smtClean="0">
                <a:latin typeface="Times New Roman" pitchFamily="18" charset="0"/>
                <a:cs typeface="Times New Roman" pitchFamily="18" charset="0"/>
              </a:rPr>
              <a:t>n</a:t>
            </a:r>
            <a:r>
              <a:rPr lang="en-US" sz="2400" dirty="0" smtClean="0">
                <a:latin typeface="Times New Roman" pitchFamily="18" charset="0"/>
                <a:cs typeface="Times New Roman" pitchFamily="18" charset="0"/>
              </a:rPr>
              <a:t> = 2</a:t>
            </a:r>
          </a:p>
          <a:p>
            <a:endParaRPr lang="en-US" sz="3200" dirty="0" smtClean="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When </a:t>
            </a:r>
            <a:r>
              <a:rPr lang="en-US" sz="2400" i="1" dirty="0" smtClean="0">
                <a:latin typeface="Times New Roman" pitchFamily="18" charset="0"/>
                <a:cs typeface="Times New Roman" pitchFamily="18" charset="0"/>
              </a:rPr>
              <a:t>n</a:t>
            </a:r>
            <a:r>
              <a:rPr lang="en-US" sz="2400" dirty="0" smtClean="0">
                <a:latin typeface="Times New Roman" pitchFamily="18" charset="0"/>
                <a:cs typeface="Times New Roman" pitchFamily="18" charset="0"/>
              </a:rPr>
              <a:t> = 5, </a:t>
            </a:r>
            <a:r>
              <a:rPr lang="en-US" sz="2400" i="1" dirty="0" err="1" smtClean="0">
                <a:latin typeface="Times New Roman" pitchFamily="18" charset="0"/>
                <a:cs typeface="Times New Roman" pitchFamily="18" charset="0"/>
              </a:rPr>
              <a:t>T</a:t>
            </a:r>
            <a:r>
              <a:rPr lang="en-US" sz="2400" i="1" baseline="-25000" dirty="0" err="1" smtClean="0">
                <a:latin typeface="Times New Roman" pitchFamily="18" charset="0"/>
                <a:cs typeface="Times New Roman" pitchFamily="18" charset="0"/>
              </a:rPr>
              <a:t>n</a:t>
            </a:r>
            <a:r>
              <a:rPr lang="en-US" sz="2400" i="1" dirty="0" smtClean="0">
                <a:latin typeface="Times New Roman" pitchFamily="18" charset="0"/>
                <a:cs typeface="Times New Roman" pitchFamily="18" charset="0"/>
              </a:rPr>
              <a:t> = </a:t>
            </a:r>
            <a:r>
              <a:rPr lang="en-US" sz="2400" dirty="0" smtClean="0">
                <a:latin typeface="Times New Roman" pitchFamily="18" charset="0"/>
                <a:cs typeface="Times New Roman" pitchFamily="18" charset="0"/>
              </a:rPr>
              <a:t>5</a:t>
            </a:r>
          </a:p>
          <a:p>
            <a:endParaRPr lang="en-US" sz="2400" dirty="0" smtClean="0">
              <a:latin typeface="Times New Roman" pitchFamily="18" charset="0"/>
              <a:cs typeface="Times New Roman" pitchFamily="18" charset="0"/>
            </a:endParaRPr>
          </a:p>
          <a:p>
            <a:endParaRPr lang="en-US" sz="32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When</a:t>
            </a:r>
            <a:r>
              <a:rPr lang="en-US" sz="2400" i="1" dirty="0" smtClean="0">
                <a:latin typeface="Times New Roman" pitchFamily="18" charset="0"/>
                <a:cs typeface="Times New Roman" pitchFamily="18" charset="0"/>
              </a:rPr>
              <a:t> n = </a:t>
            </a:r>
            <a:r>
              <a:rPr lang="en-US" sz="2400" dirty="0" smtClean="0">
                <a:latin typeface="Times New Roman" pitchFamily="18" charset="0"/>
                <a:cs typeface="Times New Roman" pitchFamily="18" charset="0"/>
              </a:rPr>
              <a:t>6, </a:t>
            </a:r>
            <a:r>
              <a:rPr lang="en-US" sz="2400" i="1" dirty="0" err="1" smtClean="0">
                <a:latin typeface="Times New Roman" pitchFamily="18" charset="0"/>
                <a:cs typeface="Times New Roman" pitchFamily="18" charset="0"/>
              </a:rPr>
              <a:t>T</a:t>
            </a:r>
            <a:r>
              <a:rPr lang="en-US" sz="2400" i="1" baseline="-25000" dirty="0" err="1" smtClean="0">
                <a:latin typeface="Times New Roman" pitchFamily="18" charset="0"/>
                <a:cs typeface="Times New Roman" pitchFamily="18" charset="0"/>
              </a:rPr>
              <a:t>n</a:t>
            </a:r>
            <a:r>
              <a:rPr lang="en-US" sz="2400" i="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14</a:t>
            </a:r>
          </a:p>
          <a:p>
            <a:endParaRPr lang="en-US" sz="2000" dirty="0" smtClean="0">
              <a:latin typeface="Times New Roman" pitchFamily="18" charset="0"/>
              <a:cs typeface="Times New Roman" pitchFamily="18" charset="0"/>
            </a:endParaRPr>
          </a:p>
        </p:txBody>
      </p:sp>
      <p:sp>
        <p:nvSpPr>
          <p:cNvPr id="7" name="Diamond 6"/>
          <p:cNvSpPr/>
          <p:nvPr/>
        </p:nvSpPr>
        <p:spPr>
          <a:xfrm>
            <a:off x="1828800" y="2286000"/>
            <a:ext cx="1066800" cy="1066800"/>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a:stCxn id="7" idx="1"/>
            <a:endCxn id="7" idx="3"/>
          </p:cNvCxnSpPr>
          <p:nvPr/>
        </p:nvCxnSpPr>
        <p:spPr>
          <a:xfrm>
            <a:off x="1828800" y="2819400"/>
            <a:ext cx="1066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Diamond 10"/>
          <p:cNvSpPr/>
          <p:nvPr/>
        </p:nvSpPr>
        <p:spPr>
          <a:xfrm>
            <a:off x="3124200" y="2286000"/>
            <a:ext cx="1066800" cy="1066800"/>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p:cNvCxnSpPr>
            <a:stCxn id="11" idx="0"/>
            <a:endCxn id="11" idx="2"/>
          </p:cNvCxnSpPr>
          <p:nvPr/>
        </p:nvCxnSpPr>
        <p:spPr>
          <a:xfrm>
            <a:off x="3657600" y="2286000"/>
            <a:ext cx="0" cy="10668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Regular Pentagon 21"/>
          <p:cNvSpPr/>
          <p:nvPr/>
        </p:nvSpPr>
        <p:spPr>
          <a:xfrm>
            <a:off x="838200" y="3581400"/>
            <a:ext cx="762000" cy="762000"/>
          </a:xfrm>
          <a:prstGeom prst="pentag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gular Pentagon 22"/>
          <p:cNvSpPr/>
          <p:nvPr/>
        </p:nvSpPr>
        <p:spPr>
          <a:xfrm>
            <a:off x="2667000" y="3581400"/>
            <a:ext cx="762000" cy="762000"/>
          </a:xfrm>
          <a:prstGeom prst="pentag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gular Pentagon 23"/>
          <p:cNvSpPr/>
          <p:nvPr/>
        </p:nvSpPr>
        <p:spPr>
          <a:xfrm>
            <a:off x="1752600" y="3581400"/>
            <a:ext cx="762000" cy="762000"/>
          </a:xfrm>
          <a:prstGeom prst="pentag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gular Pentagon 24"/>
          <p:cNvSpPr/>
          <p:nvPr/>
        </p:nvSpPr>
        <p:spPr>
          <a:xfrm>
            <a:off x="3581400" y="3581400"/>
            <a:ext cx="762000" cy="762000"/>
          </a:xfrm>
          <a:prstGeom prst="pentag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gular Pentagon 25"/>
          <p:cNvSpPr/>
          <p:nvPr/>
        </p:nvSpPr>
        <p:spPr>
          <a:xfrm>
            <a:off x="4572000" y="3581400"/>
            <a:ext cx="762000" cy="762000"/>
          </a:xfrm>
          <a:prstGeom prst="pentag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8" name="Straight Connector 27"/>
          <p:cNvCxnSpPr>
            <a:stCxn id="22" idx="1"/>
            <a:endCxn id="22" idx="5"/>
          </p:cNvCxnSpPr>
          <p:nvPr/>
        </p:nvCxnSpPr>
        <p:spPr>
          <a:xfrm>
            <a:off x="838201" y="3872457"/>
            <a:ext cx="76199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22" idx="5"/>
            <a:endCxn id="22" idx="2"/>
          </p:cNvCxnSpPr>
          <p:nvPr/>
        </p:nvCxnSpPr>
        <p:spPr>
          <a:xfrm flipH="1">
            <a:off x="983729" y="3872457"/>
            <a:ext cx="616470" cy="47094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1752600" y="3886200"/>
            <a:ext cx="76199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a:stCxn id="24" idx="1"/>
            <a:endCxn id="24" idx="4"/>
          </p:cNvCxnSpPr>
          <p:nvPr/>
        </p:nvCxnSpPr>
        <p:spPr>
          <a:xfrm>
            <a:off x="1752601" y="3872457"/>
            <a:ext cx="616470" cy="47094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a:endCxn id="23" idx="2"/>
          </p:cNvCxnSpPr>
          <p:nvPr/>
        </p:nvCxnSpPr>
        <p:spPr>
          <a:xfrm flipH="1">
            <a:off x="2812529" y="3581400"/>
            <a:ext cx="242341" cy="761997"/>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a:endCxn id="23" idx="2"/>
          </p:cNvCxnSpPr>
          <p:nvPr/>
        </p:nvCxnSpPr>
        <p:spPr>
          <a:xfrm flipH="1">
            <a:off x="2812529" y="3886200"/>
            <a:ext cx="623341" cy="457197"/>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a:endCxn id="25" idx="2"/>
          </p:cNvCxnSpPr>
          <p:nvPr/>
        </p:nvCxnSpPr>
        <p:spPr>
          <a:xfrm flipH="1">
            <a:off x="3726929" y="3581400"/>
            <a:ext cx="242341" cy="761997"/>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endCxn id="25" idx="4"/>
          </p:cNvCxnSpPr>
          <p:nvPr/>
        </p:nvCxnSpPr>
        <p:spPr>
          <a:xfrm>
            <a:off x="3969270" y="3581400"/>
            <a:ext cx="228601" cy="761997"/>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a:stCxn id="26" idx="4"/>
          </p:cNvCxnSpPr>
          <p:nvPr/>
        </p:nvCxnSpPr>
        <p:spPr>
          <a:xfrm flipH="1" flipV="1">
            <a:off x="4572000" y="3899940"/>
            <a:ext cx="616471" cy="443457"/>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a:stCxn id="26" idx="4"/>
          </p:cNvCxnSpPr>
          <p:nvPr/>
        </p:nvCxnSpPr>
        <p:spPr>
          <a:xfrm flipH="1" flipV="1">
            <a:off x="4953000" y="3595140"/>
            <a:ext cx="235471" cy="748257"/>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Hexagon 48"/>
          <p:cNvSpPr/>
          <p:nvPr/>
        </p:nvSpPr>
        <p:spPr>
          <a:xfrm>
            <a:off x="609600" y="4648200"/>
            <a:ext cx="533400" cy="457200"/>
          </a:xfrm>
          <a:prstGeom prst="hexag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Hexagon 49"/>
          <p:cNvSpPr/>
          <p:nvPr/>
        </p:nvSpPr>
        <p:spPr>
          <a:xfrm>
            <a:off x="1295400" y="4648200"/>
            <a:ext cx="533400" cy="457200"/>
          </a:xfrm>
          <a:prstGeom prst="hexag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a:off x="1981200" y="4648200"/>
            <a:ext cx="533400" cy="457200"/>
          </a:xfrm>
          <a:prstGeom prst="hexag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a:off x="2667000" y="4648200"/>
            <a:ext cx="533400" cy="457200"/>
          </a:xfrm>
          <a:prstGeom prst="hexag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a:off x="3352800" y="4648200"/>
            <a:ext cx="533400" cy="457200"/>
          </a:xfrm>
          <a:prstGeom prst="hexag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a:off x="4038600" y="4648200"/>
            <a:ext cx="533400" cy="457200"/>
          </a:xfrm>
          <a:prstGeom prst="hexag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a:off x="4724400" y="4648200"/>
            <a:ext cx="533400" cy="457200"/>
          </a:xfrm>
          <a:prstGeom prst="hexag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a:off x="609600" y="5334000"/>
            <a:ext cx="533400" cy="457200"/>
          </a:xfrm>
          <a:prstGeom prst="hexag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a:off x="1295400" y="5334000"/>
            <a:ext cx="533400" cy="457200"/>
          </a:xfrm>
          <a:prstGeom prst="hexag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a:off x="1981200" y="5334000"/>
            <a:ext cx="533400" cy="457200"/>
          </a:xfrm>
          <a:prstGeom prst="hexag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a:off x="2667000" y="5334000"/>
            <a:ext cx="533400" cy="457200"/>
          </a:xfrm>
          <a:prstGeom prst="hexag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a:off x="3352800" y="5334000"/>
            <a:ext cx="533400" cy="457200"/>
          </a:xfrm>
          <a:prstGeom prst="hexag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a:off x="4038600" y="5334000"/>
            <a:ext cx="533400" cy="457200"/>
          </a:xfrm>
          <a:prstGeom prst="hexag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a:off x="4724400" y="5334000"/>
            <a:ext cx="533400" cy="457200"/>
          </a:xfrm>
          <a:prstGeom prst="hexag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4" name="Straight Connector 63"/>
          <p:cNvCxnSpPr>
            <a:stCxn id="49" idx="4"/>
            <a:endCxn id="49" idx="0"/>
          </p:cNvCxnSpPr>
          <p:nvPr/>
        </p:nvCxnSpPr>
        <p:spPr>
          <a:xfrm>
            <a:off x="723900" y="4648200"/>
            <a:ext cx="419100" cy="2286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a:stCxn id="49" idx="3"/>
            <a:endCxn id="49" idx="0"/>
          </p:cNvCxnSpPr>
          <p:nvPr/>
        </p:nvCxnSpPr>
        <p:spPr>
          <a:xfrm>
            <a:off x="609600" y="4876800"/>
            <a:ext cx="5334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a:stCxn id="49" idx="2"/>
            <a:endCxn id="49" idx="0"/>
          </p:cNvCxnSpPr>
          <p:nvPr/>
        </p:nvCxnSpPr>
        <p:spPr>
          <a:xfrm flipV="1">
            <a:off x="723900" y="4876800"/>
            <a:ext cx="419100" cy="2286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a:stCxn id="50" idx="4"/>
            <a:endCxn id="50" idx="0"/>
          </p:cNvCxnSpPr>
          <p:nvPr/>
        </p:nvCxnSpPr>
        <p:spPr>
          <a:xfrm>
            <a:off x="1409700" y="4648200"/>
            <a:ext cx="419100" cy="2286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a:stCxn id="59" idx="3"/>
            <a:endCxn id="59" idx="5"/>
          </p:cNvCxnSpPr>
          <p:nvPr/>
        </p:nvCxnSpPr>
        <p:spPr>
          <a:xfrm flipV="1">
            <a:off x="2667000" y="5334000"/>
            <a:ext cx="419100" cy="2286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a:stCxn id="50" idx="3"/>
            <a:endCxn id="50" idx="1"/>
          </p:cNvCxnSpPr>
          <p:nvPr/>
        </p:nvCxnSpPr>
        <p:spPr>
          <a:xfrm>
            <a:off x="1295400" y="4876800"/>
            <a:ext cx="419100" cy="2286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a:stCxn id="52" idx="4"/>
            <a:endCxn id="52" idx="0"/>
          </p:cNvCxnSpPr>
          <p:nvPr/>
        </p:nvCxnSpPr>
        <p:spPr>
          <a:xfrm>
            <a:off x="2781300" y="4648200"/>
            <a:ext cx="419100" cy="2286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a:stCxn id="51" idx="4"/>
            <a:endCxn id="51" idx="2"/>
          </p:cNvCxnSpPr>
          <p:nvPr/>
        </p:nvCxnSpPr>
        <p:spPr>
          <a:xfrm>
            <a:off x="2095500" y="4648200"/>
            <a:ext cx="0" cy="4572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a:stCxn id="51" idx="4"/>
            <a:endCxn id="51" idx="0"/>
          </p:cNvCxnSpPr>
          <p:nvPr/>
        </p:nvCxnSpPr>
        <p:spPr>
          <a:xfrm>
            <a:off x="2095500" y="4648200"/>
            <a:ext cx="419100" cy="2286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a:stCxn id="51" idx="2"/>
            <a:endCxn id="51" idx="0"/>
          </p:cNvCxnSpPr>
          <p:nvPr/>
        </p:nvCxnSpPr>
        <p:spPr>
          <a:xfrm flipV="1">
            <a:off x="2095500" y="4876800"/>
            <a:ext cx="419100" cy="2286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a:stCxn id="52" idx="4"/>
            <a:endCxn id="52" idx="1"/>
          </p:cNvCxnSpPr>
          <p:nvPr/>
        </p:nvCxnSpPr>
        <p:spPr>
          <a:xfrm>
            <a:off x="2781300" y="4648200"/>
            <a:ext cx="304800" cy="4572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a:stCxn id="52" idx="4"/>
            <a:endCxn id="52" idx="2"/>
          </p:cNvCxnSpPr>
          <p:nvPr/>
        </p:nvCxnSpPr>
        <p:spPr>
          <a:xfrm>
            <a:off x="2781300" y="4648200"/>
            <a:ext cx="0" cy="4572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a:stCxn id="53" idx="4"/>
            <a:endCxn id="53" idx="0"/>
          </p:cNvCxnSpPr>
          <p:nvPr/>
        </p:nvCxnSpPr>
        <p:spPr>
          <a:xfrm>
            <a:off x="3467100" y="4648200"/>
            <a:ext cx="419100" cy="2286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a:stCxn id="53" idx="4"/>
            <a:endCxn id="53" idx="1"/>
          </p:cNvCxnSpPr>
          <p:nvPr/>
        </p:nvCxnSpPr>
        <p:spPr>
          <a:xfrm>
            <a:off x="3467100" y="4648200"/>
            <a:ext cx="304800" cy="4572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a:stCxn id="53" idx="3"/>
            <a:endCxn id="53" idx="1"/>
          </p:cNvCxnSpPr>
          <p:nvPr/>
        </p:nvCxnSpPr>
        <p:spPr>
          <a:xfrm>
            <a:off x="3352800" y="4876800"/>
            <a:ext cx="419100" cy="2286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a:stCxn id="54" idx="3"/>
            <a:endCxn id="54" idx="5"/>
          </p:cNvCxnSpPr>
          <p:nvPr/>
        </p:nvCxnSpPr>
        <p:spPr>
          <a:xfrm flipV="1">
            <a:off x="4038600" y="4648200"/>
            <a:ext cx="419100" cy="2286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a:stCxn id="54" idx="3"/>
            <a:endCxn id="54" idx="0"/>
          </p:cNvCxnSpPr>
          <p:nvPr/>
        </p:nvCxnSpPr>
        <p:spPr>
          <a:xfrm>
            <a:off x="4038600" y="4876800"/>
            <a:ext cx="5334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a:stCxn id="54" idx="2"/>
            <a:endCxn id="54" idx="0"/>
          </p:cNvCxnSpPr>
          <p:nvPr/>
        </p:nvCxnSpPr>
        <p:spPr>
          <a:xfrm flipV="1">
            <a:off x="4152900" y="4876800"/>
            <a:ext cx="419100" cy="2286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a:stCxn id="55" idx="3"/>
            <a:endCxn id="55" idx="5"/>
          </p:cNvCxnSpPr>
          <p:nvPr/>
        </p:nvCxnSpPr>
        <p:spPr>
          <a:xfrm flipV="1">
            <a:off x="4724400" y="4648200"/>
            <a:ext cx="419100" cy="2286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a:stCxn id="55" idx="3"/>
            <a:endCxn id="55" idx="0"/>
          </p:cNvCxnSpPr>
          <p:nvPr/>
        </p:nvCxnSpPr>
        <p:spPr>
          <a:xfrm>
            <a:off x="4724400" y="4876800"/>
            <a:ext cx="5334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a:stCxn id="55" idx="3"/>
            <a:endCxn id="55" idx="1"/>
          </p:cNvCxnSpPr>
          <p:nvPr/>
        </p:nvCxnSpPr>
        <p:spPr>
          <a:xfrm>
            <a:off x="4724400" y="4876800"/>
            <a:ext cx="419100" cy="2286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a:stCxn id="56" idx="3"/>
            <a:endCxn id="56" idx="5"/>
          </p:cNvCxnSpPr>
          <p:nvPr/>
        </p:nvCxnSpPr>
        <p:spPr>
          <a:xfrm flipV="1">
            <a:off x="609600" y="5334000"/>
            <a:ext cx="419100" cy="2286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a:stCxn id="56" idx="2"/>
            <a:endCxn id="56" idx="5"/>
          </p:cNvCxnSpPr>
          <p:nvPr/>
        </p:nvCxnSpPr>
        <p:spPr>
          <a:xfrm flipV="1">
            <a:off x="723900" y="5334000"/>
            <a:ext cx="304800" cy="4572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a:stCxn id="56" idx="2"/>
            <a:endCxn id="56" idx="0"/>
          </p:cNvCxnSpPr>
          <p:nvPr/>
        </p:nvCxnSpPr>
        <p:spPr>
          <a:xfrm flipV="1">
            <a:off x="723900" y="5562600"/>
            <a:ext cx="419100" cy="2286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p:cNvCxnSpPr>
            <a:stCxn id="57" idx="2"/>
            <a:endCxn id="57" idx="4"/>
          </p:cNvCxnSpPr>
          <p:nvPr/>
        </p:nvCxnSpPr>
        <p:spPr>
          <a:xfrm flipV="1">
            <a:off x="1409700" y="5334000"/>
            <a:ext cx="0" cy="4572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a:stCxn id="57" idx="2"/>
            <a:endCxn id="57" idx="5"/>
          </p:cNvCxnSpPr>
          <p:nvPr/>
        </p:nvCxnSpPr>
        <p:spPr>
          <a:xfrm flipV="1">
            <a:off x="1409700" y="5334000"/>
            <a:ext cx="304800" cy="4572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2" name="Straight Connector 141"/>
          <p:cNvCxnSpPr>
            <a:stCxn id="57" idx="2"/>
            <a:endCxn id="57" idx="0"/>
          </p:cNvCxnSpPr>
          <p:nvPr/>
        </p:nvCxnSpPr>
        <p:spPr>
          <a:xfrm flipV="1">
            <a:off x="1409700" y="5562600"/>
            <a:ext cx="419100" cy="2286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a:stCxn id="58" idx="5"/>
            <a:endCxn id="58" idx="1"/>
          </p:cNvCxnSpPr>
          <p:nvPr/>
        </p:nvCxnSpPr>
        <p:spPr>
          <a:xfrm>
            <a:off x="2400300" y="5334000"/>
            <a:ext cx="0" cy="4572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a:stCxn id="58" idx="5"/>
            <a:endCxn id="58" idx="2"/>
          </p:cNvCxnSpPr>
          <p:nvPr/>
        </p:nvCxnSpPr>
        <p:spPr>
          <a:xfrm flipH="1">
            <a:off x="2095500" y="5334000"/>
            <a:ext cx="304800" cy="4572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2" name="Straight Connector 151"/>
          <p:cNvCxnSpPr>
            <a:stCxn id="58" idx="5"/>
            <a:endCxn id="58" idx="3"/>
          </p:cNvCxnSpPr>
          <p:nvPr/>
        </p:nvCxnSpPr>
        <p:spPr>
          <a:xfrm flipH="1">
            <a:off x="1981200" y="5334000"/>
            <a:ext cx="419100" cy="2286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5" name="Straight Connector 154"/>
          <p:cNvCxnSpPr/>
          <p:nvPr/>
        </p:nvCxnSpPr>
        <p:spPr>
          <a:xfrm>
            <a:off x="1409700" y="4648200"/>
            <a:ext cx="381000" cy="2286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a:stCxn id="59" idx="3"/>
            <a:endCxn id="59" idx="1"/>
          </p:cNvCxnSpPr>
          <p:nvPr/>
        </p:nvCxnSpPr>
        <p:spPr>
          <a:xfrm>
            <a:off x="2667000" y="5562600"/>
            <a:ext cx="419100" cy="2286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1" name="Straight Connector 160"/>
          <p:cNvCxnSpPr>
            <a:stCxn id="59" idx="1"/>
          </p:cNvCxnSpPr>
          <p:nvPr/>
        </p:nvCxnSpPr>
        <p:spPr>
          <a:xfrm flipH="1" flipV="1">
            <a:off x="3048000" y="5334000"/>
            <a:ext cx="38100" cy="4572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a:stCxn id="60" idx="4"/>
            <a:endCxn id="60" idx="2"/>
          </p:cNvCxnSpPr>
          <p:nvPr/>
        </p:nvCxnSpPr>
        <p:spPr>
          <a:xfrm>
            <a:off x="3467100" y="5334000"/>
            <a:ext cx="0" cy="4572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a:stCxn id="60" idx="2"/>
            <a:endCxn id="60" idx="5"/>
          </p:cNvCxnSpPr>
          <p:nvPr/>
        </p:nvCxnSpPr>
        <p:spPr>
          <a:xfrm flipV="1">
            <a:off x="3467100" y="5334000"/>
            <a:ext cx="304800" cy="4572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a:stCxn id="60" idx="5"/>
            <a:endCxn id="60" idx="1"/>
          </p:cNvCxnSpPr>
          <p:nvPr/>
        </p:nvCxnSpPr>
        <p:spPr>
          <a:xfrm>
            <a:off x="3771900" y="5334000"/>
            <a:ext cx="0" cy="4572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a:stCxn id="61" idx="2"/>
            <a:endCxn id="61" idx="4"/>
          </p:cNvCxnSpPr>
          <p:nvPr/>
        </p:nvCxnSpPr>
        <p:spPr>
          <a:xfrm flipV="1">
            <a:off x="4152900" y="5334000"/>
            <a:ext cx="0" cy="4572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a:stCxn id="61" idx="4"/>
            <a:endCxn id="61" idx="1"/>
          </p:cNvCxnSpPr>
          <p:nvPr/>
        </p:nvCxnSpPr>
        <p:spPr>
          <a:xfrm>
            <a:off x="4152900" y="5334000"/>
            <a:ext cx="304800" cy="4572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a:stCxn id="61" idx="1"/>
            <a:endCxn id="61" idx="5"/>
          </p:cNvCxnSpPr>
          <p:nvPr/>
        </p:nvCxnSpPr>
        <p:spPr>
          <a:xfrm flipV="1">
            <a:off x="4457700" y="5334000"/>
            <a:ext cx="0" cy="4572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a:stCxn id="62" idx="3"/>
            <a:endCxn id="62" idx="1"/>
          </p:cNvCxnSpPr>
          <p:nvPr/>
        </p:nvCxnSpPr>
        <p:spPr>
          <a:xfrm>
            <a:off x="4724400" y="5562600"/>
            <a:ext cx="419100" cy="2286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6" name="Straight Connector 185"/>
          <p:cNvCxnSpPr>
            <a:stCxn id="62" idx="4"/>
            <a:endCxn id="62" idx="1"/>
          </p:cNvCxnSpPr>
          <p:nvPr/>
        </p:nvCxnSpPr>
        <p:spPr>
          <a:xfrm>
            <a:off x="4838700" y="5334000"/>
            <a:ext cx="304800" cy="4572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a:stCxn id="62" idx="5"/>
            <a:endCxn id="62" idx="1"/>
          </p:cNvCxnSpPr>
          <p:nvPr/>
        </p:nvCxnSpPr>
        <p:spPr>
          <a:xfrm>
            <a:off x="5143500" y="5334000"/>
            <a:ext cx="0" cy="4572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pPr algn="ctr"/>
            <a:r>
              <a:rPr lang="en-US" sz="4000" dirty="0" smtClean="0">
                <a:latin typeface="Times New Roman" pitchFamily="18" charset="0"/>
                <a:cs typeface="Times New Roman" pitchFamily="18" charset="0"/>
              </a:rPr>
              <a:t>Euler’s Recursive Formula</a:t>
            </a:r>
            <a:endParaRPr lang="en-US" sz="40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0" y="990600"/>
            <a:ext cx="9144000" cy="5867400"/>
          </a:xfrm>
        </p:spPr>
        <p:txBody>
          <a:bodyPr>
            <a:normAutofit fontScale="77500" lnSpcReduction="20000"/>
          </a:bodyPr>
          <a:lstStyle/>
          <a:p>
            <a:pPr>
              <a:buNone/>
            </a:pPr>
            <a:r>
              <a:rPr lang="en-US" sz="2400" dirty="0" smtClean="0">
                <a:latin typeface="Times New Roman" pitchFamily="18" charset="0"/>
                <a:cs typeface="Times New Roman" pitchFamily="18" charset="0"/>
              </a:rPr>
              <a:t>Euler let </a:t>
            </a:r>
            <a:r>
              <a:rPr lang="en-US" sz="2400" i="1" dirty="0" err="1" smtClean="0">
                <a:latin typeface="Times New Roman" pitchFamily="18" charset="0"/>
                <a:cs typeface="Times New Roman" pitchFamily="18" charset="0"/>
              </a:rPr>
              <a:t>T</a:t>
            </a:r>
            <a:r>
              <a:rPr lang="en-US" sz="2400" i="1" baseline="-25000" dirty="0" err="1" smtClean="0">
                <a:latin typeface="Times New Roman" pitchFamily="18" charset="0"/>
                <a:cs typeface="Times New Roman" pitchFamily="18" charset="0"/>
              </a:rPr>
              <a:t>n</a:t>
            </a:r>
            <a:r>
              <a:rPr lang="en-US" sz="2400" dirty="0" smtClean="0">
                <a:latin typeface="Times New Roman" pitchFamily="18" charset="0"/>
                <a:cs typeface="Times New Roman" pitchFamily="18" charset="0"/>
              </a:rPr>
              <a:t> be the number of triangulations of a convex </a:t>
            </a:r>
            <a:r>
              <a:rPr lang="en-US" sz="2400" i="1" dirty="0" smtClean="0">
                <a:latin typeface="Times New Roman" pitchFamily="18" charset="0"/>
                <a:cs typeface="Times New Roman" pitchFamily="18" charset="0"/>
              </a:rPr>
              <a:t>n</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gon</a:t>
            </a:r>
            <a:endParaRPr lang="en-US" sz="2400" dirty="0">
              <a:latin typeface="Times New Roman" pitchFamily="18" charset="0"/>
              <a:cs typeface="Times New Roman" pitchFamily="18" charset="0"/>
            </a:endParaRPr>
          </a:p>
          <a:p>
            <a:pPr>
              <a:buNone/>
            </a:pPr>
            <a:endParaRPr lang="en-US" sz="200" dirty="0" smtClean="0">
              <a:latin typeface="Times New Roman" pitchFamily="18" charset="0"/>
              <a:cs typeface="Times New Roman" pitchFamily="18" charset="0"/>
            </a:endParaRPr>
          </a:p>
          <a:p>
            <a:pPr algn="ctr">
              <a:buNone/>
            </a:pPr>
            <a:r>
              <a:rPr lang="en-US" sz="2400" dirty="0" err="1" smtClean="0">
                <a:latin typeface="Times New Roman" pitchFamily="18" charset="0"/>
                <a:cs typeface="Times New Roman" pitchFamily="18" charset="0"/>
              </a:rPr>
              <a:t>T</a:t>
            </a:r>
            <a:r>
              <a:rPr lang="en-US" sz="2400" i="1" baseline="-25000" dirty="0" err="1" smtClean="0">
                <a:latin typeface="Times New Roman" pitchFamily="18" charset="0"/>
                <a:cs typeface="Times New Roman" pitchFamily="18" charset="0"/>
              </a:rPr>
              <a:t>n</a:t>
            </a:r>
            <a:r>
              <a:rPr lang="en-US" sz="2400" dirty="0" smtClean="0">
                <a:latin typeface="Times New Roman" pitchFamily="18" charset="0"/>
                <a:cs typeface="Times New Roman" pitchFamily="18" charset="0"/>
              </a:rPr>
              <a:t> = 2</a:t>
            </a:r>
            <a:r>
              <a:rPr lang="en-US" sz="2400" dirty="0" smtClean="0">
                <a:latin typeface="Times New Roman" pitchFamily="18" charset="0"/>
                <a:cs typeface="Times New Roman" pitchFamily="18" charset="0"/>
                <a:sym typeface="Symbol"/>
              </a:rPr>
              <a:t>610…(4n</a:t>
            </a:r>
            <a:r>
              <a:rPr lang="en-US" sz="2400" i="1" dirty="0" smtClean="0">
                <a:latin typeface="Times New Roman" pitchFamily="18" charset="0"/>
                <a:cs typeface="Times New Roman" pitchFamily="18" charset="0"/>
                <a:sym typeface="Symbol"/>
              </a:rPr>
              <a:t> – </a:t>
            </a:r>
            <a:r>
              <a:rPr lang="en-US" sz="2400" dirty="0" smtClean="0">
                <a:latin typeface="Times New Roman" pitchFamily="18" charset="0"/>
                <a:cs typeface="Times New Roman" pitchFamily="18" charset="0"/>
                <a:sym typeface="Symbol"/>
              </a:rPr>
              <a:t>10)</a:t>
            </a:r>
            <a:r>
              <a:rPr lang="en-US" sz="2400" i="1" dirty="0" smtClean="0">
                <a:latin typeface="Times New Roman" pitchFamily="18" charset="0"/>
                <a:cs typeface="Times New Roman" pitchFamily="18" charset="0"/>
                <a:sym typeface="Symbol"/>
              </a:rPr>
              <a:t>       n </a:t>
            </a:r>
            <a:r>
              <a:rPr lang="en-US" sz="2400" dirty="0" smtClean="0">
                <a:latin typeface="Times New Roman" pitchFamily="18" charset="0"/>
                <a:cs typeface="Times New Roman" pitchFamily="18" charset="0"/>
                <a:sym typeface="Symbol"/>
              </a:rPr>
              <a:t>≥ 3</a:t>
            </a:r>
          </a:p>
          <a:p>
            <a:pPr>
              <a:buNone/>
            </a:pPr>
            <a:r>
              <a:rPr lang="en-US" sz="2400" dirty="0" smtClean="0">
                <a:latin typeface="Times New Roman" pitchFamily="18" charset="0"/>
                <a:cs typeface="Times New Roman" pitchFamily="18" charset="0"/>
                <a:sym typeface="Symbol"/>
              </a:rPr>
              <a:t>   				                    (</a:t>
            </a:r>
            <a:r>
              <a:rPr lang="en-US" sz="2400" i="1" dirty="0" smtClean="0">
                <a:latin typeface="Times New Roman" pitchFamily="18" charset="0"/>
                <a:cs typeface="Times New Roman" pitchFamily="18" charset="0"/>
                <a:sym typeface="Symbol"/>
              </a:rPr>
              <a:t>n</a:t>
            </a:r>
            <a:r>
              <a:rPr lang="en-US" sz="2400" dirty="0" smtClean="0">
                <a:latin typeface="Times New Roman" pitchFamily="18" charset="0"/>
                <a:cs typeface="Times New Roman" pitchFamily="18" charset="0"/>
                <a:sym typeface="Symbol"/>
              </a:rPr>
              <a:t> – 1)!</a:t>
            </a:r>
          </a:p>
          <a:p>
            <a:pPr>
              <a:buNone/>
            </a:pPr>
            <a:endParaRPr lang="en-US" sz="800" dirty="0">
              <a:latin typeface="Times New Roman" pitchFamily="18" charset="0"/>
              <a:cs typeface="Times New Roman" pitchFamily="18" charset="0"/>
            </a:endParaRPr>
          </a:p>
          <a:p>
            <a:pPr algn="ctr">
              <a:buNone/>
            </a:pPr>
            <a:r>
              <a:rPr lang="en-US" sz="2400" i="1" dirty="0" smtClean="0">
                <a:latin typeface="Times New Roman" pitchFamily="18" charset="0"/>
                <a:cs typeface="Times New Roman" pitchFamily="18" charset="0"/>
              </a:rPr>
              <a:t>T</a:t>
            </a:r>
            <a:r>
              <a:rPr lang="en-US" sz="2400" baseline="-25000" dirty="0" smtClean="0">
                <a:latin typeface="Times New Roman" pitchFamily="18" charset="0"/>
                <a:cs typeface="Times New Roman" pitchFamily="18" charset="0"/>
              </a:rPr>
              <a:t>3</a:t>
            </a:r>
            <a:r>
              <a:rPr lang="en-US" sz="2400" dirty="0" smtClean="0">
                <a:latin typeface="Times New Roman" pitchFamily="18" charset="0"/>
                <a:cs typeface="Times New Roman" pitchFamily="18" charset="0"/>
              </a:rPr>
              <a:t> =  2 = 1,  </a:t>
            </a:r>
            <a:r>
              <a:rPr lang="en-US" sz="2400" i="1" dirty="0" smtClean="0">
                <a:latin typeface="Times New Roman" pitchFamily="18" charset="0"/>
                <a:cs typeface="Times New Roman" pitchFamily="18" charset="0"/>
              </a:rPr>
              <a:t>T</a:t>
            </a:r>
            <a:r>
              <a:rPr lang="en-US" sz="2400" baseline="-25000" dirty="0" smtClean="0">
                <a:latin typeface="Times New Roman" pitchFamily="18" charset="0"/>
                <a:cs typeface="Times New Roman" pitchFamily="18" charset="0"/>
              </a:rPr>
              <a:t>4</a:t>
            </a:r>
            <a:r>
              <a:rPr lang="en-US" sz="2400" dirty="0" smtClean="0">
                <a:latin typeface="Times New Roman" pitchFamily="18" charset="0"/>
                <a:cs typeface="Times New Roman" pitchFamily="18" charset="0"/>
              </a:rPr>
              <a:t> = 2</a:t>
            </a:r>
            <a:r>
              <a:rPr lang="en-US" sz="2400" dirty="0" smtClean="0">
                <a:latin typeface="Times New Roman" pitchFamily="18" charset="0"/>
                <a:cs typeface="Times New Roman" pitchFamily="18" charset="0"/>
                <a:sym typeface="Symbol"/>
              </a:rPr>
              <a:t>6 = 2,  and </a:t>
            </a:r>
            <a:r>
              <a:rPr lang="en-US" sz="2400" i="1" dirty="0" smtClean="0">
                <a:latin typeface="Times New Roman" pitchFamily="18" charset="0"/>
                <a:cs typeface="Times New Roman" pitchFamily="18" charset="0"/>
                <a:sym typeface="Symbol"/>
              </a:rPr>
              <a:t>T</a:t>
            </a:r>
            <a:r>
              <a:rPr lang="en-US" sz="2400" baseline="-25000" dirty="0" smtClean="0">
                <a:latin typeface="Times New Roman" pitchFamily="18" charset="0"/>
                <a:cs typeface="Times New Roman" pitchFamily="18" charset="0"/>
                <a:sym typeface="Symbol"/>
              </a:rPr>
              <a:t>5</a:t>
            </a:r>
            <a:r>
              <a:rPr lang="en-US" sz="2400" dirty="0" smtClean="0">
                <a:latin typeface="Times New Roman" pitchFamily="18" charset="0"/>
                <a:cs typeface="Times New Roman" pitchFamily="18" charset="0"/>
                <a:sym typeface="Symbol"/>
              </a:rPr>
              <a:t> = 2610 = 5</a:t>
            </a:r>
            <a:endParaRPr lang="en-US" sz="24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2!                 3!                            4!</a:t>
            </a:r>
          </a:p>
          <a:p>
            <a:pPr>
              <a:buNone/>
            </a:pPr>
            <a:endParaRPr lang="en-US" sz="4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These look like the Catalan numbers, except the subscript of </a:t>
            </a:r>
            <a:r>
              <a:rPr lang="en-US" sz="2400" i="1" dirty="0" err="1" smtClean="0">
                <a:latin typeface="Times New Roman" pitchFamily="18" charset="0"/>
                <a:cs typeface="Times New Roman" pitchFamily="18" charset="0"/>
              </a:rPr>
              <a:t>T</a:t>
            </a:r>
            <a:r>
              <a:rPr lang="en-US" sz="2400" i="1" baseline="-25000" dirty="0" err="1" smtClean="0">
                <a:latin typeface="Times New Roman" pitchFamily="18" charset="0"/>
                <a:cs typeface="Times New Roman" pitchFamily="18" charset="0"/>
              </a:rPr>
              <a:t>n</a:t>
            </a:r>
            <a:r>
              <a:rPr lang="en-US" sz="2400" dirty="0" smtClean="0">
                <a:latin typeface="Times New Roman" pitchFamily="18" charset="0"/>
                <a:cs typeface="Times New Roman" pitchFamily="18" charset="0"/>
              </a:rPr>
              <a:t> is shifted two places to the right, so </a:t>
            </a:r>
            <a:r>
              <a:rPr lang="en-US" sz="2400" i="1" dirty="0" err="1" smtClean="0">
                <a:latin typeface="Times New Roman" pitchFamily="18" charset="0"/>
                <a:cs typeface="Times New Roman" pitchFamily="18" charset="0"/>
              </a:rPr>
              <a:t>C</a:t>
            </a:r>
            <a:r>
              <a:rPr lang="en-US" sz="2400" i="1" baseline="-25000" dirty="0" err="1" smtClean="0">
                <a:latin typeface="Times New Roman" pitchFamily="18" charset="0"/>
                <a:cs typeface="Times New Roman" pitchFamily="18" charset="0"/>
              </a:rPr>
              <a:t>n</a:t>
            </a:r>
            <a:r>
              <a:rPr lang="en-US" sz="2400" dirty="0" smtClean="0">
                <a:latin typeface="Times New Roman" pitchFamily="18" charset="0"/>
                <a:cs typeface="Times New Roman" pitchFamily="18" charset="0"/>
              </a:rPr>
              <a:t> = </a:t>
            </a:r>
            <a:r>
              <a:rPr lang="en-US" sz="2400" i="1" dirty="0" smtClean="0">
                <a:latin typeface="Times New Roman" pitchFamily="18" charset="0"/>
                <a:cs typeface="Times New Roman" pitchFamily="18" charset="0"/>
              </a:rPr>
              <a:t>T</a:t>
            </a:r>
            <a:r>
              <a:rPr lang="en-US" sz="2400" i="1" baseline="-25000" dirty="0" smtClean="0">
                <a:latin typeface="Times New Roman" pitchFamily="18" charset="0"/>
                <a:cs typeface="Times New Roman" pitchFamily="18" charset="0"/>
              </a:rPr>
              <a:t>n</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Substituting </a:t>
            </a:r>
            <a:r>
              <a:rPr lang="en-US" sz="2400" i="1" dirty="0" smtClean="0">
                <a:latin typeface="Times New Roman" pitchFamily="18" charset="0"/>
                <a:cs typeface="Times New Roman" pitchFamily="18" charset="0"/>
              </a:rPr>
              <a:t>n</a:t>
            </a:r>
            <a:r>
              <a:rPr lang="en-US" sz="2400" dirty="0" smtClean="0">
                <a:latin typeface="Times New Roman" pitchFamily="18" charset="0"/>
                <a:cs typeface="Times New Roman" pitchFamily="18" charset="0"/>
              </a:rPr>
              <a:t> + 2 into </a:t>
            </a:r>
            <a:r>
              <a:rPr lang="en-US" sz="2400" i="1" dirty="0" err="1" smtClean="0">
                <a:latin typeface="Times New Roman" pitchFamily="18" charset="0"/>
                <a:cs typeface="Times New Roman" pitchFamily="18" charset="0"/>
              </a:rPr>
              <a:t>T</a:t>
            </a:r>
            <a:r>
              <a:rPr lang="en-US" sz="2400" i="1" baseline="-25000" dirty="0" err="1" smtClean="0">
                <a:latin typeface="Times New Roman" pitchFamily="18" charset="0"/>
                <a:cs typeface="Times New Roman" pitchFamily="18" charset="0"/>
              </a:rPr>
              <a:t>n</a:t>
            </a:r>
            <a:r>
              <a:rPr lang="en-US" sz="2400" dirty="0" smtClean="0">
                <a:latin typeface="Times New Roman" pitchFamily="18" charset="0"/>
                <a:cs typeface="Times New Roman" pitchFamily="18" charset="0"/>
              </a:rPr>
              <a:t> yields:</a:t>
            </a:r>
          </a:p>
          <a:p>
            <a:pPr>
              <a:buNone/>
            </a:pPr>
            <a:endParaRPr lang="en-US" sz="400" baseline="-25000" dirty="0">
              <a:latin typeface="Times New Roman" pitchFamily="18" charset="0"/>
              <a:cs typeface="Times New Roman" pitchFamily="18" charset="0"/>
            </a:endParaRPr>
          </a:p>
          <a:p>
            <a:pPr algn="ctr">
              <a:buNone/>
            </a:pPr>
            <a:r>
              <a:rPr lang="en-US" sz="3400" i="1" dirty="0" err="1" smtClean="0">
                <a:latin typeface="Times New Roman" pitchFamily="18" charset="0"/>
                <a:cs typeface="Times New Roman" pitchFamily="18" charset="0"/>
              </a:rPr>
              <a:t>C</a:t>
            </a:r>
            <a:r>
              <a:rPr lang="en-US" sz="3400" i="1" baseline="-25000" dirty="0" err="1" smtClean="0">
                <a:latin typeface="Times New Roman" pitchFamily="18" charset="0"/>
                <a:cs typeface="Times New Roman" pitchFamily="18" charset="0"/>
              </a:rPr>
              <a:t>n</a:t>
            </a:r>
            <a:r>
              <a:rPr lang="en-US" sz="29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sym typeface="Symbol"/>
              </a:rPr>
              <a:t>2610…(4</a:t>
            </a:r>
            <a:r>
              <a:rPr lang="en-US" sz="2000" i="1" dirty="0" smtClean="0">
                <a:latin typeface="Times New Roman" pitchFamily="18" charset="0"/>
                <a:cs typeface="Times New Roman" pitchFamily="18" charset="0"/>
                <a:sym typeface="Symbol"/>
              </a:rPr>
              <a:t>n</a:t>
            </a:r>
            <a:r>
              <a:rPr lang="en-US" sz="2000" dirty="0" smtClean="0">
                <a:latin typeface="Times New Roman" pitchFamily="18" charset="0"/>
                <a:cs typeface="Times New Roman" pitchFamily="18" charset="0"/>
                <a:sym typeface="Symbol"/>
              </a:rPr>
              <a:t> – 2)</a:t>
            </a:r>
          </a:p>
          <a:p>
            <a:pPr algn="ctr">
              <a:buNone/>
            </a:pPr>
            <a:r>
              <a:rPr lang="en-US" sz="2000" dirty="0" smtClean="0">
                <a:latin typeface="Times New Roman" pitchFamily="18" charset="0"/>
                <a:cs typeface="Times New Roman" pitchFamily="18" charset="0"/>
                <a:sym typeface="Symbol"/>
              </a:rPr>
              <a:t>        (</a:t>
            </a:r>
            <a:r>
              <a:rPr lang="en-US" sz="2000" i="1" dirty="0" smtClean="0">
                <a:latin typeface="Times New Roman" pitchFamily="18" charset="0"/>
                <a:cs typeface="Times New Roman" pitchFamily="18" charset="0"/>
                <a:sym typeface="Symbol"/>
              </a:rPr>
              <a:t>n</a:t>
            </a:r>
            <a:r>
              <a:rPr lang="en-US" sz="2000" dirty="0" smtClean="0">
                <a:latin typeface="Times New Roman" pitchFamily="18" charset="0"/>
                <a:cs typeface="Times New Roman" pitchFamily="18" charset="0"/>
                <a:sym typeface="Symbol"/>
              </a:rPr>
              <a:t> + 1)!</a:t>
            </a:r>
          </a:p>
          <a:p>
            <a:pPr algn="ctr">
              <a:buNone/>
            </a:pPr>
            <a:endParaRPr lang="en-US" sz="1100" dirty="0">
              <a:latin typeface="Times New Roman" pitchFamily="18" charset="0"/>
              <a:cs typeface="Times New Roman" pitchFamily="18" charset="0"/>
              <a:sym typeface="Symbol"/>
            </a:endParaRPr>
          </a:p>
          <a:p>
            <a:pPr algn="ctr">
              <a:buNone/>
            </a:pPr>
            <a:r>
              <a:rPr lang="en-US" sz="3400" i="1" dirty="0" err="1" smtClean="0">
                <a:latin typeface="Times New Roman" pitchFamily="18" charset="0"/>
                <a:cs typeface="Times New Roman" pitchFamily="18" charset="0"/>
                <a:sym typeface="Symbol"/>
              </a:rPr>
              <a:t>C</a:t>
            </a:r>
            <a:r>
              <a:rPr lang="en-US" sz="3400" i="1" baseline="-25000" dirty="0" err="1" smtClean="0">
                <a:latin typeface="Times New Roman" pitchFamily="18" charset="0"/>
                <a:cs typeface="Times New Roman" pitchFamily="18" charset="0"/>
                <a:sym typeface="Symbol"/>
              </a:rPr>
              <a:t>n</a:t>
            </a:r>
            <a:r>
              <a:rPr lang="en-US" sz="2000" i="1" dirty="0" smtClean="0">
                <a:latin typeface="Times New Roman" pitchFamily="18" charset="0"/>
                <a:cs typeface="Times New Roman" pitchFamily="18" charset="0"/>
                <a:sym typeface="Symbol"/>
              </a:rPr>
              <a:t> =  </a:t>
            </a:r>
            <a:r>
              <a:rPr lang="en-US" sz="2000" dirty="0" smtClean="0">
                <a:latin typeface="Times New Roman" pitchFamily="18" charset="0"/>
                <a:cs typeface="Times New Roman" pitchFamily="18" charset="0"/>
                <a:sym typeface="Symbol"/>
              </a:rPr>
              <a:t>4</a:t>
            </a:r>
            <a:r>
              <a:rPr lang="en-US" sz="2000" i="1" dirty="0" smtClean="0">
                <a:latin typeface="Times New Roman" pitchFamily="18" charset="0"/>
                <a:cs typeface="Times New Roman" pitchFamily="18" charset="0"/>
                <a:sym typeface="Symbol"/>
              </a:rPr>
              <a:t>n</a:t>
            </a:r>
            <a:r>
              <a:rPr lang="en-US" sz="2000" dirty="0" smtClean="0">
                <a:latin typeface="Times New Roman" pitchFamily="18" charset="0"/>
                <a:cs typeface="Times New Roman" pitchFamily="18" charset="0"/>
                <a:sym typeface="Symbol"/>
              </a:rPr>
              <a:t> – 2  </a:t>
            </a:r>
            <a:r>
              <a:rPr lang="en-US" sz="2900" dirty="0" smtClean="0">
                <a:latin typeface="Times New Roman" pitchFamily="18" charset="0"/>
                <a:cs typeface="Times New Roman" pitchFamily="18" charset="0"/>
                <a:sym typeface="Symbol"/>
              </a:rPr>
              <a:t>   </a:t>
            </a:r>
            <a:r>
              <a:rPr lang="en-US" sz="2000" dirty="0" smtClean="0">
                <a:latin typeface="Times New Roman" pitchFamily="18" charset="0"/>
                <a:cs typeface="Times New Roman" pitchFamily="18" charset="0"/>
                <a:sym typeface="Symbol"/>
              </a:rPr>
              <a:t>2610…(4</a:t>
            </a:r>
            <a:r>
              <a:rPr lang="en-US" sz="2000" i="1" dirty="0" smtClean="0">
                <a:latin typeface="Times New Roman" pitchFamily="18" charset="0"/>
                <a:cs typeface="Times New Roman" pitchFamily="18" charset="0"/>
                <a:sym typeface="Symbol"/>
              </a:rPr>
              <a:t>n</a:t>
            </a:r>
            <a:r>
              <a:rPr lang="en-US" sz="2000" dirty="0" smtClean="0">
                <a:latin typeface="Times New Roman" pitchFamily="18" charset="0"/>
                <a:cs typeface="Times New Roman" pitchFamily="18" charset="0"/>
                <a:sym typeface="Symbol"/>
              </a:rPr>
              <a:t> – 6)</a:t>
            </a:r>
          </a:p>
          <a:p>
            <a:pPr>
              <a:buNone/>
            </a:pPr>
            <a:r>
              <a:rPr lang="en-US" sz="2000" i="1" dirty="0" smtClean="0">
                <a:latin typeface="Times New Roman" pitchFamily="18" charset="0"/>
                <a:cs typeface="Times New Roman" pitchFamily="18" charset="0"/>
                <a:sym typeface="Symbol"/>
              </a:rPr>
              <a:t>				                   n</a:t>
            </a:r>
            <a:r>
              <a:rPr lang="en-US" sz="2000" dirty="0" smtClean="0">
                <a:latin typeface="Times New Roman" pitchFamily="18" charset="0"/>
                <a:cs typeface="Times New Roman" pitchFamily="18" charset="0"/>
                <a:sym typeface="Symbol"/>
              </a:rPr>
              <a:t> + 1  	           </a:t>
            </a:r>
            <a:r>
              <a:rPr lang="en-US" sz="2000" i="1" dirty="0" smtClean="0">
                <a:latin typeface="Times New Roman" pitchFamily="18" charset="0"/>
                <a:cs typeface="Times New Roman" pitchFamily="18" charset="0"/>
                <a:sym typeface="Symbol"/>
              </a:rPr>
              <a:t>n</a:t>
            </a:r>
            <a:r>
              <a:rPr lang="en-US" sz="2000" dirty="0" smtClean="0">
                <a:latin typeface="Times New Roman" pitchFamily="18" charset="0"/>
                <a:cs typeface="Times New Roman" pitchFamily="18" charset="0"/>
                <a:sym typeface="Symbol"/>
              </a:rPr>
              <a:t>!</a:t>
            </a:r>
          </a:p>
          <a:p>
            <a:pPr>
              <a:buNone/>
            </a:pPr>
            <a:endParaRPr lang="en-US" sz="1100" dirty="0" smtClean="0">
              <a:latin typeface="Times New Roman" pitchFamily="18" charset="0"/>
              <a:cs typeface="Times New Roman" pitchFamily="18" charset="0"/>
              <a:sym typeface="Symbol"/>
            </a:endParaRPr>
          </a:p>
          <a:p>
            <a:pPr algn="ctr">
              <a:buNone/>
            </a:pPr>
            <a:r>
              <a:rPr lang="en-US" sz="3400" i="1" dirty="0" err="1" smtClean="0">
                <a:latin typeface="Times New Roman" pitchFamily="18" charset="0"/>
                <a:cs typeface="Times New Roman" pitchFamily="18" charset="0"/>
                <a:sym typeface="Symbol"/>
              </a:rPr>
              <a:t>C</a:t>
            </a:r>
            <a:r>
              <a:rPr lang="en-US" sz="3400" i="1" baseline="-25000" dirty="0" err="1" smtClean="0">
                <a:latin typeface="Times New Roman" pitchFamily="18" charset="0"/>
                <a:cs typeface="Times New Roman" pitchFamily="18" charset="0"/>
                <a:sym typeface="Symbol"/>
              </a:rPr>
              <a:t>n</a:t>
            </a:r>
            <a:r>
              <a:rPr lang="en-US" sz="2000" i="1" dirty="0" smtClean="0">
                <a:latin typeface="Times New Roman" pitchFamily="18" charset="0"/>
                <a:cs typeface="Times New Roman" pitchFamily="18" charset="0"/>
                <a:sym typeface="Symbol"/>
              </a:rPr>
              <a:t> = </a:t>
            </a:r>
            <a:r>
              <a:rPr lang="en-US" sz="2000" dirty="0" smtClean="0">
                <a:latin typeface="Times New Roman" pitchFamily="18" charset="0"/>
                <a:cs typeface="Times New Roman" pitchFamily="18" charset="0"/>
                <a:sym typeface="Symbol"/>
              </a:rPr>
              <a:t>4</a:t>
            </a:r>
            <a:r>
              <a:rPr lang="en-US" sz="2000" i="1" dirty="0" smtClean="0">
                <a:latin typeface="Times New Roman" pitchFamily="18" charset="0"/>
                <a:cs typeface="Times New Roman" pitchFamily="18" charset="0"/>
                <a:sym typeface="Symbol"/>
              </a:rPr>
              <a:t>n</a:t>
            </a:r>
            <a:r>
              <a:rPr lang="en-US" sz="2000" dirty="0" smtClean="0">
                <a:latin typeface="Times New Roman" pitchFamily="18" charset="0"/>
                <a:cs typeface="Times New Roman" pitchFamily="18" charset="0"/>
                <a:sym typeface="Symbol"/>
              </a:rPr>
              <a:t> – 2  </a:t>
            </a:r>
            <a:r>
              <a:rPr lang="en-US" sz="2900" dirty="0" smtClean="0">
                <a:latin typeface="Times New Roman" pitchFamily="18" charset="0"/>
                <a:cs typeface="Times New Roman" pitchFamily="18" charset="0"/>
                <a:sym typeface="Symbol"/>
              </a:rPr>
              <a:t>  </a:t>
            </a:r>
            <a:r>
              <a:rPr lang="en-US" sz="3400" i="1" dirty="0" smtClean="0">
                <a:latin typeface="Times New Roman" pitchFamily="18" charset="0"/>
                <a:cs typeface="Times New Roman" pitchFamily="18" charset="0"/>
                <a:sym typeface="Symbol"/>
              </a:rPr>
              <a:t>T</a:t>
            </a:r>
            <a:r>
              <a:rPr lang="en-US" sz="3400" i="1" baseline="-25000" dirty="0" smtClean="0">
                <a:latin typeface="Times New Roman" pitchFamily="18" charset="0"/>
                <a:cs typeface="Times New Roman" pitchFamily="18" charset="0"/>
                <a:sym typeface="Symbol"/>
              </a:rPr>
              <a:t>n</a:t>
            </a:r>
            <a:r>
              <a:rPr lang="en-US" sz="3400" baseline="-25000" dirty="0" smtClean="0">
                <a:latin typeface="Times New Roman" pitchFamily="18" charset="0"/>
                <a:cs typeface="Times New Roman" pitchFamily="18" charset="0"/>
                <a:sym typeface="Symbol"/>
              </a:rPr>
              <a:t>+1</a:t>
            </a:r>
          </a:p>
          <a:p>
            <a:pPr>
              <a:buNone/>
            </a:pPr>
            <a:r>
              <a:rPr lang="en-US" sz="2000" i="1" dirty="0" smtClean="0">
                <a:latin typeface="Times New Roman" pitchFamily="18" charset="0"/>
                <a:cs typeface="Times New Roman" pitchFamily="18" charset="0"/>
                <a:sym typeface="Symbol"/>
              </a:rPr>
              <a:t>				                            n </a:t>
            </a:r>
            <a:r>
              <a:rPr lang="en-US" sz="2000" dirty="0" smtClean="0">
                <a:latin typeface="Times New Roman" pitchFamily="18" charset="0"/>
                <a:cs typeface="Times New Roman" pitchFamily="18" charset="0"/>
                <a:sym typeface="Symbol"/>
              </a:rPr>
              <a:t>+ 1  	        </a:t>
            </a:r>
          </a:p>
          <a:p>
            <a:pPr>
              <a:buNone/>
            </a:pPr>
            <a:endParaRPr lang="en-US" sz="300" dirty="0" smtClean="0">
              <a:latin typeface="Times New Roman" pitchFamily="18" charset="0"/>
              <a:cs typeface="Times New Roman" pitchFamily="18" charset="0"/>
              <a:sym typeface="Symbol"/>
            </a:endParaRPr>
          </a:p>
          <a:p>
            <a:pPr>
              <a:buNone/>
            </a:pPr>
            <a:endParaRPr lang="en-US" sz="300" dirty="0" smtClean="0">
              <a:latin typeface="Times New Roman" pitchFamily="18" charset="0"/>
              <a:cs typeface="Times New Roman" pitchFamily="18" charset="0"/>
              <a:sym typeface="Symbol"/>
            </a:endParaRPr>
          </a:p>
          <a:p>
            <a:pPr>
              <a:buNone/>
            </a:pPr>
            <a:r>
              <a:rPr lang="en-US" sz="2000" dirty="0">
                <a:latin typeface="Times New Roman" pitchFamily="18" charset="0"/>
                <a:cs typeface="Times New Roman" pitchFamily="18" charset="0"/>
                <a:sym typeface="Symbol"/>
              </a:rPr>
              <a:t>	</a:t>
            </a:r>
            <a:r>
              <a:rPr lang="en-US" sz="2000" dirty="0" smtClean="0">
                <a:latin typeface="Times New Roman" pitchFamily="18" charset="0"/>
                <a:cs typeface="Times New Roman" pitchFamily="18" charset="0"/>
                <a:sym typeface="Symbol"/>
              </a:rPr>
              <a:t>			        	     </a:t>
            </a:r>
            <a:r>
              <a:rPr lang="en-US" sz="2000" b="1" dirty="0" smtClean="0">
                <a:latin typeface="Times New Roman" pitchFamily="18" charset="0"/>
                <a:cs typeface="Times New Roman" pitchFamily="18" charset="0"/>
                <a:sym typeface="Symbol"/>
              </a:rPr>
              <a:t>=   </a:t>
            </a:r>
            <a:r>
              <a:rPr lang="en-US" sz="2000" dirty="0" smtClean="0">
                <a:latin typeface="Times New Roman" pitchFamily="18" charset="0"/>
                <a:cs typeface="Times New Roman" pitchFamily="18" charset="0"/>
                <a:sym typeface="Symbol"/>
              </a:rPr>
              <a:t>4</a:t>
            </a:r>
            <a:r>
              <a:rPr lang="en-US" sz="2000" i="1" dirty="0" smtClean="0">
                <a:latin typeface="Times New Roman" pitchFamily="18" charset="0"/>
                <a:cs typeface="Times New Roman" pitchFamily="18" charset="0"/>
                <a:sym typeface="Symbol"/>
              </a:rPr>
              <a:t>n</a:t>
            </a:r>
            <a:r>
              <a:rPr lang="en-US" sz="2000" dirty="0" smtClean="0">
                <a:latin typeface="Times New Roman" pitchFamily="18" charset="0"/>
                <a:cs typeface="Times New Roman" pitchFamily="18" charset="0"/>
                <a:sym typeface="Symbol"/>
              </a:rPr>
              <a:t> – 2  </a:t>
            </a:r>
            <a:r>
              <a:rPr lang="en-US" sz="2900" dirty="0" smtClean="0">
                <a:latin typeface="Times New Roman" pitchFamily="18" charset="0"/>
                <a:cs typeface="Times New Roman" pitchFamily="18" charset="0"/>
                <a:sym typeface="Symbol"/>
              </a:rPr>
              <a:t></a:t>
            </a:r>
            <a:r>
              <a:rPr lang="en-US" sz="2000" dirty="0" smtClean="0">
                <a:latin typeface="Times New Roman" pitchFamily="18" charset="0"/>
                <a:cs typeface="Times New Roman" pitchFamily="18" charset="0"/>
                <a:sym typeface="Symbol"/>
              </a:rPr>
              <a:t>   </a:t>
            </a:r>
            <a:r>
              <a:rPr lang="en-US" sz="3400" i="1" dirty="0" err="1" smtClean="0">
                <a:latin typeface="Times New Roman" pitchFamily="18" charset="0"/>
                <a:cs typeface="Times New Roman" pitchFamily="18" charset="0"/>
                <a:sym typeface="Symbol"/>
              </a:rPr>
              <a:t>C</a:t>
            </a:r>
            <a:r>
              <a:rPr lang="en-US" sz="3400" i="1" baseline="-25000" dirty="0" err="1" smtClean="0">
                <a:latin typeface="Times New Roman" pitchFamily="18" charset="0"/>
                <a:cs typeface="Times New Roman" pitchFamily="18" charset="0"/>
                <a:sym typeface="Symbol"/>
              </a:rPr>
              <a:t>n</a:t>
            </a:r>
            <a:r>
              <a:rPr lang="en-US" sz="3400" i="1" baseline="-25000" dirty="0" smtClean="0">
                <a:latin typeface="Times New Roman" pitchFamily="18" charset="0"/>
                <a:cs typeface="Times New Roman" pitchFamily="18" charset="0"/>
                <a:sym typeface="Symbol"/>
              </a:rPr>
              <a:t> – </a:t>
            </a:r>
            <a:r>
              <a:rPr lang="en-US" sz="3400" baseline="-25000" dirty="0" smtClean="0">
                <a:latin typeface="Times New Roman" pitchFamily="18" charset="0"/>
                <a:cs typeface="Times New Roman" pitchFamily="18" charset="0"/>
                <a:sym typeface="Symbol"/>
              </a:rPr>
              <a:t>1</a:t>
            </a:r>
            <a:endParaRPr lang="en-US" sz="2900" baseline="-25000" dirty="0">
              <a:latin typeface="Times New Roman" pitchFamily="18" charset="0"/>
              <a:cs typeface="Times New Roman" pitchFamily="18" charset="0"/>
              <a:sym typeface="Symbol"/>
            </a:endParaRPr>
          </a:p>
          <a:p>
            <a:pPr>
              <a:buNone/>
            </a:pPr>
            <a:r>
              <a:rPr lang="en-US" sz="2900" i="1" baseline="-25000" dirty="0" smtClean="0">
                <a:latin typeface="Times New Roman" pitchFamily="18" charset="0"/>
                <a:cs typeface="Times New Roman" pitchFamily="18" charset="0"/>
                <a:sym typeface="Symbol"/>
              </a:rPr>
              <a:t>				</a:t>
            </a:r>
            <a:r>
              <a:rPr lang="en-US" sz="2900" i="1" dirty="0" smtClean="0">
                <a:latin typeface="Times New Roman" pitchFamily="18" charset="0"/>
                <a:cs typeface="Times New Roman" pitchFamily="18" charset="0"/>
                <a:sym typeface="Symbol"/>
              </a:rPr>
              <a:t>          	        </a:t>
            </a:r>
            <a:r>
              <a:rPr lang="en-US" sz="2000" i="1" dirty="0" smtClean="0">
                <a:latin typeface="Times New Roman" pitchFamily="18" charset="0"/>
                <a:cs typeface="Times New Roman" pitchFamily="18" charset="0"/>
                <a:sym typeface="Symbol"/>
              </a:rPr>
              <a:t>n + 1</a:t>
            </a:r>
            <a:endParaRPr lang="en-US" sz="2000" i="1" dirty="0">
              <a:latin typeface="Times New Roman" pitchFamily="18" charset="0"/>
              <a:cs typeface="Times New Roman" pitchFamily="18" charset="0"/>
              <a:sym typeface="Symbol"/>
            </a:endParaRPr>
          </a:p>
          <a:p>
            <a:pPr>
              <a:buNone/>
            </a:pPr>
            <a:endParaRPr lang="en-US" sz="2400" i="1" dirty="0">
              <a:latin typeface="Times New Roman" pitchFamily="18" charset="0"/>
              <a:cs typeface="Times New Roman" pitchFamily="18" charset="0"/>
            </a:endParaRPr>
          </a:p>
        </p:txBody>
      </p:sp>
      <p:cxnSp>
        <p:nvCxnSpPr>
          <p:cNvPr id="10" name="Straight Connector 9"/>
          <p:cNvCxnSpPr/>
          <p:nvPr/>
        </p:nvCxnSpPr>
        <p:spPr>
          <a:xfrm>
            <a:off x="3352800" y="1676400"/>
            <a:ext cx="19812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819400" y="2438400"/>
            <a:ext cx="3048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038600" y="2438400"/>
            <a:ext cx="381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791200" y="2438400"/>
            <a:ext cx="6096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4191000" y="3886200"/>
            <a:ext cx="12954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733800" y="4724400"/>
            <a:ext cx="5334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4572000" y="4724400"/>
            <a:ext cx="12954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4191000" y="6477000"/>
            <a:ext cx="5334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4191000" y="5638800"/>
            <a:ext cx="4572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990600"/>
            <a:ext cx="8534400" cy="5867400"/>
          </a:xfrm>
        </p:spPr>
        <p:txBody>
          <a:bodyPr>
            <a:normAutofit fontScale="92500" lnSpcReduction="20000"/>
          </a:bodyPr>
          <a:lstStyle/>
          <a:p>
            <a:r>
              <a:rPr lang="en-US" sz="2800" dirty="0" smtClean="0">
                <a:latin typeface="Times New Roman" pitchFamily="18" charset="0"/>
                <a:cs typeface="Times New Roman" pitchFamily="18" charset="0"/>
              </a:rPr>
              <a:t>Suppose </a:t>
            </a:r>
            <a:r>
              <a:rPr lang="en-US" sz="2800" dirty="0">
                <a:latin typeface="Times New Roman" pitchFamily="18" charset="0"/>
                <a:cs typeface="Times New Roman" pitchFamily="18" charset="0"/>
              </a:rPr>
              <a:t>we are given </a:t>
            </a:r>
            <a:r>
              <a:rPr lang="en-US" sz="2800" i="1" dirty="0" smtClean="0">
                <a:latin typeface="Times New Roman" pitchFamily="18" charset="0"/>
                <a:cs typeface="Times New Roman" pitchFamily="18" charset="0"/>
              </a:rPr>
              <a:t>n</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pairs of left and right parentheses. Find the number of correctly </a:t>
            </a:r>
            <a:r>
              <a:rPr lang="en-US" sz="2800" dirty="0" smtClean="0">
                <a:latin typeface="Times New Roman" pitchFamily="18" charset="0"/>
                <a:cs typeface="Times New Roman" pitchFamily="18" charset="0"/>
              </a:rPr>
              <a:t>parenthesized sequences, </a:t>
            </a:r>
            <a:r>
              <a:rPr lang="en-US" sz="2800" i="1" dirty="0" err="1" smtClean="0">
                <a:latin typeface="Times New Roman" pitchFamily="18" charset="0"/>
                <a:cs typeface="Times New Roman" pitchFamily="18" charset="0"/>
              </a:rPr>
              <a:t>P</a:t>
            </a:r>
            <a:r>
              <a:rPr lang="en-US" sz="2800" i="1" baseline="-25000" dirty="0" err="1" smtClean="0">
                <a:latin typeface="Times New Roman" pitchFamily="18" charset="0"/>
                <a:cs typeface="Times New Roman" pitchFamily="18" charset="0"/>
              </a:rPr>
              <a:t>n</a:t>
            </a:r>
            <a:r>
              <a:rPr lang="en-US" sz="2800" dirty="0" smtClean="0">
                <a:latin typeface="Times New Roman" pitchFamily="18" charset="0"/>
                <a:cs typeface="Times New Roman" pitchFamily="18" charset="0"/>
              </a:rPr>
              <a:t>, that </a:t>
            </a:r>
            <a:r>
              <a:rPr lang="en-US" sz="2800" dirty="0">
                <a:latin typeface="Times New Roman" pitchFamily="18" charset="0"/>
                <a:cs typeface="Times New Roman" pitchFamily="18" charset="0"/>
              </a:rPr>
              <a:t>can be formed</a:t>
            </a:r>
            <a:r>
              <a:rPr lang="en-US" sz="2800" dirty="0" smtClean="0">
                <a:latin typeface="Times New Roman" pitchFamily="18" charset="0"/>
                <a:cs typeface="Times New Roman" pitchFamily="18" charset="0"/>
              </a:rPr>
              <a:t>.</a:t>
            </a:r>
          </a:p>
          <a:p>
            <a:pPr algn="ctr">
              <a:buNone/>
            </a:pPr>
            <a:endParaRPr lang="en-US" sz="1300" dirty="0" smtClean="0">
              <a:latin typeface="Times New Roman" pitchFamily="18" charset="0"/>
              <a:cs typeface="Times New Roman" pitchFamily="18" charset="0"/>
            </a:endParaRPr>
          </a:p>
          <a:p>
            <a:pPr algn="ctr">
              <a:buNone/>
            </a:pPr>
            <a:r>
              <a:rPr lang="en-US" sz="2600" dirty="0" smtClean="0">
                <a:latin typeface="Times New Roman" pitchFamily="18" charset="0"/>
                <a:cs typeface="Times New Roman" pitchFamily="18" charset="0"/>
              </a:rPr>
              <a:t>Correct: () ()  </a:t>
            </a:r>
            <a:r>
              <a:rPr lang="en-US" sz="2600" dirty="0">
                <a:latin typeface="Times New Roman" pitchFamily="18" charset="0"/>
                <a:cs typeface="Times New Roman" pitchFamily="18" charset="0"/>
              </a:rPr>
              <a:t> </a:t>
            </a:r>
            <a:r>
              <a:rPr lang="en-US" sz="2600" dirty="0" smtClean="0">
                <a:latin typeface="Times New Roman" pitchFamily="18" charset="0"/>
                <a:cs typeface="Times New Roman" pitchFamily="18" charset="0"/>
              </a:rPr>
              <a:t>     Incorrect: ())(</a:t>
            </a:r>
          </a:p>
          <a:p>
            <a:pPr>
              <a:buNone/>
            </a:pPr>
            <a:endParaRPr lang="en-US" sz="2600" dirty="0" smtClean="0">
              <a:latin typeface="Times New Roman" pitchFamily="18" charset="0"/>
              <a:cs typeface="Times New Roman" pitchFamily="18" charset="0"/>
            </a:endParaRPr>
          </a:p>
          <a:p>
            <a:pPr>
              <a:buNone/>
            </a:pPr>
            <a:r>
              <a:rPr lang="en-US" sz="2600" dirty="0">
                <a:latin typeface="Times New Roman" pitchFamily="18" charset="0"/>
                <a:cs typeface="Times New Roman" pitchFamily="18" charset="0"/>
              </a:rPr>
              <a:t>	</a:t>
            </a:r>
            <a:r>
              <a:rPr lang="en-US" sz="2600" dirty="0" smtClean="0">
                <a:latin typeface="Times New Roman" pitchFamily="18" charset="0"/>
                <a:cs typeface="Times New Roman" pitchFamily="18" charset="0"/>
              </a:rPr>
              <a:t>()					When </a:t>
            </a:r>
            <a:r>
              <a:rPr lang="en-US" sz="2600" i="1" dirty="0" smtClean="0">
                <a:latin typeface="Times New Roman" pitchFamily="18" charset="0"/>
                <a:cs typeface="Times New Roman" pitchFamily="18" charset="0"/>
              </a:rPr>
              <a:t>n = 1, </a:t>
            </a:r>
            <a:r>
              <a:rPr lang="en-US" sz="2600" i="1" dirty="0" err="1" smtClean="0">
                <a:latin typeface="Times New Roman" pitchFamily="18" charset="0"/>
                <a:cs typeface="Times New Roman" pitchFamily="18" charset="0"/>
              </a:rPr>
              <a:t>P</a:t>
            </a:r>
            <a:r>
              <a:rPr lang="en-US" sz="2600" i="1" baseline="-25000" dirty="0" err="1" smtClean="0">
                <a:latin typeface="Times New Roman" pitchFamily="18" charset="0"/>
                <a:cs typeface="Times New Roman" pitchFamily="18" charset="0"/>
              </a:rPr>
              <a:t>n</a:t>
            </a:r>
            <a:r>
              <a:rPr lang="en-US" sz="2600" i="1" dirty="0" smtClean="0">
                <a:latin typeface="Times New Roman" pitchFamily="18" charset="0"/>
                <a:cs typeface="Times New Roman" pitchFamily="18" charset="0"/>
              </a:rPr>
              <a:t> = 1</a:t>
            </a:r>
          </a:p>
          <a:p>
            <a:pPr>
              <a:buNone/>
            </a:pPr>
            <a:endParaRPr lang="en-US" sz="2600" dirty="0" smtClean="0">
              <a:latin typeface="Times New Roman" pitchFamily="18" charset="0"/>
              <a:cs typeface="Times New Roman" pitchFamily="18" charset="0"/>
            </a:endParaRPr>
          </a:p>
          <a:p>
            <a:pPr>
              <a:buNone/>
            </a:pPr>
            <a:r>
              <a:rPr lang="en-US" sz="2600" dirty="0" smtClean="0">
                <a:latin typeface="Times New Roman" pitchFamily="18" charset="0"/>
                <a:cs typeface="Times New Roman" pitchFamily="18" charset="0"/>
              </a:rPr>
              <a:t>	()(), (())				When </a:t>
            </a:r>
            <a:r>
              <a:rPr lang="en-US" sz="2600" i="1" dirty="0" smtClean="0">
                <a:latin typeface="Times New Roman" pitchFamily="18" charset="0"/>
                <a:cs typeface="Times New Roman" pitchFamily="18" charset="0"/>
              </a:rPr>
              <a:t>n</a:t>
            </a:r>
            <a:r>
              <a:rPr lang="en-US" sz="2600" dirty="0" smtClean="0">
                <a:latin typeface="Times New Roman" pitchFamily="18" charset="0"/>
                <a:cs typeface="Times New Roman" pitchFamily="18" charset="0"/>
              </a:rPr>
              <a:t> = 2, </a:t>
            </a:r>
            <a:r>
              <a:rPr lang="en-US" sz="2600" i="1" dirty="0" err="1" smtClean="0">
                <a:latin typeface="Times New Roman" pitchFamily="18" charset="0"/>
                <a:cs typeface="Times New Roman" pitchFamily="18" charset="0"/>
              </a:rPr>
              <a:t>P</a:t>
            </a:r>
            <a:r>
              <a:rPr lang="en-US" sz="2600" i="1" baseline="-25000" dirty="0" err="1" smtClean="0">
                <a:latin typeface="Times New Roman" pitchFamily="18" charset="0"/>
                <a:cs typeface="Times New Roman" pitchFamily="18" charset="0"/>
              </a:rPr>
              <a:t>n</a:t>
            </a:r>
            <a:r>
              <a:rPr lang="en-US" sz="2600" dirty="0" smtClean="0">
                <a:latin typeface="Times New Roman" pitchFamily="18" charset="0"/>
                <a:cs typeface="Times New Roman" pitchFamily="18" charset="0"/>
              </a:rPr>
              <a:t> = 2</a:t>
            </a:r>
          </a:p>
          <a:p>
            <a:pPr>
              <a:buNone/>
            </a:pPr>
            <a:endParaRPr lang="en-US" sz="2600" dirty="0" smtClean="0">
              <a:latin typeface="Times New Roman" pitchFamily="18" charset="0"/>
              <a:cs typeface="Times New Roman" pitchFamily="18" charset="0"/>
            </a:endParaRPr>
          </a:p>
          <a:p>
            <a:pPr>
              <a:buNone/>
            </a:pPr>
            <a:r>
              <a:rPr lang="en-US" sz="2600" dirty="0" smtClean="0">
                <a:latin typeface="Times New Roman" pitchFamily="18" charset="0"/>
                <a:cs typeface="Times New Roman" pitchFamily="18" charset="0"/>
              </a:rPr>
              <a:t>	()()(), (())(), </a:t>
            </a:r>
            <a:r>
              <a:rPr lang="en-US" sz="2600" dirty="0">
                <a:latin typeface="Times New Roman" pitchFamily="18" charset="0"/>
                <a:cs typeface="Times New Roman" pitchFamily="18" charset="0"/>
              </a:rPr>
              <a:t>()(()), (()()), </a:t>
            </a:r>
            <a:r>
              <a:rPr lang="en-US" sz="2600" dirty="0" smtClean="0">
                <a:latin typeface="Times New Roman" pitchFamily="18" charset="0"/>
                <a:cs typeface="Times New Roman" pitchFamily="18" charset="0"/>
              </a:rPr>
              <a:t>((()))	When </a:t>
            </a:r>
            <a:r>
              <a:rPr lang="en-US" sz="2600" i="1" dirty="0" smtClean="0">
                <a:latin typeface="Times New Roman" pitchFamily="18" charset="0"/>
                <a:cs typeface="Times New Roman" pitchFamily="18" charset="0"/>
              </a:rPr>
              <a:t>n</a:t>
            </a:r>
            <a:r>
              <a:rPr lang="en-US" sz="2600" dirty="0" smtClean="0">
                <a:latin typeface="Times New Roman" pitchFamily="18" charset="0"/>
                <a:cs typeface="Times New Roman" pitchFamily="18" charset="0"/>
              </a:rPr>
              <a:t> = 3, </a:t>
            </a:r>
            <a:r>
              <a:rPr lang="en-US" sz="2600" i="1" dirty="0" err="1" smtClean="0">
                <a:latin typeface="Times New Roman" pitchFamily="18" charset="0"/>
                <a:cs typeface="Times New Roman" pitchFamily="18" charset="0"/>
              </a:rPr>
              <a:t>P</a:t>
            </a:r>
            <a:r>
              <a:rPr lang="en-US" sz="2600" i="1" baseline="-25000" dirty="0" err="1" smtClean="0">
                <a:latin typeface="Times New Roman" pitchFamily="18" charset="0"/>
                <a:cs typeface="Times New Roman" pitchFamily="18" charset="0"/>
              </a:rPr>
              <a:t>n</a:t>
            </a:r>
            <a:r>
              <a:rPr lang="en-US" sz="2600" dirty="0" smtClean="0">
                <a:latin typeface="Times New Roman" pitchFamily="18" charset="0"/>
                <a:cs typeface="Times New Roman" pitchFamily="18" charset="0"/>
              </a:rPr>
              <a:t> = 5</a:t>
            </a:r>
          </a:p>
          <a:p>
            <a:pPr>
              <a:buNone/>
            </a:pPr>
            <a:endParaRPr lang="en-US" sz="2600" dirty="0" smtClean="0">
              <a:latin typeface="Times New Roman" pitchFamily="18" charset="0"/>
              <a:cs typeface="Times New Roman" pitchFamily="18" charset="0"/>
            </a:endParaRPr>
          </a:p>
          <a:p>
            <a:pPr>
              <a:buNone/>
            </a:pPr>
            <a:r>
              <a:rPr lang="en-US" sz="2600" dirty="0" smtClean="0">
                <a:latin typeface="Times New Roman" pitchFamily="18" charset="0"/>
                <a:cs typeface="Times New Roman" pitchFamily="18" charset="0"/>
              </a:rPr>
              <a:t>	(((()))), ((()())), ((())()), (()(())),	When </a:t>
            </a:r>
            <a:r>
              <a:rPr lang="en-US" sz="2600" i="1" dirty="0" smtClean="0">
                <a:latin typeface="Times New Roman" pitchFamily="18" charset="0"/>
                <a:cs typeface="Times New Roman" pitchFamily="18" charset="0"/>
              </a:rPr>
              <a:t>n</a:t>
            </a:r>
            <a:r>
              <a:rPr lang="en-US" sz="2600" dirty="0" smtClean="0">
                <a:latin typeface="Times New Roman" pitchFamily="18" charset="0"/>
                <a:cs typeface="Times New Roman" pitchFamily="18" charset="0"/>
              </a:rPr>
              <a:t> = 4, </a:t>
            </a:r>
            <a:r>
              <a:rPr lang="en-US" sz="2600" i="1" dirty="0" err="1" smtClean="0">
                <a:latin typeface="Times New Roman" pitchFamily="18" charset="0"/>
                <a:cs typeface="Times New Roman" pitchFamily="18" charset="0"/>
              </a:rPr>
              <a:t>P</a:t>
            </a:r>
            <a:r>
              <a:rPr lang="en-US" sz="2600" i="1" baseline="-25000" dirty="0" err="1" smtClean="0">
                <a:latin typeface="Times New Roman" pitchFamily="18" charset="0"/>
                <a:cs typeface="Times New Roman" pitchFamily="18" charset="0"/>
              </a:rPr>
              <a:t>n</a:t>
            </a:r>
            <a:r>
              <a:rPr lang="en-US" sz="2600" i="1" dirty="0" smtClean="0">
                <a:latin typeface="Times New Roman" pitchFamily="18" charset="0"/>
                <a:cs typeface="Times New Roman" pitchFamily="18" charset="0"/>
              </a:rPr>
              <a:t> </a:t>
            </a:r>
            <a:r>
              <a:rPr lang="en-US" sz="2600" dirty="0" smtClean="0">
                <a:latin typeface="Times New Roman" pitchFamily="18" charset="0"/>
                <a:cs typeface="Times New Roman" pitchFamily="18" charset="0"/>
              </a:rPr>
              <a:t>= 14</a:t>
            </a:r>
          </a:p>
          <a:p>
            <a:pPr>
              <a:buNone/>
            </a:pPr>
            <a:r>
              <a:rPr lang="en-US" sz="2600" dirty="0" smtClean="0">
                <a:latin typeface="Times New Roman" pitchFamily="18" charset="0"/>
                <a:cs typeface="Times New Roman" pitchFamily="18" charset="0"/>
              </a:rPr>
              <a:t>	(()()()), (())(()), ()()()(), ()(())(), </a:t>
            </a:r>
          </a:p>
          <a:p>
            <a:pPr>
              <a:buNone/>
            </a:pPr>
            <a:r>
              <a:rPr lang="en-US" sz="2600" dirty="0" smtClean="0">
                <a:latin typeface="Times New Roman" pitchFamily="18" charset="0"/>
                <a:cs typeface="Times New Roman" pitchFamily="18" charset="0"/>
              </a:rPr>
              <a:t>	()()(()), ()(()()), ()((())), (())()(),</a:t>
            </a:r>
          </a:p>
          <a:p>
            <a:pPr>
              <a:buNone/>
            </a:pPr>
            <a:r>
              <a:rPr lang="en-US" sz="2600" dirty="0" smtClean="0">
                <a:latin typeface="Times New Roman" pitchFamily="18" charset="0"/>
                <a:cs typeface="Times New Roman" pitchFamily="18" charset="0"/>
              </a:rPr>
              <a:t>	(()())(), ((()))()</a:t>
            </a:r>
            <a:endParaRPr lang="en-US" sz="2600" dirty="0">
              <a:latin typeface="Times New Roman" pitchFamily="18" charset="0"/>
              <a:cs typeface="Times New Roman" pitchFamily="18" charset="0"/>
            </a:endParaRPr>
          </a:p>
        </p:txBody>
      </p:sp>
      <p:sp>
        <p:nvSpPr>
          <p:cNvPr id="4" name="Title 1"/>
          <p:cNvSpPr>
            <a:spLocks noGrp="1"/>
          </p:cNvSpPr>
          <p:nvPr>
            <p:ph type="title"/>
          </p:nvPr>
        </p:nvSpPr>
        <p:spPr>
          <a:xfrm>
            <a:off x="0" y="-228600"/>
            <a:ext cx="9144000" cy="1143000"/>
          </a:xfrm>
        </p:spPr>
        <p:txBody>
          <a:bodyPr>
            <a:normAutofit fontScale="90000"/>
          </a:bodyPr>
          <a:lstStyle/>
          <a:p>
            <a:r>
              <a:rPr lang="en-US" sz="4400" dirty="0" smtClean="0">
                <a:latin typeface="Times New Roman" pitchFamily="18" charset="0"/>
                <a:cs typeface="Times New Roman" pitchFamily="18" charset="0"/>
              </a:rPr>
              <a:t> Catalan’s </a:t>
            </a:r>
            <a:r>
              <a:rPr lang="en-US" sz="4400" dirty="0" err="1" smtClean="0">
                <a:latin typeface="Times New Roman" pitchFamily="18" charset="0"/>
                <a:cs typeface="Times New Roman" pitchFamily="18" charset="0"/>
              </a:rPr>
              <a:t>Parenthesization</a:t>
            </a:r>
            <a:r>
              <a:rPr lang="en-US" sz="4400" dirty="0" smtClean="0">
                <a:latin typeface="Times New Roman" pitchFamily="18" charset="0"/>
                <a:cs typeface="Times New Roman" pitchFamily="18" charset="0"/>
              </a:rPr>
              <a:t> Problem</a:t>
            </a:r>
            <a:endParaRPr lang="en-US" sz="3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dirty="0" smtClean="0">
                <a:latin typeface="Times New Roman" pitchFamily="18" charset="0"/>
                <a:cs typeface="Times New Roman" pitchFamily="18" charset="0"/>
              </a:rPr>
              <a:t>Since |</a:t>
            </a:r>
            <a:r>
              <a:rPr lang="en-US" sz="3600" i="1" dirty="0" err="1" smtClean="0">
                <a:latin typeface="Times New Roman" pitchFamily="18" charset="0"/>
                <a:cs typeface="Times New Roman" pitchFamily="18" charset="0"/>
              </a:rPr>
              <a:t>P</a:t>
            </a:r>
            <a:r>
              <a:rPr lang="en-US" sz="3600" i="1" baseline="-25000" dirty="0" err="1" smtClean="0">
                <a:latin typeface="Times New Roman" pitchFamily="18" charset="0"/>
                <a:cs typeface="Times New Roman" pitchFamily="18" charset="0"/>
              </a:rPr>
              <a:t>n</a:t>
            </a:r>
            <a:r>
              <a:rPr lang="en-US" sz="3600" i="1" dirty="0" smtClean="0">
                <a:latin typeface="Times New Roman" pitchFamily="18" charset="0"/>
                <a:cs typeface="Times New Roman" pitchFamily="18" charset="0"/>
              </a:rPr>
              <a:t>| = |</a:t>
            </a:r>
            <a:r>
              <a:rPr lang="en-US" sz="3600" i="1" dirty="0" err="1" smtClean="0">
                <a:latin typeface="Times New Roman" pitchFamily="18" charset="0"/>
                <a:cs typeface="Times New Roman" pitchFamily="18" charset="0"/>
              </a:rPr>
              <a:t>T</a:t>
            </a:r>
            <a:r>
              <a:rPr lang="en-US" sz="3600" i="1" baseline="-25000" dirty="0" err="1" smtClean="0">
                <a:latin typeface="Times New Roman" pitchFamily="18" charset="0"/>
                <a:cs typeface="Times New Roman" pitchFamily="18" charset="0"/>
              </a:rPr>
              <a:t>n</a:t>
            </a:r>
            <a:r>
              <a:rPr lang="en-US" sz="3600" i="1" dirty="0" smtClean="0">
                <a:latin typeface="Times New Roman" pitchFamily="18" charset="0"/>
                <a:cs typeface="Times New Roman" pitchFamily="18" charset="0"/>
              </a:rPr>
              <a:t>| = </a:t>
            </a:r>
            <a:r>
              <a:rPr lang="en-US" sz="3600" i="1" dirty="0" err="1" smtClean="0">
                <a:latin typeface="Times New Roman" pitchFamily="18" charset="0"/>
                <a:cs typeface="Times New Roman" pitchFamily="18" charset="0"/>
              </a:rPr>
              <a:t>C</a:t>
            </a:r>
            <a:r>
              <a:rPr lang="en-US" sz="3600" i="1" baseline="-25000" dirty="0" err="1" smtClean="0">
                <a:latin typeface="Times New Roman" pitchFamily="18" charset="0"/>
                <a:cs typeface="Times New Roman" pitchFamily="18" charset="0"/>
              </a:rPr>
              <a:t>n</a:t>
            </a:r>
            <a:r>
              <a:rPr lang="en-US" sz="3600" i="1" dirty="0" smtClean="0">
                <a:latin typeface="Times New Roman" pitchFamily="18" charset="0"/>
                <a:cs typeface="Times New Roman" pitchFamily="18" charset="0"/>
              </a:rPr>
              <a:t>, </a:t>
            </a:r>
            <a:r>
              <a:rPr lang="en-US" sz="3600" dirty="0" smtClean="0">
                <a:latin typeface="Times New Roman" pitchFamily="18" charset="0"/>
                <a:cs typeface="Times New Roman" pitchFamily="18" charset="0"/>
              </a:rPr>
              <a:t>a </a:t>
            </a:r>
            <a:r>
              <a:rPr lang="en-US" sz="3600" dirty="0" err="1" smtClean="0">
                <a:latin typeface="Times New Roman" pitchFamily="18" charset="0"/>
                <a:cs typeface="Times New Roman" pitchFamily="18" charset="0"/>
              </a:rPr>
              <a:t>bijection</a:t>
            </a:r>
            <a:r>
              <a:rPr lang="en-US" sz="3600" dirty="0" smtClean="0">
                <a:latin typeface="Times New Roman" pitchFamily="18" charset="0"/>
                <a:cs typeface="Times New Roman" pitchFamily="18" charset="0"/>
              </a:rPr>
              <a:t> must exist between </a:t>
            </a:r>
            <a:r>
              <a:rPr lang="en-US" sz="3600" i="1" dirty="0" err="1" smtClean="0">
                <a:latin typeface="Times New Roman" pitchFamily="18" charset="0"/>
                <a:cs typeface="Times New Roman" pitchFamily="18" charset="0"/>
              </a:rPr>
              <a:t>T</a:t>
            </a:r>
            <a:r>
              <a:rPr lang="en-US" sz="3600" i="1" baseline="-25000" dirty="0" err="1" smtClean="0">
                <a:latin typeface="Times New Roman" pitchFamily="18" charset="0"/>
                <a:cs typeface="Times New Roman" pitchFamily="18" charset="0"/>
              </a:rPr>
              <a:t>n</a:t>
            </a:r>
            <a:r>
              <a:rPr lang="en-US" sz="3600" dirty="0" smtClean="0">
                <a:latin typeface="Times New Roman" pitchFamily="18" charset="0"/>
                <a:cs typeface="Times New Roman" pitchFamily="18" charset="0"/>
              </a:rPr>
              <a:t> and </a:t>
            </a:r>
            <a:r>
              <a:rPr lang="en-US" sz="3600" i="1" dirty="0" err="1" smtClean="0">
                <a:latin typeface="Times New Roman" pitchFamily="18" charset="0"/>
                <a:cs typeface="Times New Roman" pitchFamily="18" charset="0"/>
              </a:rPr>
              <a:t>P</a:t>
            </a:r>
            <a:r>
              <a:rPr lang="en-US" sz="3600" i="1" baseline="-25000" dirty="0" err="1" smtClean="0">
                <a:latin typeface="Times New Roman" pitchFamily="18" charset="0"/>
                <a:cs typeface="Times New Roman" pitchFamily="18" charset="0"/>
              </a:rPr>
              <a:t>n</a:t>
            </a:r>
            <a:endParaRPr lang="en-US" sz="3600" i="1" baseline="-25000"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r>
              <a:rPr lang="en-US" sz="2000" dirty="0" smtClean="0">
                <a:latin typeface="Times New Roman" pitchFamily="18" charset="0"/>
                <a:cs typeface="Times New Roman" pitchFamily="18" charset="0"/>
              </a:rPr>
              <a:t>In 1961, </a:t>
            </a:r>
            <a:r>
              <a:rPr lang="en-US" sz="2000" b="1" dirty="0" smtClean="0">
                <a:latin typeface="Times New Roman" pitchFamily="18" charset="0"/>
                <a:cs typeface="Times New Roman" pitchFamily="18" charset="0"/>
              </a:rPr>
              <a:t>H.G. </a:t>
            </a:r>
            <a:r>
              <a:rPr lang="en-US" sz="2000" b="1" dirty="0" err="1" smtClean="0">
                <a:latin typeface="Times New Roman" pitchFamily="18" charset="0"/>
                <a:cs typeface="Times New Roman" pitchFamily="18" charset="0"/>
              </a:rPr>
              <a:t>Forder</a:t>
            </a:r>
            <a:r>
              <a:rPr lang="en-US" sz="2000" dirty="0" smtClean="0">
                <a:latin typeface="Times New Roman" pitchFamily="18" charset="0"/>
                <a:cs typeface="Times New Roman" pitchFamily="18" charset="0"/>
              </a:rPr>
              <a:t> found a solution to this problem. He let each diagonal spanning adjacent sides be labeled with the parenthesized concatenation of the labels of the sides.</a:t>
            </a:r>
            <a:endParaRPr lang="en-US" sz="2000" dirty="0">
              <a:latin typeface="Times New Roman" pitchFamily="18" charset="0"/>
              <a:cs typeface="Times New Roman" pitchFamily="18" charset="0"/>
            </a:endParaRPr>
          </a:p>
        </p:txBody>
      </p:sp>
      <p:sp>
        <p:nvSpPr>
          <p:cNvPr id="4" name="Hexagon 3"/>
          <p:cNvSpPr/>
          <p:nvPr/>
        </p:nvSpPr>
        <p:spPr>
          <a:xfrm>
            <a:off x="533400" y="3124200"/>
            <a:ext cx="2438400" cy="1219200"/>
          </a:xfrm>
          <a:prstGeom prst="hexago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228600" y="2743200"/>
            <a:ext cx="3124200" cy="1938992"/>
          </a:xfrm>
          <a:prstGeom prst="rect">
            <a:avLst/>
          </a:prstGeom>
          <a:noFill/>
        </p:spPr>
        <p:txBody>
          <a:bodyPr wrap="square" rtlCol="0">
            <a:spAutoFit/>
          </a:bodyPr>
          <a:lstStyle/>
          <a:p>
            <a:r>
              <a:rPr lang="en-US" dirty="0" smtClean="0">
                <a:latin typeface="Times New Roman" pitchFamily="18" charset="0"/>
                <a:cs typeface="Times New Roman" pitchFamily="18" charset="0"/>
              </a:rPr>
              <a:t>	      c		</a:t>
            </a:r>
          </a:p>
          <a:p>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 b                 	              d</a:t>
            </a:r>
          </a:p>
          <a:p>
            <a:r>
              <a:rPr lang="en-US" dirty="0" smtClean="0">
                <a:latin typeface="Times New Roman" pitchFamily="18" charset="0"/>
                <a:cs typeface="Times New Roman" pitchFamily="18" charset="0"/>
              </a:rPr>
              <a:t>	</a:t>
            </a:r>
          </a:p>
          <a:p>
            <a:endParaRPr lang="en-US" sz="1200"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a		             e </a:t>
            </a:r>
            <a:r>
              <a:rPr lang="en-US" dirty="0" smtClean="0"/>
              <a:t>				</a:t>
            </a:r>
            <a:endParaRPr lang="en-US" dirty="0"/>
          </a:p>
        </p:txBody>
      </p:sp>
      <p:sp>
        <p:nvSpPr>
          <p:cNvPr id="7" name="Hexagon 6"/>
          <p:cNvSpPr/>
          <p:nvPr/>
        </p:nvSpPr>
        <p:spPr>
          <a:xfrm>
            <a:off x="3352800" y="3124200"/>
            <a:ext cx="2438400" cy="1219200"/>
          </a:xfrm>
          <a:prstGeom prst="hexago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124200" y="2743200"/>
            <a:ext cx="3124200" cy="1938992"/>
          </a:xfrm>
          <a:prstGeom prst="rect">
            <a:avLst/>
          </a:prstGeom>
          <a:noFill/>
        </p:spPr>
        <p:txBody>
          <a:bodyPr wrap="square" rtlCol="0">
            <a:spAutoFit/>
          </a:bodyPr>
          <a:lstStyle/>
          <a:p>
            <a:r>
              <a:rPr lang="en-US" dirty="0" smtClean="0">
                <a:latin typeface="Times New Roman" pitchFamily="18" charset="0"/>
                <a:cs typeface="Times New Roman" pitchFamily="18" charset="0"/>
              </a:rPr>
              <a:t>	       c		</a:t>
            </a:r>
          </a:p>
          <a:p>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  b                 	             d</a:t>
            </a:r>
          </a:p>
          <a:p>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ab</a:t>
            </a:r>
            <a:r>
              <a:rPr lang="en-US" dirty="0" smtClean="0">
                <a:latin typeface="Times New Roman" pitchFamily="18" charset="0"/>
                <a:cs typeface="Times New Roman" pitchFamily="18" charset="0"/>
              </a:rPr>
              <a:t>)</a:t>
            </a:r>
          </a:p>
          <a:p>
            <a:endParaRPr lang="en-US" sz="1200"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a		             e </a:t>
            </a:r>
            <a:r>
              <a:rPr lang="en-US" dirty="0" smtClean="0"/>
              <a:t>				</a:t>
            </a:r>
            <a:endParaRPr lang="en-US" dirty="0"/>
          </a:p>
        </p:txBody>
      </p:sp>
      <p:cxnSp>
        <p:nvCxnSpPr>
          <p:cNvPr id="12" name="Straight Connector 11"/>
          <p:cNvCxnSpPr/>
          <p:nvPr/>
        </p:nvCxnSpPr>
        <p:spPr>
          <a:xfrm flipV="1">
            <a:off x="3657600" y="3124200"/>
            <a:ext cx="0" cy="1219200"/>
          </a:xfrm>
          <a:prstGeom prst="line">
            <a:avLst/>
          </a:prstGeom>
        </p:spPr>
        <p:style>
          <a:lnRef idx="1">
            <a:schemeClr val="accent1"/>
          </a:lnRef>
          <a:fillRef idx="0">
            <a:schemeClr val="accent1"/>
          </a:fillRef>
          <a:effectRef idx="0">
            <a:schemeClr val="accent1"/>
          </a:effectRef>
          <a:fontRef idx="minor">
            <a:schemeClr val="tx1"/>
          </a:fontRef>
        </p:style>
      </p:cxnSp>
      <p:sp>
        <p:nvSpPr>
          <p:cNvPr id="16" name="Hexagon 15"/>
          <p:cNvSpPr/>
          <p:nvPr/>
        </p:nvSpPr>
        <p:spPr>
          <a:xfrm>
            <a:off x="6172200" y="3124200"/>
            <a:ext cx="2438400" cy="1219200"/>
          </a:xfrm>
          <a:prstGeom prst="hexago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6"/>
          <p:cNvCxnSpPr/>
          <p:nvPr/>
        </p:nvCxnSpPr>
        <p:spPr>
          <a:xfrm flipV="1">
            <a:off x="6477000" y="3124200"/>
            <a:ext cx="0" cy="1219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8305800" y="3124200"/>
            <a:ext cx="0" cy="1219200"/>
          </a:xfrm>
          <a:prstGeom prst="line">
            <a:avLst/>
          </a:prstGeom>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6019800" y="2743200"/>
            <a:ext cx="3124200" cy="1938992"/>
          </a:xfrm>
          <a:prstGeom prst="rect">
            <a:avLst/>
          </a:prstGeom>
          <a:noFill/>
        </p:spPr>
        <p:txBody>
          <a:bodyPr wrap="square" rtlCol="0">
            <a:spAutoFit/>
          </a:bodyPr>
          <a:lstStyle/>
          <a:p>
            <a:r>
              <a:rPr lang="en-US" dirty="0" smtClean="0">
                <a:latin typeface="Times New Roman" pitchFamily="18" charset="0"/>
                <a:cs typeface="Times New Roman" pitchFamily="18" charset="0"/>
              </a:rPr>
              <a:t>	      c		</a:t>
            </a:r>
          </a:p>
          <a:p>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 b                 	           d</a:t>
            </a:r>
          </a:p>
          <a:p>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ab</a:t>
            </a:r>
            <a:r>
              <a:rPr lang="en-US" dirty="0" smtClean="0">
                <a:latin typeface="Times New Roman" pitchFamily="18" charset="0"/>
                <a:cs typeface="Times New Roman" pitchFamily="18" charset="0"/>
              </a:rPr>
              <a:t>)              (de)</a:t>
            </a:r>
          </a:p>
          <a:p>
            <a:endParaRPr lang="en-US" sz="1200"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a		          e </a:t>
            </a:r>
            <a:r>
              <a:rPr lang="en-US" dirty="0" smtClean="0"/>
              <a:t>				</a:t>
            </a:r>
            <a:endParaRPr lang="en-US" dirty="0"/>
          </a:p>
        </p:txBody>
      </p:sp>
      <p:sp>
        <p:nvSpPr>
          <p:cNvPr id="24" name="Hexagon 23"/>
          <p:cNvSpPr/>
          <p:nvPr/>
        </p:nvSpPr>
        <p:spPr>
          <a:xfrm>
            <a:off x="1447800" y="4800600"/>
            <a:ext cx="2438400" cy="1219200"/>
          </a:xfrm>
          <a:prstGeom prst="hexago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flipV="1">
            <a:off x="1752600" y="4800600"/>
            <a:ext cx="0" cy="1219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3581400" y="4800600"/>
            <a:ext cx="0" cy="1219200"/>
          </a:xfrm>
          <a:prstGeom prst="line">
            <a:avLst/>
          </a:prstGeom>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1143000" y="4419600"/>
            <a:ext cx="3124200" cy="1969770"/>
          </a:xfrm>
          <a:prstGeom prst="rect">
            <a:avLst/>
          </a:prstGeom>
          <a:noFill/>
        </p:spPr>
        <p:txBody>
          <a:bodyPr wrap="square" rtlCol="0">
            <a:spAutoFit/>
          </a:bodyPr>
          <a:lstStyle/>
          <a:p>
            <a:r>
              <a:rPr lang="en-US" dirty="0" smtClean="0">
                <a:latin typeface="Times New Roman" pitchFamily="18" charset="0"/>
                <a:cs typeface="Times New Roman" pitchFamily="18" charset="0"/>
              </a:rPr>
              <a:t>	      c		</a:t>
            </a:r>
          </a:p>
          <a:p>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 b</a:t>
            </a:r>
            <a:r>
              <a:rPr lang="en-US" sz="20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ab</a:t>
            </a:r>
            <a:r>
              <a:rPr lang="en-US" dirty="0" smtClean="0">
                <a:latin typeface="Times New Roman" pitchFamily="18" charset="0"/>
                <a:cs typeface="Times New Roman" pitchFamily="18" charset="0"/>
              </a:rPr>
              <a:t>)c) </a:t>
            </a:r>
            <a:r>
              <a:rPr lang="en-US" sz="16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d</a:t>
            </a:r>
          </a:p>
          <a:p>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ab</a:t>
            </a:r>
            <a:r>
              <a:rPr lang="en-US" dirty="0" smtClean="0">
                <a:latin typeface="Times New Roman" pitchFamily="18" charset="0"/>
                <a:cs typeface="Times New Roman" pitchFamily="18" charset="0"/>
              </a:rPr>
              <a:t>)                (de)</a:t>
            </a:r>
          </a:p>
          <a:p>
            <a:endParaRPr lang="en-US" sz="1200"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a		             e </a:t>
            </a:r>
            <a:r>
              <a:rPr lang="en-US" dirty="0" smtClean="0"/>
              <a:t>				</a:t>
            </a:r>
            <a:endParaRPr lang="en-US" dirty="0"/>
          </a:p>
        </p:txBody>
      </p:sp>
      <p:cxnSp>
        <p:nvCxnSpPr>
          <p:cNvPr id="29" name="Straight Connector 28"/>
          <p:cNvCxnSpPr/>
          <p:nvPr/>
        </p:nvCxnSpPr>
        <p:spPr>
          <a:xfrm flipV="1">
            <a:off x="1752600" y="4800600"/>
            <a:ext cx="1828800" cy="1219200"/>
          </a:xfrm>
          <a:prstGeom prst="line">
            <a:avLst/>
          </a:prstGeom>
        </p:spPr>
        <p:style>
          <a:lnRef idx="1">
            <a:schemeClr val="accent1"/>
          </a:lnRef>
          <a:fillRef idx="0">
            <a:schemeClr val="accent1"/>
          </a:fillRef>
          <a:effectRef idx="0">
            <a:schemeClr val="accent1"/>
          </a:effectRef>
          <a:fontRef idx="minor">
            <a:schemeClr val="tx1"/>
          </a:fontRef>
        </p:style>
      </p:cxnSp>
      <p:sp>
        <p:nvSpPr>
          <p:cNvPr id="31" name="Hexagon 30"/>
          <p:cNvSpPr/>
          <p:nvPr/>
        </p:nvSpPr>
        <p:spPr>
          <a:xfrm>
            <a:off x="4648200" y="4876800"/>
            <a:ext cx="2438400" cy="1219200"/>
          </a:xfrm>
          <a:prstGeom prst="hexago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2" name="Straight Connector 31"/>
          <p:cNvCxnSpPr/>
          <p:nvPr/>
        </p:nvCxnSpPr>
        <p:spPr>
          <a:xfrm flipV="1">
            <a:off x="4953000" y="4876800"/>
            <a:ext cx="0" cy="1219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V="1">
            <a:off x="6781800" y="4876800"/>
            <a:ext cx="0" cy="1219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V="1">
            <a:off x="4953000" y="4876800"/>
            <a:ext cx="1828800" cy="1219200"/>
          </a:xfrm>
          <a:prstGeom prst="line">
            <a:avLst/>
          </a:prstGeom>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4343400" y="4495800"/>
            <a:ext cx="3124200" cy="2431435"/>
          </a:xfrm>
          <a:prstGeom prst="rect">
            <a:avLst/>
          </a:prstGeom>
          <a:noFill/>
        </p:spPr>
        <p:txBody>
          <a:bodyPr wrap="square" rtlCol="0">
            <a:spAutoFit/>
          </a:bodyPr>
          <a:lstStyle/>
          <a:p>
            <a:r>
              <a:rPr lang="en-US" dirty="0" smtClean="0">
                <a:latin typeface="Times New Roman" pitchFamily="18" charset="0"/>
                <a:cs typeface="Times New Roman" pitchFamily="18" charset="0"/>
              </a:rPr>
              <a:t>	      c		</a:t>
            </a:r>
          </a:p>
          <a:p>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 b</a:t>
            </a:r>
            <a:r>
              <a:rPr lang="en-US" sz="20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ab</a:t>
            </a:r>
            <a:r>
              <a:rPr lang="en-US" dirty="0" smtClean="0">
                <a:latin typeface="Times New Roman" pitchFamily="18" charset="0"/>
                <a:cs typeface="Times New Roman" pitchFamily="18" charset="0"/>
              </a:rPr>
              <a:t>)c) </a:t>
            </a:r>
            <a:r>
              <a:rPr lang="en-US" sz="16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d</a:t>
            </a:r>
          </a:p>
          <a:p>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ab</a:t>
            </a:r>
            <a:r>
              <a:rPr lang="en-US" dirty="0" smtClean="0">
                <a:latin typeface="Times New Roman" pitchFamily="18" charset="0"/>
                <a:cs typeface="Times New Roman" pitchFamily="18" charset="0"/>
              </a:rPr>
              <a:t>)                (de)</a:t>
            </a:r>
          </a:p>
          <a:p>
            <a:endParaRPr lang="en-US" sz="1200"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a		             e</a:t>
            </a:r>
          </a:p>
          <a:p>
            <a:endParaRPr lang="en-US" sz="900"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ab</a:t>
            </a:r>
            <a:r>
              <a:rPr lang="en-US" dirty="0" smtClean="0">
                <a:latin typeface="Times New Roman" pitchFamily="18" charset="0"/>
                <a:cs typeface="Times New Roman" pitchFamily="18" charset="0"/>
              </a:rPr>
              <a:t>)c)(de))</a:t>
            </a:r>
            <a:r>
              <a:rPr lang="en-US" dirty="0" smtClean="0"/>
              <a:t>				</a:t>
            </a:r>
            <a:endParaRPr lang="en-US" dirty="0"/>
          </a:p>
        </p:txBody>
      </p:sp>
      <p:sp>
        <p:nvSpPr>
          <p:cNvPr id="36" name="TextBox 35"/>
          <p:cNvSpPr txBox="1"/>
          <p:nvPr/>
        </p:nvSpPr>
        <p:spPr>
          <a:xfrm>
            <a:off x="381000" y="6488668"/>
            <a:ext cx="8382000" cy="369332"/>
          </a:xfrm>
          <a:prstGeom prst="rect">
            <a:avLst/>
          </a:prstGeom>
          <a:noFill/>
        </p:spPr>
        <p:txBody>
          <a:bodyPr wrap="square" rtlCol="0">
            <a:spAutoFit/>
          </a:bodyPr>
          <a:lstStyle/>
          <a:p>
            <a:pPr algn="ctr"/>
            <a:r>
              <a:rPr lang="en-US" dirty="0" smtClean="0">
                <a:latin typeface="Times New Roman" pitchFamily="18" charset="0"/>
                <a:cs typeface="Times New Roman" pitchFamily="18" charset="0"/>
              </a:rPr>
              <a:t>Since </a:t>
            </a:r>
            <a:r>
              <a:rPr lang="en-US" i="1" dirty="0" smtClean="0">
                <a:latin typeface="Times New Roman" pitchFamily="18" charset="0"/>
                <a:cs typeface="Times New Roman" pitchFamily="18" charset="0"/>
              </a:rPr>
              <a:t>n</a:t>
            </a:r>
            <a:r>
              <a:rPr lang="en-US" dirty="0" smtClean="0">
                <a:latin typeface="Times New Roman" pitchFamily="18" charset="0"/>
                <a:cs typeface="Times New Roman" pitchFamily="18" charset="0"/>
              </a:rPr>
              <a:t> = 6, there are 14 different ways to triangulate a hexagon</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20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linds(horizontal)">
                                      <p:cBhvr>
                                        <p:cTn id="15" dur="500"/>
                                        <p:tgtEl>
                                          <p:spTgt spid="7"/>
                                        </p:tgtEl>
                                      </p:cBhvr>
                                    </p:animEffect>
                                  </p:childTnLst>
                                </p:cTn>
                              </p:par>
                              <p:par>
                                <p:cTn id="16" presetID="3" presetClass="entr" presetSubtype="10" fill="hold"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blinds(horizontal)">
                                      <p:cBhvr>
                                        <p:cTn id="18" dur="500"/>
                                        <p:tgtEl>
                                          <p:spTgt spid="12"/>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blinds(horizontal)">
                                      <p:cBhvr>
                                        <p:cTn id="21" dur="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checkerboard(across)">
                                      <p:cBhvr>
                                        <p:cTn id="26" dur="500"/>
                                        <p:tgtEl>
                                          <p:spTgt spid="16"/>
                                        </p:tgtEl>
                                      </p:cBhvr>
                                    </p:animEffect>
                                  </p:childTnLst>
                                </p:cTn>
                              </p:par>
                              <p:par>
                                <p:cTn id="27" presetID="5" presetClass="entr" presetSubtype="10" fill="hold" nodeType="with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checkerboard(across)">
                                      <p:cBhvr>
                                        <p:cTn id="29" dur="500"/>
                                        <p:tgtEl>
                                          <p:spTgt spid="17"/>
                                        </p:tgtEl>
                                      </p:cBhvr>
                                    </p:animEffect>
                                  </p:childTnLst>
                                </p:cTn>
                              </p:par>
                              <p:par>
                                <p:cTn id="30" presetID="5" presetClass="entr" presetSubtype="10" fill="hold" nodeType="with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checkerboard(across)">
                                      <p:cBhvr>
                                        <p:cTn id="32" dur="500"/>
                                        <p:tgtEl>
                                          <p:spTgt spid="18"/>
                                        </p:tgtEl>
                                      </p:cBhvr>
                                    </p:animEffect>
                                  </p:childTnLst>
                                </p:cTn>
                              </p:par>
                              <p:par>
                                <p:cTn id="33" presetID="5" presetClass="entr" presetSubtype="10" fill="hold" grpId="0" nodeType="with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checkerboard(across)">
                                      <p:cBhvr>
                                        <p:cTn id="35" dur="500"/>
                                        <p:tgtEl>
                                          <p:spTgt spid="19"/>
                                        </p:tgtEl>
                                      </p:cBhvr>
                                    </p:animEffect>
                                  </p:childTnLst>
                                </p:cTn>
                              </p:par>
                            </p:childTnLst>
                          </p:cTn>
                        </p:par>
                      </p:childTnLst>
                    </p:cTn>
                  </p:par>
                  <p:par>
                    <p:cTn id="36" fill="hold">
                      <p:stCondLst>
                        <p:cond delay="indefinite"/>
                      </p:stCondLst>
                      <p:childTnLst>
                        <p:par>
                          <p:cTn id="37" fill="hold">
                            <p:stCondLst>
                              <p:cond delay="0"/>
                            </p:stCondLst>
                            <p:childTnLst>
                              <p:par>
                                <p:cTn id="38" presetID="5" presetClass="entr" presetSubtype="10" fill="hold" grpId="0" nodeType="clickEffect">
                                  <p:stCondLst>
                                    <p:cond delay="0"/>
                                  </p:stCondLst>
                                  <p:childTnLst>
                                    <p:set>
                                      <p:cBhvr>
                                        <p:cTn id="39" dur="1" fill="hold">
                                          <p:stCondLst>
                                            <p:cond delay="0"/>
                                          </p:stCondLst>
                                        </p:cTn>
                                        <p:tgtEl>
                                          <p:spTgt spid="24"/>
                                        </p:tgtEl>
                                        <p:attrNameLst>
                                          <p:attrName>style.visibility</p:attrName>
                                        </p:attrNameLst>
                                      </p:cBhvr>
                                      <p:to>
                                        <p:strVal val="visible"/>
                                      </p:to>
                                    </p:set>
                                    <p:animEffect transition="in" filter="checkerboard(across)">
                                      <p:cBhvr>
                                        <p:cTn id="40" dur="500"/>
                                        <p:tgtEl>
                                          <p:spTgt spid="24"/>
                                        </p:tgtEl>
                                      </p:cBhvr>
                                    </p:animEffect>
                                  </p:childTnLst>
                                </p:cTn>
                              </p:par>
                              <p:par>
                                <p:cTn id="41" presetID="5" presetClass="entr" presetSubtype="10" fill="hold" nodeType="withEffect">
                                  <p:stCondLst>
                                    <p:cond delay="0"/>
                                  </p:stCondLst>
                                  <p:childTnLst>
                                    <p:set>
                                      <p:cBhvr>
                                        <p:cTn id="42" dur="1" fill="hold">
                                          <p:stCondLst>
                                            <p:cond delay="0"/>
                                          </p:stCondLst>
                                        </p:cTn>
                                        <p:tgtEl>
                                          <p:spTgt spid="25"/>
                                        </p:tgtEl>
                                        <p:attrNameLst>
                                          <p:attrName>style.visibility</p:attrName>
                                        </p:attrNameLst>
                                      </p:cBhvr>
                                      <p:to>
                                        <p:strVal val="visible"/>
                                      </p:to>
                                    </p:set>
                                    <p:animEffect transition="in" filter="checkerboard(across)">
                                      <p:cBhvr>
                                        <p:cTn id="43" dur="500"/>
                                        <p:tgtEl>
                                          <p:spTgt spid="25"/>
                                        </p:tgtEl>
                                      </p:cBhvr>
                                    </p:animEffect>
                                  </p:childTnLst>
                                </p:cTn>
                              </p:par>
                              <p:par>
                                <p:cTn id="44" presetID="5" presetClass="entr" presetSubtype="10" fill="hold" nodeType="withEffect">
                                  <p:stCondLst>
                                    <p:cond delay="0"/>
                                  </p:stCondLst>
                                  <p:childTnLst>
                                    <p:set>
                                      <p:cBhvr>
                                        <p:cTn id="45" dur="1" fill="hold">
                                          <p:stCondLst>
                                            <p:cond delay="0"/>
                                          </p:stCondLst>
                                        </p:cTn>
                                        <p:tgtEl>
                                          <p:spTgt spid="26"/>
                                        </p:tgtEl>
                                        <p:attrNameLst>
                                          <p:attrName>style.visibility</p:attrName>
                                        </p:attrNameLst>
                                      </p:cBhvr>
                                      <p:to>
                                        <p:strVal val="visible"/>
                                      </p:to>
                                    </p:set>
                                    <p:animEffect transition="in" filter="checkerboard(across)">
                                      <p:cBhvr>
                                        <p:cTn id="46" dur="500"/>
                                        <p:tgtEl>
                                          <p:spTgt spid="26"/>
                                        </p:tgtEl>
                                      </p:cBhvr>
                                    </p:animEffect>
                                  </p:childTnLst>
                                </p:cTn>
                              </p:par>
                              <p:par>
                                <p:cTn id="47" presetID="5" presetClass="entr" presetSubtype="10" fill="hold" grpId="0" nodeType="withEffect">
                                  <p:stCondLst>
                                    <p:cond delay="0"/>
                                  </p:stCondLst>
                                  <p:childTnLst>
                                    <p:set>
                                      <p:cBhvr>
                                        <p:cTn id="48" dur="1" fill="hold">
                                          <p:stCondLst>
                                            <p:cond delay="0"/>
                                          </p:stCondLst>
                                        </p:cTn>
                                        <p:tgtEl>
                                          <p:spTgt spid="27"/>
                                        </p:tgtEl>
                                        <p:attrNameLst>
                                          <p:attrName>style.visibility</p:attrName>
                                        </p:attrNameLst>
                                      </p:cBhvr>
                                      <p:to>
                                        <p:strVal val="visible"/>
                                      </p:to>
                                    </p:set>
                                    <p:animEffect transition="in" filter="checkerboard(across)">
                                      <p:cBhvr>
                                        <p:cTn id="49" dur="500"/>
                                        <p:tgtEl>
                                          <p:spTgt spid="27"/>
                                        </p:tgtEl>
                                      </p:cBhvr>
                                    </p:animEffect>
                                  </p:childTnLst>
                                </p:cTn>
                              </p:par>
                              <p:par>
                                <p:cTn id="50" presetID="5" presetClass="entr" presetSubtype="10" fill="hold" nodeType="withEffect">
                                  <p:stCondLst>
                                    <p:cond delay="0"/>
                                  </p:stCondLst>
                                  <p:childTnLst>
                                    <p:set>
                                      <p:cBhvr>
                                        <p:cTn id="51" dur="1" fill="hold">
                                          <p:stCondLst>
                                            <p:cond delay="0"/>
                                          </p:stCondLst>
                                        </p:cTn>
                                        <p:tgtEl>
                                          <p:spTgt spid="29"/>
                                        </p:tgtEl>
                                        <p:attrNameLst>
                                          <p:attrName>style.visibility</p:attrName>
                                        </p:attrNameLst>
                                      </p:cBhvr>
                                      <p:to>
                                        <p:strVal val="visible"/>
                                      </p:to>
                                    </p:set>
                                    <p:animEffect transition="in" filter="checkerboard(across)">
                                      <p:cBhvr>
                                        <p:cTn id="52" dur="500"/>
                                        <p:tgtEl>
                                          <p:spTgt spid="29"/>
                                        </p:tgtEl>
                                      </p:cBhvr>
                                    </p:animEffect>
                                  </p:childTnLst>
                                </p:cTn>
                              </p:par>
                            </p:childTnLst>
                          </p:cTn>
                        </p:par>
                      </p:childTnLst>
                    </p:cTn>
                  </p:par>
                  <p:par>
                    <p:cTn id="53" fill="hold">
                      <p:stCondLst>
                        <p:cond delay="indefinite"/>
                      </p:stCondLst>
                      <p:childTnLst>
                        <p:par>
                          <p:cTn id="54" fill="hold">
                            <p:stCondLst>
                              <p:cond delay="0"/>
                            </p:stCondLst>
                            <p:childTnLst>
                              <p:par>
                                <p:cTn id="55" presetID="5" presetClass="entr" presetSubtype="10" fill="hold" grpId="0" nodeType="clickEffect">
                                  <p:stCondLst>
                                    <p:cond delay="0"/>
                                  </p:stCondLst>
                                  <p:childTnLst>
                                    <p:set>
                                      <p:cBhvr>
                                        <p:cTn id="56" dur="1" fill="hold">
                                          <p:stCondLst>
                                            <p:cond delay="0"/>
                                          </p:stCondLst>
                                        </p:cTn>
                                        <p:tgtEl>
                                          <p:spTgt spid="31"/>
                                        </p:tgtEl>
                                        <p:attrNameLst>
                                          <p:attrName>style.visibility</p:attrName>
                                        </p:attrNameLst>
                                      </p:cBhvr>
                                      <p:to>
                                        <p:strVal val="visible"/>
                                      </p:to>
                                    </p:set>
                                    <p:animEffect transition="in" filter="checkerboard(across)">
                                      <p:cBhvr>
                                        <p:cTn id="57" dur="500"/>
                                        <p:tgtEl>
                                          <p:spTgt spid="31"/>
                                        </p:tgtEl>
                                      </p:cBhvr>
                                    </p:animEffect>
                                  </p:childTnLst>
                                </p:cTn>
                              </p:par>
                              <p:par>
                                <p:cTn id="58" presetID="5" presetClass="entr" presetSubtype="10" fill="hold" nodeType="withEffect">
                                  <p:stCondLst>
                                    <p:cond delay="0"/>
                                  </p:stCondLst>
                                  <p:childTnLst>
                                    <p:set>
                                      <p:cBhvr>
                                        <p:cTn id="59" dur="1" fill="hold">
                                          <p:stCondLst>
                                            <p:cond delay="0"/>
                                          </p:stCondLst>
                                        </p:cTn>
                                        <p:tgtEl>
                                          <p:spTgt spid="32"/>
                                        </p:tgtEl>
                                        <p:attrNameLst>
                                          <p:attrName>style.visibility</p:attrName>
                                        </p:attrNameLst>
                                      </p:cBhvr>
                                      <p:to>
                                        <p:strVal val="visible"/>
                                      </p:to>
                                    </p:set>
                                    <p:animEffect transition="in" filter="checkerboard(across)">
                                      <p:cBhvr>
                                        <p:cTn id="60" dur="500"/>
                                        <p:tgtEl>
                                          <p:spTgt spid="32"/>
                                        </p:tgtEl>
                                      </p:cBhvr>
                                    </p:animEffect>
                                  </p:childTnLst>
                                </p:cTn>
                              </p:par>
                              <p:par>
                                <p:cTn id="61" presetID="5" presetClass="entr" presetSubtype="10" fill="hold" nodeType="withEffect">
                                  <p:stCondLst>
                                    <p:cond delay="0"/>
                                  </p:stCondLst>
                                  <p:childTnLst>
                                    <p:set>
                                      <p:cBhvr>
                                        <p:cTn id="62" dur="1" fill="hold">
                                          <p:stCondLst>
                                            <p:cond delay="0"/>
                                          </p:stCondLst>
                                        </p:cTn>
                                        <p:tgtEl>
                                          <p:spTgt spid="33"/>
                                        </p:tgtEl>
                                        <p:attrNameLst>
                                          <p:attrName>style.visibility</p:attrName>
                                        </p:attrNameLst>
                                      </p:cBhvr>
                                      <p:to>
                                        <p:strVal val="visible"/>
                                      </p:to>
                                    </p:set>
                                    <p:animEffect transition="in" filter="checkerboard(across)">
                                      <p:cBhvr>
                                        <p:cTn id="63" dur="500"/>
                                        <p:tgtEl>
                                          <p:spTgt spid="33"/>
                                        </p:tgtEl>
                                      </p:cBhvr>
                                    </p:animEffect>
                                  </p:childTnLst>
                                </p:cTn>
                              </p:par>
                              <p:par>
                                <p:cTn id="64" presetID="5" presetClass="entr" presetSubtype="10" fill="hold" nodeType="withEffect">
                                  <p:stCondLst>
                                    <p:cond delay="0"/>
                                  </p:stCondLst>
                                  <p:childTnLst>
                                    <p:set>
                                      <p:cBhvr>
                                        <p:cTn id="65" dur="1" fill="hold">
                                          <p:stCondLst>
                                            <p:cond delay="0"/>
                                          </p:stCondLst>
                                        </p:cTn>
                                        <p:tgtEl>
                                          <p:spTgt spid="34"/>
                                        </p:tgtEl>
                                        <p:attrNameLst>
                                          <p:attrName>style.visibility</p:attrName>
                                        </p:attrNameLst>
                                      </p:cBhvr>
                                      <p:to>
                                        <p:strVal val="visible"/>
                                      </p:to>
                                    </p:set>
                                    <p:animEffect transition="in" filter="checkerboard(across)">
                                      <p:cBhvr>
                                        <p:cTn id="66" dur="500"/>
                                        <p:tgtEl>
                                          <p:spTgt spid="34"/>
                                        </p:tgtEl>
                                      </p:cBhvr>
                                    </p:animEffect>
                                  </p:childTnLst>
                                </p:cTn>
                              </p:par>
                              <p:par>
                                <p:cTn id="67" presetID="5" presetClass="entr" presetSubtype="10" fill="hold" grpId="0" nodeType="withEffect">
                                  <p:stCondLst>
                                    <p:cond delay="0"/>
                                  </p:stCondLst>
                                  <p:childTnLst>
                                    <p:set>
                                      <p:cBhvr>
                                        <p:cTn id="68" dur="1" fill="hold">
                                          <p:stCondLst>
                                            <p:cond delay="0"/>
                                          </p:stCondLst>
                                        </p:cTn>
                                        <p:tgtEl>
                                          <p:spTgt spid="35"/>
                                        </p:tgtEl>
                                        <p:attrNameLst>
                                          <p:attrName>style.visibility</p:attrName>
                                        </p:attrNameLst>
                                      </p:cBhvr>
                                      <p:to>
                                        <p:strVal val="visible"/>
                                      </p:to>
                                    </p:set>
                                    <p:animEffect transition="in" filter="checkerboard(across)">
                                      <p:cBhvr>
                                        <p:cTn id="69"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7" grpId="0" animBg="1"/>
      <p:bldP spid="8" grpId="0"/>
      <p:bldP spid="16" grpId="0" animBg="1"/>
      <p:bldP spid="19" grpId="0"/>
      <p:bldP spid="24" grpId="0" animBg="1"/>
      <p:bldP spid="27" grpId="0"/>
      <p:bldP spid="31" grpId="0" animBg="1"/>
      <p:bldP spid="3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8543</TotalTime>
  <Words>1643</Words>
  <Application>Microsoft Office PowerPoint</Application>
  <PresentationFormat>On-screen Show (4:3)</PresentationFormat>
  <Paragraphs>458</Paragraphs>
  <Slides>26</Slides>
  <Notes>5</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Oriel</vt:lpstr>
      <vt:lpstr>The Catalan Numbers and their Applications</vt:lpstr>
      <vt:lpstr>In this presentation…</vt:lpstr>
      <vt:lpstr>The Fibonacci Sequence 0, 1, 1, 2, 3, 5, 8, 13…</vt:lpstr>
      <vt:lpstr>The first few Catalan Numbers</vt:lpstr>
      <vt:lpstr>History of the Catalan Numbers</vt:lpstr>
      <vt:lpstr>Euler’s triangulation of a convex n-gon</vt:lpstr>
      <vt:lpstr>Euler’s Recursive Formula</vt:lpstr>
      <vt:lpstr> Catalan’s Parenthesization Problem</vt:lpstr>
      <vt:lpstr>Since |Pn| = |Tn| = Cn, a bijection must exist between Tn and Pn</vt:lpstr>
      <vt:lpstr>Classic Problem – Mountain Ranges</vt:lpstr>
      <vt:lpstr>Slide 11</vt:lpstr>
      <vt:lpstr>Hankel Matrix</vt:lpstr>
      <vt:lpstr>Slide 13</vt:lpstr>
      <vt:lpstr>Application to Computer Science</vt:lpstr>
      <vt:lpstr>Slide 15</vt:lpstr>
      <vt:lpstr>Slide 16</vt:lpstr>
      <vt:lpstr>Explicit Formula from Euler’s  Recursive Formula</vt:lpstr>
      <vt:lpstr>Slide 18</vt:lpstr>
      <vt:lpstr>Slide 19</vt:lpstr>
      <vt:lpstr>Pascal's Triangle and the Catalan Numbers </vt:lpstr>
      <vt:lpstr> Another Example, Cn = 1     2n               n     n -1</vt:lpstr>
      <vt:lpstr>Generating Function for the  Catalan Numbers</vt:lpstr>
      <vt:lpstr>Slide 23</vt:lpstr>
      <vt:lpstr>… the solution is the Catalan Numbers!</vt:lpstr>
      <vt:lpstr>Any Questions?</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Catalan Numbers and their Applications</dc:title>
  <dc:creator>Christy</dc:creator>
  <cp:lastModifiedBy>Christy</cp:lastModifiedBy>
  <cp:revision>70</cp:revision>
  <dcterms:created xsi:type="dcterms:W3CDTF">2013-03-24T00:53:07Z</dcterms:created>
  <dcterms:modified xsi:type="dcterms:W3CDTF">2013-04-02T00:03:05Z</dcterms:modified>
</cp:coreProperties>
</file>