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ECD4-C7BE-4F84-9944-9AB02743F8AA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45577-A24E-4D7D-82C9-4C3F025A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2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3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6960-12A2-4CAD-B6C7-408AFD706D7D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F6B8-32CB-407F-824A-28FEF9D2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Yield-Curve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105400"/>
            <a:ext cx="30480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Ryan Poirier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SUNY Plattsburgh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Rates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4999"/>
            <a:ext cx="8382000" cy="38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To Maturity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74395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8" y="1295400"/>
            <a:ext cx="4822354" cy="33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Strategies </a:t>
            </a:r>
            <a:r>
              <a:rPr lang="en-US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Bullet: Centralized investment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Barbell: Straddled </a:t>
            </a:r>
            <a:r>
              <a:rPr lang="en-US" dirty="0"/>
              <a:t>i</a:t>
            </a:r>
            <a:r>
              <a:rPr lang="en-US" dirty="0" smtClean="0"/>
              <a:t>nvestment </a:t>
            </a:r>
            <a:r>
              <a:rPr lang="en-US" dirty="0"/>
              <a:t>a</a:t>
            </a:r>
            <a:r>
              <a:rPr lang="en-US" dirty="0" smtClean="0"/>
              <a:t>round the corresponding Bullet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32" y="3810000"/>
            <a:ext cx="3173412" cy="217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6811264" y="5743488"/>
            <a:ext cx="580136" cy="480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5691664"/>
            <a:ext cx="866648" cy="53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92544" y="6224024"/>
            <a:ext cx="84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Barbell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38544" y="5334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6264433" y="4964668"/>
            <a:ext cx="74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en-US" b="0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800" b="0" i="1" smtClean="0">
                            <a:latin typeface="Cambria Math"/>
                          </a:rPr>
                          <m:t>,</m:t>
                        </m:r>
                        <m:r>
                          <a:rPr lang="en-US" sz="3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8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3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3800" i="1" dirty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800" i="1" dirty="0">
                            <a:latin typeface="Cambria Math"/>
                          </a:rPr>
                          <m:t>𝑡</m:t>
                        </m:r>
                        <m:r>
                          <a:rPr lang="en-US" sz="3800" i="1" dirty="0">
                            <a:latin typeface="Cambria Math"/>
                          </a:rPr>
                          <m:t>,</m:t>
                        </m:r>
                        <m:r>
                          <a:rPr lang="en-US" sz="3800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600" dirty="0" smtClean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spot</m:t>
                    </m:r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rate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maturity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level</m:t>
                    </m:r>
                  </m:oMath>
                </a14:m>
                <a:endParaRPr lang="en-US" sz="2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slope</m:t>
                    </m:r>
                  </m:oMath>
                </a14:m>
                <a:endParaRPr lang="en-US" sz="2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curvature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4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Coefficients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524000"/>
                <a:ext cx="60198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524000"/>
                <a:ext cx="6019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81675" y="4814492"/>
                <a:ext cx="3048000" cy="204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Notation:</a:t>
                </a:r>
              </a:p>
              <a:p>
                <a:r>
                  <a:rPr lang="en-US" dirty="0"/>
                  <a:t>  </a:t>
                </a:r>
                <a:r>
                  <a:rPr lang="en-US" dirty="0" smtClean="0"/>
                  <a:t> t = time in the sample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s = interval </a:t>
                </a:r>
                <a:br>
                  <a:rPr lang="en-US" dirty="0" smtClean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l-GR" i="1" dirty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Change in </a:t>
                </a:r>
                <a:r>
                  <a:rPr lang="en-US" dirty="0" smtClean="0"/>
                  <a:t>level </a:t>
                </a:r>
                <a:r>
                  <a:rPr lang="en-US" dirty="0" smtClean="0"/>
                  <a:t>at time t, over the interval s</a:t>
                </a:r>
                <a:endParaRPr lang="en-US" dirty="0"/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75" y="4814492"/>
                <a:ext cx="3048000" cy="2043508"/>
              </a:xfrm>
              <a:prstGeom prst="rect">
                <a:avLst/>
              </a:prstGeom>
              <a:blipFill rotWithShape="1">
                <a:blip r:embed="rId3"/>
                <a:stretch>
                  <a:fillRect l="-160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1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between changes in coefficients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A, B, C, D are to be estimated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These two equations produce the following results: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2400" dirty="0"/>
                            <m:t>Δ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400" dirty="0"/>
                        <m:t>Δ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 dirty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sz="2400" dirty="0"/>
                            <m:t>Δ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400" dirty="0"/>
                        <m:t>Δ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 dirty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for rates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n</m:t>
                    </m:r>
                    <m:r>
                      <m:rPr>
                        <m:nor/>
                      </m:rPr>
                      <a:rPr lang="en-US" b="0" i="0" dirty="0" smtClean="0"/>
                      <m:t>) =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)+[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0 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l-GR" dirty="0"/>
                      <m:t>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l-GR" dirty="0"/>
                      <m:t>Δ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)]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*The Expected Values come from previous slides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y</m:t>
                    </m:r>
                    <m:r>
                      <m:rPr>
                        <m:nor/>
                      </m:rPr>
                      <a:rPr lang="en-US" sz="2800" b="0" i="0" dirty="0" smtClean="0"/>
                      <m:t>(</m:t>
                    </m:r>
                    <m:r>
                      <m:rPr>
                        <m:nor/>
                      </m:rPr>
                      <a:rPr lang="en-US" sz="2800" b="0" i="0" dirty="0" smtClean="0"/>
                      <m:t>n</m:t>
                    </m:r>
                    <m:r>
                      <m:rPr>
                        <m:nor/>
                      </m:rPr>
                      <a:rPr lang="en-US" sz="2800" b="0" i="0" dirty="0" smtClean="0"/>
                      <m:t>) =</m:t>
                    </m:r>
                    <m:d>
                      <m:dPr>
                        <m:endChr m:val="]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l-GR" sz="2800" dirty="0" smtClean="0"/>
                          <m:t>Δ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/>
                          </a:rPr>
                          <m:t>)+[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i="1" dirty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l-GR" sz="2800" dirty="0"/>
                          <m:t>Δ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i="1" dirty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i="1" dirty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l-GR" sz="2800" dirty="0"/>
                          <m:t>Δ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i="1" dirty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7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determined by market conditions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1185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=A(High Bearish) + B(Medium Bearish) + C(Low Bearish) + D(Low Neutral) + E(High Neutral) + F(Low Bullish) + G(Medium Bullish) + H(High Bullish)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  <a:blipFill rotWithShape="1">
                <a:blip r:embed="rId3"/>
                <a:stretch>
                  <a:fillRect t="-190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Estimation of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y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n</m:t>
                    </m:r>
                    <m:r>
                      <m:rPr>
                        <m:nor/>
                      </m:rPr>
                      <a:rPr lang="en-US" dirty="0" smtClean="0"/>
                      <m:t>) =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D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LN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 b="0" i="0" dirty="0" smtClean="0"/>
                      <m:t>+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HN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M</m:t>
                    </m:r>
                    <m:r>
                      <m:rPr>
                        <m:nor/>
                      </m:rPr>
                      <a:rPr lang="en-US" dirty="0"/>
                      <m:t>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HBu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:r>
                  <a:rPr lang="en-US" dirty="0" smtClean="0">
                    <a:latin typeface="Cambria Math"/>
                  </a:rPr>
                  <a:t/>
                </a:r>
                <a:br>
                  <a:rPr lang="en-US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{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D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LN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HN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HBu</m:t>
                    </m:r>
                    <m:r>
                      <m:rPr>
                        <m:nor/>
                      </m:rPr>
                      <a:rPr lang="en-US" dirty="0"/>
                      <m:t>)}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</a:rPr>
                  <a:t/>
                </a:r>
                <a:br>
                  <a:rPr lang="en-US" dirty="0" smtClean="0">
                    <a:latin typeface="Cambria Math"/>
                  </a:rPr>
                </a:br>
                <a:r>
                  <a:rPr lang="en-US" dirty="0" smtClean="0">
                    <a:latin typeface="Cambria Math"/>
                  </a:rPr>
                  <a:t/>
                </a:r>
                <a:br>
                  <a:rPr lang="en-US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{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LBe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D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LN</m:t>
                    </m:r>
                    <m:r>
                      <m:rPr>
                        <m:nor/>
                      </m:rPr>
                      <a:rPr lang="en-US" dirty="0"/>
                      <m:t>)          + 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HN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MBu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HBu</m:t>
                    </m:r>
                    <m:r>
                      <m:rPr>
                        <m:nor/>
                      </m:rPr>
                      <a:rPr lang="en-US" dirty="0"/>
                      <m:t>)}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4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Yield Curves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9654"/>
            <a:ext cx="8686800" cy="385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346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Yield-Curve Strategies</vt:lpstr>
      <vt:lpstr>Overview</vt:lpstr>
      <vt:lpstr>Regression</vt:lpstr>
      <vt:lpstr>Changes in Coefficients </vt:lpstr>
      <vt:lpstr>Interaction between changes in coefficients</vt:lpstr>
      <vt:lpstr>Equation for rates</vt:lpstr>
      <vt:lpstr>"Δ" α_0 determined by market conditions</vt:lpstr>
      <vt:lpstr>Final Estimation of rates</vt:lpstr>
      <vt:lpstr>Initial Yield Curves</vt:lpstr>
      <vt:lpstr>Coupon Rates</vt:lpstr>
      <vt:lpstr>Term To Maturity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Yield Curve Strategies</dc:title>
  <dc:creator>Martha</dc:creator>
  <cp:lastModifiedBy>Martha</cp:lastModifiedBy>
  <cp:revision>26</cp:revision>
  <dcterms:created xsi:type="dcterms:W3CDTF">2013-03-13T02:34:36Z</dcterms:created>
  <dcterms:modified xsi:type="dcterms:W3CDTF">2013-03-30T18:25:57Z</dcterms:modified>
</cp:coreProperties>
</file>