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70" r:id="rId4"/>
    <p:sldId id="271" r:id="rId5"/>
    <p:sldId id="272" r:id="rId6"/>
    <p:sldId id="273" r:id="rId7"/>
    <p:sldId id="274" r:id="rId8"/>
    <p:sldId id="266" r:id="rId9"/>
    <p:sldId id="275" r:id="rId10"/>
    <p:sldId id="276" r:id="rId11"/>
    <p:sldId id="263" r:id="rId12"/>
    <p:sldId id="277" r:id="rId13"/>
    <p:sldId id="278" r:id="rId14"/>
    <p:sldId id="264" r:id="rId15"/>
    <p:sldId id="279" r:id="rId16"/>
    <p:sldId id="280" r:id="rId17"/>
    <p:sldId id="258" r:id="rId18"/>
    <p:sldId id="281" r:id="rId19"/>
    <p:sldId id="282" r:id="rId20"/>
    <p:sldId id="259" r:id="rId21"/>
    <p:sldId id="283" r:id="rId22"/>
    <p:sldId id="262" r:id="rId23"/>
    <p:sldId id="284" r:id="rId24"/>
    <p:sldId id="268" r:id="rId25"/>
    <p:sldId id="285" r:id="rId26"/>
    <p:sldId id="260" r:id="rId27"/>
    <p:sldId id="286" r:id="rId28"/>
    <p:sldId id="287" r:id="rId29"/>
    <p:sldId id="269" r:id="rId30"/>
    <p:sldId id="288" r:id="rId31"/>
    <p:sldId id="261" r:id="rId32"/>
    <p:sldId id="289" r:id="rId33"/>
    <p:sldId id="291" r:id="rId34"/>
    <p:sldId id="290" r:id="rId3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2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emf"/><Relationship Id="rId3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Relationship Id="rId2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Relationship Id="rId2" Type="http://schemas.openxmlformats.org/officeDocument/2006/relationships/image" Target="../media/image17.emf"/><Relationship Id="rId3" Type="http://schemas.openxmlformats.org/officeDocument/2006/relationships/image" Target="../media/image1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818B6-B5F2-8849-9991-F2EEC98F4C59}" type="datetimeFigureOut">
              <a:rPr lang="en-US"/>
              <a:pPr>
                <a:defRPr/>
              </a:pPr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215C2-2873-3B43-8831-7CC2298DD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4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4CC9-6CB1-8049-8DCB-B8B16A365E20}" type="datetimeFigureOut">
              <a:rPr lang="en-US"/>
              <a:pPr>
                <a:defRPr/>
              </a:pPr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B5945-08A2-9144-BDB3-200B16BB9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0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2559A-1B98-F74C-B6DB-CE1832CEF0DE}" type="datetimeFigureOut">
              <a:rPr lang="en-US"/>
              <a:pPr>
                <a:defRPr/>
              </a:pPr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58B9B-E4AF-CA49-824D-7FFB09F0D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137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BC6A7-E6FB-E64A-8DFE-294EDFE83CB2}" type="datetimeFigureOut">
              <a:rPr lang="en-US"/>
              <a:pPr>
                <a:defRPr/>
              </a:pPr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9F98F-6562-EF47-9338-A6EBD838D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60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4D540-195A-634F-ABC1-CD83DAF8340F}" type="datetimeFigureOut">
              <a:rPr lang="en-US"/>
              <a:pPr>
                <a:defRPr/>
              </a:pPr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BE9B5-89EA-C744-86B2-620945FA22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5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1924F-915B-764C-880E-E0A0F62E8994}" type="datetimeFigureOut">
              <a:rPr lang="en-US"/>
              <a:pPr>
                <a:defRPr/>
              </a:pPr>
              <a:t>4/2/13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1EF6B-95B9-C641-BF8C-AD37A1EE5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3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EC237-8927-7142-B542-3EE7738ADBEB}" type="datetimeFigureOut">
              <a:rPr lang="en-US"/>
              <a:pPr>
                <a:defRPr/>
              </a:pPr>
              <a:t>4/2/13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A7196-9D64-D842-906F-90ED65395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87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964B0-BFA7-E04B-814C-E0E072AA9B9F}" type="datetimeFigureOut">
              <a:rPr lang="en-US"/>
              <a:pPr>
                <a:defRPr/>
              </a:pPr>
              <a:t>4/2/13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6F60E-2A6B-7643-A0D6-1CB6CDC8F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50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38DDA-8B17-1B4D-862D-A260461E2472}" type="datetimeFigureOut">
              <a:rPr lang="en-US"/>
              <a:pPr>
                <a:defRPr/>
              </a:pPr>
              <a:t>4/2/13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E5582-5A51-3D4B-A4CC-164206922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6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04889-5674-574E-8E7D-0A548E018E9E}" type="datetimeFigureOut">
              <a:rPr lang="en-US"/>
              <a:pPr>
                <a:defRPr/>
              </a:pPr>
              <a:t>4/2/13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E17C0-8CCA-EA44-90A2-EB1C77762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982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937D5-2214-2441-8854-96BCE68A79D3}" type="datetimeFigureOut">
              <a:rPr lang="en-US"/>
              <a:pPr>
                <a:defRPr/>
              </a:pPr>
              <a:t>4/2/13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69810-D751-8643-BB56-B92EC1687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73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9CD531B-9EA7-B043-9858-FFBE855C7284}" type="datetimeFigureOut">
              <a:rPr lang="en-US"/>
              <a:pPr>
                <a:defRPr/>
              </a:pPr>
              <a:t>4/2/13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F49371E-733D-2248-83CA-06630CDBBC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oleObject" Target="../embeddings/oleObject1.bin"/><Relationship Id="rId5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7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9.emf"/><Relationship Id="rId5" Type="http://schemas.openxmlformats.org/officeDocument/2006/relationships/image" Target="../media/image11.png"/><Relationship Id="rId6" Type="http://schemas.openxmlformats.org/officeDocument/2006/relationships/oleObject" Target="../embeddings/oleObject6.bin"/><Relationship Id="rId7" Type="http://schemas.openxmlformats.org/officeDocument/2006/relationships/image" Target="../media/image10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9.emf"/><Relationship Id="rId5" Type="http://schemas.openxmlformats.org/officeDocument/2006/relationships/image" Target="../media/image11.png"/><Relationship Id="rId6" Type="http://schemas.openxmlformats.org/officeDocument/2006/relationships/oleObject" Target="../embeddings/oleObject8.bin"/><Relationship Id="rId7" Type="http://schemas.openxmlformats.org/officeDocument/2006/relationships/image" Target="../media/image10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9.emf"/><Relationship Id="rId5" Type="http://schemas.openxmlformats.org/officeDocument/2006/relationships/image" Target="../media/image11.png"/><Relationship Id="rId6" Type="http://schemas.openxmlformats.org/officeDocument/2006/relationships/oleObject" Target="../embeddings/oleObject10.bin"/><Relationship Id="rId7" Type="http://schemas.openxmlformats.org/officeDocument/2006/relationships/image" Target="../media/image10.emf"/><Relationship Id="rId8" Type="http://schemas.openxmlformats.org/officeDocument/2006/relationships/oleObject" Target="../embeddings/oleObject11.bin"/><Relationship Id="rId9" Type="http://schemas.openxmlformats.org/officeDocument/2006/relationships/image" Target="../media/image12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6.emf"/><Relationship Id="rId5" Type="http://schemas.openxmlformats.org/officeDocument/2006/relationships/image" Target="../media/image5.png"/><Relationship Id="rId6" Type="http://schemas.openxmlformats.org/officeDocument/2006/relationships/image" Target="../media/image13.png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7.e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8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19.e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17.emf"/><Relationship Id="rId7" Type="http://schemas.openxmlformats.org/officeDocument/2006/relationships/oleObject" Target="../embeddings/oleObject17.bin"/><Relationship Id="rId8" Type="http://schemas.openxmlformats.org/officeDocument/2006/relationships/image" Target="../media/image18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2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2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9"/>
          <p:cNvPicPr>
            <a:picLocks noChangeAspect="1"/>
          </p:cNvPicPr>
          <p:nvPr/>
        </p:nvPicPr>
        <p:blipFill>
          <a:blip r:embed="rId2">
            <a:alphaModFix amt="2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668338"/>
            <a:ext cx="5864225" cy="586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Palatino" charset="0"/>
                <a:cs typeface="Palatino" charset="0"/>
              </a:rPr>
              <a:t>An Introduction to Self-Similar and Combinatorial Tiling Part 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Palatino"/>
                <a:ea typeface="+mn-ea"/>
                <a:cs typeface="Palatino"/>
              </a:rPr>
              <a:t>Moisés Rivera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Palatino"/>
                <a:ea typeface="+mn-ea"/>
                <a:cs typeface="Palatino"/>
              </a:rPr>
              <a:t>Vassar College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Substitution Matrix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>
                <a:latin typeface="Palatino" charset="0"/>
                <a:cs typeface="Palatino" charset="0"/>
              </a:rPr>
              <a:t>The substitution matrix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300" i="1" dirty="0">
                <a:latin typeface="Times New Roman" charset="0"/>
                <a:cs typeface="Times New Roman" charset="0"/>
              </a:rPr>
              <a:t>M</a:t>
            </a:r>
            <a:r>
              <a:rPr lang="en-US" sz="2300" dirty="0">
                <a:latin typeface="Calibri" charset="0"/>
              </a:rPr>
              <a:t> </a:t>
            </a:r>
            <a:r>
              <a:rPr lang="en-US" sz="2000" dirty="0">
                <a:latin typeface="Palatino" charset="0"/>
                <a:cs typeface="Palatino" charset="0"/>
              </a:rPr>
              <a:t>is the</a:t>
            </a:r>
            <a:r>
              <a:rPr lang="en-US" sz="2300" dirty="0">
                <a:latin typeface="Calibri" charset="0"/>
              </a:rPr>
              <a:t> </a:t>
            </a:r>
            <a:r>
              <a:rPr lang="en-US" sz="2300" i="1" dirty="0" err="1">
                <a:latin typeface="Times New Roman" charset="0"/>
                <a:cs typeface="Times New Roman" charset="0"/>
              </a:rPr>
              <a:t>n×n</a:t>
            </a:r>
            <a:r>
              <a:rPr lang="en-US" sz="2300" dirty="0">
                <a:latin typeface="Calibri" charset="0"/>
              </a:rPr>
              <a:t> </a:t>
            </a:r>
            <a:r>
              <a:rPr lang="en-US" sz="2000" dirty="0">
                <a:latin typeface="Palatino" charset="0"/>
                <a:cs typeface="Palatino" charset="0"/>
              </a:rPr>
              <a:t>matrix with entries given by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300" dirty="0">
              <a:latin typeface="Calibri" charset="0"/>
            </a:endParaRPr>
          </a:p>
          <a:p>
            <a:pPr marL="800100" lvl="2" indent="0" eaLnBrk="1" hangingPunct="1">
              <a:buFont typeface="Arial" charset="0"/>
              <a:buNone/>
              <a:defRPr/>
            </a:pPr>
            <a:r>
              <a:rPr lang="en-US" sz="2300" i="1" dirty="0" err="1">
                <a:latin typeface="Times New Roman" charset="0"/>
                <a:cs typeface="Times New Roman" charset="0"/>
              </a:rPr>
              <a:t>m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ij</a:t>
            </a:r>
            <a:r>
              <a:rPr lang="en-US" sz="2000" dirty="0">
                <a:latin typeface="Calibri" charset="0"/>
              </a:rPr>
              <a:t> = </a:t>
            </a:r>
            <a:r>
              <a:rPr lang="en-US" sz="2000" dirty="0">
                <a:latin typeface="Palatino" charset="0"/>
                <a:cs typeface="Palatino" charset="0"/>
              </a:rPr>
              <a:t>the number of tiles of type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i="1" dirty="0" err="1">
                <a:latin typeface="Times New Roman" charset="0"/>
                <a:cs typeface="Times New Roman" charset="0"/>
              </a:rPr>
              <a:t>i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>
                <a:latin typeface="Palatino" charset="0"/>
                <a:cs typeface="Palatino" charset="0"/>
              </a:rPr>
              <a:t>in the substitution of the </a:t>
            </a:r>
            <a:r>
              <a:rPr lang="en-US" sz="2000" dirty="0" smtClean="0">
                <a:latin typeface="Palatino" charset="0"/>
                <a:cs typeface="Palatino" charset="0"/>
              </a:rPr>
              <a:t>tile of            		type </a:t>
            </a:r>
            <a:r>
              <a:rPr lang="en-US" sz="2000" i="1" dirty="0" smtClean="0">
                <a:latin typeface="Times New Roman" charset="0"/>
                <a:cs typeface="Times New Roman" charset="0"/>
              </a:rPr>
              <a:t>j</a:t>
            </a:r>
            <a:endParaRPr lang="en-US" sz="2000" dirty="0">
              <a:latin typeface="Calibri" charset="0"/>
            </a:endParaRPr>
          </a:p>
          <a:p>
            <a:pPr marL="400050" lvl="1" indent="0" eaLnBrk="1" hangingPunct="1">
              <a:buFont typeface="Arial" charset="0"/>
              <a:buNone/>
              <a:defRPr/>
            </a:pPr>
            <a:endParaRPr lang="en-US" sz="1000" dirty="0">
              <a:latin typeface="Calibri" charset="0"/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US" sz="2300" i="1" dirty="0" err="1" smtClean="0">
                <a:latin typeface="Times New Roman" charset="0"/>
                <a:cs typeface="Times New Roman" charset="0"/>
              </a:rPr>
              <a:t>σ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(</a:t>
            </a:r>
            <a:r>
              <a:rPr lang="en-US" sz="23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) </a:t>
            </a:r>
            <a:r>
              <a:rPr lang="en-US" sz="2300" dirty="0" smtClean="0">
                <a:latin typeface="Times New Roman" charset="0"/>
                <a:cs typeface="Times New Roman" charset="0"/>
              </a:rPr>
              <a:t>=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3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</a:t>
            </a:r>
            <a:endParaRPr lang="en-US" sz="2300" dirty="0">
              <a:latin typeface="Palatino" charset="0"/>
              <a:cs typeface="Palatino" charset="0"/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US" sz="2300" i="1" dirty="0" err="1" smtClean="0">
                <a:latin typeface="Times New Roman" charset="0"/>
                <a:cs typeface="Times New Roman" charset="0"/>
              </a:rPr>
              <a:t>σ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(</a:t>
            </a:r>
            <a:r>
              <a:rPr lang="en-US" sz="2300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)</a:t>
            </a:r>
            <a:r>
              <a:rPr lang="en-US" sz="2300" dirty="0" smtClean="0">
                <a:latin typeface="Times New Roman" charset="0"/>
                <a:cs typeface="Times New Roman" charset="0"/>
              </a:rPr>
              <a:t> = </a:t>
            </a:r>
            <a:r>
              <a:rPr lang="en-US" sz="23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000" dirty="0" smtClean="0">
              <a:latin typeface="Palatino" charset="0"/>
              <a:cs typeface="Palatino" charset="0"/>
            </a:endParaRPr>
          </a:p>
          <a:p>
            <a:pPr eaLnBrk="1" hangingPunct="1">
              <a:defRPr/>
            </a:pPr>
            <a:r>
              <a:rPr lang="en-US" sz="2000" dirty="0" smtClean="0">
                <a:latin typeface="Palatino" charset="0"/>
                <a:cs typeface="Palatino" charset="0"/>
              </a:rPr>
              <a:t>substitution </a:t>
            </a:r>
            <a:r>
              <a:rPr lang="en-US" sz="2000" dirty="0">
                <a:latin typeface="Palatino" charset="0"/>
                <a:cs typeface="Palatino" charset="0"/>
              </a:rPr>
              <a:t>matrix for one-dimensional Fibonacci </a:t>
            </a:r>
            <a:r>
              <a:rPr lang="en-US" sz="2000" dirty="0" smtClean="0">
                <a:latin typeface="Palatino" charset="0"/>
                <a:cs typeface="Palatino" charset="0"/>
              </a:rPr>
              <a:t>substitution:</a:t>
            </a:r>
            <a:endParaRPr lang="en-US" sz="2000" dirty="0">
              <a:latin typeface="Palatino" charset="0"/>
              <a:cs typeface="Palatino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sz="2000" dirty="0">
              <a:latin typeface="Palatino" charset="0"/>
              <a:cs typeface="Palatino" charset="0"/>
            </a:endParaRPr>
          </a:p>
        </p:txBody>
      </p:sp>
      <p:pic>
        <p:nvPicPr>
          <p:cNvPr id="1638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100" y="2997200"/>
            <a:ext cx="9271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2398713" y="5022850"/>
          <a:ext cx="4354512" cy="132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0" name="Equation" r:id="rId4" imgW="1879600" imgH="571500" progId="Equation.3">
                  <p:embed/>
                </p:oleObj>
              </mc:Choice>
              <mc:Fallback>
                <p:oleObj name="Equation" r:id="rId4" imgW="1879600" imgH="571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8713" y="5022850"/>
                        <a:ext cx="4354512" cy="132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9715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Eigenvectors and Eigenvalues</a:t>
            </a:r>
          </a:p>
        </p:txBody>
      </p:sp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457200" y="1676400"/>
            <a:ext cx="8229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>
              <a:buFont typeface="Arial" charset="0"/>
              <a:buChar char="•"/>
            </a:pPr>
            <a:r>
              <a:rPr lang="en-US" sz="2000" b="1">
                <a:latin typeface="Palatino" charset="0"/>
                <a:cs typeface="Palatino" charset="0"/>
              </a:rPr>
              <a:t>Eigenvector</a:t>
            </a:r>
            <a:r>
              <a:rPr lang="en-US" sz="2000">
                <a:latin typeface="Palatino" charset="0"/>
                <a:cs typeface="Palatino" charset="0"/>
              </a:rPr>
              <a:t> - a non-zero vector </a:t>
            </a:r>
            <a:r>
              <a:rPr lang="en-US" sz="2300" i="1">
                <a:latin typeface="Times New Roman" charset="0"/>
                <a:cs typeface="Times New Roman" charset="0"/>
              </a:rPr>
              <a:t>v</a:t>
            </a:r>
            <a:r>
              <a:rPr lang="en-US" sz="2000">
                <a:latin typeface="Palatino" charset="0"/>
                <a:cs typeface="Palatino" charset="0"/>
              </a:rPr>
              <a:t> that, when multiplied by square matrix </a:t>
            </a:r>
            <a:r>
              <a:rPr lang="en-US" sz="2300" i="1">
                <a:latin typeface="Times New Roman" charset="0"/>
                <a:cs typeface="Times New Roman" charset="0"/>
              </a:rPr>
              <a:t>A</a:t>
            </a:r>
            <a:r>
              <a:rPr lang="en-US" sz="2000">
                <a:latin typeface="Palatino" charset="0"/>
                <a:cs typeface="Palatino" charset="0"/>
              </a:rPr>
              <a:t> yields the original vector multiplied by a single number </a:t>
            </a:r>
            <a:r>
              <a:rPr lang="en-US" sz="2300" i="1">
                <a:latin typeface="Times New Roman" charset="0"/>
                <a:cs typeface="Times New Roman" charset="0"/>
              </a:rPr>
              <a:t>λ</a:t>
            </a:r>
            <a:endParaRPr lang="en-US" sz="2300"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Eigenvectors and Eigenvalues</a:t>
            </a:r>
          </a:p>
        </p:txBody>
      </p:sp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457200" y="1676400"/>
            <a:ext cx="8229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>
              <a:buFont typeface="Arial" charset="0"/>
              <a:buChar char="•"/>
            </a:pPr>
            <a:r>
              <a:rPr lang="en-US" sz="2000" b="1">
                <a:latin typeface="Palatino" charset="0"/>
                <a:cs typeface="Palatino" charset="0"/>
              </a:rPr>
              <a:t>Eigenvector</a:t>
            </a:r>
            <a:r>
              <a:rPr lang="en-US" sz="2000">
                <a:latin typeface="Palatino" charset="0"/>
                <a:cs typeface="Palatino" charset="0"/>
              </a:rPr>
              <a:t> - a non-zero vector </a:t>
            </a:r>
            <a:r>
              <a:rPr lang="en-US" sz="2300" i="1">
                <a:latin typeface="Times New Roman" charset="0"/>
                <a:cs typeface="Times New Roman" charset="0"/>
              </a:rPr>
              <a:t>v</a:t>
            </a:r>
            <a:r>
              <a:rPr lang="en-US" sz="2000">
                <a:latin typeface="Palatino" charset="0"/>
                <a:cs typeface="Palatino" charset="0"/>
              </a:rPr>
              <a:t> that, when multiplied by square matrix </a:t>
            </a:r>
            <a:r>
              <a:rPr lang="en-US" sz="2300" i="1">
                <a:latin typeface="Times New Roman" charset="0"/>
                <a:cs typeface="Times New Roman" charset="0"/>
              </a:rPr>
              <a:t>A</a:t>
            </a:r>
            <a:r>
              <a:rPr lang="en-US" sz="2000">
                <a:latin typeface="Palatino" charset="0"/>
                <a:cs typeface="Palatino" charset="0"/>
              </a:rPr>
              <a:t> yields the original vector multiplied by a single number </a:t>
            </a:r>
            <a:r>
              <a:rPr lang="en-US" sz="2300" i="1">
                <a:latin typeface="Times New Roman" charset="0"/>
                <a:cs typeface="Times New Roman" charset="0"/>
              </a:rPr>
              <a:t>λ</a:t>
            </a:r>
            <a:endParaRPr lang="en-US" sz="2300">
              <a:latin typeface="Times New Roman" charset="0"/>
              <a:cs typeface="Times New Roman" charset="0"/>
            </a:endParaRPr>
          </a:p>
        </p:txBody>
      </p:sp>
      <p:graphicFrame>
        <p:nvGraphicFramePr>
          <p:cNvPr id="17411" name="Object 2"/>
          <p:cNvGraphicFramePr>
            <a:graphicFrameLocks noChangeAspect="1"/>
          </p:cNvGraphicFramePr>
          <p:nvPr/>
        </p:nvGraphicFramePr>
        <p:xfrm>
          <a:off x="3627438" y="2830513"/>
          <a:ext cx="1909762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4" name="Equation" r:id="rId3" imgW="533400" imgH="177800" progId="Equation.3">
                  <p:embed/>
                </p:oleObj>
              </mc:Choice>
              <mc:Fallback>
                <p:oleObj name="Equation" r:id="rId3" imgW="5334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7438" y="2830513"/>
                        <a:ext cx="1909762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457200" y="3738563"/>
            <a:ext cx="822960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>
              <a:buFont typeface="Arial" charset="0"/>
              <a:buChar char="•"/>
            </a:pPr>
            <a:r>
              <a:rPr lang="en-US" sz="2300" i="1" dirty="0" err="1">
                <a:latin typeface="Times New Roman" charset="0"/>
                <a:cs typeface="Times New Roman" charset="0"/>
              </a:rPr>
              <a:t>λ</a:t>
            </a:r>
            <a:r>
              <a:rPr lang="en-US" sz="2300" dirty="0"/>
              <a:t> </a:t>
            </a:r>
            <a:r>
              <a:rPr lang="en-US" sz="2000" dirty="0">
                <a:latin typeface="Palatino" charset="0"/>
                <a:cs typeface="Palatino" charset="0"/>
              </a:rPr>
              <a:t>is the </a:t>
            </a:r>
            <a:r>
              <a:rPr lang="en-US" sz="2000" b="1" dirty="0">
                <a:latin typeface="Palatino" charset="0"/>
                <a:cs typeface="Palatino" charset="0"/>
              </a:rPr>
              <a:t>eigenvalue</a:t>
            </a:r>
            <a:r>
              <a:rPr lang="en-US" sz="2000" dirty="0">
                <a:latin typeface="Palatino" charset="0"/>
                <a:cs typeface="Palatino" charset="0"/>
              </a:rPr>
              <a:t> of </a:t>
            </a:r>
            <a:r>
              <a:rPr lang="en-US" sz="2300" i="1" dirty="0">
                <a:latin typeface="Times New Roman" charset="0"/>
                <a:cs typeface="Times New Roman" charset="0"/>
              </a:rPr>
              <a:t>A</a:t>
            </a:r>
            <a:r>
              <a:rPr lang="en-US" sz="2300" dirty="0"/>
              <a:t> </a:t>
            </a:r>
            <a:r>
              <a:rPr lang="en-US" sz="2000" dirty="0">
                <a:latin typeface="Palatino" charset="0"/>
                <a:cs typeface="Palatino" charset="0"/>
              </a:rPr>
              <a:t>corresponding to </a:t>
            </a:r>
            <a:r>
              <a:rPr lang="en-US" sz="2300" i="1" dirty="0">
                <a:latin typeface="Times New Roman" charset="0"/>
                <a:cs typeface="Times New Roman" charset="0"/>
              </a:rPr>
              <a:t>v</a:t>
            </a:r>
            <a:r>
              <a:rPr lang="en-US" sz="1800" dirty="0"/>
              <a:t>.</a:t>
            </a:r>
            <a:r>
              <a:rPr lang="en-US" sz="2300" dirty="0"/>
              <a:t> </a:t>
            </a:r>
          </a:p>
          <a:p>
            <a:pPr marL="0" indent="0" algn="just" eaLnBrk="1" hangingPunct="1"/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034216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Eigenvectors and Eigenvalues</a:t>
            </a:r>
          </a:p>
        </p:txBody>
      </p:sp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457200" y="1676400"/>
            <a:ext cx="8229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>
              <a:buFont typeface="Arial" charset="0"/>
              <a:buChar char="•"/>
            </a:pPr>
            <a:r>
              <a:rPr lang="en-US" sz="2000" b="1">
                <a:latin typeface="Palatino" charset="0"/>
                <a:cs typeface="Palatino" charset="0"/>
              </a:rPr>
              <a:t>Eigenvector</a:t>
            </a:r>
            <a:r>
              <a:rPr lang="en-US" sz="2000">
                <a:latin typeface="Palatino" charset="0"/>
                <a:cs typeface="Palatino" charset="0"/>
              </a:rPr>
              <a:t> - a non-zero vector </a:t>
            </a:r>
            <a:r>
              <a:rPr lang="en-US" sz="2300" i="1">
                <a:latin typeface="Times New Roman" charset="0"/>
                <a:cs typeface="Times New Roman" charset="0"/>
              </a:rPr>
              <a:t>v</a:t>
            </a:r>
            <a:r>
              <a:rPr lang="en-US" sz="2000">
                <a:latin typeface="Palatino" charset="0"/>
                <a:cs typeface="Palatino" charset="0"/>
              </a:rPr>
              <a:t> that, when multiplied by square matrix </a:t>
            </a:r>
            <a:r>
              <a:rPr lang="en-US" sz="2300" i="1">
                <a:latin typeface="Times New Roman" charset="0"/>
                <a:cs typeface="Times New Roman" charset="0"/>
              </a:rPr>
              <a:t>A</a:t>
            </a:r>
            <a:r>
              <a:rPr lang="en-US" sz="2000">
                <a:latin typeface="Palatino" charset="0"/>
                <a:cs typeface="Palatino" charset="0"/>
              </a:rPr>
              <a:t> yields the original vector multiplied by a single number </a:t>
            </a:r>
            <a:r>
              <a:rPr lang="en-US" sz="2300" i="1">
                <a:latin typeface="Times New Roman" charset="0"/>
                <a:cs typeface="Times New Roman" charset="0"/>
              </a:rPr>
              <a:t>λ</a:t>
            </a:r>
            <a:endParaRPr lang="en-US" sz="2300">
              <a:latin typeface="Times New Roman" charset="0"/>
              <a:cs typeface="Times New Roman" charset="0"/>
            </a:endParaRPr>
          </a:p>
        </p:txBody>
      </p:sp>
      <p:graphicFrame>
        <p:nvGraphicFramePr>
          <p:cNvPr id="17411" name="Object 2"/>
          <p:cNvGraphicFramePr>
            <a:graphicFrameLocks noChangeAspect="1"/>
          </p:cNvGraphicFramePr>
          <p:nvPr/>
        </p:nvGraphicFramePr>
        <p:xfrm>
          <a:off x="3627438" y="2830513"/>
          <a:ext cx="1909762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1" name="Equation" r:id="rId3" imgW="533400" imgH="177800" progId="Equation.3">
                  <p:embed/>
                </p:oleObj>
              </mc:Choice>
              <mc:Fallback>
                <p:oleObj name="Equation" r:id="rId3" imgW="5334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7438" y="2830513"/>
                        <a:ext cx="1909762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457200" y="3738563"/>
            <a:ext cx="8229600" cy="115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>
              <a:buFont typeface="Arial" charset="0"/>
              <a:buChar char="•"/>
            </a:pPr>
            <a:r>
              <a:rPr lang="en-US" sz="2300" i="1" dirty="0" err="1">
                <a:latin typeface="Times New Roman" charset="0"/>
                <a:cs typeface="Times New Roman" charset="0"/>
              </a:rPr>
              <a:t>λ</a:t>
            </a:r>
            <a:r>
              <a:rPr lang="en-US" sz="2300" dirty="0"/>
              <a:t> </a:t>
            </a:r>
            <a:r>
              <a:rPr lang="en-US" sz="2000" dirty="0">
                <a:latin typeface="Palatino" charset="0"/>
                <a:cs typeface="Palatino" charset="0"/>
              </a:rPr>
              <a:t>is the </a:t>
            </a:r>
            <a:r>
              <a:rPr lang="en-US" sz="2000" b="1" dirty="0">
                <a:latin typeface="Palatino" charset="0"/>
                <a:cs typeface="Palatino" charset="0"/>
              </a:rPr>
              <a:t>eigenvalue</a:t>
            </a:r>
            <a:r>
              <a:rPr lang="en-US" sz="2000" dirty="0">
                <a:latin typeface="Palatino" charset="0"/>
                <a:cs typeface="Palatino" charset="0"/>
              </a:rPr>
              <a:t> of </a:t>
            </a:r>
            <a:r>
              <a:rPr lang="en-US" sz="2300" i="1" dirty="0">
                <a:latin typeface="Times New Roman" charset="0"/>
                <a:cs typeface="Times New Roman" charset="0"/>
              </a:rPr>
              <a:t>A</a:t>
            </a:r>
            <a:r>
              <a:rPr lang="en-US" sz="2300" dirty="0"/>
              <a:t> </a:t>
            </a:r>
            <a:r>
              <a:rPr lang="en-US" sz="2000" dirty="0">
                <a:latin typeface="Palatino" charset="0"/>
                <a:cs typeface="Palatino" charset="0"/>
              </a:rPr>
              <a:t>corresponding to </a:t>
            </a:r>
            <a:r>
              <a:rPr lang="en-US" sz="2300" i="1" dirty="0">
                <a:latin typeface="Times New Roman" charset="0"/>
                <a:cs typeface="Times New Roman" charset="0"/>
              </a:rPr>
              <a:t>v</a:t>
            </a:r>
            <a:r>
              <a:rPr lang="en-US" sz="1800" dirty="0"/>
              <a:t>.</a:t>
            </a:r>
            <a:r>
              <a:rPr lang="en-US" sz="2300" dirty="0"/>
              <a:t> </a:t>
            </a:r>
          </a:p>
          <a:p>
            <a:pPr algn="just" eaLnBrk="1" hangingPunct="1">
              <a:buFont typeface="Arial" charset="0"/>
              <a:buChar char="•"/>
            </a:pPr>
            <a:endParaRPr lang="en-US" sz="2300" dirty="0"/>
          </a:p>
          <a:p>
            <a:pPr algn="just" eaLnBrk="1" hangingPunct="1">
              <a:buFont typeface="Arial" charset="0"/>
              <a:buChar char="•"/>
            </a:pPr>
            <a:r>
              <a:rPr lang="en-US" sz="2000" dirty="0" smtClean="0">
                <a:latin typeface="Palatino" charset="0"/>
                <a:cs typeface="Palatino" charset="0"/>
              </a:rPr>
              <a:t>This equation has non-trivial solutions if and only if </a:t>
            </a:r>
            <a:r>
              <a:rPr lang="en-US" sz="2300" dirty="0" smtClean="0"/>
              <a:t> </a:t>
            </a:r>
            <a:endParaRPr lang="en-US" sz="2300" dirty="0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3287713" y="5119688"/>
          <a:ext cx="2579687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2" name="Equation" r:id="rId5" imgW="977900" imgH="241300" progId="Equation.3">
                  <p:embed/>
                </p:oleObj>
              </mc:Choice>
              <mc:Fallback>
                <p:oleObj name="Equation" r:id="rId5" imgW="9779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3" y="5119688"/>
                        <a:ext cx="2579687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4" name="TextBox 8"/>
          <p:cNvSpPr txBox="1">
            <a:spLocks noChangeArrowheads="1"/>
          </p:cNvSpPr>
          <p:nvPr/>
        </p:nvSpPr>
        <p:spPr bwMode="auto">
          <a:xfrm>
            <a:off x="457200" y="5886450"/>
            <a:ext cx="82296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" indent="-3429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>
              <a:buFont typeface="Arial" charset="0"/>
              <a:buChar char="•"/>
            </a:pPr>
            <a:r>
              <a:rPr lang="en-US" sz="2000" dirty="0" smtClean="0">
                <a:latin typeface="Palatino" charset="0"/>
                <a:cs typeface="Palatino" charset="0"/>
              </a:rPr>
              <a:t>Solve for </a:t>
            </a:r>
            <a:r>
              <a:rPr lang="en-US" sz="2300" i="1" dirty="0" err="1" smtClean="0">
                <a:latin typeface="Times New Roman" charset="0"/>
                <a:cs typeface="Times New Roman" charset="0"/>
              </a:rPr>
              <a:t>λ</a:t>
            </a:r>
            <a:r>
              <a:rPr lang="en-US" sz="2300" dirty="0" smtClean="0"/>
              <a:t> </a:t>
            </a:r>
            <a:r>
              <a:rPr lang="en-US" sz="2000" dirty="0" smtClean="0">
                <a:latin typeface="Palatino" charset="0"/>
                <a:cs typeface="Palatino" charset="0"/>
              </a:rPr>
              <a:t>to find eigenvalues.</a:t>
            </a:r>
            <a:endParaRPr lang="en-US" sz="2000" dirty="0">
              <a:latin typeface="Palatino" charset="0"/>
              <a:cs typeface="Palatin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641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Expansion Constant</a:t>
            </a:r>
            <a:endParaRPr lang="en-US" sz="3400">
              <a:latin typeface="Calibri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501775"/>
            <a:ext cx="8229600" cy="581025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000" dirty="0">
                <a:latin typeface="Palatino" charset="0"/>
                <a:cs typeface="Palatino" charset="0"/>
              </a:rPr>
              <a:t>E</a:t>
            </a:r>
            <a:r>
              <a:rPr lang="en-US" sz="2000" dirty="0" smtClean="0">
                <a:latin typeface="Palatino" charset="0"/>
                <a:cs typeface="Palatino" charset="0"/>
              </a:rPr>
              <a:t>igenvalues are </a:t>
            </a:r>
            <a:r>
              <a:rPr lang="en-US" sz="2000" dirty="0">
                <a:latin typeface="Palatino" charset="0"/>
                <a:cs typeface="Palatino" charset="0"/>
              </a:rPr>
              <a:t>the roots of the </a:t>
            </a:r>
            <a:r>
              <a:rPr lang="en-US" sz="2000" dirty="0" smtClean="0">
                <a:latin typeface="Palatino" charset="0"/>
                <a:cs typeface="Palatino" charset="0"/>
              </a:rPr>
              <a:t>characteristic polynomial</a:t>
            </a:r>
          </a:p>
          <a:p>
            <a:pPr algn="just" eaLnBrk="1" hangingPunct="1"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algn="just" eaLnBrk="1" hangingPunct="1">
              <a:defRPr/>
            </a:pPr>
            <a:endParaRPr lang="en-US" sz="2000" dirty="0">
              <a:latin typeface="Palatino" charset="0"/>
              <a:cs typeface="Palatino" charset="0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endParaRPr lang="en-US" sz="2000" dirty="0">
              <a:latin typeface="Palatino" charset="0"/>
              <a:cs typeface="Palatino" charset="0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endParaRPr lang="en-US" sz="2000" dirty="0">
              <a:latin typeface="Palatino" charset="0"/>
              <a:cs typeface="Palatino" charset="0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endParaRPr lang="en-US" sz="2000" dirty="0">
              <a:latin typeface="Palatino" charset="0"/>
              <a:cs typeface="Palatino" charset="0"/>
            </a:endParaRPr>
          </a:p>
        </p:txBody>
      </p:sp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6" name="Equation" r:id="rId3" imgW="114300" imgH="165100" progId="Equation.3">
                  <p:embed/>
                </p:oleObj>
              </mc:Choice>
              <mc:Fallback>
                <p:oleObj name="Equation" r:id="rId3" imgW="114300" imgH="165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3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3327400"/>
            <a:ext cx="838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437" name="Object 6"/>
          <p:cNvGraphicFramePr>
            <a:graphicFrameLocks noChangeAspect="1"/>
          </p:cNvGraphicFramePr>
          <p:nvPr/>
        </p:nvGraphicFramePr>
        <p:xfrm>
          <a:off x="3086100" y="2254250"/>
          <a:ext cx="28575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7" name="Equation" r:id="rId6" imgW="838200" imgH="203200" progId="Equation.3">
                  <p:embed/>
                </p:oleObj>
              </mc:Choice>
              <mc:Fallback>
                <p:oleObj name="Equation" r:id="rId6" imgW="838200" imgH="203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2254250"/>
                        <a:ext cx="285750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Expansion Constant</a:t>
            </a:r>
            <a:endParaRPr lang="en-US" sz="3400">
              <a:latin typeface="Calibri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501775"/>
            <a:ext cx="8229600" cy="581025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000" dirty="0">
                <a:latin typeface="Palatino" charset="0"/>
                <a:cs typeface="Palatino" charset="0"/>
              </a:rPr>
              <a:t>E</a:t>
            </a:r>
            <a:r>
              <a:rPr lang="en-US" sz="2000" dirty="0" smtClean="0">
                <a:latin typeface="Palatino" charset="0"/>
                <a:cs typeface="Palatino" charset="0"/>
              </a:rPr>
              <a:t>igenvalues are </a:t>
            </a:r>
            <a:r>
              <a:rPr lang="en-US" sz="2000" dirty="0">
                <a:latin typeface="Palatino" charset="0"/>
                <a:cs typeface="Palatino" charset="0"/>
              </a:rPr>
              <a:t>the roots of the </a:t>
            </a:r>
            <a:r>
              <a:rPr lang="en-US" sz="2000" dirty="0" smtClean="0">
                <a:latin typeface="Palatino" charset="0"/>
                <a:cs typeface="Palatino" charset="0"/>
              </a:rPr>
              <a:t>characteristic polynomial</a:t>
            </a:r>
          </a:p>
          <a:p>
            <a:pPr algn="just" eaLnBrk="1" hangingPunct="1"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algn="just" eaLnBrk="1" hangingPunct="1">
              <a:defRPr/>
            </a:pPr>
            <a:endParaRPr lang="en-US" sz="2000" dirty="0">
              <a:latin typeface="Palatino" charset="0"/>
              <a:cs typeface="Palatino" charset="0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endParaRPr lang="en-US" sz="2000" dirty="0">
              <a:latin typeface="Palatino" charset="0"/>
              <a:cs typeface="Palatino" charset="0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endParaRPr lang="en-US" sz="2000" dirty="0">
              <a:latin typeface="Palatino" charset="0"/>
              <a:cs typeface="Palatino" charset="0"/>
            </a:endParaRPr>
          </a:p>
          <a:p>
            <a:pPr algn="just" eaLnBrk="1" hangingPunct="1">
              <a:defRPr/>
            </a:pPr>
            <a:r>
              <a:rPr lang="en-US" sz="2000" b="1" dirty="0" err="1" smtClean="0">
                <a:latin typeface="Palatino" charset="0"/>
                <a:cs typeface="Palatino" charset="0"/>
              </a:rPr>
              <a:t>Perron</a:t>
            </a:r>
            <a:r>
              <a:rPr lang="en-US" sz="2000" b="1" dirty="0" smtClean="0">
                <a:latin typeface="Palatino" charset="0"/>
                <a:cs typeface="Palatino" charset="0"/>
              </a:rPr>
              <a:t> Eigenvalue </a:t>
            </a:r>
            <a:r>
              <a:rPr lang="en-US" sz="2000" dirty="0" smtClean="0">
                <a:latin typeface="Palatino" charset="0"/>
                <a:cs typeface="Palatino" charset="0"/>
              </a:rPr>
              <a:t>- largest positive real valued eigenvalue that is larger in modulus than the other eigenvalues of the matrix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endParaRPr lang="en-US" sz="2000" dirty="0">
              <a:latin typeface="Palatino" charset="0"/>
              <a:cs typeface="Palatino" charset="0"/>
            </a:endParaRPr>
          </a:p>
        </p:txBody>
      </p:sp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Equation" r:id="rId3" imgW="114300" imgH="165100" progId="Equation.3">
                  <p:embed/>
                </p:oleObj>
              </mc:Choice>
              <mc:Fallback>
                <p:oleObj name="Equation" r:id="rId3" imgW="1143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3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3327400"/>
            <a:ext cx="838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437" name="Object 6"/>
          <p:cNvGraphicFramePr>
            <a:graphicFrameLocks noChangeAspect="1"/>
          </p:cNvGraphicFramePr>
          <p:nvPr/>
        </p:nvGraphicFramePr>
        <p:xfrm>
          <a:off x="3086100" y="2254250"/>
          <a:ext cx="28575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Equation" r:id="rId6" imgW="838200" imgH="203200" progId="Equation.3">
                  <p:embed/>
                </p:oleObj>
              </mc:Choice>
              <mc:Fallback>
                <p:oleObj name="Equation" r:id="rId6" imgW="8382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2254250"/>
                        <a:ext cx="285750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1295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Expansion Constant</a:t>
            </a:r>
            <a:endParaRPr lang="en-US" sz="3400">
              <a:latin typeface="Calibri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501775"/>
            <a:ext cx="8229600" cy="581025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000" dirty="0">
                <a:latin typeface="Palatino" charset="0"/>
                <a:cs typeface="Palatino" charset="0"/>
              </a:rPr>
              <a:t>E</a:t>
            </a:r>
            <a:r>
              <a:rPr lang="en-US" sz="2000" dirty="0" smtClean="0">
                <a:latin typeface="Palatino" charset="0"/>
                <a:cs typeface="Palatino" charset="0"/>
              </a:rPr>
              <a:t>igenvalues are </a:t>
            </a:r>
            <a:r>
              <a:rPr lang="en-US" sz="2000" dirty="0">
                <a:latin typeface="Palatino" charset="0"/>
                <a:cs typeface="Palatino" charset="0"/>
              </a:rPr>
              <a:t>the roots of the </a:t>
            </a:r>
            <a:r>
              <a:rPr lang="en-US" sz="2000" dirty="0" smtClean="0">
                <a:latin typeface="Palatino" charset="0"/>
                <a:cs typeface="Palatino" charset="0"/>
              </a:rPr>
              <a:t>characteristic polynomial</a:t>
            </a:r>
          </a:p>
          <a:p>
            <a:pPr algn="just" eaLnBrk="1" hangingPunct="1"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algn="just" eaLnBrk="1" hangingPunct="1">
              <a:defRPr/>
            </a:pPr>
            <a:endParaRPr lang="en-US" sz="2000" dirty="0">
              <a:latin typeface="Palatino" charset="0"/>
              <a:cs typeface="Palatino" charset="0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endParaRPr lang="en-US" sz="2000" dirty="0">
              <a:latin typeface="Palatino" charset="0"/>
              <a:cs typeface="Palatino" charset="0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endParaRPr lang="en-US" sz="2000" dirty="0">
              <a:latin typeface="Palatino" charset="0"/>
              <a:cs typeface="Palatino" charset="0"/>
            </a:endParaRPr>
          </a:p>
          <a:p>
            <a:pPr algn="just" eaLnBrk="1" hangingPunct="1">
              <a:defRPr/>
            </a:pPr>
            <a:r>
              <a:rPr lang="en-US" sz="2000" b="1" dirty="0" err="1" smtClean="0">
                <a:latin typeface="Palatino" charset="0"/>
                <a:cs typeface="Palatino" charset="0"/>
              </a:rPr>
              <a:t>Perron</a:t>
            </a:r>
            <a:r>
              <a:rPr lang="en-US" sz="2000" b="1" dirty="0" smtClean="0">
                <a:latin typeface="Palatino" charset="0"/>
                <a:cs typeface="Palatino" charset="0"/>
              </a:rPr>
              <a:t> Eigenvalue </a:t>
            </a:r>
            <a:r>
              <a:rPr lang="en-US" sz="2000" dirty="0" smtClean="0">
                <a:latin typeface="Palatino" charset="0"/>
                <a:cs typeface="Palatino" charset="0"/>
              </a:rPr>
              <a:t>- largest positive real valued eigenvalue that is larger in modulus than the other eigenvalues of the matrix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endParaRPr lang="en-US" sz="2000" dirty="0">
              <a:latin typeface="Palatino" charset="0"/>
              <a:cs typeface="Palatino" charset="0"/>
            </a:endParaRPr>
          </a:p>
        </p:txBody>
      </p:sp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1" name="Equation" r:id="rId3" imgW="114300" imgH="165100" progId="Equation.3">
                  <p:embed/>
                </p:oleObj>
              </mc:Choice>
              <mc:Fallback>
                <p:oleObj name="Equation" r:id="rId3" imgW="1143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3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3327400"/>
            <a:ext cx="8382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437" name="Object 6"/>
          <p:cNvGraphicFramePr>
            <a:graphicFrameLocks noChangeAspect="1"/>
          </p:cNvGraphicFramePr>
          <p:nvPr/>
        </p:nvGraphicFramePr>
        <p:xfrm>
          <a:off x="3086100" y="2254250"/>
          <a:ext cx="28575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2" name="Equation" r:id="rId6" imgW="838200" imgH="203200" progId="Equation.3">
                  <p:embed/>
                </p:oleObj>
              </mc:Choice>
              <mc:Fallback>
                <p:oleObj name="Equation" r:id="rId6" imgW="8382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2254250"/>
                        <a:ext cx="285750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8" name="TextBox 7"/>
          <p:cNvSpPr txBox="1">
            <a:spLocks noChangeArrowheads="1"/>
          </p:cNvSpPr>
          <p:nvPr/>
        </p:nvSpPr>
        <p:spPr bwMode="auto">
          <a:xfrm>
            <a:off x="457200" y="4175125"/>
            <a:ext cx="822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>
              <a:buFont typeface="Arial" charset="0"/>
              <a:buChar char="•"/>
            </a:pPr>
            <a:r>
              <a:rPr lang="en-US" sz="2000">
                <a:latin typeface="Palatino" charset="0"/>
                <a:cs typeface="Palatino" charset="0"/>
              </a:rPr>
              <a:t>Perron Eigenvalue of Fibonacci substitution matrix: </a:t>
            </a:r>
          </a:p>
        </p:txBody>
      </p:sp>
      <p:graphicFrame>
        <p:nvGraphicFramePr>
          <p:cNvPr id="18439" name="Object 8"/>
          <p:cNvGraphicFramePr>
            <a:graphicFrameLocks noChangeAspect="1"/>
          </p:cNvGraphicFramePr>
          <p:nvPr/>
        </p:nvGraphicFramePr>
        <p:xfrm>
          <a:off x="3660775" y="4913313"/>
          <a:ext cx="1608138" cy="103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3" name="Equation" r:id="rId8" imgW="647700" imgH="419100" progId="Equation.3">
                  <p:embed/>
                </p:oleObj>
              </mc:Choice>
              <mc:Fallback>
                <p:oleObj name="Equation" r:id="rId8" imgW="647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0775" y="4913313"/>
                        <a:ext cx="1608138" cy="1039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0" name="TextBox 9"/>
          <p:cNvSpPr txBox="1">
            <a:spLocks noChangeArrowheads="1"/>
          </p:cNvSpPr>
          <p:nvPr/>
        </p:nvSpPr>
        <p:spPr bwMode="auto">
          <a:xfrm>
            <a:off x="5268913" y="5553075"/>
            <a:ext cx="28114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>
                <a:latin typeface="Palatino" charset="0"/>
                <a:cs typeface="Palatino" charset="0"/>
              </a:rPr>
              <a:t>the golden mean</a:t>
            </a:r>
          </a:p>
        </p:txBody>
      </p:sp>
    </p:spTree>
    <p:extLst>
      <p:ext uri="{BB962C8B-B14F-4D97-AF65-F5344CB8AC3E}">
        <p14:creationId xmlns:p14="http://schemas.microsoft.com/office/powerpoint/2010/main" val="1574367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>
                <a:latin typeface="Palatino" charset="0"/>
                <a:cs typeface="Palatino" charset="0"/>
              </a:rPr>
              <a:t>The Fibonacci Direct Product Substitution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1397000"/>
            <a:ext cx="8229600" cy="1746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50" dirty="0">
                <a:latin typeface="Palatino"/>
                <a:cs typeface="Palatino"/>
              </a:rPr>
              <a:t>The direct product of the one-dimensional Fibonacci substitution with itself.</a:t>
            </a:r>
          </a:p>
          <a:p>
            <a:pPr algn="ctr">
              <a:defRPr/>
            </a:pPr>
            <a:r>
              <a:rPr lang="en-US" sz="2000" dirty="0">
                <a:latin typeface="Palatino"/>
                <a:cs typeface="Palatino"/>
              </a:rPr>
              <a:t> </a:t>
            </a:r>
          </a:p>
          <a:p>
            <a:pPr algn="ctr">
              <a:defRPr/>
            </a:pPr>
            <a:r>
              <a:rPr lang="en-US" sz="2300" dirty="0">
                <a:latin typeface="Times"/>
                <a:cs typeface="Times"/>
              </a:rPr>
              <a:t>{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>
                <a:latin typeface="Times"/>
                <a:cs typeface="Times"/>
              </a:rPr>
              <a:t>}</a:t>
            </a:r>
            <a:r>
              <a:rPr lang="en-US" sz="2300" dirty="0">
                <a:latin typeface="+mj-lt"/>
                <a:cs typeface="Times"/>
              </a:rPr>
              <a:t>x</a:t>
            </a:r>
            <a:r>
              <a:rPr lang="en-US" sz="2300" dirty="0">
                <a:latin typeface="Times"/>
                <a:cs typeface="Times"/>
              </a:rPr>
              <a:t>{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>
                <a:latin typeface="Times"/>
                <a:cs typeface="Times"/>
              </a:rPr>
              <a:t>}</a:t>
            </a:r>
          </a:p>
          <a:p>
            <a:pPr algn="ctr">
              <a:defRPr/>
            </a:pPr>
            <a:endParaRPr lang="en-US" sz="2300" dirty="0">
              <a:latin typeface="Palatino"/>
              <a:cs typeface="Palatino"/>
            </a:endParaRPr>
          </a:p>
          <a:p>
            <a:pPr algn="ctr">
              <a:defRPr/>
            </a:pPr>
            <a:r>
              <a:rPr lang="en-US" dirty="0">
                <a:latin typeface="Palatino"/>
                <a:cs typeface="Palatino"/>
              </a:rPr>
              <a:t>where</a:t>
            </a:r>
            <a:r>
              <a:rPr lang="en-US" sz="2300" dirty="0">
                <a:latin typeface="Palatino"/>
                <a:cs typeface="Palatino"/>
              </a:rPr>
              <a:t> </a:t>
            </a:r>
            <a:r>
              <a:rPr lang="en-US" sz="2300" dirty="0">
                <a:latin typeface="Times"/>
                <a:cs typeface="Times"/>
              </a:rPr>
              <a:t>(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>
                <a:latin typeface="Times"/>
                <a:cs typeface="Times"/>
              </a:rPr>
              <a:t>) </a:t>
            </a:r>
            <a:r>
              <a:rPr lang="en-US" sz="2300" dirty="0">
                <a:latin typeface="Palatino"/>
                <a:cs typeface="Palatino"/>
              </a:rPr>
              <a:t>= 1, </a:t>
            </a:r>
            <a:r>
              <a:rPr lang="en-US" sz="2300" dirty="0">
                <a:latin typeface="Times"/>
                <a:cs typeface="Times"/>
              </a:rPr>
              <a:t>(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>
                <a:latin typeface="Times"/>
                <a:cs typeface="Times"/>
              </a:rPr>
              <a:t>)</a:t>
            </a:r>
            <a:r>
              <a:rPr lang="en-US" sz="2300" dirty="0">
                <a:latin typeface="Palatino"/>
                <a:cs typeface="Palatino"/>
              </a:rPr>
              <a:t> = 2, </a:t>
            </a:r>
            <a:r>
              <a:rPr lang="en-US" sz="2300" dirty="0">
                <a:latin typeface="Times"/>
                <a:cs typeface="Times"/>
              </a:rPr>
              <a:t>(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>
                <a:latin typeface="Times"/>
                <a:cs typeface="Times"/>
              </a:rPr>
              <a:t>)</a:t>
            </a:r>
            <a:r>
              <a:rPr lang="en-US" sz="2300" dirty="0">
                <a:latin typeface="Palatino"/>
                <a:cs typeface="Palatino"/>
              </a:rPr>
              <a:t> = 3, </a:t>
            </a:r>
            <a:r>
              <a:rPr lang="en-US" sz="2300" dirty="0">
                <a:latin typeface="Times"/>
                <a:cs typeface="Times"/>
              </a:rPr>
              <a:t>(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>
                <a:latin typeface="Times"/>
                <a:cs typeface="Times"/>
              </a:rPr>
              <a:t>)</a:t>
            </a:r>
            <a:r>
              <a:rPr lang="en-US" sz="2300" dirty="0">
                <a:latin typeface="Palatino"/>
                <a:cs typeface="Palatino"/>
              </a:rPr>
              <a:t> = 4.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>
                <a:latin typeface="Palatino" charset="0"/>
                <a:cs typeface="Palatino" charset="0"/>
              </a:rPr>
              <a:t>The Fibonacci Direct Product Substitution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1397000"/>
            <a:ext cx="8229600" cy="1746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50" dirty="0">
                <a:latin typeface="Palatino"/>
                <a:cs typeface="Palatino"/>
              </a:rPr>
              <a:t>The direct product of the one-dimensional Fibonacci substitution with itself.</a:t>
            </a:r>
          </a:p>
          <a:p>
            <a:pPr algn="ctr">
              <a:defRPr/>
            </a:pPr>
            <a:r>
              <a:rPr lang="en-US" sz="2000" dirty="0">
                <a:latin typeface="Palatino"/>
                <a:cs typeface="Palatino"/>
              </a:rPr>
              <a:t> </a:t>
            </a:r>
          </a:p>
          <a:p>
            <a:pPr algn="ctr">
              <a:defRPr/>
            </a:pPr>
            <a:r>
              <a:rPr lang="en-US" sz="2300" dirty="0">
                <a:latin typeface="Times"/>
                <a:cs typeface="Times"/>
              </a:rPr>
              <a:t>{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>
                <a:latin typeface="Times"/>
                <a:cs typeface="Times"/>
              </a:rPr>
              <a:t>}</a:t>
            </a:r>
            <a:r>
              <a:rPr lang="en-US" sz="2300" dirty="0">
                <a:latin typeface="+mj-lt"/>
                <a:cs typeface="Times"/>
              </a:rPr>
              <a:t>x</a:t>
            </a:r>
            <a:r>
              <a:rPr lang="en-US" sz="2300" dirty="0">
                <a:latin typeface="Times"/>
                <a:cs typeface="Times"/>
              </a:rPr>
              <a:t>{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>
                <a:latin typeface="Times"/>
                <a:cs typeface="Times"/>
              </a:rPr>
              <a:t>}</a:t>
            </a:r>
          </a:p>
          <a:p>
            <a:pPr algn="ctr">
              <a:defRPr/>
            </a:pPr>
            <a:endParaRPr lang="en-US" sz="2300" dirty="0">
              <a:latin typeface="Palatino"/>
              <a:cs typeface="Palatino"/>
            </a:endParaRPr>
          </a:p>
          <a:p>
            <a:pPr algn="ctr">
              <a:defRPr/>
            </a:pPr>
            <a:r>
              <a:rPr lang="en-US" dirty="0">
                <a:latin typeface="Palatino"/>
                <a:cs typeface="Palatino"/>
              </a:rPr>
              <a:t>where</a:t>
            </a:r>
            <a:r>
              <a:rPr lang="en-US" sz="2300" dirty="0">
                <a:latin typeface="Palatino"/>
                <a:cs typeface="Palatino"/>
              </a:rPr>
              <a:t> </a:t>
            </a:r>
            <a:r>
              <a:rPr lang="en-US" sz="2300" dirty="0">
                <a:latin typeface="Times"/>
                <a:cs typeface="Times"/>
              </a:rPr>
              <a:t>(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>
                <a:latin typeface="Times"/>
                <a:cs typeface="Times"/>
              </a:rPr>
              <a:t>) </a:t>
            </a:r>
            <a:r>
              <a:rPr lang="en-US" sz="2300" dirty="0">
                <a:latin typeface="Palatino"/>
                <a:cs typeface="Palatino"/>
              </a:rPr>
              <a:t>= 1, </a:t>
            </a:r>
            <a:r>
              <a:rPr lang="en-US" sz="2300" dirty="0">
                <a:latin typeface="Times"/>
                <a:cs typeface="Times"/>
              </a:rPr>
              <a:t>(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>
                <a:latin typeface="Times"/>
                <a:cs typeface="Times"/>
              </a:rPr>
              <a:t>)</a:t>
            </a:r>
            <a:r>
              <a:rPr lang="en-US" sz="2300" dirty="0">
                <a:latin typeface="Palatino"/>
                <a:cs typeface="Palatino"/>
              </a:rPr>
              <a:t> = 2, </a:t>
            </a:r>
            <a:r>
              <a:rPr lang="en-US" sz="2300" dirty="0">
                <a:latin typeface="Times"/>
                <a:cs typeface="Times"/>
              </a:rPr>
              <a:t>(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>
                <a:latin typeface="Times"/>
                <a:cs typeface="Times"/>
              </a:rPr>
              <a:t>)</a:t>
            </a:r>
            <a:r>
              <a:rPr lang="en-US" sz="2300" dirty="0">
                <a:latin typeface="Palatino"/>
                <a:cs typeface="Palatino"/>
              </a:rPr>
              <a:t> = 3, </a:t>
            </a:r>
            <a:r>
              <a:rPr lang="en-US" sz="2300" dirty="0">
                <a:latin typeface="Times"/>
                <a:cs typeface="Times"/>
              </a:rPr>
              <a:t>(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>
                <a:latin typeface="Times"/>
                <a:cs typeface="Times"/>
              </a:rPr>
              <a:t>)</a:t>
            </a:r>
            <a:r>
              <a:rPr lang="en-US" sz="2300" dirty="0">
                <a:latin typeface="Palatino"/>
                <a:cs typeface="Palatino"/>
              </a:rPr>
              <a:t> = 4.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3668748"/>
            <a:ext cx="8229600" cy="100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443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>
                <a:latin typeface="Palatino" charset="0"/>
                <a:cs typeface="Palatino" charset="0"/>
              </a:rPr>
              <a:t>The Fibonacci Direct Product Substitution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1397000"/>
            <a:ext cx="8229600" cy="1746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850" dirty="0">
                <a:latin typeface="Palatino"/>
                <a:cs typeface="Palatino"/>
              </a:rPr>
              <a:t>The direct product of the one-dimensional Fibonacci substitution with itself.</a:t>
            </a:r>
          </a:p>
          <a:p>
            <a:pPr algn="ctr">
              <a:defRPr/>
            </a:pPr>
            <a:r>
              <a:rPr lang="en-US" sz="2000" dirty="0">
                <a:latin typeface="Palatino"/>
                <a:cs typeface="Palatino"/>
              </a:rPr>
              <a:t> </a:t>
            </a:r>
          </a:p>
          <a:p>
            <a:pPr algn="ctr">
              <a:defRPr/>
            </a:pPr>
            <a:r>
              <a:rPr lang="en-US" sz="2300" dirty="0">
                <a:latin typeface="Times"/>
                <a:cs typeface="Times"/>
              </a:rPr>
              <a:t>{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>
                <a:latin typeface="Times"/>
                <a:cs typeface="Times"/>
              </a:rPr>
              <a:t>}</a:t>
            </a:r>
            <a:r>
              <a:rPr lang="en-US" sz="2300" dirty="0">
                <a:latin typeface="+mj-lt"/>
                <a:cs typeface="Times"/>
              </a:rPr>
              <a:t>x</a:t>
            </a:r>
            <a:r>
              <a:rPr lang="en-US" sz="2300" dirty="0">
                <a:latin typeface="Times"/>
                <a:cs typeface="Times"/>
              </a:rPr>
              <a:t>{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>
                <a:latin typeface="Times"/>
                <a:cs typeface="Times"/>
              </a:rPr>
              <a:t>}</a:t>
            </a:r>
          </a:p>
          <a:p>
            <a:pPr algn="ctr">
              <a:defRPr/>
            </a:pPr>
            <a:endParaRPr lang="en-US" sz="2300" dirty="0">
              <a:latin typeface="Palatino"/>
              <a:cs typeface="Palatino"/>
            </a:endParaRPr>
          </a:p>
          <a:p>
            <a:pPr algn="ctr">
              <a:defRPr/>
            </a:pPr>
            <a:r>
              <a:rPr lang="en-US" dirty="0">
                <a:latin typeface="Palatino"/>
                <a:cs typeface="Palatino"/>
              </a:rPr>
              <a:t>where</a:t>
            </a:r>
            <a:r>
              <a:rPr lang="en-US" sz="2300" dirty="0">
                <a:latin typeface="Palatino"/>
                <a:cs typeface="Palatino"/>
              </a:rPr>
              <a:t> </a:t>
            </a:r>
            <a:r>
              <a:rPr lang="en-US" sz="2300" dirty="0">
                <a:latin typeface="Times"/>
                <a:cs typeface="Times"/>
              </a:rPr>
              <a:t>(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>
                <a:latin typeface="Times"/>
                <a:cs typeface="Times"/>
              </a:rPr>
              <a:t>) </a:t>
            </a:r>
            <a:r>
              <a:rPr lang="en-US" sz="2300" dirty="0">
                <a:latin typeface="Palatino"/>
                <a:cs typeface="Palatino"/>
              </a:rPr>
              <a:t>= 1, </a:t>
            </a:r>
            <a:r>
              <a:rPr lang="en-US" sz="2300" dirty="0">
                <a:latin typeface="Times"/>
                <a:cs typeface="Times"/>
              </a:rPr>
              <a:t>(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>
                <a:latin typeface="Times"/>
                <a:cs typeface="Times"/>
              </a:rPr>
              <a:t>)</a:t>
            </a:r>
            <a:r>
              <a:rPr lang="en-US" sz="2300" dirty="0">
                <a:latin typeface="Palatino"/>
                <a:cs typeface="Palatino"/>
              </a:rPr>
              <a:t> = 2, </a:t>
            </a:r>
            <a:r>
              <a:rPr lang="en-US" sz="2300" dirty="0">
                <a:latin typeface="Times"/>
                <a:cs typeface="Times"/>
              </a:rPr>
              <a:t>(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a</a:t>
            </a:r>
            <a:r>
              <a:rPr lang="en-US" sz="2300" dirty="0">
                <a:latin typeface="Times"/>
                <a:cs typeface="Times"/>
              </a:rPr>
              <a:t>)</a:t>
            </a:r>
            <a:r>
              <a:rPr lang="en-US" sz="2300" dirty="0">
                <a:latin typeface="Palatino"/>
                <a:cs typeface="Palatino"/>
              </a:rPr>
              <a:t> = 3, </a:t>
            </a:r>
            <a:r>
              <a:rPr lang="en-US" sz="2300" dirty="0">
                <a:latin typeface="Times"/>
                <a:cs typeface="Times"/>
              </a:rPr>
              <a:t>(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 err="1">
                <a:latin typeface="Times"/>
                <a:cs typeface="Times"/>
              </a:rPr>
              <a:t>,</a:t>
            </a:r>
            <a:r>
              <a:rPr lang="en-US" sz="2300" i="1" dirty="0" err="1">
                <a:latin typeface="Times"/>
                <a:cs typeface="Times"/>
              </a:rPr>
              <a:t>b</a:t>
            </a:r>
            <a:r>
              <a:rPr lang="en-US" sz="2300" dirty="0">
                <a:latin typeface="Times"/>
                <a:cs typeface="Times"/>
              </a:rPr>
              <a:t>)</a:t>
            </a:r>
            <a:r>
              <a:rPr lang="en-US" sz="2300" dirty="0">
                <a:latin typeface="Palatino"/>
                <a:cs typeface="Palatino"/>
              </a:rPr>
              <a:t> = 4.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5430837"/>
            <a:ext cx="8229600" cy="93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/>
              <a:buChar char="•"/>
            </a:pPr>
            <a:r>
              <a:rPr lang="en-US" sz="2000" dirty="0" smtClean="0">
                <a:latin typeface="Palatino" charset="0"/>
                <a:cs typeface="Palatino" charset="0"/>
              </a:rPr>
              <a:t>Not self-similar</a:t>
            </a:r>
          </a:p>
          <a:p>
            <a:pPr algn="just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sz="2000" dirty="0" smtClean="0">
                <a:latin typeface="Palatino" charset="0"/>
                <a:cs typeface="Palatino" charset="0"/>
              </a:rPr>
              <a:t>Not an inflate and subdivide rule</a:t>
            </a:r>
            <a:endParaRPr lang="en-US" sz="2000" dirty="0">
              <a:latin typeface="Palatino" charset="0"/>
              <a:cs typeface="Palatino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3668748"/>
            <a:ext cx="8229600" cy="100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56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>
                <a:latin typeface="Palatino" charset="0"/>
                <a:cs typeface="Palatino" charset="0"/>
              </a:rPr>
              <a:t>Self-Similar vs. Combinatorial Tiling</a:t>
            </a:r>
            <a:endParaRPr lang="en-US" sz="3400" dirty="0">
              <a:latin typeface="Palatino" charset="0"/>
              <a:cs typeface="Palatino" charset="0"/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82763"/>
          </a:xfrm>
        </p:spPr>
        <p:txBody>
          <a:bodyPr/>
          <a:lstStyle/>
          <a:p>
            <a:pPr algn="just"/>
            <a:r>
              <a:rPr lang="en-US" sz="2000" dirty="0" smtClean="0">
                <a:latin typeface="Palatino" charset="0"/>
                <a:cs typeface="Palatino" charset="0"/>
              </a:rPr>
              <a:t>Substitution/Inflate and Subdivide Rule</a:t>
            </a:r>
            <a:endParaRPr lang="en-US" sz="2000" dirty="0">
              <a:latin typeface="Palatino" charset="0"/>
              <a:cs typeface="Palatino" charset="0"/>
            </a:endParaRPr>
          </a:p>
        </p:txBody>
      </p:sp>
      <p:pic>
        <p:nvPicPr>
          <p:cNvPr id="14340" name="Picture 5" descr="Chair Tili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538" y="1600200"/>
            <a:ext cx="2335212" cy="231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6" descr="Pinwheel Tili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338" y="3919538"/>
            <a:ext cx="4081462" cy="211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5029200" y="6030913"/>
            <a:ext cx="365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Palatino" charset="0"/>
                <a:cs typeface="Palatino" charset="0"/>
              </a:rPr>
              <a:t>Self-Similar Tiling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 smtClean="0">
                <a:latin typeface="Palatino" charset="0"/>
                <a:cs typeface="Palatino" charset="0"/>
              </a:rPr>
              <a:t>Several Iterations of Tile Types</a:t>
            </a:r>
            <a:endParaRPr lang="en-US" sz="3400" dirty="0">
              <a:latin typeface="Palatino" charset="0"/>
              <a:cs typeface="Palatino" charset="0"/>
            </a:endParaRPr>
          </a:p>
        </p:txBody>
      </p:sp>
      <p:pic>
        <p:nvPicPr>
          <p:cNvPr id="2048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17638"/>
            <a:ext cx="8196263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 smtClean="0">
                <a:latin typeface="Palatino" charset="0"/>
                <a:cs typeface="Palatino" charset="0"/>
              </a:rPr>
              <a:t>Several Iterations of Tile Types</a:t>
            </a:r>
            <a:endParaRPr lang="en-US" sz="3400" dirty="0">
              <a:latin typeface="Palatino" charset="0"/>
              <a:cs typeface="Palatino" charset="0"/>
            </a:endParaRPr>
          </a:p>
        </p:txBody>
      </p:sp>
      <p:pic>
        <p:nvPicPr>
          <p:cNvPr id="2048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17638"/>
            <a:ext cx="8196263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30738"/>
            <a:ext cx="8196263" cy="169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7457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Substitution Matrix</a:t>
            </a:r>
          </a:p>
        </p:txBody>
      </p:sp>
      <p:pic>
        <p:nvPicPr>
          <p:cNvPr id="2150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100" y="5414963"/>
            <a:ext cx="9271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1961777"/>
            <a:ext cx="8229600" cy="10095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Substitution Matrix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1" y="3524781"/>
            <a:ext cx="8229600" cy="531812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sz="2000" dirty="0">
                <a:latin typeface="Palatino" charset="0"/>
                <a:cs typeface="Palatino" charset="0"/>
              </a:rPr>
              <a:t>The substitution matrix for the Fibonacci Direct Product is</a:t>
            </a:r>
          </a:p>
        </p:txBody>
      </p:sp>
      <p:graphicFrame>
        <p:nvGraphicFramePr>
          <p:cNvPr id="2150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282241"/>
              </p:ext>
            </p:extLst>
          </p:nvPr>
        </p:nvGraphicFramePr>
        <p:xfrm>
          <a:off x="1811338" y="4346047"/>
          <a:ext cx="5526087" cy="173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8" name="Equation" r:id="rId3" imgW="3035300" imgH="1041400" progId="Equation.3">
                  <p:embed/>
                </p:oleObj>
              </mc:Choice>
              <mc:Fallback>
                <p:oleObj name="Equation" r:id="rId3" imgW="3035300" imgH="1041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8" y="4346047"/>
                        <a:ext cx="5526087" cy="173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08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100" y="5414963"/>
            <a:ext cx="9271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1" y="1961777"/>
            <a:ext cx="8229600" cy="100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205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Expansion Constant</a:t>
            </a:r>
            <a:endParaRPr lang="en-US" sz="3400">
              <a:latin typeface="Calibri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501775"/>
            <a:ext cx="8229600" cy="581025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000" dirty="0">
                <a:latin typeface="Palatino" charset="0"/>
                <a:cs typeface="Palatino" charset="0"/>
              </a:rPr>
              <a:t>E</a:t>
            </a:r>
            <a:r>
              <a:rPr lang="en-US" sz="2000" dirty="0" smtClean="0">
                <a:latin typeface="Palatino" charset="0"/>
                <a:cs typeface="Palatino" charset="0"/>
              </a:rPr>
              <a:t>igenvalues are </a:t>
            </a:r>
            <a:r>
              <a:rPr lang="en-US" sz="2000" dirty="0">
                <a:latin typeface="Palatino" charset="0"/>
                <a:cs typeface="Palatino" charset="0"/>
              </a:rPr>
              <a:t>the roots of the </a:t>
            </a:r>
            <a:r>
              <a:rPr lang="en-US" sz="2000" dirty="0" smtClean="0">
                <a:latin typeface="Palatino" charset="0"/>
                <a:cs typeface="Palatino" charset="0"/>
              </a:rPr>
              <a:t>characteristic polynomial</a:t>
            </a:r>
          </a:p>
          <a:p>
            <a:pPr algn="just" eaLnBrk="1" hangingPunct="1"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algn="just" eaLnBrk="1" hangingPunct="1">
              <a:defRPr/>
            </a:pPr>
            <a:endParaRPr lang="en-US" sz="2000" dirty="0">
              <a:latin typeface="Palatino" charset="0"/>
              <a:cs typeface="Palatino" charset="0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endParaRPr lang="en-US" sz="2000" dirty="0">
              <a:latin typeface="Palatino" charset="0"/>
              <a:cs typeface="Palatino" charset="0"/>
            </a:endParaRPr>
          </a:p>
        </p:txBody>
      </p:sp>
      <p:graphicFrame>
        <p:nvGraphicFramePr>
          <p:cNvPr id="22534" name="Object 8"/>
          <p:cNvGraphicFramePr>
            <a:graphicFrameLocks noChangeAspect="1"/>
          </p:cNvGraphicFramePr>
          <p:nvPr/>
        </p:nvGraphicFramePr>
        <p:xfrm>
          <a:off x="1520825" y="3038475"/>
          <a:ext cx="464343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8" name="Equation" r:id="rId3" imgW="1485900" imgH="203200" progId="Equation.3">
                  <p:embed/>
                </p:oleObj>
              </mc:Choice>
              <mc:Fallback>
                <p:oleObj name="Equation" r:id="rId3" imgW="1485900" imgH="203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825" y="3038475"/>
                        <a:ext cx="4643438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5"/>
          <p:cNvGraphicFramePr>
            <a:graphicFrameLocks noChangeAspect="1"/>
          </p:cNvGraphicFramePr>
          <p:nvPr/>
        </p:nvGraphicFramePr>
        <p:xfrm>
          <a:off x="2976563" y="2166938"/>
          <a:ext cx="3187700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9" name="Equation" r:id="rId5" imgW="1016000" imgH="241300" progId="Equation.3">
                  <p:embed/>
                </p:oleObj>
              </mc:Choice>
              <mc:Fallback>
                <p:oleObj name="Equation" r:id="rId5" imgW="10160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6563" y="2166938"/>
                        <a:ext cx="3187700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 txBox="1">
            <a:spLocks/>
          </p:cNvSpPr>
          <p:nvPr/>
        </p:nvSpPr>
        <p:spPr bwMode="auto">
          <a:xfrm>
            <a:off x="457200" y="3906838"/>
            <a:ext cx="82296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sz="2000" dirty="0" err="1">
                <a:latin typeface="Palatino" charset="0"/>
                <a:cs typeface="Palatino" charset="0"/>
              </a:rPr>
              <a:t>Perron</a:t>
            </a:r>
            <a:r>
              <a:rPr lang="en-US" sz="2000" dirty="0">
                <a:latin typeface="Palatino" charset="0"/>
                <a:cs typeface="Palatino" charset="0"/>
              </a:rPr>
              <a:t> Eigenvalue of Fibonacci Direct Product substitution matrix:</a:t>
            </a:r>
          </a:p>
        </p:txBody>
      </p:sp>
      <p:sp>
        <p:nvSpPr>
          <p:cNvPr id="22530" name="TextBox 9"/>
          <p:cNvSpPr txBox="1">
            <a:spLocks noChangeArrowheads="1"/>
          </p:cNvSpPr>
          <p:nvPr/>
        </p:nvSpPr>
        <p:spPr bwMode="auto">
          <a:xfrm>
            <a:off x="5435600" y="5953125"/>
            <a:ext cx="325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dirty="0">
                <a:latin typeface="Palatino" charset="0"/>
                <a:cs typeface="Palatino" charset="0"/>
              </a:rPr>
              <a:t>the golden mean squared</a:t>
            </a:r>
          </a:p>
        </p:txBody>
      </p:sp>
      <p:graphicFrame>
        <p:nvGraphicFramePr>
          <p:cNvPr id="22531" name="Object 2"/>
          <p:cNvGraphicFramePr>
            <a:graphicFrameLocks noChangeAspect="1"/>
          </p:cNvGraphicFramePr>
          <p:nvPr/>
        </p:nvGraphicFramePr>
        <p:xfrm>
          <a:off x="3514725" y="4575175"/>
          <a:ext cx="2295525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1" name="Equation" r:id="rId3" imgW="889000" imgH="533400" progId="Equation.3">
                  <p:embed/>
                </p:oleObj>
              </mc:Choice>
              <mc:Fallback>
                <p:oleObj name="Equation" r:id="rId3" imgW="889000" imgH="533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4575175"/>
                        <a:ext cx="2295525" cy="137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Expansion Constant</a:t>
            </a:r>
            <a:endParaRPr lang="en-US" sz="3400">
              <a:latin typeface="Calibri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501775"/>
            <a:ext cx="8229600" cy="581025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sz="2000" dirty="0">
                <a:latin typeface="Palatino" charset="0"/>
                <a:cs typeface="Palatino" charset="0"/>
              </a:rPr>
              <a:t>E</a:t>
            </a:r>
            <a:r>
              <a:rPr lang="en-US" sz="2000" dirty="0" smtClean="0">
                <a:latin typeface="Palatino" charset="0"/>
                <a:cs typeface="Palatino" charset="0"/>
              </a:rPr>
              <a:t>igenvalues are </a:t>
            </a:r>
            <a:r>
              <a:rPr lang="en-US" sz="2000" dirty="0">
                <a:latin typeface="Palatino" charset="0"/>
                <a:cs typeface="Palatino" charset="0"/>
              </a:rPr>
              <a:t>the roots of the </a:t>
            </a:r>
            <a:r>
              <a:rPr lang="en-US" sz="2000" dirty="0" smtClean="0">
                <a:latin typeface="Palatino" charset="0"/>
                <a:cs typeface="Palatino" charset="0"/>
              </a:rPr>
              <a:t>characteristic polynomial</a:t>
            </a:r>
          </a:p>
          <a:p>
            <a:pPr algn="just" eaLnBrk="1" hangingPunct="1"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algn="just" eaLnBrk="1" hangingPunct="1">
              <a:defRPr/>
            </a:pPr>
            <a:endParaRPr lang="en-US" sz="2000" dirty="0">
              <a:latin typeface="Palatino" charset="0"/>
              <a:cs typeface="Palatino" charset="0"/>
            </a:endParaRPr>
          </a:p>
          <a:p>
            <a:pPr marL="0" indent="0" algn="just" eaLnBrk="1" hangingPunct="1">
              <a:buFont typeface="Arial" charset="0"/>
              <a:buNone/>
              <a:defRPr/>
            </a:pPr>
            <a:endParaRPr lang="en-US" sz="2000" dirty="0">
              <a:latin typeface="Palatino" charset="0"/>
              <a:cs typeface="Palatino" charset="0"/>
            </a:endParaRPr>
          </a:p>
        </p:txBody>
      </p:sp>
      <p:graphicFrame>
        <p:nvGraphicFramePr>
          <p:cNvPr id="22534" name="Object 8"/>
          <p:cNvGraphicFramePr>
            <a:graphicFrameLocks noChangeAspect="1"/>
          </p:cNvGraphicFramePr>
          <p:nvPr/>
        </p:nvGraphicFramePr>
        <p:xfrm>
          <a:off x="1520825" y="3038475"/>
          <a:ext cx="464343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2" name="Equation" r:id="rId5" imgW="1485900" imgH="203200" progId="Equation.3">
                  <p:embed/>
                </p:oleObj>
              </mc:Choice>
              <mc:Fallback>
                <p:oleObj name="Equation" r:id="rId5" imgW="14859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825" y="3038475"/>
                        <a:ext cx="4643438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5"/>
          <p:cNvGraphicFramePr>
            <a:graphicFrameLocks noChangeAspect="1"/>
          </p:cNvGraphicFramePr>
          <p:nvPr/>
        </p:nvGraphicFramePr>
        <p:xfrm>
          <a:off x="2976563" y="2166938"/>
          <a:ext cx="3187700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3" name="Equation" r:id="rId7" imgW="1016000" imgH="241300" progId="Equation.3">
                  <p:embed/>
                </p:oleObj>
              </mc:Choice>
              <mc:Fallback>
                <p:oleObj name="Equation" r:id="rId7" imgW="1016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6563" y="2166938"/>
                        <a:ext cx="3187700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6752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 smtClean="0">
                <a:latin typeface="Palatino" charset="0"/>
                <a:cs typeface="Palatino" charset="0"/>
              </a:rPr>
              <a:t>Replace-and-rescale </a:t>
            </a:r>
            <a:r>
              <a:rPr lang="en-US" sz="3400" dirty="0">
                <a:latin typeface="Palatino" charset="0"/>
                <a:cs typeface="Palatino" charset="0"/>
              </a:rPr>
              <a:t>Method</a:t>
            </a:r>
          </a:p>
        </p:txBody>
      </p:sp>
      <p:pic>
        <p:nvPicPr>
          <p:cNvPr id="2355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82738"/>
            <a:ext cx="8196263" cy="169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 smtClean="0">
                <a:latin typeface="Palatino" charset="0"/>
                <a:cs typeface="Palatino" charset="0"/>
              </a:rPr>
              <a:t>Replace</a:t>
            </a:r>
            <a:r>
              <a:rPr lang="en-US" sz="3400" smtClean="0">
                <a:latin typeface="Palatino" charset="0"/>
                <a:cs typeface="Palatino" charset="0"/>
              </a:rPr>
              <a:t>-and-rescale </a:t>
            </a:r>
            <a:r>
              <a:rPr lang="en-US" sz="3400" dirty="0">
                <a:latin typeface="Palatino" charset="0"/>
                <a:cs typeface="Palatino" charset="0"/>
              </a:rPr>
              <a:t>Method</a:t>
            </a:r>
          </a:p>
        </p:txBody>
      </p:sp>
      <p:pic>
        <p:nvPicPr>
          <p:cNvPr id="2355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82738"/>
            <a:ext cx="8196263" cy="169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457200" y="3548063"/>
            <a:ext cx="82296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Palatino" charset="0"/>
                <a:cs typeface="Palatino" charset="0"/>
              </a:rPr>
              <a:t>Rescale volumes by the Perron Eigenvalue raised to the</a:t>
            </a:r>
            <a:r>
              <a:rPr lang="en-US" sz="2300"/>
              <a:t> </a:t>
            </a:r>
            <a:r>
              <a:rPr lang="en-US" sz="2300" i="1">
                <a:latin typeface="Times New Roman" charset="0"/>
                <a:cs typeface="Times New Roman" charset="0"/>
              </a:rPr>
              <a:t>n</a:t>
            </a:r>
            <a:r>
              <a:rPr lang="en-US" sz="2300" baseline="30000">
                <a:latin typeface="Palatino" charset="0"/>
                <a:cs typeface="Palatino" charset="0"/>
              </a:rPr>
              <a:t>th</a:t>
            </a:r>
            <a:r>
              <a:rPr lang="en-US" sz="2300"/>
              <a:t> </a:t>
            </a:r>
            <a:r>
              <a:rPr lang="en-US" sz="2000">
                <a:latin typeface="Palatino" charset="0"/>
                <a:cs typeface="Palatino" charset="0"/>
              </a:rPr>
              <a:t>power:</a:t>
            </a:r>
            <a:r>
              <a:rPr lang="en-US" sz="2800"/>
              <a:t>     </a:t>
            </a:r>
            <a:r>
              <a:rPr lang="en-US" sz="2800">
                <a:latin typeface="Times New Roman" charset="0"/>
                <a:cs typeface="Times New Roman" charset="0"/>
              </a:rPr>
              <a:t>1/γ</a:t>
            </a:r>
            <a:r>
              <a:rPr lang="en-US" sz="2800" baseline="30000">
                <a:latin typeface="Times New Roman" charset="0"/>
                <a:cs typeface="Times New Roman" charset="0"/>
              </a:rPr>
              <a:t>2</a:t>
            </a:r>
            <a:r>
              <a:rPr lang="en-US" sz="2800" i="1" baseline="30000">
                <a:latin typeface="Times New Roman" charset="0"/>
                <a:cs typeface="Times New Roman" charset="0"/>
              </a:rPr>
              <a:t>n</a:t>
            </a:r>
            <a:r>
              <a:rPr lang="en-US" sz="2800" baseline="30000">
                <a:latin typeface="Times New Roman" charset="0"/>
                <a:cs typeface="Times New Roman" charset="0"/>
              </a:rPr>
              <a:t> </a:t>
            </a:r>
            <a:r>
              <a:rPr lang="en-US" sz="2000">
                <a:latin typeface="Palatino" charset="0"/>
                <a:cs typeface="Palatino" charset="0"/>
              </a:rPr>
              <a:t>where</a:t>
            </a:r>
            <a:r>
              <a:rPr lang="en-US" sz="2300">
                <a:cs typeface="Times New Roman" charset="0"/>
              </a:rPr>
              <a:t> </a:t>
            </a:r>
            <a:r>
              <a:rPr lang="en-US" sz="2300" i="1">
                <a:latin typeface="Times New Roman" charset="0"/>
                <a:cs typeface="Times New Roman" charset="0"/>
              </a:rPr>
              <a:t>n</a:t>
            </a:r>
            <a:r>
              <a:rPr lang="en-US" sz="2300">
                <a:cs typeface="Times New Roman" charset="0"/>
              </a:rPr>
              <a:t> </a:t>
            </a:r>
            <a:r>
              <a:rPr lang="en-US" sz="2000">
                <a:latin typeface="Palatino" charset="0"/>
                <a:cs typeface="Palatino" charset="0"/>
              </a:rPr>
              <a:t>corresponds to the</a:t>
            </a:r>
            <a:r>
              <a:rPr lang="en-US" sz="2300">
                <a:cs typeface="Times New Roman" charset="0"/>
              </a:rPr>
              <a:t> </a:t>
            </a:r>
            <a:r>
              <a:rPr lang="en-US" sz="2300" i="1">
                <a:latin typeface="Times New Roman" charset="0"/>
                <a:cs typeface="Times New Roman" charset="0"/>
              </a:rPr>
              <a:t>n</a:t>
            </a:r>
            <a:r>
              <a:rPr lang="en-US" sz="2300" baseline="30000">
                <a:latin typeface="Palatino" charset="0"/>
                <a:cs typeface="Palatino" charset="0"/>
              </a:rPr>
              <a:t>th</a:t>
            </a:r>
            <a:r>
              <a:rPr lang="en-US" sz="2300">
                <a:cs typeface="Times New Roman" charset="0"/>
              </a:rPr>
              <a:t>-</a:t>
            </a:r>
            <a:r>
              <a:rPr lang="en-US" sz="2000">
                <a:latin typeface="Palatino" charset="0"/>
                <a:cs typeface="Palatino" charset="0"/>
              </a:rPr>
              <a:t>level of our block</a:t>
            </a:r>
            <a:r>
              <a:rPr lang="en-US" sz="2300">
                <a:cs typeface="Times New Roman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3508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 smtClean="0">
                <a:latin typeface="Palatino" charset="0"/>
                <a:cs typeface="Palatino" charset="0"/>
              </a:rPr>
              <a:t>Replace-and-rescale </a:t>
            </a:r>
            <a:r>
              <a:rPr lang="en-US" sz="3400" dirty="0">
                <a:latin typeface="Palatino" charset="0"/>
                <a:cs typeface="Palatino" charset="0"/>
              </a:rPr>
              <a:t>Method</a:t>
            </a:r>
          </a:p>
        </p:txBody>
      </p:sp>
      <p:pic>
        <p:nvPicPr>
          <p:cNvPr id="2355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82738"/>
            <a:ext cx="8196263" cy="169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Box 4"/>
          <p:cNvSpPr txBox="1">
            <a:spLocks noChangeArrowheads="1"/>
          </p:cNvSpPr>
          <p:nvPr/>
        </p:nvSpPr>
        <p:spPr bwMode="auto">
          <a:xfrm>
            <a:off x="457200" y="3548063"/>
            <a:ext cx="82296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Palatino" charset="0"/>
                <a:cs typeface="Palatino" charset="0"/>
              </a:rPr>
              <a:t>Rescale volumes by the Perron Eigenvalue raised to the</a:t>
            </a:r>
            <a:r>
              <a:rPr lang="en-US" sz="2300"/>
              <a:t> </a:t>
            </a:r>
            <a:r>
              <a:rPr lang="en-US" sz="2300" i="1">
                <a:latin typeface="Times New Roman" charset="0"/>
                <a:cs typeface="Times New Roman" charset="0"/>
              </a:rPr>
              <a:t>n</a:t>
            </a:r>
            <a:r>
              <a:rPr lang="en-US" sz="2300" baseline="30000">
                <a:latin typeface="Palatino" charset="0"/>
                <a:cs typeface="Palatino" charset="0"/>
              </a:rPr>
              <a:t>th</a:t>
            </a:r>
            <a:r>
              <a:rPr lang="en-US" sz="2300"/>
              <a:t> </a:t>
            </a:r>
            <a:r>
              <a:rPr lang="en-US" sz="2000">
                <a:latin typeface="Palatino" charset="0"/>
                <a:cs typeface="Palatino" charset="0"/>
              </a:rPr>
              <a:t>power:</a:t>
            </a:r>
            <a:r>
              <a:rPr lang="en-US" sz="2800"/>
              <a:t>     </a:t>
            </a:r>
            <a:r>
              <a:rPr lang="en-US" sz="2800">
                <a:latin typeface="Times New Roman" charset="0"/>
                <a:cs typeface="Times New Roman" charset="0"/>
              </a:rPr>
              <a:t>1/γ</a:t>
            </a:r>
            <a:r>
              <a:rPr lang="en-US" sz="2800" baseline="30000">
                <a:latin typeface="Times New Roman" charset="0"/>
                <a:cs typeface="Times New Roman" charset="0"/>
              </a:rPr>
              <a:t>2</a:t>
            </a:r>
            <a:r>
              <a:rPr lang="en-US" sz="2800" i="1" baseline="30000">
                <a:latin typeface="Times New Roman" charset="0"/>
                <a:cs typeface="Times New Roman" charset="0"/>
              </a:rPr>
              <a:t>n</a:t>
            </a:r>
            <a:r>
              <a:rPr lang="en-US" sz="2800" baseline="30000">
                <a:latin typeface="Times New Roman" charset="0"/>
                <a:cs typeface="Times New Roman" charset="0"/>
              </a:rPr>
              <a:t> </a:t>
            </a:r>
            <a:r>
              <a:rPr lang="en-US" sz="2000">
                <a:latin typeface="Palatino" charset="0"/>
                <a:cs typeface="Palatino" charset="0"/>
              </a:rPr>
              <a:t>where</a:t>
            </a:r>
            <a:r>
              <a:rPr lang="en-US" sz="2300">
                <a:cs typeface="Times New Roman" charset="0"/>
              </a:rPr>
              <a:t> </a:t>
            </a:r>
            <a:r>
              <a:rPr lang="en-US" sz="2300" i="1">
                <a:latin typeface="Times New Roman" charset="0"/>
                <a:cs typeface="Times New Roman" charset="0"/>
              </a:rPr>
              <a:t>n</a:t>
            </a:r>
            <a:r>
              <a:rPr lang="en-US" sz="2300">
                <a:cs typeface="Times New Roman" charset="0"/>
              </a:rPr>
              <a:t> </a:t>
            </a:r>
            <a:r>
              <a:rPr lang="en-US" sz="2000">
                <a:latin typeface="Palatino" charset="0"/>
                <a:cs typeface="Palatino" charset="0"/>
              </a:rPr>
              <a:t>corresponds to the</a:t>
            </a:r>
            <a:r>
              <a:rPr lang="en-US" sz="2300">
                <a:cs typeface="Times New Roman" charset="0"/>
              </a:rPr>
              <a:t> </a:t>
            </a:r>
            <a:r>
              <a:rPr lang="en-US" sz="2300" i="1">
                <a:latin typeface="Times New Roman" charset="0"/>
                <a:cs typeface="Times New Roman" charset="0"/>
              </a:rPr>
              <a:t>n</a:t>
            </a:r>
            <a:r>
              <a:rPr lang="en-US" sz="2300" baseline="30000">
                <a:latin typeface="Palatino" charset="0"/>
                <a:cs typeface="Palatino" charset="0"/>
              </a:rPr>
              <a:t>th</a:t>
            </a:r>
            <a:r>
              <a:rPr lang="en-US" sz="2300">
                <a:cs typeface="Times New Roman" charset="0"/>
              </a:rPr>
              <a:t>-</a:t>
            </a:r>
            <a:r>
              <a:rPr lang="en-US" sz="2000">
                <a:latin typeface="Palatino" charset="0"/>
                <a:cs typeface="Palatino" charset="0"/>
              </a:rPr>
              <a:t>level of our block</a:t>
            </a:r>
            <a:r>
              <a:rPr lang="en-US" sz="2300">
                <a:cs typeface="Times New Roman" charset="0"/>
              </a:rPr>
              <a:t>.</a:t>
            </a:r>
          </a:p>
        </p:txBody>
      </p:sp>
      <p:sp>
        <p:nvSpPr>
          <p:cNvPr id="23557" name="TextBox 6"/>
          <p:cNvSpPr txBox="1">
            <a:spLocks noChangeArrowheads="1"/>
          </p:cNvSpPr>
          <p:nvPr/>
        </p:nvSpPr>
        <p:spPr bwMode="auto">
          <a:xfrm>
            <a:off x="457200" y="5393797"/>
            <a:ext cx="822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latin typeface="Palatino" charset="0"/>
                <a:cs typeface="Palatino" charset="0"/>
              </a:rPr>
              <a:t>This results in a level-0 tile with different lengths that the original. Repeat for other tile types. The substitution rule is now self-similar.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4133" y="4741922"/>
            <a:ext cx="575733" cy="423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901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>
                <a:latin typeface="Palatino"/>
                <a:cs typeface="Palatino"/>
              </a:rPr>
              <a:t>Self-Similar Fibonacci Direct Product</a:t>
            </a:r>
            <a:endParaRPr lang="en-US" sz="3400" dirty="0">
              <a:latin typeface="Palatino"/>
              <a:cs typeface="Palatino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1961777"/>
            <a:ext cx="8229600" cy="1009581"/>
          </a:xfrm>
          <a:prstGeom prst="rect">
            <a:avLst/>
          </a:prstGeom>
        </p:spPr>
      </p:pic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457199" y="3353858"/>
            <a:ext cx="42333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 smtClean="0">
                <a:latin typeface="Palatino" charset="0"/>
                <a:cs typeface="Palatino" charset="0"/>
              </a:rPr>
              <a:t>Combinatorial Substitution Rule</a:t>
            </a:r>
            <a:endParaRPr lang="en-US" sz="2000" dirty="0">
              <a:latin typeface="Palatino" charset="0"/>
              <a:cs typeface="Palatin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768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>
                <a:latin typeface="Palatino" charset="0"/>
                <a:cs typeface="Palatino" charset="0"/>
              </a:rPr>
              <a:t>Self-Similar vs. Combinatorial Tiling</a:t>
            </a:r>
            <a:endParaRPr lang="en-US" sz="3400" dirty="0">
              <a:latin typeface="Palatino" charset="0"/>
              <a:cs typeface="Palatino" charset="0"/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82763"/>
          </a:xfrm>
        </p:spPr>
        <p:txBody>
          <a:bodyPr/>
          <a:lstStyle/>
          <a:p>
            <a:pPr algn="just"/>
            <a:r>
              <a:rPr lang="en-US" sz="2000" dirty="0">
                <a:latin typeface="Palatino" charset="0"/>
                <a:cs typeface="Palatino" charset="0"/>
              </a:rPr>
              <a:t>Substitution/Inflate and Subdivide Rule</a:t>
            </a:r>
          </a:p>
          <a:p>
            <a:r>
              <a:rPr lang="en-US" sz="2000" dirty="0" smtClean="0">
                <a:latin typeface="Palatino" charset="0"/>
                <a:cs typeface="Palatino" charset="0"/>
              </a:rPr>
              <a:t>No </a:t>
            </a:r>
            <a:r>
              <a:rPr lang="en-US" sz="2000" dirty="0">
                <a:latin typeface="Palatino" charset="0"/>
                <a:cs typeface="Palatino" charset="0"/>
              </a:rPr>
              <a:t>geometric resemblance to itself </a:t>
            </a:r>
          </a:p>
          <a:p>
            <a:r>
              <a:rPr lang="en-US" sz="2000" dirty="0">
                <a:latin typeface="Palatino" charset="0"/>
                <a:cs typeface="Palatino" charset="0"/>
              </a:rPr>
              <a:t>Substitution of non-constant length</a:t>
            </a:r>
          </a:p>
        </p:txBody>
      </p:sp>
      <p:pic>
        <p:nvPicPr>
          <p:cNvPr id="14339" name="Picture 4" descr="Fibonacci DPV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63" y="3165475"/>
            <a:ext cx="287655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5" descr="Chair Tili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538" y="1600200"/>
            <a:ext cx="2335212" cy="231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6" descr="Pinwheel Tili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338" y="3919538"/>
            <a:ext cx="4081462" cy="211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457200" y="6029325"/>
            <a:ext cx="365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Palatino" charset="0"/>
                <a:cs typeface="Palatino" charset="0"/>
              </a:rPr>
              <a:t>Combinatorial Tiling</a:t>
            </a:r>
          </a:p>
        </p:txBody>
      </p:sp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5029200" y="6030913"/>
            <a:ext cx="365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Palatino" charset="0"/>
                <a:cs typeface="Palatino" charset="0"/>
              </a:rPr>
              <a:t>Self-Similar Tiling</a:t>
            </a:r>
          </a:p>
        </p:txBody>
      </p:sp>
    </p:spTree>
    <p:extLst>
      <p:ext uri="{BB962C8B-B14F-4D97-AF65-F5344CB8AC3E}">
        <p14:creationId xmlns:p14="http://schemas.microsoft.com/office/powerpoint/2010/main" val="153216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>
                <a:latin typeface="Palatino"/>
                <a:cs typeface="Palatino"/>
              </a:rPr>
              <a:t>Self-Similar Fibonacci Direct Product</a:t>
            </a:r>
            <a:endParaRPr lang="en-US" sz="3400" dirty="0">
              <a:latin typeface="Palatino"/>
              <a:cs typeface="Palatino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1961777"/>
            <a:ext cx="8229600" cy="10095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4658979"/>
            <a:ext cx="8229600" cy="978292"/>
          </a:xfrm>
          <a:prstGeom prst="rect">
            <a:avLst/>
          </a:prstGeom>
        </p:spPr>
      </p:pic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457199" y="3353858"/>
            <a:ext cx="42333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 smtClean="0">
                <a:latin typeface="Palatino" charset="0"/>
                <a:cs typeface="Palatino" charset="0"/>
              </a:rPr>
              <a:t>Combinatorial Substitution Rule</a:t>
            </a:r>
            <a:endParaRPr lang="en-US" sz="2000" dirty="0">
              <a:latin typeface="Palatino" charset="0"/>
              <a:cs typeface="Palatino" charset="0"/>
            </a:endParaRP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3793067" y="6030913"/>
            <a:ext cx="48937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dirty="0">
                <a:latin typeface="Palatino" charset="0"/>
                <a:cs typeface="Palatino" charset="0"/>
              </a:rPr>
              <a:t>Self-Similar </a:t>
            </a:r>
            <a:r>
              <a:rPr lang="en-US" sz="2000" dirty="0" smtClean="0">
                <a:latin typeface="Palatino" charset="0"/>
                <a:cs typeface="Palatino" charset="0"/>
              </a:rPr>
              <a:t>Inflate and Subdivide Rule</a:t>
            </a:r>
            <a:endParaRPr lang="en-US" sz="2000" dirty="0">
              <a:latin typeface="Palatino" charset="0"/>
              <a:cs typeface="Palatin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186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6"/>
          <p:cNvSpPr txBox="1">
            <a:spLocks noChangeArrowheads="1"/>
          </p:cNvSpPr>
          <p:nvPr/>
        </p:nvSpPr>
        <p:spPr bwMode="auto">
          <a:xfrm>
            <a:off x="457200" y="6029325"/>
            <a:ext cx="365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>
                <a:latin typeface="Palatino" charset="0"/>
                <a:cs typeface="Palatino" charset="0"/>
              </a:rPr>
              <a:t>Combinatorial Tiling</a:t>
            </a:r>
          </a:p>
        </p:txBody>
      </p:sp>
      <p:sp>
        <p:nvSpPr>
          <p:cNvPr id="2458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 smtClean="0">
                <a:latin typeface="Palatino" charset="0"/>
                <a:cs typeface="Palatino" charset="0"/>
              </a:rPr>
              <a:t>Replace-and-rescale </a:t>
            </a:r>
            <a:r>
              <a:rPr lang="en-US" sz="3400" dirty="0">
                <a:latin typeface="Palatino" charset="0"/>
                <a:cs typeface="Palatino" charset="0"/>
              </a:rPr>
              <a:t>Method</a:t>
            </a:r>
          </a:p>
        </p:txBody>
      </p:sp>
      <p:pic>
        <p:nvPicPr>
          <p:cNvPr id="24581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52663"/>
            <a:ext cx="3657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Box 6"/>
          <p:cNvSpPr txBox="1">
            <a:spLocks noChangeArrowheads="1"/>
          </p:cNvSpPr>
          <p:nvPr/>
        </p:nvSpPr>
        <p:spPr bwMode="auto">
          <a:xfrm>
            <a:off x="457200" y="1409700"/>
            <a:ext cx="8229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latin typeface="Palatino" charset="0"/>
                <a:cs typeface="Palatino" charset="0"/>
              </a:rPr>
              <a:t>Compare level-5 tiles of the Fibonacci Direct Product (left)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6"/>
          <p:cNvSpPr txBox="1">
            <a:spLocks noChangeArrowheads="1"/>
          </p:cNvSpPr>
          <p:nvPr/>
        </p:nvSpPr>
        <p:spPr bwMode="auto">
          <a:xfrm>
            <a:off x="457200" y="6029325"/>
            <a:ext cx="365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>
                <a:latin typeface="Palatino" charset="0"/>
                <a:cs typeface="Palatino" charset="0"/>
              </a:rPr>
              <a:t>Combinatorial Tiling</a:t>
            </a:r>
          </a:p>
        </p:txBody>
      </p:sp>
      <p:sp>
        <p:nvSpPr>
          <p:cNvPr id="24579" name="TextBox 7"/>
          <p:cNvSpPr txBox="1">
            <a:spLocks noChangeArrowheads="1"/>
          </p:cNvSpPr>
          <p:nvPr/>
        </p:nvSpPr>
        <p:spPr bwMode="auto">
          <a:xfrm>
            <a:off x="5029200" y="6030913"/>
            <a:ext cx="365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>
                <a:latin typeface="Palatino" charset="0"/>
                <a:cs typeface="Palatino" charset="0"/>
              </a:rPr>
              <a:t>Self-Similar Tiling</a:t>
            </a:r>
          </a:p>
        </p:txBody>
      </p:sp>
      <p:sp>
        <p:nvSpPr>
          <p:cNvPr id="2458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dirty="0" smtClean="0">
                <a:latin typeface="Palatino" charset="0"/>
                <a:cs typeface="Palatino" charset="0"/>
              </a:rPr>
              <a:t>Replace-and-rescale </a:t>
            </a:r>
            <a:r>
              <a:rPr lang="en-US" sz="3400" dirty="0">
                <a:latin typeface="Palatino" charset="0"/>
                <a:cs typeface="Palatino" charset="0"/>
              </a:rPr>
              <a:t>Method</a:t>
            </a:r>
          </a:p>
        </p:txBody>
      </p:sp>
      <p:pic>
        <p:nvPicPr>
          <p:cNvPr id="24581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52663"/>
            <a:ext cx="3657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Box 6"/>
          <p:cNvSpPr txBox="1">
            <a:spLocks noChangeArrowheads="1"/>
          </p:cNvSpPr>
          <p:nvPr/>
        </p:nvSpPr>
        <p:spPr bwMode="auto">
          <a:xfrm>
            <a:off x="457200" y="1409700"/>
            <a:ext cx="822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latin typeface="Palatino" charset="0"/>
                <a:cs typeface="Palatino" charset="0"/>
              </a:rPr>
              <a:t>Compare level-5 tiles of the Fibonacci Direct Product (left) and the self-similar tiling (right).  </a:t>
            </a: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4" y="2252663"/>
            <a:ext cx="3651506" cy="3650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93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>
                <a:latin typeface="Palatino" charset="0"/>
                <a:cs typeface="Palatino" charset="0"/>
              </a:rPr>
              <a:t>Replace-and-rescale Method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90600"/>
          </a:xfrm>
        </p:spPr>
        <p:txBody>
          <a:bodyPr/>
          <a:lstStyle/>
          <a:p>
            <a:r>
              <a:rPr lang="en-US" sz="2000" dirty="0" smtClean="0">
                <a:latin typeface="Palatino"/>
                <a:cs typeface="Palatino"/>
              </a:rPr>
              <a:t>Not known whether replace-and-rescale method always works</a:t>
            </a:r>
          </a:p>
          <a:p>
            <a:r>
              <a:rPr lang="en-US" sz="2000" dirty="0" smtClean="0">
                <a:latin typeface="Palatino"/>
                <a:cs typeface="Palatino"/>
              </a:rPr>
              <a:t>Replace-and-rescale method works in all known examples</a:t>
            </a:r>
            <a:endParaRPr lang="en-US" sz="2000" dirty="0">
              <a:latin typeface="Palatino"/>
              <a:cs typeface="Palatino"/>
            </a:endParaRPr>
          </a:p>
        </p:txBody>
      </p:sp>
      <p:pic>
        <p:nvPicPr>
          <p:cNvPr id="5" name="Picture 4" descr="Fibonacci Self-Similar DPV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67" y="2810933"/>
            <a:ext cx="3060700" cy="3073400"/>
          </a:xfrm>
          <a:prstGeom prst="rect">
            <a:avLst/>
          </a:prstGeom>
        </p:spPr>
      </p:pic>
      <p:pic>
        <p:nvPicPr>
          <p:cNvPr id="6" name="Picture 5" descr="Non-Pisot Self-Similar Tilin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00" y="2536825"/>
            <a:ext cx="3467100" cy="3492500"/>
          </a:xfrm>
          <a:prstGeom prst="rect">
            <a:avLst/>
          </a:prstGeom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57200" y="6029325"/>
            <a:ext cx="365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Palatino" charset="0"/>
                <a:cs typeface="Palatino" charset="0"/>
              </a:rPr>
              <a:t>Self-Similar Fibonacci DPV</a:t>
            </a:r>
            <a:endParaRPr lang="en-US" sz="2000" dirty="0">
              <a:latin typeface="Palatino" charset="0"/>
              <a:cs typeface="Palatino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64100" y="6031971"/>
            <a:ext cx="3657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>
                <a:latin typeface="Palatino" charset="0"/>
                <a:cs typeface="Palatino" charset="0"/>
              </a:rPr>
              <a:t>Self-Similar n</a:t>
            </a:r>
            <a:r>
              <a:rPr lang="en-US" sz="2000" dirty="0" smtClean="0">
                <a:latin typeface="Palatino" charset="0"/>
                <a:cs typeface="Palatino" charset="0"/>
              </a:rPr>
              <a:t>on-</a:t>
            </a:r>
            <a:r>
              <a:rPr lang="en-US" sz="2000" dirty="0" err="1" smtClean="0">
                <a:latin typeface="Palatino" charset="0"/>
                <a:cs typeface="Palatino" charset="0"/>
              </a:rPr>
              <a:t>Pisot</a:t>
            </a:r>
            <a:r>
              <a:rPr lang="en-US" sz="2000" dirty="0" smtClean="0">
                <a:latin typeface="Palatino" charset="0"/>
                <a:cs typeface="Palatino" charset="0"/>
              </a:rPr>
              <a:t> DPV</a:t>
            </a:r>
            <a:endParaRPr lang="en-US" sz="2000" dirty="0">
              <a:latin typeface="Palatino" charset="0"/>
              <a:cs typeface="Palatin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702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209"/>
            <a:ext cx="8229600" cy="1143000"/>
          </a:xfrm>
        </p:spPr>
        <p:txBody>
          <a:bodyPr/>
          <a:lstStyle/>
          <a:p>
            <a:r>
              <a:rPr lang="en-US" sz="3400" dirty="0" smtClean="0">
                <a:latin typeface="Palatino"/>
                <a:cs typeface="Palatino"/>
              </a:rPr>
              <a:t>References</a:t>
            </a:r>
            <a:endParaRPr lang="en-US" sz="3400" dirty="0">
              <a:latin typeface="Palatino"/>
              <a:cs typeface="Palatin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45105"/>
          </a:xfrm>
        </p:spPr>
        <p:txBody>
          <a:bodyPr/>
          <a:lstStyle/>
          <a:p>
            <a:r>
              <a:rPr lang="en-US" sz="2000" dirty="0" smtClean="0">
                <a:latin typeface="Palatino"/>
                <a:cs typeface="Palatino"/>
              </a:rPr>
              <a:t>N.P. Frank, A primer of substitution </a:t>
            </a:r>
            <a:r>
              <a:rPr lang="en-US" sz="2000" dirty="0" err="1" smtClean="0">
                <a:latin typeface="Palatino"/>
                <a:cs typeface="Palatino"/>
              </a:rPr>
              <a:t>tilings</a:t>
            </a:r>
            <a:r>
              <a:rPr lang="en-US" sz="2000" dirty="0" smtClean="0">
                <a:latin typeface="Palatino"/>
                <a:cs typeface="Palatino"/>
              </a:rPr>
              <a:t> of the Euclidean plane, </a:t>
            </a:r>
            <a:r>
              <a:rPr lang="en-US" sz="2000" dirty="0" err="1" smtClean="0">
                <a:latin typeface="Palatino"/>
                <a:cs typeface="Palatino"/>
              </a:rPr>
              <a:t>Expositiones</a:t>
            </a:r>
            <a:r>
              <a:rPr lang="en-US" sz="2000" dirty="0" smtClean="0">
                <a:latin typeface="Palatino"/>
                <a:cs typeface="Palatino"/>
              </a:rPr>
              <a:t> </a:t>
            </a:r>
            <a:r>
              <a:rPr lang="en-US" sz="2000" dirty="0" err="1" smtClean="0">
                <a:latin typeface="Palatino"/>
                <a:cs typeface="Palatino"/>
              </a:rPr>
              <a:t>Mathematicae</a:t>
            </a:r>
            <a:r>
              <a:rPr lang="en-US" sz="2000" dirty="0" smtClean="0">
                <a:latin typeface="Palatino"/>
                <a:cs typeface="Palatino"/>
              </a:rPr>
              <a:t>, 26 (2008) 4, 295-386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264530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3400" dirty="0" smtClean="0">
                <a:latin typeface="Palatino"/>
                <a:cs typeface="Palatino"/>
              </a:rPr>
              <a:t>Further Readings</a:t>
            </a:r>
            <a:endParaRPr lang="en-US" sz="3400" dirty="0">
              <a:latin typeface="Palatino"/>
              <a:cs typeface="Palatino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9600" y="3788305"/>
            <a:ext cx="8229600" cy="1045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latin typeface="Palatino"/>
                <a:cs typeface="Palatino"/>
              </a:rPr>
              <a:t>R. Kenyon, B. </a:t>
            </a:r>
            <a:r>
              <a:rPr lang="en-US" sz="2000" dirty="0" err="1" smtClean="0">
                <a:latin typeface="Palatino"/>
                <a:cs typeface="Palatino"/>
              </a:rPr>
              <a:t>Solomyak</a:t>
            </a:r>
            <a:r>
              <a:rPr lang="en-US" sz="2000" dirty="0" smtClean="0">
                <a:latin typeface="Palatino"/>
                <a:cs typeface="Palatino"/>
              </a:rPr>
              <a:t>, On the Characterization of Expansion Maps for Self-Affine Tiling, Discrete </a:t>
            </a:r>
            <a:r>
              <a:rPr lang="en-US" sz="2000" dirty="0" err="1" smtClean="0">
                <a:latin typeface="Palatino"/>
                <a:cs typeface="Palatino"/>
              </a:rPr>
              <a:t>Comput</a:t>
            </a:r>
            <a:r>
              <a:rPr lang="en-US" sz="2000" dirty="0" smtClean="0">
                <a:latin typeface="Palatino"/>
                <a:cs typeface="Palatino"/>
              </a:rPr>
              <a:t> </a:t>
            </a:r>
            <a:r>
              <a:rPr lang="en-US" sz="2000" dirty="0" err="1" smtClean="0">
                <a:latin typeface="Palatino"/>
                <a:cs typeface="Palatino"/>
              </a:rPr>
              <a:t>Geom</a:t>
            </a:r>
            <a:r>
              <a:rPr lang="en-US" sz="2000" dirty="0" smtClean="0">
                <a:latin typeface="Palatino"/>
                <a:cs typeface="Palatino"/>
              </a:rPr>
              <a:t>, 43 (2010), 577-593</a:t>
            </a:r>
          </a:p>
        </p:txBody>
      </p:sp>
    </p:spTree>
    <p:extLst>
      <p:ext uri="{BB962C8B-B14F-4D97-AF65-F5344CB8AC3E}">
        <p14:creationId xmlns:p14="http://schemas.microsoft.com/office/powerpoint/2010/main" val="194076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One-Dimensional Symbolic Substitution</a:t>
            </a:r>
          </a:p>
        </p:txBody>
      </p:sp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457200" y="1468438"/>
            <a:ext cx="8229600" cy="2077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342900" indent="-342900" algn="just" eaLnBrk="1" hangingPunct="1">
              <a:buFont typeface="Arial"/>
              <a:buChar char="•"/>
              <a:defRPr/>
            </a:pP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000" dirty="0" smtClean="0">
                <a:latin typeface="Palatino" charset="0"/>
                <a:cs typeface="Palatino" charset="0"/>
              </a:rPr>
              <a:t> is a finite set called an </a:t>
            </a:r>
            <a:r>
              <a:rPr lang="en-US" sz="2000" i="1" dirty="0" smtClean="0">
                <a:latin typeface="Palatino" charset="0"/>
                <a:cs typeface="Palatino" charset="0"/>
              </a:rPr>
              <a:t>alphabet</a:t>
            </a:r>
            <a:r>
              <a:rPr lang="en-US" sz="2000" dirty="0" smtClean="0">
                <a:latin typeface="Palatino" charset="0"/>
                <a:cs typeface="Palatino" charset="0"/>
              </a:rPr>
              <a:t> whose elements are </a:t>
            </a:r>
            <a:r>
              <a:rPr lang="en-US" sz="2000" i="1" dirty="0" smtClean="0">
                <a:latin typeface="Palatino" charset="0"/>
                <a:cs typeface="Palatino" charset="0"/>
              </a:rPr>
              <a:t>letters.</a:t>
            </a:r>
            <a:r>
              <a:rPr lang="en-US" sz="2000" dirty="0" smtClean="0">
                <a:latin typeface="Palatino" charset="0"/>
                <a:cs typeface="Palatino" charset="0"/>
              </a:rPr>
              <a:t> </a:t>
            </a:r>
          </a:p>
          <a:p>
            <a:pPr marL="342900" indent="-342900" algn="just" eaLnBrk="1" hangingPunct="1">
              <a:buFont typeface="Arial"/>
              <a:buChar char="•"/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marL="342900" indent="-342900" algn="just" eaLnBrk="1" hangingPunct="1">
              <a:buFont typeface="Arial"/>
              <a:buChar char="•"/>
              <a:defRPr/>
            </a:pP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000" dirty="0" smtClean="0">
                <a:latin typeface="Palatino" charset="0"/>
                <a:cs typeface="Palatino" charset="0"/>
              </a:rPr>
              <a:t>* is the set of all </a:t>
            </a:r>
            <a:r>
              <a:rPr lang="en-US" sz="2000" i="1" dirty="0" smtClean="0">
                <a:latin typeface="Palatino" charset="0"/>
                <a:cs typeface="Palatino" charset="0"/>
              </a:rPr>
              <a:t>words</a:t>
            </a:r>
            <a:r>
              <a:rPr lang="en-US" sz="2000" dirty="0" smtClean="0">
                <a:latin typeface="Palatino" charset="0"/>
                <a:cs typeface="Palatino" charset="0"/>
              </a:rPr>
              <a:t> with elements from </a:t>
            </a:r>
            <a:r>
              <a:rPr lang="en-US" sz="2300" dirty="0" smtClean="0">
                <a:latin typeface="Monotype Corsiva" charset="0"/>
                <a:cs typeface="Monotype Corsiva" charset="0"/>
              </a:rPr>
              <a:t>A.</a:t>
            </a:r>
          </a:p>
          <a:p>
            <a:pPr marL="342900" indent="-342900" algn="just" eaLnBrk="1" hangingPunct="1">
              <a:buFont typeface="Arial"/>
              <a:buChar char="•"/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marL="342900" indent="-342900" algn="just" eaLnBrk="1" hangingPunct="1">
              <a:buFont typeface="Arial"/>
              <a:buChar char="•"/>
              <a:defRPr/>
            </a:pPr>
            <a:r>
              <a:rPr lang="en-US" sz="2000" dirty="0" smtClean="0">
                <a:latin typeface="Palatino" charset="0"/>
                <a:cs typeface="Palatino" charset="0"/>
              </a:rPr>
              <a:t>A </a:t>
            </a:r>
            <a:r>
              <a:rPr lang="en-US" sz="2000" b="1" dirty="0" smtClean="0">
                <a:latin typeface="Palatino" charset="0"/>
                <a:cs typeface="Palatino" charset="0"/>
              </a:rPr>
              <a:t>symbolic substitution</a:t>
            </a:r>
            <a:r>
              <a:rPr lang="en-US" sz="2000" dirty="0" smtClean="0">
                <a:latin typeface="Palatino" charset="0"/>
                <a:cs typeface="Palatino" charset="0"/>
              </a:rPr>
              <a:t> is any map </a:t>
            </a:r>
            <a:r>
              <a:rPr lang="en-US" sz="2300" i="1" dirty="0" err="1" smtClean="0">
                <a:latin typeface="Times New Roman" charset="0"/>
                <a:cs typeface="Lucida Grande" charset="0"/>
              </a:rPr>
              <a:t>σ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: </a:t>
            </a: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→ </a:t>
            </a: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000" dirty="0" smtClean="0">
                <a:latin typeface="Palatino" charset="0"/>
                <a:cs typeface="Palatino" charset="0"/>
              </a:rPr>
              <a:t>*.</a:t>
            </a:r>
            <a:endParaRPr lang="en-US" sz="2300" i="1" dirty="0" smtClean="0">
              <a:latin typeface="Times New Roman" charset="0"/>
              <a:cs typeface="Times New Roman" charset="0"/>
            </a:endParaRPr>
          </a:p>
          <a:p>
            <a:pPr eaLnBrk="1" hangingPunct="1"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5566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One-Dimensional Symbolic Substitution</a:t>
            </a:r>
          </a:p>
        </p:txBody>
      </p:sp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457200" y="1468438"/>
            <a:ext cx="8229600" cy="278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342900" indent="-342900" algn="just" eaLnBrk="1" hangingPunct="1">
              <a:buFont typeface="Arial"/>
              <a:buChar char="•"/>
              <a:defRPr/>
            </a:pP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000" dirty="0" smtClean="0">
                <a:latin typeface="Palatino" charset="0"/>
                <a:cs typeface="Palatino" charset="0"/>
              </a:rPr>
              <a:t> is a finite set called an </a:t>
            </a:r>
            <a:r>
              <a:rPr lang="en-US" sz="2000" i="1" dirty="0" smtClean="0">
                <a:latin typeface="Palatino" charset="0"/>
                <a:cs typeface="Palatino" charset="0"/>
              </a:rPr>
              <a:t>alphabet</a:t>
            </a:r>
            <a:r>
              <a:rPr lang="en-US" sz="2000" dirty="0" smtClean="0">
                <a:latin typeface="Palatino" charset="0"/>
                <a:cs typeface="Palatino" charset="0"/>
              </a:rPr>
              <a:t> whose elements are </a:t>
            </a:r>
            <a:r>
              <a:rPr lang="en-US" sz="2000" i="1" dirty="0" smtClean="0">
                <a:latin typeface="Palatino" charset="0"/>
                <a:cs typeface="Palatino" charset="0"/>
              </a:rPr>
              <a:t>letters.</a:t>
            </a:r>
            <a:r>
              <a:rPr lang="en-US" sz="2000" dirty="0" smtClean="0">
                <a:latin typeface="Palatino" charset="0"/>
                <a:cs typeface="Palatino" charset="0"/>
              </a:rPr>
              <a:t> </a:t>
            </a:r>
          </a:p>
          <a:p>
            <a:pPr marL="342900" indent="-342900" algn="just" eaLnBrk="1" hangingPunct="1">
              <a:buFont typeface="Arial"/>
              <a:buChar char="•"/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marL="342900" indent="-342900" algn="just" eaLnBrk="1" hangingPunct="1">
              <a:buFont typeface="Arial"/>
              <a:buChar char="•"/>
              <a:defRPr/>
            </a:pP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000" dirty="0" smtClean="0">
                <a:latin typeface="Palatino" charset="0"/>
                <a:cs typeface="Palatino" charset="0"/>
              </a:rPr>
              <a:t>* is the set of all </a:t>
            </a:r>
            <a:r>
              <a:rPr lang="en-US" sz="2000" i="1" dirty="0" smtClean="0">
                <a:latin typeface="Palatino" charset="0"/>
                <a:cs typeface="Palatino" charset="0"/>
              </a:rPr>
              <a:t>words</a:t>
            </a:r>
            <a:r>
              <a:rPr lang="en-US" sz="2000" dirty="0" smtClean="0">
                <a:latin typeface="Palatino" charset="0"/>
                <a:cs typeface="Palatino" charset="0"/>
              </a:rPr>
              <a:t> with elements from </a:t>
            </a:r>
            <a:r>
              <a:rPr lang="en-US" sz="2300" dirty="0" smtClean="0">
                <a:latin typeface="Monotype Corsiva" charset="0"/>
                <a:cs typeface="Monotype Corsiva" charset="0"/>
              </a:rPr>
              <a:t>A.</a:t>
            </a:r>
          </a:p>
          <a:p>
            <a:pPr marL="342900" indent="-342900" algn="just" eaLnBrk="1" hangingPunct="1">
              <a:buFont typeface="Arial"/>
              <a:buChar char="•"/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marL="342900" indent="-342900" algn="just" eaLnBrk="1" hangingPunct="1">
              <a:buFont typeface="Arial"/>
              <a:buChar char="•"/>
              <a:defRPr/>
            </a:pPr>
            <a:r>
              <a:rPr lang="en-US" sz="2000" dirty="0" smtClean="0">
                <a:latin typeface="Palatino" charset="0"/>
                <a:cs typeface="Palatino" charset="0"/>
              </a:rPr>
              <a:t>A </a:t>
            </a:r>
            <a:r>
              <a:rPr lang="en-US" sz="2000" b="1" dirty="0" smtClean="0">
                <a:latin typeface="Palatino" charset="0"/>
                <a:cs typeface="Palatino" charset="0"/>
              </a:rPr>
              <a:t>symbolic substitution</a:t>
            </a:r>
            <a:r>
              <a:rPr lang="en-US" sz="2000" dirty="0" smtClean="0">
                <a:latin typeface="Palatino" charset="0"/>
                <a:cs typeface="Palatino" charset="0"/>
              </a:rPr>
              <a:t> is any map </a:t>
            </a:r>
            <a:r>
              <a:rPr lang="en-US" sz="2300" i="1" dirty="0" err="1" smtClean="0">
                <a:latin typeface="Times New Roman" charset="0"/>
                <a:cs typeface="Lucida Grande" charset="0"/>
              </a:rPr>
              <a:t>σ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: </a:t>
            </a: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→ </a:t>
            </a: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000" dirty="0" smtClean="0">
                <a:latin typeface="Palatino" charset="0"/>
                <a:cs typeface="Palatino" charset="0"/>
              </a:rPr>
              <a:t>*.</a:t>
            </a:r>
            <a:endParaRPr lang="en-US" sz="2300" i="1" dirty="0" smtClean="0">
              <a:latin typeface="Times New Roman" charset="0"/>
              <a:cs typeface="Times New Roman" charset="0"/>
            </a:endParaRPr>
          </a:p>
          <a:p>
            <a:pPr eaLnBrk="1" hangingPunct="1"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eaLnBrk="1" hangingPunct="1">
              <a:defRPr/>
            </a:pPr>
            <a:r>
              <a:rPr lang="en-US" sz="2000" dirty="0" smtClean="0">
                <a:latin typeface="Palatino" charset="0"/>
                <a:cs typeface="Palatino" charset="0"/>
              </a:rPr>
              <a:t>Let</a:t>
            </a:r>
            <a:r>
              <a:rPr lang="en-US" sz="2300" dirty="0" smtClean="0"/>
              <a:t> </a:t>
            </a: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= </a:t>
            </a:r>
            <a:r>
              <a:rPr lang="en-US" sz="2300" dirty="0" smtClean="0">
                <a:latin typeface="Times New Roman" charset="0"/>
                <a:cs typeface="Times New Roman" charset="0"/>
              </a:rPr>
              <a:t>{</a:t>
            </a:r>
            <a:r>
              <a:rPr lang="en-US" sz="23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i="1" dirty="0" err="1" smtClean="0">
                <a:latin typeface="Times New Roman" charset="0"/>
                <a:cs typeface="Times New Roman" charset="0"/>
              </a:rPr>
              <a:t>,</a:t>
            </a:r>
            <a:r>
              <a:rPr lang="en-US" sz="23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300" dirty="0" smtClean="0">
                <a:latin typeface="Times New Roman" charset="0"/>
                <a:cs typeface="Times New Roman" charset="0"/>
              </a:rPr>
              <a:t>}</a:t>
            </a:r>
            <a:r>
              <a:rPr lang="en-US" sz="2300" dirty="0" smtClean="0"/>
              <a:t> </a:t>
            </a:r>
            <a:r>
              <a:rPr lang="en-US" sz="2000" dirty="0" smtClean="0">
                <a:latin typeface="Palatino" charset="0"/>
                <a:cs typeface="Palatino" charset="0"/>
              </a:rPr>
              <a:t>and let</a:t>
            </a:r>
            <a:r>
              <a:rPr lang="en-US" sz="2300" dirty="0" smtClean="0"/>
              <a:t> </a:t>
            </a:r>
            <a:r>
              <a:rPr lang="en-US" sz="2300" i="1" dirty="0" err="1" smtClean="0">
                <a:latin typeface="Times New Roman" charset="0"/>
                <a:cs typeface="Times New Roman" charset="0"/>
              </a:rPr>
              <a:t>σ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(</a:t>
            </a:r>
            <a:r>
              <a:rPr lang="en-US" sz="23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) </a:t>
            </a:r>
            <a:r>
              <a:rPr lang="en-US" sz="2300" dirty="0" smtClean="0">
                <a:latin typeface="Times New Roman" charset="0"/>
                <a:cs typeface="Times New Roman" charset="0"/>
              </a:rPr>
              <a:t>=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3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dirty="0" smtClean="0">
                <a:latin typeface="Palatino" charset="0"/>
                <a:cs typeface="Palatino" charset="0"/>
              </a:rPr>
              <a:t>and</a:t>
            </a:r>
            <a:r>
              <a:rPr lang="en-US" sz="2300" dirty="0" smtClean="0"/>
              <a:t> </a:t>
            </a:r>
            <a:r>
              <a:rPr lang="en-US" sz="2300" i="1" dirty="0" err="1" smtClean="0">
                <a:latin typeface="Times New Roman" charset="0"/>
                <a:cs typeface="Times New Roman" charset="0"/>
              </a:rPr>
              <a:t>σ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(</a:t>
            </a:r>
            <a:r>
              <a:rPr lang="en-US" sz="2300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)</a:t>
            </a:r>
            <a:r>
              <a:rPr lang="en-US" sz="2300" dirty="0" smtClean="0">
                <a:latin typeface="Times New Roman" charset="0"/>
                <a:cs typeface="Times New Roman" charset="0"/>
              </a:rPr>
              <a:t> = </a:t>
            </a:r>
            <a:r>
              <a:rPr lang="en-US" sz="23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dirty="0" smtClean="0"/>
              <a:t>.</a:t>
            </a:r>
          </a:p>
          <a:p>
            <a:pPr eaLnBrk="1" hangingPunct="1">
              <a:defRPr/>
            </a:pPr>
            <a:endParaRPr lang="en-US" sz="2300" dirty="0" smtClean="0"/>
          </a:p>
        </p:txBody>
      </p:sp>
    </p:spTree>
    <p:extLst>
      <p:ext uri="{BB962C8B-B14F-4D97-AF65-F5344CB8AC3E}">
        <p14:creationId xmlns:p14="http://schemas.microsoft.com/office/powerpoint/2010/main" val="1132428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One-Dimensional Symbolic Substitution</a:t>
            </a:r>
          </a:p>
        </p:txBody>
      </p:sp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457200" y="1468438"/>
            <a:ext cx="8229600" cy="4108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342900" indent="-342900" algn="just" eaLnBrk="1" hangingPunct="1">
              <a:buFont typeface="Arial"/>
              <a:buChar char="•"/>
              <a:defRPr/>
            </a:pP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000" dirty="0" smtClean="0">
                <a:latin typeface="Palatino" charset="0"/>
                <a:cs typeface="Palatino" charset="0"/>
              </a:rPr>
              <a:t> is a finite set called an </a:t>
            </a:r>
            <a:r>
              <a:rPr lang="en-US" sz="2000" i="1" dirty="0" smtClean="0">
                <a:latin typeface="Palatino" charset="0"/>
                <a:cs typeface="Palatino" charset="0"/>
              </a:rPr>
              <a:t>alphabet</a:t>
            </a:r>
            <a:r>
              <a:rPr lang="en-US" sz="2000" dirty="0" smtClean="0">
                <a:latin typeface="Palatino" charset="0"/>
                <a:cs typeface="Palatino" charset="0"/>
              </a:rPr>
              <a:t> whose elements are </a:t>
            </a:r>
            <a:r>
              <a:rPr lang="en-US" sz="2000" i="1" dirty="0" smtClean="0">
                <a:latin typeface="Palatino" charset="0"/>
                <a:cs typeface="Palatino" charset="0"/>
              </a:rPr>
              <a:t>letters.</a:t>
            </a:r>
            <a:r>
              <a:rPr lang="en-US" sz="2000" dirty="0" smtClean="0">
                <a:latin typeface="Palatino" charset="0"/>
                <a:cs typeface="Palatino" charset="0"/>
              </a:rPr>
              <a:t> </a:t>
            </a:r>
          </a:p>
          <a:p>
            <a:pPr marL="342900" indent="-342900" algn="just" eaLnBrk="1" hangingPunct="1">
              <a:buFont typeface="Arial"/>
              <a:buChar char="•"/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marL="342900" indent="-342900" algn="just" eaLnBrk="1" hangingPunct="1">
              <a:buFont typeface="Arial"/>
              <a:buChar char="•"/>
              <a:defRPr/>
            </a:pP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000" dirty="0" smtClean="0">
                <a:latin typeface="Palatino" charset="0"/>
                <a:cs typeface="Palatino" charset="0"/>
              </a:rPr>
              <a:t>* is the set of all </a:t>
            </a:r>
            <a:r>
              <a:rPr lang="en-US" sz="2000" i="1" dirty="0" smtClean="0">
                <a:latin typeface="Palatino" charset="0"/>
                <a:cs typeface="Palatino" charset="0"/>
              </a:rPr>
              <a:t>words</a:t>
            </a:r>
            <a:r>
              <a:rPr lang="en-US" sz="2000" dirty="0" smtClean="0">
                <a:latin typeface="Palatino" charset="0"/>
                <a:cs typeface="Palatino" charset="0"/>
              </a:rPr>
              <a:t> with elements from </a:t>
            </a:r>
            <a:r>
              <a:rPr lang="en-US" sz="2300" dirty="0" smtClean="0">
                <a:latin typeface="Monotype Corsiva" charset="0"/>
                <a:cs typeface="Monotype Corsiva" charset="0"/>
              </a:rPr>
              <a:t>A.</a:t>
            </a:r>
          </a:p>
          <a:p>
            <a:pPr marL="342900" indent="-342900" algn="just" eaLnBrk="1" hangingPunct="1">
              <a:buFont typeface="Arial"/>
              <a:buChar char="•"/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marL="342900" indent="-342900" algn="just" eaLnBrk="1" hangingPunct="1">
              <a:buFont typeface="Arial"/>
              <a:buChar char="•"/>
              <a:defRPr/>
            </a:pPr>
            <a:r>
              <a:rPr lang="en-US" sz="2000" dirty="0" smtClean="0">
                <a:latin typeface="Palatino" charset="0"/>
                <a:cs typeface="Palatino" charset="0"/>
              </a:rPr>
              <a:t>A </a:t>
            </a:r>
            <a:r>
              <a:rPr lang="en-US" sz="2000" b="1" dirty="0" smtClean="0">
                <a:latin typeface="Palatino" charset="0"/>
                <a:cs typeface="Palatino" charset="0"/>
              </a:rPr>
              <a:t>symbolic substitution</a:t>
            </a:r>
            <a:r>
              <a:rPr lang="en-US" sz="2000" dirty="0" smtClean="0">
                <a:latin typeface="Palatino" charset="0"/>
                <a:cs typeface="Palatino" charset="0"/>
              </a:rPr>
              <a:t> is any map </a:t>
            </a:r>
            <a:r>
              <a:rPr lang="en-US" sz="2300" i="1" dirty="0" err="1" smtClean="0">
                <a:latin typeface="Times New Roman" charset="0"/>
                <a:cs typeface="Lucida Grande" charset="0"/>
              </a:rPr>
              <a:t>σ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: </a:t>
            </a: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→ </a:t>
            </a: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000" dirty="0" smtClean="0">
                <a:latin typeface="Palatino" charset="0"/>
                <a:cs typeface="Palatino" charset="0"/>
              </a:rPr>
              <a:t>*.</a:t>
            </a:r>
            <a:endParaRPr lang="en-US" sz="2300" i="1" dirty="0" smtClean="0">
              <a:latin typeface="Times New Roman" charset="0"/>
              <a:cs typeface="Times New Roman" charset="0"/>
            </a:endParaRPr>
          </a:p>
          <a:p>
            <a:pPr eaLnBrk="1" hangingPunct="1"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eaLnBrk="1" hangingPunct="1">
              <a:defRPr/>
            </a:pPr>
            <a:r>
              <a:rPr lang="en-US" sz="2000" dirty="0" smtClean="0">
                <a:latin typeface="Palatino" charset="0"/>
                <a:cs typeface="Palatino" charset="0"/>
              </a:rPr>
              <a:t>Let</a:t>
            </a:r>
            <a:r>
              <a:rPr lang="en-US" sz="2300" dirty="0" smtClean="0"/>
              <a:t> </a:t>
            </a: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= </a:t>
            </a:r>
            <a:r>
              <a:rPr lang="en-US" sz="2300" dirty="0" smtClean="0">
                <a:latin typeface="Times New Roman" charset="0"/>
                <a:cs typeface="Times New Roman" charset="0"/>
              </a:rPr>
              <a:t>{</a:t>
            </a:r>
            <a:r>
              <a:rPr lang="en-US" sz="23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i="1" dirty="0" err="1" smtClean="0">
                <a:latin typeface="Times New Roman" charset="0"/>
                <a:cs typeface="Times New Roman" charset="0"/>
              </a:rPr>
              <a:t>,</a:t>
            </a:r>
            <a:r>
              <a:rPr lang="en-US" sz="23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300" dirty="0" smtClean="0">
                <a:latin typeface="Times New Roman" charset="0"/>
                <a:cs typeface="Times New Roman" charset="0"/>
              </a:rPr>
              <a:t>}</a:t>
            </a:r>
            <a:r>
              <a:rPr lang="en-US" sz="2300" dirty="0" smtClean="0"/>
              <a:t> </a:t>
            </a:r>
            <a:r>
              <a:rPr lang="en-US" sz="2000" dirty="0" smtClean="0">
                <a:latin typeface="Palatino" charset="0"/>
                <a:cs typeface="Palatino" charset="0"/>
              </a:rPr>
              <a:t>and let</a:t>
            </a:r>
            <a:r>
              <a:rPr lang="en-US" sz="2300" dirty="0" smtClean="0"/>
              <a:t> </a:t>
            </a:r>
            <a:r>
              <a:rPr lang="en-US" sz="2300" i="1" dirty="0" err="1" smtClean="0">
                <a:latin typeface="Times New Roman" charset="0"/>
                <a:cs typeface="Times New Roman" charset="0"/>
              </a:rPr>
              <a:t>σ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(</a:t>
            </a:r>
            <a:r>
              <a:rPr lang="en-US" sz="23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) </a:t>
            </a:r>
            <a:r>
              <a:rPr lang="en-US" sz="2300" dirty="0" smtClean="0">
                <a:latin typeface="Times New Roman" charset="0"/>
                <a:cs typeface="Times New Roman" charset="0"/>
              </a:rPr>
              <a:t>=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3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dirty="0" smtClean="0">
                <a:latin typeface="Palatino" charset="0"/>
                <a:cs typeface="Palatino" charset="0"/>
              </a:rPr>
              <a:t>and</a:t>
            </a:r>
            <a:r>
              <a:rPr lang="en-US" sz="2300" dirty="0" smtClean="0"/>
              <a:t> </a:t>
            </a:r>
            <a:r>
              <a:rPr lang="en-US" sz="2300" i="1" dirty="0" err="1" smtClean="0">
                <a:latin typeface="Times New Roman" charset="0"/>
                <a:cs typeface="Times New Roman" charset="0"/>
              </a:rPr>
              <a:t>σ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(</a:t>
            </a:r>
            <a:r>
              <a:rPr lang="en-US" sz="2300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)</a:t>
            </a:r>
            <a:r>
              <a:rPr lang="en-US" sz="2300" dirty="0" smtClean="0">
                <a:latin typeface="Times New Roman" charset="0"/>
                <a:cs typeface="Times New Roman" charset="0"/>
              </a:rPr>
              <a:t> = </a:t>
            </a:r>
            <a:r>
              <a:rPr lang="en-US" sz="23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dirty="0" smtClean="0"/>
              <a:t>.</a:t>
            </a:r>
          </a:p>
          <a:p>
            <a:pPr eaLnBrk="1" hangingPunct="1">
              <a:defRPr/>
            </a:pPr>
            <a:endParaRPr lang="en-US" sz="2300" dirty="0" smtClean="0"/>
          </a:p>
          <a:p>
            <a:pPr eaLnBrk="1" hangingPunct="1">
              <a:defRPr/>
            </a:pPr>
            <a:r>
              <a:rPr lang="en-US" sz="2000" dirty="0" smtClean="0">
                <a:latin typeface="Palatino" charset="0"/>
                <a:cs typeface="Palatino" charset="0"/>
              </a:rPr>
              <a:t>If we begin with </a:t>
            </a:r>
            <a:r>
              <a:rPr lang="en-US" sz="23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dirty="0" smtClean="0"/>
              <a:t> </a:t>
            </a:r>
            <a:r>
              <a:rPr lang="en-US" sz="2000" dirty="0" smtClean="0">
                <a:latin typeface="Palatino" charset="0"/>
                <a:ea typeface="AppleMyungjo" charset="0"/>
                <a:cs typeface="AppleMyungjo" charset="0"/>
              </a:rPr>
              <a:t>we get</a:t>
            </a:r>
            <a:r>
              <a:rPr lang="en-US" sz="2300" dirty="0" smtClean="0">
                <a:latin typeface="Minion Pro" charset="0"/>
                <a:cs typeface="Minion Pro" charset="0"/>
              </a:rPr>
              <a:t>:</a:t>
            </a:r>
          </a:p>
          <a:p>
            <a:pPr eaLnBrk="1" hangingPunct="1">
              <a:defRPr/>
            </a:pPr>
            <a:endParaRPr lang="en-US" sz="2100" dirty="0" smtClean="0"/>
          </a:p>
          <a:p>
            <a:pPr algn="ctr" eaLnBrk="1" hangingPunct="1">
              <a:defRPr/>
            </a:pPr>
            <a:r>
              <a:rPr lang="en-US" sz="21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→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→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→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→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→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→···</a:t>
            </a:r>
          </a:p>
          <a:p>
            <a:pPr algn="ctr" eaLnBrk="1" hangingPunct="1">
              <a:defRPr/>
            </a:pPr>
            <a:endParaRPr lang="en-US" sz="2100" i="1" dirty="0" smtClean="0">
              <a:latin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726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One-Dimensional Symbolic Substitution</a:t>
            </a:r>
          </a:p>
        </p:txBody>
      </p:sp>
      <p:sp>
        <p:nvSpPr>
          <p:cNvPr id="14338" name="TextBox 3"/>
          <p:cNvSpPr txBox="1">
            <a:spLocks noChangeArrowheads="1"/>
          </p:cNvSpPr>
          <p:nvPr/>
        </p:nvSpPr>
        <p:spPr bwMode="auto">
          <a:xfrm>
            <a:off x="457200" y="1468438"/>
            <a:ext cx="8229600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342900" indent="-342900" algn="just" eaLnBrk="1" hangingPunct="1">
              <a:buFont typeface="Arial"/>
              <a:buChar char="•"/>
              <a:defRPr/>
            </a:pP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000" dirty="0" smtClean="0">
                <a:latin typeface="Palatino" charset="0"/>
                <a:cs typeface="Palatino" charset="0"/>
              </a:rPr>
              <a:t> is a finite set called an </a:t>
            </a:r>
            <a:r>
              <a:rPr lang="en-US" sz="2000" i="1" dirty="0" smtClean="0">
                <a:latin typeface="Palatino" charset="0"/>
                <a:cs typeface="Palatino" charset="0"/>
              </a:rPr>
              <a:t>alphabet</a:t>
            </a:r>
            <a:r>
              <a:rPr lang="en-US" sz="2000" dirty="0" smtClean="0">
                <a:latin typeface="Palatino" charset="0"/>
                <a:cs typeface="Palatino" charset="0"/>
              </a:rPr>
              <a:t> whose elements are </a:t>
            </a:r>
            <a:r>
              <a:rPr lang="en-US" sz="2000" i="1" dirty="0" smtClean="0">
                <a:latin typeface="Palatino" charset="0"/>
                <a:cs typeface="Palatino" charset="0"/>
              </a:rPr>
              <a:t>letters.</a:t>
            </a:r>
            <a:r>
              <a:rPr lang="en-US" sz="2000" dirty="0" smtClean="0">
                <a:latin typeface="Palatino" charset="0"/>
                <a:cs typeface="Palatino" charset="0"/>
              </a:rPr>
              <a:t> </a:t>
            </a:r>
          </a:p>
          <a:p>
            <a:pPr marL="342900" indent="-342900" algn="just" eaLnBrk="1" hangingPunct="1">
              <a:buFont typeface="Arial"/>
              <a:buChar char="•"/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marL="342900" indent="-342900" algn="just" eaLnBrk="1" hangingPunct="1">
              <a:buFont typeface="Arial"/>
              <a:buChar char="•"/>
              <a:defRPr/>
            </a:pP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000" dirty="0" smtClean="0">
                <a:latin typeface="Palatino" charset="0"/>
                <a:cs typeface="Palatino" charset="0"/>
              </a:rPr>
              <a:t>* is the set of all </a:t>
            </a:r>
            <a:r>
              <a:rPr lang="en-US" sz="2000" i="1" dirty="0" smtClean="0">
                <a:latin typeface="Palatino" charset="0"/>
                <a:cs typeface="Palatino" charset="0"/>
              </a:rPr>
              <a:t>words</a:t>
            </a:r>
            <a:r>
              <a:rPr lang="en-US" sz="2000" dirty="0" smtClean="0">
                <a:latin typeface="Palatino" charset="0"/>
                <a:cs typeface="Palatino" charset="0"/>
              </a:rPr>
              <a:t> with elements from </a:t>
            </a:r>
            <a:r>
              <a:rPr lang="en-US" sz="2300" dirty="0" smtClean="0">
                <a:latin typeface="Monotype Corsiva" charset="0"/>
                <a:cs typeface="Monotype Corsiva" charset="0"/>
              </a:rPr>
              <a:t>A.</a:t>
            </a:r>
          </a:p>
          <a:p>
            <a:pPr marL="342900" indent="-342900" algn="just" eaLnBrk="1" hangingPunct="1">
              <a:buFont typeface="Arial"/>
              <a:buChar char="•"/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marL="342900" indent="-342900" algn="just" eaLnBrk="1" hangingPunct="1">
              <a:buFont typeface="Arial"/>
              <a:buChar char="•"/>
              <a:defRPr/>
            </a:pPr>
            <a:r>
              <a:rPr lang="en-US" sz="2000" dirty="0" smtClean="0">
                <a:latin typeface="Palatino" charset="0"/>
                <a:cs typeface="Palatino" charset="0"/>
              </a:rPr>
              <a:t>A </a:t>
            </a:r>
            <a:r>
              <a:rPr lang="en-US" sz="2000" b="1" dirty="0" smtClean="0">
                <a:latin typeface="Palatino" charset="0"/>
                <a:cs typeface="Palatino" charset="0"/>
              </a:rPr>
              <a:t>symbolic substitution</a:t>
            </a:r>
            <a:r>
              <a:rPr lang="en-US" sz="2000" dirty="0" smtClean="0">
                <a:latin typeface="Palatino" charset="0"/>
                <a:cs typeface="Palatino" charset="0"/>
              </a:rPr>
              <a:t> is any map </a:t>
            </a:r>
            <a:r>
              <a:rPr lang="en-US" sz="2300" i="1" dirty="0" err="1" smtClean="0">
                <a:latin typeface="Times New Roman" charset="0"/>
                <a:cs typeface="Lucida Grande" charset="0"/>
              </a:rPr>
              <a:t>σ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: </a:t>
            </a: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→ </a:t>
            </a: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000" dirty="0" smtClean="0">
                <a:latin typeface="Palatino" charset="0"/>
                <a:cs typeface="Palatino" charset="0"/>
              </a:rPr>
              <a:t>*.</a:t>
            </a:r>
            <a:endParaRPr lang="en-US" sz="2300" i="1" dirty="0" smtClean="0">
              <a:latin typeface="Times New Roman" charset="0"/>
              <a:cs typeface="Times New Roman" charset="0"/>
            </a:endParaRPr>
          </a:p>
          <a:p>
            <a:pPr eaLnBrk="1" hangingPunct="1"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eaLnBrk="1" hangingPunct="1">
              <a:defRPr/>
            </a:pPr>
            <a:r>
              <a:rPr lang="en-US" sz="2000" dirty="0" smtClean="0">
                <a:latin typeface="Palatino" charset="0"/>
                <a:cs typeface="Palatino" charset="0"/>
              </a:rPr>
              <a:t>Let</a:t>
            </a:r>
            <a:r>
              <a:rPr lang="en-US" sz="2300" dirty="0" smtClean="0"/>
              <a:t> </a:t>
            </a:r>
            <a:r>
              <a:rPr lang="en-US" sz="2300" dirty="0" smtClean="0">
                <a:latin typeface="Monotype Corsiva" charset="0"/>
                <a:cs typeface="Monotype Corsiva" charset="0"/>
              </a:rPr>
              <a:t>A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= </a:t>
            </a:r>
            <a:r>
              <a:rPr lang="en-US" sz="2300" dirty="0" smtClean="0">
                <a:latin typeface="Times New Roman" charset="0"/>
                <a:cs typeface="Times New Roman" charset="0"/>
              </a:rPr>
              <a:t>{</a:t>
            </a:r>
            <a:r>
              <a:rPr lang="en-US" sz="23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i="1" dirty="0" err="1" smtClean="0">
                <a:latin typeface="Times New Roman" charset="0"/>
                <a:cs typeface="Times New Roman" charset="0"/>
              </a:rPr>
              <a:t>,</a:t>
            </a:r>
            <a:r>
              <a:rPr lang="en-US" sz="23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300" dirty="0" smtClean="0">
                <a:latin typeface="Times New Roman" charset="0"/>
                <a:cs typeface="Times New Roman" charset="0"/>
              </a:rPr>
              <a:t>}</a:t>
            </a:r>
            <a:r>
              <a:rPr lang="en-US" sz="2300" dirty="0" smtClean="0"/>
              <a:t> </a:t>
            </a:r>
            <a:r>
              <a:rPr lang="en-US" sz="2000" dirty="0" smtClean="0">
                <a:latin typeface="Palatino" charset="0"/>
                <a:cs typeface="Palatino" charset="0"/>
              </a:rPr>
              <a:t>and let</a:t>
            </a:r>
            <a:r>
              <a:rPr lang="en-US" sz="2300" dirty="0" smtClean="0"/>
              <a:t> </a:t>
            </a:r>
            <a:r>
              <a:rPr lang="en-US" sz="2300" i="1" dirty="0" err="1" smtClean="0">
                <a:latin typeface="Times New Roman" charset="0"/>
                <a:cs typeface="Times New Roman" charset="0"/>
              </a:rPr>
              <a:t>σ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(</a:t>
            </a:r>
            <a:r>
              <a:rPr lang="en-US" sz="23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) </a:t>
            </a:r>
            <a:r>
              <a:rPr lang="en-US" sz="2300" dirty="0" smtClean="0">
                <a:latin typeface="Times New Roman" charset="0"/>
                <a:cs typeface="Times New Roman" charset="0"/>
              </a:rPr>
              <a:t>=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3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dirty="0" smtClean="0">
                <a:latin typeface="Palatino" charset="0"/>
                <a:cs typeface="Palatino" charset="0"/>
              </a:rPr>
              <a:t>and</a:t>
            </a:r>
            <a:r>
              <a:rPr lang="en-US" sz="2300" dirty="0" smtClean="0"/>
              <a:t> </a:t>
            </a:r>
            <a:r>
              <a:rPr lang="en-US" sz="2300" i="1" dirty="0" err="1" smtClean="0">
                <a:latin typeface="Times New Roman" charset="0"/>
                <a:cs typeface="Times New Roman" charset="0"/>
              </a:rPr>
              <a:t>σ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(</a:t>
            </a:r>
            <a:r>
              <a:rPr lang="en-US" sz="2300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)</a:t>
            </a:r>
            <a:r>
              <a:rPr lang="en-US" sz="2300" dirty="0" smtClean="0">
                <a:latin typeface="Times New Roman" charset="0"/>
                <a:cs typeface="Times New Roman" charset="0"/>
              </a:rPr>
              <a:t> = </a:t>
            </a:r>
            <a:r>
              <a:rPr lang="en-US" sz="23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dirty="0" smtClean="0"/>
              <a:t>.</a:t>
            </a:r>
          </a:p>
          <a:p>
            <a:pPr eaLnBrk="1" hangingPunct="1">
              <a:defRPr/>
            </a:pPr>
            <a:endParaRPr lang="en-US" sz="2300" dirty="0" smtClean="0"/>
          </a:p>
          <a:p>
            <a:pPr eaLnBrk="1" hangingPunct="1">
              <a:defRPr/>
            </a:pPr>
            <a:r>
              <a:rPr lang="en-US" sz="2000" dirty="0" smtClean="0">
                <a:latin typeface="Palatino" charset="0"/>
                <a:cs typeface="Palatino" charset="0"/>
              </a:rPr>
              <a:t>If we begin with </a:t>
            </a:r>
            <a:r>
              <a:rPr lang="en-US" sz="23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dirty="0" smtClean="0"/>
              <a:t> </a:t>
            </a:r>
            <a:r>
              <a:rPr lang="en-US" sz="2000" dirty="0" smtClean="0">
                <a:latin typeface="Palatino" charset="0"/>
                <a:ea typeface="AppleMyungjo" charset="0"/>
                <a:cs typeface="AppleMyungjo" charset="0"/>
              </a:rPr>
              <a:t>we get</a:t>
            </a:r>
            <a:r>
              <a:rPr lang="en-US" sz="2300" dirty="0" smtClean="0">
                <a:latin typeface="Minion Pro" charset="0"/>
                <a:cs typeface="Minion Pro" charset="0"/>
              </a:rPr>
              <a:t>:</a:t>
            </a:r>
          </a:p>
          <a:p>
            <a:pPr eaLnBrk="1" hangingPunct="1">
              <a:defRPr/>
            </a:pPr>
            <a:endParaRPr lang="en-US" sz="2100" dirty="0" smtClean="0"/>
          </a:p>
          <a:p>
            <a:pPr algn="ctr" eaLnBrk="1" hangingPunct="1">
              <a:defRPr/>
            </a:pPr>
            <a:r>
              <a:rPr lang="en-US" sz="21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→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→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→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→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→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1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 </a:t>
            </a:r>
            <a:r>
              <a:rPr lang="en-US" sz="21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1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100" i="1" dirty="0" smtClean="0">
                <a:latin typeface="Times New Roman" charset="0"/>
                <a:cs typeface="Times New Roman" charset="0"/>
              </a:rPr>
              <a:t> →···</a:t>
            </a:r>
          </a:p>
          <a:p>
            <a:pPr algn="ctr" eaLnBrk="1" hangingPunct="1">
              <a:defRPr/>
            </a:pPr>
            <a:endParaRPr lang="en-US" sz="2100" i="1" dirty="0" smtClean="0">
              <a:latin typeface="Times New Roman" charset="0"/>
              <a:cs typeface="Times New Roman" charset="0"/>
            </a:endParaRPr>
          </a:p>
          <a:p>
            <a:pPr marL="342900" indent="-342900" algn="just" eaLnBrk="1" hangingPunct="1">
              <a:buFont typeface="Arial"/>
              <a:buChar char="•"/>
              <a:defRPr/>
            </a:pPr>
            <a:r>
              <a:rPr lang="en-US" sz="2000" dirty="0" smtClean="0">
                <a:latin typeface="Palatino" charset="0"/>
                <a:cs typeface="Palatino" charset="0"/>
              </a:rPr>
              <a:t>The block lengths are Fibonacci numbers </a:t>
            </a:r>
            <a:r>
              <a:rPr lang="en-US" sz="2100" dirty="0" smtClean="0">
                <a:latin typeface="Times New Roman" charset="0"/>
                <a:cs typeface="Times New Roman" charset="0"/>
              </a:rPr>
              <a:t>1, 2, 3, 5, 8, 13, …</a:t>
            </a:r>
          </a:p>
          <a:p>
            <a:pPr marL="342900" indent="-342900" algn="just" eaLnBrk="1" hangingPunct="1">
              <a:buFont typeface="Arial"/>
              <a:buChar char="•"/>
              <a:defRPr/>
            </a:pPr>
            <a:endParaRPr lang="en-US" sz="2000" dirty="0" smtClean="0">
              <a:latin typeface="Palatino" charset="0"/>
              <a:cs typeface="Palatino" charset="0"/>
            </a:endParaRPr>
          </a:p>
          <a:p>
            <a:pPr marL="342900" indent="-342900" algn="just" eaLnBrk="1" hangingPunct="1">
              <a:buFont typeface="Arial"/>
              <a:buChar char="•"/>
              <a:defRPr/>
            </a:pPr>
            <a:r>
              <a:rPr lang="en-US" sz="2000" dirty="0" smtClean="0">
                <a:latin typeface="Palatino" charset="0"/>
                <a:cs typeface="Palatino" charset="0"/>
              </a:rPr>
              <a:t>substitution of non-constant length or combinatorial substitution</a:t>
            </a:r>
          </a:p>
        </p:txBody>
      </p:sp>
    </p:spTree>
    <p:extLst>
      <p:ext uri="{BB962C8B-B14F-4D97-AF65-F5344CB8AC3E}">
        <p14:creationId xmlns:p14="http://schemas.microsoft.com/office/powerpoint/2010/main" val="3234288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Substitution Matrix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>
                <a:latin typeface="Palatino" charset="0"/>
                <a:cs typeface="Palatino" charset="0"/>
              </a:rPr>
              <a:t>The substitution matrix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300" i="1" dirty="0">
                <a:latin typeface="Times New Roman" charset="0"/>
                <a:cs typeface="Times New Roman" charset="0"/>
              </a:rPr>
              <a:t>M</a:t>
            </a:r>
            <a:r>
              <a:rPr lang="en-US" sz="2300" dirty="0">
                <a:latin typeface="Calibri" charset="0"/>
              </a:rPr>
              <a:t> </a:t>
            </a:r>
            <a:r>
              <a:rPr lang="en-US" sz="2000" dirty="0">
                <a:latin typeface="Palatino" charset="0"/>
                <a:cs typeface="Palatino" charset="0"/>
              </a:rPr>
              <a:t>is the</a:t>
            </a:r>
            <a:r>
              <a:rPr lang="en-US" sz="2300" dirty="0">
                <a:latin typeface="Calibri" charset="0"/>
              </a:rPr>
              <a:t> </a:t>
            </a:r>
            <a:r>
              <a:rPr lang="en-US" sz="2300" i="1" dirty="0" err="1">
                <a:latin typeface="Times New Roman" charset="0"/>
                <a:cs typeface="Times New Roman" charset="0"/>
              </a:rPr>
              <a:t>n×n</a:t>
            </a:r>
            <a:r>
              <a:rPr lang="en-US" sz="2300" dirty="0">
                <a:latin typeface="Calibri" charset="0"/>
              </a:rPr>
              <a:t> </a:t>
            </a:r>
            <a:r>
              <a:rPr lang="en-US" sz="2000" dirty="0">
                <a:latin typeface="Palatino" charset="0"/>
                <a:cs typeface="Palatino" charset="0"/>
              </a:rPr>
              <a:t>matrix with entries given by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300" dirty="0">
              <a:latin typeface="Calibri" charset="0"/>
            </a:endParaRPr>
          </a:p>
          <a:p>
            <a:pPr marL="800100" lvl="2" indent="0" eaLnBrk="1" hangingPunct="1">
              <a:buFont typeface="Arial" charset="0"/>
              <a:buNone/>
              <a:defRPr/>
            </a:pPr>
            <a:r>
              <a:rPr lang="en-US" sz="2300" i="1" dirty="0" err="1">
                <a:latin typeface="Times New Roman" charset="0"/>
                <a:cs typeface="Times New Roman" charset="0"/>
              </a:rPr>
              <a:t>m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ij</a:t>
            </a:r>
            <a:r>
              <a:rPr lang="en-US" sz="2000" dirty="0">
                <a:latin typeface="Calibri" charset="0"/>
              </a:rPr>
              <a:t> = </a:t>
            </a:r>
            <a:r>
              <a:rPr lang="en-US" sz="2000" dirty="0">
                <a:latin typeface="Palatino" charset="0"/>
                <a:cs typeface="Palatino" charset="0"/>
              </a:rPr>
              <a:t>the number of tiles of type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i="1" dirty="0" err="1">
                <a:latin typeface="Times New Roman" charset="0"/>
                <a:cs typeface="Times New Roman" charset="0"/>
              </a:rPr>
              <a:t>i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>
                <a:latin typeface="Palatino" charset="0"/>
                <a:cs typeface="Palatino" charset="0"/>
              </a:rPr>
              <a:t>in the substitution of the </a:t>
            </a:r>
            <a:r>
              <a:rPr lang="en-US" sz="2000" dirty="0" smtClean="0">
                <a:latin typeface="Palatino" charset="0"/>
                <a:cs typeface="Palatino" charset="0"/>
              </a:rPr>
              <a:t>tile of            		type </a:t>
            </a:r>
            <a:r>
              <a:rPr lang="en-US" sz="2000" i="1" dirty="0" smtClean="0">
                <a:latin typeface="Times New Roman" charset="0"/>
                <a:cs typeface="Times New Roman" charset="0"/>
              </a:rPr>
              <a:t>j</a:t>
            </a:r>
            <a:endParaRPr lang="en-US" sz="2000" dirty="0">
              <a:latin typeface="Calibri" charset="0"/>
            </a:endParaRPr>
          </a:p>
          <a:p>
            <a:pPr marL="400050" lvl="1" indent="0" eaLnBrk="1" hangingPunct="1">
              <a:buFont typeface="Arial" charset="0"/>
              <a:buNone/>
              <a:defRPr/>
            </a:pPr>
            <a:endParaRPr lang="en-US" sz="1000" dirty="0">
              <a:latin typeface="Calibri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sz="2000" dirty="0">
              <a:latin typeface="Palatino" charset="0"/>
              <a:cs typeface="Palatino" charset="0"/>
            </a:endParaRPr>
          </a:p>
        </p:txBody>
      </p:sp>
      <p:pic>
        <p:nvPicPr>
          <p:cNvPr id="1638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100" y="2997200"/>
            <a:ext cx="9271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Palatino" charset="0"/>
                <a:cs typeface="Palatino" charset="0"/>
              </a:rPr>
              <a:t>Substitution Matrix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000" dirty="0">
                <a:latin typeface="Palatino" charset="0"/>
                <a:cs typeface="Palatino" charset="0"/>
              </a:rPr>
              <a:t>The substitution matrix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300" i="1" dirty="0">
                <a:latin typeface="Times New Roman" charset="0"/>
                <a:cs typeface="Times New Roman" charset="0"/>
              </a:rPr>
              <a:t>M</a:t>
            </a:r>
            <a:r>
              <a:rPr lang="en-US" sz="2300" dirty="0">
                <a:latin typeface="Calibri" charset="0"/>
              </a:rPr>
              <a:t> </a:t>
            </a:r>
            <a:r>
              <a:rPr lang="en-US" sz="2000" dirty="0">
                <a:latin typeface="Palatino" charset="0"/>
                <a:cs typeface="Palatino" charset="0"/>
              </a:rPr>
              <a:t>is the</a:t>
            </a:r>
            <a:r>
              <a:rPr lang="en-US" sz="2300" dirty="0">
                <a:latin typeface="Calibri" charset="0"/>
              </a:rPr>
              <a:t> </a:t>
            </a:r>
            <a:r>
              <a:rPr lang="en-US" sz="2300" i="1" dirty="0" err="1">
                <a:latin typeface="Times New Roman" charset="0"/>
                <a:cs typeface="Times New Roman" charset="0"/>
              </a:rPr>
              <a:t>n×n</a:t>
            </a:r>
            <a:r>
              <a:rPr lang="en-US" sz="2300" dirty="0">
                <a:latin typeface="Calibri" charset="0"/>
              </a:rPr>
              <a:t> </a:t>
            </a:r>
            <a:r>
              <a:rPr lang="en-US" sz="2000" dirty="0">
                <a:latin typeface="Palatino" charset="0"/>
                <a:cs typeface="Palatino" charset="0"/>
              </a:rPr>
              <a:t>matrix with entries given by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2300" dirty="0">
              <a:latin typeface="Calibri" charset="0"/>
            </a:endParaRPr>
          </a:p>
          <a:p>
            <a:pPr marL="800100" lvl="2" indent="0" eaLnBrk="1" hangingPunct="1">
              <a:buFont typeface="Arial" charset="0"/>
              <a:buNone/>
              <a:defRPr/>
            </a:pPr>
            <a:r>
              <a:rPr lang="en-US" sz="2300" i="1" dirty="0" err="1">
                <a:latin typeface="Times New Roman" charset="0"/>
                <a:cs typeface="Times New Roman" charset="0"/>
              </a:rPr>
              <a:t>m</a:t>
            </a:r>
            <a:r>
              <a:rPr lang="en-US" sz="2300" i="1" baseline="-25000" dirty="0" err="1">
                <a:latin typeface="Times New Roman" charset="0"/>
                <a:cs typeface="Times New Roman" charset="0"/>
              </a:rPr>
              <a:t>ij</a:t>
            </a:r>
            <a:r>
              <a:rPr lang="en-US" sz="2000" dirty="0">
                <a:latin typeface="Calibri" charset="0"/>
              </a:rPr>
              <a:t> = </a:t>
            </a:r>
            <a:r>
              <a:rPr lang="en-US" sz="2000" dirty="0">
                <a:latin typeface="Palatino" charset="0"/>
                <a:cs typeface="Palatino" charset="0"/>
              </a:rPr>
              <a:t>the number of tiles of type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i="1" dirty="0" err="1">
                <a:latin typeface="Times New Roman" charset="0"/>
                <a:cs typeface="Times New Roman" charset="0"/>
              </a:rPr>
              <a:t>i</a:t>
            </a:r>
            <a:r>
              <a:rPr lang="en-US" sz="2000" dirty="0">
                <a:latin typeface="Calibri" charset="0"/>
              </a:rPr>
              <a:t> </a:t>
            </a:r>
            <a:r>
              <a:rPr lang="en-US" sz="2000" dirty="0">
                <a:latin typeface="Palatino" charset="0"/>
                <a:cs typeface="Palatino" charset="0"/>
              </a:rPr>
              <a:t>in the substitution of the </a:t>
            </a:r>
            <a:r>
              <a:rPr lang="en-US" sz="2000" dirty="0" smtClean="0">
                <a:latin typeface="Palatino" charset="0"/>
                <a:cs typeface="Palatino" charset="0"/>
              </a:rPr>
              <a:t>tile of            		type </a:t>
            </a:r>
            <a:r>
              <a:rPr lang="en-US" sz="2000" i="1" dirty="0" smtClean="0">
                <a:latin typeface="Times New Roman" charset="0"/>
                <a:cs typeface="Times New Roman" charset="0"/>
              </a:rPr>
              <a:t>j</a:t>
            </a:r>
            <a:endParaRPr lang="en-US" sz="2000" dirty="0">
              <a:latin typeface="Calibri" charset="0"/>
            </a:endParaRPr>
          </a:p>
          <a:p>
            <a:pPr marL="400050" lvl="1" indent="0" eaLnBrk="1" hangingPunct="1">
              <a:buFont typeface="Arial" charset="0"/>
              <a:buNone/>
              <a:defRPr/>
            </a:pPr>
            <a:endParaRPr lang="en-US" sz="1000" dirty="0">
              <a:latin typeface="Calibri" charset="0"/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US" sz="2300" i="1" dirty="0" err="1" smtClean="0">
                <a:latin typeface="Times New Roman" charset="0"/>
                <a:cs typeface="Times New Roman" charset="0"/>
              </a:rPr>
              <a:t>σ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(</a:t>
            </a:r>
            <a:r>
              <a:rPr lang="en-US" sz="23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) </a:t>
            </a:r>
            <a:r>
              <a:rPr lang="en-US" sz="2300" dirty="0" smtClean="0">
                <a:latin typeface="Times New Roman" charset="0"/>
                <a:cs typeface="Times New Roman" charset="0"/>
              </a:rPr>
              <a:t>=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300" i="1" dirty="0" err="1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  <a:r>
              <a:rPr lang="en-US" sz="2300" i="1" dirty="0" err="1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 </a:t>
            </a:r>
            <a:endParaRPr lang="en-US" sz="2300" dirty="0">
              <a:latin typeface="Palatino" charset="0"/>
              <a:cs typeface="Palatino" charset="0"/>
            </a:endParaRP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US" sz="2300" i="1" dirty="0" err="1" smtClean="0">
                <a:latin typeface="Times New Roman" charset="0"/>
                <a:cs typeface="Times New Roman" charset="0"/>
              </a:rPr>
              <a:t>σ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(</a:t>
            </a:r>
            <a:r>
              <a:rPr lang="en-US" sz="2300" i="1" dirty="0" smtClean="0">
                <a:solidFill>
                  <a:srgbClr val="0000FF"/>
                </a:solidFill>
                <a:latin typeface="Times New Roman" charset="0"/>
                <a:cs typeface="Times New Roman" charset="0"/>
              </a:rPr>
              <a:t>b</a:t>
            </a:r>
            <a:r>
              <a:rPr lang="en-US" sz="2300" i="1" dirty="0" smtClean="0">
                <a:latin typeface="Times New Roman" charset="0"/>
                <a:cs typeface="Times New Roman" charset="0"/>
              </a:rPr>
              <a:t>)</a:t>
            </a:r>
            <a:r>
              <a:rPr lang="en-US" sz="2300" dirty="0" smtClean="0">
                <a:latin typeface="Times New Roman" charset="0"/>
                <a:cs typeface="Times New Roman" charset="0"/>
              </a:rPr>
              <a:t> = </a:t>
            </a:r>
            <a:r>
              <a:rPr lang="en-US" sz="2300" i="1" dirty="0" smtClean="0">
                <a:solidFill>
                  <a:srgbClr val="008000"/>
                </a:solidFill>
                <a:latin typeface="Times New Roman" charset="0"/>
                <a:cs typeface="Times New Roman" charset="0"/>
              </a:rPr>
              <a:t>a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000" dirty="0" smtClean="0">
              <a:latin typeface="Palatino" charset="0"/>
              <a:cs typeface="Palatino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sz="2000" dirty="0">
              <a:latin typeface="Palatino" charset="0"/>
              <a:cs typeface="Palatino" charset="0"/>
            </a:endParaRPr>
          </a:p>
        </p:txBody>
      </p:sp>
      <p:pic>
        <p:nvPicPr>
          <p:cNvPr id="1638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2100" y="2997200"/>
            <a:ext cx="927100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9715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6606</TotalTime>
  <Words>1252</Words>
  <Application>Microsoft Macintosh PowerPoint</Application>
  <PresentationFormat>On-screen Show (4:3)</PresentationFormat>
  <Paragraphs>166</Paragraphs>
  <Slides>34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Equation</vt:lpstr>
      <vt:lpstr>An Introduction to Self-Similar and Combinatorial Tiling Part II</vt:lpstr>
      <vt:lpstr>Self-Similar vs. Combinatorial Tiling</vt:lpstr>
      <vt:lpstr>Self-Similar vs. Combinatorial Tiling</vt:lpstr>
      <vt:lpstr>One-Dimensional Symbolic Substitution</vt:lpstr>
      <vt:lpstr>One-Dimensional Symbolic Substitution</vt:lpstr>
      <vt:lpstr>One-Dimensional Symbolic Substitution</vt:lpstr>
      <vt:lpstr>One-Dimensional Symbolic Substitution</vt:lpstr>
      <vt:lpstr>Substitution Matrix</vt:lpstr>
      <vt:lpstr>Substitution Matrix</vt:lpstr>
      <vt:lpstr>Substitution Matrix</vt:lpstr>
      <vt:lpstr>Eigenvectors and Eigenvalues</vt:lpstr>
      <vt:lpstr>Eigenvectors and Eigenvalues</vt:lpstr>
      <vt:lpstr>Eigenvectors and Eigenvalues</vt:lpstr>
      <vt:lpstr>Expansion Constant</vt:lpstr>
      <vt:lpstr>Expansion Constant</vt:lpstr>
      <vt:lpstr>Expansion Constant</vt:lpstr>
      <vt:lpstr>The Fibonacci Direct Product Substitution</vt:lpstr>
      <vt:lpstr>The Fibonacci Direct Product Substitution</vt:lpstr>
      <vt:lpstr>The Fibonacci Direct Product Substitution</vt:lpstr>
      <vt:lpstr>Several Iterations of Tile Types</vt:lpstr>
      <vt:lpstr>Several Iterations of Tile Types</vt:lpstr>
      <vt:lpstr>Substitution Matrix</vt:lpstr>
      <vt:lpstr>Substitution Matrix</vt:lpstr>
      <vt:lpstr>Expansion Constant</vt:lpstr>
      <vt:lpstr>Expansion Constant</vt:lpstr>
      <vt:lpstr>Replace-and-rescale Method</vt:lpstr>
      <vt:lpstr>Replace-and-rescale Method</vt:lpstr>
      <vt:lpstr>Replace-and-rescale Method</vt:lpstr>
      <vt:lpstr>Self-Similar Fibonacci Direct Product</vt:lpstr>
      <vt:lpstr>Self-Similar Fibonacci Direct Product</vt:lpstr>
      <vt:lpstr>Replace-and-rescale Method</vt:lpstr>
      <vt:lpstr>Replace-and-rescale Method</vt:lpstr>
      <vt:lpstr>Replace-and-rescale Method</vt:lpstr>
      <vt:lpstr>References</vt:lpstr>
    </vt:vector>
  </TitlesOfParts>
  <Company>Vassar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Moisés  Rivera</dc:creator>
  <cp:lastModifiedBy>Moisés  Rivera</cp:lastModifiedBy>
  <cp:revision>98</cp:revision>
  <dcterms:created xsi:type="dcterms:W3CDTF">2013-03-19T19:47:22Z</dcterms:created>
  <dcterms:modified xsi:type="dcterms:W3CDTF">2013-04-02T04:07:06Z</dcterms:modified>
</cp:coreProperties>
</file>