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8EE84-5091-D347-A8FD-AA41A3020EE2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F44B5-B213-BE46-A1B1-A41B6B59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7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DEUX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9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7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67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BRO-FIST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44B5-B213-BE46-A1B1-A41B6B5943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BF4C-7DA4-6144-B9B8-1621310C6A46}" type="datetimeFigureOut">
              <a:rPr lang="en-US" smtClean="0"/>
              <a:t>4/1/13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DEA6-7643-1442-9E1C-397AA921C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Models for Quasicrystal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Gus Wheeler &amp; </a:t>
            </a:r>
            <a:r>
              <a:rPr lang="en-US" dirty="0" err="1" smtClean="0">
                <a:solidFill>
                  <a:schemeClr val="tx1"/>
                </a:solidFill>
              </a:rPr>
              <a:t>Jehan</a:t>
            </a:r>
            <a:r>
              <a:rPr lang="en-US" dirty="0" smtClean="0">
                <a:solidFill>
                  <a:schemeClr val="tx1"/>
                </a:solidFill>
              </a:rPr>
              <a:t> Shams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6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Stochastic models dictate that tiles attach to the nucleus in accordance with some probability.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No matching rules are needed, instead each tile </a:t>
            </a:r>
            <a:r>
              <a:rPr lang="en-US" dirty="0" smtClean="0"/>
              <a:t>is geometrically </a:t>
            </a:r>
            <a:r>
              <a:rPr lang="en-US" dirty="0" smtClean="0"/>
              <a:t>constrained </a:t>
            </a:r>
            <a:r>
              <a:rPr lang="en-US" dirty="0" smtClean="0"/>
              <a:t>by the placement of </a:t>
            </a:r>
            <a:r>
              <a:rPr lang="en-US" dirty="0" smtClean="0"/>
              <a:t>neighboring tiles.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2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3594100" cy="4525963"/>
          </a:xfrm>
        </p:spPr>
        <p:txBody>
          <a:bodyPr/>
          <a:lstStyle/>
          <a:p>
            <a:r>
              <a:rPr lang="en-US" dirty="0" smtClean="0"/>
              <a:t>Stochastic models tend to deviate from the desired random tiling because of the phenomenon of </a:t>
            </a:r>
            <a:r>
              <a:rPr lang="en-US" dirty="0" err="1" smtClean="0"/>
              <a:t>phason</a:t>
            </a:r>
            <a:r>
              <a:rPr lang="en-US" dirty="0" smtClean="0"/>
              <a:t> strain. </a:t>
            </a:r>
          </a:p>
          <a:p>
            <a:endParaRPr lang="en-US" dirty="0"/>
          </a:p>
        </p:txBody>
      </p:sp>
      <p:pic>
        <p:nvPicPr>
          <p:cNvPr id="6" name="Picture 5" descr="Phason Str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85" y="1417638"/>
            <a:ext cx="4493546" cy="43196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4185" y="5737241"/>
            <a:ext cx="308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Phason</a:t>
            </a:r>
            <a:r>
              <a:rPr lang="en-US" dirty="0" smtClean="0"/>
              <a:t> strain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9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047" t="-301" r="11621"/>
          <a:stretch/>
        </p:blipFill>
        <p:spPr>
          <a:xfrm>
            <a:off x="0" y="0"/>
            <a:ext cx="9144000" cy="6878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EVENT HORIZON TIME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“[the] two-dimensional tiling results can most readily be applied to decagonal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which have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periodcally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spaced layers with </a:t>
            </a:r>
            <a:r>
              <a:rPr lang="en-US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enrose 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tiling structure. The extension to three-dimensional icosahedral symmetry is a future challenge” – Steinhardt &amp;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Jeong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(1996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en-US" sz="2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“If the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are grown slowly, then thermodynamic relaxation to the ground 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state is possible …some of the most perfect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…are formed by rapid quenching. [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reasearchers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] suggested a similar mechanism for overlapping clusters [which] allows random </a:t>
            </a:r>
            <a:r>
              <a:rPr lang="en-US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tilings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 – Steinhardt</a:t>
            </a:r>
            <a:endParaRPr lang="en-US" sz="2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5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r_trek_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Grimme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Uwe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Joseph Dieter, “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Modeling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Growth.” (1999)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Keys, Aaron S. and Sharon C.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Glotzer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“How do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Grow?” Phys. Rev. (2007)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Steinhardt, P.J. and H.-C.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Jeong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Nature 392, 433 (1996)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Steinhardt, P.J. and H.-C.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eong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Phys. Rev. (1997)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Steinhardt, Paul J. “A New Paradigm for the structure of 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”, www.physics.princeton.edu/~steinh/quasi/ (3/30/13)</a:t>
            </a:r>
          </a:p>
          <a:p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JCrystalSoft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Inc. “</a:t>
            </a:r>
            <a:r>
              <a:rPr lang="en-U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Quasicrystals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” www.jcrystal.com/steffenweber/qc.html (3/29/13)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107267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image sources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crystals?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584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solid with substituent atoms arranged periodically along all three dimensions</a:t>
            </a:r>
          </a:p>
          <a:p>
            <a:r>
              <a:rPr lang="en-US" dirty="0" smtClean="0"/>
              <a:t>Unit Cells are the simplest repeating units that can characterize the total order        of the crystal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40" y="1600200"/>
            <a:ext cx="2143760" cy="2149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48" y="3749346"/>
            <a:ext cx="3192952" cy="2376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3040" y="1230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Quartz Crystal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3848" y="6143626"/>
            <a:ext cx="27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Various Cubic Unit </a:t>
            </a:r>
            <a:r>
              <a:rPr lang="en-US" dirty="0"/>
              <a:t>C</a:t>
            </a:r>
            <a:r>
              <a:rPr lang="en-US" dirty="0" smtClean="0"/>
              <a:t>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Crystals Grow?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91" y="3706786"/>
            <a:ext cx="3227909" cy="241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1771" y="6146483"/>
            <a:ext cx="17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Rock Candy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generative step is nucleation; where a small number of atoms become arranged in a crystal lattice. A “foundation” on which additional particles deposit themselves. </a:t>
            </a:r>
            <a:endParaRPr lang="en-US" dirty="0"/>
          </a:p>
        </p:txBody>
      </p:sp>
      <p:pic>
        <p:nvPicPr>
          <p:cNvPr id="8" name="Picture 7" descr="Cryst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4" y="4213222"/>
            <a:ext cx="5300877" cy="1933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920" y="6126163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 Packing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Quasicrystal Quasi?</a:t>
            </a:r>
            <a:endParaRPr lang="en-US" dirty="0"/>
          </a:p>
        </p:txBody>
      </p:sp>
      <p:pic>
        <p:nvPicPr>
          <p:cNvPr id="8" name="Picture 7" descr="alpdre-4f0712f-in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7439"/>
            <a:ext cx="2945306" cy="247872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Quasicrystals</a:t>
            </a:r>
            <a:r>
              <a:rPr lang="en-US" dirty="0" smtClean="0"/>
              <a:t> exhibit long ranged order, yet are not periodic along a number of dimensions.</a:t>
            </a:r>
          </a:p>
          <a:p>
            <a:endParaRPr lang="en-US" dirty="0" smtClean="0"/>
          </a:p>
          <a:p>
            <a:endParaRPr lang="en-US" dirty="0"/>
          </a:p>
          <a:p>
            <a:pPr marL="3200400" lvl="7" indent="0">
              <a:buNone/>
            </a:pPr>
            <a:endParaRPr lang="en-US" dirty="0"/>
          </a:p>
        </p:txBody>
      </p:sp>
      <p:pic>
        <p:nvPicPr>
          <p:cNvPr id="12" name="Picture 11" descr="diffrac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40" y="2748053"/>
            <a:ext cx="4277360" cy="3390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55440" y="6126162"/>
            <a:ext cx="38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OG 10-fold Diffraction Pattern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274534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Ho-Mg-Zn Quasicrystal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3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Metaphors</a:t>
            </a:r>
            <a:endParaRPr lang="en-US" dirty="0"/>
          </a:p>
        </p:txBody>
      </p:sp>
      <p:pic>
        <p:nvPicPr>
          <p:cNvPr id="8" name="Picture 7" descr="Penrose_Tiling_(Rhombi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0" y="1211308"/>
            <a:ext cx="3175000" cy="31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" y="3677920"/>
            <a:ext cx="4005580" cy="2623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60" y="1640840"/>
            <a:ext cx="1569720" cy="1569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160" y="4872192"/>
            <a:ext cx="1544320" cy="122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4240" y="4386308"/>
            <a:ext cx="231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Penrose tiling &amp; tiles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1860" y="330858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tiling &amp; </a:t>
            </a:r>
            <a:r>
              <a:rPr lang="en-US" dirty="0" smtClean="0"/>
              <a:t>unit </a:t>
            </a:r>
            <a:r>
              <a:rPr lang="en-US" dirty="0"/>
              <a:t>c</a:t>
            </a:r>
            <a:r>
              <a:rPr lang="en-US" dirty="0" smtClean="0"/>
              <a:t>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Leading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Deterministic </a:t>
            </a:r>
            <a:r>
              <a:rPr lang="en-US" sz="3600" b="1" dirty="0" smtClean="0"/>
              <a:t>models </a:t>
            </a:r>
            <a:r>
              <a:rPr lang="en-US" dirty="0" smtClean="0"/>
              <a:t>assume </a:t>
            </a:r>
            <a:r>
              <a:rPr lang="en-US" dirty="0" err="1" smtClean="0"/>
              <a:t>quasicrystals</a:t>
            </a:r>
            <a:r>
              <a:rPr lang="en-US" dirty="0" smtClean="0"/>
              <a:t> are energetically stable.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Stochastic </a:t>
            </a:r>
            <a:r>
              <a:rPr lang="en-US" sz="3600" b="1" dirty="0" smtClean="0"/>
              <a:t>models</a:t>
            </a:r>
            <a:r>
              <a:rPr lang="en-US" dirty="0" smtClean="0"/>
              <a:t> </a:t>
            </a:r>
            <a:r>
              <a:rPr lang="en-US" dirty="0" smtClean="0"/>
              <a:t>assume </a:t>
            </a:r>
            <a:r>
              <a:rPr lang="en-US" dirty="0" err="1" smtClean="0"/>
              <a:t>quasicrystals</a:t>
            </a:r>
            <a:r>
              <a:rPr lang="en-US" dirty="0" smtClean="0"/>
              <a:t> are stable due to entropic contributions.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8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455" b="12225"/>
          <a:stretch/>
        </p:blipFill>
        <p:spPr>
          <a:xfrm>
            <a:off x="457200" y="0"/>
            <a:ext cx="4287520" cy="3309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367" y="92505"/>
            <a:ext cx="418592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Deterministic models rely on matching rules to determine how the “tiles” attach to the crystalline nucleus, and to ensure </a:t>
            </a:r>
            <a:r>
              <a:rPr lang="en-US" sz="3000" dirty="0" err="1" smtClean="0"/>
              <a:t>quasiperiodicity</a:t>
            </a:r>
            <a:r>
              <a:rPr lang="en-US" sz="3000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88" y="4445429"/>
            <a:ext cx="4654783" cy="2542882"/>
          </a:xfrm>
        </p:spPr>
        <p:txBody>
          <a:bodyPr>
            <a:normAutofit/>
          </a:bodyPr>
          <a:lstStyle/>
          <a:p>
            <a:r>
              <a:rPr lang="en-US" dirty="0" smtClean="0"/>
              <a:t>Deterministic</a:t>
            </a:r>
            <a:br>
              <a:rPr lang="en-US" dirty="0" smtClean="0"/>
            </a:br>
            <a:r>
              <a:rPr lang="en-US" dirty="0" smtClean="0"/>
              <a:t> Models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46" y="2835705"/>
            <a:ext cx="4059654" cy="4022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675" y="3309943"/>
            <a:ext cx="3607607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(a)Decagonal tile with colored overlapping rule.</a:t>
            </a:r>
          </a:p>
          <a:p>
            <a:r>
              <a:rPr lang="en-US" dirty="0" smtClean="0"/>
              <a:t>(b) Permitted overlap</a:t>
            </a:r>
          </a:p>
          <a:p>
            <a:r>
              <a:rPr lang="en-US" dirty="0" smtClean="0"/>
              <a:t>(c) inscribed and oriented fat Penrose rhombus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1300" y="429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C-cluster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3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3" y="3773032"/>
            <a:ext cx="4377175" cy="2947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6" y="153268"/>
            <a:ext cx="4403832" cy="306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489" y="430453"/>
            <a:ext cx="2413769" cy="2457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43" y="3126701"/>
            <a:ext cx="43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smtClean="0"/>
              <a:t>Angle </a:t>
            </a:r>
            <a:r>
              <a:rPr lang="en-US" dirty="0"/>
              <a:t>A</a:t>
            </a:r>
            <a:r>
              <a:rPr lang="en-US" dirty="0" smtClean="0"/>
              <a:t>nnular </a:t>
            </a:r>
            <a:r>
              <a:rPr lang="en-US" dirty="0"/>
              <a:t>D</a:t>
            </a:r>
            <a:r>
              <a:rPr lang="en-US" dirty="0" smtClean="0"/>
              <a:t>ark </a:t>
            </a:r>
            <a:r>
              <a:rPr lang="en-US" dirty="0"/>
              <a:t>F</a:t>
            </a:r>
            <a:r>
              <a:rPr lang="en-US" dirty="0" smtClean="0"/>
              <a:t>ield </a:t>
            </a:r>
            <a:r>
              <a:rPr lang="en-US" dirty="0" smtClean="0"/>
              <a:t>lattice image of Al</a:t>
            </a:r>
            <a:r>
              <a:rPr lang="en-US" baseline="-25000" dirty="0" smtClean="0"/>
              <a:t>72</a:t>
            </a:r>
            <a:r>
              <a:rPr lang="en-US" dirty="0" smtClean="0"/>
              <a:t>Ni</a:t>
            </a:r>
            <a:r>
              <a:rPr lang="en-US" baseline="-25000" dirty="0" smtClean="0"/>
              <a:t>20</a:t>
            </a:r>
            <a:r>
              <a:rPr lang="en-US" dirty="0" smtClean="0"/>
              <a:t>Co</a:t>
            </a:r>
            <a:r>
              <a:rPr lang="en-US" baseline="-25000" dirty="0" smtClean="0"/>
              <a:t>8</a:t>
            </a:r>
            <a:r>
              <a:rPr lang="en-US" dirty="0" smtClean="0"/>
              <a:t> with overlaid decagon tiling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8701" y="2888432"/>
            <a:ext cx="322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candidate model for atomic decoration of the decagonal tile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306" y="3552023"/>
            <a:ext cx="282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Large circles represent Ni (red) or Co (purple) and small </a:t>
            </a:r>
            <a:r>
              <a:rPr lang="en-US" sz="1200" dirty="0" err="1" smtClean="0"/>
              <a:t>cicles</a:t>
            </a:r>
            <a:r>
              <a:rPr lang="en-US" sz="1200" dirty="0" smtClean="0"/>
              <a:t> Al. The structure has two distinct layers along the periodic “c-axis” solid </a:t>
            </a:r>
            <a:r>
              <a:rPr lang="en-US" sz="1200" dirty="0" err="1" smtClean="0"/>
              <a:t>cirlces</a:t>
            </a:r>
            <a:r>
              <a:rPr lang="en-US" sz="1200" dirty="0" smtClean="0"/>
              <a:t> represent c=0 and </a:t>
            </a:r>
            <a:r>
              <a:rPr lang="en-US" sz="1200" dirty="0"/>
              <a:t> </a:t>
            </a:r>
            <a:r>
              <a:rPr lang="en-US" sz="1200" dirty="0" smtClean="0"/>
              <a:t>open </a:t>
            </a:r>
            <a:r>
              <a:rPr lang="en-US" sz="1200" dirty="0" err="1" smtClean="0"/>
              <a:t>cirlces</a:t>
            </a:r>
            <a:r>
              <a:rPr lang="en-US" sz="1200" dirty="0" smtClean="0"/>
              <a:t> c=.5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143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models are highly restricted to </a:t>
            </a:r>
            <a:r>
              <a:rPr lang="en-US" dirty="0"/>
              <a:t>specific </a:t>
            </a:r>
            <a:r>
              <a:rPr lang="en-US" dirty="0" err="1" smtClean="0"/>
              <a:t>quasicrystals</a:t>
            </a:r>
            <a:r>
              <a:rPr lang="en-US" dirty="0" smtClean="0"/>
              <a:t>. </a:t>
            </a:r>
            <a:r>
              <a:rPr lang="en-US" dirty="0" smtClean="0"/>
              <a:t>Such models lack overarching “unit cell” geometries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 smtClean="0"/>
              <a:t>appears </a:t>
            </a:r>
            <a:r>
              <a:rPr lang="en-US" dirty="0" smtClean="0"/>
              <a:t>impossible to grow ideal </a:t>
            </a:r>
            <a:r>
              <a:rPr lang="en-US" dirty="0" err="1" smtClean="0"/>
              <a:t>quasiperiodic</a:t>
            </a:r>
            <a:r>
              <a:rPr lang="en-US" dirty="0" smtClean="0"/>
              <a:t> structures by purely local algorithms without incorporating a certain amount of defects” – Grimm &amp; Joseph,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641</Words>
  <Application>Microsoft Macintosh PowerPoint</Application>
  <PresentationFormat>On-screen Show (4:3)</PresentationFormat>
  <Paragraphs>84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Models for Quasicrystal Growth</vt:lpstr>
      <vt:lpstr>What are crystals?</vt:lpstr>
      <vt:lpstr>How Do Crystals Grow?</vt:lpstr>
      <vt:lpstr>What makes a Quasicrystal Quasi?</vt:lpstr>
      <vt:lpstr>Mathematical Metaphors</vt:lpstr>
      <vt:lpstr>Two Leading Models</vt:lpstr>
      <vt:lpstr>Deterministic  Models</vt:lpstr>
      <vt:lpstr>PowerPoint Presentation</vt:lpstr>
      <vt:lpstr>Deterministic problems</vt:lpstr>
      <vt:lpstr>Stochastic Models</vt:lpstr>
      <vt:lpstr>Stochastic Problems</vt:lpstr>
      <vt:lpstr>EVENT HORIZON TIME</vt:lpstr>
      <vt:lpstr>BiBLiOGRAPHY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Quasicrystal Growth</dc:title>
  <dc:creator>Library User</dc:creator>
  <cp:lastModifiedBy>Classroom</cp:lastModifiedBy>
  <cp:revision>32</cp:revision>
  <dcterms:created xsi:type="dcterms:W3CDTF">2013-03-29T02:42:52Z</dcterms:created>
  <dcterms:modified xsi:type="dcterms:W3CDTF">2013-04-01T20:51:54Z</dcterms:modified>
</cp:coreProperties>
</file>