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1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4" name="Shape 1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5" name="Shape 18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0" name="Shape 1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1" name="Shape 19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6" name="Shape 1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7" name="Shape 19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8" name="Shape 1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2" name="Shape 2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3" name="Shape 20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04" name="Shape 20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8" name="Shape 2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9" name="Shape 20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4" name="Shape 2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5" name="Shape 21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16" name="Shape 21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0" name="Shape 2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1" name="Shape 22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22" name="Shape 22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6" name="Shape 2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7" name="Shape 22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28" name="Shape 2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5" name="Shape 2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6" name="Shape 24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47" name="Shape 2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8" name="Shape 2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9" name="Shape 26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0" name="Shape 2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92" name="Shape 2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3" name="Shape 29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94" name="Shape 29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6" name="Shape 3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7" name="Shape 31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18" name="Shape 31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4" name="Shape 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7" name="Shape 1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6" name="Shape 1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7" name="Shape 16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2" name="Shape 1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8" name="Shape 1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y="1395412" x="685800"/>
            <a:ext cy="14700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304800" mar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strike="noStrike" u="none" b="1" cap="none" baseline="0" sz="4800" i="0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 indent="304800" mar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strike="noStrike" u="none" b="1" cap="none" baseline="0" sz="4800" i="0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 indent="304800" mar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strike="noStrike" u="none" b="1" cap="none" baseline="0" sz="4800" i="0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 indent="304800" mar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strike="noStrike" u="none" b="1" cap="none" baseline="0" sz="4800" i="0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 indent="304800" mar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strike="noStrike" u="none" b="1" cap="none" baseline="0" sz="4800" i="0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 indent="304800" mar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strike="noStrike" u="none" b="1" cap="none" baseline="0" sz="4800" i="0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 indent="304800" mar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strike="noStrike" u="none" b="1" cap="none" baseline="0" sz="4800" i="0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 indent="304800" mar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strike="noStrike" u="none" b="1" cap="none" baseline="0" sz="4800" i="0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 indent="304800" marL="0">
              <a:spcBef>
                <a:spcPts val="0"/>
              </a:spcBef>
              <a:buClr>
                <a:srgbClr val="FFA711"/>
              </a:buClr>
              <a:buSzPct val="100000"/>
              <a:buFont typeface="Georgia"/>
              <a:buNone/>
              <a:defRPr strike="noStrike" u="none" b="1" cap="none" baseline="0" sz="4800" i="0">
                <a:solidFill>
                  <a:srgbClr val="FFA71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2910423" x="685800"/>
            <a:ext cy="11183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203200" mar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strike="noStrike" u="none" b="0" cap="none" baseline="0" sz="3200" i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 indent="203200" mar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strike="noStrike" u="none" b="0" cap="none" baseline="0" sz="3200" i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 indent="203200" mar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strike="noStrike" u="none" b="0" cap="none" baseline="0" sz="3200" i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 indent="203200" mar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strike="noStrike" u="none" b="0" cap="none" baseline="0" sz="3200" i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 indent="203200" mar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strike="noStrike" u="none" b="0" cap="none" baseline="0" sz="3200" i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 indent="203200" mar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strike="noStrike" u="none" b="0" cap="none" baseline="0" sz="3200" i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 indent="203200" mar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strike="noStrike" u="none" b="0" cap="none" baseline="0" sz="3200" i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 indent="203200" mar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strike="noStrike" u="none" b="0" cap="none" baseline="0" sz="3200" i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 indent="203200" mar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strike="noStrike" u="none" b="0" cap="none" baseline="0" sz="3200" i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grpSp>
        <p:nvGrpSpPr>
          <p:cNvPr id="11" name="Shape 11"/>
          <p:cNvGrpSpPr/>
          <p:nvPr/>
        </p:nvGrpSpPr>
        <p:grpSpPr>
          <a:xfrm>
            <a:off y="4615343" x="0"/>
            <a:ext cy="2197267" cx="9144000"/>
            <a:chOff y="3690482" x="0"/>
            <a:chExt cy="850171" cx="9144000"/>
          </a:xfrm>
        </p:grpSpPr>
        <p:sp>
          <p:nvSpPr>
            <p:cNvPr id="12" name="Shape 12"/>
            <p:cNvSpPr/>
            <p:nvPr/>
          </p:nvSpPr>
          <p:spPr>
            <a:xfrm>
              <a:off y="4419321" x="0"/>
              <a:ext cy="72000" cx="9144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13" name="Shape 13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14" name="Shape 14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15" name="Shape 15"/>
            <p:cNvSpPr/>
            <p:nvPr/>
          </p:nvSpPr>
          <p:spPr>
            <a:xfrm>
              <a:off y="3956051" x="0"/>
              <a:ext cy="182400" cx="9144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16" name="Shape 16"/>
            <p:cNvSpPr/>
            <p:nvPr/>
          </p:nvSpPr>
          <p:spPr>
            <a:xfrm>
              <a:off y="4186767" x="0"/>
              <a:ext cy="133799" cx="9144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17" name="Shape 17"/>
            <p:cNvSpPr/>
            <p:nvPr/>
          </p:nvSpPr>
          <p:spPr>
            <a:xfrm>
              <a:off y="4320625" x="0"/>
              <a:ext cy="72000" cx="9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18" name="Shape 18"/>
            <p:cNvSpPr/>
            <p:nvPr/>
          </p:nvSpPr>
          <p:spPr>
            <a:xfrm>
              <a:off y="4478853" x="0"/>
              <a:ext cy="61800" cx="914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19" name="Shape 19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20" name="Shape 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rtl="0">
              <a:buNone/>
              <a:defRPr>
                <a:solidFill>
                  <a:srgbClr val="FFA711"/>
                </a:solidFill>
              </a:defRPr>
            </a:lvl1pPr>
            <a:lvl2pPr rtl="0">
              <a:buNone/>
              <a:defRPr>
                <a:solidFill>
                  <a:srgbClr val="FFA711"/>
                </a:solidFill>
              </a:defRPr>
            </a:lvl2pPr>
            <a:lvl3pPr rtl="0">
              <a:buNone/>
              <a:defRPr>
                <a:solidFill>
                  <a:srgbClr val="FFA711"/>
                </a:solidFill>
              </a:defRPr>
            </a:lvl3pPr>
            <a:lvl4pPr rtl="0">
              <a:buNone/>
              <a:defRPr>
                <a:solidFill>
                  <a:srgbClr val="FFA711"/>
                </a:solidFill>
              </a:defRPr>
            </a:lvl4pPr>
            <a:lvl5pPr rtl="0">
              <a:buNone/>
              <a:defRPr>
                <a:solidFill>
                  <a:srgbClr val="FFA711"/>
                </a:solidFill>
              </a:defRPr>
            </a:lvl5pPr>
            <a:lvl6pPr rtl="0">
              <a:buNone/>
              <a:defRPr>
                <a:solidFill>
                  <a:srgbClr val="FFA711"/>
                </a:solidFill>
              </a:defRPr>
            </a:lvl6pPr>
            <a:lvl7pPr rtl="0">
              <a:buNone/>
              <a:defRPr>
                <a:solidFill>
                  <a:srgbClr val="FFA711"/>
                </a:solidFill>
              </a:defRPr>
            </a:lvl7pPr>
            <a:lvl8pPr rtl="0">
              <a:buNone/>
              <a:defRPr>
                <a:solidFill>
                  <a:srgbClr val="FFA711"/>
                </a:solidFill>
              </a:defRPr>
            </a:lvl8pPr>
            <a:lvl9pPr rtl="0">
              <a:buNone/>
              <a:defRPr>
                <a:solidFill>
                  <a:srgbClr val="FFA711"/>
                </a:solidFill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y="1600200" x="457200"/>
            <a:ext cy="4356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0"/>
              </a:spcBef>
              <a:buClr>
                <a:schemeClr val="lt2"/>
              </a:buClr>
              <a:buSzPct val="166666"/>
              <a:buFont typeface="Arial"/>
              <a:buChar char="•"/>
              <a:defRPr sz="32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 indent="-285750" marL="742950">
              <a:spcBef>
                <a:spcPts val="560"/>
              </a:spcBef>
              <a:buClr>
                <a:schemeClr val="lt2"/>
              </a:buClr>
              <a:buSzPct val="100000"/>
              <a:buFont typeface="Courier New"/>
              <a:buChar char="o"/>
              <a:defRPr sz="28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 indent="-228600" marL="1143000">
              <a:spcBef>
                <a:spcPts val="480"/>
              </a:spcBef>
              <a:buClr>
                <a:schemeClr val="lt2"/>
              </a:buClr>
              <a:buSzPct val="100000"/>
              <a:buFont typeface="Wingdings"/>
              <a:buChar char="§"/>
              <a:defRPr sz="24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 indent="-228600" marL="1600200">
              <a:spcBef>
                <a:spcPts val="400"/>
              </a:spcBef>
              <a:buClr>
                <a:schemeClr val="lt2"/>
              </a:buClr>
              <a:buSzPct val="166666"/>
              <a:buFont typeface="Arial"/>
              <a:buChar char="•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 indent="-228600" marL="2057400">
              <a:spcBef>
                <a:spcPts val="400"/>
              </a:spcBef>
              <a:buClr>
                <a:schemeClr val="lt2"/>
              </a:buClr>
              <a:buSzPct val="100000"/>
              <a:buFont typeface="Courier New"/>
              <a:buChar char="o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 indent="-228600" marL="2514600">
              <a:spcBef>
                <a:spcPts val="400"/>
              </a:spcBef>
              <a:buClr>
                <a:schemeClr val="lt2"/>
              </a:buClr>
              <a:buSzPct val="100000"/>
              <a:buFont typeface="Wingdings"/>
              <a:buChar char="§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 indent="-228600" marL="2971800">
              <a:spcBef>
                <a:spcPts val="400"/>
              </a:spcBef>
              <a:buClr>
                <a:schemeClr val="lt2"/>
              </a:buClr>
              <a:buSzPct val="166666"/>
              <a:buFont typeface="Arial"/>
              <a:buChar char="•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 indent="-228600" marL="3429000">
              <a:spcBef>
                <a:spcPts val="400"/>
              </a:spcBef>
              <a:buClr>
                <a:schemeClr val="lt2"/>
              </a:buClr>
              <a:buSzPct val="100000"/>
              <a:buFont typeface="Courier New"/>
              <a:buChar char="o"/>
              <a:defRPr baseline="0"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 indent="-228600" marL="3886200">
              <a:spcBef>
                <a:spcPts val="400"/>
              </a:spcBef>
              <a:buClr>
                <a:schemeClr val="lt2"/>
              </a:buClr>
              <a:buSzPct val="100000"/>
              <a:buFont typeface="Wingdings"/>
              <a:buChar char="§"/>
              <a:defRPr baseline="0"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grpSp>
        <p:nvGrpSpPr>
          <p:cNvPr id="23" name="Shape 23"/>
          <p:cNvGrpSpPr/>
          <p:nvPr/>
        </p:nvGrpSpPr>
        <p:grpSpPr>
          <a:xfrm>
            <a:off y="6078691" x="0"/>
            <a:ext cy="779372" cx="9144000"/>
            <a:chOff y="3690482" x="0"/>
            <a:chExt cy="301556" cx="9144000"/>
          </a:xfrm>
        </p:grpSpPr>
        <p:sp>
          <p:nvSpPr>
            <p:cNvPr id="24" name="Shape 24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25" name="Shape 25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26" name="Shape 26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rgbClr val="FF6428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y="1600200" x="457200"/>
            <a:ext cy="4356000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buNone/>
              <a:defRPr sz="2800">
                <a:solidFill>
                  <a:schemeClr val="lt2"/>
                </a:solidFill>
              </a:defRPr>
            </a:lvl1pPr>
            <a:lvl2pPr rtl="0">
              <a:buNone/>
              <a:defRPr sz="2400">
                <a:solidFill>
                  <a:schemeClr val="lt2"/>
                </a:solidFill>
              </a:defRPr>
            </a:lvl2pPr>
            <a:lvl3pPr rtl="0">
              <a:buNone/>
              <a:defRPr sz="2000">
                <a:solidFill>
                  <a:schemeClr val="lt2"/>
                </a:solidFill>
              </a:defRPr>
            </a:lvl3pPr>
            <a:lvl4pPr rtl="0">
              <a:buNone/>
              <a:defRPr sz="1800">
                <a:solidFill>
                  <a:schemeClr val="lt2"/>
                </a:solidFill>
              </a:defRPr>
            </a:lvl4pPr>
            <a:lvl5pPr rtl="0">
              <a:buNone/>
              <a:defRPr sz="1800">
                <a:solidFill>
                  <a:schemeClr val="lt2"/>
                </a:solidFill>
              </a:defRPr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  <p:sp>
        <p:nvSpPr>
          <p:cNvPr id="30" name="Shape 30"/>
          <p:cNvSpPr txBox="1"/>
          <p:nvPr>
            <p:ph idx="2" type="body"/>
          </p:nvPr>
        </p:nvSpPr>
        <p:spPr>
          <a:xfrm>
            <a:off y="1600200" x="4648200"/>
            <a:ext cy="4356000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buNone/>
              <a:defRPr sz="2800">
                <a:solidFill>
                  <a:schemeClr val="lt2"/>
                </a:solidFill>
              </a:defRPr>
            </a:lvl1pPr>
            <a:lvl2pPr rtl="0">
              <a:buNone/>
              <a:defRPr sz="2400">
                <a:solidFill>
                  <a:schemeClr val="lt2"/>
                </a:solidFill>
              </a:defRPr>
            </a:lvl2pPr>
            <a:lvl3pPr rtl="0">
              <a:buNone/>
              <a:defRPr sz="2000">
                <a:solidFill>
                  <a:schemeClr val="lt2"/>
                </a:solidFill>
              </a:defRPr>
            </a:lvl3pPr>
            <a:lvl4pPr rtl="0">
              <a:buNone/>
              <a:defRPr sz="1800">
                <a:solidFill>
                  <a:schemeClr val="lt2"/>
                </a:solidFill>
              </a:defRPr>
            </a:lvl4pPr>
            <a:lvl5pPr rtl="0">
              <a:buNone/>
              <a:defRPr sz="1800">
                <a:solidFill>
                  <a:schemeClr val="lt2"/>
                </a:solidFill>
              </a:defRPr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  <p:grpSp>
        <p:nvGrpSpPr>
          <p:cNvPr id="31" name="Shape 31"/>
          <p:cNvGrpSpPr/>
          <p:nvPr/>
        </p:nvGrpSpPr>
        <p:grpSpPr>
          <a:xfrm>
            <a:off y="6078691" x="0"/>
            <a:ext cy="779372" cx="9144000"/>
            <a:chOff y="3690482" x="0"/>
            <a:chExt cy="301556" cx="9144000"/>
          </a:xfrm>
        </p:grpSpPr>
        <p:sp>
          <p:nvSpPr>
            <p:cNvPr id="32" name="Shape 32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33" name="Shape 33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rgbClr val="E9E0C9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34" name="Shape 34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grpSp>
        <p:nvGrpSpPr>
          <p:cNvPr id="37" name="Shape 37"/>
          <p:cNvGrpSpPr/>
          <p:nvPr/>
        </p:nvGrpSpPr>
        <p:grpSpPr>
          <a:xfrm>
            <a:off y="6078691" x="0"/>
            <a:ext cy="779372" cx="9144000"/>
            <a:chOff y="3690482" x="0"/>
            <a:chExt cy="301556" cx="9144000"/>
          </a:xfrm>
        </p:grpSpPr>
        <p:sp>
          <p:nvSpPr>
            <p:cNvPr id="38" name="Shape 38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39" name="Shape 39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rgbClr val="E9E0C9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40" name="Shape 40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y="5367337" x="1792288"/>
            <a:ext cy="6294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88900" mar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1pPr>
            <a:lvl2pPr algn="ctr" rtl="0" indent="88900" mar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2pPr>
            <a:lvl3pPr algn="ctr" rtl="0" indent="88900" mar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3pPr>
            <a:lvl4pPr algn="ctr" rtl="0" indent="88900" mar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4pPr>
            <a:lvl5pPr algn="ctr" rtl="0" indent="88900" mar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5pPr>
            <a:lvl6pPr algn="ctr" rtl="0" indent="88900" mar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6pPr>
            <a:lvl7pPr algn="ctr" rtl="0" indent="88900" mar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7pPr>
            <a:lvl8pPr algn="ctr" rtl="0" indent="88900" mar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8pPr>
            <a:lvl9pPr algn="ctr" rtl="0" indent="88900" marL="0">
              <a:buClr>
                <a:srgbClr val="FFA711"/>
              </a:buClr>
              <a:buSzPct val="100000"/>
              <a:buFont typeface="Georgia"/>
              <a:buNone/>
              <a:defRPr sz="1400">
                <a:solidFill>
                  <a:srgbClr val="FFA711"/>
                </a:solidFill>
              </a:defRPr>
            </a:lvl9pPr>
          </a:lstStyle>
          <a:p/>
        </p:txBody>
      </p:sp>
      <p:grpSp>
        <p:nvGrpSpPr>
          <p:cNvPr id="43" name="Shape 43"/>
          <p:cNvGrpSpPr/>
          <p:nvPr/>
        </p:nvGrpSpPr>
        <p:grpSpPr>
          <a:xfrm>
            <a:off y="6078691" x="0"/>
            <a:ext cy="779372" cx="9144000"/>
            <a:chOff y="3690482" x="0"/>
            <a:chExt cy="301556" cx="9144000"/>
          </a:xfrm>
        </p:grpSpPr>
        <p:sp>
          <p:nvSpPr>
            <p:cNvPr id="44" name="Shape 44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45" name="Shape 45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46" name="Shape 46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rgbClr val="FF6428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48" name="Shape 48"/>
          <p:cNvGrpSpPr/>
          <p:nvPr/>
        </p:nvGrpSpPr>
        <p:grpSpPr>
          <a:xfrm>
            <a:off y="4615343" x="0"/>
            <a:ext cy="2197267" cx="9144000"/>
            <a:chOff y="3690482" x="0"/>
            <a:chExt cy="850171" cx="9144000"/>
          </a:xfrm>
        </p:grpSpPr>
        <p:sp>
          <p:nvSpPr>
            <p:cNvPr id="49" name="Shape 49"/>
            <p:cNvSpPr/>
            <p:nvPr/>
          </p:nvSpPr>
          <p:spPr>
            <a:xfrm>
              <a:off y="4419321" x="0"/>
              <a:ext cy="72000" cx="9144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50" name="Shape 50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51" name="Shape 51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52" name="Shape 52"/>
            <p:cNvSpPr/>
            <p:nvPr/>
          </p:nvSpPr>
          <p:spPr>
            <a:xfrm>
              <a:off y="3956051" x="0"/>
              <a:ext cy="182400" cx="9144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53" name="Shape 53"/>
            <p:cNvSpPr/>
            <p:nvPr/>
          </p:nvSpPr>
          <p:spPr>
            <a:xfrm>
              <a:off y="4186767" x="0"/>
              <a:ext cy="133799" cx="9144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54" name="Shape 54"/>
            <p:cNvSpPr/>
            <p:nvPr/>
          </p:nvSpPr>
          <p:spPr>
            <a:xfrm>
              <a:off y="4320625" x="0"/>
              <a:ext cy="72000" cx="9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55" name="Shape 55"/>
            <p:cNvSpPr/>
            <p:nvPr/>
          </p:nvSpPr>
          <p:spPr>
            <a:xfrm>
              <a:off y="4478853" x="0"/>
              <a:ext cy="61800" cx="914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  <p:sp>
          <p:nvSpPr>
            <p:cNvPr id="56" name="Shape 56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/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7E0F23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indent="279400" mar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trike="noStrike" u="none" b="0" cap="none" baseline="0" sz="4400" i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 indent="279400" mar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trike="noStrike" u="none" b="0" cap="none" baseline="0" sz="4400" i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 indent="279400" mar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trike="noStrike" u="none" b="0" cap="none" baseline="0" sz="4400" i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 indent="279400" mar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trike="noStrike" u="none" b="0" cap="none" baseline="0" sz="4400" i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 indent="279400" mar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trike="noStrike" u="none" b="0" cap="none" baseline="0" sz="4400" i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 indent="279400" mar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trike="noStrike" u="none" b="0" cap="none" baseline="0" sz="4400" i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 indent="279400" mar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trike="noStrike" u="none" b="0" cap="none" baseline="0" sz="4400" i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 indent="279400" mar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trike="noStrike" u="none" b="0" cap="none" baseline="0" sz="4400" i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 indent="279400" mar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trike="noStrike" u="none" b="0" cap="none" baseline="0" sz="4400" i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5261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0"/>
              </a:spcBef>
              <a:buClr>
                <a:schemeClr val="lt2"/>
              </a:buClr>
              <a:buSzPct val="166666"/>
              <a:buFont typeface="Arial"/>
              <a:buChar char="•"/>
              <a:defRPr strike="noStrike" u="none" b="0" cap="none" baseline="0" sz="3200" i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 indent="-285750" marL="742950">
              <a:spcBef>
                <a:spcPts val="560"/>
              </a:spcBef>
              <a:buClr>
                <a:schemeClr val="lt2"/>
              </a:buClr>
              <a:buSzPct val="100000"/>
              <a:buFont typeface="Courier New"/>
              <a:buChar char="o"/>
              <a:defRPr strike="noStrike" u="none" b="0" cap="none" baseline="0" sz="2800" i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 indent="-228600" marL="1143000">
              <a:spcBef>
                <a:spcPts val="480"/>
              </a:spcBef>
              <a:buClr>
                <a:schemeClr val="lt2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 indent="-228600" marL="1600200">
              <a:spcBef>
                <a:spcPts val="400"/>
              </a:spcBef>
              <a:buClr>
                <a:schemeClr val="lt2"/>
              </a:buClr>
              <a:buSzPct val="166666"/>
              <a:buFont typeface="Arial"/>
              <a:buChar char="•"/>
              <a:defRPr strike="noStrike" u="none" b="0" cap="none" baseline="0" sz="2000" i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 indent="-228600" marL="2057400">
              <a:spcBef>
                <a:spcPts val="400"/>
              </a:spcBef>
              <a:buClr>
                <a:schemeClr val="lt2"/>
              </a:buClr>
              <a:buSzPct val="100000"/>
              <a:buFont typeface="Courier New"/>
              <a:buChar char="o"/>
              <a:defRPr strike="noStrike" u="none" b="0" cap="none" baseline="0" sz="2000" i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 indent="-228600" marL="2514600">
              <a:spcBef>
                <a:spcPts val="400"/>
              </a:spcBef>
              <a:buClr>
                <a:schemeClr val="lt2"/>
              </a:buClr>
              <a:buSzPct val="100000"/>
              <a:buFont typeface="Wingdings"/>
              <a:buChar char="§"/>
              <a:defRPr strike="noStrike" u="none" b="0" cap="none" baseline="0" sz="2000" i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 indent="-228600" marL="2971800">
              <a:spcBef>
                <a:spcPts val="400"/>
              </a:spcBef>
              <a:buClr>
                <a:schemeClr val="lt2"/>
              </a:buClr>
              <a:buSzPct val="166666"/>
              <a:buFont typeface="Arial"/>
              <a:buChar char="•"/>
              <a:defRPr strike="noStrike" u="none" b="0" cap="none" baseline="0" sz="2000" i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 indent="-228600" marL="3429000">
              <a:spcBef>
                <a:spcPts val="400"/>
              </a:spcBef>
              <a:buClr>
                <a:schemeClr val="lt2"/>
              </a:buClr>
              <a:buSzPct val="100000"/>
              <a:buFont typeface="Courier New"/>
              <a:buChar char="o"/>
              <a:defRPr strike="noStrike" u="none" b="0" cap="none" baseline="0" sz="2000" i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 indent="-228600" marL="3886200">
              <a:spcBef>
                <a:spcPts val="400"/>
              </a:spcBef>
              <a:buClr>
                <a:schemeClr val="lt2"/>
              </a:buClr>
              <a:buSzPct val="100000"/>
              <a:buFont typeface="Wingdings"/>
              <a:buChar char="§"/>
              <a:defRPr strike="noStrike" u="none" b="0" cap="none" baseline="0" sz="2000" i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" name="Shape 7"/>
          <p:cNvSpPr/>
          <p:nvPr/>
        </p:nvSpPr>
        <p:spPr>
          <a:xfrm>
            <a:off y="1321" x="0"/>
            <a:ext cy="118200" cx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www.singaporemath.com/Placement_Test_s/86.htm" Type="http://schemas.openxmlformats.org/officeDocument/2006/relationships/hyperlink" TargetMode="External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en.wikipedia.org/wiki/Euclid%27s_Elements" Type="http://schemas.openxmlformats.org/officeDocument/2006/relationships/hyperlink" TargetMode="External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ctrTitle"/>
          </p:nvPr>
        </p:nvSpPr>
        <p:spPr>
          <a:xfrm>
            <a:off y="1395412" x="685800"/>
            <a:ext cy="14700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6000" lang="en"/>
              <a:t>Singapore Math</a:t>
            </a:r>
          </a:p>
        </p:txBody>
      </p:sp>
      <p:sp>
        <p:nvSpPr>
          <p:cNvPr id="59" name="Shape 59"/>
          <p:cNvSpPr txBox="1"/>
          <p:nvPr>
            <p:ph idx="1" type="subTitle"/>
          </p:nvPr>
        </p:nvSpPr>
        <p:spPr>
          <a:xfrm>
            <a:off y="2910423" x="685800"/>
            <a:ext cy="11183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Michele Klemaszewski</a:t>
            </a:r>
          </a:p>
          <a:p>
            <a:pPr rtl="0" lvl="0">
              <a:buNone/>
            </a:pPr>
            <a:r>
              <a:rPr sz="3000" lang="en"/>
              <a:t>Westfield State University</a:t>
            </a:r>
          </a:p>
          <a:p>
            <a:pPr>
              <a:buNone/>
            </a:pPr>
            <a:r>
              <a:rPr sz="3000" lang="en">
                <a:solidFill>
                  <a:srgbClr val="FFE599"/>
                </a:solidFill>
              </a:rPr>
              <a:t>Spring 2013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1" name="Shape 1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2" name="Shape 18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A sixth grade Singapore Math word problem </a:t>
            </a:r>
          </a:p>
          <a:p>
            <a:pPr algn="ctr" rtl="0" lvl="0">
              <a:buNone/>
            </a:pPr>
            <a:r>
              <a:rPr sz="3000" lang="en"/>
              <a:t>Before and After</a:t>
            </a:r>
          </a:p>
        </p:txBody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y="1600200" x="457200"/>
            <a:ext cy="4356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
</a:t>
            </a:r>
            <a:r>
              <a:rPr lang="en"/>
              <a:t>Last year, the ratio of the numbers of boys to girls in the computer club was 1:2. </a:t>
            </a:r>
          </a:p>
          <a:p>
            <a:pPr rtl="0" lvl="0">
              <a:buNone/>
            </a:pPr>
            <a:r>
              <a:rPr lang="en"/>
              <a:t>This year, 70 new members joined the computer club. </a:t>
            </a:r>
            <a:r>
              <a:rPr lang="en">
                <a:solidFill>
                  <a:srgbClr val="F1C232"/>
                </a:solidFill>
              </a:rPr>
              <a:t>There are now</a:t>
            </a:r>
            <a:r>
              <a:rPr lang="en">
                <a:solidFill>
                  <a:srgbClr val="FFD966"/>
                </a:solidFill>
              </a:rPr>
              <a:t> </a:t>
            </a:r>
            <a:r>
              <a:rPr lang="en">
                <a:solidFill>
                  <a:srgbClr val="A2C4C9"/>
                </a:solidFill>
              </a:rPr>
              <a:t>4 times as many boys</a:t>
            </a:r>
            <a:r>
              <a:rPr lang="en">
                <a:solidFill>
                  <a:srgbClr val="FFD966"/>
                </a:solidFill>
              </a:rPr>
              <a:t> </a:t>
            </a:r>
            <a:r>
              <a:rPr lang="en">
                <a:solidFill>
                  <a:srgbClr val="F1C232"/>
                </a:solidFill>
              </a:rPr>
              <a:t>and</a:t>
            </a:r>
            <a:r>
              <a:rPr lang="en">
                <a:solidFill>
                  <a:srgbClr val="FFD966"/>
                </a:solidFill>
              </a:rPr>
              <a:t> </a:t>
            </a:r>
            <a:r>
              <a:rPr lang="en">
                <a:solidFill>
                  <a:srgbClr val="76A5AF"/>
                </a:solidFill>
              </a:rPr>
              <a:t>3 times as many girls</a:t>
            </a:r>
            <a:r>
              <a:rPr lang="en">
                <a:solidFill>
                  <a:srgbClr val="F1C232"/>
                </a:solidFill>
              </a:rPr>
              <a:t> as last year.</a:t>
            </a:r>
            <a:r>
              <a:rPr lang="en"/>
              <a:t> How many members were in the computer club last year?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7" name="Shape 1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A sixth grade Singapore Math word problem </a:t>
            </a:r>
          </a:p>
          <a:p>
            <a:pPr algn="ctr" rtl="0" lvl="0">
              <a:buNone/>
            </a:pPr>
            <a:r>
              <a:rPr sz="3000" lang="en"/>
              <a:t>Before and After</a:t>
            </a:r>
          </a:p>
        </p:txBody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y="1600200" x="457200"/>
            <a:ext cy="4356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
</a:t>
            </a:r>
            <a:r>
              <a:rPr lang="en"/>
              <a:t>Last year, the ratio of the numbers of boys to girls in the computer club was 1:2. </a:t>
            </a:r>
          </a:p>
          <a:p>
            <a:pPr rtl="0" lvl="0">
              <a:buNone/>
            </a:pPr>
            <a:r>
              <a:rPr lang="en">
                <a:solidFill>
                  <a:srgbClr val="F1C232"/>
                </a:solidFill>
              </a:rPr>
              <a:t>This year,</a:t>
            </a:r>
            <a:r>
              <a:rPr lang="en">
                <a:solidFill>
                  <a:srgbClr val="76A5AF"/>
                </a:solidFill>
              </a:rPr>
              <a:t> 70 new members</a:t>
            </a:r>
            <a:r>
              <a:rPr lang="en">
                <a:solidFill>
                  <a:srgbClr val="F1C232"/>
                </a:solidFill>
              </a:rPr>
              <a:t> joined the computer club.</a:t>
            </a:r>
            <a:r>
              <a:rPr lang="en"/>
              <a:t> There are now 4 times as many boys and 3 times as many girls as last year. How many members were in the computer club last year?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3" name="Shape 1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4" name="Shape 19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A sixth grade Singapore Math word problem </a:t>
            </a:r>
          </a:p>
          <a:p>
            <a:pPr algn="ctr" rtl="0" lvl="0">
              <a:buNone/>
            </a:pPr>
            <a:r>
              <a:rPr sz="3000" lang="en"/>
              <a:t>Before and After</a:t>
            </a:r>
          </a:p>
        </p:txBody>
      </p:sp>
      <p:sp>
        <p:nvSpPr>
          <p:cNvPr id="195" name="Shape 195"/>
          <p:cNvSpPr txBox="1"/>
          <p:nvPr>
            <p:ph idx="1" type="body"/>
          </p:nvPr>
        </p:nvSpPr>
        <p:spPr>
          <a:xfrm>
            <a:off y="1600200" x="457200"/>
            <a:ext cy="4356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
</a:t>
            </a:r>
            <a:r>
              <a:rPr lang="en"/>
              <a:t>Last year, the ratio of the numbers of boys to girls in the computer club was 1:2. </a:t>
            </a:r>
          </a:p>
          <a:p>
            <a:pPr rtl="0" lvl="0">
              <a:buNone/>
            </a:pPr>
            <a:r>
              <a:rPr lang="en"/>
              <a:t>This year, 70 new members joined the computer club. There are now 4 times as many boys and 3 times as many girls as last year. </a:t>
            </a:r>
            <a:r>
              <a:rPr lang="en">
                <a:solidFill>
                  <a:srgbClr val="F1C232"/>
                </a:solidFill>
              </a:rPr>
              <a:t>How many members were in the computer club</a:t>
            </a:r>
            <a:r>
              <a:rPr lang="en">
                <a:solidFill>
                  <a:srgbClr val="A2C4C9"/>
                </a:solidFill>
              </a:rPr>
              <a:t> last year</a:t>
            </a:r>
            <a:r>
              <a:rPr lang="en">
                <a:solidFill>
                  <a:srgbClr val="F1C232"/>
                </a:solidFill>
              </a:rPr>
              <a:t>?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9" name="Shape 1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0" name="Shape 20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sz="3600" lang="en"/>
              <a:t>Brief History</a:t>
            </a:r>
          </a:p>
        </p:txBody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y="1600200" x="457200"/>
            <a:ext cy="4356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sz="2400" lang="en"/>
              <a:t>Beginning in 1980, the country of Singapore began to set it's own standards for mathematics education. Prior to that, Singapore's mathematics textbooks were imported from other countries.</a:t>
            </a:r>
          </a:p>
          <a:p>
            <a:r>
              <a:t/>
            </a:r>
          </a:p>
          <a:p>
            <a:pPr lvl="0" indent="-381000" marL="457200">
              <a:buClr>
                <a:schemeClr val="lt2"/>
              </a:buClr>
              <a:buSzPct val="166666"/>
              <a:buFont typeface="Arial"/>
              <a:buChar char="•"/>
            </a:pPr>
            <a:r>
              <a:rPr sz="2400" lang="en"/>
              <a:t>By 1995, the resulting curriculum placed Singapore's students first among participating nations in Trends in International Mathematics and Science Study (TIMISS). In subsequent years, studies continued to show Singapore as a top-performing nation in Mathematics performance. 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5" name="Shape 2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6" name="Shape 20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>
              <a:buNone/>
            </a:pPr>
            <a:r>
              <a:rPr sz="3600" lang="en"/>
              <a:t>History, continued</a:t>
            </a:r>
          </a:p>
        </p:txBody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y="1600200" x="457200"/>
            <a:ext cy="4356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 indent="0" marL="0">
              <a:lnSpc>
                <a:spcPct val="115000"/>
              </a:lnSpc>
              <a:buNone/>
            </a:pPr>
            <a:r>
              <a:rPr sz="3000" lang="en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Singaporemath.com</a:t>
            </a:r>
          </a:p>
          <a:p>
            <a:pPr algn="ctr" rtl="0" lvl="0">
              <a:lnSpc>
                <a:spcPct val="115000"/>
              </a:lnSpc>
              <a:buNone/>
            </a:pPr>
            <a:r>
              <a:rPr sz="2400" lang="en">
                <a:solidFill>
                  <a:srgbClr val="F9CB9C"/>
                </a:solidFill>
                <a:latin typeface="Arial"/>
                <a:ea typeface="Arial"/>
                <a:cs typeface="Arial"/>
                <a:sym typeface="Arial"/>
              </a:rPr>
              <a:t>Jeffery and Dawn Thomas</a:t>
            </a:r>
          </a:p>
          <a:p>
            <a:pPr algn="ctr" rtl="0" lvl="0">
              <a:lnSpc>
                <a:spcPct val="115000"/>
              </a:lnSpc>
              <a:buNone/>
            </a:pPr>
            <a:r>
              <a:rPr sz="2400" lang="en">
                <a:solidFill>
                  <a:srgbClr val="F9CB9C"/>
                </a:solidFill>
                <a:latin typeface="Arial"/>
                <a:ea typeface="Arial"/>
                <a:cs typeface="Arial"/>
                <a:sym typeface="Arial"/>
              </a:rPr>
              <a:t>Singapore Math Inc®</a:t>
            </a:r>
          </a:p>
          <a:p>
            <a:r>
              <a:t/>
            </a:r>
          </a:p>
          <a:p>
            <a:pPr algn="ctr" rtl="0" lvl="0">
              <a:lnSpc>
                <a:spcPct val="115000"/>
              </a:lnSpc>
              <a:buNone/>
            </a:pPr>
            <a:r>
              <a:rPr b="1" sz="1800" lang="en">
                <a:solidFill>
                  <a:srgbClr val="FCE5CD"/>
                </a:solidFill>
                <a:latin typeface="Arial"/>
                <a:ea typeface="Arial"/>
                <a:cs typeface="Arial"/>
                <a:sym typeface="Arial"/>
              </a:rPr>
              <a:t>Free Online assessments </a:t>
            </a:r>
            <a:r>
              <a:rPr sz="1800" lang="en">
                <a:solidFill>
                  <a:srgbClr val="FCE5CD"/>
                </a:solidFill>
                <a:latin typeface="Arial"/>
                <a:ea typeface="Arial"/>
                <a:cs typeface="Arial"/>
                <a:sym typeface="Arial"/>
              </a:rPr>
              <a:t>to determine which level to start with</a:t>
            </a:r>
            <a:r>
              <a:rPr b="1" sz="1800" lang="en">
                <a:solidFill>
                  <a:srgbClr val="FCE5CD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algn="ctr" rtl="0" lvl="0">
              <a:lnSpc>
                <a:spcPct val="115000"/>
              </a:lnSpc>
              <a:buNone/>
            </a:pPr>
            <a:r>
              <a:rPr u="sng" b="1" sz="1800" lang="en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ttp://www.singaporema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1" name="Shape 2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2" name="Shape 212"/>
          <p:cNvSpPr txBox="1"/>
          <p:nvPr>
            <p:ph type="title"/>
          </p:nvPr>
        </p:nvSpPr>
        <p:spPr>
          <a:xfrm>
            <a:off y="1603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>
              <a:buNone/>
            </a:pPr>
            <a:r>
              <a:rPr sz="3000" lang="en"/>
              <a:t>The Singapore Model</a:t>
            </a:r>
          </a:p>
        </p:txBody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y="1428750" x="457200"/>
            <a:ext cy="4479899" cx="8229600"/>
          </a:xfrm>
          <a:prstGeom prst="rect">
            <a:avLst/>
          </a:prstGeom>
          <a:solidFill>
            <a:srgbClr val="F9CB9C"/>
          </a:solidFill>
        </p:spPr>
        <p:txBody>
          <a:bodyPr bIns="91425" rIns="91425" lIns="91425" tIns="91425" anchor="t" anchorCtr="0">
            <a:noAutofit/>
          </a:bodyPr>
          <a:lstStyle/>
          <a:p>
            <a:pPr rtl="0" lvl="0" indent="-431800" marL="457200">
              <a:lnSpc>
                <a:spcPct val="115000"/>
              </a:lnSpc>
              <a:buClr>
                <a:srgbClr val="434343"/>
              </a:buClr>
              <a:buSzPct val="222222"/>
              <a:buFont typeface="Arial"/>
              <a:buChar char="•"/>
            </a:pPr>
            <a:r>
              <a:rPr sz="2400" lang="en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Uses pictorial models to introduce abstract concepts</a:t>
            </a:r>
          </a:p>
          <a:p>
            <a:pPr rtl="0" lvl="0" indent="-431800" marL="457200">
              <a:lnSpc>
                <a:spcPct val="115000"/>
              </a:lnSpc>
              <a:buClr>
                <a:srgbClr val="434343"/>
              </a:buClr>
              <a:buSzPct val="222222"/>
              <a:buFont typeface="Arial"/>
              <a:buChar char="•"/>
            </a:pPr>
            <a:r>
              <a:rPr sz="2400" lang="en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Utilize "bar model" method of solving word problems</a:t>
            </a:r>
          </a:p>
          <a:p>
            <a:pPr rtl="0" lvl="0" indent="457200" marL="457200">
              <a:lnSpc>
                <a:spcPct val="115000"/>
              </a:lnSpc>
              <a:buNone/>
            </a:pPr>
            <a:r>
              <a:rPr b="1" sz="1800" lang="en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(Book V of</a:t>
            </a:r>
            <a:r>
              <a:rPr b="1" sz="1800" lang="en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Euclid's Elements</a:t>
            </a:r>
            <a:r>
              <a:rPr b="1" sz="1800" lang="en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, written in the 4th century BC)</a:t>
            </a:r>
            <a:r>
              <a:rPr sz="1800" lang="en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rtl="0" lvl="0" indent="-431800" marL="457200">
              <a:lnSpc>
                <a:spcPct val="115000"/>
              </a:lnSpc>
              <a:buClr>
                <a:srgbClr val="434343"/>
              </a:buClr>
              <a:buSzPct val="222222"/>
              <a:buFont typeface="Arial"/>
              <a:buChar char="•"/>
            </a:pPr>
            <a:r>
              <a:rPr sz="2400" lang="en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Simple systematic word problems, not written to confuse</a:t>
            </a:r>
          </a:p>
          <a:p>
            <a:pPr rtl="0" lvl="0" indent="-431800" marL="457200">
              <a:lnSpc>
                <a:spcPct val="115000"/>
              </a:lnSpc>
              <a:buClr>
                <a:srgbClr val="434343"/>
              </a:buClr>
              <a:buSzPct val="222222"/>
              <a:buFont typeface="Arial"/>
              <a:buChar char="•"/>
            </a:pPr>
            <a:r>
              <a:rPr sz="2400" lang="en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Minimising the rote drill, but still reinforcing learning</a:t>
            </a:r>
          </a:p>
          <a:p>
            <a:pPr rtl="0" lvl="0" indent="-431800" marL="457200">
              <a:lnSpc>
                <a:spcPct val="115000"/>
              </a:lnSpc>
              <a:buClr>
                <a:srgbClr val="434343"/>
              </a:buClr>
              <a:buSzPct val="222222"/>
              <a:buFont typeface="Arial"/>
              <a:buChar char="•"/>
            </a:pPr>
            <a:r>
              <a:rPr sz="2400" lang="en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Child Friendly Language</a:t>
            </a:r>
          </a:p>
          <a:p>
            <a:pPr lvl="0" indent="-431800" marL="457200">
              <a:lnSpc>
                <a:spcPct val="115000"/>
              </a:lnSpc>
              <a:buClr>
                <a:srgbClr val="434343"/>
              </a:buClr>
              <a:buSzPct val="222222"/>
              <a:buFont typeface="Arial"/>
              <a:buChar char="•"/>
            </a:pPr>
            <a:r>
              <a:rPr sz="2400" lang="en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Not written for the American market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7" name="Shape 2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8" name="Shape 2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sz="3000" lang="en"/>
              <a:t>Major differences between the traditional American model, and the Singapore model. </a:t>
            </a:r>
          </a:p>
        </p:txBody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y="1600200" x="457200"/>
            <a:ext cy="4356000" cx="8229600"/>
          </a:xfrm>
          <a:prstGeom prst="rect">
            <a:avLst/>
          </a:prstGeom>
          <a:solidFill>
            <a:srgbClr val="F9CB9C"/>
          </a:solidFill>
        </p:spPr>
        <p:txBody>
          <a:bodyPr bIns="91425" rIns="91425" lIns="91425" tIns="91425" anchor="t" anchorCtr="0">
            <a:noAutofit/>
          </a:bodyPr>
          <a:lstStyle/>
          <a:p>
            <a:pPr rtl="0" lvl="0" indent="-431800" marL="457200">
              <a:lnSpc>
                <a:spcPct val="115000"/>
              </a:lnSpc>
              <a:buClr>
                <a:schemeClr val="lt2"/>
              </a:buClr>
              <a:buSzPct val="296296"/>
              <a:buFont typeface="Arial"/>
              <a:buChar char="•"/>
            </a:pPr>
            <a:r>
              <a:rPr sz="1800" lang="en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Traditionally about 30 math concepts can be covered in one year using a spiral approach that introduces concepts and revisits them with added complexity. </a:t>
            </a:r>
          </a:p>
          <a:p>
            <a:pPr rtl="0" lvl="0">
              <a:lnSpc>
                <a:spcPct val="115000"/>
              </a:lnSpc>
              <a:buNone/>
            </a:pPr>
            <a:r>
              <a:rPr sz="1800" lang="en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This method “does not expect mastery,” leaving some students bored when a concept is revisited, and moving on before it’s fully grasped by other students. </a:t>
            </a:r>
          </a:p>
          <a:p>
            <a:pPr rtl="0" lvl="0" indent="-431800" marL="457200">
              <a:lnSpc>
                <a:spcPct val="115000"/>
              </a:lnSpc>
              <a:buClr>
                <a:schemeClr val="lt2"/>
              </a:buClr>
              <a:buSzPct val="296296"/>
              <a:buFont typeface="Arial"/>
              <a:buChar char="•"/>
            </a:pPr>
            <a:r>
              <a:rPr sz="1800" lang="en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In contrast, Singapore Math covers 10-14 concepts a year, stays with each 2-3 weeks, and expects mastery before introducing a new lesson.</a:t>
            </a:r>
          </a:p>
          <a:p>
            <a:pPr lvl="0" indent="-431800" marL="457200">
              <a:buClr>
                <a:schemeClr val="lt2"/>
              </a:buClr>
              <a:buSzPct val="296296"/>
              <a:buFont typeface="Arial"/>
              <a:buChar char="•"/>
            </a:pPr>
            <a:r>
              <a:rPr sz="1800" lang="en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Metric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3" name="Shape 2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4" name="Shape 22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Analyzing Parts and Wholes: </a:t>
            </a:r>
          </a:p>
          <a:p>
            <a:pPr algn="ctr">
              <a:buNone/>
            </a:pPr>
            <a:r>
              <a:rPr sz="2400" lang="en"/>
              <a:t>A 7th grade Singapore-style word problem</a:t>
            </a:r>
          </a:p>
        </p:txBody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y="1600200" x="457200"/>
            <a:ext cy="4356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
</a:t>
            </a:r>
            <a:r>
              <a:rPr lang="en"/>
              <a:t>A Store sold 4 tables and 5 chairs for $752 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Each table cost $80 more than each chair.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How much did the chairs cost all together?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9" name="Shape 2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0" name="Shape 230"/>
          <p:cNvSpPr txBox="1"/>
          <p:nvPr>
            <p:ph type="title"/>
          </p:nvPr>
        </p:nvSpPr>
        <p:spPr>
          <a:xfrm>
            <a:off y="274637" x="457200"/>
            <a:ext cy="9285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>
              <a:buNone/>
            </a:pPr>
            <a:r>
              <a:rPr sz="3200" lang="en">
                <a:solidFill>
                  <a:srgbClr val="FFD966"/>
                </a:solidFill>
              </a:rPr>
              <a:t>A Store sold 4 tables and 5 chairs</a:t>
            </a:r>
          </a:p>
        </p:txBody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y="1600200" x="457200"/>
            <a:ext cy="4356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 </a:t>
            </a:r>
          </a:p>
        </p:txBody>
      </p:sp>
      <p:sp>
        <p:nvSpPr>
          <p:cNvPr id="232" name="Shape 232"/>
          <p:cNvSpPr/>
          <p:nvPr/>
        </p:nvSpPr>
        <p:spPr>
          <a:xfrm>
            <a:off y="1786900" x="1437475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33" name="Shape 233"/>
          <p:cNvSpPr/>
          <p:nvPr/>
        </p:nvSpPr>
        <p:spPr>
          <a:xfrm>
            <a:off y="2565550" x="1437475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34" name="Shape 234"/>
          <p:cNvSpPr/>
          <p:nvPr/>
        </p:nvSpPr>
        <p:spPr>
          <a:xfrm>
            <a:off y="3458700" x="1478025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35" name="Shape 235"/>
          <p:cNvSpPr/>
          <p:nvPr/>
        </p:nvSpPr>
        <p:spPr>
          <a:xfrm>
            <a:off y="1786900" x="4944700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36" name="Shape 236"/>
          <p:cNvSpPr/>
          <p:nvPr/>
        </p:nvSpPr>
        <p:spPr>
          <a:xfrm>
            <a:off y="5079775" x="4944700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37" name="Shape 237"/>
          <p:cNvSpPr/>
          <p:nvPr/>
        </p:nvSpPr>
        <p:spPr>
          <a:xfrm>
            <a:off y="4256000" x="4944700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38" name="Shape 238"/>
          <p:cNvSpPr/>
          <p:nvPr/>
        </p:nvSpPr>
        <p:spPr>
          <a:xfrm>
            <a:off y="3338125" x="4944700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39" name="Shape 239"/>
          <p:cNvSpPr/>
          <p:nvPr/>
        </p:nvSpPr>
        <p:spPr>
          <a:xfrm>
            <a:off y="2565550" x="4944700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40" name="Shape 240"/>
          <p:cNvSpPr/>
          <p:nvPr/>
        </p:nvSpPr>
        <p:spPr>
          <a:xfrm>
            <a:off y="4256000" x="1478025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41" name="Shape 241"/>
          <p:cNvSpPr/>
          <p:nvPr/>
        </p:nvSpPr>
        <p:spPr>
          <a:xfrm>
            <a:off y="1806850" x="998250"/>
            <a:ext cy="3074699" cx="459299"/>
          </a:xfrm>
          <a:prstGeom prst="leftBrace">
            <a:avLst>
              <a:gd fmla="val 8333" name="adj1"/>
              <a:gd fmla="val 50000" name="adj2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42" name="Shape 242"/>
          <p:cNvSpPr/>
          <p:nvPr/>
        </p:nvSpPr>
        <p:spPr>
          <a:xfrm>
            <a:off y="1786875" x="4552025"/>
            <a:ext cy="3923100" cx="359400"/>
          </a:xfrm>
          <a:prstGeom prst="leftBrace">
            <a:avLst>
              <a:gd fmla="val 8333" name="adj1"/>
              <a:gd fmla="val 50000" name="adj2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43" name="Shape 243"/>
          <p:cNvSpPr txBox="1"/>
          <p:nvPr/>
        </p:nvSpPr>
        <p:spPr>
          <a:xfrm>
            <a:off y="3122050" x="314432"/>
            <a:ext cy="444300" cx="808499"/>
          </a:xfrm>
          <a:prstGeom prst="rect">
            <a:avLst/>
          </a:prstGeom>
          <a:noFill/>
        </p:spPr>
        <p:txBody>
          <a:bodyPr bIns="91425" rIns="91425" lIns="91425" tIns="91425" anchor="ctr" anchorCtr="0">
            <a:noAutofit/>
          </a:bodyPr>
          <a:lstStyle/>
          <a:p>
            <a:pPr algn="ctr">
              <a:buNone/>
            </a:pPr>
            <a:r>
              <a:rPr lang="en">
                <a:solidFill>
                  <a:schemeClr val="lt2"/>
                </a:solidFill>
              </a:rPr>
              <a:t>Tables</a:t>
            </a:r>
          </a:p>
        </p:txBody>
      </p:sp>
      <p:sp>
        <p:nvSpPr>
          <p:cNvPr id="244" name="Shape 244"/>
          <p:cNvSpPr txBox="1"/>
          <p:nvPr/>
        </p:nvSpPr>
        <p:spPr>
          <a:xfrm>
            <a:off y="3473925" x="3658625"/>
            <a:ext cy="548999" cx="893400"/>
          </a:xfrm>
          <a:prstGeom prst="rect">
            <a:avLst/>
          </a:prstGeom>
          <a:noFill/>
        </p:spPr>
        <p:txBody>
          <a:bodyPr bIns="91425" rIns="91425" lIns="91425" tIns="91425" anchor="ctr" anchorCtr="0">
            <a:noAutofit/>
          </a:bodyPr>
          <a:lstStyle/>
          <a:p>
            <a:pPr algn="ctr">
              <a:buNone/>
            </a:pPr>
            <a:r>
              <a:rPr lang="en">
                <a:solidFill>
                  <a:schemeClr val="lt2"/>
                </a:solidFill>
              </a:rPr>
              <a:t>Chairs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8" name="Shape 2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9" name="Shape 249"/>
          <p:cNvSpPr txBox="1"/>
          <p:nvPr>
            <p:ph type="title"/>
          </p:nvPr>
        </p:nvSpPr>
        <p:spPr>
          <a:xfrm>
            <a:off y="274637" x="457200"/>
            <a:ext cy="9285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200" lang="en">
                <a:solidFill>
                  <a:srgbClr val="FFD966"/>
                </a:solidFill>
              </a:rPr>
              <a:t>Each table cost $80 more than each chair.</a:t>
            </a:r>
          </a:p>
        </p:txBody>
      </p:sp>
      <p:sp>
        <p:nvSpPr>
          <p:cNvPr id="250" name="Shape 250"/>
          <p:cNvSpPr txBox="1"/>
          <p:nvPr>
            <p:ph idx="1" type="body"/>
          </p:nvPr>
        </p:nvSpPr>
        <p:spPr>
          <a:xfrm>
            <a:off y="1729975" x="507125"/>
            <a:ext cy="4356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 </a:t>
            </a:r>
          </a:p>
        </p:txBody>
      </p:sp>
      <p:sp>
        <p:nvSpPr>
          <p:cNvPr id="251" name="Shape 251"/>
          <p:cNvSpPr/>
          <p:nvPr/>
        </p:nvSpPr>
        <p:spPr>
          <a:xfrm>
            <a:off y="1786900" x="1437475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2" name="Shape 252"/>
          <p:cNvSpPr/>
          <p:nvPr/>
        </p:nvSpPr>
        <p:spPr>
          <a:xfrm>
            <a:off y="2565550" x="1437475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3" name="Shape 253"/>
          <p:cNvSpPr/>
          <p:nvPr/>
        </p:nvSpPr>
        <p:spPr>
          <a:xfrm>
            <a:off y="3458700" x="1478025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4" name="Shape 254"/>
          <p:cNvSpPr/>
          <p:nvPr/>
        </p:nvSpPr>
        <p:spPr>
          <a:xfrm>
            <a:off y="1786900" x="4944700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5" name="Shape 255"/>
          <p:cNvSpPr/>
          <p:nvPr/>
        </p:nvSpPr>
        <p:spPr>
          <a:xfrm>
            <a:off y="5079775" x="4944700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6" name="Shape 256"/>
          <p:cNvSpPr/>
          <p:nvPr/>
        </p:nvSpPr>
        <p:spPr>
          <a:xfrm>
            <a:off y="4256000" x="4944700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7" name="Shape 257"/>
          <p:cNvSpPr/>
          <p:nvPr/>
        </p:nvSpPr>
        <p:spPr>
          <a:xfrm>
            <a:off y="3338125" x="4944700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8" name="Shape 258"/>
          <p:cNvSpPr/>
          <p:nvPr/>
        </p:nvSpPr>
        <p:spPr>
          <a:xfrm>
            <a:off y="2565550" x="4944700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9" name="Shape 259"/>
          <p:cNvSpPr/>
          <p:nvPr/>
        </p:nvSpPr>
        <p:spPr>
          <a:xfrm>
            <a:off y="4256000" x="1478025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60" name="Shape 260"/>
          <p:cNvSpPr/>
          <p:nvPr/>
        </p:nvSpPr>
        <p:spPr>
          <a:xfrm>
            <a:off y="1806850" x="998250"/>
            <a:ext cy="3074699" cx="459299"/>
          </a:xfrm>
          <a:prstGeom prst="leftBrace">
            <a:avLst>
              <a:gd fmla="val 8333" name="adj1"/>
              <a:gd fmla="val 50000" name="adj2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61" name="Shape 261"/>
          <p:cNvSpPr/>
          <p:nvPr/>
        </p:nvSpPr>
        <p:spPr>
          <a:xfrm>
            <a:off y="1786875" x="4552025"/>
            <a:ext cy="3923100" cx="359400"/>
          </a:xfrm>
          <a:prstGeom prst="leftBrace">
            <a:avLst>
              <a:gd fmla="val 8333" name="adj1"/>
              <a:gd fmla="val 50000" name="adj2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62" name="Shape 262"/>
          <p:cNvSpPr txBox="1"/>
          <p:nvPr/>
        </p:nvSpPr>
        <p:spPr>
          <a:xfrm>
            <a:off y="3122050" x="314432"/>
            <a:ext cy="444300" cx="808499"/>
          </a:xfrm>
          <a:prstGeom prst="rect">
            <a:avLst/>
          </a:prstGeom>
          <a:noFill/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lang="en">
                <a:solidFill>
                  <a:schemeClr val="lt2"/>
                </a:solidFill>
              </a:rPr>
              <a:t>Tables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y="3473925" x="3658625"/>
            <a:ext cy="548999" cx="893400"/>
          </a:xfrm>
          <a:prstGeom prst="rect">
            <a:avLst/>
          </a:prstGeom>
          <a:noFill/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lang="en">
                <a:solidFill>
                  <a:schemeClr val="lt2"/>
                </a:solidFill>
              </a:rPr>
              <a:t>Chairs</a:t>
            </a:r>
          </a:p>
        </p:txBody>
      </p:sp>
      <p:sp>
        <p:nvSpPr>
          <p:cNvPr id="264" name="Shape 264"/>
          <p:cNvSpPr/>
          <p:nvPr/>
        </p:nvSpPr>
        <p:spPr>
          <a:xfrm>
            <a:off y="1819450" x="2677975"/>
            <a:ext cy="573900" cx="668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sz="1800" lang="en"/>
              <a:t>$80</a:t>
            </a:r>
          </a:p>
        </p:txBody>
      </p:sp>
      <p:sp>
        <p:nvSpPr>
          <p:cNvPr id="265" name="Shape 265"/>
          <p:cNvSpPr/>
          <p:nvPr/>
        </p:nvSpPr>
        <p:spPr>
          <a:xfrm>
            <a:off y="2630650" x="2677975"/>
            <a:ext cy="573900" cx="668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sz="1800" lang="en"/>
              <a:t>$80</a:t>
            </a:r>
          </a:p>
        </p:txBody>
      </p:sp>
      <p:sp>
        <p:nvSpPr>
          <p:cNvPr id="266" name="Shape 266"/>
          <p:cNvSpPr/>
          <p:nvPr/>
        </p:nvSpPr>
        <p:spPr>
          <a:xfrm>
            <a:off y="3461475" x="2677975"/>
            <a:ext cy="573900" cx="668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sz="1800" lang="en"/>
              <a:t>$80</a:t>
            </a:r>
          </a:p>
        </p:txBody>
      </p:sp>
      <p:sp>
        <p:nvSpPr>
          <p:cNvPr id="267" name="Shape 267"/>
          <p:cNvSpPr/>
          <p:nvPr/>
        </p:nvSpPr>
        <p:spPr>
          <a:xfrm>
            <a:off y="4288550" x="2677975"/>
            <a:ext cy="573900" cx="668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1800" lang="en"/>
              <a:t>$80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>
              <a:buNone/>
            </a:pPr>
            <a:r>
              <a:rPr sz="2400" lang="en">
                <a:solidFill>
                  <a:srgbClr val="D5A6BD"/>
                </a:solidFill>
              </a:rPr>
              <a:t>A typical 5th grade Singapore Math problem:</a:t>
            </a:r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1600200" x="457200"/>
            <a:ext cy="4356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3600" lang="en">
                <a:solidFill>
                  <a:srgbClr val="FFA711"/>
                </a:solidFill>
              </a:rPr>
              <a:t>To prepare for a trip, Keisha spent 1/4 of her money on clothes. She spent 1/3 of the remaining money on a bag. She next bought a camera that cost $15 more than the bag, and had $95 left. How much money did Keisha have to begin with? 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1" name="Shape 2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2" name="Shape 272"/>
          <p:cNvSpPr txBox="1"/>
          <p:nvPr>
            <p:ph type="title"/>
          </p:nvPr>
        </p:nvSpPr>
        <p:spPr>
          <a:xfrm>
            <a:off y="274637" x="457200"/>
            <a:ext cy="9285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200" lang="en">
                <a:solidFill>
                  <a:srgbClr val="FFD966"/>
                </a:solidFill>
              </a:rPr>
              <a:t>A Store sold 4 tables and 5 chairs for $752 .</a:t>
            </a:r>
          </a:p>
        </p:txBody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y="1690025" x="507125"/>
            <a:ext cy="4356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 </a:t>
            </a:r>
          </a:p>
        </p:txBody>
      </p:sp>
      <p:sp>
        <p:nvSpPr>
          <p:cNvPr id="274" name="Shape 274"/>
          <p:cNvSpPr/>
          <p:nvPr/>
        </p:nvSpPr>
        <p:spPr>
          <a:xfrm>
            <a:off y="1786900" x="1437475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75" name="Shape 275"/>
          <p:cNvSpPr/>
          <p:nvPr/>
        </p:nvSpPr>
        <p:spPr>
          <a:xfrm>
            <a:off y="2565550" x="1437475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76" name="Shape 276"/>
          <p:cNvSpPr/>
          <p:nvPr/>
        </p:nvSpPr>
        <p:spPr>
          <a:xfrm>
            <a:off y="3406550" x="1478025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77" name="Shape 277"/>
          <p:cNvSpPr/>
          <p:nvPr/>
        </p:nvSpPr>
        <p:spPr>
          <a:xfrm>
            <a:off y="1786900" x="4944700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78" name="Shape 278"/>
          <p:cNvSpPr/>
          <p:nvPr/>
        </p:nvSpPr>
        <p:spPr>
          <a:xfrm>
            <a:off y="5079775" x="4944700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79" name="Shape 279"/>
          <p:cNvSpPr/>
          <p:nvPr/>
        </p:nvSpPr>
        <p:spPr>
          <a:xfrm>
            <a:off y="4256000" x="4944700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80" name="Shape 280"/>
          <p:cNvSpPr/>
          <p:nvPr/>
        </p:nvSpPr>
        <p:spPr>
          <a:xfrm>
            <a:off y="3338125" x="4944700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81" name="Shape 281"/>
          <p:cNvSpPr/>
          <p:nvPr/>
        </p:nvSpPr>
        <p:spPr>
          <a:xfrm>
            <a:off y="2565550" x="4944700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82" name="Shape 282"/>
          <p:cNvSpPr/>
          <p:nvPr/>
        </p:nvSpPr>
        <p:spPr>
          <a:xfrm>
            <a:off y="4256000" x="1478025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83" name="Shape 283"/>
          <p:cNvSpPr/>
          <p:nvPr/>
        </p:nvSpPr>
        <p:spPr>
          <a:xfrm>
            <a:off y="1806850" x="998250"/>
            <a:ext cy="3074699" cx="459299"/>
          </a:xfrm>
          <a:prstGeom prst="leftBrace">
            <a:avLst>
              <a:gd fmla="val 8333" name="adj1"/>
              <a:gd fmla="val 50000" name="adj2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84" name="Shape 284"/>
          <p:cNvSpPr/>
          <p:nvPr/>
        </p:nvSpPr>
        <p:spPr>
          <a:xfrm>
            <a:off y="1786875" x="4552025"/>
            <a:ext cy="3923100" cx="359400"/>
          </a:xfrm>
          <a:prstGeom prst="leftBrace">
            <a:avLst>
              <a:gd fmla="val 8333" name="adj1"/>
              <a:gd fmla="val 50000" name="adj2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85" name="Shape 285"/>
          <p:cNvSpPr txBox="1"/>
          <p:nvPr/>
        </p:nvSpPr>
        <p:spPr>
          <a:xfrm>
            <a:off y="3122050" x="314432"/>
            <a:ext cy="444300" cx="808499"/>
          </a:xfrm>
          <a:prstGeom prst="rect">
            <a:avLst/>
          </a:prstGeom>
          <a:noFill/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lang="en">
                <a:solidFill>
                  <a:schemeClr val="lt2"/>
                </a:solidFill>
              </a:rPr>
              <a:t>Tables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y="3473925" x="3658625"/>
            <a:ext cy="548999" cx="893400"/>
          </a:xfrm>
          <a:prstGeom prst="rect">
            <a:avLst/>
          </a:prstGeom>
          <a:noFill/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lang="en">
                <a:solidFill>
                  <a:schemeClr val="lt2"/>
                </a:solidFill>
              </a:rPr>
              <a:t>Chairs</a:t>
            </a:r>
          </a:p>
        </p:txBody>
      </p:sp>
      <p:sp>
        <p:nvSpPr>
          <p:cNvPr id="287" name="Shape 287"/>
          <p:cNvSpPr/>
          <p:nvPr/>
        </p:nvSpPr>
        <p:spPr>
          <a:xfrm>
            <a:off y="1819450" x="2677975"/>
            <a:ext cy="573900" cx="668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sz="1800" lang="en"/>
              <a:t>$80</a:t>
            </a:r>
          </a:p>
        </p:txBody>
      </p:sp>
      <p:sp>
        <p:nvSpPr>
          <p:cNvPr id="288" name="Shape 288"/>
          <p:cNvSpPr/>
          <p:nvPr/>
        </p:nvSpPr>
        <p:spPr>
          <a:xfrm>
            <a:off y="2630650" x="2677975"/>
            <a:ext cy="573900" cx="668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sz="1800" lang="en"/>
              <a:t>$80</a:t>
            </a:r>
          </a:p>
        </p:txBody>
      </p:sp>
      <p:sp>
        <p:nvSpPr>
          <p:cNvPr id="289" name="Shape 289"/>
          <p:cNvSpPr/>
          <p:nvPr/>
        </p:nvSpPr>
        <p:spPr>
          <a:xfrm>
            <a:off y="3439100" x="2677975"/>
            <a:ext cy="573900" cx="668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sz="1800" lang="en"/>
              <a:t>$80</a:t>
            </a:r>
          </a:p>
        </p:txBody>
      </p:sp>
      <p:sp>
        <p:nvSpPr>
          <p:cNvPr id="290" name="Shape 290"/>
          <p:cNvSpPr/>
          <p:nvPr/>
        </p:nvSpPr>
        <p:spPr>
          <a:xfrm>
            <a:off y="4288550" x="2677975"/>
            <a:ext cy="573900" cx="668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1800" lang="en"/>
              <a:t>$80</a:t>
            </a:r>
          </a:p>
        </p:txBody>
      </p:sp>
      <p:sp>
        <p:nvSpPr>
          <p:cNvPr id="291" name="Shape 291"/>
          <p:cNvSpPr txBox="1"/>
          <p:nvPr/>
        </p:nvSpPr>
        <p:spPr>
          <a:xfrm>
            <a:off y="1766900" x="6363855"/>
            <a:ext cy="3918300" cx="2280899"/>
          </a:xfrm>
          <a:prstGeom prst="rect">
            <a:avLst/>
          </a:prstGeom>
          <a:solidFill>
            <a:srgbClr val="F6B26B"/>
          </a:solidFill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80 x 4 = 320</a:t>
            </a:r>
          </a:p>
          <a:p>
            <a:r>
              <a:t/>
            </a:r>
          </a:p>
          <a:p>
            <a:pPr algn="ctr" rtl="0" lvl="0">
              <a:buNone/>
            </a:pPr>
            <a:r>
              <a:rPr sz="2400" lang="en"/>
              <a:t>752- 320 = 432</a:t>
            </a:r>
          </a:p>
          <a:p>
            <a:r>
              <a:t/>
            </a:r>
          </a:p>
          <a:p>
            <a:pPr algn="ctr" rtl="0" lvl="0">
              <a:buNone/>
            </a:pPr>
            <a:r>
              <a:rPr sz="2400" lang="en"/>
              <a:t>432/ 9 = 48</a:t>
            </a:r>
          </a:p>
          <a:p>
            <a:pPr algn="ctr" rtl="0" lvl="0">
              <a:buNone/>
            </a:pPr>
            <a:r>
              <a:rPr sz="2400" lang="en"/>
              <a:t>(9 units total)</a:t>
            </a:r>
          </a:p>
          <a:p>
            <a:r>
              <a:t/>
            </a:r>
          </a:p>
          <a:p>
            <a:pPr algn="ctr">
              <a:buNone/>
            </a:pPr>
            <a:r>
              <a:rPr sz="2400" lang="en"/>
              <a:t>Each unit =$48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5" name="Shape 2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6" name="Shape 296"/>
          <p:cNvSpPr txBox="1"/>
          <p:nvPr>
            <p:ph type="title"/>
          </p:nvPr>
        </p:nvSpPr>
        <p:spPr>
          <a:xfrm>
            <a:off y="274637" x="457200"/>
            <a:ext cy="9285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200" lang="en">
                <a:solidFill>
                  <a:srgbClr val="FFD966"/>
                </a:solidFill>
              </a:rPr>
              <a:t>How much did the chairs cost all together?</a:t>
            </a:r>
          </a:p>
        </p:txBody>
      </p:sp>
      <p:sp>
        <p:nvSpPr>
          <p:cNvPr id="297" name="Shape 297"/>
          <p:cNvSpPr txBox="1"/>
          <p:nvPr>
            <p:ph idx="1" type="body"/>
          </p:nvPr>
        </p:nvSpPr>
        <p:spPr>
          <a:xfrm>
            <a:off y="1690025" x="507125"/>
            <a:ext cy="4356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 </a:t>
            </a:r>
          </a:p>
        </p:txBody>
      </p:sp>
      <p:sp>
        <p:nvSpPr>
          <p:cNvPr id="298" name="Shape 298"/>
          <p:cNvSpPr/>
          <p:nvPr/>
        </p:nvSpPr>
        <p:spPr>
          <a:xfrm>
            <a:off y="1786900" x="1437475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99" name="Shape 299"/>
          <p:cNvSpPr/>
          <p:nvPr/>
        </p:nvSpPr>
        <p:spPr>
          <a:xfrm>
            <a:off y="2565550" x="1437475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00" name="Shape 300"/>
          <p:cNvSpPr/>
          <p:nvPr/>
        </p:nvSpPr>
        <p:spPr>
          <a:xfrm>
            <a:off y="3406550" x="1478025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01" name="Shape 301"/>
          <p:cNvSpPr/>
          <p:nvPr/>
        </p:nvSpPr>
        <p:spPr>
          <a:xfrm>
            <a:off y="1786900" x="4944700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$48</a:t>
            </a:r>
          </a:p>
        </p:txBody>
      </p:sp>
      <p:sp>
        <p:nvSpPr>
          <p:cNvPr id="302" name="Shape 302"/>
          <p:cNvSpPr/>
          <p:nvPr/>
        </p:nvSpPr>
        <p:spPr>
          <a:xfrm>
            <a:off y="5070975" x="4944700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$48</a:t>
            </a:r>
          </a:p>
        </p:txBody>
      </p:sp>
      <p:sp>
        <p:nvSpPr>
          <p:cNvPr id="303" name="Shape 303"/>
          <p:cNvSpPr/>
          <p:nvPr/>
        </p:nvSpPr>
        <p:spPr>
          <a:xfrm>
            <a:off y="4256000" x="4944700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$48</a:t>
            </a:r>
          </a:p>
        </p:txBody>
      </p:sp>
      <p:sp>
        <p:nvSpPr>
          <p:cNvPr id="304" name="Shape 304"/>
          <p:cNvSpPr/>
          <p:nvPr/>
        </p:nvSpPr>
        <p:spPr>
          <a:xfrm>
            <a:off y="3338125" x="4944700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$48</a:t>
            </a:r>
          </a:p>
        </p:txBody>
      </p:sp>
      <p:sp>
        <p:nvSpPr>
          <p:cNvPr id="305" name="Shape 305"/>
          <p:cNvSpPr/>
          <p:nvPr/>
        </p:nvSpPr>
        <p:spPr>
          <a:xfrm>
            <a:off y="2565550" x="4944700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$48</a:t>
            </a:r>
          </a:p>
        </p:txBody>
      </p:sp>
      <p:sp>
        <p:nvSpPr>
          <p:cNvPr id="306" name="Shape 306"/>
          <p:cNvSpPr/>
          <p:nvPr/>
        </p:nvSpPr>
        <p:spPr>
          <a:xfrm>
            <a:off y="4256000" x="1478025"/>
            <a:ext cy="638999" cx="10083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07" name="Shape 307"/>
          <p:cNvSpPr/>
          <p:nvPr/>
        </p:nvSpPr>
        <p:spPr>
          <a:xfrm>
            <a:off y="1806850" x="998250"/>
            <a:ext cy="3074699" cx="459299"/>
          </a:xfrm>
          <a:prstGeom prst="leftBrace">
            <a:avLst>
              <a:gd fmla="val 8333" name="adj1"/>
              <a:gd fmla="val 50000" name="adj2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08" name="Shape 308"/>
          <p:cNvSpPr/>
          <p:nvPr/>
        </p:nvSpPr>
        <p:spPr>
          <a:xfrm>
            <a:off y="1786875" x="4552025"/>
            <a:ext cy="3923100" cx="359400"/>
          </a:xfrm>
          <a:prstGeom prst="leftBrace">
            <a:avLst>
              <a:gd fmla="val 8333" name="adj1"/>
              <a:gd fmla="val 50000" name="adj2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09" name="Shape 309"/>
          <p:cNvSpPr txBox="1"/>
          <p:nvPr/>
        </p:nvSpPr>
        <p:spPr>
          <a:xfrm>
            <a:off y="3122050" x="314432"/>
            <a:ext cy="444300" cx="808499"/>
          </a:xfrm>
          <a:prstGeom prst="rect">
            <a:avLst/>
          </a:prstGeom>
          <a:noFill/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lang="en">
                <a:solidFill>
                  <a:schemeClr val="lt2"/>
                </a:solidFill>
              </a:rPr>
              <a:t>Tables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y="3473925" x="3658625"/>
            <a:ext cy="548999" cx="893400"/>
          </a:xfrm>
          <a:prstGeom prst="rect">
            <a:avLst/>
          </a:prstGeom>
          <a:noFill/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lang="en">
                <a:solidFill>
                  <a:schemeClr val="lt2"/>
                </a:solidFill>
              </a:rPr>
              <a:t>Chairs</a:t>
            </a:r>
          </a:p>
        </p:txBody>
      </p:sp>
      <p:sp>
        <p:nvSpPr>
          <p:cNvPr id="311" name="Shape 311"/>
          <p:cNvSpPr/>
          <p:nvPr/>
        </p:nvSpPr>
        <p:spPr>
          <a:xfrm>
            <a:off y="1819450" x="2677975"/>
            <a:ext cy="573900" cx="668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sz="1800" lang="en"/>
              <a:t>$80</a:t>
            </a:r>
          </a:p>
        </p:txBody>
      </p:sp>
      <p:sp>
        <p:nvSpPr>
          <p:cNvPr id="312" name="Shape 312"/>
          <p:cNvSpPr/>
          <p:nvPr/>
        </p:nvSpPr>
        <p:spPr>
          <a:xfrm>
            <a:off y="2630650" x="2677975"/>
            <a:ext cy="573900" cx="668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sz="1800" lang="en"/>
              <a:t>$80</a:t>
            </a:r>
          </a:p>
        </p:txBody>
      </p:sp>
      <p:sp>
        <p:nvSpPr>
          <p:cNvPr id="313" name="Shape 313"/>
          <p:cNvSpPr/>
          <p:nvPr/>
        </p:nvSpPr>
        <p:spPr>
          <a:xfrm>
            <a:off y="3439100" x="2677975"/>
            <a:ext cy="573900" cx="668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sz="1800" lang="en"/>
              <a:t>$80</a:t>
            </a:r>
          </a:p>
        </p:txBody>
      </p:sp>
      <p:sp>
        <p:nvSpPr>
          <p:cNvPr id="314" name="Shape 314"/>
          <p:cNvSpPr/>
          <p:nvPr/>
        </p:nvSpPr>
        <p:spPr>
          <a:xfrm>
            <a:off y="4288550" x="2677975"/>
            <a:ext cy="573900" cx="668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1800" lang="en"/>
              <a:t>$80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y="1766900" x="6363855"/>
            <a:ext cy="3918300" cx="2280899"/>
          </a:xfrm>
          <a:prstGeom prst="rect">
            <a:avLst/>
          </a:prstGeom>
          <a:solidFill>
            <a:srgbClr val="F6B26B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80 x 4 = 320</a:t>
            </a:r>
          </a:p>
          <a:p>
            <a:r>
              <a:t/>
            </a:r>
          </a:p>
          <a:p>
            <a:pPr algn="ctr" rtl="0" lvl="0">
              <a:buNone/>
            </a:pPr>
            <a:r>
              <a:rPr sz="2400" lang="en"/>
              <a:t>752- 320 = 432</a:t>
            </a:r>
          </a:p>
          <a:p>
            <a:r>
              <a:t/>
            </a:r>
          </a:p>
          <a:p>
            <a:pPr algn="ctr" rtl="0" lvl="0">
              <a:buNone/>
            </a:pPr>
            <a:r>
              <a:rPr sz="2400" lang="en"/>
              <a:t>432/ 9 = 48</a:t>
            </a:r>
          </a:p>
          <a:p>
            <a:pPr algn="ctr" rtl="0" lvl="0">
              <a:buNone/>
            </a:pPr>
            <a:r>
              <a:rPr sz="2400" lang="en"/>
              <a:t>(9 units total)</a:t>
            </a:r>
          </a:p>
          <a:p>
            <a:r>
              <a:t/>
            </a:r>
          </a:p>
          <a:p>
            <a:pPr algn="ctr" rtl="0" lvl="0">
              <a:buNone/>
            </a:pPr>
            <a:r>
              <a:rPr sz="2400" lang="en"/>
              <a:t>Each unit =$48</a:t>
            </a:r>
          </a:p>
          <a:p>
            <a:r>
              <a:t/>
            </a:r>
          </a:p>
          <a:p>
            <a:pPr algn="ctr" rtl="0" lvl="0">
              <a:buNone/>
            </a:pPr>
            <a:r>
              <a:rPr sz="2400" lang="en">
                <a:solidFill>
                  <a:srgbClr val="3C78D8"/>
                </a:solidFill>
              </a:rPr>
              <a:t>$48 x 5 = $240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>
              <a:buNone/>
            </a:pPr>
            <a:r>
              <a:rPr sz="3600" lang="en"/>
              <a:t>Keisha spent 1/4 of her money on clothes...</a:t>
            </a:r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y="1620150" x="457200"/>
            <a:ext cy="4356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Since we know she spent 1/4 of the money on clothes, we draw four boxes to represent those "fourths", </a:t>
            </a:r>
          </a:p>
          <a:p>
            <a:pPr algn="ctr">
              <a:buNone/>
            </a:pPr>
            <a:r>
              <a:rPr sz="2400" lang="en"/>
              <a:t>and designate the first for clothes.</a:t>
            </a:r>
          </a:p>
        </p:txBody>
      </p:sp>
      <p:sp>
        <p:nvSpPr>
          <p:cNvPr id="72" name="Shape 72"/>
          <p:cNvSpPr/>
          <p:nvPr/>
        </p:nvSpPr>
        <p:spPr>
          <a:xfrm>
            <a:off y="2971800" x="6417000"/>
            <a:ext cy="914400" cx="19865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3" name="Shape 73"/>
          <p:cNvSpPr/>
          <p:nvPr/>
        </p:nvSpPr>
        <p:spPr>
          <a:xfrm>
            <a:off y="2971800" x="4430400"/>
            <a:ext cy="914400" cx="19865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4" name="Shape 74"/>
          <p:cNvSpPr/>
          <p:nvPr/>
        </p:nvSpPr>
        <p:spPr>
          <a:xfrm>
            <a:off y="2971800" x="2443800"/>
            <a:ext cy="914400" cx="19865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5" name="Shape 75"/>
          <p:cNvSpPr/>
          <p:nvPr/>
        </p:nvSpPr>
        <p:spPr>
          <a:xfrm>
            <a:off y="2971800" x="457200"/>
            <a:ext cy="914400" cx="1986599"/>
          </a:xfrm>
          <a:prstGeom prst="rect">
            <a:avLst/>
          </a:prstGeom>
          <a:solidFill>
            <a:srgbClr val="FFD966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>
              <a:buNone/>
            </a:pPr>
            <a:r>
              <a:rPr sz="3000" lang="en"/>
              <a:t>Clothes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y="4549125" x="506700"/>
            <a:ext cy="458100" cx="1887599"/>
          </a:xfrm>
          <a:prstGeom prst="rect">
            <a:avLst/>
          </a:prstGeom>
          <a:solidFill>
            <a:srgbClr val="FFD966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>
              <a:buNone/>
            </a:pPr>
            <a:r>
              <a:rPr sz="2400" lang="en"/>
              <a:t>1/4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y="4549125" x="2493300"/>
            <a:ext cy="458100" cx="1887599"/>
          </a:xfrm>
          <a:prstGeom prst="rect">
            <a:avLst/>
          </a:prstGeom>
          <a:solidFill>
            <a:srgbClr val="FFF2CC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1/4 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y="4549125" x="6466500"/>
            <a:ext cy="458100" cx="1887599"/>
          </a:xfrm>
          <a:prstGeom prst="rect">
            <a:avLst/>
          </a:prstGeom>
          <a:solidFill>
            <a:srgbClr val="FFF2CC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1/4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y="4549125" x="4479900"/>
            <a:ext cy="458100" cx="1887599"/>
          </a:xfrm>
          <a:prstGeom prst="rect">
            <a:avLst/>
          </a:prstGeom>
          <a:solidFill>
            <a:srgbClr val="FFF2CC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1/4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600" lang="en"/>
              <a:t>She spent 1/3 of the remaining money on a bag...</a:t>
            </a:r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y="1600200" x="457200"/>
            <a:ext cy="4356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What remains is 3/4. </a:t>
            </a:r>
          </a:p>
          <a:p>
            <a:pPr algn="ctr" rtl="0" lvl="0">
              <a:buNone/>
            </a:pPr>
            <a:r>
              <a:rPr sz="2400" lang="en"/>
              <a:t>We know she spent 1/3 (or one block) </a:t>
            </a:r>
          </a:p>
          <a:p>
            <a:pPr algn="ctr" rtl="0" lvl="0">
              <a:buNone/>
            </a:pPr>
            <a:r>
              <a:rPr sz="2400" lang="en"/>
              <a:t>of this money on a bag. </a:t>
            </a:r>
          </a:p>
        </p:txBody>
      </p:sp>
      <p:sp>
        <p:nvSpPr>
          <p:cNvPr id="86" name="Shape 86"/>
          <p:cNvSpPr/>
          <p:nvPr/>
        </p:nvSpPr>
        <p:spPr>
          <a:xfrm>
            <a:off y="2971800" x="6417000"/>
            <a:ext cy="914400" cx="19865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87" name="Shape 87"/>
          <p:cNvSpPr/>
          <p:nvPr/>
        </p:nvSpPr>
        <p:spPr>
          <a:xfrm>
            <a:off y="2971800" x="4430400"/>
            <a:ext cy="914400" cx="19865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88" name="Shape 88"/>
          <p:cNvSpPr/>
          <p:nvPr/>
        </p:nvSpPr>
        <p:spPr>
          <a:xfrm>
            <a:off y="2971800" x="2443800"/>
            <a:ext cy="914400" cx="1986599"/>
          </a:xfrm>
          <a:prstGeom prst="rect">
            <a:avLst/>
          </a:prstGeom>
          <a:solidFill>
            <a:srgbClr val="A2C4C9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Bag</a:t>
            </a:r>
          </a:p>
        </p:txBody>
      </p:sp>
      <p:sp>
        <p:nvSpPr>
          <p:cNvPr id="89" name="Shape 89"/>
          <p:cNvSpPr/>
          <p:nvPr/>
        </p:nvSpPr>
        <p:spPr>
          <a:xfrm>
            <a:off y="2971800" x="457200"/>
            <a:ext cy="914400" cx="1986599"/>
          </a:xfrm>
          <a:prstGeom prst="rect">
            <a:avLst/>
          </a:prstGeom>
          <a:solidFill>
            <a:srgbClr val="FFD966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Clothes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y="4549125" x="506700"/>
            <a:ext cy="458100" cx="1887599"/>
          </a:xfrm>
          <a:prstGeom prst="rect">
            <a:avLst/>
          </a:prstGeom>
          <a:solidFill>
            <a:srgbClr val="FFD966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1/4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y="4549125" x="2493300"/>
            <a:ext cy="458100" cx="1887599"/>
          </a:xfrm>
          <a:prstGeom prst="rect">
            <a:avLst/>
          </a:prstGeom>
          <a:solidFill>
            <a:srgbClr val="A2C4C9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1/4 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y="4549125" x="6466500"/>
            <a:ext cy="458100" cx="1887599"/>
          </a:xfrm>
          <a:prstGeom prst="rect">
            <a:avLst/>
          </a:prstGeom>
          <a:solidFill>
            <a:srgbClr val="FFF2CC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1/4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y="4549125" x="4479900"/>
            <a:ext cy="458100" cx="1887599"/>
          </a:xfrm>
          <a:prstGeom prst="rect">
            <a:avLst/>
          </a:prstGeom>
          <a:solidFill>
            <a:srgbClr val="FFF2CC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1/4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600" lang="en"/>
              <a:t>She then bought a camera that cost $15 more than the bag...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1310767" x="452219"/>
            <a:ext cy="4391100" cx="82346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The camera was $15 more than the bag, or</a:t>
            </a:r>
          </a:p>
          <a:p>
            <a:pPr algn="ctr" rtl="0" lvl="0">
              <a:buNone/>
            </a:pPr>
            <a:r>
              <a:rPr sz="2400" lang="en"/>
              <a:t>we could see it as $15 more than one unit.</a:t>
            </a:r>
          </a:p>
          <a:p>
            <a:pPr algn="ctr" rtl="0" lvl="0">
              <a:buNone/>
            </a:pPr>
            <a:r>
              <a:rPr sz="2400" lang="en"/>
              <a:t>We now have two units remaining, with the camera price illustrated as $15 over one unit:</a:t>
            </a:r>
          </a:p>
        </p:txBody>
      </p:sp>
      <p:sp>
        <p:nvSpPr>
          <p:cNvPr id="100" name="Shape 100"/>
          <p:cNvSpPr/>
          <p:nvPr/>
        </p:nvSpPr>
        <p:spPr>
          <a:xfrm>
            <a:off y="3195200" x="6417000"/>
            <a:ext cy="914400" cx="19865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01" name="Shape 101"/>
          <p:cNvSpPr/>
          <p:nvPr/>
        </p:nvSpPr>
        <p:spPr>
          <a:xfrm>
            <a:off y="3195200" x="4479900"/>
            <a:ext cy="919499" cx="2474999"/>
          </a:xfrm>
          <a:prstGeom prst="rect">
            <a:avLst/>
          </a:prstGeom>
          <a:solidFill>
            <a:srgbClr val="D5A6BD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lang="en"/>
              <a:t>          </a:t>
            </a:r>
            <a:r>
              <a:rPr sz="3000" lang="en"/>
              <a:t>Camera</a:t>
            </a:r>
          </a:p>
        </p:txBody>
      </p:sp>
      <p:sp>
        <p:nvSpPr>
          <p:cNvPr id="102" name="Shape 102"/>
          <p:cNvSpPr/>
          <p:nvPr/>
        </p:nvSpPr>
        <p:spPr>
          <a:xfrm>
            <a:off y="3195200" x="2443800"/>
            <a:ext cy="914400" cx="1986599"/>
          </a:xfrm>
          <a:prstGeom prst="rect">
            <a:avLst/>
          </a:prstGeom>
          <a:solidFill>
            <a:srgbClr val="A2C4C9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Bag</a:t>
            </a:r>
          </a:p>
        </p:txBody>
      </p:sp>
      <p:sp>
        <p:nvSpPr>
          <p:cNvPr id="103" name="Shape 103"/>
          <p:cNvSpPr/>
          <p:nvPr/>
        </p:nvSpPr>
        <p:spPr>
          <a:xfrm>
            <a:off y="3195200" x="457200"/>
            <a:ext cy="914400" cx="1986599"/>
          </a:xfrm>
          <a:prstGeom prst="rect">
            <a:avLst/>
          </a:prstGeom>
          <a:solidFill>
            <a:srgbClr val="FFD966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Clothes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y="4549125" x="506700"/>
            <a:ext cy="458100" cx="1887599"/>
          </a:xfrm>
          <a:prstGeom prst="rect">
            <a:avLst/>
          </a:prstGeom>
          <a:solidFill>
            <a:srgbClr val="FFD966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1/4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y="4549125" x="2493300"/>
            <a:ext cy="458100" cx="1887599"/>
          </a:xfrm>
          <a:prstGeom prst="rect">
            <a:avLst/>
          </a:prstGeom>
          <a:solidFill>
            <a:srgbClr val="A2C4C9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1/4 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y="4928475" x="6466500"/>
            <a:ext cy="458100" cx="1887599"/>
          </a:xfrm>
          <a:prstGeom prst="rect">
            <a:avLst/>
          </a:prstGeom>
          <a:solidFill>
            <a:srgbClr val="FFF2CC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1/4</a:t>
            </a:r>
          </a:p>
        </p:txBody>
      </p:sp>
      <p:sp>
        <p:nvSpPr>
          <p:cNvPr id="107" name="Shape 107"/>
          <p:cNvSpPr txBox="1"/>
          <p:nvPr/>
        </p:nvSpPr>
        <p:spPr>
          <a:xfrm>
            <a:off y="4934025" x="4479900"/>
            <a:ext cy="447000" cx="1887599"/>
          </a:xfrm>
          <a:prstGeom prst="rect">
            <a:avLst/>
          </a:prstGeom>
          <a:solidFill>
            <a:srgbClr val="FFF2CC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1/4</a:t>
            </a:r>
          </a:p>
        </p:txBody>
      </p:sp>
      <p:cxnSp>
        <p:nvCxnSpPr>
          <p:cNvPr id="108" name="Shape 108"/>
          <p:cNvCxnSpPr/>
          <p:nvPr/>
        </p:nvCxnSpPr>
        <p:spPr>
          <a:xfrm>
            <a:off y="3646850" x="6417000"/>
            <a:ext cy="16200" cx="4613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109" name="Shape 109"/>
          <p:cNvCxnSpPr/>
          <p:nvPr/>
        </p:nvCxnSpPr>
        <p:spPr>
          <a:xfrm rot="10800000">
            <a:off y="3649699" x="4430399"/>
            <a:ext cy="10500" cx="555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110" name="Shape 110"/>
          <p:cNvCxnSpPr>
            <a:stCxn id="100" idx="0"/>
            <a:endCxn id="100" idx="0"/>
          </p:cNvCxnSpPr>
          <p:nvPr/>
        </p:nvCxnSpPr>
        <p:spPr>
          <a:xfrm>
            <a:off y="3195200" x="7410299"/>
            <a:ext cy="0" cx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11" name="Shape 111"/>
          <p:cNvCxnSpPr/>
          <p:nvPr/>
        </p:nvCxnSpPr>
        <p:spPr>
          <a:xfrm rot="10800000">
            <a:off y="3133825" x="6349199"/>
            <a:ext cy="1017599" cx="204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12" name="Shape 112"/>
          <p:cNvSpPr txBox="1"/>
          <p:nvPr/>
        </p:nvSpPr>
        <p:spPr>
          <a:xfrm>
            <a:off y="3729725" x="6374025"/>
            <a:ext cy="383400" cx="564899"/>
          </a:xfrm>
          <a:prstGeom prst="rect">
            <a:avLst/>
          </a:prstGeom>
          <a:solidFill>
            <a:srgbClr val="D5A6BD"/>
          </a:solidFill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1800" lang="en"/>
              <a:t>$15</a:t>
            </a:r>
          </a:p>
        </p:txBody>
      </p:sp>
      <p:cxnSp>
        <p:nvCxnSpPr>
          <p:cNvPr id="113" name="Shape 113"/>
          <p:cNvCxnSpPr>
            <a:stCxn id="101" idx="3"/>
          </p:cNvCxnSpPr>
          <p:nvPr/>
        </p:nvCxnSpPr>
        <p:spPr>
          <a:xfrm>
            <a:off y="3654949" x="6954899"/>
            <a:ext cy="748200" cx="27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600" lang="en"/>
              <a:t> ...</a:t>
            </a:r>
            <a:r>
              <a:rPr sz="3000" lang="en"/>
              <a:t>and had $95 left. </a:t>
            </a: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1265875" x="457200"/>
            <a:ext cy="45459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We know the amount she had remaining after her purchases was $95.</a:t>
            </a:r>
          </a:p>
          <a:p>
            <a:pPr algn="ctr" rtl="0" lvl="0">
              <a:buNone/>
            </a:pPr>
            <a:r>
              <a:rPr sz="2400" lang="en"/>
              <a:t>We then can see that one unit (or 1/4) of the total is $110.</a:t>
            </a:r>
          </a:p>
          <a:p>
            <a:pPr algn="ctr" rtl="0" lvl="0">
              <a:buNone/>
            </a:pPr>
            <a:r>
              <a:rPr sz="2400" lang="en"/>
              <a:t>$15 + $95 = 110</a:t>
            </a:r>
          </a:p>
        </p:txBody>
      </p:sp>
      <p:sp>
        <p:nvSpPr>
          <p:cNvPr id="120" name="Shape 120"/>
          <p:cNvSpPr/>
          <p:nvPr/>
        </p:nvSpPr>
        <p:spPr>
          <a:xfrm>
            <a:off y="3195200" x="6417000"/>
            <a:ext cy="914400" cx="19865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1" name="Shape 121"/>
          <p:cNvSpPr/>
          <p:nvPr/>
        </p:nvSpPr>
        <p:spPr>
          <a:xfrm>
            <a:off y="3195200" x="4534073"/>
            <a:ext cy="914400" cx="2375100"/>
          </a:xfrm>
          <a:prstGeom prst="rect">
            <a:avLst/>
          </a:prstGeom>
          <a:solidFill>
            <a:srgbClr val="D5A6BD"/>
          </a:solidFill>
          <a:ln w="19050" cap="flat">
            <a:solidFill>
              <a:srgbClr val="741B47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lang="en"/>
              <a:t>          </a:t>
            </a:r>
            <a:r>
              <a:rPr sz="3000" lang="en"/>
              <a:t>Camera</a:t>
            </a:r>
          </a:p>
        </p:txBody>
      </p:sp>
      <p:sp>
        <p:nvSpPr>
          <p:cNvPr id="122" name="Shape 122"/>
          <p:cNvSpPr/>
          <p:nvPr/>
        </p:nvSpPr>
        <p:spPr>
          <a:xfrm>
            <a:off y="3185425" x="2443800"/>
            <a:ext cy="914400" cx="1986599"/>
          </a:xfrm>
          <a:prstGeom prst="rect">
            <a:avLst/>
          </a:prstGeom>
          <a:solidFill>
            <a:srgbClr val="A2C4C9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Bag</a:t>
            </a:r>
          </a:p>
        </p:txBody>
      </p:sp>
      <p:sp>
        <p:nvSpPr>
          <p:cNvPr id="123" name="Shape 123"/>
          <p:cNvSpPr/>
          <p:nvPr/>
        </p:nvSpPr>
        <p:spPr>
          <a:xfrm>
            <a:off y="3195200" x="457200"/>
            <a:ext cy="914400" cx="1986599"/>
          </a:xfrm>
          <a:prstGeom prst="rect">
            <a:avLst/>
          </a:prstGeom>
          <a:solidFill>
            <a:srgbClr val="FFD966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Clothes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y="4549125" x="506700"/>
            <a:ext cy="458100" cx="1887599"/>
          </a:xfrm>
          <a:prstGeom prst="rect">
            <a:avLst/>
          </a:prstGeom>
          <a:solidFill>
            <a:srgbClr val="FFD966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1/4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y="4549125" x="2493300"/>
            <a:ext cy="458100" cx="1887599"/>
          </a:xfrm>
          <a:prstGeom prst="rect">
            <a:avLst/>
          </a:prstGeom>
          <a:solidFill>
            <a:srgbClr val="A4C2F4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1/4 </a:t>
            </a:r>
          </a:p>
        </p:txBody>
      </p:sp>
      <p:sp>
        <p:nvSpPr>
          <p:cNvPr id="126" name="Shape 126"/>
          <p:cNvSpPr txBox="1"/>
          <p:nvPr/>
        </p:nvSpPr>
        <p:spPr>
          <a:xfrm>
            <a:off y="5001675" x="6438323"/>
            <a:ext cy="458100" cx="1982399"/>
          </a:xfrm>
          <a:prstGeom prst="rect">
            <a:avLst/>
          </a:prstGeom>
          <a:solidFill>
            <a:srgbClr val="FFF2CC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1/4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y="5007225" x="4479900"/>
            <a:ext cy="447000" cx="1887599"/>
          </a:xfrm>
          <a:prstGeom prst="rect">
            <a:avLst/>
          </a:prstGeom>
          <a:solidFill>
            <a:srgbClr val="FFF2CC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1/4</a:t>
            </a:r>
          </a:p>
        </p:txBody>
      </p:sp>
      <p:cxnSp>
        <p:nvCxnSpPr>
          <p:cNvPr id="128" name="Shape 128"/>
          <p:cNvCxnSpPr/>
          <p:nvPr/>
        </p:nvCxnSpPr>
        <p:spPr>
          <a:xfrm>
            <a:off y="3646850" x="6417000"/>
            <a:ext cy="16200" cx="4613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129" name="Shape 129"/>
          <p:cNvCxnSpPr>
            <a:endCxn id="121" idx="1"/>
          </p:cNvCxnSpPr>
          <p:nvPr/>
        </p:nvCxnSpPr>
        <p:spPr>
          <a:xfrm rot="10800000">
            <a:off y="3652400" x="4534073"/>
            <a:ext cy="10500" cx="555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130" name="Shape 130"/>
          <p:cNvCxnSpPr>
            <a:stCxn id="120" idx="0"/>
            <a:endCxn id="120" idx="0"/>
          </p:cNvCxnSpPr>
          <p:nvPr/>
        </p:nvCxnSpPr>
        <p:spPr>
          <a:xfrm>
            <a:off y="3195200" x="7410299"/>
            <a:ext cy="0" cx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31" name="Shape 131"/>
          <p:cNvCxnSpPr/>
          <p:nvPr/>
        </p:nvCxnSpPr>
        <p:spPr>
          <a:xfrm rot="10800000">
            <a:off y="3133825" x="6349199"/>
            <a:ext cy="1017599" cx="20400"/>
          </a:xfrm>
          <a:prstGeom prst="straightConnector1">
            <a:avLst/>
          </a:prstGeom>
          <a:noFill/>
          <a:ln w="19050" cap="flat">
            <a:solidFill>
              <a:schemeClr val="lt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32" name="Shape 132"/>
          <p:cNvSpPr txBox="1"/>
          <p:nvPr/>
        </p:nvSpPr>
        <p:spPr>
          <a:xfrm>
            <a:off y="3774651" x="6374025"/>
            <a:ext cy="309899" cx="584999"/>
          </a:xfrm>
          <a:prstGeom prst="rect">
            <a:avLst/>
          </a:prstGeom>
          <a:solidFill>
            <a:srgbClr val="D5A6BD"/>
          </a:solidFill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800" lang="en"/>
              <a:t>$15</a:t>
            </a:r>
          </a:p>
        </p:txBody>
      </p:sp>
      <p:cxnSp>
        <p:nvCxnSpPr>
          <p:cNvPr id="133" name="Shape 133"/>
          <p:cNvCxnSpPr>
            <a:stCxn id="121" idx="3"/>
          </p:cNvCxnSpPr>
          <p:nvPr/>
        </p:nvCxnSpPr>
        <p:spPr>
          <a:xfrm>
            <a:off y="3652400" x="6909173"/>
            <a:ext cy="748200" cx="27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34" name="Shape 134"/>
          <p:cNvSpPr txBox="1"/>
          <p:nvPr/>
        </p:nvSpPr>
        <p:spPr>
          <a:xfrm>
            <a:off y="3210050" x="6934119"/>
            <a:ext cy="895200" cx="1472700"/>
          </a:xfrm>
          <a:prstGeom prst="rect">
            <a:avLst/>
          </a:prstGeom>
          <a:solidFill>
            <a:srgbClr val="FF9900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>
              <a:buNone/>
            </a:pPr>
            <a:r>
              <a:rPr sz="1800" lang="en"/>
              <a:t>
</a:t>
            </a:r>
            <a:r>
              <a:rPr sz="1800" lang="en"/>
              <a:t>$95</a:t>
            </a:r>
          </a:p>
        </p:txBody>
      </p:sp>
      <p:sp>
        <p:nvSpPr>
          <p:cNvPr id="135" name="Shape 135"/>
          <p:cNvSpPr/>
          <p:nvPr/>
        </p:nvSpPr>
        <p:spPr>
          <a:xfrm rot="5400000">
            <a:off y="3234483" x="7252374"/>
            <a:ext cy="2026200" cx="259499"/>
          </a:xfrm>
          <a:prstGeom prst="rightBrace">
            <a:avLst>
              <a:gd fmla="val 8333" name="adj1"/>
              <a:gd fmla="val 48770" name="adj2"/>
            </a:avLst>
          </a:prstGeom>
          <a:noFill/>
          <a:ln w="1905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36" name="Shape 136"/>
          <p:cNvSpPr txBox="1"/>
          <p:nvPr/>
        </p:nvSpPr>
        <p:spPr>
          <a:xfrm>
            <a:off y="4522075" x="6448725"/>
            <a:ext cy="349499" cx="1936500"/>
          </a:xfrm>
          <a:prstGeom prst="rect">
            <a:avLst/>
          </a:prstGeom>
          <a:solidFill>
            <a:schemeClr val="lt2"/>
          </a:solidFill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1800" lang="en"/>
              <a:t>$15 + 95 = 110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How much money did Keisha have to begin with? </a:t>
            </a:r>
          </a:p>
        </p:txBody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y="1056225" x="457200"/>
            <a:ext cy="45459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We see that one unit is $110. </a:t>
            </a:r>
          </a:p>
          <a:p>
            <a:pPr algn="ctr" rtl="0" lvl="0">
              <a:buNone/>
            </a:pPr>
            <a:r>
              <a:rPr sz="2400" lang="en"/>
              <a:t>$110 x 4 = $440</a:t>
            </a:r>
          </a:p>
          <a:p>
            <a:pPr algn="ctr" rtl="0" lvl="0">
              <a:buClr>
                <a:srgbClr val="000000"/>
              </a:buClr>
              <a:buSzPct val="45833"/>
              <a:buFont typeface="Arial"/>
              <a:buNone/>
            </a:pPr>
            <a:r>
              <a:rPr sz="2400" lang="en"/>
              <a:t>We can now conclude that Keisha began with $440,</a:t>
            </a:r>
          </a:p>
          <a:p>
            <a:r>
              <a:t/>
            </a:r>
          </a:p>
        </p:txBody>
      </p:sp>
      <p:sp>
        <p:nvSpPr>
          <p:cNvPr id="143" name="Shape 143"/>
          <p:cNvSpPr/>
          <p:nvPr/>
        </p:nvSpPr>
        <p:spPr>
          <a:xfrm>
            <a:off y="3195200" x="6417000"/>
            <a:ext cy="914400" cx="1986599"/>
          </a:xfrm>
          <a:prstGeom prst="rect">
            <a:avLst/>
          </a:prstGeom>
          <a:solidFill>
            <a:schemeClr val="accent6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44" name="Shape 144"/>
          <p:cNvSpPr/>
          <p:nvPr/>
        </p:nvSpPr>
        <p:spPr>
          <a:xfrm>
            <a:off y="3195200" x="4430400"/>
            <a:ext cy="914400" cx="2400000"/>
          </a:xfrm>
          <a:prstGeom prst="rect">
            <a:avLst/>
          </a:prstGeom>
          <a:solidFill>
            <a:srgbClr val="D5A6BD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lang="en"/>
              <a:t>          </a:t>
            </a:r>
            <a:r>
              <a:rPr sz="3000" lang="en"/>
              <a:t>Camera</a:t>
            </a:r>
          </a:p>
        </p:txBody>
      </p:sp>
      <p:sp>
        <p:nvSpPr>
          <p:cNvPr id="145" name="Shape 145"/>
          <p:cNvSpPr/>
          <p:nvPr/>
        </p:nvSpPr>
        <p:spPr>
          <a:xfrm>
            <a:off y="3195200" x="2443800"/>
            <a:ext cy="914400" cx="1986599"/>
          </a:xfrm>
          <a:prstGeom prst="rect">
            <a:avLst/>
          </a:prstGeom>
          <a:solidFill>
            <a:srgbClr val="A2C4C9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Bag</a:t>
            </a:r>
          </a:p>
        </p:txBody>
      </p:sp>
      <p:sp>
        <p:nvSpPr>
          <p:cNvPr id="146" name="Shape 146"/>
          <p:cNvSpPr/>
          <p:nvPr/>
        </p:nvSpPr>
        <p:spPr>
          <a:xfrm>
            <a:off y="3195200" x="457200"/>
            <a:ext cy="914400" cx="1986599"/>
          </a:xfrm>
          <a:prstGeom prst="rect">
            <a:avLst/>
          </a:prstGeom>
          <a:solidFill>
            <a:srgbClr val="FFD966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Clothes</a:t>
            </a:r>
          </a:p>
        </p:txBody>
      </p:sp>
      <p:sp>
        <p:nvSpPr>
          <p:cNvPr id="147" name="Shape 147"/>
          <p:cNvSpPr txBox="1"/>
          <p:nvPr/>
        </p:nvSpPr>
        <p:spPr>
          <a:xfrm>
            <a:off y="4549125" x="506700"/>
            <a:ext cy="458100" cx="1887599"/>
          </a:xfrm>
          <a:prstGeom prst="rect">
            <a:avLst/>
          </a:prstGeom>
          <a:solidFill>
            <a:srgbClr val="FFD966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1/4</a:t>
            </a:r>
          </a:p>
        </p:txBody>
      </p:sp>
      <p:sp>
        <p:nvSpPr>
          <p:cNvPr id="148" name="Shape 148"/>
          <p:cNvSpPr txBox="1"/>
          <p:nvPr/>
        </p:nvSpPr>
        <p:spPr>
          <a:xfrm>
            <a:off y="4549125" x="2493300"/>
            <a:ext cy="458100" cx="1887599"/>
          </a:xfrm>
          <a:prstGeom prst="rect">
            <a:avLst/>
          </a:prstGeom>
          <a:solidFill>
            <a:srgbClr val="A2C4C9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1/4 </a:t>
            </a:r>
          </a:p>
        </p:txBody>
      </p:sp>
      <p:sp>
        <p:nvSpPr>
          <p:cNvPr id="149" name="Shape 149"/>
          <p:cNvSpPr txBox="1"/>
          <p:nvPr/>
        </p:nvSpPr>
        <p:spPr>
          <a:xfrm>
            <a:off y="4549125" x="6466500"/>
            <a:ext cy="458100" cx="1887599"/>
          </a:xfrm>
          <a:prstGeom prst="rect">
            <a:avLst/>
          </a:prstGeom>
          <a:solidFill>
            <a:srgbClr val="FFF2CC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1/4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y="4554675" x="4466850"/>
            <a:ext cy="447000" cx="1887599"/>
          </a:xfrm>
          <a:prstGeom prst="rect">
            <a:avLst/>
          </a:prstGeom>
          <a:solidFill>
            <a:srgbClr val="FFF2CC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1/4</a:t>
            </a:r>
          </a:p>
        </p:txBody>
      </p:sp>
      <p:cxnSp>
        <p:nvCxnSpPr>
          <p:cNvPr id="151" name="Shape 151"/>
          <p:cNvCxnSpPr/>
          <p:nvPr/>
        </p:nvCxnSpPr>
        <p:spPr>
          <a:xfrm>
            <a:off y="3646850" x="6417000"/>
            <a:ext cy="16200" cx="4613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152" name="Shape 152"/>
          <p:cNvCxnSpPr>
            <a:endCxn id="144" idx="1"/>
          </p:cNvCxnSpPr>
          <p:nvPr/>
        </p:nvCxnSpPr>
        <p:spPr>
          <a:xfrm rot="10800000">
            <a:off y="3652400" x="4430400"/>
            <a:ext cy="10500" cx="555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153" name="Shape 153"/>
          <p:cNvCxnSpPr>
            <a:stCxn id="143" idx="0"/>
            <a:endCxn id="143" idx="0"/>
          </p:cNvCxnSpPr>
          <p:nvPr/>
        </p:nvCxnSpPr>
        <p:spPr>
          <a:xfrm>
            <a:off y="3195200" x="7410299"/>
            <a:ext cy="0" cx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54" name="Shape 154"/>
          <p:cNvCxnSpPr/>
          <p:nvPr/>
        </p:nvCxnSpPr>
        <p:spPr>
          <a:xfrm rot="10800000">
            <a:off y="3133825" x="6349199"/>
            <a:ext cy="1017599" cx="204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55" name="Shape 155"/>
          <p:cNvSpPr txBox="1"/>
          <p:nvPr/>
        </p:nvSpPr>
        <p:spPr>
          <a:xfrm>
            <a:off y="3729725" x="6374025"/>
            <a:ext cy="354899" cx="490199"/>
          </a:xfrm>
          <a:prstGeom prst="rect">
            <a:avLst/>
          </a:prstGeom>
          <a:solidFill>
            <a:srgbClr val="D5A6BD"/>
          </a:solidFill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$15</a:t>
            </a:r>
          </a:p>
        </p:txBody>
      </p:sp>
      <p:cxnSp>
        <p:nvCxnSpPr>
          <p:cNvPr id="156" name="Shape 156"/>
          <p:cNvCxnSpPr>
            <a:stCxn id="144" idx="3"/>
          </p:cNvCxnSpPr>
          <p:nvPr/>
        </p:nvCxnSpPr>
        <p:spPr>
          <a:xfrm>
            <a:off y="3652400" x="6830400"/>
            <a:ext cy="748200" cx="27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57" name="Shape 157"/>
          <p:cNvSpPr txBox="1"/>
          <p:nvPr/>
        </p:nvSpPr>
        <p:spPr>
          <a:xfrm>
            <a:off y="3524250" x="7210425"/>
            <a:ext cy="486000" cx="828900"/>
          </a:xfrm>
          <a:prstGeom prst="rect">
            <a:avLst/>
          </a:prstGeom>
          <a:solidFill>
            <a:schemeClr val="accent6"/>
          </a:solidFill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1800" lang="en"/>
              <a:t>$95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y="2396714" x="445650"/>
            <a:ext cy="439500" cx="20097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1800" lang="en">
                <a:solidFill>
                  <a:schemeClr val="lt2"/>
                </a:solidFill>
              </a:rPr>
              <a:t>$110</a:t>
            </a:r>
          </a:p>
        </p:txBody>
      </p:sp>
      <p:sp>
        <p:nvSpPr>
          <p:cNvPr id="159" name="Shape 159"/>
          <p:cNvSpPr/>
          <p:nvPr/>
        </p:nvSpPr>
        <p:spPr>
          <a:xfrm rot="5373402">
            <a:off y="2053656" x="1303658"/>
            <a:ext cy="1972564" cx="310209"/>
          </a:xfrm>
          <a:prstGeom prst="leftBrace">
            <a:avLst>
              <a:gd fmla="val 5951" name="adj1"/>
              <a:gd fmla="val 47697" name="adj2"/>
            </a:avLst>
          </a:prstGeom>
          <a:noFill/>
          <a:ln w="1905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0" name="Shape 160"/>
          <p:cNvSpPr txBox="1"/>
          <p:nvPr/>
        </p:nvSpPr>
        <p:spPr>
          <a:xfrm>
            <a:off y="2481573" x="6405450"/>
            <a:ext cy="354599" cx="20097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1800" lang="en">
                <a:solidFill>
                  <a:schemeClr val="lt2"/>
                </a:solidFill>
              </a:rPr>
              <a:t>$110</a:t>
            </a:r>
          </a:p>
        </p:txBody>
      </p:sp>
      <p:sp>
        <p:nvSpPr>
          <p:cNvPr id="161" name="Shape 161"/>
          <p:cNvSpPr txBox="1"/>
          <p:nvPr/>
        </p:nvSpPr>
        <p:spPr>
          <a:xfrm>
            <a:off y="2405138" x="2432250"/>
            <a:ext cy="354599" cx="20097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1800" lang="en">
                <a:solidFill>
                  <a:schemeClr val="lt2"/>
                </a:solidFill>
              </a:rPr>
              <a:t>$110</a:t>
            </a:r>
          </a:p>
        </p:txBody>
      </p:sp>
      <p:sp>
        <p:nvSpPr>
          <p:cNvPr id="162" name="Shape 162"/>
          <p:cNvSpPr txBox="1"/>
          <p:nvPr/>
        </p:nvSpPr>
        <p:spPr>
          <a:xfrm>
            <a:off y="2481573" x="4526500"/>
            <a:ext cy="354599" cx="20097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1800" lang="en">
                <a:solidFill>
                  <a:schemeClr val="lt2"/>
                </a:solidFill>
              </a:rPr>
              <a:t>$110</a:t>
            </a:r>
          </a:p>
        </p:txBody>
      </p:sp>
      <p:sp>
        <p:nvSpPr>
          <p:cNvPr id="163" name="Shape 163"/>
          <p:cNvSpPr/>
          <p:nvPr/>
        </p:nvSpPr>
        <p:spPr>
          <a:xfrm rot="5373402">
            <a:off y="2049605" x="3281995"/>
            <a:ext cy="1980666" cx="310209"/>
          </a:xfrm>
          <a:prstGeom prst="leftBrace">
            <a:avLst>
              <a:gd fmla="val 5951" name="adj1"/>
              <a:gd fmla="val 47697" name="adj2"/>
            </a:avLst>
          </a:prstGeom>
          <a:noFill/>
          <a:ln w="1905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4" name="Shape 164"/>
          <p:cNvSpPr/>
          <p:nvPr/>
        </p:nvSpPr>
        <p:spPr>
          <a:xfrm rot="5373402">
            <a:off y="2095657" x="5255545"/>
            <a:ext cy="1887961" cx="310209"/>
          </a:xfrm>
          <a:prstGeom prst="leftBrace">
            <a:avLst>
              <a:gd fmla="val 5951" name="adj1"/>
              <a:gd fmla="val 47697" name="adj2"/>
            </a:avLst>
          </a:prstGeom>
          <a:noFill/>
          <a:ln w="1905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5" name="Shape 165"/>
          <p:cNvSpPr/>
          <p:nvPr/>
        </p:nvSpPr>
        <p:spPr>
          <a:xfrm rot="5373402">
            <a:off y="2053656" x="7181545"/>
            <a:ext cy="1972564" cx="310209"/>
          </a:xfrm>
          <a:prstGeom prst="leftBrace">
            <a:avLst>
              <a:gd fmla="val 5951" name="adj1"/>
              <a:gd fmla="val 47433" name="adj2"/>
            </a:avLst>
          </a:prstGeom>
          <a:noFill/>
          <a:ln w="1905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9" name="Shape 1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0" name="Shape 17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A sixth grade Singapore Math word problem </a:t>
            </a:r>
          </a:p>
          <a:p>
            <a:pPr algn="ctr">
              <a:buNone/>
            </a:pPr>
            <a:r>
              <a:rPr sz="3000" lang="en"/>
              <a:t>Before and After</a:t>
            </a:r>
          </a:p>
        </p:txBody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y="1600200" x="457200"/>
            <a:ext cy="4356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
</a:t>
            </a:r>
            <a:r>
              <a:rPr lang="en"/>
              <a:t>Last year, the ratio of the numbers of boys to girls in the computer club was 1:2. </a:t>
            </a:r>
          </a:p>
          <a:p>
            <a:pPr rtl="0" lvl="0">
              <a:buNone/>
            </a:pPr>
            <a:r>
              <a:rPr lang="en"/>
              <a:t>This year, 70 new members joined the computer club. There are now 4 times as many bays and 3 times as many girls as last year. How many members were in the computer club last year?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5" name="Shape 1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A sixth grade Singapore Math word problem </a:t>
            </a:r>
          </a:p>
          <a:p>
            <a:pPr algn="ctr" rtl="0" lvl="0">
              <a:buNone/>
            </a:pPr>
            <a:r>
              <a:rPr sz="3000" lang="en"/>
              <a:t>Before and After</a:t>
            </a:r>
          </a:p>
        </p:txBody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y="1600200" x="457200"/>
            <a:ext cy="4356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
</a:t>
            </a:r>
            <a:r>
              <a:rPr lang="en">
                <a:solidFill>
                  <a:srgbClr val="F1C232"/>
                </a:solidFill>
              </a:rPr>
              <a:t>Last year, the ratio of the numbers of boys to girls in the computer club was 1:2.</a:t>
            </a:r>
            <a:r>
              <a:rPr lang="en"/>
              <a:t> </a:t>
            </a:r>
          </a:p>
          <a:p>
            <a:pPr rtl="0" lvl="0">
              <a:buNone/>
            </a:pPr>
            <a:r>
              <a:rPr lang="en"/>
              <a:t>This year, 70 new members joined the computer club. There are now 4 times as many bays and 3 times as many girls as last year. How many members were in the computer club last year?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Custom 458">
      <a:dk1>
        <a:srgbClr val="6A0212"/>
      </a:dk1>
      <a:lt1>
        <a:srgbClr val="B43C3E"/>
      </a:lt1>
      <a:dk2>
        <a:srgbClr val="000000"/>
      </a:dk2>
      <a:lt2>
        <a:srgbClr val="E9E0C9"/>
      </a:lt2>
      <a:accent1>
        <a:srgbClr val="D60030"/>
      </a:accent1>
      <a:accent2>
        <a:srgbClr val="FFA711"/>
      </a:accent2>
      <a:accent3>
        <a:srgbClr val="709E0B"/>
      </a:accent3>
      <a:accent4>
        <a:srgbClr val="006985"/>
      </a:accent4>
      <a:accent5>
        <a:srgbClr val="3A1E5E"/>
      </a:accent5>
      <a:accent6>
        <a:srgbClr val="FF6428"/>
      </a:accent6>
      <a:hlink>
        <a:srgbClr val="CDA43D"/>
      </a:hlink>
      <a:folHlink>
        <a:srgbClr val="744F1A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