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70" r:id="rId2"/>
    <p:sldId id="268" r:id="rId3"/>
    <p:sldId id="299" r:id="rId4"/>
    <p:sldId id="291" r:id="rId5"/>
    <p:sldId id="327" r:id="rId6"/>
    <p:sldId id="311" r:id="rId7"/>
    <p:sldId id="265" r:id="rId8"/>
    <p:sldId id="266" r:id="rId9"/>
    <p:sldId id="267" r:id="rId10"/>
    <p:sldId id="302" r:id="rId11"/>
    <p:sldId id="295" r:id="rId12"/>
    <p:sldId id="303" r:id="rId13"/>
    <p:sldId id="315" r:id="rId14"/>
    <p:sldId id="320" r:id="rId15"/>
    <p:sldId id="321" r:id="rId16"/>
    <p:sldId id="316" r:id="rId17"/>
    <p:sldId id="317" r:id="rId18"/>
    <p:sldId id="318" r:id="rId19"/>
    <p:sldId id="322" r:id="rId20"/>
    <p:sldId id="319" r:id="rId21"/>
    <p:sldId id="273" r:id="rId22"/>
    <p:sldId id="274" r:id="rId23"/>
    <p:sldId id="285" r:id="rId24"/>
    <p:sldId id="347" r:id="rId25"/>
    <p:sldId id="298" r:id="rId26"/>
    <p:sldId id="280" r:id="rId27"/>
    <p:sldId id="286" r:id="rId28"/>
    <p:sldId id="339" r:id="rId29"/>
    <p:sldId id="361" r:id="rId30"/>
    <p:sldId id="340" r:id="rId31"/>
    <p:sldId id="351" r:id="rId32"/>
    <p:sldId id="360" r:id="rId33"/>
    <p:sldId id="309" r:id="rId34"/>
    <p:sldId id="379" r:id="rId35"/>
    <p:sldId id="378" r:id="rId36"/>
    <p:sldId id="25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8" autoAdjust="0"/>
    <p:restoredTop sz="87372" autoAdjust="0"/>
  </p:normalViewPr>
  <p:slideViewPr>
    <p:cSldViewPr snapToGrid="0" snapToObjects="1">
      <p:cViewPr>
        <p:scale>
          <a:sx n="90" d="100"/>
          <a:sy n="90" d="100"/>
        </p:scale>
        <p:origin x="-172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188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C418A-5A1B-784B-BF32-2B8D447C2A3F}" type="datetimeFigureOut">
              <a:rPr lang="en-US" smtClean="0"/>
              <a:pPr/>
              <a:t>3/5/13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39662-EE35-7F48-AA66-74D01D612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5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AND WE ARE</a:t>
            </a:r>
            <a:r>
              <a:rPr lang="en-US" baseline="0" dirty="0" smtClean="0"/>
              <a:t> SO EXCITED TO SHARE OUR RESEARCH AND BE APART OF THE 2013 JOINT MATH MEETINGS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CASEY AND HIS WHALE SHIRT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662-EE35-7F48-AA66-74D01D6120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14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visual representation of how A*</a:t>
            </a:r>
            <a:r>
              <a:rPr lang="en-US" baseline="0" dirty="0" smtClean="0"/>
              <a:t> produces the next square or pronic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662-EE35-7F48-AA66-74D01D61200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12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MA(P(A)-2) is &lt;</a:t>
            </a:r>
            <a:r>
              <a:rPr lang="en-US" baseline="0" dirty="0" smtClean="0"/>
              <a:t> </a:t>
            </a:r>
            <a:r>
              <a:rPr lang="en-US" dirty="0" smtClean="0"/>
              <a:t>A when A* is square</a:t>
            </a:r>
          </a:p>
          <a:p>
            <a:r>
              <a:rPr lang="en-US" dirty="0" smtClean="0"/>
              <a:t>MA(P(A)-2)</a:t>
            </a:r>
            <a:r>
              <a:rPr lang="en-US" baseline="0" dirty="0" smtClean="0"/>
              <a:t> is &lt; A when A* is pronic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662-EE35-7F48-AA66-74D01D61200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39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time, ask if they want to guess the next</a:t>
            </a:r>
            <a:r>
              <a:rPr lang="en-US" baseline="0" dirty="0" smtClean="0"/>
              <a:t> few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662-EE35-7F48-AA66-74D01D61200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 blocks</a:t>
            </a:r>
            <a:r>
              <a:rPr lang="en-US" baseline="0" dirty="0" smtClean="0"/>
              <a:t> on top</a:t>
            </a:r>
          </a:p>
          <a:p>
            <a:r>
              <a:rPr lang="en-US" baseline="0" dirty="0" smtClean="0"/>
              <a:t>8 blocks on bottom</a:t>
            </a:r>
          </a:p>
          <a:p>
            <a:r>
              <a:rPr lang="en-US" baseline="0" dirty="0" smtClean="0"/>
              <a:t>4 blocks on both sides = 24 blocks total. The same number of blocks as the whale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662-EE35-7F48-AA66-74D01D61200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47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Whale Conjecture on</a:t>
            </a:r>
            <a:r>
              <a:rPr lang="en-US" baseline="0" dirty="0" smtClean="0"/>
              <a:t> your left</a:t>
            </a:r>
          </a:p>
          <a:p>
            <a:r>
              <a:rPr lang="en-US" baseline="0" dirty="0" smtClean="0"/>
              <a:t>Hydropronic arrangement on your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662-EE35-7F48-AA66-74D01D61200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4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A_k</a:t>
            </a:r>
            <a:r>
              <a:rPr lang="en-US" dirty="0" smtClean="0"/>
              <a:t> is the largest smaller than A, while A* is the smallest larger</a:t>
            </a:r>
            <a:r>
              <a:rPr lang="en-US" baseline="0" dirty="0" smtClean="0"/>
              <a:t> than A</a:t>
            </a:r>
            <a:endParaRPr lang="en-US" dirty="0" smtClean="0"/>
          </a:p>
          <a:p>
            <a:r>
              <a:rPr lang="en-US" dirty="0" smtClean="0"/>
              <a:t>A* is proved, </a:t>
            </a:r>
            <a:r>
              <a:rPr lang="en-US" dirty="0" err="1" smtClean="0"/>
              <a:t>A_k</a:t>
            </a:r>
            <a:r>
              <a:rPr lang="en-US" baseline="0" dirty="0" smtClean="0"/>
              <a:t> is just A* with the second (x+1) factor -1(basically proven)</a:t>
            </a:r>
          </a:p>
          <a:p>
            <a:r>
              <a:rPr lang="en-US" baseline="0" dirty="0" smtClean="0"/>
              <a:t>Also introduced the two qualifications of </a:t>
            </a:r>
            <a:r>
              <a:rPr lang="en-US" baseline="0" dirty="0" err="1" smtClean="0"/>
              <a:t>hydropronics</a:t>
            </a:r>
            <a:r>
              <a:rPr lang="en-US" baseline="0" dirty="0" smtClean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662-EE35-7F48-AA66-74D01D61200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them what each color represents.</a:t>
            </a:r>
          </a:p>
          <a:p>
            <a:r>
              <a:rPr lang="en-US" dirty="0" smtClean="0"/>
              <a:t>Red – square</a:t>
            </a:r>
          </a:p>
          <a:p>
            <a:r>
              <a:rPr lang="en-US" dirty="0" smtClean="0"/>
              <a:t>Blue – pronic</a:t>
            </a:r>
          </a:p>
          <a:p>
            <a:r>
              <a:rPr lang="en-US" dirty="0" smtClean="0"/>
              <a:t>Purple – hydropronic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662-EE35-7F48-AA66-74D01D61200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25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662-EE35-7F48-AA66-74D01D61200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41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662-EE35-7F48-AA66-74D01D61200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26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Queen of Carthage needed refuge. </a:t>
            </a:r>
          </a:p>
          <a:p>
            <a:r>
              <a:rPr lang="en-US" dirty="0" smtClean="0"/>
              <a:t>Proposed to have as much land as an ox’s hide could surround.</a:t>
            </a:r>
          </a:p>
          <a:p>
            <a:r>
              <a:rPr lang="en-US" dirty="0" smtClean="0"/>
              <a:t>In doing so, she cut thin stripes and arranged them to form of a circumference of a circle. </a:t>
            </a:r>
          </a:p>
          <a:p>
            <a:r>
              <a:rPr lang="en-US" dirty="0" smtClean="0"/>
              <a:t>The most area given a fixed perimeter is a circle. </a:t>
            </a:r>
          </a:p>
          <a:p>
            <a:r>
              <a:rPr lang="en-US" dirty="0" smtClean="0"/>
              <a:t>Adaptations of this problem are now known as isoperimetric problems.</a:t>
            </a:r>
          </a:p>
          <a:p>
            <a:endParaRPr lang="en-US" dirty="0" smtClean="0"/>
          </a:p>
          <a:p>
            <a:r>
              <a:rPr lang="en-US" dirty="0" smtClean="0"/>
              <a:t>Inspired by Queen Dido and her arrangement with the Royalty of Northern Africa, isoperimetric problems deal with the greatest area given a specified perimeter. </a:t>
            </a:r>
          </a:p>
          <a:p>
            <a:r>
              <a:rPr lang="en-US" dirty="0" smtClean="0"/>
              <a:t>Block isoperimetric problems work within the restrictions of a Lego</a:t>
            </a:r>
            <a:r>
              <a:rPr lang="en-US" sz="1200" dirty="0" smtClean="0"/>
              <a:t>™ </a:t>
            </a:r>
            <a:r>
              <a:rPr lang="en-US" dirty="0" smtClean="0"/>
              <a:t>plane – meaning that our geometries are constructed only with straight lines.</a:t>
            </a:r>
          </a:p>
          <a:p>
            <a:r>
              <a:rPr lang="en-US" dirty="0" smtClean="0"/>
              <a:t>This is what the 2010 REU group researched.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662-EE35-7F48-AA66-74D01D6120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6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*describe</a:t>
            </a:r>
            <a:r>
              <a:rPr lang="en-US" baseline="0" dirty="0" smtClean="0"/>
              <a:t> pronic</a:t>
            </a:r>
          </a:p>
          <a:p>
            <a:endParaRPr lang="en-US" baseline="0" dirty="0" smtClean="0"/>
          </a:p>
          <a:p>
            <a:r>
              <a:rPr lang="en-US" dirty="0" smtClean="0"/>
              <a:t>*p</a:t>
            </a:r>
            <a:r>
              <a:rPr lang="en-US" baseline="0" dirty="0" smtClean="0"/>
              <a:t> is perimeter MA is maximum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662-EE35-7F48-AA66-74D01D6120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5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Taking the previous groups work into consideration, we decided to work with the reverse of their problem.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662-EE35-7F48-AA66-74D01D6120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81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662-EE35-7F48-AA66-74D01D6120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69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proved that P(A) gives the minimum perimeter for all natural integers. Let me take you through an outline of proof.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662-EE35-7F48-AA66-74D01D6120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0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Rather than looking</a:t>
            </a:r>
            <a:r>
              <a:rPr lang="en-US" baseline="0" dirty="0" smtClean="0"/>
              <a:t> at the algebra, we will look at visual representations of significant points in the proof.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662-EE35-7F48-AA66-74D01D6120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5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came</a:t>
            </a:r>
            <a:r>
              <a:rPr lang="en-US" baseline="0" dirty="0" smtClean="0"/>
              <a:t> up with </a:t>
            </a:r>
            <a:r>
              <a:rPr lang="en-US" dirty="0" smtClean="0"/>
              <a:t>an</a:t>
            </a:r>
            <a:r>
              <a:rPr lang="en-US" baseline="0" dirty="0" smtClean="0"/>
              <a:t> algorithm that produces a perimeter and describes how to arrange area blocks as well as the </a:t>
            </a:r>
            <a:r>
              <a:rPr lang="en-US" baseline="0" dirty="0" err="1" smtClean="0"/>
              <a:t>lego</a:t>
            </a:r>
            <a:r>
              <a:rPr lang="en-US" baseline="0" dirty="0" smtClean="0"/>
              <a:t> curve that  uses to the perimeter produced by P(A). Take examples- A :45 </a:t>
            </a:r>
          </a:p>
          <a:p>
            <a:r>
              <a:rPr lang="en-US" baseline="0" dirty="0" smtClean="0"/>
              <a:t>1) Go to the next square or pronic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662-EE35-7F48-AA66-74D01D6120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44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9 is 3 x 3</a:t>
            </a:r>
          </a:p>
          <a:p>
            <a:r>
              <a:rPr lang="en-US" dirty="0" smtClean="0"/>
              <a:t>2025</a:t>
            </a:r>
            <a:r>
              <a:rPr lang="en-US" baseline="0" dirty="0" smtClean="0"/>
              <a:t> = 45 x 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9662-EE35-7F48-AA66-74D01D61200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2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3/5/13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3/5/13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3/5/13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3/5/13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3/5/13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3/5/13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4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 Block Isoperimetric problems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What do math and </a:t>
            </a:r>
            <a:r>
              <a:rPr lang="en-US" sz="2800" dirty="0" smtClean="0"/>
              <a:t>Legos</a:t>
            </a:r>
            <a:r>
              <a:rPr lang="en-US" sz="2800" dirty="0"/>
              <a:t>™</a:t>
            </a:r>
            <a:r>
              <a:rPr lang="en-US" dirty="0" smtClean="0"/>
              <a:t> have in common? Whales.</a:t>
            </a:r>
            <a:endParaRPr lang="en-US" dirty="0"/>
          </a:p>
        </p:txBody>
      </p:sp>
      <p:pic>
        <p:nvPicPr>
          <p:cNvPr id="4" name="Picture 3" descr="IMG_543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6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0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Whale Theorem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0555"/>
            <a:ext cx="2249311" cy="60500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52228" y="-152400"/>
            <a:ext cx="89093" cy="6117771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35367" y="0"/>
            <a:ext cx="247659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strike="sngStrike" dirty="0">
                <a:solidFill>
                  <a:schemeClr val="bg1"/>
                </a:solidFill>
              </a:rPr>
              <a:t>Our Research </a:t>
            </a:r>
            <a:r>
              <a:rPr lang="en-US" sz="1700" strike="sngStrike" dirty="0" smtClean="0">
                <a:solidFill>
                  <a:schemeClr val="bg1"/>
                </a:solidFill>
              </a:rPr>
              <a:t>Problem</a:t>
            </a:r>
          </a:p>
          <a:p>
            <a:endParaRPr lang="en-US" sz="1700" strike="sngStrike" dirty="0">
              <a:solidFill>
                <a:schemeClr val="bg1"/>
              </a:solidFill>
            </a:endParaRPr>
          </a:p>
          <a:p>
            <a:r>
              <a:rPr lang="en-US" sz="1700" strike="sngStrike" dirty="0" smtClean="0">
                <a:solidFill>
                  <a:schemeClr val="bg1"/>
                </a:solidFill>
              </a:rPr>
              <a:t>Background Information</a:t>
            </a:r>
          </a:p>
          <a:p>
            <a:endParaRPr lang="en-US" sz="1700" b="1" dirty="0">
              <a:solidFill>
                <a:schemeClr val="bg1"/>
              </a:solidFill>
            </a:endParaRPr>
          </a:p>
          <a:p>
            <a:r>
              <a:rPr lang="en-US" sz="1700" b="1" dirty="0">
                <a:solidFill>
                  <a:schemeClr val="bg1"/>
                </a:solidFill>
              </a:rPr>
              <a:t>Whale Theorem </a:t>
            </a:r>
            <a:r>
              <a:rPr lang="en-US" sz="1700" b="1" dirty="0" smtClean="0">
                <a:solidFill>
                  <a:schemeClr val="bg1"/>
                </a:solidFill>
              </a:rPr>
              <a:t>Proof</a:t>
            </a:r>
          </a:p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>
                <a:solidFill>
                  <a:schemeClr val="bg1"/>
                </a:solidFill>
              </a:rPr>
              <a:t>Hydropronic </a:t>
            </a:r>
            <a:r>
              <a:rPr lang="en-US" sz="1700" dirty="0" smtClean="0">
                <a:solidFill>
                  <a:schemeClr val="bg1"/>
                </a:solidFill>
              </a:rPr>
              <a:t>Sequence</a:t>
            </a:r>
          </a:p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 smtClean="0">
                <a:solidFill>
                  <a:schemeClr val="bg1"/>
                </a:solidFill>
              </a:rPr>
              <a:t>Future Work</a:t>
            </a:r>
            <a:endParaRPr lang="en-US" sz="1700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9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Whale </a:t>
            </a:r>
            <a:r>
              <a:rPr lang="en-US" dirty="0"/>
              <a:t>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Using </a:t>
            </a:r>
            <a:r>
              <a:rPr lang="en-US" dirty="0" smtClean="0"/>
              <a:t>Legos</a:t>
            </a:r>
            <a:r>
              <a:rPr lang="en-US" sz="3200" dirty="0" smtClean="0"/>
              <a:t>™</a:t>
            </a:r>
            <a:r>
              <a:rPr lang="en-US" dirty="0" smtClean="0"/>
              <a:t>, what is the smallest perimeter needed to enclose a specified area?</a:t>
            </a:r>
          </a:p>
          <a:p>
            <a:pPr marL="36576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89" y="3393041"/>
            <a:ext cx="3721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25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-84666"/>
            <a:ext cx="2249311" cy="60500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52228" y="-152400"/>
            <a:ext cx="89093" cy="6117771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35367" y="0"/>
            <a:ext cx="247659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strike="sngStrike" dirty="0">
                <a:solidFill>
                  <a:schemeClr val="bg1"/>
                </a:solidFill>
              </a:rPr>
              <a:t>Our Research </a:t>
            </a:r>
            <a:r>
              <a:rPr lang="en-US" sz="1700" strike="sngStrike" dirty="0" smtClean="0">
                <a:solidFill>
                  <a:schemeClr val="bg1"/>
                </a:solidFill>
              </a:rPr>
              <a:t>Problem</a:t>
            </a:r>
          </a:p>
          <a:p>
            <a:endParaRPr lang="en-US" sz="1700" strike="sngStrike" dirty="0">
              <a:solidFill>
                <a:schemeClr val="bg1"/>
              </a:solidFill>
            </a:endParaRPr>
          </a:p>
          <a:p>
            <a:r>
              <a:rPr lang="en-US" sz="1700" strike="sngStrike" dirty="0" smtClean="0">
                <a:solidFill>
                  <a:schemeClr val="bg1"/>
                </a:solidFill>
              </a:rPr>
              <a:t>Background Information</a:t>
            </a:r>
          </a:p>
          <a:p>
            <a:endParaRPr lang="en-US" sz="1700" b="1" dirty="0">
              <a:solidFill>
                <a:schemeClr val="bg1"/>
              </a:solidFill>
            </a:endParaRPr>
          </a:p>
          <a:p>
            <a:r>
              <a:rPr lang="en-US" sz="1700" b="1" dirty="0">
                <a:solidFill>
                  <a:schemeClr val="bg1"/>
                </a:solidFill>
              </a:rPr>
              <a:t>Whale Theorem </a:t>
            </a:r>
            <a:r>
              <a:rPr lang="en-US" sz="1700" b="1" dirty="0" smtClean="0">
                <a:solidFill>
                  <a:schemeClr val="bg1"/>
                </a:solidFill>
              </a:rPr>
              <a:t>Proof</a:t>
            </a:r>
          </a:p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>
                <a:solidFill>
                  <a:schemeClr val="bg1"/>
                </a:solidFill>
              </a:rPr>
              <a:t>Hydropronic </a:t>
            </a:r>
            <a:r>
              <a:rPr lang="en-US" sz="1700" dirty="0" smtClean="0">
                <a:solidFill>
                  <a:schemeClr val="bg1"/>
                </a:solidFill>
              </a:rPr>
              <a:t>Sequence</a:t>
            </a:r>
          </a:p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 smtClean="0">
                <a:solidFill>
                  <a:schemeClr val="bg1"/>
                </a:solidFill>
              </a:rPr>
              <a:t>Future Work</a:t>
            </a:r>
            <a:endParaRPr lang="en-US" sz="1700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55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Arrangement of Blocks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37921" y="1638299"/>
            <a:ext cx="5899856" cy="4919813"/>
            <a:chOff x="1437921" y="1638299"/>
            <a:chExt cx="5899856" cy="4919813"/>
          </a:xfrm>
        </p:grpSpPr>
        <p:pic>
          <p:nvPicPr>
            <p:cNvPr id="6" name="Picture 5" descr="7x7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921" y="1638299"/>
              <a:ext cx="5899856" cy="491981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849054" y="2877385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49054" y="3185007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46233" y="3492628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49054" y="3814361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49054" y="4133270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49054" y="4455003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49054" y="4779558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43010" y="2877385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43010" y="3185007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40189" y="3492628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43010" y="3814361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43010" y="4133270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43010" y="4455003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43010" y="4779558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066343" y="2578229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465686" y="2574124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65029" y="2574124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262966" y="2568480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662309" y="2578229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47541" y="2572843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46889" y="2578229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66343" y="5101300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465686" y="5097195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65029" y="5097195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262966" y="5091551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62309" y="5101300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047541" y="5095914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446889" y="5101300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39176" y="2582591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843409" y="5091551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661354" y="5088472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651476" y="2582591"/>
              <a:ext cx="352778" cy="256565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990872" y="452965"/>
            <a:ext cx="291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Area: 45 </a:t>
            </a:r>
          </a:p>
          <a:p>
            <a:pPr algn="ctr"/>
            <a:r>
              <a:rPr lang="en-US" dirty="0" smtClean="0"/>
              <a:t>Next Square or Pronic: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2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Arrangement of Blocks</a:t>
            </a:r>
            <a:endParaRPr lang="en-US" dirty="0"/>
          </a:p>
        </p:txBody>
      </p:sp>
      <p:pic>
        <p:nvPicPr>
          <p:cNvPr id="3" name="Picture 2" descr="7x7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21" y="1638299"/>
            <a:ext cx="5899856" cy="49198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34943" y="2877385"/>
            <a:ext cx="352778" cy="256565"/>
          </a:xfrm>
          <a:prstGeom prst="rect">
            <a:avLst/>
          </a:prstGeom>
          <a:solidFill>
            <a:srgbClr val="95141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34943" y="3185007"/>
            <a:ext cx="352778" cy="256565"/>
          </a:xfrm>
          <a:prstGeom prst="rect">
            <a:avLst/>
          </a:prstGeom>
          <a:solidFill>
            <a:srgbClr val="95141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32122" y="3492628"/>
            <a:ext cx="352778" cy="256565"/>
          </a:xfrm>
          <a:prstGeom prst="rect">
            <a:avLst/>
          </a:prstGeom>
          <a:solidFill>
            <a:srgbClr val="95141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34943" y="3814361"/>
            <a:ext cx="352778" cy="256565"/>
          </a:xfrm>
          <a:prstGeom prst="rect">
            <a:avLst/>
          </a:prstGeom>
          <a:solidFill>
            <a:srgbClr val="95141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34943" y="4133270"/>
            <a:ext cx="352778" cy="256565"/>
          </a:xfrm>
          <a:prstGeom prst="rect">
            <a:avLst/>
          </a:prstGeom>
          <a:solidFill>
            <a:srgbClr val="95141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34943" y="4455003"/>
            <a:ext cx="352778" cy="256565"/>
          </a:xfrm>
          <a:prstGeom prst="rect">
            <a:avLst/>
          </a:prstGeom>
          <a:solidFill>
            <a:srgbClr val="95141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34943" y="4779558"/>
            <a:ext cx="352778" cy="256565"/>
          </a:xfrm>
          <a:prstGeom prst="rect">
            <a:avLst/>
          </a:prstGeom>
          <a:solidFill>
            <a:srgbClr val="95141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43010" y="287738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43010" y="3185007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40189" y="349262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43010" y="381436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43010" y="413327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43010" y="4455003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43010" y="477955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66343" y="257822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65686" y="257412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65029" y="257412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62966" y="256848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62309" y="257822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47541" y="2572843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46889" y="257822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66343" y="510130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65686" y="509719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65029" y="509719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2966" y="509155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62309" y="510130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47541" y="509591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46889" y="510130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839176" y="2582591"/>
            <a:ext cx="352778" cy="2565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43409" y="5091551"/>
            <a:ext cx="352778" cy="256565"/>
          </a:xfrm>
          <a:prstGeom prst="rect">
            <a:avLst/>
          </a:prstGeom>
          <a:solidFill>
            <a:srgbClr val="95141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61354" y="508847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651476" y="258259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990872" y="452965"/>
            <a:ext cx="291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Area: 45 </a:t>
            </a:r>
          </a:p>
          <a:p>
            <a:pPr algn="ctr"/>
            <a:r>
              <a:rPr lang="en-US" dirty="0" smtClean="0"/>
              <a:t>Next Square or Pronic: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7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Arrangement of Blocks</a:t>
            </a:r>
            <a:endParaRPr lang="en-US" dirty="0"/>
          </a:p>
        </p:txBody>
      </p:sp>
      <p:pic>
        <p:nvPicPr>
          <p:cNvPr id="3" name="Picture 2" descr="7x7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21" y="1638299"/>
            <a:ext cx="5899856" cy="49198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49054" y="287738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49054" y="3185007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46233" y="349262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49054" y="381436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49054" y="413327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49054" y="4455003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9054" y="477955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43010" y="287738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43010" y="3185007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40189" y="349262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43010" y="381436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43010" y="413327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43010" y="4455003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43010" y="477955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66343" y="257822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65686" y="257412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65029" y="257412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62966" y="256848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62309" y="257822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47541" y="2572843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46889" y="257822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66343" y="510130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65686" y="509719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65029" y="509719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2966" y="509155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62309" y="510130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47541" y="509591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46889" y="510130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839176" y="2582591"/>
            <a:ext cx="352778" cy="256565"/>
          </a:xfrm>
          <a:prstGeom prst="rect">
            <a:avLst/>
          </a:prstGeom>
          <a:solidFill>
            <a:srgbClr val="95141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43409" y="509155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61354" y="508847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651476" y="258259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990872" y="452965"/>
            <a:ext cx="291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Area: 45 </a:t>
            </a:r>
          </a:p>
          <a:p>
            <a:pPr algn="ctr"/>
            <a:r>
              <a:rPr lang="en-US" dirty="0" smtClean="0"/>
              <a:t>Next Square or Pronic: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3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-1.ti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27" y="1625806"/>
            <a:ext cx="5933372" cy="4947763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smtClean="0"/>
              <a:t>Arrangement of Blocks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49054" y="287738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49054" y="3185007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46233" y="349262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49054" y="381436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49054" y="413327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9054" y="4455003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49054" y="477955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43010" y="287738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43010" y="3185007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40189" y="349262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43010" y="381436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43010" y="413327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43010" y="4455003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43010" y="477955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66343" y="257822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65686" y="257412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65029" y="257412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62966" y="256848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62309" y="257822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47541" y="2572843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46889" y="257822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66343" y="510130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465686" y="509719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65029" y="509719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2966" y="509155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62309" y="510130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047541" y="509591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446889" y="510130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453943" y="2877385"/>
            <a:ext cx="352778" cy="256565"/>
          </a:xfrm>
          <a:prstGeom prst="rect">
            <a:avLst/>
          </a:prstGeom>
          <a:solidFill>
            <a:srgbClr val="95141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43409" y="509155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661354" y="508847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651476" y="258259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990872" y="452965"/>
            <a:ext cx="291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Area: 45 </a:t>
            </a:r>
          </a:p>
          <a:p>
            <a:pPr algn="ctr"/>
            <a:r>
              <a:rPr lang="en-US" dirty="0" smtClean="0"/>
              <a:t>Next Square or Pronic: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5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7 -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98" y="1625189"/>
            <a:ext cx="5947709" cy="4959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Arrangement of Blocks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46889" y="3185007"/>
            <a:ext cx="352778" cy="256565"/>
          </a:xfrm>
          <a:prstGeom prst="rect">
            <a:avLst/>
          </a:prstGeom>
          <a:solidFill>
            <a:srgbClr val="95141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49054" y="3185007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46233" y="349262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49054" y="381436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49054" y="413327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49054" y="4455003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9054" y="477955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43010" y="287738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43010" y="3185007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40189" y="349262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43010" y="381436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43010" y="413327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43010" y="4455003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43010" y="477955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66343" y="257822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65686" y="257412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65029" y="257412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62966" y="256848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62309" y="257822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47541" y="2572843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46889" y="257822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66343" y="510130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65686" y="509719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65029" y="509719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2966" y="509155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62309" y="510130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47541" y="509591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46889" y="510130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446889" y="2881489"/>
            <a:ext cx="352778" cy="256565"/>
          </a:xfrm>
          <a:prstGeom prst="rect">
            <a:avLst/>
          </a:prstGeom>
          <a:solidFill>
            <a:srgbClr val="95141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43409" y="509155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61354" y="508847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651476" y="258259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990872" y="452965"/>
            <a:ext cx="291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Area: 45 </a:t>
            </a:r>
          </a:p>
          <a:p>
            <a:pPr algn="ctr"/>
            <a:r>
              <a:rPr lang="en-US" dirty="0" smtClean="0"/>
              <a:t>Next Square or Pronic: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3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7 -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94" y="1650999"/>
            <a:ext cx="5864192" cy="4890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Arrangement of Blocks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32778" y="3186290"/>
            <a:ext cx="352778" cy="256565"/>
          </a:xfrm>
          <a:prstGeom prst="rect">
            <a:avLst/>
          </a:prstGeom>
          <a:solidFill>
            <a:srgbClr val="95141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32778" y="3499299"/>
            <a:ext cx="352778" cy="256565"/>
          </a:xfrm>
          <a:prstGeom prst="rect">
            <a:avLst/>
          </a:prstGeom>
          <a:solidFill>
            <a:srgbClr val="95141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46233" y="349262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49054" y="381436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49054" y="413327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49054" y="4455003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9054" y="477955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43010" y="287738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43010" y="3185007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40189" y="349262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43010" y="381436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43010" y="413327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43010" y="4455003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43010" y="477955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66343" y="257822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65686" y="257412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65029" y="257412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62966" y="256848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62309" y="257822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47541" y="2572843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46889" y="257822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66343" y="510130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65686" y="509719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65029" y="509719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2966" y="509155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62309" y="510130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47541" y="509591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46889" y="510130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432778" y="2886109"/>
            <a:ext cx="352778" cy="256565"/>
          </a:xfrm>
          <a:prstGeom prst="rect">
            <a:avLst/>
          </a:prstGeom>
          <a:solidFill>
            <a:srgbClr val="95141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43409" y="509155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61354" y="508847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651476" y="258259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990872" y="452965"/>
            <a:ext cx="291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Area: 45 </a:t>
            </a:r>
          </a:p>
          <a:p>
            <a:pPr algn="ctr"/>
            <a:r>
              <a:rPr lang="en-US" dirty="0" smtClean="0"/>
              <a:t>Next Square or Pronic: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7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Arrangement of Blocks </a:t>
            </a:r>
            <a:endParaRPr lang="en-US" dirty="0"/>
          </a:p>
        </p:txBody>
      </p:sp>
      <p:pic>
        <p:nvPicPr>
          <p:cNvPr id="3" name="Picture 2" descr="7 -4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78" y="1650289"/>
            <a:ext cx="5889299" cy="49110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46889" y="3185007"/>
            <a:ext cx="352778" cy="256565"/>
          </a:xfrm>
          <a:prstGeom prst="rect">
            <a:avLst/>
          </a:prstGeom>
          <a:solidFill>
            <a:srgbClr val="95141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46889" y="3492628"/>
            <a:ext cx="352778" cy="256565"/>
          </a:xfrm>
          <a:prstGeom prst="rect">
            <a:avLst/>
          </a:prstGeom>
          <a:solidFill>
            <a:srgbClr val="95141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46889" y="3814361"/>
            <a:ext cx="352778" cy="256565"/>
          </a:xfrm>
          <a:prstGeom prst="rect">
            <a:avLst/>
          </a:prstGeom>
          <a:solidFill>
            <a:srgbClr val="95141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49054" y="381436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49054" y="413327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49054" y="4455003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9054" y="477955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43010" y="287738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43010" y="3185007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40189" y="349262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43010" y="381436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43010" y="413327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43010" y="4455003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43010" y="477955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66343" y="257822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65686" y="257412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65029" y="257412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62966" y="256848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62309" y="257822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47541" y="2572843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46889" y="257822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66343" y="510130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65686" y="509719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65029" y="509719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2966" y="509155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62309" y="510130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47541" y="509591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46889" y="510130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446889" y="2877385"/>
            <a:ext cx="352778" cy="256565"/>
          </a:xfrm>
          <a:prstGeom prst="rect">
            <a:avLst/>
          </a:prstGeom>
          <a:solidFill>
            <a:srgbClr val="95141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43409" y="509155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61354" y="508847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651476" y="258259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990872" y="452965"/>
            <a:ext cx="291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Area: 45 </a:t>
            </a:r>
          </a:p>
          <a:p>
            <a:pPr algn="ctr"/>
            <a:r>
              <a:rPr lang="en-US" dirty="0" smtClean="0"/>
              <a:t>Next Square or Pronic: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99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2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9DE61E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F2D90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Our Research Problem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Using </a:t>
            </a:r>
            <a:r>
              <a:rPr lang="en-US" dirty="0" smtClean="0"/>
              <a:t>Legos</a:t>
            </a:r>
            <a:r>
              <a:rPr lang="en-US" sz="3200" dirty="0" smtClean="0"/>
              <a:t>™,</a:t>
            </a:r>
            <a:r>
              <a:rPr lang="en-US" dirty="0" smtClean="0"/>
              <a:t> </a:t>
            </a:r>
            <a:r>
              <a:rPr lang="en-US" dirty="0"/>
              <a:t>what is the smallest perimeter that will enclose </a:t>
            </a:r>
            <a:r>
              <a:rPr lang="en-US" dirty="0" smtClean="0"/>
              <a:t>a given area?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940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7 -4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78" y="1650289"/>
            <a:ext cx="5889299" cy="4911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Arrangement of Blocks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46889" y="3185007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46889" y="349262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46889" y="381436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49054" y="381436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49054" y="413327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49054" y="4455003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9054" y="477955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43010" y="287738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43010" y="3185007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40189" y="349262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43010" y="381436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43010" y="413327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43010" y="4455003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43010" y="477955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66343" y="257822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65686" y="257412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65029" y="257412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62966" y="256848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62309" y="257822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47541" y="2572843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46889" y="257822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66343" y="510130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465686" y="509719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65029" y="509719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2966" y="509155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62309" y="510130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47541" y="509591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46889" y="510130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446889" y="287738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43409" y="509155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61354" y="508847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651476" y="258259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990872" y="452965"/>
            <a:ext cx="291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Area: 45 </a:t>
            </a:r>
          </a:p>
          <a:p>
            <a:pPr algn="ctr"/>
            <a:r>
              <a:rPr lang="en-US" dirty="0" smtClean="0"/>
              <a:t>Next Square or Pronic: 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6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Square &amp; Non Pronic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order to find the next possible square or pronic use this formula: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A = 8</a:t>
            </a:r>
          </a:p>
          <a:p>
            <a:pPr lvl="1"/>
            <a:r>
              <a:rPr lang="en-US" dirty="0" smtClean="0"/>
              <a:t>A = 2012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299" y="2711116"/>
            <a:ext cx="3218379" cy="94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42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= 8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= 2012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3" y="4257628"/>
            <a:ext cx="7204184" cy="121465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57" y="1909295"/>
            <a:ext cx="6314766" cy="154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4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of: </a:t>
            </a:r>
            <a:endParaRPr lang="en-US" dirty="0"/>
          </a:p>
        </p:txBody>
      </p:sp>
      <p:pic>
        <p:nvPicPr>
          <p:cNvPr id="5" name="Content Placeholder 4" descr="mannnnny!2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56" r="-12756"/>
          <a:stretch>
            <a:fillRect/>
          </a:stretch>
        </p:blipFill>
        <p:spPr/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65" y="273801"/>
            <a:ext cx="3218379" cy="94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948266" y="3653555"/>
            <a:ext cx="414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Next Square or Pronic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10309" y="6095999"/>
            <a:ext cx="414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Desired Area to Enclose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8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of: </a:t>
            </a:r>
            <a:endParaRPr lang="en-US" dirty="0"/>
          </a:p>
        </p:txBody>
      </p:sp>
      <p:pic>
        <p:nvPicPr>
          <p:cNvPr id="4" name="Content Placeholder 3" descr="manny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1" r="-12821"/>
          <a:stretch>
            <a:fillRect/>
          </a:stretch>
        </p:blipFill>
        <p:spPr/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51" y="472692"/>
            <a:ext cx="43545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1666" y="6096000"/>
            <a:ext cx="414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Perimeter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948266" y="3645092"/>
            <a:ext cx="414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3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HYDRoPRONIC</a:t>
            </a:r>
            <a:r>
              <a:rPr lang="en-US" dirty="0" smtClean="0"/>
              <a:t> Numbers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70555"/>
            <a:ext cx="2249311" cy="60500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52228" y="-152400"/>
            <a:ext cx="89093" cy="6117771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35367" y="0"/>
            <a:ext cx="247659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strike="sngStrike" dirty="0">
                <a:solidFill>
                  <a:schemeClr val="bg1"/>
                </a:solidFill>
              </a:rPr>
              <a:t>Our Research </a:t>
            </a:r>
            <a:r>
              <a:rPr lang="en-US" sz="1700" strike="sngStrike" dirty="0" smtClean="0">
                <a:solidFill>
                  <a:schemeClr val="bg1"/>
                </a:solidFill>
              </a:rPr>
              <a:t>Problem</a:t>
            </a:r>
          </a:p>
          <a:p>
            <a:endParaRPr lang="en-US" sz="1700" strike="sngStrike" dirty="0">
              <a:solidFill>
                <a:schemeClr val="bg1"/>
              </a:solidFill>
            </a:endParaRPr>
          </a:p>
          <a:p>
            <a:r>
              <a:rPr lang="en-US" sz="1700" strike="sngStrike" dirty="0" smtClean="0">
                <a:solidFill>
                  <a:schemeClr val="bg1"/>
                </a:solidFill>
              </a:rPr>
              <a:t>Background Information</a:t>
            </a:r>
          </a:p>
          <a:p>
            <a:endParaRPr lang="en-US" sz="1700" b="1" dirty="0">
              <a:solidFill>
                <a:schemeClr val="bg1"/>
              </a:solidFill>
            </a:endParaRPr>
          </a:p>
          <a:p>
            <a:r>
              <a:rPr lang="en-US" sz="1700" strike="sngStrike" dirty="0">
                <a:solidFill>
                  <a:schemeClr val="bg1"/>
                </a:solidFill>
              </a:rPr>
              <a:t>Whale Theorem </a:t>
            </a:r>
            <a:r>
              <a:rPr lang="en-US" sz="1700" strike="sngStrike" dirty="0" smtClean="0">
                <a:solidFill>
                  <a:schemeClr val="bg1"/>
                </a:solidFill>
              </a:rPr>
              <a:t>Proof</a:t>
            </a:r>
          </a:p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b="1" dirty="0">
                <a:solidFill>
                  <a:schemeClr val="bg1"/>
                </a:solidFill>
              </a:rPr>
              <a:t>Hydropronic </a:t>
            </a:r>
            <a:r>
              <a:rPr lang="en-US" sz="1700" b="1" dirty="0" smtClean="0">
                <a:solidFill>
                  <a:schemeClr val="bg1"/>
                </a:solidFill>
              </a:rPr>
              <a:t>Numbers</a:t>
            </a:r>
          </a:p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 smtClean="0">
                <a:solidFill>
                  <a:schemeClr val="bg1"/>
                </a:solidFill>
              </a:rPr>
              <a:t>Future Work</a:t>
            </a:r>
            <a:endParaRPr lang="en-US" sz="1700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5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Hydropronic Numbers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number that is not square or pronic and can </a:t>
            </a:r>
            <a:r>
              <a:rPr lang="en-US" dirty="0"/>
              <a:t>be arranged as a rectangle using its two closest </a:t>
            </a:r>
            <a:r>
              <a:rPr lang="en-US" dirty="0" smtClean="0"/>
              <a:t>factors to maintain minimum </a:t>
            </a:r>
            <a:r>
              <a:rPr lang="en-US" dirty="0"/>
              <a:t>perimeter.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3, 8, 10, 15, 18, 21, 24, 28, 32, 35, 40, 45…</a:t>
            </a:r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262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Hydropronic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Example: A = 24</a:t>
            </a:r>
          </a:p>
          <a:p>
            <a:pPr lvl="1"/>
            <a:r>
              <a:rPr lang="en-US" dirty="0" smtClean="0"/>
              <a:t>Factors: 1, 2, 3, 4, 6, 8, 12, 24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Arrange a rectangle of 6 x 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25204" y="1972308"/>
            <a:ext cx="458513" cy="841441"/>
            <a:chOff x="3525204" y="1972308"/>
            <a:chExt cx="458513" cy="841441"/>
          </a:xfrm>
        </p:grpSpPr>
        <p:sp>
          <p:nvSpPr>
            <p:cNvPr id="35" name="Circular Arrow 34"/>
            <p:cNvSpPr/>
            <p:nvPr/>
          </p:nvSpPr>
          <p:spPr>
            <a:xfrm>
              <a:off x="3525204" y="1972308"/>
              <a:ext cx="458513" cy="521239"/>
            </a:xfrm>
            <a:prstGeom prst="circularArrow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Circular Arrow 39"/>
            <p:cNvSpPr/>
            <p:nvPr/>
          </p:nvSpPr>
          <p:spPr>
            <a:xfrm rot="10800000">
              <a:off x="3525204" y="2292510"/>
              <a:ext cx="458513" cy="521239"/>
            </a:xfrm>
            <a:prstGeom prst="circularArrow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722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Hydropronic</a:t>
            </a:r>
            <a:endParaRPr lang="en-US" dirty="0"/>
          </a:p>
        </p:txBody>
      </p:sp>
      <p:pic>
        <p:nvPicPr>
          <p:cNvPr id="4" name="Picture 3" descr="6 x 4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12" y="2159000"/>
            <a:ext cx="4356099" cy="26365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96921" y="251075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04731" y="251229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12541" y="251229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4828" y="251075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98527" y="251229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11988" y="251229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96921" y="4130707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04731" y="4132246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2541" y="4132246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4828" y="4130707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98527" y="4132246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11988" y="4132246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16976" y="2511007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16976" y="283120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16976" y="315832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14155" y="3485697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16976" y="380384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16977" y="412814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191931" y="2511007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91931" y="283120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191931" y="315832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189110" y="3485697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191931" y="380384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191932" y="412814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990872" y="452965"/>
            <a:ext cx="291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Area: 24</a:t>
            </a:r>
          </a:p>
          <a:p>
            <a:pPr algn="ctr"/>
            <a:r>
              <a:rPr lang="en-US" dirty="0" smtClean="0"/>
              <a:t>Hydropronic: 6 x 4 (24)</a:t>
            </a:r>
          </a:p>
        </p:txBody>
      </p:sp>
    </p:spTree>
    <p:extLst>
      <p:ext uri="{BB962C8B-B14F-4D97-AF65-F5344CB8AC3E}">
        <p14:creationId xmlns:p14="http://schemas.microsoft.com/office/powerpoint/2010/main" val="207839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 x 5.tif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20440" r="17626" b="34681"/>
          <a:stretch/>
        </p:blipFill>
        <p:spPr>
          <a:xfrm>
            <a:off x="2060225" y="2573218"/>
            <a:ext cx="4811886" cy="223867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Whale Theorem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96921" y="251075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92032" y="251075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01254" y="251075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96365" y="251075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91476" y="251075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96921" y="441293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92032" y="441293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87143" y="441293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82254" y="441293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91476" y="441293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87948" y="2806827"/>
            <a:ext cx="388056" cy="3104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99286" y="2819656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96462" y="377408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97874" y="4087093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99286" y="314831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597874" y="346132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96462" y="439881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98986" y="252075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97574" y="282966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194750" y="378409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96162" y="4097099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197574" y="315832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196162" y="347133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194750" y="440882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199939" y="2819655"/>
            <a:ext cx="352778" cy="256565"/>
          </a:xfrm>
          <a:prstGeom prst="rect">
            <a:avLst/>
          </a:prstGeom>
          <a:solidFill>
            <a:srgbClr val="F2D90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544254" y="452965"/>
            <a:ext cx="336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Area: 24</a:t>
            </a:r>
          </a:p>
          <a:p>
            <a:pPr algn="ctr"/>
            <a:r>
              <a:rPr lang="en-US" dirty="0" smtClean="0"/>
              <a:t>Next Square or Pronic: 5 x 5 (25)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705600" cy="1828800"/>
          </a:xfrm>
        </p:spPr>
        <p:txBody>
          <a:bodyPr/>
          <a:lstStyle/>
          <a:p>
            <a:pPr algn="r"/>
            <a:r>
              <a:rPr lang="en-US" dirty="0" smtClean="0"/>
              <a:t>Historical motivation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-70555"/>
            <a:ext cx="2249311" cy="60500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63444" y="0"/>
            <a:ext cx="3886200" cy="413954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2252228" y="-138289"/>
            <a:ext cx="89093" cy="6117771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35367" y="0"/>
            <a:ext cx="247659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strike="sngStrike" dirty="0">
                <a:solidFill>
                  <a:schemeClr val="bg1"/>
                </a:solidFill>
              </a:rPr>
              <a:t>Our Research </a:t>
            </a:r>
            <a:r>
              <a:rPr lang="en-US" sz="1700" strike="sngStrike" dirty="0" smtClean="0">
                <a:solidFill>
                  <a:schemeClr val="bg1"/>
                </a:solidFill>
              </a:rPr>
              <a:t>Problem</a:t>
            </a:r>
          </a:p>
          <a:p>
            <a:endParaRPr lang="en-US" sz="1700" strike="sngStrike" dirty="0">
              <a:solidFill>
                <a:schemeClr val="bg1"/>
              </a:solidFill>
            </a:endParaRPr>
          </a:p>
          <a:p>
            <a:r>
              <a:rPr lang="en-US" sz="1700" b="1" dirty="0" smtClean="0">
                <a:solidFill>
                  <a:schemeClr val="bg1"/>
                </a:solidFill>
              </a:rPr>
              <a:t>Background Information</a:t>
            </a:r>
          </a:p>
          <a:p>
            <a:endParaRPr lang="en-US" sz="1700" b="1" dirty="0">
              <a:solidFill>
                <a:schemeClr val="bg1"/>
              </a:solidFill>
            </a:endParaRPr>
          </a:p>
          <a:p>
            <a:r>
              <a:rPr lang="en-US" sz="1700" dirty="0">
                <a:solidFill>
                  <a:schemeClr val="bg1"/>
                </a:solidFill>
              </a:rPr>
              <a:t>Whale Theorem </a:t>
            </a:r>
            <a:r>
              <a:rPr lang="en-US" sz="1700" dirty="0" smtClean="0">
                <a:solidFill>
                  <a:schemeClr val="bg1"/>
                </a:solidFill>
              </a:rPr>
              <a:t>Proof</a:t>
            </a:r>
          </a:p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>
                <a:solidFill>
                  <a:schemeClr val="bg1"/>
                </a:solidFill>
              </a:rPr>
              <a:t>Hydropronic </a:t>
            </a:r>
            <a:r>
              <a:rPr lang="en-US" sz="1700" dirty="0" smtClean="0">
                <a:solidFill>
                  <a:schemeClr val="bg1"/>
                </a:solidFill>
              </a:rPr>
              <a:t>Sequence</a:t>
            </a:r>
          </a:p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 smtClean="0">
                <a:solidFill>
                  <a:schemeClr val="bg1"/>
                </a:solidFill>
              </a:rPr>
              <a:t>Future Work</a:t>
            </a:r>
            <a:endParaRPr lang="en-US" sz="1700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3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Perimeters for Area = 24</a:t>
            </a:r>
            <a:endParaRPr lang="en-US" dirty="0"/>
          </a:p>
        </p:txBody>
      </p:sp>
      <p:pic>
        <p:nvPicPr>
          <p:cNvPr id="4" name="Picture 3" descr="6 x 4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49" y="2467714"/>
            <a:ext cx="4356099" cy="2636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06191" y="2819466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4001" y="282100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21811" y="282100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14098" y="2819466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07797" y="282100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21258" y="282100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06191" y="443942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14001" y="444096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21811" y="444096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14098" y="443942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07797" y="444096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21258" y="444096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826246" y="281972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26246" y="3139916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826246" y="3467036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23425" y="379441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26246" y="4112556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826247" y="443685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01201" y="281972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01201" y="3139916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01201" y="3467036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98380" y="379441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01201" y="4112556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001202" y="443685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5 x 5.tif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6" t="20440" r="29137" b="34681"/>
          <a:stretch/>
        </p:blipFill>
        <p:spPr>
          <a:xfrm>
            <a:off x="612648" y="2631330"/>
            <a:ext cx="3235452" cy="223867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261522" y="256886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656633" y="256886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065855" y="256886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460966" y="256886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856077" y="256886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1522" y="447104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656633" y="447104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051744" y="447104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446855" y="447104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856077" y="447104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852549" y="2864939"/>
            <a:ext cx="388056" cy="3104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3263887" y="2877768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261063" y="3832196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262475" y="4145205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263887" y="3206427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262475" y="3519436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261063" y="445693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863587" y="2578870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862175" y="2887774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59351" y="384220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60763" y="4155211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62175" y="3216433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60763" y="3529442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59351" y="4466937"/>
            <a:ext cx="352778" cy="25656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864540" y="2877767"/>
            <a:ext cx="352778" cy="2565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5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Hydropronic Numbers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20" y="1914513"/>
            <a:ext cx="6021167" cy="1839044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14" y="4092223"/>
            <a:ext cx="42418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2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WhaLego</a:t>
            </a:r>
            <a:r>
              <a:rPr lang="en-US" dirty="0" smtClean="0"/>
              <a:t>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Numbers that can be arranged as rectangles and maintain the minimum perimeter are in the </a:t>
            </a:r>
            <a:r>
              <a:rPr lang="en-US" dirty="0" err="1" smtClean="0"/>
              <a:t>WhaLego</a:t>
            </a:r>
            <a:r>
              <a:rPr lang="en-US" dirty="0" smtClean="0"/>
              <a:t> sequence.  All of these numbers can be classified as square, pronic, or hydropronic.</a:t>
            </a:r>
          </a:p>
          <a:p>
            <a:r>
              <a:rPr lang="en-US" dirty="0" smtClean="0"/>
              <a:t>The first few numbers in this sequence are: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1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3"/>
                </a:solidFill>
              </a:rPr>
              <a:t>2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D8BE6"/>
                </a:solidFill>
              </a:rPr>
              <a:t>6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47186B"/>
                </a:solidFill>
              </a:rPr>
              <a:t>8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9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47186B"/>
                </a:solidFill>
              </a:rPr>
              <a:t>10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D8BE6"/>
                </a:solidFill>
              </a:rPr>
              <a:t>12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47186B"/>
                </a:solidFill>
              </a:rPr>
              <a:t>15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16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47186B"/>
                </a:solidFill>
              </a:rPr>
              <a:t>18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D8BE6"/>
                </a:solidFill>
              </a:rPr>
              <a:t>20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47186B"/>
                </a:solidFill>
              </a:rPr>
              <a:t>21</a:t>
            </a:r>
            <a:r>
              <a:rPr lang="en-US" dirty="0" smtClean="0"/>
              <a:t>…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9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Future work &amp; References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52228" y="-152400"/>
            <a:ext cx="89093" cy="6117771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70555"/>
            <a:ext cx="2249311" cy="60500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35367" y="0"/>
            <a:ext cx="247659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strike="sngStrike" dirty="0">
                <a:solidFill>
                  <a:schemeClr val="bg1"/>
                </a:solidFill>
              </a:rPr>
              <a:t>Our Research </a:t>
            </a:r>
            <a:r>
              <a:rPr lang="en-US" sz="1700" strike="sngStrike" dirty="0" smtClean="0">
                <a:solidFill>
                  <a:schemeClr val="bg1"/>
                </a:solidFill>
              </a:rPr>
              <a:t>Problem</a:t>
            </a:r>
          </a:p>
          <a:p>
            <a:endParaRPr lang="en-US" sz="1700" strike="sngStrike" dirty="0">
              <a:solidFill>
                <a:schemeClr val="bg1"/>
              </a:solidFill>
            </a:endParaRPr>
          </a:p>
          <a:p>
            <a:r>
              <a:rPr lang="en-US" sz="1700" strike="sngStrike" dirty="0" smtClean="0">
                <a:solidFill>
                  <a:schemeClr val="bg1"/>
                </a:solidFill>
              </a:rPr>
              <a:t>Background Information</a:t>
            </a:r>
          </a:p>
          <a:p>
            <a:endParaRPr lang="en-US" sz="1700" b="1" dirty="0">
              <a:solidFill>
                <a:schemeClr val="bg1"/>
              </a:solidFill>
            </a:endParaRPr>
          </a:p>
          <a:p>
            <a:r>
              <a:rPr lang="en-US" sz="1700" strike="sngStrike" dirty="0">
                <a:solidFill>
                  <a:schemeClr val="bg1"/>
                </a:solidFill>
              </a:rPr>
              <a:t>Whale Theorem </a:t>
            </a:r>
            <a:r>
              <a:rPr lang="en-US" sz="1700" strike="sngStrike" dirty="0" smtClean="0">
                <a:solidFill>
                  <a:schemeClr val="bg1"/>
                </a:solidFill>
              </a:rPr>
              <a:t>Proof</a:t>
            </a:r>
          </a:p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strike="sngStrike" dirty="0">
                <a:solidFill>
                  <a:schemeClr val="bg1"/>
                </a:solidFill>
              </a:rPr>
              <a:t>Hydropronic </a:t>
            </a:r>
            <a:r>
              <a:rPr lang="en-US" sz="1700" strike="sngStrike" dirty="0" smtClean="0">
                <a:solidFill>
                  <a:schemeClr val="bg1"/>
                </a:solidFill>
              </a:rPr>
              <a:t>Numbers</a:t>
            </a:r>
          </a:p>
          <a:p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b="1" dirty="0" smtClean="0">
                <a:solidFill>
                  <a:schemeClr val="bg1"/>
                </a:solidFill>
              </a:rPr>
              <a:t>Future Work</a:t>
            </a:r>
            <a:endParaRPr lang="en-US" sz="1700" b="1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3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Furthering Hydropronic Sequence</a:t>
            </a:r>
          </a:p>
          <a:p>
            <a:pPr lvl="1"/>
            <a:r>
              <a:rPr lang="en-US" dirty="0" smtClean="0"/>
              <a:t>Finding a generating formula</a:t>
            </a:r>
          </a:p>
          <a:p>
            <a:r>
              <a:rPr lang="en-US" dirty="0" smtClean="0"/>
              <a:t>Lego Double Bubble Problem</a:t>
            </a:r>
          </a:p>
          <a:p>
            <a:pPr lvl="1"/>
            <a:r>
              <a:rPr lang="en-US" dirty="0" smtClean="0"/>
              <a:t>Enclosing two areas</a:t>
            </a:r>
          </a:p>
          <a:p>
            <a:pPr lvl="1"/>
            <a:r>
              <a:rPr lang="en-US" dirty="0" err="1" smtClean="0"/>
              <a:t>WhaLego</a:t>
            </a:r>
            <a:r>
              <a:rPr lang="en-US" dirty="0" smtClean="0"/>
              <a:t> sequence shows up</a:t>
            </a:r>
          </a:p>
          <a:p>
            <a:r>
              <a:rPr lang="en-US" dirty="0" smtClean="0"/>
              <a:t>3-Dimensional Spaces</a:t>
            </a:r>
          </a:p>
        </p:txBody>
      </p:sp>
    </p:spTree>
    <p:extLst>
      <p:ext uri="{BB962C8B-B14F-4D97-AF65-F5344CB8AC3E}">
        <p14:creationId xmlns:p14="http://schemas.microsoft.com/office/powerpoint/2010/main" val="304922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Brower</a:t>
            </a:r>
            <a:r>
              <a:rPr lang="en-US" dirty="0"/>
              <a:t>, T.; Espinoza, J.; Green, A.; Roca, A.; Townsend, B. </a:t>
            </a:r>
            <a:r>
              <a:rPr lang="en-US" b="1" dirty="0"/>
              <a:t>LEGO</a:t>
            </a:r>
            <a:r>
              <a:rPr lang="en-US" b="1" baseline="30000" dirty="0"/>
              <a:t>TM</a:t>
            </a:r>
            <a:r>
              <a:rPr lang="en-US" b="1" dirty="0"/>
              <a:t> Isoperimetric Problem</a:t>
            </a:r>
            <a:r>
              <a:rPr lang="en-US" dirty="0"/>
              <a:t>, preprint (2010).</a:t>
            </a:r>
          </a:p>
          <a:p>
            <a:endParaRPr lang="en-US" dirty="0"/>
          </a:p>
          <a:p>
            <a:r>
              <a:rPr lang="en-US" dirty="0" err="1"/>
              <a:t>Capogna</a:t>
            </a:r>
            <a:r>
              <a:rPr lang="en-US" dirty="0"/>
              <a:t>, L.; Donatella, D.; </a:t>
            </a:r>
            <a:r>
              <a:rPr lang="en-US" dirty="0" err="1"/>
              <a:t>Pauls</a:t>
            </a:r>
            <a:r>
              <a:rPr lang="en-US" dirty="0"/>
              <a:t>, S.; Tyson, J. </a:t>
            </a:r>
            <a:r>
              <a:rPr lang="en-US" b="1" dirty="0"/>
              <a:t>An Introduction to the Heisenberg Group and the Sub-Riemannian Isoperimetric Problem</a:t>
            </a:r>
            <a:r>
              <a:rPr lang="en-US" dirty="0"/>
              <a:t>, 1st ed., </a:t>
            </a:r>
            <a:r>
              <a:rPr lang="en-US" i="1" dirty="0" err="1"/>
              <a:t>Birkhauser</a:t>
            </a:r>
            <a:r>
              <a:rPr lang="en-US" i="1" dirty="0"/>
              <a:t> </a:t>
            </a:r>
            <a:r>
              <a:rPr lang="en-US" i="1" dirty="0" err="1"/>
              <a:t>Verlag</a:t>
            </a:r>
            <a:r>
              <a:rPr lang="en-US" i="1" dirty="0"/>
              <a:t> AG, Basel, Boston,</a:t>
            </a:r>
            <a:r>
              <a:rPr lang="en-US" dirty="0"/>
              <a:t> 2007.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77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00200" y="5486399"/>
            <a:ext cx="7315200" cy="115993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Special thanks to the National Science Foundation (DMS- 1005046), Dr. Casey Douglas, and the St. Mary’s College of Maryland Department of Mathematics and Computer Science.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7" name="Picture Placeholder 6" descr="whale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7" b="7217"/>
          <a:stretch>
            <a:fillRect/>
          </a:stretch>
        </p:blipFill>
        <p:spPr/>
      </p:pic>
      <p:pic>
        <p:nvPicPr>
          <p:cNvPr id="2" name="Picture 1" descr="NSF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" y="5500511"/>
            <a:ext cx="1308100" cy="131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8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Queen Dido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egoDID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4" y="1713089"/>
            <a:ext cx="3810000" cy="3810000"/>
          </a:xfrm>
          <a:prstGeom prst="rect">
            <a:avLst/>
          </a:prstGeom>
        </p:spPr>
      </p:pic>
      <p:pic>
        <p:nvPicPr>
          <p:cNvPr id="5" name="Picture 4" descr="o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55" y="4414943"/>
            <a:ext cx="4079523" cy="2447714"/>
          </a:xfrm>
          <a:prstGeom prst="rect">
            <a:avLst/>
          </a:prstGeom>
        </p:spPr>
      </p:pic>
      <p:pic>
        <p:nvPicPr>
          <p:cNvPr id="6" name="Picture 5" descr="carthag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89" y="1982611"/>
            <a:ext cx="2862233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0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62" name="Rectangle 5"/>
          <p:cNvSpPr txBox="1">
            <a:spLocks noChangeArrowheads="1"/>
          </p:cNvSpPr>
          <p:nvPr/>
        </p:nvSpPr>
        <p:spPr>
          <a:xfrm>
            <a:off x="611188" y="1600200"/>
            <a:ext cx="8153400" cy="4495800"/>
          </a:xfrm>
          <a:prstGeom prst="rect">
            <a:avLst/>
          </a:prstGeom>
          <a:ln/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Maximum area is always square or pronic.</a:t>
            </a:r>
          </a:p>
          <a:p>
            <a:r>
              <a:rPr lang="en-US" dirty="0" smtClean="0"/>
              <a:t>Perimeter is always even.</a:t>
            </a:r>
          </a:p>
          <a:p>
            <a:r>
              <a:rPr lang="en-US" dirty="0" smtClean="0"/>
              <a:t>Conclusion: A square or a square-like rectangle has the greatest amount of area.</a:t>
            </a:r>
            <a:endParaRPr lang="en-US" dirty="0"/>
          </a:p>
        </p:txBody>
      </p:sp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74" y="1909887"/>
            <a:ext cx="6819583" cy="85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40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 Between </a:t>
            </a:r>
            <a:r>
              <a:rPr lang="en-US" dirty="0"/>
              <a:t>T</a:t>
            </a:r>
            <a:r>
              <a:rPr lang="en-US" dirty="0" smtClean="0"/>
              <a:t>he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They maximized area given a specified perimeter. We wanted to minimize perimeter given a specified area.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Research Question: Given a specified area, what is the most efficient way to enclose that given area?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0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0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9DE61E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1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F2D90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Definitions!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153400" cy="5346700"/>
          </a:xfrm>
          <a:ln/>
        </p:spPr>
        <p:txBody>
          <a:bodyPr/>
          <a:lstStyle/>
          <a:p>
            <a:pPr marL="280988" indent="-280988"/>
            <a:r>
              <a:rPr lang="en-US" dirty="0"/>
              <a:t>Lego™ Curve: a single continuous arrangement of 1x1 blocks such that each block has exactly two neighbors. *</a:t>
            </a:r>
          </a:p>
          <a:p>
            <a:pPr marL="280988" indent="-280988"/>
            <a:endParaRPr lang="en-US" dirty="0"/>
          </a:p>
          <a:p>
            <a:pPr marL="280988" indent="-280988"/>
            <a:endParaRPr lang="en-US" dirty="0"/>
          </a:p>
          <a:p>
            <a:pPr marL="280988" indent="-280988"/>
            <a:endParaRPr lang="en-US" dirty="0"/>
          </a:p>
          <a:p>
            <a:pPr marL="280988" indent="-280988"/>
            <a:endParaRPr lang="en-US" dirty="0"/>
          </a:p>
          <a:p>
            <a:pPr marL="280988" indent="-280988"/>
            <a:r>
              <a:rPr lang="en-US" sz="2400" dirty="0"/>
              <a:t>Neighbor: a block that occupies the space adjacent to another block in one of the four cardinal directions along the grid. *</a:t>
            </a:r>
            <a:endParaRPr lang="en-US" dirty="0"/>
          </a:p>
          <a:p>
            <a:pPr marL="280988" indent="-280988"/>
            <a:r>
              <a:rPr lang="en-US" sz="1300" dirty="0"/>
              <a:t>* Referenced from work of: Bower, Espinoza, Green, Roca, and Townsend 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44" y="3047862"/>
            <a:ext cx="2006591" cy="18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21000"/>
            <a:ext cx="258127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2908300"/>
            <a:ext cx="256698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98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4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9DE61E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5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F2D90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Improper </a:t>
            </a:r>
            <a:r>
              <a:rPr lang="en-US" dirty="0" err="1"/>
              <a:t>Lego</a:t>
            </a:r>
            <a:r>
              <a:rPr lang="en-US" baseline="32000" dirty="0" err="1"/>
              <a:t>TM</a:t>
            </a:r>
            <a:r>
              <a:rPr lang="en-US" dirty="0"/>
              <a:t> Curves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714500"/>
            <a:ext cx="26162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267200"/>
            <a:ext cx="28844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816100"/>
            <a:ext cx="31115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4508500"/>
            <a:ext cx="24511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6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/>
        </p:nvSpPr>
        <p:spPr bwMode="auto">
          <a:xfrm>
            <a:off x="0" y="1233488"/>
            <a:ext cx="9156700" cy="320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0" y="1279525"/>
            <a:ext cx="546100" cy="228600"/>
          </a:xfrm>
          <a:prstGeom prst="rect">
            <a:avLst/>
          </a:prstGeom>
          <a:solidFill>
            <a:srgbClr val="9DE61E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9" name="Rectangle 3"/>
          <p:cNvSpPr>
            <a:spLocks/>
          </p:cNvSpPr>
          <p:nvPr/>
        </p:nvSpPr>
        <p:spPr bwMode="auto">
          <a:xfrm>
            <a:off x="590550" y="1279525"/>
            <a:ext cx="8566150" cy="228600"/>
          </a:xfrm>
          <a:prstGeom prst="rect">
            <a:avLst/>
          </a:prstGeom>
          <a:solidFill>
            <a:srgbClr val="F2D908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Definitions!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fontScale="92500"/>
          </a:bodyPr>
          <a:lstStyle/>
          <a:p>
            <a:r>
              <a:rPr lang="en-US" dirty="0"/>
              <a:t>Perimeter: the number of blocks used to create a Lego™ curve</a:t>
            </a:r>
            <a:r>
              <a:rPr lang="en-US" dirty="0" smtClean="0"/>
              <a:t>. (Reminder: Perimeters are always even)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Area: the number of studs enclosed by a Lego™ curve.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590800"/>
            <a:ext cx="231457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73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2855</TotalTime>
  <Words>1252</Words>
  <Application>Microsoft Macintosh PowerPoint</Application>
  <PresentationFormat>On-screen Show (4:3)</PresentationFormat>
  <Paragraphs>227</Paragraphs>
  <Slides>36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Median</vt:lpstr>
      <vt:lpstr> Block Isoperimetric problems</vt:lpstr>
      <vt:lpstr>Our Research Problem</vt:lpstr>
      <vt:lpstr>Historical motivation</vt:lpstr>
      <vt:lpstr>Queen Dido</vt:lpstr>
      <vt:lpstr>Previous Work</vt:lpstr>
      <vt:lpstr>Relations Between The Projects</vt:lpstr>
      <vt:lpstr>Definitions!</vt:lpstr>
      <vt:lpstr>Improper LegoTM Curves</vt:lpstr>
      <vt:lpstr>Definitions!</vt:lpstr>
      <vt:lpstr>Whale Theorem</vt:lpstr>
      <vt:lpstr>The Whale Theorem</vt:lpstr>
      <vt:lpstr>Proof</vt:lpstr>
      <vt:lpstr>Arrangement of Blocks</vt:lpstr>
      <vt:lpstr>Arrangement of Blocks</vt:lpstr>
      <vt:lpstr>Arrangement of Blocks</vt:lpstr>
      <vt:lpstr>Arrangement of Blocks </vt:lpstr>
      <vt:lpstr>Arrangement of Blocks</vt:lpstr>
      <vt:lpstr>Arrangement of Blocks</vt:lpstr>
      <vt:lpstr>Arrangement of Blocks </vt:lpstr>
      <vt:lpstr>Arrangement of Blocks </vt:lpstr>
      <vt:lpstr>Non Square &amp; Non Pronic Formula</vt:lpstr>
      <vt:lpstr>Examples</vt:lpstr>
      <vt:lpstr>Graph of: </vt:lpstr>
      <vt:lpstr>Graph of: </vt:lpstr>
      <vt:lpstr>HYDRoPRONIC Numbers</vt:lpstr>
      <vt:lpstr>Hydropronic Numbers</vt:lpstr>
      <vt:lpstr>Hydropronic Numbers</vt:lpstr>
      <vt:lpstr>Hydropronic</vt:lpstr>
      <vt:lpstr>Whale Theorem</vt:lpstr>
      <vt:lpstr>Optimal Perimeters for Area = 24</vt:lpstr>
      <vt:lpstr>Finding Hydropronic Numbers</vt:lpstr>
      <vt:lpstr>WhaLego Sequence</vt:lpstr>
      <vt:lpstr>Future work &amp; References</vt:lpstr>
      <vt:lpstr>Future Work</vt:lpstr>
      <vt:lpstr>References</vt:lpstr>
      <vt:lpstr>Questions?</vt:lpstr>
    </vt:vector>
  </TitlesOfParts>
  <Company>Marist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optimization</dc:title>
  <dc:creator>Samantha Sprague</dc:creator>
  <cp:lastModifiedBy>Samantha Sprague</cp:lastModifiedBy>
  <cp:revision>233</cp:revision>
  <dcterms:created xsi:type="dcterms:W3CDTF">2012-07-16T03:56:18Z</dcterms:created>
  <dcterms:modified xsi:type="dcterms:W3CDTF">2013-03-05T17:08:38Z</dcterms:modified>
</cp:coreProperties>
</file>