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image" Target="../media/image7.emf"/><Relationship Id="rId4"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image" Target="../media/image16.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5047C21F-6039-4B5E-8B03-1CDD820EF199}" type="datetimeFigureOut">
              <a:rPr lang="en-US" smtClean="0"/>
              <a:t>4/4/2013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10371B32-3A8E-4A30-A416-DED98D05B1BE}"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47C21F-6039-4B5E-8B03-1CDD820EF199}" type="datetimeFigureOut">
              <a:rPr lang="en-US" smtClean="0"/>
              <a:t>4/4/2013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71B32-3A8E-4A30-A416-DED98D05B1B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047C21F-6039-4B5E-8B03-1CDD820EF199}" type="datetimeFigureOut">
              <a:rPr lang="en-US" smtClean="0"/>
              <a:t>4/4/2013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71B32-3A8E-4A30-A416-DED98D05B1B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5047C21F-6039-4B5E-8B03-1CDD820EF199}" type="datetimeFigureOut">
              <a:rPr lang="en-US" smtClean="0"/>
              <a:t>4/4/2013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71B32-3A8E-4A30-A416-DED98D05B1BE}"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047C21F-6039-4B5E-8B03-1CDD820EF199}" type="datetimeFigureOut">
              <a:rPr lang="en-US" smtClean="0"/>
              <a:t>4/4/2013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10371B32-3A8E-4A30-A416-DED98D05B1BE}"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5047C21F-6039-4B5E-8B03-1CDD820EF199}" type="datetimeFigureOut">
              <a:rPr lang="en-US" smtClean="0"/>
              <a:t>4/4/2013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71B32-3A8E-4A30-A416-DED98D05B1BE}"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5047C21F-6039-4B5E-8B03-1CDD820EF199}" type="datetimeFigureOut">
              <a:rPr lang="en-US" smtClean="0"/>
              <a:t>4/4/2013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71B32-3A8E-4A30-A416-DED98D05B1BE}"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047C21F-6039-4B5E-8B03-1CDD820EF199}" type="datetimeFigureOut">
              <a:rPr lang="en-US" smtClean="0"/>
              <a:t>4/4/2013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71B32-3A8E-4A30-A416-DED98D05B1B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47C21F-6039-4B5E-8B03-1CDD820EF199}" type="datetimeFigureOut">
              <a:rPr lang="en-US" smtClean="0"/>
              <a:t>4/4/2013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71B32-3A8E-4A30-A416-DED98D05B1B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47C21F-6039-4B5E-8B03-1CDD820EF199}" type="datetimeFigureOut">
              <a:rPr lang="en-US" smtClean="0"/>
              <a:t>4/4/2013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71B32-3A8E-4A30-A416-DED98D05B1BE}"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047C21F-6039-4B5E-8B03-1CDD820EF199}" type="datetimeFigureOut">
              <a:rPr lang="en-US" smtClean="0"/>
              <a:t>4/4/2013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10371B32-3A8E-4A30-A416-DED98D05B1BE}"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047C21F-6039-4B5E-8B03-1CDD820EF199}" type="datetimeFigureOut">
              <a:rPr lang="en-US" smtClean="0"/>
              <a:t>4/4/2013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10371B32-3A8E-4A30-A416-DED98D05B1BE}"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Word_2007_Document15.docx"/><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package" Target="../embeddings/Word_2007_Document17.docx"/><Relationship Id="rId4" Type="http://schemas.openxmlformats.org/officeDocument/2006/relationships/package" Target="../embeddings/Word_2007_Document16.docx"/></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Word_2007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Word_2007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Word_2007_Document3.docx"/><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package" Target="../embeddings/Word_2007_Document5.docx"/><Relationship Id="rId4" Type="http://schemas.openxmlformats.org/officeDocument/2006/relationships/package" Target="../embeddings/Word_2007_Document4.docx"/></Relationships>
</file>

<file path=ppt/slides/_rels/slide6.xml.rels><?xml version="1.0" encoding="UTF-8" standalone="yes"?>
<Relationships xmlns="http://schemas.openxmlformats.org/package/2006/relationships"><Relationship Id="rId3" Type="http://schemas.openxmlformats.org/officeDocument/2006/relationships/package" Target="../embeddings/Word_2007_Document6.docx"/><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package" Target="../embeddings/Word_2007_Document9.docx"/><Relationship Id="rId5" Type="http://schemas.openxmlformats.org/officeDocument/2006/relationships/package" Target="../embeddings/Word_2007_Document8.docx"/><Relationship Id="rId4" Type="http://schemas.openxmlformats.org/officeDocument/2006/relationships/package" Target="../embeddings/Word_2007_Document7.docx"/></Relationships>
</file>

<file path=ppt/slides/_rels/slide7.xml.rels><?xml version="1.0" encoding="UTF-8" standalone="yes"?>
<Relationships xmlns="http://schemas.openxmlformats.org/package/2006/relationships"><Relationship Id="rId3" Type="http://schemas.openxmlformats.org/officeDocument/2006/relationships/package" Target="../embeddings/Word_2007_Document10.docx"/><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package" Target="../embeddings/Word_2007_Document12.docx"/><Relationship Id="rId4" Type="http://schemas.openxmlformats.org/officeDocument/2006/relationships/package" Target="../embeddings/Word_2007_Document11.docx"/></Relationships>
</file>

<file path=ppt/slides/_rels/slide8.xml.rels><?xml version="1.0" encoding="UTF-8" standalone="yes"?>
<Relationships xmlns="http://schemas.openxmlformats.org/package/2006/relationships"><Relationship Id="rId3" Type="http://schemas.openxmlformats.org/officeDocument/2006/relationships/package" Target="../embeddings/Word_2007_Document13.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Word_2007_Document14.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Olivia Sutherland</a:t>
            </a:r>
            <a:endParaRPr lang="en-US" dirty="0"/>
          </a:p>
        </p:txBody>
      </p:sp>
      <p:sp>
        <p:nvSpPr>
          <p:cNvPr id="2" name="Title 1"/>
          <p:cNvSpPr>
            <a:spLocks noGrp="1"/>
          </p:cNvSpPr>
          <p:nvPr>
            <p:ph type="ctrTitle"/>
          </p:nvPr>
        </p:nvSpPr>
        <p:spPr/>
        <p:txBody>
          <a:bodyPr/>
          <a:lstStyle/>
          <a:p>
            <a:r>
              <a:rPr lang="en-US" dirty="0" smtClean="0"/>
              <a:t>Roots by Recursion</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The Root</a:t>
            </a:r>
            <a:endParaRPr lang="en-US" u="sng" dirty="0"/>
          </a:p>
        </p:txBody>
      </p:sp>
      <p:sp>
        <p:nvSpPr>
          <p:cNvPr id="3" name="Content Placeholder 2"/>
          <p:cNvSpPr>
            <a:spLocks noGrp="1"/>
          </p:cNvSpPr>
          <p:nvPr>
            <p:ph sz="quarter" idx="1"/>
          </p:nvPr>
        </p:nvSpPr>
        <p:spPr/>
        <p:txBody>
          <a:bodyPr/>
          <a:lstStyle/>
          <a:p>
            <a:pPr>
              <a:buNone/>
            </a:pPr>
            <a:r>
              <a:rPr lang="en-US" dirty="0" smtClean="0"/>
              <a:t>Remember that </a:t>
            </a:r>
            <a:r>
              <a:rPr lang="en-US" i="1" dirty="0" smtClean="0"/>
              <a:t>p</a:t>
            </a:r>
            <a:r>
              <a:rPr lang="en-US" dirty="0" smtClean="0"/>
              <a:t> is the largest term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The root     </a:t>
            </a:r>
            <a:r>
              <a:rPr lang="en-US" dirty="0" smtClean="0"/>
              <a:t>is  so just take the reciprocal and </a:t>
            </a:r>
            <a:r>
              <a:rPr lang="en-US" dirty="0" smtClean="0"/>
              <a:t>you now </a:t>
            </a:r>
            <a:r>
              <a:rPr lang="en-US" dirty="0" smtClean="0"/>
              <a:t>have an </a:t>
            </a:r>
            <a:r>
              <a:rPr lang="en-US" dirty="0" smtClean="0"/>
              <a:t>approximation </a:t>
            </a:r>
            <a:r>
              <a:rPr lang="en-US" dirty="0" smtClean="0"/>
              <a:t>for the root. </a:t>
            </a:r>
          </a:p>
          <a:p>
            <a:pPr>
              <a:buNone/>
            </a:pPr>
            <a:endParaRPr lang="en-US" dirty="0"/>
          </a:p>
        </p:txBody>
      </p:sp>
      <p:graphicFrame>
        <p:nvGraphicFramePr>
          <p:cNvPr id="8194" name="Object 2"/>
          <p:cNvGraphicFramePr>
            <a:graphicFrameLocks noChangeAspect="1"/>
          </p:cNvGraphicFramePr>
          <p:nvPr/>
        </p:nvGraphicFramePr>
        <p:xfrm>
          <a:off x="1447800" y="2286000"/>
          <a:ext cx="5949950" cy="862013"/>
        </p:xfrm>
        <a:graphic>
          <a:graphicData uri="http://schemas.openxmlformats.org/presentationml/2006/ole">
            <p:oleObj spid="_x0000_s8194" name="Document" r:id="rId3" imgW="5949456" imgH="862388" progId="Word.Document.12">
              <p:embed/>
            </p:oleObj>
          </a:graphicData>
        </a:graphic>
      </p:graphicFrame>
      <p:graphicFrame>
        <p:nvGraphicFramePr>
          <p:cNvPr id="8195" name="Object 3"/>
          <p:cNvGraphicFramePr>
            <a:graphicFrameLocks noChangeAspect="1"/>
          </p:cNvGraphicFramePr>
          <p:nvPr/>
        </p:nvGraphicFramePr>
        <p:xfrm>
          <a:off x="2133600" y="3810000"/>
          <a:ext cx="1066800" cy="985561"/>
        </p:xfrm>
        <a:graphic>
          <a:graphicData uri="http://schemas.openxmlformats.org/presentationml/2006/ole">
            <p:oleObj spid="_x0000_s8195" name="Document" r:id="rId4" imgW="556650" imgH="736923" progId="Word.Document.12">
              <p:embed/>
            </p:oleObj>
          </a:graphicData>
        </a:graphic>
      </p:graphicFrame>
      <p:graphicFrame>
        <p:nvGraphicFramePr>
          <p:cNvPr id="8196" name="Object 4"/>
          <p:cNvGraphicFramePr>
            <a:graphicFrameLocks noChangeAspect="1"/>
          </p:cNvGraphicFramePr>
          <p:nvPr/>
        </p:nvGraphicFramePr>
        <p:xfrm>
          <a:off x="2362200" y="4876800"/>
          <a:ext cx="2590800" cy="1112838"/>
        </p:xfrm>
        <a:graphic>
          <a:graphicData uri="http://schemas.openxmlformats.org/presentationml/2006/ole">
            <p:oleObj spid="_x0000_s8196" name="Document" r:id="rId5" imgW="2670571" imgH="1142520"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sz="5400" u="sng" dirty="0" smtClean="0"/>
              <a:t>The End</a:t>
            </a:r>
            <a:endParaRPr lang="en-US" sz="5400" u="sng" dirty="0"/>
          </a:p>
        </p:txBody>
      </p:sp>
      <p:sp>
        <p:nvSpPr>
          <p:cNvPr id="7" name="Text Placeholder 6"/>
          <p:cNvSpPr>
            <a:spLocks noGrp="1"/>
          </p:cNvSpPr>
          <p:nvPr>
            <p:ph type="body" idx="1"/>
          </p:nvPr>
        </p:nvSpPr>
        <p:spPr/>
        <p:txBody>
          <a:bodyPr>
            <a:normAutofit/>
          </a:bodyPr>
          <a:lstStyle/>
          <a:p>
            <a:r>
              <a:rPr lang="en-US" sz="3600" dirty="0" smtClean="0">
                <a:solidFill>
                  <a:schemeClr val="tx1"/>
                </a:solidFill>
              </a:rPr>
              <a:t>Thank you for listening!</a:t>
            </a:r>
            <a:endParaRPr lang="en-US" sz="3600" dirty="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Brief History</a:t>
            </a:r>
            <a:endParaRPr lang="en-US" u="sng" dirty="0"/>
          </a:p>
        </p:txBody>
      </p:sp>
      <p:sp>
        <p:nvSpPr>
          <p:cNvPr id="3" name="Content Placeholder 2"/>
          <p:cNvSpPr>
            <a:spLocks noGrp="1"/>
          </p:cNvSpPr>
          <p:nvPr>
            <p:ph sz="quarter" idx="1"/>
          </p:nvPr>
        </p:nvSpPr>
        <p:spPr/>
        <p:txBody>
          <a:bodyPr/>
          <a:lstStyle/>
          <a:p>
            <a:pPr>
              <a:lnSpc>
                <a:spcPct val="200000"/>
              </a:lnSpc>
            </a:pPr>
            <a:r>
              <a:rPr lang="en-US" dirty="0" smtClean="0"/>
              <a:t>Leonhard Euler found a way to extract roots without use of the Quadratic formula or Cardano’s formula but with recursion equations. This method is not as effective as it only finds an approximation and only one root. </a:t>
            </a:r>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Quadratic Formula</a:t>
            </a:r>
            <a:endParaRPr lang="en-US" u="sng" dirty="0"/>
          </a:p>
        </p:txBody>
      </p:sp>
      <p:sp>
        <p:nvSpPr>
          <p:cNvPr id="3" name="Content Placeholder 2"/>
          <p:cNvSpPr>
            <a:spLocks noGrp="1"/>
          </p:cNvSpPr>
          <p:nvPr>
            <p:ph sz="quarter" idx="1"/>
          </p:nvPr>
        </p:nvSpPr>
        <p:spPr/>
        <p:txBody>
          <a:bodyPr/>
          <a:lstStyle/>
          <a:p>
            <a:pPr>
              <a:buNone/>
            </a:pPr>
            <a:r>
              <a:rPr lang="en-US" dirty="0" smtClean="0"/>
              <a:t> </a:t>
            </a:r>
            <a:endParaRPr lang="en-US" dirty="0" smtClean="0"/>
          </a:p>
        </p:txBody>
      </p:sp>
      <p:graphicFrame>
        <p:nvGraphicFramePr>
          <p:cNvPr id="1028" name="Object 4"/>
          <p:cNvGraphicFramePr>
            <a:graphicFrameLocks noChangeAspect="1"/>
          </p:cNvGraphicFramePr>
          <p:nvPr/>
        </p:nvGraphicFramePr>
        <p:xfrm>
          <a:off x="381000" y="1905000"/>
          <a:ext cx="8412830" cy="4800600"/>
        </p:xfrm>
        <a:graphic>
          <a:graphicData uri="http://schemas.openxmlformats.org/presentationml/2006/ole">
            <p:oleObj spid="_x0000_s1028" name="Document" r:id="rId3" imgW="5949456" imgH="3919683" progId="Word.Document.12">
              <p:embed/>
            </p:oleObj>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Rewrite equation</a:t>
            </a:r>
            <a:endParaRPr lang="en-US" u="sng" dirty="0"/>
          </a:p>
        </p:txBody>
      </p:sp>
      <p:sp>
        <p:nvSpPr>
          <p:cNvPr id="3" name="Content Placeholder 2"/>
          <p:cNvSpPr>
            <a:spLocks noGrp="1"/>
          </p:cNvSpPr>
          <p:nvPr>
            <p:ph sz="quarter" idx="1"/>
          </p:nvPr>
        </p:nvSpPr>
        <p:spPr/>
        <p:txBody>
          <a:bodyPr/>
          <a:lstStyle/>
          <a:p>
            <a:pPr>
              <a:buNone/>
            </a:pPr>
            <a:r>
              <a:rPr lang="en-US" dirty="0" smtClean="0"/>
              <a:t> </a:t>
            </a:r>
            <a:endParaRPr lang="en-US" dirty="0"/>
          </a:p>
        </p:txBody>
      </p:sp>
      <p:graphicFrame>
        <p:nvGraphicFramePr>
          <p:cNvPr id="2052" name="Object 4"/>
          <p:cNvGraphicFramePr>
            <a:graphicFrameLocks noChangeAspect="1"/>
          </p:cNvGraphicFramePr>
          <p:nvPr/>
        </p:nvGraphicFramePr>
        <p:xfrm>
          <a:off x="685800" y="1447800"/>
          <a:ext cx="7086600" cy="3969170"/>
        </p:xfrm>
        <a:graphic>
          <a:graphicData uri="http://schemas.openxmlformats.org/presentationml/2006/ole">
            <p:oleObj spid="_x0000_s2052" name="Document" r:id="rId3" imgW="5949456" imgH="2565892" progId="Word.Document.12">
              <p:embed/>
            </p:oleObj>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772400" cy="914400"/>
          </a:xfrm>
        </p:spPr>
        <p:txBody>
          <a:bodyPr/>
          <a:lstStyle/>
          <a:p>
            <a:r>
              <a:rPr lang="en-US" u="sng" dirty="0" smtClean="0"/>
              <a:t>Recursion Equations</a:t>
            </a:r>
            <a:endParaRPr lang="en-US" u="sng" dirty="0"/>
          </a:p>
        </p:txBody>
      </p:sp>
      <p:sp>
        <p:nvSpPr>
          <p:cNvPr id="3" name="Content Placeholder 2"/>
          <p:cNvSpPr>
            <a:spLocks noGrp="1"/>
          </p:cNvSpPr>
          <p:nvPr>
            <p:ph sz="quarter" idx="1"/>
          </p:nvPr>
        </p:nvSpPr>
        <p:spPr>
          <a:xfrm>
            <a:off x="304800" y="990600"/>
            <a:ext cx="7772400" cy="4572000"/>
          </a:xfrm>
        </p:spPr>
        <p:txBody>
          <a:bodyPr>
            <a:normAutofit fontScale="92500" lnSpcReduction="10000"/>
          </a:bodyPr>
          <a:lstStyle/>
          <a:p>
            <a:r>
              <a:rPr lang="en-US" dirty="0" smtClean="0"/>
              <a:t>Let A = 1 and B = 2 (They can be any </a:t>
            </a:r>
            <a:r>
              <a:rPr lang="en-US" dirty="0" smtClean="0"/>
              <a:t>numbers)</a:t>
            </a:r>
          </a:p>
          <a:p>
            <a:pPr>
              <a:buNone/>
            </a:pPr>
            <a:endParaRPr lang="en-US" dirty="0" smtClean="0"/>
          </a:p>
          <a:p>
            <a:r>
              <a:rPr lang="el-GR" dirty="0" smtClean="0">
                <a:latin typeface="Cambria Math"/>
                <a:ea typeface="Cambria Math"/>
              </a:rPr>
              <a:t>α</a:t>
            </a:r>
            <a:r>
              <a:rPr lang="en-US" dirty="0" smtClean="0">
                <a:latin typeface="Cambria Math"/>
                <a:ea typeface="Cambria Math"/>
              </a:rPr>
              <a:t>=4  </a:t>
            </a:r>
            <a:r>
              <a:rPr lang="el-GR" dirty="0" smtClean="0">
                <a:latin typeface="Cambria Math"/>
                <a:ea typeface="Cambria Math"/>
              </a:rPr>
              <a:t>β</a:t>
            </a:r>
            <a:r>
              <a:rPr lang="en-US" dirty="0" smtClean="0">
                <a:latin typeface="Cambria Math"/>
                <a:ea typeface="Cambria Math"/>
              </a:rPr>
              <a:t>=1 </a:t>
            </a:r>
          </a:p>
          <a:p>
            <a:endParaRPr lang="en-US" dirty="0" smtClean="0"/>
          </a:p>
          <a:p>
            <a:r>
              <a:rPr lang="en-US" dirty="0" smtClean="0"/>
              <a:t>C </a:t>
            </a:r>
            <a:r>
              <a:rPr lang="en-US" dirty="0" smtClean="0"/>
              <a:t>= 4B +A = 4(2) +1 = 9</a:t>
            </a:r>
          </a:p>
          <a:p>
            <a:r>
              <a:rPr lang="en-US" dirty="0" smtClean="0"/>
              <a:t>D = 4C +B = 4(9) + 2 = 38</a:t>
            </a:r>
          </a:p>
          <a:p>
            <a:r>
              <a:rPr lang="en-US" dirty="0" smtClean="0"/>
              <a:t>E = 4D +C = 4(38) +9 = 161</a:t>
            </a:r>
          </a:p>
          <a:p>
            <a:r>
              <a:rPr lang="en-US" dirty="0" smtClean="0"/>
              <a:t>F = 4E +D = 4(161) +38 = 682</a:t>
            </a:r>
          </a:p>
          <a:p>
            <a:r>
              <a:rPr lang="en-US" dirty="0" smtClean="0"/>
              <a:t>G = 4F +E = 4(682) + 161 = </a:t>
            </a:r>
            <a:r>
              <a:rPr lang="en-US" dirty="0" smtClean="0"/>
              <a:t>2889</a:t>
            </a:r>
          </a:p>
          <a:p>
            <a:pPr>
              <a:buNone/>
            </a:pPr>
            <a:endParaRPr lang="en-US" dirty="0" smtClean="0"/>
          </a:p>
          <a:p>
            <a:r>
              <a:rPr lang="en-US" dirty="0" smtClean="0"/>
              <a:t>And this continues but I’m going to stop there</a:t>
            </a:r>
            <a:r>
              <a:rPr lang="en-US" dirty="0" smtClean="0"/>
              <a:t>.</a:t>
            </a:r>
            <a:endParaRPr lang="en-US" dirty="0" smtClean="0"/>
          </a:p>
          <a:p>
            <a:endParaRPr lang="en-US" dirty="0"/>
          </a:p>
        </p:txBody>
      </p:sp>
      <p:graphicFrame>
        <p:nvGraphicFramePr>
          <p:cNvPr id="3074" name="Object 2"/>
          <p:cNvGraphicFramePr>
            <a:graphicFrameLocks noChangeAspect="1"/>
          </p:cNvGraphicFramePr>
          <p:nvPr/>
        </p:nvGraphicFramePr>
        <p:xfrm>
          <a:off x="-609600" y="5562600"/>
          <a:ext cx="8051669" cy="1295400"/>
        </p:xfrm>
        <a:graphic>
          <a:graphicData uri="http://schemas.openxmlformats.org/presentationml/2006/ole">
            <p:oleObj spid="_x0000_s3074" name="Document" r:id="rId3" imgW="5949456" imgH="960091" progId="Word.Document.12">
              <p:embed/>
            </p:oleObj>
          </a:graphicData>
        </a:graphic>
      </p:graphicFrame>
      <p:sp>
        <p:nvSpPr>
          <p:cNvPr id="8" name="Rectangle 7"/>
          <p:cNvSpPr/>
          <p:nvPr/>
        </p:nvSpPr>
        <p:spPr>
          <a:xfrm>
            <a:off x="5029200" y="1828800"/>
            <a:ext cx="38862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3075" name="Object 3"/>
          <p:cNvGraphicFramePr>
            <a:graphicFrameLocks noChangeAspect="1"/>
          </p:cNvGraphicFramePr>
          <p:nvPr/>
        </p:nvGraphicFramePr>
        <p:xfrm>
          <a:off x="3657600" y="1828800"/>
          <a:ext cx="6659150" cy="2971800"/>
        </p:xfrm>
        <a:graphic>
          <a:graphicData uri="http://schemas.openxmlformats.org/presentationml/2006/ole">
            <p:oleObj spid="_x0000_s3075" name="Document" r:id="rId4" imgW="5949456" imgH="2281434" progId="Word.Document.12">
              <p:embed/>
            </p:oleObj>
          </a:graphicData>
        </a:graphic>
      </p:graphicFrame>
      <p:graphicFrame>
        <p:nvGraphicFramePr>
          <p:cNvPr id="3076" name="Object 4"/>
          <p:cNvGraphicFramePr>
            <a:graphicFrameLocks noChangeAspect="1"/>
          </p:cNvGraphicFramePr>
          <p:nvPr/>
        </p:nvGraphicFramePr>
        <p:xfrm>
          <a:off x="0" y="1524000"/>
          <a:ext cx="5949950" cy="1003300"/>
        </p:xfrm>
        <a:graphic>
          <a:graphicData uri="http://schemas.openxmlformats.org/presentationml/2006/ole">
            <p:oleObj spid="_x0000_s3076" name="Document" r:id="rId5" imgW="5949456" imgH="1002995" progId="Word.Document.12">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u="sng" dirty="0" smtClean="0"/>
              <a:t>Compare</a:t>
            </a:r>
            <a:endParaRPr lang="en-US" sz="4400" u="sng" dirty="0"/>
          </a:p>
        </p:txBody>
      </p:sp>
      <p:sp>
        <p:nvSpPr>
          <p:cNvPr id="3" name="Content Placeholder 2"/>
          <p:cNvSpPr>
            <a:spLocks noGrp="1"/>
          </p:cNvSpPr>
          <p:nvPr>
            <p:ph sz="quarter" idx="1"/>
          </p:nvPr>
        </p:nvSpPr>
        <p:spPr>
          <a:xfrm>
            <a:off x="152400" y="1524000"/>
            <a:ext cx="8503920" cy="4572000"/>
          </a:xfrm>
        </p:spPr>
        <p:txBody>
          <a:bodyPr/>
          <a:lstStyle/>
          <a:p>
            <a:pPr>
              <a:buNone/>
            </a:pPr>
            <a:r>
              <a:rPr lang="en-US" dirty="0" smtClean="0"/>
              <a:t> From the Quadratic formula: </a:t>
            </a:r>
          </a:p>
          <a:p>
            <a:pPr>
              <a:buNone/>
            </a:pPr>
            <a:endParaRPr lang="en-US" dirty="0" smtClean="0"/>
          </a:p>
          <a:p>
            <a:pPr>
              <a:buNone/>
            </a:pPr>
            <a:r>
              <a:rPr lang="en-US" dirty="0" smtClean="0"/>
              <a:t>These values are only off by the 5</a:t>
            </a:r>
            <a:r>
              <a:rPr lang="en-US" baseline="30000" dirty="0" smtClean="0"/>
              <a:t>th</a:t>
            </a:r>
            <a:r>
              <a:rPr lang="en-US" dirty="0" smtClean="0"/>
              <a:t> decimal point.</a:t>
            </a:r>
          </a:p>
          <a:p>
            <a:pPr>
              <a:buNone/>
            </a:pPr>
            <a:endParaRPr lang="en-US" dirty="0" smtClean="0"/>
          </a:p>
          <a:p>
            <a:pPr>
              <a:buNone/>
            </a:pPr>
            <a:endParaRPr lang="en-US" dirty="0" smtClean="0"/>
          </a:p>
          <a:p>
            <a:pPr>
              <a:buNone/>
            </a:pPr>
            <a:r>
              <a:rPr lang="en-US" dirty="0" smtClean="0"/>
              <a:t>Now take the next term H:</a:t>
            </a:r>
          </a:p>
          <a:p>
            <a:pPr>
              <a:buNone/>
            </a:pPr>
            <a:endParaRPr lang="en-US" dirty="0" smtClean="0"/>
          </a:p>
          <a:p>
            <a:pPr>
              <a:buNone/>
            </a:pPr>
            <a:r>
              <a:rPr lang="en-US" dirty="0" smtClean="0"/>
              <a:t>The value is now only off by the 7</a:t>
            </a:r>
            <a:r>
              <a:rPr lang="en-US" baseline="30000" dirty="0" smtClean="0"/>
              <a:t>th</a:t>
            </a:r>
            <a:r>
              <a:rPr lang="en-US" dirty="0" smtClean="0"/>
              <a:t> decimal point.</a:t>
            </a:r>
          </a:p>
        </p:txBody>
      </p:sp>
      <p:graphicFrame>
        <p:nvGraphicFramePr>
          <p:cNvPr id="4099" name="Object 3"/>
          <p:cNvGraphicFramePr>
            <a:graphicFrameLocks noChangeAspect="1"/>
          </p:cNvGraphicFramePr>
          <p:nvPr/>
        </p:nvGraphicFramePr>
        <p:xfrm>
          <a:off x="-228600" y="2971800"/>
          <a:ext cx="9007475" cy="1447800"/>
        </p:xfrm>
        <a:graphic>
          <a:graphicData uri="http://schemas.openxmlformats.org/presentationml/2006/ole">
            <p:oleObj spid="_x0000_s4099" name="Document" r:id="rId3" imgW="8056450" imgH="1297187" progId="Word.Document.12">
              <p:embed/>
            </p:oleObj>
          </a:graphicData>
        </a:graphic>
      </p:graphicFrame>
      <p:graphicFrame>
        <p:nvGraphicFramePr>
          <p:cNvPr id="4100" name="Object 4"/>
          <p:cNvGraphicFramePr>
            <a:graphicFrameLocks noChangeAspect="1"/>
          </p:cNvGraphicFramePr>
          <p:nvPr/>
        </p:nvGraphicFramePr>
        <p:xfrm>
          <a:off x="1219200" y="1447800"/>
          <a:ext cx="9448800" cy="1021014"/>
        </p:xfrm>
        <a:graphic>
          <a:graphicData uri="http://schemas.openxmlformats.org/presentationml/2006/ole">
            <p:oleObj spid="_x0000_s4100" name="Document" r:id="rId4" imgW="5949456" imgH="643907" progId="Word.Document.12">
              <p:embed/>
            </p:oleObj>
          </a:graphicData>
        </a:graphic>
      </p:graphicFrame>
      <p:graphicFrame>
        <p:nvGraphicFramePr>
          <p:cNvPr id="4101" name="Object 5"/>
          <p:cNvGraphicFramePr>
            <a:graphicFrameLocks noChangeAspect="1"/>
          </p:cNvGraphicFramePr>
          <p:nvPr/>
        </p:nvGraphicFramePr>
        <p:xfrm>
          <a:off x="-381000" y="4419600"/>
          <a:ext cx="10287001" cy="1045716"/>
        </p:xfrm>
        <a:graphic>
          <a:graphicData uri="http://schemas.openxmlformats.org/presentationml/2006/ole">
            <p:oleObj spid="_x0000_s4101" name="Document" r:id="rId5" imgW="5949456" imgH="604248" progId="Word.Document.12">
              <p:embed/>
            </p:oleObj>
          </a:graphicData>
        </a:graphic>
      </p:graphicFrame>
      <p:graphicFrame>
        <p:nvGraphicFramePr>
          <p:cNvPr id="4102" name="Object 6"/>
          <p:cNvGraphicFramePr>
            <a:graphicFrameLocks noChangeAspect="1"/>
          </p:cNvGraphicFramePr>
          <p:nvPr/>
        </p:nvGraphicFramePr>
        <p:xfrm>
          <a:off x="0" y="5410200"/>
          <a:ext cx="9128125" cy="1325563"/>
        </p:xfrm>
        <a:graphic>
          <a:graphicData uri="http://schemas.openxmlformats.org/presentationml/2006/ole">
            <p:oleObj spid="_x0000_s4102" name="Document" r:id="rId6" imgW="5949456" imgH="866354" progId="Word.Document.12">
              <p:embed/>
            </p:oleObj>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Generalize</a:t>
            </a:r>
            <a:endParaRPr lang="en-US" u="sng" dirty="0"/>
          </a:p>
        </p:txBody>
      </p:sp>
      <p:sp>
        <p:nvSpPr>
          <p:cNvPr id="5" name="Content Placeholder 4"/>
          <p:cNvSpPr>
            <a:spLocks noGrp="1"/>
          </p:cNvSpPr>
          <p:nvPr>
            <p:ph sz="quarter" idx="1"/>
          </p:nvPr>
        </p:nvSpPr>
        <p:spPr>
          <a:xfrm>
            <a:off x="914400" y="1447800"/>
            <a:ext cx="7772400" cy="4572000"/>
          </a:xfrm>
        </p:spPr>
        <p:txBody>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Can break up fraction by partial fraction decomposition</a:t>
            </a:r>
            <a:endParaRPr lang="en-US" dirty="0"/>
          </a:p>
        </p:txBody>
      </p:sp>
      <p:graphicFrame>
        <p:nvGraphicFramePr>
          <p:cNvPr id="5123" name="Object 3"/>
          <p:cNvGraphicFramePr>
            <a:graphicFrameLocks noChangeAspect="1"/>
          </p:cNvGraphicFramePr>
          <p:nvPr/>
        </p:nvGraphicFramePr>
        <p:xfrm>
          <a:off x="1447800" y="4114800"/>
          <a:ext cx="5949950" cy="1009650"/>
        </p:xfrm>
        <a:graphic>
          <a:graphicData uri="http://schemas.openxmlformats.org/presentationml/2006/ole">
            <p:oleObj spid="_x0000_s5123" name="Document" r:id="rId3" imgW="5949456" imgH="1009124" progId="Word.Document.12">
              <p:embed/>
            </p:oleObj>
          </a:graphicData>
        </a:graphic>
      </p:graphicFrame>
      <p:graphicFrame>
        <p:nvGraphicFramePr>
          <p:cNvPr id="5124" name="Object 4"/>
          <p:cNvGraphicFramePr>
            <a:graphicFrameLocks noChangeAspect="1"/>
          </p:cNvGraphicFramePr>
          <p:nvPr/>
        </p:nvGraphicFramePr>
        <p:xfrm>
          <a:off x="1524000" y="1905000"/>
          <a:ext cx="5949950" cy="461963"/>
        </p:xfrm>
        <a:graphic>
          <a:graphicData uri="http://schemas.openxmlformats.org/presentationml/2006/ole">
            <p:oleObj spid="_x0000_s5124" name="Document" r:id="rId4" imgW="5949456" imgH="461478" progId="Word.Document.12">
              <p:embed/>
            </p:oleObj>
          </a:graphicData>
        </a:graphic>
      </p:graphicFrame>
      <p:graphicFrame>
        <p:nvGraphicFramePr>
          <p:cNvPr id="5125" name="Object 5"/>
          <p:cNvGraphicFramePr>
            <a:graphicFrameLocks noChangeAspect="1"/>
          </p:cNvGraphicFramePr>
          <p:nvPr/>
        </p:nvGraphicFramePr>
        <p:xfrm>
          <a:off x="914400" y="2590800"/>
          <a:ext cx="7878763" cy="1874838"/>
        </p:xfrm>
        <a:graphic>
          <a:graphicData uri="http://schemas.openxmlformats.org/presentationml/2006/ole">
            <p:oleObj spid="_x0000_s5125" name="Document" r:id="rId5" imgW="5949456" imgH="1576958"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Geometric Series</a:t>
            </a:r>
            <a:endParaRPr lang="en-US" u="sng" dirty="0"/>
          </a:p>
        </p:txBody>
      </p:sp>
      <p:sp>
        <p:nvSpPr>
          <p:cNvPr id="3" name="Content Placeholder 2"/>
          <p:cNvSpPr>
            <a:spLocks noGrp="1"/>
          </p:cNvSpPr>
          <p:nvPr>
            <p:ph sz="quarter" idx="1"/>
          </p:nvPr>
        </p:nvSpPr>
        <p:spPr/>
        <p:txBody>
          <a:bodyPr/>
          <a:lstStyle/>
          <a:p>
            <a:pPr>
              <a:buNone/>
            </a:pPr>
            <a:r>
              <a:rPr lang="en-US" dirty="0" smtClean="0"/>
              <a:t>Each </a:t>
            </a:r>
            <a:r>
              <a:rPr lang="en-US" dirty="0" smtClean="0"/>
              <a:t>fraction on the right hand side can be put in a geometric series:</a:t>
            </a:r>
            <a:endParaRPr lang="en-US" dirty="0"/>
          </a:p>
        </p:txBody>
      </p:sp>
      <p:graphicFrame>
        <p:nvGraphicFramePr>
          <p:cNvPr id="6146" name="Object 2"/>
          <p:cNvGraphicFramePr>
            <a:graphicFrameLocks noChangeAspect="1"/>
          </p:cNvGraphicFramePr>
          <p:nvPr/>
        </p:nvGraphicFramePr>
        <p:xfrm>
          <a:off x="762000" y="2438400"/>
          <a:ext cx="8767125" cy="2998787"/>
        </p:xfrm>
        <a:graphic>
          <a:graphicData uri="http://schemas.openxmlformats.org/presentationml/2006/ole">
            <p:oleObj spid="_x0000_s6146" name="Document" r:id="rId3" imgW="5949456" imgH="2035192"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t>Matching Terms</a:t>
            </a:r>
            <a:endParaRPr lang="en-US" u="sng" dirty="0"/>
          </a:p>
        </p:txBody>
      </p:sp>
      <p:sp>
        <p:nvSpPr>
          <p:cNvPr id="3" name="Content Placeholder 2"/>
          <p:cNvSpPr>
            <a:spLocks noGrp="1"/>
          </p:cNvSpPr>
          <p:nvPr>
            <p:ph sz="quarter" idx="1"/>
          </p:nvPr>
        </p:nvSpPr>
        <p:spPr/>
        <p:txBody>
          <a:bodyPr/>
          <a:lstStyle/>
          <a:p>
            <a:pPr>
              <a:buNone/>
            </a:pPr>
            <a:endParaRPr lang="en-US" dirty="0" smtClean="0"/>
          </a:p>
          <a:p>
            <a:pPr>
              <a:buNone/>
            </a:pPr>
            <a:r>
              <a:rPr lang="en-US" dirty="0" smtClean="0"/>
              <a:t>Now </a:t>
            </a:r>
            <a:r>
              <a:rPr lang="en-US" dirty="0" smtClean="0"/>
              <a:t>matching constant, linear, and quadratic terms</a:t>
            </a:r>
            <a:r>
              <a:rPr lang="en-US" dirty="0" smtClean="0"/>
              <a:t>:</a:t>
            </a:r>
          </a:p>
          <a:p>
            <a:pPr>
              <a:buNone/>
            </a:pPr>
            <a:endParaRPr lang="en-US" dirty="0" smtClean="0"/>
          </a:p>
          <a:p>
            <a:pPr>
              <a:buNone/>
            </a:pPr>
            <a:endParaRPr lang="en-US" dirty="0" smtClean="0"/>
          </a:p>
          <a:p>
            <a:pPr>
              <a:buNone/>
            </a:pPr>
            <a:endParaRPr lang="en-US" dirty="0" smtClean="0"/>
          </a:p>
          <a:p>
            <a:pPr>
              <a:buNone/>
            </a:pPr>
            <a:r>
              <a:rPr lang="en-US" dirty="0" smtClean="0"/>
              <a:t>Now </a:t>
            </a:r>
            <a:r>
              <a:rPr lang="en-US" dirty="0" smtClean="0"/>
              <a:t>for more general and larger exponents:</a:t>
            </a:r>
          </a:p>
          <a:p>
            <a:pPr>
              <a:buNone/>
            </a:pPr>
            <a:endParaRPr lang="en-US" dirty="0"/>
          </a:p>
        </p:txBody>
      </p:sp>
      <p:graphicFrame>
        <p:nvGraphicFramePr>
          <p:cNvPr id="7171" name="Object 3"/>
          <p:cNvGraphicFramePr>
            <a:graphicFrameLocks noChangeAspect="1"/>
          </p:cNvGraphicFramePr>
          <p:nvPr/>
        </p:nvGraphicFramePr>
        <p:xfrm>
          <a:off x="533400" y="2438400"/>
          <a:ext cx="7535072" cy="3124200"/>
        </p:xfrm>
        <a:graphic>
          <a:graphicData uri="http://schemas.openxmlformats.org/presentationml/2006/ole">
            <p:oleObj spid="_x0000_s7171" name="Document" r:id="rId3" imgW="5949456" imgH="2467107"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290</TotalTime>
  <Words>260</Words>
  <Application>Microsoft Office PowerPoint</Application>
  <PresentationFormat>On-screen Show (4:3)</PresentationFormat>
  <Paragraphs>57</Paragraphs>
  <Slides>11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Equity</vt:lpstr>
      <vt:lpstr>Word 2007 Document</vt:lpstr>
      <vt:lpstr>Roots by Recursion</vt:lpstr>
      <vt:lpstr>Brief History</vt:lpstr>
      <vt:lpstr>Quadratic Formula</vt:lpstr>
      <vt:lpstr>Rewrite equation</vt:lpstr>
      <vt:lpstr>Recursion Equations</vt:lpstr>
      <vt:lpstr>Compare</vt:lpstr>
      <vt:lpstr>Generalize</vt:lpstr>
      <vt:lpstr>Geometric Series</vt:lpstr>
      <vt:lpstr>Matching Terms</vt:lpstr>
      <vt:lpstr>The Root</vt:lpstr>
      <vt:lpstr>The End</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Roots by Recursion</dc:title>
  <dc:creator>Owner</dc:creator>
  <cp:lastModifiedBy>Owner</cp:lastModifiedBy>
  <cp:revision>7</cp:revision>
  <dcterms:created xsi:type="dcterms:W3CDTF">2013-04-04T20:51:07Z</dcterms:created>
  <dcterms:modified xsi:type="dcterms:W3CDTF">2013-04-05T01:41:16Z</dcterms:modified>
</cp:coreProperties>
</file>