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8" r:id="rId2"/>
    <p:sldId id="257" r:id="rId3"/>
    <p:sldId id="267" r:id="rId4"/>
    <p:sldId id="281" r:id="rId5"/>
    <p:sldId id="282" r:id="rId6"/>
    <p:sldId id="283" r:id="rId7"/>
    <p:sldId id="262" r:id="rId8"/>
    <p:sldId id="264" r:id="rId9"/>
    <p:sldId id="260" r:id="rId10"/>
    <p:sldId id="268" r:id="rId11"/>
    <p:sldId id="269" r:id="rId12"/>
    <p:sldId id="270" r:id="rId13"/>
    <p:sldId id="271" r:id="rId14"/>
    <p:sldId id="278" r:id="rId15"/>
    <p:sldId id="279" r:id="rId16"/>
    <p:sldId id="272" r:id="rId17"/>
    <p:sldId id="273" r:id="rId18"/>
    <p:sldId id="261" r:id="rId19"/>
    <p:sldId id="274" r:id="rId20"/>
    <p:sldId id="284" r:id="rId21"/>
    <p:sldId id="263" r:id="rId22"/>
    <p:sldId id="285" r:id="rId23"/>
    <p:sldId id="276" r:id="rId24"/>
    <p:sldId id="286" r:id="rId25"/>
    <p:sldId id="275" r:id="rId26"/>
    <p:sldId id="277"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8" autoAdjust="0"/>
    <p:restoredTop sz="94660"/>
  </p:normalViewPr>
  <p:slideViewPr>
    <p:cSldViewPr>
      <p:cViewPr varScale="1">
        <p:scale>
          <a:sx n="78" d="100"/>
          <a:sy n="78" d="100"/>
        </p:scale>
        <p:origin x="-93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B3EB21-7A43-486F-9111-5706F383418A}" type="datetimeFigureOut">
              <a:rPr lang="en-US" smtClean="0"/>
              <a:pPr/>
              <a:t>3/29/2013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D9AE94-7635-4DB5-BEA1-05FFF9B783F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9AE94-7635-4DB5-BEA1-05FFF9B783F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9AE94-7635-4DB5-BEA1-05FFF9B783F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9AE94-7635-4DB5-BEA1-05FFF9B783F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9AE94-7635-4DB5-BEA1-05FFF9B783F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9AE94-7635-4DB5-BEA1-05FFF9B783F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9AE94-7635-4DB5-BEA1-05FFF9B783F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9AE94-7635-4DB5-BEA1-05FFF9B783F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9AE94-7635-4DB5-BEA1-05FFF9B783F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9AE94-7635-4DB5-BEA1-05FFF9B783F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9AE94-7635-4DB5-BEA1-05FFF9B783F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9AE94-7635-4DB5-BEA1-05FFF9B783F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9AE94-7635-4DB5-BEA1-05FFF9B783F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9AE94-7635-4DB5-BEA1-05FFF9B783F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9AE94-7635-4DB5-BEA1-05FFF9B783F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9AE94-7635-4DB5-BEA1-05FFF9B783F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9AE94-7635-4DB5-BEA1-05FFF9B783F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9AE94-7635-4DB5-BEA1-05FFF9B783F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9AE94-7635-4DB5-BEA1-05FFF9B783F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9AE94-7635-4DB5-BEA1-05FFF9B783F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9AE94-7635-4DB5-BEA1-05FFF9B783FC}"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9AE94-7635-4DB5-BEA1-05FFF9B783F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9AE94-7635-4DB5-BEA1-05FFF9B783F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9AE94-7635-4DB5-BEA1-05FFF9B783F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9AE94-7635-4DB5-BEA1-05FFF9B783F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9AE94-7635-4DB5-BEA1-05FFF9B783F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9AE94-7635-4DB5-BEA1-05FFF9B783F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9AE94-7635-4DB5-BEA1-05FFF9B783F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26261E-3DF9-43B6-9322-671C0CA23B97}" type="datetimeFigureOut">
              <a:rPr lang="en-US" smtClean="0"/>
              <a:pPr/>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591CF-1C76-4734-B2D2-FFEC943E8A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26261E-3DF9-43B6-9322-671C0CA23B97}" type="datetimeFigureOut">
              <a:rPr lang="en-US" smtClean="0"/>
              <a:pPr/>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591CF-1C76-4734-B2D2-FFEC943E8A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26261E-3DF9-43B6-9322-671C0CA23B97}" type="datetimeFigureOut">
              <a:rPr lang="en-US" smtClean="0"/>
              <a:pPr/>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591CF-1C76-4734-B2D2-FFEC943E8A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26261E-3DF9-43B6-9322-671C0CA23B97}" type="datetimeFigureOut">
              <a:rPr lang="en-US" smtClean="0"/>
              <a:pPr/>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591CF-1C76-4734-B2D2-FFEC943E8A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26261E-3DF9-43B6-9322-671C0CA23B97}" type="datetimeFigureOut">
              <a:rPr lang="en-US" smtClean="0"/>
              <a:pPr/>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591CF-1C76-4734-B2D2-FFEC943E8A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26261E-3DF9-43B6-9322-671C0CA23B97}" type="datetimeFigureOut">
              <a:rPr lang="en-US" smtClean="0"/>
              <a:pPr/>
              <a:t>3/29/2013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591CF-1C76-4734-B2D2-FFEC943E8A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26261E-3DF9-43B6-9322-671C0CA23B97}" type="datetimeFigureOut">
              <a:rPr lang="en-US" smtClean="0"/>
              <a:pPr/>
              <a:t>3/29/2013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E591CF-1C76-4734-B2D2-FFEC943E8A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26261E-3DF9-43B6-9322-671C0CA23B97}" type="datetimeFigureOut">
              <a:rPr lang="en-US" smtClean="0"/>
              <a:pPr/>
              <a:t>3/29/2013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E591CF-1C76-4734-B2D2-FFEC943E8A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6261E-3DF9-43B6-9322-671C0CA23B97}" type="datetimeFigureOut">
              <a:rPr lang="en-US" smtClean="0"/>
              <a:pPr/>
              <a:t>3/29/2013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E591CF-1C76-4734-B2D2-FFEC943E8A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26261E-3DF9-43B6-9322-671C0CA23B97}" type="datetimeFigureOut">
              <a:rPr lang="en-US" smtClean="0"/>
              <a:pPr/>
              <a:t>3/29/2013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591CF-1C76-4734-B2D2-FFEC943E8A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26261E-3DF9-43B6-9322-671C0CA23B97}" type="datetimeFigureOut">
              <a:rPr lang="en-US" smtClean="0"/>
              <a:pPr/>
              <a:t>3/29/2013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591CF-1C76-4734-B2D2-FFEC943E8A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6261E-3DF9-43B6-9322-671C0CA23B97}" type="datetimeFigureOut">
              <a:rPr lang="en-US" smtClean="0"/>
              <a:pPr/>
              <a:t>3/29/2013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591CF-1C76-4734-B2D2-FFEC943E8A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4.xml"/><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hyperlink" Target="http://johncarlosbaez.wordpress.com/2011/12/02/babylon-and-the-square-root-of-2/" TargetMode="External"/><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26.xml.rels><?xml version="1.0" encoding="UTF-8" standalone="yes"?>
<Relationships xmlns="http://schemas.openxmlformats.org/package/2006/relationships"><Relationship Id="rId3" Type="http://schemas.openxmlformats.org/officeDocument/2006/relationships/hyperlink" Target="http://johncarlosbaez.wordpress.com/2011/12/02/babylon-and-the-square-root-of-2/"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johncarlosbaez.wordpress.com/2011/12/02/babylon-and-the-square-root-of-2/"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9000"/>
            <a:ext cx="9144000" cy="1981200"/>
          </a:xfrm>
        </p:spPr>
        <p:txBody>
          <a:bodyPr>
            <a:normAutofit fontScale="90000"/>
          </a:bodyPr>
          <a:lstStyle/>
          <a:p>
            <a:r>
              <a:rPr lang="en-US" dirty="0"/>
              <a:t>Using Origami </a:t>
            </a:r>
            <a:r>
              <a:rPr lang="en-US" dirty="0" smtClean="0"/>
              <a:t>to Find </a:t>
            </a:r>
            <a:br>
              <a:rPr lang="en-US" dirty="0" smtClean="0"/>
            </a:br>
            <a:r>
              <a:rPr lang="en-US" dirty="0" smtClean="0"/>
              <a:t>Rational </a:t>
            </a:r>
            <a:r>
              <a:rPr lang="en-US" dirty="0"/>
              <a:t>Approximations of Irrational </a:t>
            </a:r>
            <a:r>
              <a:rPr lang="en-US" dirty="0" smtClean="0"/>
              <a:t>Roots</a:t>
            </a:r>
            <a:br>
              <a:rPr lang="en-US" dirty="0" smtClean="0"/>
            </a:br>
            <a:r>
              <a:rPr lang="en-US" dirty="0"/>
              <a:t/>
            </a:r>
            <a:br>
              <a:rPr lang="en-US" dirty="0"/>
            </a:br>
            <a:r>
              <a:rPr lang="en-US" sz="3600" dirty="0" smtClean="0"/>
              <a:t>Jeremy Lee</a:t>
            </a:r>
            <a:r>
              <a:rPr lang="en-US" sz="2200" dirty="0" smtClean="0"/>
              <a:t/>
            </a:r>
            <a:br>
              <a:rPr lang="en-US" sz="2200" dirty="0" smtClean="0"/>
            </a:br>
            <a:r>
              <a:rPr lang="en-US" sz="2200" dirty="0" smtClean="0"/>
              <a:t>Amherst Regional High School</a:t>
            </a:r>
            <a:br>
              <a:rPr lang="en-US" sz="2200" dirty="0" smtClean="0"/>
            </a:br>
            <a:r>
              <a:rPr lang="en-US" sz="2200" dirty="0" smtClean="0"/>
              <a:t>Hudson River Undergraduate Mathematics Conference</a:t>
            </a:r>
            <a:br>
              <a:rPr lang="en-US" sz="2200" dirty="0" smtClean="0"/>
            </a:br>
            <a:r>
              <a:rPr lang="en-US" sz="2200" dirty="0" smtClean="0"/>
              <a:t>Williams College</a:t>
            </a:r>
            <a:br>
              <a:rPr lang="en-US" sz="2200" dirty="0" smtClean="0"/>
            </a:br>
            <a:r>
              <a:rPr lang="en-US" sz="2200" dirty="0" smtClean="0"/>
              <a:t> April 6</a:t>
            </a:r>
            <a:r>
              <a:rPr lang="en-US" sz="2200" baseline="30000" dirty="0" smtClean="0"/>
              <a:t>th</a:t>
            </a:r>
            <a:r>
              <a:rPr lang="en-US" sz="2200" dirty="0" smtClean="0"/>
              <a:t>, 2013</a:t>
            </a:r>
            <a:endParaRPr lang="en-US" sz="2200" dirty="0"/>
          </a:p>
        </p:txBody>
      </p:sp>
      <p:pic>
        <p:nvPicPr>
          <p:cNvPr id="4" name="Picture 3" descr="DSCN1033.JPG"/>
          <p:cNvPicPr>
            <a:picLocks noChangeAspect="1"/>
          </p:cNvPicPr>
          <p:nvPr/>
        </p:nvPicPr>
        <p:blipFill>
          <a:blip r:embed="rId3" cstate="print"/>
          <a:srcRect l="23407" r="3333"/>
          <a:stretch>
            <a:fillRect/>
          </a:stretch>
        </p:blipFill>
        <p:spPr>
          <a:xfrm>
            <a:off x="381000" y="228600"/>
            <a:ext cx="2971800" cy="2209800"/>
          </a:xfrm>
          <a:prstGeom prst="rect">
            <a:avLst/>
          </a:prstGeom>
        </p:spPr>
      </p:pic>
      <p:pic>
        <p:nvPicPr>
          <p:cNvPr id="7" name="Picture 6" descr="DSCN1036.JPG"/>
          <p:cNvPicPr>
            <a:picLocks noChangeAspect="1"/>
          </p:cNvPicPr>
          <p:nvPr/>
        </p:nvPicPr>
        <p:blipFill>
          <a:blip r:embed="rId4" cstate="print"/>
          <a:srcRect l="5263" b="23684"/>
          <a:stretch>
            <a:fillRect/>
          </a:stretch>
        </p:blipFill>
        <p:spPr>
          <a:xfrm>
            <a:off x="5638800" y="228600"/>
            <a:ext cx="3200400" cy="2209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Fractions Method</a:t>
            </a:r>
            <a:endParaRPr lang="en-US" dirty="0"/>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531" name="Object 3"/>
          <p:cNvGraphicFramePr>
            <a:graphicFrameLocks noChangeAspect="1"/>
          </p:cNvGraphicFramePr>
          <p:nvPr/>
        </p:nvGraphicFramePr>
        <p:xfrm>
          <a:off x="1616075" y="1951038"/>
          <a:ext cx="5832475" cy="3489325"/>
        </p:xfrm>
        <a:graphic>
          <a:graphicData uri="http://schemas.openxmlformats.org/presentationml/2006/ole">
            <p:oleObj spid="_x0000_s38914" name="Equation" r:id="rId4" imgW="1612800" imgH="965160" progId="Equation.3">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Fractions Method</a:t>
            </a:r>
            <a:endParaRPr lang="en-US" dirty="0"/>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531" name="Object 3"/>
          <p:cNvGraphicFramePr>
            <a:graphicFrameLocks noChangeAspect="1"/>
          </p:cNvGraphicFramePr>
          <p:nvPr/>
        </p:nvGraphicFramePr>
        <p:xfrm>
          <a:off x="1708150" y="1951038"/>
          <a:ext cx="5648325" cy="3489325"/>
        </p:xfrm>
        <a:graphic>
          <a:graphicData uri="http://schemas.openxmlformats.org/presentationml/2006/ole">
            <p:oleObj spid="_x0000_s39938" name="Equation" r:id="rId4" imgW="1562040" imgH="965160" progId="Equation.3">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Fractions Method</a:t>
            </a:r>
            <a:endParaRPr lang="en-US" dirty="0"/>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531" name="Object 3"/>
          <p:cNvGraphicFramePr>
            <a:graphicFrameLocks noChangeAspect="1"/>
          </p:cNvGraphicFramePr>
          <p:nvPr/>
        </p:nvGraphicFramePr>
        <p:xfrm>
          <a:off x="1822450" y="1951038"/>
          <a:ext cx="5419725" cy="3489325"/>
        </p:xfrm>
        <a:graphic>
          <a:graphicData uri="http://schemas.openxmlformats.org/presentationml/2006/ole">
            <p:oleObj spid="_x0000_s40962" name="Equation" r:id="rId4" imgW="1498320" imgH="96516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Fractions Method</a:t>
            </a:r>
            <a:endParaRPr lang="en-US" dirty="0"/>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531" name="Object 3"/>
          <p:cNvGraphicFramePr>
            <a:graphicFrameLocks noChangeAspect="1"/>
          </p:cNvGraphicFramePr>
          <p:nvPr/>
        </p:nvGraphicFramePr>
        <p:xfrm>
          <a:off x="1936750" y="1951038"/>
          <a:ext cx="5191125" cy="3489325"/>
        </p:xfrm>
        <a:graphic>
          <a:graphicData uri="http://schemas.openxmlformats.org/presentationml/2006/ole">
            <p:oleObj spid="_x0000_s41986" name="Equation" r:id="rId4" imgW="1434960" imgH="965160" progId="Equation.3">
              <p:embed/>
            </p:oleObj>
          </a:graphicData>
        </a:graphic>
      </p:graphicFrame>
      <p:sp>
        <p:nvSpPr>
          <p:cNvPr id="6" name="TextBox 5"/>
          <p:cNvSpPr txBox="1"/>
          <p:nvPr/>
        </p:nvSpPr>
        <p:spPr>
          <a:xfrm>
            <a:off x="685800" y="5791200"/>
            <a:ext cx="7620000" cy="369332"/>
          </a:xfrm>
          <a:prstGeom prst="rect">
            <a:avLst/>
          </a:prstGeom>
          <a:noFill/>
        </p:spPr>
        <p:txBody>
          <a:bodyPr wrap="square" rtlCol="0">
            <a:spAutoFit/>
          </a:bodyPr>
          <a:lstStyle/>
          <a:p>
            <a:r>
              <a:rPr lang="en-US" b="1" dirty="0" smtClean="0"/>
              <a:t>There will be twos continuing throughout the fraction after one. </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How to Use Continued Fractions to Build Approximations</a:t>
            </a:r>
            <a:endParaRPr lang="en-US" dirty="0"/>
          </a:p>
        </p:txBody>
      </p:sp>
      <p:graphicFrame>
        <p:nvGraphicFramePr>
          <p:cNvPr id="78850" name="Object 3"/>
          <p:cNvGraphicFramePr>
            <a:graphicFrameLocks noChangeAspect="1"/>
          </p:cNvGraphicFramePr>
          <p:nvPr/>
        </p:nvGraphicFramePr>
        <p:xfrm>
          <a:off x="1219200" y="2057400"/>
          <a:ext cx="1606550" cy="781050"/>
        </p:xfrm>
        <a:graphic>
          <a:graphicData uri="http://schemas.openxmlformats.org/presentationml/2006/ole">
            <p:oleObj spid="_x0000_s78850" name="Equation" r:id="rId4" imgW="444240" imgH="215640" progId="Equation.3">
              <p:embed/>
            </p:oleObj>
          </a:graphicData>
        </a:graphic>
      </p:graphicFrame>
      <p:graphicFrame>
        <p:nvGraphicFramePr>
          <p:cNvPr id="78851" name="Object 3"/>
          <p:cNvGraphicFramePr>
            <a:graphicFrameLocks noChangeAspect="1"/>
          </p:cNvGraphicFramePr>
          <p:nvPr/>
        </p:nvGraphicFramePr>
        <p:xfrm>
          <a:off x="1219200" y="2971800"/>
          <a:ext cx="1828800" cy="776721"/>
        </p:xfrm>
        <a:graphic>
          <a:graphicData uri="http://schemas.openxmlformats.org/presentationml/2006/ole">
            <p:oleObj spid="_x0000_s78851" name="Equation" r:id="rId5" imgW="927000" imgH="393480" progId="Equation.3">
              <p:embed/>
            </p:oleObj>
          </a:graphicData>
        </a:graphic>
      </p:graphicFrame>
      <p:graphicFrame>
        <p:nvGraphicFramePr>
          <p:cNvPr id="78852" name="Object 4"/>
          <p:cNvGraphicFramePr>
            <a:graphicFrameLocks noChangeAspect="1"/>
          </p:cNvGraphicFramePr>
          <p:nvPr/>
        </p:nvGraphicFramePr>
        <p:xfrm>
          <a:off x="1143000" y="3886200"/>
          <a:ext cx="2133600" cy="1065331"/>
        </p:xfrm>
        <a:graphic>
          <a:graphicData uri="http://schemas.openxmlformats.org/presentationml/2006/ole">
            <p:oleObj spid="_x0000_s78852" name="Equation" r:id="rId6" imgW="1168200" imgH="583920" progId="Equation.3">
              <p:embed/>
            </p:oleObj>
          </a:graphicData>
        </a:graphic>
      </p:graphicFrame>
      <p:graphicFrame>
        <p:nvGraphicFramePr>
          <p:cNvPr id="78853" name="Object 5"/>
          <p:cNvGraphicFramePr>
            <a:graphicFrameLocks noChangeAspect="1"/>
          </p:cNvGraphicFramePr>
          <p:nvPr/>
        </p:nvGraphicFramePr>
        <p:xfrm>
          <a:off x="1143000" y="4953000"/>
          <a:ext cx="2689225" cy="1412875"/>
        </p:xfrm>
        <a:graphic>
          <a:graphicData uri="http://schemas.openxmlformats.org/presentationml/2006/ole">
            <p:oleObj spid="_x0000_s78853" name="Equation" r:id="rId7" imgW="1473120" imgH="774360" progId="Equation.3">
              <p:embed/>
            </p:oleObj>
          </a:graphicData>
        </a:graphic>
      </p:graphicFrame>
      <p:pic>
        <p:nvPicPr>
          <p:cNvPr id="10" name="Picture 3"/>
          <p:cNvPicPr>
            <a:picLocks noChangeAspect="1" noChangeArrowheads="1"/>
          </p:cNvPicPr>
          <p:nvPr/>
        </p:nvPicPr>
        <p:blipFill>
          <a:blip r:embed="rId8" cstate="print"/>
          <a:srcRect l="1355" t="21000" r="89792" b="53056"/>
          <a:stretch>
            <a:fillRect/>
          </a:stretch>
        </p:blipFill>
        <p:spPr bwMode="auto">
          <a:xfrm>
            <a:off x="5257800" y="2209800"/>
            <a:ext cx="2438400" cy="4208391"/>
          </a:xfrm>
          <a:prstGeom prst="rect">
            <a:avLst/>
          </a:prstGeom>
          <a:noFill/>
          <a:ln w="28575">
            <a:solidFill>
              <a:schemeClr val="tx1"/>
            </a:solidFill>
            <a:miter lim="800000"/>
            <a:headEnd/>
            <a:tailEnd/>
          </a:ln>
        </p:spPr>
      </p:pic>
      <p:sp>
        <p:nvSpPr>
          <p:cNvPr id="11" name="TextBox 10"/>
          <p:cNvSpPr txBox="1"/>
          <p:nvPr/>
        </p:nvSpPr>
        <p:spPr>
          <a:xfrm>
            <a:off x="5257800" y="2133600"/>
            <a:ext cx="2438400" cy="369332"/>
          </a:xfrm>
          <a:prstGeom prst="rect">
            <a:avLst/>
          </a:prstGeom>
          <a:solidFill>
            <a:schemeClr val="bg1"/>
          </a:solidFill>
          <a:ln>
            <a:solidFill>
              <a:schemeClr val="tx1"/>
            </a:solidFill>
          </a:ln>
        </p:spPr>
        <p:txBody>
          <a:bodyPr wrap="square" rtlCol="0">
            <a:spAutoFit/>
          </a:bodyPr>
          <a:lstStyle/>
          <a:p>
            <a:r>
              <a:rPr lang="en-US" dirty="0" smtClean="0"/>
              <a:t>        h</a:t>
            </a:r>
            <a:r>
              <a:rPr lang="en-US" baseline="-25000" dirty="0" smtClean="0"/>
              <a:t>i</a:t>
            </a:r>
            <a:r>
              <a:rPr lang="en-US" dirty="0" smtClean="0"/>
              <a:t>                     </a:t>
            </a:r>
            <a:r>
              <a:rPr lang="en-US" dirty="0" err="1" smtClean="0"/>
              <a:t>k</a:t>
            </a:r>
            <a:r>
              <a:rPr lang="en-US" baseline="-25000" dirty="0" err="1" smtClean="0"/>
              <a:t>i</a:t>
            </a:r>
            <a:endParaRPr lang="en-US" dirty="0"/>
          </a:p>
        </p:txBody>
      </p:sp>
      <p:cxnSp>
        <p:nvCxnSpPr>
          <p:cNvPr id="13" name="Straight Connector 12"/>
          <p:cNvCxnSpPr>
            <a:stCxn id="11" idx="0"/>
            <a:endCxn id="11" idx="2"/>
          </p:cNvCxnSpPr>
          <p:nvPr/>
        </p:nvCxnSpPr>
        <p:spPr>
          <a:xfrm rot="16200000" flipH="1">
            <a:off x="6292334" y="2318266"/>
            <a:ext cx="369332"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584775"/>
          </a:xfrm>
          <a:prstGeom prst="rect">
            <a:avLst/>
          </a:prstGeom>
          <a:noFill/>
        </p:spPr>
        <p:txBody>
          <a:bodyPr wrap="square" rtlCol="0">
            <a:spAutoFit/>
          </a:bodyPr>
          <a:lstStyle/>
          <a:p>
            <a:pPr algn="ctr"/>
            <a:r>
              <a:rPr lang="en-US" sz="3200" dirty="0" smtClean="0"/>
              <a:t>Rational </a:t>
            </a:r>
            <a:r>
              <a:rPr lang="en-US" sz="3200" dirty="0" smtClean="0"/>
              <a:t>Approximations Of </a:t>
            </a:r>
            <a:r>
              <a:rPr lang="en-US" sz="3200" dirty="0" smtClean="0"/>
              <a:t>the Square Root of Two</a:t>
            </a:r>
            <a:endParaRPr lang="en-US" sz="3200" dirty="0"/>
          </a:p>
        </p:txBody>
      </p:sp>
      <p:pic>
        <p:nvPicPr>
          <p:cNvPr id="79875" name="Picture 3"/>
          <p:cNvPicPr>
            <a:picLocks noChangeAspect="1" noChangeArrowheads="1"/>
          </p:cNvPicPr>
          <p:nvPr/>
        </p:nvPicPr>
        <p:blipFill>
          <a:blip r:embed="rId3" cstate="print"/>
          <a:srcRect l="1355" t="21000" r="89792" b="34319"/>
          <a:stretch>
            <a:fillRect/>
          </a:stretch>
        </p:blipFill>
        <p:spPr bwMode="auto">
          <a:xfrm>
            <a:off x="3429000" y="914400"/>
            <a:ext cx="1828800" cy="5767861"/>
          </a:xfrm>
          <a:prstGeom prst="rect">
            <a:avLst/>
          </a:prstGeom>
          <a:noFill/>
          <a:ln w="28575">
            <a:solidFill>
              <a:schemeClr val="tx1"/>
            </a:solidFill>
            <a:miter lim="800000"/>
            <a:headEnd/>
            <a:tailEnd/>
          </a:ln>
        </p:spPr>
      </p:pic>
      <p:sp>
        <p:nvSpPr>
          <p:cNvPr id="5" name="TextBox 4"/>
          <p:cNvSpPr txBox="1"/>
          <p:nvPr/>
        </p:nvSpPr>
        <p:spPr>
          <a:xfrm>
            <a:off x="3429000" y="762000"/>
            <a:ext cx="1828800" cy="369332"/>
          </a:xfrm>
          <a:prstGeom prst="rect">
            <a:avLst/>
          </a:prstGeom>
          <a:solidFill>
            <a:schemeClr val="bg1"/>
          </a:solidFill>
          <a:ln>
            <a:solidFill>
              <a:schemeClr val="tx1"/>
            </a:solidFill>
          </a:ln>
        </p:spPr>
        <p:txBody>
          <a:bodyPr wrap="square" rtlCol="0">
            <a:spAutoFit/>
          </a:bodyPr>
          <a:lstStyle/>
          <a:p>
            <a:r>
              <a:rPr lang="en-US" dirty="0" smtClean="0"/>
              <a:t>   </a:t>
            </a:r>
            <a:r>
              <a:rPr lang="en-US" dirty="0" smtClean="0"/>
              <a:t>    h</a:t>
            </a:r>
            <a:r>
              <a:rPr lang="en-US" baseline="-25000" dirty="0" smtClean="0"/>
              <a:t>i</a:t>
            </a:r>
            <a:r>
              <a:rPr lang="en-US" dirty="0" smtClean="0"/>
              <a:t>            </a:t>
            </a:r>
            <a:r>
              <a:rPr lang="en-US" dirty="0" err="1" smtClean="0"/>
              <a:t>k</a:t>
            </a:r>
            <a:r>
              <a:rPr lang="en-US" baseline="-25000" dirty="0" err="1" smtClean="0"/>
              <a:t>i</a:t>
            </a:r>
            <a:endParaRPr lang="en-US" dirty="0"/>
          </a:p>
        </p:txBody>
      </p:sp>
      <p:cxnSp>
        <p:nvCxnSpPr>
          <p:cNvPr id="6" name="Straight Connector 5"/>
          <p:cNvCxnSpPr>
            <a:stCxn id="5" idx="0"/>
            <a:endCxn id="5" idx="2"/>
          </p:cNvCxnSpPr>
          <p:nvPr/>
        </p:nvCxnSpPr>
        <p:spPr>
          <a:xfrm rot="16200000" flipH="1">
            <a:off x="4158734" y="946666"/>
            <a:ext cx="369332"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3600" dirty="0" smtClean="0"/>
              <a:t>Denoting Parts of </a:t>
            </a:r>
            <a:r>
              <a:rPr lang="en-US" sz="3600" dirty="0" smtClean="0"/>
              <a:t>the Square Root of Two </a:t>
            </a:r>
            <a:br>
              <a:rPr lang="en-US" sz="3600" dirty="0" smtClean="0"/>
            </a:br>
            <a:r>
              <a:rPr lang="en-US" sz="3600" dirty="0" smtClean="0"/>
              <a:t>Continued Fraction</a:t>
            </a:r>
            <a:endParaRPr lang="en-US" sz="3600" dirty="0"/>
          </a:p>
        </p:txBody>
      </p:sp>
      <p:graphicFrame>
        <p:nvGraphicFramePr>
          <p:cNvPr id="43010" name="Object 3"/>
          <p:cNvGraphicFramePr>
            <a:graphicFrameLocks noChangeAspect="1"/>
          </p:cNvGraphicFramePr>
          <p:nvPr/>
        </p:nvGraphicFramePr>
        <p:xfrm>
          <a:off x="2362200" y="1600200"/>
          <a:ext cx="4294202" cy="2999096"/>
        </p:xfrm>
        <a:graphic>
          <a:graphicData uri="http://schemas.openxmlformats.org/presentationml/2006/ole">
            <p:oleObj spid="_x0000_s43010" name="Equation" r:id="rId4" imgW="1434960" imgH="965160" progId="Equation.3">
              <p:embed/>
            </p:oleObj>
          </a:graphicData>
        </a:graphic>
      </p:graphicFrame>
      <p:sp>
        <p:nvSpPr>
          <p:cNvPr id="4" name="Rectangle 3"/>
          <p:cNvSpPr/>
          <p:nvPr/>
        </p:nvSpPr>
        <p:spPr>
          <a:xfrm>
            <a:off x="4648200" y="2277528"/>
            <a:ext cx="2133600" cy="23622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p:cNvSpPr/>
          <p:nvPr/>
        </p:nvSpPr>
        <p:spPr>
          <a:xfrm>
            <a:off x="3962400" y="1591728"/>
            <a:ext cx="2819400" cy="30480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p:cNvSpPr txBox="1"/>
          <p:nvPr/>
        </p:nvSpPr>
        <p:spPr>
          <a:xfrm>
            <a:off x="1524000" y="4953000"/>
            <a:ext cx="5562600" cy="1384995"/>
          </a:xfrm>
          <a:prstGeom prst="rect">
            <a:avLst/>
          </a:prstGeom>
          <a:noFill/>
        </p:spPr>
        <p:txBody>
          <a:bodyPr wrap="square" rtlCol="0">
            <a:spAutoFit/>
          </a:bodyPr>
          <a:lstStyle/>
          <a:p>
            <a:r>
              <a:rPr lang="en-US" sz="2800" b="1" dirty="0" smtClean="0"/>
              <a:t>Let Big Box equal x</a:t>
            </a:r>
          </a:p>
          <a:p>
            <a:endParaRPr lang="en-US" sz="2800" b="1" dirty="0" smtClean="0"/>
          </a:p>
          <a:p>
            <a:r>
              <a:rPr lang="en-US" sz="2800" b="1" dirty="0" smtClean="0"/>
              <a:t>What </a:t>
            </a:r>
            <a:r>
              <a:rPr lang="en-US" sz="2800" b="1" dirty="0" smtClean="0"/>
              <a:t>does the big box converge to?</a:t>
            </a:r>
            <a:endParaRPr lang="en-US" sz="2800" b="1" dirty="0"/>
          </a:p>
        </p:txBody>
      </p:sp>
      <p:sp>
        <p:nvSpPr>
          <p:cNvPr id="430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3013" name="Rectangle 5"/>
          <p:cNvSpPr>
            <a:spLocks noChangeArrowheads="1"/>
          </p:cNvSpPr>
          <p:nvPr/>
        </p:nvSpPr>
        <p:spPr bwMode="auto">
          <a:xfrm>
            <a:off x="0" y="1343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Algebra that Continued Fractions</a:t>
            </a:r>
            <a:br>
              <a:rPr lang="en-US" dirty="0" smtClean="0"/>
            </a:br>
            <a:r>
              <a:rPr lang="en-US" dirty="0" smtClean="0"/>
              <a:t>Converges to the Square Root of Two</a:t>
            </a:r>
            <a:endParaRPr lang="en-US" dirty="0"/>
          </a:p>
        </p:txBody>
      </p:sp>
      <p:graphicFrame>
        <p:nvGraphicFramePr>
          <p:cNvPr id="68611" name="Object 3"/>
          <p:cNvGraphicFramePr>
            <a:graphicFrameLocks noChangeAspect="1"/>
          </p:cNvGraphicFramePr>
          <p:nvPr/>
        </p:nvGraphicFramePr>
        <p:xfrm>
          <a:off x="762000" y="1676400"/>
          <a:ext cx="4953000" cy="3314385"/>
        </p:xfrm>
        <a:graphic>
          <a:graphicData uri="http://schemas.openxmlformats.org/presentationml/2006/ole">
            <p:oleObj spid="_x0000_s68611" name="Equation" r:id="rId4" imgW="1968480" imgH="1320480" progId="Equation.3">
              <p:embed/>
            </p:oleObj>
          </a:graphicData>
        </a:graphic>
      </p:graphicFrame>
      <p:sp>
        <p:nvSpPr>
          <p:cNvPr id="6" name="TextBox 5"/>
          <p:cNvSpPr txBox="1"/>
          <p:nvPr/>
        </p:nvSpPr>
        <p:spPr>
          <a:xfrm>
            <a:off x="990600" y="5181600"/>
            <a:ext cx="5105400" cy="369332"/>
          </a:xfrm>
          <a:prstGeom prst="rect">
            <a:avLst/>
          </a:prstGeom>
          <a:noFill/>
        </p:spPr>
        <p:txBody>
          <a:bodyPr wrap="square" rtlCol="0">
            <a:spAutoFit/>
          </a:bodyPr>
          <a:lstStyle/>
          <a:p>
            <a:r>
              <a:rPr lang="en-US" b="1" dirty="0" smtClean="0"/>
              <a:t>Why does the answer have to be                 ?</a:t>
            </a:r>
            <a:endParaRPr lang="en-US" b="1" dirty="0"/>
          </a:p>
        </p:txBody>
      </p:sp>
      <p:graphicFrame>
        <p:nvGraphicFramePr>
          <p:cNvPr id="7" name="Object 8"/>
          <p:cNvGraphicFramePr>
            <a:graphicFrameLocks noChangeAspect="1"/>
          </p:cNvGraphicFramePr>
          <p:nvPr/>
        </p:nvGraphicFramePr>
        <p:xfrm>
          <a:off x="4191000" y="5181600"/>
          <a:ext cx="911225" cy="368300"/>
        </p:xfrm>
        <a:graphic>
          <a:graphicData uri="http://schemas.openxmlformats.org/presentationml/2006/ole">
            <p:oleObj spid="_x0000_s68612" name="Equation" r:id="rId5" imgW="533160" imgH="215640" progId="Equation.3">
              <p:embed/>
            </p:oleObj>
          </a:graphicData>
        </a:graphic>
      </p:graphicFrame>
      <p:sp>
        <p:nvSpPr>
          <p:cNvPr id="8" name="TextBox 7"/>
          <p:cNvSpPr txBox="1"/>
          <p:nvPr/>
        </p:nvSpPr>
        <p:spPr>
          <a:xfrm>
            <a:off x="1066800" y="5562600"/>
            <a:ext cx="7848600" cy="646331"/>
          </a:xfrm>
          <a:prstGeom prst="rect">
            <a:avLst/>
          </a:prstGeom>
          <a:noFill/>
        </p:spPr>
        <p:txBody>
          <a:bodyPr wrap="square" rtlCol="0">
            <a:spAutoFit/>
          </a:bodyPr>
          <a:lstStyle/>
          <a:p>
            <a:r>
              <a:rPr lang="en-US" dirty="0" smtClean="0"/>
              <a:t>Assuming that this continued fraction converges, that is what x converges to.</a:t>
            </a:r>
          </a:p>
          <a:p>
            <a:r>
              <a:rPr lang="en-US" dirty="0" smtClean="0"/>
              <a:t>Therefore the continued fraction equals the square root of 2.</a:t>
            </a:r>
            <a:endParaRPr lang="en-US" dirty="0"/>
          </a:p>
        </p:txBody>
      </p:sp>
      <p:graphicFrame>
        <p:nvGraphicFramePr>
          <p:cNvPr id="68613" name="Object 3"/>
          <p:cNvGraphicFramePr>
            <a:graphicFrameLocks noChangeAspect="1"/>
          </p:cNvGraphicFramePr>
          <p:nvPr/>
        </p:nvGraphicFramePr>
        <p:xfrm>
          <a:off x="5638800" y="2667000"/>
          <a:ext cx="2598738" cy="542925"/>
        </p:xfrm>
        <a:graphic>
          <a:graphicData uri="http://schemas.openxmlformats.org/presentationml/2006/ole">
            <p:oleObj spid="_x0000_s68613" name="Equation" r:id="rId6" imgW="1155600" imgH="241200" progId="Equation.3">
              <p:embed/>
            </p:oleObj>
          </a:graphicData>
        </a:graphic>
      </p:graphicFrame>
      <p:sp>
        <p:nvSpPr>
          <p:cNvPr id="10" name="Oval 9"/>
          <p:cNvSpPr/>
          <p:nvPr/>
        </p:nvSpPr>
        <p:spPr>
          <a:xfrm>
            <a:off x="5486400" y="2286000"/>
            <a:ext cx="2895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The Babylonian Method</a:t>
            </a:r>
            <a:endParaRPr lang="en-US" dirty="0"/>
          </a:p>
        </p:txBody>
      </p:sp>
      <p:sp>
        <p:nvSpPr>
          <p:cNvPr id="665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6563" name="Object 3"/>
          <p:cNvGraphicFramePr>
            <a:graphicFrameLocks noChangeAspect="1"/>
          </p:cNvGraphicFramePr>
          <p:nvPr/>
        </p:nvGraphicFramePr>
        <p:xfrm>
          <a:off x="838200" y="2743200"/>
          <a:ext cx="3681350" cy="2286000"/>
        </p:xfrm>
        <a:graphic>
          <a:graphicData uri="http://schemas.openxmlformats.org/presentationml/2006/ole">
            <p:oleObj spid="_x0000_s66563" name="Equation" r:id="rId4" imgW="1181100" imgH="736600" progId="Equation.3">
              <p:embed/>
            </p:oleObj>
          </a:graphicData>
        </a:graphic>
      </p:graphicFrame>
      <p:sp>
        <p:nvSpPr>
          <p:cNvPr id="66565" name="Rectangle 5"/>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6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6566" name="Object 6"/>
          <p:cNvGraphicFramePr>
            <a:graphicFrameLocks noChangeAspect="1"/>
          </p:cNvGraphicFramePr>
          <p:nvPr/>
        </p:nvGraphicFramePr>
        <p:xfrm>
          <a:off x="5562600" y="2286000"/>
          <a:ext cx="2592541" cy="3886200"/>
        </p:xfrm>
        <a:graphic>
          <a:graphicData uri="http://schemas.openxmlformats.org/presentationml/2006/ole">
            <p:oleObj spid="_x0000_s66566" name="Equation" r:id="rId5" imgW="1625400" imgH="2438280" progId="Equation.3">
              <p:embed/>
            </p:oleObj>
          </a:graphicData>
        </a:graphic>
      </p:graphicFrame>
      <p:sp>
        <p:nvSpPr>
          <p:cNvPr id="66568" name="Rectangle 8"/>
          <p:cNvSpPr>
            <a:spLocks noChangeArrowheads="1"/>
          </p:cNvSpPr>
          <p:nvPr/>
        </p:nvSpPr>
        <p:spPr bwMode="auto">
          <a:xfrm>
            <a:off x="0" y="2466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4800600" y="1600200"/>
            <a:ext cx="3962400" cy="646331"/>
          </a:xfrm>
          <a:prstGeom prst="rect">
            <a:avLst/>
          </a:prstGeom>
          <a:noFill/>
        </p:spPr>
        <p:txBody>
          <a:bodyPr wrap="square" rtlCol="0">
            <a:spAutoFit/>
          </a:bodyPr>
          <a:lstStyle/>
          <a:p>
            <a:r>
              <a:rPr lang="en-US" b="1" dirty="0" smtClean="0"/>
              <a:t>Let’s try it with the square root of 2</a:t>
            </a:r>
          </a:p>
          <a:p>
            <a:r>
              <a:rPr lang="en-US" b="1" dirty="0" smtClean="0"/>
              <a:t>Have x</a:t>
            </a:r>
            <a:r>
              <a:rPr lang="en-US" b="1" baseline="-25000" dirty="0" smtClean="0"/>
              <a:t>0</a:t>
            </a:r>
            <a:r>
              <a:rPr lang="en-US" b="1" dirty="0" smtClean="0"/>
              <a:t> equal 1, our first approximate.</a:t>
            </a:r>
            <a:endParaRPr lang="en-US" b="1" dirty="0"/>
          </a:p>
        </p:txBody>
      </p:sp>
      <p:sp>
        <p:nvSpPr>
          <p:cNvPr id="6657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71" name="Rectangle 11"/>
          <p:cNvSpPr>
            <a:spLocks noChangeArrowheads="1"/>
          </p:cNvSpPr>
          <p:nvPr/>
        </p:nvSpPr>
        <p:spPr bwMode="auto">
          <a:xfrm>
            <a:off x="0" y="2009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Algebra that Babylonian Method</a:t>
            </a:r>
            <a:br>
              <a:rPr lang="en-US" dirty="0" smtClean="0"/>
            </a:br>
            <a:r>
              <a:rPr lang="en-US" dirty="0" smtClean="0"/>
              <a:t>Converges to the Square Root of Two</a:t>
            </a:r>
            <a:endParaRPr lang="en-US" dirty="0"/>
          </a:p>
        </p:txBody>
      </p:sp>
      <p:graphicFrame>
        <p:nvGraphicFramePr>
          <p:cNvPr id="71682" name="Object 2"/>
          <p:cNvGraphicFramePr>
            <a:graphicFrameLocks noChangeAspect="1"/>
          </p:cNvGraphicFramePr>
          <p:nvPr/>
        </p:nvGraphicFramePr>
        <p:xfrm>
          <a:off x="990600" y="1828800"/>
          <a:ext cx="2514600" cy="4718957"/>
        </p:xfrm>
        <a:graphic>
          <a:graphicData uri="http://schemas.openxmlformats.org/presentationml/2006/ole">
            <p:oleObj spid="_x0000_s71682" name="Equation" r:id="rId4" imgW="876300" imgH="2006600" progId="Equation.3">
              <p:embed/>
            </p:oleObj>
          </a:graphicData>
        </a:graphic>
      </p:graphicFrame>
      <p:sp>
        <p:nvSpPr>
          <p:cNvPr id="7" name="Rectangle 6"/>
          <p:cNvSpPr/>
          <p:nvPr/>
        </p:nvSpPr>
        <p:spPr>
          <a:xfrm>
            <a:off x="4572000" y="4953000"/>
            <a:ext cx="4572000" cy="1754326"/>
          </a:xfrm>
          <a:prstGeom prst="rect">
            <a:avLst/>
          </a:prstGeom>
        </p:spPr>
        <p:txBody>
          <a:bodyPr>
            <a:spAutoFit/>
          </a:bodyPr>
          <a:lstStyle/>
          <a:p>
            <a:r>
              <a:rPr lang="en-US" dirty="0" smtClean="0"/>
              <a:t>There is a wonderful blog entry that is focused on the Babylonian Method and how it works with the square root of two.</a:t>
            </a:r>
          </a:p>
          <a:p>
            <a:endParaRPr lang="en-US" dirty="0" smtClean="0"/>
          </a:p>
          <a:p>
            <a:r>
              <a:rPr lang="en-US" dirty="0" smtClean="0">
                <a:hlinkClick r:id="rId5"/>
              </a:rPr>
              <a:t>http://johncarlosbaez.wordpress.com/2011/12/02/babylon-and-the-square-root-of-2/</a:t>
            </a:r>
            <a:endParaRPr lang="en-US" dirty="0" smtClean="0"/>
          </a:p>
        </p:txBody>
      </p:sp>
      <p:sp>
        <p:nvSpPr>
          <p:cNvPr id="8" name="TextBox 7"/>
          <p:cNvSpPr txBox="1"/>
          <p:nvPr/>
        </p:nvSpPr>
        <p:spPr>
          <a:xfrm>
            <a:off x="4724400" y="1676400"/>
            <a:ext cx="3962400" cy="3046988"/>
          </a:xfrm>
          <a:prstGeom prst="rect">
            <a:avLst/>
          </a:prstGeom>
          <a:noFill/>
        </p:spPr>
        <p:txBody>
          <a:bodyPr wrap="square" rtlCol="0">
            <a:spAutoFit/>
          </a:bodyPr>
          <a:lstStyle/>
          <a:p>
            <a:r>
              <a:rPr lang="en-US" sz="2400" dirty="0" smtClean="0"/>
              <a:t>The reason why x is positive is because if the Babylonian Method converges , the result is what it will converge to.</a:t>
            </a:r>
          </a:p>
          <a:p>
            <a:endParaRPr lang="en-US" sz="2400" dirty="0" smtClean="0"/>
          </a:p>
          <a:p>
            <a:r>
              <a:rPr lang="en-US" sz="2400" dirty="0" smtClean="0"/>
              <a:t>If x is negative then the result is the negative square root of two.</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0"/>
            <a:ext cx="8610600" cy="1295400"/>
          </a:xfrm>
        </p:spPr>
        <p:txBody>
          <a:bodyPr>
            <a:normAutofit/>
          </a:bodyPr>
          <a:lstStyle/>
          <a:p>
            <a:r>
              <a:rPr lang="en-US" dirty="0" smtClean="0"/>
              <a:t>Origami Instructions</a:t>
            </a:r>
            <a:endParaRPr lang="en-US" dirty="0"/>
          </a:p>
        </p:txBody>
      </p:sp>
      <p:sp>
        <p:nvSpPr>
          <p:cNvPr id="6" name="Title 1"/>
          <p:cNvSpPr txBox="1">
            <a:spLocks/>
          </p:cNvSpPr>
          <p:nvPr/>
        </p:nvSpPr>
        <p:spPr>
          <a:xfrm>
            <a:off x="0" y="2895600"/>
            <a:ext cx="9144000" cy="1981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noProof="0" dirty="0" smtClean="0">
              <a:ln>
                <a:noFill/>
              </a:ln>
              <a:solidFill>
                <a:schemeClr val="tx1"/>
              </a:solidFill>
              <a:effectLst/>
              <a:uLnTx/>
              <a:uFillTx/>
              <a:latin typeface="+mj-lt"/>
              <a:ea typeface="+mj-ea"/>
              <a:cs typeface="+mj-cs"/>
            </a:endParaRPr>
          </a:p>
        </p:txBody>
      </p:sp>
      <p:pic>
        <p:nvPicPr>
          <p:cNvPr id="4" name="Picture 3" descr="DSCN1034.JPG"/>
          <p:cNvPicPr>
            <a:picLocks noChangeAspect="1"/>
          </p:cNvPicPr>
          <p:nvPr/>
        </p:nvPicPr>
        <p:blipFill>
          <a:blip r:embed="rId3" cstate="print"/>
          <a:srcRect l="18293" t="14634" r="8537"/>
          <a:stretch>
            <a:fillRect/>
          </a:stretch>
        </p:blipFill>
        <p:spPr>
          <a:xfrm rot="956971">
            <a:off x="688766" y="1510446"/>
            <a:ext cx="3048000" cy="2667000"/>
          </a:xfrm>
          <a:prstGeom prst="rect">
            <a:avLst/>
          </a:prstGeom>
        </p:spPr>
      </p:pic>
      <p:pic>
        <p:nvPicPr>
          <p:cNvPr id="8" name="Picture 7" descr="DSCN1038.JPG"/>
          <p:cNvPicPr>
            <a:picLocks noChangeAspect="1"/>
          </p:cNvPicPr>
          <p:nvPr/>
        </p:nvPicPr>
        <p:blipFill>
          <a:blip r:embed="rId4" cstate="print"/>
          <a:stretch>
            <a:fillRect/>
          </a:stretch>
        </p:blipFill>
        <p:spPr>
          <a:xfrm>
            <a:off x="4648200" y="3505200"/>
            <a:ext cx="3810000" cy="28575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srcRect t="21000" r="75625" b="8000"/>
          <a:stretch>
            <a:fillRect/>
          </a:stretch>
        </p:blipFill>
        <p:spPr bwMode="auto">
          <a:xfrm>
            <a:off x="533400" y="304800"/>
            <a:ext cx="3505200" cy="6381261"/>
          </a:xfrm>
          <a:prstGeom prst="rect">
            <a:avLst/>
          </a:prstGeom>
          <a:noFill/>
          <a:ln w="28575">
            <a:solidFill>
              <a:schemeClr val="tx1"/>
            </a:solidFill>
            <a:miter lim="800000"/>
            <a:headEnd/>
            <a:tailEnd/>
          </a:ln>
        </p:spPr>
      </p:pic>
      <p:sp>
        <p:nvSpPr>
          <p:cNvPr id="5" name="TextBox 4"/>
          <p:cNvSpPr txBox="1"/>
          <p:nvPr/>
        </p:nvSpPr>
        <p:spPr>
          <a:xfrm>
            <a:off x="4419600" y="3200400"/>
            <a:ext cx="4572000" cy="3139321"/>
          </a:xfrm>
          <a:prstGeom prst="rect">
            <a:avLst/>
          </a:prstGeom>
          <a:noFill/>
        </p:spPr>
        <p:txBody>
          <a:bodyPr wrap="square" rtlCol="0">
            <a:spAutoFit/>
          </a:bodyPr>
          <a:lstStyle/>
          <a:p>
            <a:r>
              <a:rPr lang="en-US" dirty="0" smtClean="0"/>
              <a:t>There is </a:t>
            </a:r>
            <a:r>
              <a:rPr lang="en-US" dirty="0" smtClean="0"/>
              <a:t>almost a </a:t>
            </a:r>
            <a:r>
              <a:rPr lang="en-US" dirty="0" smtClean="0"/>
              <a:t>common ratio between </a:t>
            </a:r>
            <a:r>
              <a:rPr lang="en-US" dirty="0" smtClean="0"/>
              <a:t>consecutive </a:t>
            </a:r>
            <a:r>
              <a:rPr lang="en-US" dirty="0" smtClean="0"/>
              <a:t>numerators </a:t>
            </a:r>
            <a:r>
              <a:rPr lang="en-US" dirty="0" smtClean="0"/>
              <a:t>of the rational </a:t>
            </a:r>
            <a:r>
              <a:rPr lang="en-US" dirty="0" smtClean="0"/>
              <a:t>approximations. </a:t>
            </a:r>
            <a:r>
              <a:rPr lang="en-US" dirty="0" smtClean="0"/>
              <a:t>There is almost a common ratio between consecutive</a:t>
            </a:r>
            <a:r>
              <a:rPr lang="en-US" dirty="0" smtClean="0"/>
              <a:t> </a:t>
            </a:r>
            <a:r>
              <a:rPr lang="en-US" dirty="0" smtClean="0"/>
              <a:t>denominators of the </a:t>
            </a:r>
            <a:r>
              <a:rPr lang="en-US" dirty="0" smtClean="0"/>
              <a:t>rational approximations</a:t>
            </a:r>
            <a:r>
              <a:rPr lang="en-US" dirty="0" smtClean="0"/>
              <a:t>.  The ratio </a:t>
            </a:r>
            <a:r>
              <a:rPr lang="en-US" dirty="0" smtClean="0"/>
              <a:t>is around</a:t>
            </a:r>
            <a:r>
              <a:rPr lang="en-US" dirty="0" smtClean="0"/>
              <a:t> </a:t>
            </a:r>
            <a:r>
              <a:rPr lang="en-US" dirty="0" smtClean="0"/>
              <a:t>1 + </a:t>
            </a:r>
            <a:r>
              <a:rPr lang="en-US" dirty="0" err="1" smtClean="0"/>
              <a:t>sqrt</a:t>
            </a:r>
            <a:r>
              <a:rPr lang="en-US" dirty="0" smtClean="0"/>
              <a:t>(2) for both of </a:t>
            </a:r>
            <a:r>
              <a:rPr lang="en-US" dirty="0" smtClean="0"/>
              <a:t>these relationships.  </a:t>
            </a:r>
          </a:p>
          <a:p>
            <a:endParaRPr lang="en-US" dirty="0" smtClean="0"/>
          </a:p>
          <a:p>
            <a:r>
              <a:rPr lang="en-US" dirty="0" smtClean="0"/>
              <a:t>Maybe</a:t>
            </a:r>
            <a:r>
              <a:rPr lang="en-US" dirty="0" smtClean="0"/>
              <a:t>, h</a:t>
            </a:r>
            <a:r>
              <a:rPr lang="en-US" baseline="-25000" dirty="0" smtClean="0"/>
              <a:t>i</a:t>
            </a:r>
            <a:r>
              <a:rPr lang="en-US" dirty="0" smtClean="0"/>
              <a:t> </a:t>
            </a:r>
            <a:r>
              <a:rPr lang="en-US" dirty="0" smtClean="0"/>
              <a:t>and </a:t>
            </a:r>
            <a:r>
              <a:rPr lang="en-US" dirty="0" err="1" smtClean="0"/>
              <a:t>k</a:t>
            </a:r>
            <a:r>
              <a:rPr lang="en-US" baseline="-25000" dirty="0" err="1" smtClean="0"/>
              <a:t>i</a:t>
            </a:r>
            <a:r>
              <a:rPr lang="en-US" dirty="0" smtClean="0"/>
              <a:t> </a:t>
            </a:r>
            <a:r>
              <a:rPr lang="en-US" dirty="0" smtClean="0"/>
              <a:t>are the sums of two geometric sequences with a common ratio of 1 + </a:t>
            </a:r>
            <a:r>
              <a:rPr lang="en-US" dirty="0" err="1" smtClean="0"/>
              <a:t>sqrt</a:t>
            </a:r>
            <a:r>
              <a:rPr lang="en-US" dirty="0" smtClean="0"/>
              <a:t>(2</a:t>
            </a:r>
            <a:r>
              <a:rPr lang="en-US" dirty="0" smtClean="0"/>
              <a:t>)</a:t>
            </a:r>
            <a:endParaRPr lang="en-US" dirty="0" smtClean="0"/>
          </a:p>
        </p:txBody>
      </p:sp>
      <p:sp>
        <p:nvSpPr>
          <p:cNvPr id="7" name="Rectangle 6"/>
          <p:cNvSpPr/>
          <p:nvPr/>
        </p:nvSpPr>
        <p:spPr>
          <a:xfrm>
            <a:off x="4343400" y="609600"/>
            <a:ext cx="4572000" cy="1323439"/>
          </a:xfrm>
          <a:prstGeom prst="rect">
            <a:avLst/>
          </a:prstGeom>
        </p:spPr>
        <p:txBody>
          <a:bodyPr>
            <a:spAutoFit/>
          </a:bodyPr>
          <a:lstStyle/>
          <a:p>
            <a:r>
              <a:rPr lang="en-US" sz="2000" b="1" dirty="0" smtClean="0"/>
              <a:t>What are the explicit formulas for each the numerator and the denominator of all rational approximations of the square root of two?</a:t>
            </a:r>
            <a:endParaRPr lang="en-US" sz="2000" b="1" dirty="0"/>
          </a:p>
        </p:txBody>
      </p:sp>
      <p:sp>
        <p:nvSpPr>
          <p:cNvPr id="8" name="TextBox 7"/>
          <p:cNvSpPr txBox="1"/>
          <p:nvPr/>
        </p:nvSpPr>
        <p:spPr>
          <a:xfrm>
            <a:off x="762000" y="125046"/>
            <a:ext cx="3276600" cy="307777"/>
          </a:xfrm>
          <a:prstGeom prst="rect">
            <a:avLst/>
          </a:prstGeom>
          <a:solidFill>
            <a:schemeClr val="bg1"/>
          </a:solidFill>
          <a:ln>
            <a:solidFill>
              <a:schemeClr val="tx1"/>
            </a:solidFill>
          </a:ln>
        </p:spPr>
        <p:txBody>
          <a:bodyPr wrap="square" rtlCol="0">
            <a:spAutoFit/>
          </a:bodyPr>
          <a:lstStyle/>
          <a:p>
            <a:r>
              <a:rPr lang="en-US" sz="1400" dirty="0" smtClean="0"/>
              <a:t>     h</a:t>
            </a:r>
            <a:r>
              <a:rPr lang="en-US" sz="1400" baseline="-25000" dirty="0" smtClean="0"/>
              <a:t>i</a:t>
            </a:r>
            <a:r>
              <a:rPr lang="en-US" sz="1400" dirty="0" smtClean="0"/>
              <a:t> </a:t>
            </a:r>
            <a:r>
              <a:rPr lang="en-US" sz="1400" dirty="0" smtClean="0"/>
              <a:t>           </a:t>
            </a:r>
            <a:r>
              <a:rPr lang="en-US" sz="1400" dirty="0" err="1" smtClean="0"/>
              <a:t>k</a:t>
            </a:r>
            <a:r>
              <a:rPr lang="en-US" sz="1400" baseline="-25000" dirty="0" err="1" smtClean="0"/>
              <a:t>i</a:t>
            </a:r>
            <a:r>
              <a:rPr lang="en-US" sz="1400" baseline="-25000" dirty="0" smtClean="0"/>
              <a:t>             </a:t>
            </a:r>
            <a:r>
              <a:rPr lang="en-US" sz="1400" dirty="0" smtClean="0"/>
              <a:t>h</a:t>
            </a:r>
            <a:r>
              <a:rPr lang="en-US" sz="1400" baseline="-25000" dirty="0" smtClean="0"/>
              <a:t>i+1</a:t>
            </a:r>
            <a:r>
              <a:rPr lang="en-US" sz="1400" dirty="0" smtClean="0"/>
              <a:t>/h</a:t>
            </a:r>
            <a:r>
              <a:rPr lang="en-US" sz="1400" baseline="-25000" dirty="0" smtClean="0"/>
              <a:t>i     </a:t>
            </a:r>
            <a:r>
              <a:rPr lang="en-US" sz="1400" dirty="0" smtClean="0"/>
              <a:t>          k</a:t>
            </a:r>
            <a:r>
              <a:rPr lang="en-US" sz="1400" baseline="-25000" dirty="0" smtClean="0"/>
              <a:t>i+1</a:t>
            </a:r>
            <a:r>
              <a:rPr lang="en-US" sz="1400" dirty="0" smtClean="0"/>
              <a:t>/</a:t>
            </a:r>
            <a:r>
              <a:rPr lang="en-US" sz="1400" dirty="0" err="1" smtClean="0"/>
              <a:t>k</a:t>
            </a:r>
            <a:r>
              <a:rPr lang="en-US" sz="1400" baseline="-25000" dirty="0" err="1" smtClean="0"/>
              <a:t>i</a:t>
            </a:r>
            <a:endParaRPr lang="en-US" sz="1400" dirty="0"/>
          </a:p>
        </p:txBody>
      </p:sp>
      <p:cxnSp>
        <p:nvCxnSpPr>
          <p:cNvPr id="9" name="Straight Connector 8"/>
          <p:cNvCxnSpPr/>
          <p:nvPr/>
        </p:nvCxnSpPr>
        <p:spPr>
          <a:xfrm rot="5400000">
            <a:off x="1219200" y="277446"/>
            <a:ext cx="30480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rot="5400000">
            <a:off x="1828800" y="277446"/>
            <a:ext cx="30480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rot="5400000">
            <a:off x="2438400" y="277446"/>
            <a:ext cx="304800"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Rational Approximations Numerator</a:t>
            </a:r>
            <a:endParaRPr lang="en-US" dirty="0"/>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67" name="Rectangle 3"/>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2471" name="Object 7"/>
          <p:cNvGraphicFramePr>
            <a:graphicFrameLocks noChangeAspect="1"/>
          </p:cNvGraphicFramePr>
          <p:nvPr/>
        </p:nvGraphicFramePr>
        <p:xfrm>
          <a:off x="4238625" y="4572000"/>
          <a:ext cx="4278313" cy="990600"/>
        </p:xfrm>
        <a:graphic>
          <a:graphicData uri="http://schemas.openxmlformats.org/presentationml/2006/ole">
            <p:oleObj spid="_x0000_s62471" name="Equation" r:id="rId4" imgW="1688760" imgH="393480" progId="Equation.3">
              <p:embed/>
            </p:oleObj>
          </a:graphicData>
        </a:graphic>
      </p:graphicFrame>
      <p:sp>
        <p:nvSpPr>
          <p:cNvPr id="15" name="Oval 14"/>
          <p:cNvSpPr/>
          <p:nvPr/>
        </p:nvSpPr>
        <p:spPr>
          <a:xfrm>
            <a:off x="3886200" y="4343400"/>
            <a:ext cx="50292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7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8"/>
          <p:cNvGraphicFramePr>
            <a:graphicFrameLocks noChangeAspect="1"/>
          </p:cNvGraphicFramePr>
          <p:nvPr/>
        </p:nvGraphicFramePr>
        <p:xfrm>
          <a:off x="381000" y="1143000"/>
          <a:ext cx="3662363" cy="3306763"/>
        </p:xfrm>
        <a:graphic>
          <a:graphicData uri="http://schemas.openxmlformats.org/presentationml/2006/ole">
            <p:oleObj spid="_x0000_s62472" name="Equation" r:id="rId5" imgW="2527200" imgH="2286000" progId="Equation.3">
              <p:embed/>
            </p:oleObj>
          </a:graphicData>
        </a:graphic>
      </p:graphicFrame>
      <p:graphicFrame>
        <p:nvGraphicFramePr>
          <p:cNvPr id="62474" name="Object 10"/>
          <p:cNvGraphicFramePr>
            <a:graphicFrameLocks noChangeAspect="1"/>
          </p:cNvGraphicFramePr>
          <p:nvPr/>
        </p:nvGraphicFramePr>
        <p:xfrm>
          <a:off x="5029200" y="1546225"/>
          <a:ext cx="3830638" cy="1881188"/>
        </p:xfrm>
        <a:graphic>
          <a:graphicData uri="http://schemas.openxmlformats.org/presentationml/2006/ole">
            <p:oleObj spid="_x0000_s62474" name="Equation" r:id="rId6" imgW="1942920" imgH="990360" progId="Equation.3">
              <p:embed/>
            </p:oleObj>
          </a:graphicData>
        </a:graphic>
      </p:graphicFrame>
      <p:sp>
        <p:nvSpPr>
          <p:cNvPr id="624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2477" name="Object 13"/>
          <p:cNvGraphicFramePr>
            <a:graphicFrameLocks noChangeAspect="1"/>
          </p:cNvGraphicFramePr>
          <p:nvPr/>
        </p:nvGraphicFramePr>
        <p:xfrm>
          <a:off x="304800" y="4629464"/>
          <a:ext cx="3392996" cy="1923736"/>
        </p:xfrm>
        <a:graphic>
          <a:graphicData uri="http://schemas.openxmlformats.org/presentationml/2006/ole">
            <p:oleObj spid="_x0000_s62477" name="Equation" r:id="rId7" imgW="1790640" imgH="1015920"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2" name="Picture 4"/>
          <p:cNvPicPr>
            <a:picLocks noChangeAspect="1" noChangeArrowheads="1"/>
          </p:cNvPicPr>
          <p:nvPr/>
        </p:nvPicPr>
        <p:blipFill>
          <a:blip r:embed="rId3" cstate="print"/>
          <a:srcRect l="18750" t="17000" r="60000" b="9000"/>
          <a:stretch>
            <a:fillRect/>
          </a:stretch>
        </p:blipFill>
        <p:spPr bwMode="auto">
          <a:xfrm>
            <a:off x="2819400" y="0"/>
            <a:ext cx="3002280" cy="6858000"/>
          </a:xfrm>
          <a:prstGeom prst="rect">
            <a:avLst/>
          </a:prstGeom>
          <a:noFill/>
          <a:ln w="28575">
            <a:solidFill>
              <a:schemeClr val="tx1"/>
            </a:solidFill>
            <a:miter lim="800000"/>
            <a:headEnd/>
            <a:tailEnd/>
          </a:ln>
        </p:spPr>
      </p:pic>
      <p:sp>
        <p:nvSpPr>
          <p:cNvPr id="10" name="TextBox 9"/>
          <p:cNvSpPr txBox="1"/>
          <p:nvPr/>
        </p:nvSpPr>
        <p:spPr>
          <a:xfrm>
            <a:off x="3124200" y="304800"/>
            <a:ext cx="1219200" cy="276999"/>
          </a:xfrm>
          <a:prstGeom prst="rect">
            <a:avLst/>
          </a:prstGeom>
          <a:solidFill>
            <a:schemeClr val="bg1"/>
          </a:solidFill>
          <a:ln w="3175">
            <a:solidFill>
              <a:schemeClr val="tx1"/>
            </a:solidFill>
          </a:ln>
        </p:spPr>
        <p:txBody>
          <a:bodyPr wrap="square" rtlCol="0">
            <a:spAutoFit/>
          </a:bodyPr>
          <a:lstStyle/>
          <a:p>
            <a:r>
              <a:rPr lang="en-US" sz="1200" dirty="0" smtClean="0"/>
              <a:t>      </a:t>
            </a:r>
            <a:r>
              <a:rPr lang="en-US" sz="1200" dirty="0" err="1" smtClean="0"/>
              <a:t>i</a:t>
            </a:r>
            <a:r>
              <a:rPr lang="en-US" sz="1200" dirty="0" smtClean="0"/>
              <a:t>               h</a:t>
            </a:r>
            <a:r>
              <a:rPr lang="en-US" sz="1200" baseline="-25000" dirty="0" smtClean="0"/>
              <a:t>i</a:t>
            </a:r>
            <a:r>
              <a:rPr lang="en-US" sz="1200" dirty="0" smtClean="0"/>
              <a:t>  </a:t>
            </a:r>
            <a:endParaRPr lang="en-US" sz="1200" dirty="0"/>
          </a:p>
        </p:txBody>
      </p:sp>
      <p:cxnSp>
        <p:nvCxnSpPr>
          <p:cNvPr id="12" name="Straight Connector 11"/>
          <p:cNvCxnSpPr>
            <a:stCxn id="10" idx="0"/>
            <a:endCxn id="10" idx="2"/>
          </p:cNvCxnSpPr>
          <p:nvPr/>
        </p:nvCxnSpPr>
        <p:spPr>
          <a:xfrm rot="16200000" flipH="1">
            <a:off x="3595300" y="443299"/>
            <a:ext cx="276999"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Rational Approximations Denominator</a:t>
            </a:r>
            <a:endParaRPr lang="en-US" dirty="0"/>
          </a:p>
        </p:txBody>
      </p:sp>
      <p:graphicFrame>
        <p:nvGraphicFramePr>
          <p:cNvPr id="73732" name="Object 4"/>
          <p:cNvGraphicFramePr>
            <a:graphicFrameLocks noChangeAspect="1"/>
          </p:cNvGraphicFramePr>
          <p:nvPr/>
        </p:nvGraphicFramePr>
        <p:xfrm>
          <a:off x="0" y="457200"/>
          <a:ext cx="114300" cy="219075"/>
        </p:xfrm>
        <a:graphic>
          <a:graphicData uri="http://schemas.openxmlformats.org/presentationml/2006/ole">
            <p:oleObj spid="_x0000_s73732" name="Equation" r:id="rId4" imgW="114151" imgH="215619" progId="Equation.3">
              <p:embed/>
            </p:oleObj>
          </a:graphicData>
        </a:graphic>
      </p:graphicFrame>
      <p:graphicFrame>
        <p:nvGraphicFramePr>
          <p:cNvPr id="73731" name="Object 3"/>
          <p:cNvGraphicFramePr>
            <a:graphicFrameLocks noChangeAspect="1"/>
          </p:cNvGraphicFramePr>
          <p:nvPr/>
        </p:nvGraphicFramePr>
        <p:xfrm>
          <a:off x="533400" y="1219200"/>
          <a:ext cx="3748755" cy="2133600"/>
        </p:xfrm>
        <a:graphic>
          <a:graphicData uri="http://schemas.openxmlformats.org/presentationml/2006/ole">
            <p:oleObj spid="_x0000_s73731" name="Equation" r:id="rId5" imgW="1790700" imgH="1016000" progId="Equation.3">
              <p:embed/>
            </p:oleObj>
          </a:graphicData>
        </a:graphic>
      </p:graphicFrame>
      <p:graphicFrame>
        <p:nvGraphicFramePr>
          <p:cNvPr id="73730" name="Object 2"/>
          <p:cNvGraphicFramePr>
            <a:graphicFrameLocks noChangeAspect="1"/>
          </p:cNvGraphicFramePr>
          <p:nvPr/>
        </p:nvGraphicFramePr>
        <p:xfrm>
          <a:off x="381000" y="3581400"/>
          <a:ext cx="3505200" cy="2990850"/>
        </p:xfrm>
        <a:graphic>
          <a:graphicData uri="http://schemas.openxmlformats.org/presentationml/2006/ole">
            <p:oleObj spid="_x0000_s73730" name="Equation" r:id="rId6" imgW="1752600" imgH="1498600" progId="Equation.3">
              <p:embed/>
            </p:oleObj>
          </a:graphicData>
        </a:graphic>
      </p:graphicFrame>
      <p:graphicFrame>
        <p:nvGraphicFramePr>
          <p:cNvPr id="73729" name="Object 1"/>
          <p:cNvGraphicFramePr>
            <a:graphicFrameLocks noChangeAspect="1"/>
          </p:cNvGraphicFramePr>
          <p:nvPr/>
        </p:nvGraphicFramePr>
        <p:xfrm>
          <a:off x="4629150" y="1470025"/>
          <a:ext cx="3516313" cy="4603750"/>
        </p:xfrm>
        <a:graphic>
          <a:graphicData uri="http://schemas.openxmlformats.org/presentationml/2006/ole">
            <p:oleObj spid="_x0000_s73729" name="Equation" r:id="rId7" imgW="1981080" imgH="2590560" progId="Equation.3">
              <p:embed/>
            </p:oleObj>
          </a:graphicData>
        </a:graphic>
      </p:graphicFrame>
      <p:sp>
        <p:nvSpPr>
          <p:cNvPr id="7373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3734" name="Rectangle 6"/>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3735" name="Rectangle 7"/>
          <p:cNvSpPr>
            <a:spLocks noChangeArrowheads="1"/>
          </p:cNvSpPr>
          <p:nvPr/>
        </p:nvSpPr>
        <p:spPr bwMode="auto">
          <a:xfrm>
            <a:off x="0" y="1695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맑은 고딕" pitchFamily="50" charset="-127"/>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736" name="Rectangle 8"/>
          <p:cNvSpPr>
            <a:spLocks noChangeArrowheads="1"/>
          </p:cNvSpPr>
          <p:nvPr/>
        </p:nvSpPr>
        <p:spPr bwMode="auto">
          <a:xfrm>
            <a:off x="0" y="3190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Oval 11"/>
          <p:cNvSpPr/>
          <p:nvPr/>
        </p:nvSpPr>
        <p:spPr>
          <a:xfrm>
            <a:off x="4267200" y="5257800"/>
            <a:ext cx="41148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3581400" y="3048000"/>
            <a:ext cx="914400" cy="3048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3505200" y="4267200"/>
            <a:ext cx="838200" cy="8382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3" cstate="print"/>
          <a:srcRect l="18750" t="17000" r="51875" b="8000"/>
          <a:stretch>
            <a:fillRect/>
          </a:stretch>
        </p:blipFill>
        <p:spPr bwMode="auto">
          <a:xfrm>
            <a:off x="2438400" y="0"/>
            <a:ext cx="4038600" cy="6858000"/>
          </a:xfrm>
          <a:prstGeom prst="rect">
            <a:avLst/>
          </a:prstGeom>
          <a:noFill/>
          <a:ln w="28575">
            <a:solidFill>
              <a:schemeClr val="tx1"/>
            </a:solidFill>
            <a:miter lim="800000"/>
            <a:headEnd/>
            <a:tailEnd/>
          </a:ln>
        </p:spPr>
      </p:pic>
      <p:sp>
        <p:nvSpPr>
          <p:cNvPr id="5" name="TextBox 4"/>
          <p:cNvSpPr txBox="1"/>
          <p:nvPr/>
        </p:nvSpPr>
        <p:spPr>
          <a:xfrm>
            <a:off x="2667000" y="304800"/>
            <a:ext cx="1828800" cy="276999"/>
          </a:xfrm>
          <a:prstGeom prst="rect">
            <a:avLst/>
          </a:prstGeom>
          <a:solidFill>
            <a:schemeClr val="bg1"/>
          </a:solidFill>
          <a:ln w="3175">
            <a:solidFill>
              <a:schemeClr val="tx1"/>
            </a:solidFill>
          </a:ln>
        </p:spPr>
        <p:txBody>
          <a:bodyPr wrap="square" rtlCol="0">
            <a:spAutoFit/>
          </a:bodyPr>
          <a:lstStyle/>
          <a:p>
            <a:r>
              <a:rPr lang="en-US" sz="1200" dirty="0" smtClean="0"/>
              <a:t>      </a:t>
            </a:r>
            <a:r>
              <a:rPr lang="en-US" sz="1200" dirty="0" err="1" smtClean="0"/>
              <a:t>i</a:t>
            </a:r>
            <a:r>
              <a:rPr lang="en-US" sz="1200" dirty="0" smtClean="0"/>
              <a:t>                h</a:t>
            </a:r>
            <a:r>
              <a:rPr lang="en-US" sz="1200" baseline="-25000" dirty="0" smtClean="0"/>
              <a:t>i</a:t>
            </a:r>
            <a:r>
              <a:rPr lang="en-US" sz="1200" dirty="0" smtClean="0"/>
              <a:t>              </a:t>
            </a:r>
            <a:r>
              <a:rPr lang="en-US" sz="1200" dirty="0" err="1" smtClean="0"/>
              <a:t>k</a:t>
            </a:r>
            <a:r>
              <a:rPr lang="en-US" sz="1200" baseline="-25000" dirty="0" err="1" smtClean="0"/>
              <a:t>i</a:t>
            </a:r>
            <a:endParaRPr lang="en-US" sz="1200" dirty="0"/>
          </a:p>
        </p:txBody>
      </p:sp>
      <p:cxnSp>
        <p:nvCxnSpPr>
          <p:cNvPr id="6" name="Straight Connector 5"/>
          <p:cNvCxnSpPr/>
          <p:nvPr/>
        </p:nvCxnSpPr>
        <p:spPr>
          <a:xfrm rot="16200000" flipH="1">
            <a:off x="3138101" y="443300"/>
            <a:ext cx="276999"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rot="5400000">
            <a:off x="3695700" y="495300"/>
            <a:ext cx="381000"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dirty="0" smtClean="0"/>
              <a:t>Connection between Continued Fractions</a:t>
            </a:r>
            <a:br>
              <a:rPr lang="en-US" dirty="0" smtClean="0"/>
            </a:br>
            <a:r>
              <a:rPr lang="en-US" dirty="0" smtClean="0"/>
              <a:t>and Babylonian Method</a:t>
            </a:r>
            <a:endParaRPr lang="en-US" dirty="0"/>
          </a:p>
        </p:txBody>
      </p:sp>
      <p:sp>
        <p:nvSpPr>
          <p:cNvPr id="3" name="Content Placeholder 2"/>
          <p:cNvSpPr>
            <a:spLocks noGrp="1"/>
          </p:cNvSpPr>
          <p:nvPr>
            <p:ph idx="1"/>
          </p:nvPr>
        </p:nvSpPr>
        <p:spPr>
          <a:xfrm>
            <a:off x="0" y="1447800"/>
            <a:ext cx="9144000" cy="1295400"/>
          </a:xfrm>
        </p:spPr>
        <p:txBody>
          <a:bodyPr>
            <a:normAutofit/>
          </a:bodyPr>
          <a:lstStyle/>
          <a:p>
            <a:pPr>
              <a:buNone/>
            </a:pPr>
            <a:r>
              <a:rPr lang="en-US" sz="1800" dirty="0" smtClean="0"/>
              <a:t>What happens when the continued fraction approximation is put into the Babylonian Method?</a:t>
            </a:r>
            <a:endParaRPr lang="en-US" sz="1800" dirty="0"/>
          </a:p>
        </p:txBody>
      </p:sp>
      <p:sp>
        <p:nvSpPr>
          <p:cNvPr id="75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57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5779" name="Object 3"/>
          <p:cNvGraphicFramePr>
            <a:graphicFrameLocks noChangeAspect="1"/>
          </p:cNvGraphicFramePr>
          <p:nvPr/>
        </p:nvGraphicFramePr>
        <p:xfrm>
          <a:off x="4419600" y="2971800"/>
          <a:ext cx="4146533" cy="990600"/>
        </p:xfrm>
        <a:graphic>
          <a:graphicData uri="http://schemas.openxmlformats.org/presentationml/2006/ole">
            <p:oleObj spid="_x0000_s75779" name="Equation" r:id="rId4" imgW="2031840" imgH="482400" progId="Equation.3">
              <p:embed/>
            </p:oleObj>
          </a:graphicData>
        </a:graphic>
      </p:graphicFrame>
      <p:sp>
        <p:nvSpPr>
          <p:cNvPr id="757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5781" name="Object 5"/>
          <p:cNvGraphicFramePr>
            <a:graphicFrameLocks noChangeAspect="1"/>
          </p:cNvGraphicFramePr>
          <p:nvPr/>
        </p:nvGraphicFramePr>
        <p:xfrm>
          <a:off x="228600" y="2057400"/>
          <a:ext cx="3951287" cy="4321175"/>
        </p:xfrm>
        <a:graphic>
          <a:graphicData uri="http://schemas.openxmlformats.org/presentationml/2006/ole">
            <p:oleObj spid="_x0000_s75781" name="Equation" r:id="rId5" imgW="2743200" imgH="2997000" progId="Equation.3">
              <p:embed/>
            </p:oleObj>
          </a:graphicData>
        </a:graphic>
      </p:graphicFrame>
      <p:sp>
        <p:nvSpPr>
          <p:cNvPr id="11" name="Content Placeholder 2"/>
          <p:cNvSpPr txBox="1">
            <a:spLocks/>
          </p:cNvSpPr>
          <p:nvPr/>
        </p:nvSpPr>
        <p:spPr>
          <a:xfrm>
            <a:off x="4419600" y="3810000"/>
            <a:ext cx="4724400" cy="1295400"/>
          </a:xfrm>
          <a:prstGeom prst="rect">
            <a:avLst/>
          </a:prstGeom>
        </p:spPr>
        <p:txBody>
          <a:bodyPr vert="horz" lIns="91440" tIns="45720" rIns="91440" bIns="45720" rtlCol="0">
            <a:normAutofit fontScale="4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60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pPr>
            <a:r>
              <a:rPr lang="en-US" sz="5000" dirty="0" smtClean="0"/>
              <a:t> This </a:t>
            </a:r>
            <a:r>
              <a:rPr kumimoji="0" lang="en-US" sz="5000" b="0" i="0" u="none" strike="noStrike" kern="1200" cap="none" spc="0" normalizeH="0" baseline="0" noProof="0" dirty="0" smtClean="0">
                <a:ln>
                  <a:noFill/>
                </a:ln>
                <a:solidFill>
                  <a:schemeClr val="tx1"/>
                </a:solidFill>
                <a:effectLst/>
                <a:uLnTx/>
                <a:uFillTx/>
                <a:latin typeface="+mn-lt"/>
                <a:ea typeface="+mn-ea"/>
                <a:cs typeface="+mn-cs"/>
              </a:rPr>
              <a:t>is the Babylonian</a:t>
            </a:r>
            <a:r>
              <a:rPr kumimoji="0" lang="en-US" sz="5000" b="0" i="0" u="none" strike="noStrike" kern="1200" cap="none" spc="0" normalizeH="0" noProof="0" dirty="0" smtClean="0">
                <a:ln>
                  <a:noFill/>
                </a:ln>
                <a:solidFill>
                  <a:schemeClr val="tx1"/>
                </a:solidFill>
                <a:effectLst/>
                <a:uLnTx/>
                <a:uFillTx/>
                <a:latin typeface="+mn-lt"/>
                <a:ea typeface="+mn-ea"/>
                <a:cs typeface="+mn-cs"/>
              </a:rPr>
              <a:t> Method by taking a continued fraction approximation and average it with twice its reciprocal.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6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2" name="Object 2"/>
          <p:cNvGraphicFramePr>
            <a:graphicFrameLocks noChangeAspect="1"/>
          </p:cNvGraphicFramePr>
          <p:nvPr/>
        </p:nvGraphicFramePr>
        <p:xfrm>
          <a:off x="4114800" y="5715000"/>
          <a:ext cx="381000" cy="915546"/>
        </p:xfrm>
        <a:graphic>
          <a:graphicData uri="http://schemas.openxmlformats.org/presentationml/2006/ole">
            <p:oleObj spid="_x0000_s75783" name="Equation" r:id="rId6" imgW="241200" imgH="431640" progId="Equation.3">
              <p:embed/>
            </p:oleObj>
          </a:graphicData>
        </a:graphic>
      </p:graphicFrame>
      <p:sp>
        <p:nvSpPr>
          <p:cNvPr id="13" name="TextBox 12"/>
          <p:cNvSpPr txBox="1"/>
          <p:nvPr/>
        </p:nvSpPr>
        <p:spPr>
          <a:xfrm>
            <a:off x="4572000" y="5534561"/>
            <a:ext cx="4419600" cy="1323439"/>
          </a:xfrm>
          <a:prstGeom prst="rect">
            <a:avLst/>
          </a:prstGeom>
          <a:noFill/>
        </p:spPr>
        <p:txBody>
          <a:bodyPr wrap="square" rtlCol="0">
            <a:spAutoFit/>
          </a:bodyPr>
          <a:lstStyle/>
          <a:p>
            <a:r>
              <a:rPr lang="en-US" sz="1600" dirty="0" smtClean="0"/>
              <a:t>The result is the continued fraction approximation of the square root of two, it’s just the number of steps of the continued fractions approximation is doubled for the Babylonian Method.  You only did one step of the Babylonian Method.</a:t>
            </a:r>
            <a:endParaRPr lang="en-US"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Conclusion</a:t>
            </a:r>
            <a:endParaRPr lang="en-US" dirty="0"/>
          </a:p>
        </p:txBody>
      </p:sp>
      <p:sp>
        <p:nvSpPr>
          <p:cNvPr id="6" name="Rectangle 5"/>
          <p:cNvSpPr/>
          <p:nvPr/>
        </p:nvSpPr>
        <p:spPr>
          <a:xfrm>
            <a:off x="0" y="6488668"/>
            <a:ext cx="9144000" cy="369332"/>
          </a:xfrm>
          <a:prstGeom prst="rect">
            <a:avLst/>
          </a:prstGeom>
        </p:spPr>
        <p:txBody>
          <a:bodyPr wrap="square">
            <a:spAutoFit/>
          </a:bodyPr>
          <a:lstStyle/>
          <a:p>
            <a:r>
              <a:rPr lang="en-US" dirty="0" smtClean="0">
                <a:hlinkClick r:id="rId3"/>
              </a:rPr>
              <a:t>http://johncarlosbaez.wordpress.com/2011/12/02/babylon-and-the-square-root-of-2/</a:t>
            </a:r>
            <a:endParaRPr lang="en-US" dirty="0" smtClean="0"/>
          </a:p>
        </p:txBody>
      </p:sp>
      <p:sp>
        <p:nvSpPr>
          <p:cNvPr id="7" name="TextBox 6"/>
          <p:cNvSpPr txBox="1"/>
          <p:nvPr/>
        </p:nvSpPr>
        <p:spPr>
          <a:xfrm>
            <a:off x="0" y="6172200"/>
            <a:ext cx="9144000" cy="369332"/>
          </a:xfrm>
          <a:prstGeom prst="rect">
            <a:avLst/>
          </a:prstGeom>
          <a:noFill/>
        </p:spPr>
        <p:txBody>
          <a:bodyPr wrap="square" rtlCol="0">
            <a:spAutoFit/>
          </a:bodyPr>
          <a:lstStyle/>
          <a:p>
            <a:r>
              <a:rPr lang="en-US" dirty="0" smtClean="0"/>
              <a:t>The Blog Entry</a:t>
            </a:r>
          </a:p>
        </p:txBody>
      </p:sp>
      <p:sp>
        <p:nvSpPr>
          <p:cNvPr id="10" name="TextBox 9"/>
          <p:cNvSpPr txBox="1"/>
          <p:nvPr/>
        </p:nvSpPr>
        <p:spPr>
          <a:xfrm>
            <a:off x="228600" y="1600200"/>
            <a:ext cx="8763000" cy="2769989"/>
          </a:xfrm>
          <a:prstGeom prst="rect">
            <a:avLst/>
          </a:prstGeom>
          <a:noFill/>
        </p:spPr>
        <p:txBody>
          <a:bodyPr wrap="square" rtlCol="0">
            <a:spAutoFit/>
          </a:bodyPr>
          <a:lstStyle/>
          <a:p>
            <a:pPr>
              <a:buFont typeface="Arial" pitchFamily="34" charset="0"/>
              <a:buChar char="•"/>
            </a:pPr>
            <a:r>
              <a:rPr lang="en-US" sz="2400" dirty="0" smtClean="0"/>
              <a:t>We did an origami experiment that finds the same rational approximations as the continued fractions method.</a:t>
            </a:r>
          </a:p>
          <a:p>
            <a:pPr>
              <a:buFont typeface="Arial" pitchFamily="34" charset="0"/>
              <a:buChar char="•"/>
            </a:pPr>
            <a:endParaRPr lang="en-US" dirty="0" smtClean="0"/>
          </a:p>
          <a:p>
            <a:pPr>
              <a:buFont typeface="Arial" pitchFamily="34" charset="0"/>
              <a:buChar char="•"/>
            </a:pPr>
            <a:r>
              <a:rPr lang="en-US" sz="2400" dirty="0" smtClean="0"/>
              <a:t>We found that the continued fraction and Babylonian Methods produced the same rational approximations for the square root of two.</a:t>
            </a:r>
          </a:p>
          <a:p>
            <a:endParaRPr lang="en-US" dirty="0" smtClean="0"/>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Conclusion</a:t>
            </a:r>
            <a:endParaRPr lang="en-US" dirty="0"/>
          </a:p>
        </p:txBody>
      </p:sp>
      <p:sp>
        <p:nvSpPr>
          <p:cNvPr id="6" name="Rectangle 5"/>
          <p:cNvSpPr/>
          <p:nvPr/>
        </p:nvSpPr>
        <p:spPr>
          <a:xfrm>
            <a:off x="0" y="6488668"/>
            <a:ext cx="9144000" cy="369332"/>
          </a:xfrm>
          <a:prstGeom prst="rect">
            <a:avLst/>
          </a:prstGeom>
        </p:spPr>
        <p:txBody>
          <a:bodyPr wrap="square">
            <a:spAutoFit/>
          </a:bodyPr>
          <a:lstStyle/>
          <a:p>
            <a:r>
              <a:rPr lang="en-US" dirty="0" smtClean="0">
                <a:hlinkClick r:id="rId3"/>
              </a:rPr>
              <a:t>http://johncarlosbaez.wordpress.com/2011/12/02/babylon-and-the-square-root-of-2/</a:t>
            </a:r>
            <a:endParaRPr lang="en-US" dirty="0" smtClean="0"/>
          </a:p>
        </p:txBody>
      </p:sp>
      <p:sp>
        <p:nvSpPr>
          <p:cNvPr id="7" name="TextBox 6"/>
          <p:cNvSpPr txBox="1"/>
          <p:nvPr/>
        </p:nvSpPr>
        <p:spPr>
          <a:xfrm>
            <a:off x="0" y="6172200"/>
            <a:ext cx="9144000" cy="369332"/>
          </a:xfrm>
          <a:prstGeom prst="rect">
            <a:avLst/>
          </a:prstGeom>
          <a:noFill/>
        </p:spPr>
        <p:txBody>
          <a:bodyPr wrap="square" rtlCol="0">
            <a:spAutoFit/>
          </a:bodyPr>
          <a:lstStyle/>
          <a:p>
            <a:r>
              <a:rPr lang="en-US" dirty="0" smtClean="0"/>
              <a:t>The Blog Entry</a:t>
            </a:r>
          </a:p>
        </p:txBody>
      </p:sp>
      <p:sp>
        <p:nvSpPr>
          <p:cNvPr id="10" name="TextBox 9"/>
          <p:cNvSpPr txBox="1"/>
          <p:nvPr/>
        </p:nvSpPr>
        <p:spPr>
          <a:xfrm>
            <a:off x="228600" y="1600200"/>
            <a:ext cx="8763000" cy="4616648"/>
          </a:xfrm>
          <a:prstGeom prst="rect">
            <a:avLst/>
          </a:prstGeom>
          <a:noFill/>
        </p:spPr>
        <p:txBody>
          <a:bodyPr wrap="square" rtlCol="0">
            <a:spAutoFit/>
          </a:bodyPr>
          <a:lstStyle/>
          <a:p>
            <a:pPr>
              <a:buFont typeface="Arial" pitchFamily="34" charset="0"/>
              <a:buChar char="•"/>
            </a:pPr>
            <a:r>
              <a:rPr lang="en-US" sz="2400" dirty="0" smtClean="0"/>
              <a:t>We did an origami experiment that finds the same rational approximations as the continued fractions method.</a:t>
            </a:r>
          </a:p>
          <a:p>
            <a:pPr>
              <a:buFont typeface="Arial" pitchFamily="34" charset="0"/>
              <a:buChar char="•"/>
            </a:pPr>
            <a:endParaRPr lang="en-US" dirty="0" smtClean="0"/>
          </a:p>
          <a:p>
            <a:pPr>
              <a:buFont typeface="Arial" pitchFamily="34" charset="0"/>
              <a:buChar char="•"/>
            </a:pPr>
            <a:r>
              <a:rPr lang="en-US" sz="2400" dirty="0" smtClean="0"/>
              <a:t>We found that the continued fraction and Babylonian Methods produced the same rational approximations for the square root of two.</a:t>
            </a:r>
          </a:p>
          <a:p>
            <a:pPr>
              <a:buFont typeface="Arial" pitchFamily="34" charset="0"/>
              <a:buChar char="•"/>
            </a:pPr>
            <a:endParaRPr lang="en-US" sz="2400" dirty="0" smtClean="0"/>
          </a:p>
          <a:p>
            <a:pPr>
              <a:buFont typeface="Arial" pitchFamily="34" charset="0"/>
              <a:buChar char="•"/>
            </a:pPr>
            <a:endParaRPr lang="en-US" sz="2400" dirty="0" smtClean="0"/>
          </a:p>
          <a:p>
            <a:pPr>
              <a:buFont typeface="Arial" pitchFamily="34" charset="0"/>
              <a:buChar char="•"/>
            </a:pPr>
            <a:endParaRPr lang="en-US" sz="2400" dirty="0" smtClean="0"/>
          </a:p>
          <a:p>
            <a:pPr>
              <a:buFont typeface="Arial" pitchFamily="34" charset="0"/>
              <a:buChar char="•"/>
            </a:pPr>
            <a:r>
              <a:rPr lang="en-US" sz="2400" dirty="0" smtClean="0"/>
              <a:t>Could we do something similar with Fibonacci Numbers and the Golden Ratio which has the square root of five in it? </a:t>
            </a:r>
          </a:p>
          <a:p>
            <a:endParaRPr lang="en-US" dirty="0" smtClean="0"/>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514600"/>
            <a:ext cx="9144000" cy="1828800"/>
          </a:xfrm>
        </p:spPr>
        <p:txBody>
          <a:bodyPr>
            <a:normAutofit fontScale="92500" lnSpcReduction="10000"/>
          </a:bodyPr>
          <a:lstStyle/>
          <a:p>
            <a:r>
              <a:rPr lang="en-US" sz="4300" dirty="0" smtClean="0"/>
              <a:t>Folding paper allows us to find rational approximations of the square root </a:t>
            </a:r>
            <a:r>
              <a:rPr lang="en-US" sz="4300" dirty="0" smtClean="0"/>
              <a:t>of two</a:t>
            </a:r>
            <a:r>
              <a:rPr lang="en-US" sz="4300" dirty="0" smtClean="0"/>
              <a:t>.</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0"/>
            <a:ext cx="8610600" cy="1295400"/>
          </a:xfrm>
        </p:spPr>
        <p:txBody>
          <a:bodyPr>
            <a:normAutofit/>
          </a:bodyPr>
          <a:lstStyle/>
          <a:p>
            <a:r>
              <a:rPr lang="en-US" dirty="0" smtClean="0"/>
              <a:t>Origami Instructions</a:t>
            </a:r>
            <a:endParaRPr lang="en-US" dirty="0"/>
          </a:p>
        </p:txBody>
      </p:sp>
      <p:sp>
        <p:nvSpPr>
          <p:cNvPr id="6" name="Title 1"/>
          <p:cNvSpPr txBox="1">
            <a:spLocks/>
          </p:cNvSpPr>
          <p:nvPr/>
        </p:nvSpPr>
        <p:spPr>
          <a:xfrm>
            <a:off x="0" y="2514600"/>
            <a:ext cx="9144000" cy="1981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400" dirty="0" smtClean="0">
              <a:latin typeface="+mj-lt"/>
              <a:ea typeface="+mj-ea"/>
              <a:cs typeface="+mj-cs"/>
            </a:endParaRPr>
          </a:p>
        </p:txBody>
      </p:sp>
      <p:sp>
        <p:nvSpPr>
          <p:cNvPr id="4" name="TextBox 3"/>
          <p:cNvSpPr txBox="1"/>
          <p:nvPr/>
        </p:nvSpPr>
        <p:spPr>
          <a:xfrm>
            <a:off x="0" y="0"/>
            <a:ext cx="2209800" cy="1200329"/>
          </a:xfrm>
          <a:prstGeom prst="rect">
            <a:avLst/>
          </a:prstGeom>
          <a:noFill/>
        </p:spPr>
        <p:txBody>
          <a:bodyPr wrap="square" rtlCol="0">
            <a:spAutoFit/>
          </a:bodyPr>
          <a:lstStyle/>
          <a:p>
            <a:r>
              <a:rPr lang="en-US" dirty="0" smtClean="0"/>
              <a:t>Side Unit fits Diagonal Once with remainder.</a:t>
            </a:r>
          </a:p>
          <a:p>
            <a:endParaRPr lang="en-US" dirty="0"/>
          </a:p>
        </p:txBody>
      </p:sp>
      <p:pic>
        <p:nvPicPr>
          <p:cNvPr id="7" name="Picture 6" descr="DSCN1040.JPG"/>
          <p:cNvPicPr>
            <a:picLocks noChangeAspect="1"/>
          </p:cNvPicPr>
          <p:nvPr/>
        </p:nvPicPr>
        <p:blipFill>
          <a:blip r:embed="rId3" cstate="print"/>
          <a:stretch>
            <a:fillRect/>
          </a:stretch>
        </p:blipFill>
        <p:spPr>
          <a:xfrm>
            <a:off x="2209800" y="1752600"/>
            <a:ext cx="2946400" cy="2209800"/>
          </a:xfrm>
          <a:prstGeom prst="rect">
            <a:avLst/>
          </a:prstGeom>
        </p:spPr>
      </p:pic>
      <p:pic>
        <p:nvPicPr>
          <p:cNvPr id="8" name="Picture 7" descr="DSCN1037.JPG"/>
          <p:cNvPicPr>
            <a:picLocks noChangeAspect="1"/>
          </p:cNvPicPr>
          <p:nvPr/>
        </p:nvPicPr>
        <p:blipFill>
          <a:blip r:embed="rId4" cstate="print"/>
          <a:srcRect l="15306" b="14286"/>
          <a:stretch>
            <a:fillRect/>
          </a:stretch>
        </p:blipFill>
        <p:spPr>
          <a:xfrm>
            <a:off x="5562600" y="3733800"/>
            <a:ext cx="3011714" cy="2286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0"/>
            <a:ext cx="8610600" cy="1295400"/>
          </a:xfrm>
        </p:spPr>
        <p:txBody>
          <a:bodyPr>
            <a:normAutofit/>
          </a:bodyPr>
          <a:lstStyle/>
          <a:p>
            <a:r>
              <a:rPr lang="en-US" dirty="0" smtClean="0"/>
              <a:t>Origami Instructions</a:t>
            </a:r>
            <a:endParaRPr lang="en-US" dirty="0"/>
          </a:p>
        </p:txBody>
      </p:sp>
      <p:sp>
        <p:nvSpPr>
          <p:cNvPr id="6" name="Title 1"/>
          <p:cNvSpPr txBox="1">
            <a:spLocks/>
          </p:cNvSpPr>
          <p:nvPr/>
        </p:nvSpPr>
        <p:spPr>
          <a:xfrm>
            <a:off x="0" y="2514600"/>
            <a:ext cx="9144000" cy="1981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400" dirty="0" smtClean="0">
              <a:latin typeface="+mj-lt"/>
              <a:ea typeface="+mj-ea"/>
              <a:cs typeface="+mj-cs"/>
            </a:endParaRPr>
          </a:p>
        </p:txBody>
      </p:sp>
      <p:sp>
        <p:nvSpPr>
          <p:cNvPr id="4" name="TextBox 3"/>
          <p:cNvSpPr txBox="1"/>
          <p:nvPr/>
        </p:nvSpPr>
        <p:spPr>
          <a:xfrm>
            <a:off x="0" y="0"/>
            <a:ext cx="2209800" cy="2308324"/>
          </a:xfrm>
          <a:prstGeom prst="rect">
            <a:avLst/>
          </a:prstGeom>
          <a:noFill/>
        </p:spPr>
        <p:txBody>
          <a:bodyPr wrap="square" rtlCol="0">
            <a:spAutoFit/>
          </a:bodyPr>
          <a:lstStyle/>
          <a:p>
            <a:r>
              <a:rPr lang="en-US" dirty="0" smtClean="0"/>
              <a:t>Side Unit fits Diagonal Once with remainder.</a:t>
            </a:r>
          </a:p>
          <a:p>
            <a:endParaRPr lang="en-US" dirty="0"/>
          </a:p>
          <a:p>
            <a:r>
              <a:rPr lang="en-US" dirty="0" smtClean="0"/>
              <a:t>Remainder fits side unit twice with remainder</a:t>
            </a:r>
            <a:r>
              <a:rPr lang="en-US" baseline="-25000" dirty="0" smtClean="0"/>
              <a:t>2</a:t>
            </a:r>
            <a:r>
              <a:rPr lang="en-US" dirty="0" smtClean="0"/>
              <a:t> space</a:t>
            </a:r>
          </a:p>
          <a:p>
            <a:endParaRPr lang="en-US" dirty="0"/>
          </a:p>
        </p:txBody>
      </p:sp>
      <p:pic>
        <p:nvPicPr>
          <p:cNvPr id="7" name="Picture 6" descr="DSCN1040.JPG"/>
          <p:cNvPicPr>
            <a:picLocks noChangeAspect="1"/>
          </p:cNvPicPr>
          <p:nvPr/>
        </p:nvPicPr>
        <p:blipFill>
          <a:blip r:embed="rId3" cstate="print"/>
          <a:stretch>
            <a:fillRect/>
          </a:stretch>
        </p:blipFill>
        <p:spPr>
          <a:xfrm>
            <a:off x="2209800" y="1752600"/>
            <a:ext cx="2946400" cy="2209800"/>
          </a:xfrm>
          <a:prstGeom prst="rect">
            <a:avLst/>
          </a:prstGeom>
        </p:spPr>
      </p:pic>
      <p:pic>
        <p:nvPicPr>
          <p:cNvPr id="8" name="Picture 7" descr="DSCN1037.JPG"/>
          <p:cNvPicPr>
            <a:picLocks noChangeAspect="1"/>
          </p:cNvPicPr>
          <p:nvPr/>
        </p:nvPicPr>
        <p:blipFill>
          <a:blip r:embed="rId4" cstate="print"/>
          <a:srcRect l="15306" b="14286"/>
          <a:stretch>
            <a:fillRect/>
          </a:stretch>
        </p:blipFill>
        <p:spPr>
          <a:xfrm>
            <a:off x="5562600" y="3733800"/>
            <a:ext cx="3011714" cy="2286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0"/>
            <a:ext cx="8610600" cy="1295400"/>
          </a:xfrm>
        </p:spPr>
        <p:txBody>
          <a:bodyPr>
            <a:normAutofit/>
          </a:bodyPr>
          <a:lstStyle/>
          <a:p>
            <a:r>
              <a:rPr lang="en-US" dirty="0" smtClean="0"/>
              <a:t>Origami Instructions</a:t>
            </a:r>
            <a:endParaRPr lang="en-US" dirty="0"/>
          </a:p>
        </p:txBody>
      </p:sp>
      <p:sp>
        <p:nvSpPr>
          <p:cNvPr id="6" name="Title 1"/>
          <p:cNvSpPr txBox="1">
            <a:spLocks/>
          </p:cNvSpPr>
          <p:nvPr/>
        </p:nvSpPr>
        <p:spPr>
          <a:xfrm>
            <a:off x="0" y="2514600"/>
            <a:ext cx="9144000" cy="1981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400" dirty="0" smtClean="0">
              <a:latin typeface="+mj-lt"/>
              <a:ea typeface="+mj-ea"/>
              <a:cs typeface="+mj-cs"/>
            </a:endParaRPr>
          </a:p>
        </p:txBody>
      </p:sp>
      <p:sp>
        <p:nvSpPr>
          <p:cNvPr id="4" name="TextBox 3"/>
          <p:cNvSpPr txBox="1"/>
          <p:nvPr/>
        </p:nvSpPr>
        <p:spPr>
          <a:xfrm>
            <a:off x="0" y="0"/>
            <a:ext cx="2209800" cy="3416320"/>
          </a:xfrm>
          <a:prstGeom prst="rect">
            <a:avLst/>
          </a:prstGeom>
          <a:noFill/>
        </p:spPr>
        <p:txBody>
          <a:bodyPr wrap="square" rtlCol="0">
            <a:spAutoFit/>
          </a:bodyPr>
          <a:lstStyle/>
          <a:p>
            <a:r>
              <a:rPr lang="en-US" dirty="0" smtClean="0"/>
              <a:t>Side Unit fits Diagonal Once with remainder.</a:t>
            </a:r>
          </a:p>
          <a:p>
            <a:endParaRPr lang="en-US" dirty="0"/>
          </a:p>
          <a:p>
            <a:r>
              <a:rPr lang="en-US" dirty="0" smtClean="0"/>
              <a:t>Remainder fits side unit twice with remainder</a:t>
            </a:r>
            <a:r>
              <a:rPr lang="en-US" baseline="-25000" dirty="0" smtClean="0"/>
              <a:t>2</a:t>
            </a:r>
            <a:r>
              <a:rPr lang="en-US" dirty="0" smtClean="0"/>
              <a:t> space</a:t>
            </a:r>
          </a:p>
          <a:p>
            <a:endParaRPr lang="en-US" dirty="0"/>
          </a:p>
          <a:p>
            <a:r>
              <a:rPr lang="en-US" dirty="0" smtClean="0"/>
              <a:t>R</a:t>
            </a:r>
            <a:r>
              <a:rPr lang="en-US" dirty="0" smtClean="0"/>
              <a:t>emainder</a:t>
            </a:r>
            <a:r>
              <a:rPr lang="en-US" baseline="-25000" dirty="0" smtClean="0"/>
              <a:t>2</a:t>
            </a:r>
            <a:r>
              <a:rPr lang="en-US" dirty="0" smtClean="0"/>
              <a:t> </a:t>
            </a:r>
            <a:r>
              <a:rPr lang="en-US" dirty="0" smtClean="0"/>
              <a:t>fits </a:t>
            </a:r>
            <a:r>
              <a:rPr lang="en-US" dirty="0" smtClean="0"/>
              <a:t>Remainder </a:t>
            </a:r>
            <a:r>
              <a:rPr lang="en-US" dirty="0" smtClean="0"/>
              <a:t>unit twice with </a:t>
            </a:r>
            <a:r>
              <a:rPr lang="en-US" dirty="0" smtClean="0"/>
              <a:t>Remainder</a:t>
            </a:r>
            <a:r>
              <a:rPr lang="en-US" baseline="-25000" dirty="0" smtClean="0"/>
              <a:t>3</a:t>
            </a:r>
            <a:r>
              <a:rPr lang="en-US" dirty="0" smtClean="0"/>
              <a:t> </a:t>
            </a:r>
            <a:r>
              <a:rPr lang="en-US" dirty="0" smtClean="0"/>
              <a:t>left over.</a:t>
            </a:r>
            <a:endParaRPr lang="en-US" dirty="0"/>
          </a:p>
        </p:txBody>
      </p:sp>
      <p:pic>
        <p:nvPicPr>
          <p:cNvPr id="7" name="Picture 6" descr="DSCN1040.JPG"/>
          <p:cNvPicPr>
            <a:picLocks noChangeAspect="1"/>
          </p:cNvPicPr>
          <p:nvPr/>
        </p:nvPicPr>
        <p:blipFill>
          <a:blip r:embed="rId3" cstate="print"/>
          <a:stretch>
            <a:fillRect/>
          </a:stretch>
        </p:blipFill>
        <p:spPr>
          <a:xfrm>
            <a:off x="2209800" y="1752600"/>
            <a:ext cx="2946400" cy="2209800"/>
          </a:xfrm>
          <a:prstGeom prst="rect">
            <a:avLst/>
          </a:prstGeom>
        </p:spPr>
      </p:pic>
      <p:pic>
        <p:nvPicPr>
          <p:cNvPr id="8" name="Picture 7" descr="DSCN1037.JPG"/>
          <p:cNvPicPr>
            <a:picLocks noChangeAspect="1"/>
          </p:cNvPicPr>
          <p:nvPr/>
        </p:nvPicPr>
        <p:blipFill>
          <a:blip r:embed="rId4" cstate="print"/>
          <a:srcRect l="15306" b="14286"/>
          <a:stretch>
            <a:fillRect/>
          </a:stretch>
        </p:blipFill>
        <p:spPr>
          <a:xfrm>
            <a:off x="5562600" y="3733800"/>
            <a:ext cx="3011714" cy="2286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Origami Exercise</a:t>
            </a:r>
            <a:endParaRPr lang="en-US" dirty="0"/>
          </a:p>
        </p:txBody>
      </p:sp>
      <p:sp>
        <p:nvSpPr>
          <p:cNvPr id="3" name="Content Placeholder 2"/>
          <p:cNvSpPr>
            <a:spLocks noGrp="1"/>
          </p:cNvSpPr>
          <p:nvPr>
            <p:ph idx="1"/>
          </p:nvPr>
        </p:nvSpPr>
        <p:spPr>
          <a:xfrm>
            <a:off x="381000" y="2133600"/>
            <a:ext cx="8229600" cy="3001963"/>
          </a:xfrm>
        </p:spPr>
        <p:txBody>
          <a:bodyPr>
            <a:normAutofit/>
          </a:bodyPr>
          <a:lstStyle/>
          <a:p>
            <a:r>
              <a:rPr lang="en-US" sz="4000" dirty="0" smtClean="0"/>
              <a:t>As we keep doing the exercise, you always get the number two after the first step.  The next remainder will fit into previous remainder twice again.</a:t>
            </a:r>
          </a:p>
          <a:p>
            <a:endParaRPr lang="en-US" dirty="0"/>
          </a:p>
          <a:p>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Origami Exercise</a:t>
            </a:r>
            <a:endParaRPr lang="en-US" dirty="0"/>
          </a:p>
        </p:txBody>
      </p:sp>
      <p:sp>
        <p:nvSpPr>
          <p:cNvPr id="3" name="Content Placeholder 2"/>
          <p:cNvSpPr>
            <a:spLocks noGrp="1"/>
          </p:cNvSpPr>
          <p:nvPr>
            <p:ph idx="1"/>
          </p:nvPr>
        </p:nvSpPr>
        <p:spPr>
          <a:xfrm>
            <a:off x="381000" y="1524000"/>
            <a:ext cx="8153400" cy="4373563"/>
          </a:xfrm>
        </p:spPr>
        <p:txBody>
          <a:bodyPr>
            <a:normAutofit/>
          </a:bodyPr>
          <a:lstStyle/>
          <a:p>
            <a:endParaRPr lang="en-US" dirty="0"/>
          </a:p>
          <a:p>
            <a:r>
              <a:rPr lang="en-US" sz="4000" dirty="0" smtClean="0"/>
              <a:t>All these approximations of the square root of two come from the continued fractions representation of the square root of two.</a:t>
            </a:r>
          </a:p>
          <a:p>
            <a:endParaRPr lang="en-US" dirty="0"/>
          </a:p>
          <a:p>
            <a:endParaRPr lang="en-US" dirty="0" smtClean="0"/>
          </a:p>
          <a:p>
            <a:endParaRPr lang="en-US" dirty="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Fractions Method</a:t>
            </a:r>
            <a:endParaRPr lang="en-US" dirty="0"/>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531" name="Object 3"/>
          <p:cNvGraphicFramePr>
            <a:graphicFrameLocks noChangeAspect="1"/>
          </p:cNvGraphicFramePr>
          <p:nvPr/>
        </p:nvGraphicFramePr>
        <p:xfrm>
          <a:off x="1295400" y="1905000"/>
          <a:ext cx="6474070" cy="3581400"/>
        </p:xfrm>
        <a:graphic>
          <a:graphicData uri="http://schemas.openxmlformats.org/presentationml/2006/ole">
            <p:oleObj spid="_x0000_s22531" name="Equation" r:id="rId4" imgW="1790700" imgH="990600" progId="Equation.3">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20900</TotalTime>
  <Words>656</Words>
  <Application>Microsoft Office PowerPoint</Application>
  <PresentationFormat>On-screen Show (4:3)</PresentationFormat>
  <Paragraphs>109</Paragraphs>
  <Slides>27</Slides>
  <Notes>27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Office Theme</vt:lpstr>
      <vt:lpstr>Equation</vt:lpstr>
      <vt:lpstr>Microsoft Equation 3.0</vt:lpstr>
      <vt:lpstr>Using Origami to Find  Rational Approximations of Irrational Roots  Jeremy Lee Amherst Regional High School Hudson River Undergraduate Mathematics Conference Williams College  April 6th, 2013</vt:lpstr>
      <vt:lpstr>Origami Instructions</vt:lpstr>
      <vt:lpstr>Slide 3</vt:lpstr>
      <vt:lpstr>Origami Instructions</vt:lpstr>
      <vt:lpstr>Origami Instructions</vt:lpstr>
      <vt:lpstr>Origami Instructions</vt:lpstr>
      <vt:lpstr>Summary of Origami Exercise</vt:lpstr>
      <vt:lpstr>Summary of Origami Exercise</vt:lpstr>
      <vt:lpstr>Continued Fractions Method</vt:lpstr>
      <vt:lpstr>Continued Fractions Method</vt:lpstr>
      <vt:lpstr>Continued Fractions Method</vt:lpstr>
      <vt:lpstr>Continued Fractions Method</vt:lpstr>
      <vt:lpstr>Continued Fractions Method</vt:lpstr>
      <vt:lpstr>How to Use Continued Fractions to Build Approximations</vt:lpstr>
      <vt:lpstr>Slide 15</vt:lpstr>
      <vt:lpstr>Denoting Parts of the Square Root of Two  Continued Fraction</vt:lpstr>
      <vt:lpstr>Algebra that Continued Fractions Converges to the Square Root of Two</vt:lpstr>
      <vt:lpstr>The Babylonian Method</vt:lpstr>
      <vt:lpstr>Algebra that Babylonian Method Converges to the Square Root of Two</vt:lpstr>
      <vt:lpstr>Slide 20</vt:lpstr>
      <vt:lpstr>Rational Approximations Numerator</vt:lpstr>
      <vt:lpstr>Slide 22</vt:lpstr>
      <vt:lpstr>Rational Approximations Denominator</vt:lpstr>
      <vt:lpstr>Slide 24</vt:lpstr>
      <vt:lpstr>Connection between Continued Fractions and Babylonian Method</vt:lpstr>
      <vt:lpstr>Conclusion</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Origami to Find  Rational Approximations of Irrational Roots  Jeremy Lee</dc:title>
  <dc:creator>Jeremy Lee</dc:creator>
  <cp:lastModifiedBy>Jeremy Lee</cp:lastModifiedBy>
  <cp:revision>74</cp:revision>
  <dcterms:created xsi:type="dcterms:W3CDTF">2013-03-16T22:21:49Z</dcterms:created>
  <dcterms:modified xsi:type="dcterms:W3CDTF">2013-04-02T01:17:03Z</dcterms:modified>
</cp:coreProperties>
</file>