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68" r:id="rId2"/>
    <p:sldMasterId id="2147483680" r:id="rId3"/>
    <p:sldMasterId id="2147483705" r:id="rId4"/>
  </p:sldMasterIdLst>
  <p:notesMasterIdLst>
    <p:notesMasterId r:id="rId32"/>
  </p:notesMasterIdLst>
  <p:sldIdLst>
    <p:sldId id="256" r:id="rId5"/>
    <p:sldId id="274" r:id="rId6"/>
    <p:sldId id="275" r:id="rId7"/>
    <p:sldId id="257" r:id="rId8"/>
    <p:sldId id="258" r:id="rId9"/>
    <p:sldId id="259" r:id="rId10"/>
    <p:sldId id="260" r:id="rId11"/>
    <p:sldId id="277" r:id="rId12"/>
    <p:sldId id="276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73" r:id="rId27"/>
    <p:sldId id="262" r:id="rId28"/>
    <p:sldId id="263" r:id="rId29"/>
    <p:sldId id="271" r:id="rId30"/>
    <p:sldId id="272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89" autoAdjust="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5852A-C45B-441E-88CE-8A4A92C41C42}" type="datetimeFigureOut">
              <a:rPr lang="en-US" smtClean="0"/>
              <a:t>3/30/2013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3381C-EB9A-443D-B3A1-3886549B3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54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381C-EB9A-443D-B3A1-3886549B39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29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A8AA4-5117-4156-B878-DDAE3F4F19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5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72A5D-48F3-4F1A-953C-3694F45D71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4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C75DA-4939-48E1-A3F4-1A5E4E50BC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55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40242C4-AB62-471C-A583-DAD3E6F5CC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02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5006C14-2D3D-47DE-BCEB-9065F2FE6F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83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A8AA4-5117-4156-B878-DDAE3F4F19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3A49-6981-45F3-8D93-4959BCBAA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0D5085E-3691-4971-9BB8-C684C25A6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ED6D-4171-400B-94AA-C56728D4E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FC2-F05A-4266-A507-CC74D89B2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EB3E-1149-4B9C-AB00-9925F2BBB2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13A49-6981-45F3-8D93-4959BCBAAC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86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710C-1FA0-471C-9AFC-B1234348F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8D4E-5235-476A-B522-55C8B0BDC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0DAC-3483-4380-8321-7A63FD5B5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72A5D-48F3-4F1A-953C-3694F45D7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75DA-4939-48E1-A3F4-1A5E4E50B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A8AA4-5117-4156-B878-DDAE3F4F1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3A49-6981-45F3-8D93-4959BCBAA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5085E-3691-4971-9BB8-C684C25A6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ED6D-4171-400B-94AA-C56728D4E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FC2-F05A-4266-A507-CC74D89B2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5085E-3691-4971-9BB8-C684C25A6E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711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EB3E-1149-4B9C-AB00-9925F2BBB2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710C-1FA0-471C-9AFC-B1234348F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8D4E-5235-476A-B522-55C8B0BDC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200DAC-3483-4380-8321-7A63FD5B56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72A5D-48F3-4F1A-953C-3694F45D7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75DA-4939-48E1-A3F4-1A5E4E50B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40242C4-AB62-471C-A583-DAD3E6F5CC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022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57A8AA4-5117-4156-B878-DDAE3F4F1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9713A49-6981-45F3-8D93-4959BCBAA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5085E-3691-4971-9BB8-C684C25A6E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AED6D-4171-400B-94AA-C56728D4E1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672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ED6D-4171-400B-94AA-C56728D4E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11EEFC2-F05A-4266-A507-CC74D89B25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EB3E-1149-4B9C-AB00-9925F2BBB2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710C-1FA0-471C-9AFC-B1234348F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8D4E-5235-476A-B522-55C8B0BDC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0DAC-3483-4380-8321-7A63FD5B56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72A5D-48F3-4F1A-953C-3694F45D7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75DA-4939-48E1-A3F4-1A5E4E50B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EEFC2-F05A-4266-A507-CC74D89B25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70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0EB3E-1149-4B9C-AB00-9925F2BBB2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43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7710C-1FA0-471C-9AFC-B1234348F5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75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B8D4E-5235-476A-B522-55C8B0BDC7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0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00DAC-3483-4380-8321-7A63FD5B56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67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531DC44-CF9F-45D7-8114-26A662CCA6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531DC44-CF9F-45D7-8114-26A662CCA6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31DC44-CF9F-45D7-8114-26A662CCA67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531DC44-CF9F-45D7-8114-26A662CCA6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gers-ejcnt.org/" TargetMode="Externa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Composite Generating Functions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133600"/>
          </a:xfrm>
        </p:spPr>
        <p:txBody>
          <a:bodyPr/>
          <a:lstStyle/>
          <a:p>
            <a:r>
              <a:rPr lang="en-US" b="1" dirty="0"/>
              <a:t>David Vella,</a:t>
            </a:r>
          </a:p>
          <a:p>
            <a:r>
              <a:rPr lang="en-US" b="1" dirty="0"/>
              <a:t>Skidmore College</a:t>
            </a:r>
          </a:p>
          <a:p>
            <a:endParaRPr lang="en-US" sz="1800" b="1" dirty="0"/>
          </a:p>
          <a:p>
            <a:r>
              <a:rPr lang="en-US" sz="2800" b="1" i="1" dirty="0"/>
              <a:t>dvella@skidmore.edu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The Main Result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066800"/>
                <a:ext cx="8991600" cy="5791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/>
                  <a:t>With the above definitions, if both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𝑦</m:t>
                    </m:r>
                    <m:r>
                      <a:rPr lang="en-US" sz="2400" i="1" dirty="0" smtClean="0">
                        <a:latin typeface="Cambria Math"/>
                      </a:rPr>
                      <m:t> = </m:t>
                    </m:r>
                    <m:r>
                      <a:rPr lang="en-US" sz="2400" i="1" dirty="0" smtClean="0">
                        <a:latin typeface="Cambria Math"/>
                      </a:rPr>
                      <m:t>𝑓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sz="24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</a:rPr>
                      <m:t> = </m:t>
                    </m:r>
                    <m:r>
                      <a:rPr lang="en-US" sz="2400" i="1" dirty="0" smtClean="0">
                        <a:latin typeface="Cambria Math"/>
                      </a:rPr>
                      <m:t>𝑔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𝑡</m:t>
                    </m:r>
                    <m:r>
                      <a:rPr lang="en-US" sz="2400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sz="2400" dirty="0" smtClean="0"/>
                  <a:t>have </a:t>
                </a:r>
                <a:r>
                  <a:rPr lang="en-US" sz="2400" i="1" dirty="0" smtClean="0"/>
                  <a:t>n</a:t>
                </a:r>
                <a:r>
                  <a:rPr lang="en-US" sz="2400" dirty="0" smtClean="0"/>
                  <a:t> derivatives, then so does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𝑦</m:t>
                    </m:r>
                    <m:r>
                      <a:rPr lang="en-US" sz="2400" i="1" dirty="0" smtClean="0">
                        <a:latin typeface="Cambria Math"/>
                      </a:rPr>
                      <m:t> = </m:t>
                    </m:r>
                    <m:r>
                      <a:rPr lang="en-US" sz="2400" i="1" dirty="0" smtClean="0">
                        <a:latin typeface="Cambria Math"/>
                      </a:rPr>
                      <m:t>𝑓</m:t>
                    </m:r>
                    <m:r>
                      <a:rPr lang="en-US" sz="2400" i="1" dirty="0" smtClean="0">
                        <a:latin typeface="Cambria Math"/>
                      </a:rPr>
                      <m:t>   ⃘ </m:t>
                    </m:r>
                    <m:r>
                      <a:rPr lang="en-US" sz="2400" i="1" dirty="0" smtClean="0">
                        <a:latin typeface="Cambria Math"/>
                      </a:rPr>
                      <m:t>𝑔</m:t>
                    </m:r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), </m:t>
                    </m:r>
                  </m:oMath>
                </a14:m>
                <a:r>
                  <a:rPr lang="en-US" sz="2400" dirty="0" smtClean="0">
                    <a:ea typeface="Cambria Math"/>
                  </a:rPr>
                  <a:t>and</a:t>
                </a:r>
              </a:p>
              <a:p>
                <a:pPr marL="0" indent="0">
                  <a:buNone/>
                </a:pPr>
                <a:endParaRPr lang="en-US" b="1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𝒇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  ⃘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𝒈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;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𝒏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8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𝒍</m:t>
                                  </m:r>
                                  <m:d>
                                    <m:dPr>
                                      <m:ctrlPr>
                                        <a:rPr lang="en-US" sz="28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𝝅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8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𝜹</m:t>
                                  </m:r>
                                  <m:d>
                                    <m:dPr>
                                      <m:ctrlPr>
                                        <a:rPr lang="en-US" sz="28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𝝅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nary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𝑙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d>
                        </m:sub>
                      </m:sSub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;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nary>
                        <m:naryPr>
                          <m:chr m:val="∏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𝑔</m:t>
                                  </m:r>
                                  <m:r>
                                    <a:rPr lang="en-US" sz="28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;</m:t>
                                  </m:r>
                                  <m:r>
                                    <a:rPr lang="en-US" sz="28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sz="28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 smtClean="0"/>
                  <a:t> is the set of partitions of n,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𝑙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2400" dirty="0" smtClean="0"/>
                  <a:t> is the </a:t>
                </a:r>
                <a:r>
                  <a:rPr lang="en-US" sz="2400" b="1" i="1" dirty="0" smtClean="0"/>
                  <a:t>length</a:t>
                </a:r>
                <a:r>
                  <a:rPr lang="en-US" sz="2400" dirty="0" smtClean="0"/>
                  <a:t> of the partition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sz="2400" dirty="0" smtClean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is the multiplicity of </a:t>
                </a:r>
                <a:r>
                  <a:rPr lang="en-US" sz="2400" i="1" dirty="0" smtClean="0"/>
                  <a:t>i</a:t>
                </a:r>
                <a:r>
                  <a:rPr lang="en-US" sz="2400" dirty="0" smtClean="0"/>
                  <a:t> as a part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sz="2400" dirty="0" smtClean="0"/>
                  <a:t>.   Here,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𝛿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2400" dirty="0" smtClean="0"/>
                  <a:t> is the set of multiplicities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} which is itself a partition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𝑙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2400" dirty="0" smtClean="0"/>
                  <a:t> (I call it the </a:t>
                </a:r>
                <a:r>
                  <a:rPr lang="en-US" sz="2400" b="1" i="1" dirty="0" smtClean="0"/>
                  <a:t>derived partition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𝛿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2400" dirty="0" smtClean="0"/>
                  <a:t>), and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𝑙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en-US" sz="2400" dirty="0" smtClean="0"/>
                  <a:t> is the associated multinomial coefficient </a:t>
                </a:r>
                <a:r>
                  <a:rPr lang="en-US" sz="2800" dirty="0" smtClean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𝑙</m:t>
                        </m:r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!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!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!…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!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066800"/>
                <a:ext cx="8991600" cy="5791200"/>
              </a:xfrm>
              <a:blipFill rotWithShape="1">
                <a:blip r:embed="rId2"/>
                <a:stretch>
                  <a:fillRect l="-1085" t="-737" r="-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07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600" dirty="0" smtClean="0"/>
              <a:t>Illustration – How to use this machine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914400"/>
                <a:ext cx="8686800" cy="5943600"/>
              </a:xfrm>
            </p:spPr>
            <p:txBody>
              <a:bodyPr/>
              <a:lstStyle/>
              <a:p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 smtClean="0"/>
                  <a:t> and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sz="2400" dirty="0" smtClean="0"/>
                  <a:t>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𝑎</m:t>
                    </m:r>
                    <m:r>
                      <a:rPr lang="en-US" sz="2400" b="0" i="1" dirty="0" smtClean="0">
                        <a:latin typeface="Cambria Math"/>
                      </a:rPr>
                      <m:t>=</m:t>
                    </m:r>
                    <m:r>
                      <a:rPr lang="en-US" sz="240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 smtClean="0"/>
                  <a:t> and observe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 smtClean="0"/>
                  <a:t>. Then: </a:t>
                </a:r>
              </a:p>
              <a:p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400" dirty="0" smtClean="0"/>
                  <a:t>   for all m and similarly,</a:t>
                </a:r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/>
                          </a:rPr>
                          <m:t>;0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4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≥1</m:t>
                    </m:r>
                  </m:oMath>
                </a14:m>
                <a:r>
                  <a:rPr lang="en-US" sz="2400" dirty="0" smtClean="0"/>
                  <a:t>.   The right side becomes: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𝑙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nary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  <m:r>
                            <a:rPr lang="en-US" i="1">
                              <a:latin typeface="Cambria Math"/>
                            </a:rPr>
                            <m:t>!</m:t>
                          </m:r>
                        </m:den>
                      </m:f>
                      <m:nary>
                        <m:naryPr>
                          <m:chr m:val="∏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!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!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i="1"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!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14400"/>
                <a:ext cx="8686800" cy="5943600"/>
              </a:xfrm>
              <a:blipFill rotWithShape="1">
                <a:blip r:embed="rId2"/>
                <a:stretch>
                  <a:fillRect l="-982" t="-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75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sz="3600" dirty="0" smtClean="0"/>
              <a:t>Illustrations, continued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791200"/>
              </a:xfrm>
            </p:spPr>
            <p:txBody>
              <a:bodyPr/>
              <a:lstStyle/>
              <a:p>
                <a:r>
                  <a:rPr lang="en-US" sz="2800" dirty="0" smtClean="0"/>
                  <a:t>But the left hand side 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𝑓</m:t>
                        </m:r>
                        <m:r>
                          <a:rPr lang="en-US" sz="2800" i="1">
                            <a:latin typeface="Cambria Math"/>
                          </a:rPr>
                          <m:t>  ⃘</m:t>
                        </m:r>
                        <m:r>
                          <a:rPr lang="en-US" sz="2800" i="1">
                            <a:latin typeface="Cambria Math"/>
                          </a:rPr>
                          <m:t>𝑔</m:t>
                        </m:r>
                        <m:r>
                          <a:rPr lang="en-US" sz="2800" i="1">
                            <a:latin typeface="Cambria Math"/>
                          </a:rPr>
                          <m:t>;0</m:t>
                        </m:r>
                      </m:e>
                    </m:d>
                  </m:oMath>
                </a14:m>
                <a:r>
                  <a:rPr lang="en-US" sz="2800" dirty="0" smtClean="0"/>
                  <a:t> for the composite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𝑓</m:t>
                      </m:r>
                      <m:r>
                        <a:rPr lang="en-US" i="1">
                          <a:latin typeface="Cambria Math"/>
                        </a:rPr>
                        <m:t>  ⃘</m:t>
                      </m:r>
                      <m:r>
                        <a:rPr lang="en-US" i="1">
                          <a:latin typeface="Cambria Math"/>
                        </a:rPr>
                        <m:t>𝑔</m:t>
                      </m:r>
                      <m:r>
                        <a:rPr lang="en-US" i="1" dirty="0" smtClean="0">
                          <a:latin typeface="Cambria Math"/>
                        </a:rPr>
                        <m:t>(</m:t>
                      </m:r>
                      <m:r>
                        <a:rPr lang="en-US" i="1" dirty="0" smtClean="0">
                          <a:latin typeface="Cambria Math"/>
                        </a:rPr>
                        <m:t>𝑡</m:t>
                      </m:r>
                      <m:r>
                        <a:rPr lang="en-US" i="1" dirty="0" smtClean="0"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en-US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r>
                  <a:rPr lang="en-US" sz="2800" dirty="0" smtClean="0"/>
                  <a:t>So we just proved this is the </a:t>
                </a:r>
                <a:r>
                  <a:rPr lang="en-US" sz="2800" dirty="0" err="1" smtClean="0"/>
                  <a:t>egf</a:t>
                </a:r>
                <a:r>
                  <a:rPr lang="en-US" sz="2800" dirty="0" smtClean="0"/>
                  <a:t> for the  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   sequence of Bell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smtClean="0"/>
                  <a:t>.   This is a very   </a:t>
                </a:r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short proof of a known (and famous) result. 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   Likewise, I can provide new proofs of many</a:t>
                </a:r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combinatorial identities using this technique. </a:t>
                </a:r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Can we discover new results with this machine?  </a:t>
                </a:r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Yes!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791200"/>
              </a:xfrm>
              <a:blipFill rotWithShape="1">
                <a:blip r:embed="rId2"/>
                <a:stretch>
                  <a:fillRect l="-1259" t="-1053" r="-1556" b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02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3600" dirty="0" smtClean="0"/>
              <a:t>Illustrations, continued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914400"/>
                <a:ext cx="8839200" cy="5867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ln</m:t>
                        </m:r>
                        <m:r>
                          <a:rPr lang="en-US" sz="2800" b="0" i="1" smtClean="0">
                            <a:latin typeface="Cambria Math"/>
                          </a:rPr>
                          <m:t>(1+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800" dirty="0" smtClean="0"/>
                  <a:t> </a:t>
                </a:r>
                <a:r>
                  <a:rPr lang="en-US" sz="2400" dirty="0" smtClean="0"/>
                  <a:t>and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−1.</m:t>
                    </m:r>
                  </m:oMath>
                </a14:m>
                <a:r>
                  <a:rPr lang="en-US" sz="2400" dirty="0" smtClean="0"/>
                  <a:t>   Again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</a:rPr>
                      <m:t>=0 </m:t>
                    </m:r>
                  </m:oMath>
                </a14:m>
                <a:r>
                  <a:rPr lang="en-US" sz="24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=0.</m:t>
                    </m:r>
                  </m:oMath>
                </a14:m>
                <a:r>
                  <a:rPr lang="en-US" sz="2400" dirty="0" smtClean="0"/>
                  <a:t>  Also we have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r>
                      <a:rPr lang="en-US" sz="2800" b="0" i="1" smtClean="0">
                        <a:latin typeface="Cambria Math"/>
                      </a:rPr>
                      <m:t>  ⃘</m:t>
                    </m:r>
                    <m:r>
                      <a:rPr lang="en-US" sz="28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800" dirty="0" smtClean="0"/>
                  <a:t>   </a:t>
                </a:r>
                <a:r>
                  <a:rPr lang="en-US" sz="2400" dirty="0" smtClean="0"/>
                  <a:t>which is precisely the </a:t>
                </a:r>
                <a:r>
                  <a:rPr lang="en-US" sz="2400" dirty="0" err="1" smtClean="0"/>
                  <a:t>egf</a:t>
                </a:r>
                <a:r>
                  <a:rPr lang="en-US" sz="2400" dirty="0" smtClean="0"/>
                  <a:t> of the Bernoulli numbers.   In this case, our machine yields the formulas:</a:t>
                </a:r>
              </a:p>
              <a:p>
                <a:pPr marL="0" indent="0">
                  <a:buNone/>
                </a:pPr>
                <a:r>
                  <a:rPr lang="en-US" dirty="0" smtClean="0"/>
                  <a:t>						</a:t>
                </a:r>
                <a:r>
                  <a:rPr lang="en-US" sz="2800" dirty="0" smtClean="0"/>
                  <a:t>    </a:t>
                </a:r>
              </a:p>
              <a:p>
                <a:pPr marL="0" indent="0">
                  <a:buNone/>
                </a:pPr>
                <a:r>
                  <a:rPr lang="en-US" sz="2800" dirty="0"/>
                  <a:t>	</a:t>
                </a:r>
                <a:r>
                  <a:rPr lang="en-US" sz="2800" dirty="0" smtClean="0"/>
                  <a:t>						</a:t>
                </a:r>
                <a:r>
                  <a:rPr lang="en-US" sz="2400" dirty="0" smtClean="0"/>
                  <a:t>and: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						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where </a:t>
                </a:r>
                <a:r>
                  <a:rPr lang="en-US" sz="2400" i="1" dirty="0" smtClean="0"/>
                  <a:t>S(</a:t>
                </a:r>
                <a:r>
                  <a:rPr lang="en-US" sz="2400" i="1" dirty="0" err="1" smtClean="0"/>
                  <a:t>n,m</a:t>
                </a:r>
                <a:r>
                  <a:rPr lang="en-US" sz="2400" i="1" dirty="0" smtClean="0"/>
                  <a:t>)</a:t>
                </a:r>
                <a:r>
                  <a:rPr lang="en-US" sz="2400" dirty="0" smtClean="0"/>
                  <a:t> is the number of ways of partitioning a set of size n into m nonempty subsets (a </a:t>
                </a:r>
                <a:r>
                  <a:rPr lang="en-US" sz="2400" i="1" dirty="0" err="1" smtClean="0"/>
                  <a:t>Stirling</a:t>
                </a:r>
                <a:r>
                  <a:rPr lang="en-US" sz="2400" dirty="0" smtClean="0"/>
                  <a:t> </a:t>
                </a:r>
                <a:r>
                  <a:rPr lang="en-US" sz="2400" i="1" dirty="0" smtClean="0"/>
                  <a:t>number</a:t>
                </a:r>
                <a:r>
                  <a:rPr lang="en-US" sz="2400" dirty="0" smtClean="0"/>
                  <a:t> </a:t>
                </a:r>
                <a:r>
                  <a:rPr lang="en-US" sz="2400" i="1" dirty="0" smtClean="0"/>
                  <a:t>of the 2</a:t>
                </a:r>
                <a:r>
                  <a:rPr lang="en-US" sz="2400" i="1" baseline="30000" dirty="0" smtClean="0"/>
                  <a:t>nd</a:t>
                </a:r>
                <a:r>
                  <a:rPr lang="en-US" sz="2400" i="1" dirty="0" smtClean="0"/>
                  <a:t> kind</a:t>
                </a:r>
                <a:r>
                  <a:rPr lang="en-US" sz="2400" dirty="0" smtClean="0"/>
                  <a:t>.)</a:t>
                </a:r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14400"/>
                <a:ext cx="8839200" cy="5867400"/>
              </a:xfrm>
              <a:blipFill rotWithShape="1">
                <a:blip r:embed="rId3"/>
                <a:stretch>
                  <a:fillRect l="-1103" r="-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68391982"/>
              </p:ext>
            </p:extLst>
          </p:nvPr>
        </p:nvGraphicFramePr>
        <p:xfrm>
          <a:off x="1447800" y="3200400"/>
          <a:ext cx="3886201" cy="103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9" name="Equation" r:id="rId4" imgW="1726920" imgH="457200" progId="Equation.3">
                  <p:embed/>
                </p:oleObj>
              </mc:Choice>
              <mc:Fallback>
                <p:oleObj name="Equation" r:id="rId4" imgW="1726920" imgH="457200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200400"/>
                        <a:ext cx="3886201" cy="103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40689547"/>
              </p:ext>
            </p:extLst>
          </p:nvPr>
        </p:nvGraphicFramePr>
        <p:xfrm>
          <a:off x="1371600" y="4343400"/>
          <a:ext cx="4191000" cy="1079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0" name="Equation" r:id="rId6" imgW="1511280" imgH="444240" progId="Equation.3">
                  <p:embed/>
                </p:oleObj>
              </mc:Choice>
              <mc:Fallback>
                <p:oleObj name="Equation" r:id="rId6" imgW="1511280" imgH="444240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343400"/>
                        <a:ext cx="4191000" cy="1079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444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sz="3600" dirty="0"/>
              <a:t>Illustrations,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15400" cy="5943600"/>
          </a:xfrm>
        </p:spPr>
        <p:txBody>
          <a:bodyPr/>
          <a:lstStyle/>
          <a:p>
            <a:r>
              <a:rPr lang="en-US" sz="2400" dirty="0" smtClean="0"/>
              <a:t>This was published in my 2008 paper, along with similar formulas for Euler numbers.</a:t>
            </a:r>
          </a:p>
          <a:p>
            <a:r>
              <a:rPr lang="en-US" sz="2400" dirty="0" smtClean="0"/>
              <a:t>These formulas can be generalized in at least two ways: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Express the higher order Bernoulli numbers in terms of the usual Bernoulli numbers, since the </a:t>
            </a:r>
            <a:r>
              <a:rPr lang="en-US" sz="2400" dirty="0" err="1" smtClean="0"/>
              <a:t>egf</a:t>
            </a:r>
            <a:r>
              <a:rPr lang="en-US" sz="2400" dirty="0" smtClean="0"/>
              <a:t> for them is obviously a composite.   Similarly for the higher order Euler numbers.  This result is still unpublished (but I spoke at HRUMC a couple of years ago about it.)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Generalize my corollary of di Bruno’s formula to the multivariable case.  (The next talk is about this in the case of multivariable Bernoulli numbers!)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For the remainder of this talk, I’d like to focus on one case where the identity I obtain from my machine is not obviously useful (or is it?)</a:t>
            </a:r>
          </a:p>
        </p:txBody>
      </p:sp>
    </p:spTree>
    <p:extLst>
      <p:ext uri="{BB962C8B-B14F-4D97-AF65-F5344CB8AC3E}">
        <p14:creationId xmlns:p14="http://schemas.microsoft.com/office/powerpoint/2010/main" val="93663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3600" dirty="0" smtClean="0"/>
              <a:t>Final Example: the Catalan numbers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914400"/>
                <a:ext cx="8991600" cy="5867400"/>
              </a:xfrm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 sz="2400" dirty="0" smtClean="0"/>
                  <a:t>Recall from an earlier slide the generating function (</a:t>
                </a:r>
                <a:r>
                  <a:rPr lang="en-US" sz="2400" dirty="0" err="1" smtClean="0"/>
                  <a:t>ogf</a:t>
                </a:r>
                <a:r>
                  <a:rPr lang="en-US" sz="2400" dirty="0" smtClean="0"/>
                  <a:t>) of the Catalan numbers</a:t>
                </a:r>
                <a:r>
                  <a:rPr lang="en-US" sz="2800" dirty="0" smtClean="0"/>
                  <a:t>: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1−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1−4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400" i="1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1+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1−4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rad>
                            </m:den>
                          </m:f>
                        </m:e>
                      </m:nary>
                    </m:oMath>
                  </m:oMathPara>
                </a14:m>
                <a:endParaRPr lang="en-US" sz="2000" dirty="0">
                  <a:cs typeface="Arial" charset="0"/>
                </a:endParaRP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This can be expressed as a composite generating function as follows: 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1+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𝑢</m:t>
                        </m:r>
                      </m:den>
                    </m:f>
                  </m:oMath>
                </a14:m>
                <a:r>
                  <a:rPr lang="en-US" sz="2400" dirty="0" smtClean="0"/>
                  <a:t> and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𝑢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/>
                          </a:rPr>
                          <m:t>1−4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400" dirty="0" smtClean="0"/>
                  <a:t>.   Then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 smtClean="0"/>
                  <a:t> 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 smtClean="0"/>
                  <a:t>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400" dirty="0" smtClean="0"/>
                  <a:t>, so the derivatives and Taylor coefficients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400" dirty="0" smtClean="0"/>
                  <a:t> have to be evaluated 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𝑢</m:t>
                    </m:r>
                    <m:r>
                      <a:rPr lang="en-US" sz="2400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r>
                  <a:rPr lang="en-US" sz="2400" dirty="0" smtClean="0"/>
                  <a:t>It is easy to check by direct calculation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𝑚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(−1)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/>
                          </a:rPr>
                          <m:t>!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/>
                  <a:t> and therefore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/>
                          </a:rPr>
                          <m:t>;1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𝑚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/>
                          </a:rPr>
                          <m:t>!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(−1)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 smtClean="0"/>
                  <a:t>.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 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914400"/>
                <a:ext cx="8991600" cy="5867400"/>
              </a:xfrm>
              <a:blipFill rotWithShape="1">
                <a:blip r:embed="rId2"/>
                <a:stretch>
                  <a:fillRect l="-880" t="-622" r="-1083" b="-82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46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sz="3600" dirty="0" smtClean="0"/>
              <a:t>Catalan numbers, continued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915400" cy="5943600"/>
              </a:xfrm>
            </p:spPr>
            <p:txBody>
              <a:bodyPr/>
              <a:lstStyle/>
              <a:p>
                <a:r>
                  <a:rPr lang="en-US" sz="2400" dirty="0" smtClean="0"/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𝑔</m:t>
                    </m:r>
                    <m:r>
                      <a:rPr lang="en-US" sz="2400" b="0" i="1" smtClean="0">
                        <a:latin typeface="Cambria Math"/>
                      </a:rPr>
                      <m:t>;0)</m:t>
                    </m:r>
                  </m:oMath>
                </a14:m>
                <a:r>
                  <a:rPr lang="en-US" sz="2400" dirty="0" smtClean="0"/>
                  <a:t>, we write the radical as a power and use Newton’s binomial series: </a:t>
                </a:r>
                <a:endParaRPr lang="en-US" sz="2400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1−4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f>
                          <m:fPr>
                            <m:type m:val="skw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sz="28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pt-BR" sz="2800" b="0" i="1" smtClean="0">
                            <a:latin typeface="Cambria Math"/>
                          </a:rPr>
                          <m:t>𝑘</m:t>
                        </m:r>
                        <m:r>
                          <a:rPr lang="pt-BR" sz="2800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pt-BR" sz="2800" b="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d>
                          <m:dPr>
                            <m:ctrlPr>
                              <a:rPr lang="pt-BR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8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type m:val="skw"/>
                                    <m:ctrlPr>
                                      <a:rPr lang="pt-BR" sz="28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num>
                              <m:den>
                                <m:r>
                                  <a:rPr lang="pt-BR" sz="2800" b="0" i="1" smtClean="0">
                                    <a:latin typeface="Cambria Math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−4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pt-BR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800" dirty="0" smtClean="0"/>
                  <a:t>.   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It follows that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  <m:r>
                          <a:rPr lang="en-US" sz="2400" i="1">
                            <a:latin typeface="Cambria Math"/>
                          </a:rPr>
                          <m:t>;0</m:t>
                        </m:r>
                      </m:e>
                    </m:d>
                    <m:r>
                      <a:rPr lang="en-US" sz="2400" b="0" i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pt-BR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pt-BR" sz="2400" i="1">
                                <a:latin typeface="Cambria Math"/>
                              </a:rPr>
                            </m:ctrlPr>
                          </m:fPr>
                          <m:num>
                            <m:f>
                              <m:fPr>
                                <m:type m:val="skw"/>
                                <m:ctrlPr>
                                  <a:rPr lang="pt-BR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pt-BR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−4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400" dirty="0" smtClean="0"/>
                  <a:t>.    So our formula yields: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/>
                                    </a:rPr>
                                    <m:t>𝑙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nary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∏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pt-BR" sz="28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noBar"/>
                                          <m:ctrlPr>
                                            <a:rPr lang="pt-BR" sz="28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f>
                                            <m:fPr>
                                              <m:type m:val="skw"/>
                                              <m:ctrlPr>
                                                <a:rPr lang="pt-BR" sz="2800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2800" i="1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2800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num>
                                        <m:den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den>
                                      </m:f>
                                    </m:e>
                                  </m:d>
                                  <m:sSup>
                                    <m:sSupPr>
                                      <m:ctrlPr>
                                        <a:rPr lang="pt-BR" sz="2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t-BR" sz="28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−4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400" dirty="0" smtClean="0"/>
                  <a:t>   However, we can simplify this because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8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−4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−4</m:t>
                                  </m:r>
                                </m:e>
                              </m:d>
                            </m:e>
                            <m:sup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−4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915400" cy="5943600"/>
              </a:xfrm>
              <a:blipFill rotWithShape="1">
                <a:blip r:embed="rId2"/>
                <a:stretch>
                  <a:fillRect l="-1025" t="-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10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2"/>
          </a:xfrm>
        </p:spPr>
        <p:txBody>
          <a:bodyPr/>
          <a:lstStyle/>
          <a:p>
            <a:r>
              <a:rPr lang="en-US" sz="2800" dirty="0" smtClean="0"/>
              <a:t>Simplifi</a:t>
            </a:r>
            <a:r>
              <a:rPr lang="en-US" sz="2800" dirty="0"/>
              <a:t>c</a:t>
            </a:r>
            <a:r>
              <a:rPr lang="en-US" sz="2800" dirty="0" smtClean="0"/>
              <a:t>ations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685800"/>
                <a:ext cx="8839200" cy="6019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/>
                  <a:t>Thus,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 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𝑙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nary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∏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pt-BR" sz="2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f>
                                        <m:fPr>
                                          <m:type m:val="skw"/>
                                          <m:ctrlPr>
                                            <a:rPr lang="pt-BR" sz="24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𝑖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  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Next, we rewrite the terms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4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pt-BR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type m:val="skw"/>
                                      <m:ctrlPr>
                                        <a:rPr lang="pt-BR" sz="2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−2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…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!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When we take the product of these terms over i, the denominator becomes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limLoc m:val="subSup"/>
                        <m:ctrlPr>
                          <a:rPr lang="en-US" sz="24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!</m:t>
                                </m:r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r>
                  <a:rPr lang="en-US" sz="2400" dirty="0" smtClean="0"/>
                  <a:t>, the product of the factorials of all the parts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sz="2400" dirty="0" smtClean="0"/>
                  <a:t>, which I abbreviate as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!</m:t>
                    </m:r>
                  </m:oMath>
                </a14:m>
                <a:r>
                  <a:rPr lang="en-US" sz="2400" dirty="0" smtClean="0"/>
                  <a:t>.   Observe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!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𝑛</m:t>
                      </m:r>
                      <m:r>
                        <a:rPr lang="en-US" sz="2400" b="0" i="1" smtClean="0">
                          <a:latin typeface="Cambria Math"/>
                        </a:rPr>
                        <m:t>!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Looking more carefully at the numerator, we obtain: 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685800"/>
                <a:ext cx="8839200" cy="6019800"/>
              </a:xfrm>
              <a:blipFill rotWithShape="1">
                <a:blip r:embed="rId2"/>
                <a:stretch>
                  <a:fillRect l="-1034" t="-709" r="-1310" b="-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684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3200" dirty="0" smtClean="0"/>
              <a:t>Simplifications, continued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143000"/>
                <a:ext cx="8686800" cy="55626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2000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2000" i="1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</a:rPr>
                                <m:t>…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20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</a:rPr>
                                <m:t>…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−3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 We can factor out a power of 2 in the denominator, namely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000" dirty="0" smtClean="0"/>
                  <a:t>, and since every factor except the first is negative, we can also factor out a power of -1, namely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(−1)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000" dirty="0" smtClean="0"/>
                  <a:t>.  Now when we take the product over </a:t>
                </a:r>
                <a:r>
                  <a:rPr lang="en-US" sz="2000" i="1" dirty="0" smtClean="0"/>
                  <a:t>i</a:t>
                </a:r>
                <a:r>
                  <a:rPr lang="en-US" sz="2000" dirty="0" smtClean="0"/>
                  <a:t>, this means we factor out the following:  in the denominator,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			  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bHide m:val="on"/>
                        <m:supHide m:val="on"/>
                        <m:ctrlPr>
                          <a:rPr lang="en-US" sz="20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</m:nary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(which cancels part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 smtClean="0"/>
                  <a:t> outside the sum), and in the numerator,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		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bHide m:val="on"/>
                        <m:supHide m:val="on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(−1)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</m:nary>
                    <m:r>
                      <a:rPr lang="en-US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(−1)</m:t>
                        </m:r>
                      </m:e>
                      <m:sup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</a:rPr>
                              <m:t>−</m:t>
                            </m:r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sup>
                    </m:sSup>
                    <m:r>
                      <a:rPr lang="en-US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(−1)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𝑙</m:t>
                        </m:r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000" dirty="0" smtClean="0"/>
                  <a:t>.  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Combined with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(−1)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latin typeface="Cambria Math"/>
                          </a:rPr>
                          <m:t>𝑙</m:t>
                        </m:r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000" dirty="0" smtClean="0"/>
                  <a:t> term in front of the product, this becomes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(−1)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=1.</m:t>
                    </m:r>
                  </m:oMath>
                </a14:m>
                <a:r>
                  <a:rPr lang="en-US" sz="2000" dirty="0" smtClean="0"/>
                  <a:t>  In other words, all the negatives cancel out!   Finally, what remains in the square brackets is a product of odd integers, which we abbreviate with the </a:t>
                </a:r>
                <a:r>
                  <a:rPr lang="en-US" sz="2000" i="1" dirty="0" smtClean="0"/>
                  <a:t>double factorial </a:t>
                </a:r>
                <a:r>
                  <a:rPr lang="en-US" sz="2000" dirty="0" smtClean="0"/>
                  <a:t>notation (with the convention that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(-1)!! = 1).   The entire thing simplifies to: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143000"/>
                <a:ext cx="8686800" cy="5562600"/>
              </a:xfrm>
              <a:blipFill rotWithShape="1">
                <a:blip r:embed="rId2"/>
                <a:stretch>
                  <a:fillRect l="-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67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639762"/>
          </a:xfrm>
        </p:spPr>
        <p:txBody>
          <a:bodyPr/>
          <a:lstStyle/>
          <a:p>
            <a:r>
              <a:rPr lang="en-US" sz="3600" dirty="0" smtClean="0"/>
              <a:t>New formula for the Catalan numbers!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839200" cy="5867400"/>
              </a:xfrm>
            </p:spPr>
            <p:txBody>
              <a:bodyPr/>
              <a:lstStyle/>
              <a:p>
                <a:r>
                  <a:rPr lang="en-US" sz="2400" dirty="0" smtClean="0"/>
                  <a:t>We have proved: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en-US" sz="280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80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80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𝑙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nary>
                      <m:f>
                        <m:f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∏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8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pt-BR" sz="280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d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‼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/>
                  <a:t> 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 Let’s illustrate this with n = 4.   We need the table: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839200" cy="5867400"/>
              </a:xfrm>
              <a:blipFill rotWithShape="1">
                <a:blip r:embed="rId2"/>
                <a:stretch>
                  <a:fillRect l="-897" t="-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0663446"/>
                  </p:ext>
                </p:extLst>
              </p:nvPr>
            </p:nvGraphicFramePr>
            <p:xfrm>
              <a:off x="990600" y="3505200"/>
              <a:ext cx="6934200" cy="2895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90600"/>
                    <a:gridCol w="990600"/>
                    <a:gridCol w="990600"/>
                    <a:gridCol w="990600"/>
                    <a:gridCol w="990600"/>
                    <a:gridCol w="990600"/>
                    <a:gridCol w="990600"/>
                  </a:tblGrid>
                  <a:tr h="4826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𝝅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𝝅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𝝅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𝝅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𝝅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𝒍</m:t>
                                </m:r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𝝅</m:t>
                                </m:r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𝜹</m:t>
                                </m:r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𝝅</m:t>
                                </m:r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4826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[4]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[1]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4826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/>
                                  </a:rPr>
                                  <m:t>[3,1]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[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4826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/>
                                  </a:rPr>
                                  <m:t>[</m:t>
                                </m:r>
                                <m:sSup>
                                  <m:sSup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 dirty="0" smtClean="0">
                                    <a:latin typeface="Cambria Math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[2]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4826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/>
                                  </a:rPr>
                                  <m:t>[2,</m:t>
                                </m:r>
                                <m:sSup>
                                  <m:sSup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 dirty="0" smtClean="0">
                                    <a:latin typeface="Cambria Math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[2,1]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4826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 dirty="0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dirty="0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  <m:sup>
                                        <m:r>
                                          <a:rPr lang="en-US" b="0" i="1" dirty="0" smtClean="0">
                                            <a:latin typeface="Cambria Math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[4]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0663446"/>
                  </p:ext>
                </p:extLst>
              </p:nvPr>
            </p:nvGraphicFramePr>
            <p:xfrm>
              <a:off x="990600" y="3505200"/>
              <a:ext cx="6934200" cy="2895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90600"/>
                    <a:gridCol w="990600"/>
                    <a:gridCol w="990600"/>
                    <a:gridCol w="990600"/>
                    <a:gridCol w="990600"/>
                    <a:gridCol w="990600"/>
                    <a:gridCol w="990600"/>
                  </a:tblGrid>
                  <a:tr h="482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17" r="-601852" b="-5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r="-498160" b="-5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1235" r="-401235" b="-5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99387" r="-298773" b="-5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1852" r="-200617" b="-5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98773" r="-99387" b="-5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02469" b="-501266"/>
                          </a:stretch>
                        </a:blipFill>
                      </a:tcPr>
                    </a:tc>
                  </a:tr>
                  <a:tr h="482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17" t="-100000" r="-601852" b="-4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02469" t="-100000" b="-401266"/>
                          </a:stretch>
                        </a:blipFill>
                      </a:tcPr>
                    </a:tc>
                  </a:tr>
                  <a:tr h="482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17" t="-197500" r="-601852" b="-29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02469" t="-197500" b="-296250"/>
                          </a:stretch>
                        </a:blipFill>
                      </a:tcPr>
                    </a:tc>
                  </a:tr>
                  <a:tr h="482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17" t="-301266" r="-60185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02469" t="-301266" b="-200000"/>
                          </a:stretch>
                        </a:blipFill>
                      </a:tcPr>
                    </a:tc>
                  </a:tr>
                  <a:tr h="482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17" t="-401266" r="-60185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02469" t="-401266" b="-100000"/>
                          </a:stretch>
                        </a:blipFill>
                      </a:tcPr>
                    </a:tc>
                  </a:tr>
                  <a:tr h="482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17" t="-501266" r="-60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02469" t="-50126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1976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Generating Functions and </a:t>
            </a:r>
            <a:br>
              <a:rPr lang="en-US" sz="3200" dirty="0" smtClean="0"/>
            </a:br>
            <a:r>
              <a:rPr lang="en-US" sz="3200" dirty="0" smtClean="0"/>
              <a:t>Exponential Generating Functions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447800"/>
                <a:ext cx="8229600" cy="5257800"/>
              </a:xfrm>
            </p:spPr>
            <p:txBody>
              <a:bodyPr/>
              <a:lstStyle/>
              <a:p>
                <a:r>
                  <a:rPr lang="en-US" sz="2800" dirty="0" smtClean="0"/>
                  <a:t>Given a sequence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smtClean="0"/>
                  <a:t>} we can associate to it two functions determined by power series:</a:t>
                </a:r>
              </a:p>
              <a:p>
                <a:r>
                  <a:rPr lang="en-US" sz="2800" dirty="0" smtClean="0"/>
                  <a:t>Its </a:t>
                </a:r>
                <a:r>
                  <a:rPr lang="en-US" sz="2800" b="1" i="1" dirty="0" smtClean="0"/>
                  <a:t>(ordinary) generating function </a:t>
                </a:r>
                <a:r>
                  <a:rPr lang="en-US" sz="2800" dirty="0" smtClean="0"/>
                  <a:t>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1" i="1" smtClean="0">
                              <a:latin typeface="Cambria Math"/>
                            </a:rPr>
                            <m:t>𝒏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1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 smtClean="0"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800" b="1" i="1" dirty="0" smtClean="0"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800" b="1" i="1" dirty="0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dirty="0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dirty="0" smtClean="0">
                                  <a:latin typeface="Cambria Math"/>
                                </a:rPr>
                                <m:t>𝒏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b="1" dirty="0" smtClean="0"/>
              </a:p>
              <a:p>
                <a:r>
                  <a:rPr lang="en-US" sz="2800" dirty="0" smtClean="0"/>
                  <a:t>Its </a:t>
                </a:r>
                <a:r>
                  <a:rPr lang="en-US" sz="2800" b="1" i="1" dirty="0" smtClean="0"/>
                  <a:t>exponential generating function </a:t>
                </a:r>
                <a:r>
                  <a:rPr lang="en-US" sz="2800" dirty="0" smtClean="0"/>
                  <a:t>is</a:t>
                </a:r>
                <a:endParaRPr lang="en-US" sz="2800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𝒈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1" i="1" smtClean="0">
                              <a:latin typeface="Cambria Math"/>
                            </a:rPr>
                            <m:t>𝒏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b="1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dirty="0" smtClean="0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800" b="1" i="1" dirty="0" smtClean="0">
                                      <a:latin typeface="Cambria Math"/>
                                    </a:rPr>
                                    <m:t>𝒏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b="1" i="1" smtClean="0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!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𝒏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b="1" dirty="0" smtClean="0"/>
              </a:p>
              <a:p>
                <a:pPr marL="0" indent="0">
                  <a:buNone/>
                </a:pPr>
                <a:endParaRPr lang="en-US" sz="2800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447800"/>
                <a:ext cx="8229600" cy="5257800"/>
              </a:xfrm>
              <a:blipFill rotWithShape="1">
                <a:blip r:embed="rId2"/>
                <a:stretch>
                  <a:fillRect l="-1333" t="-1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546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3600" dirty="0" smtClean="0"/>
              <a:t>Catalan example (n = 4)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990600"/>
                <a:ext cx="8763000" cy="5562600"/>
              </a:xfrm>
            </p:spPr>
            <p:txBody>
              <a:bodyPr/>
              <a:lstStyle/>
              <a:p>
                <a:r>
                  <a:rPr lang="en-US" sz="2400" dirty="0" smtClean="0"/>
                  <a:t>Our formula becomes:</a:t>
                </a:r>
              </a:p>
              <a:p>
                <a:pPr marL="0" indent="0">
                  <a:buNone/>
                </a:pPr>
                <a:endParaRPr lang="en-US" sz="2400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2400" i="1">
                              <a:latin typeface="Cambria Math"/>
                            </a:rPr>
                            <m:t>!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𝑙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nary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∏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pt-BR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/>
                                    </a:rPr>
                                    <m:t>‼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16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24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1</m:t>
                                  </m:r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(5‼)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</a:rPr>
                            <m:t> + 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3 1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 1</m:t>
                                  </m:r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‼)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</a:rPr>
                            <m:t> + 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2 2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‼)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16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24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2 1 1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2 1</m:t>
                                  </m:r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‼)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1 1 1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 1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(−1)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‼)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0" dirty="0" smtClean="0"/>
              </a:p>
              <a:p>
                <a:pPr marL="0" indent="0">
                  <a:buNone/>
                </a:pPr>
                <a:endParaRPr lang="en-US" sz="20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16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24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1∙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5∙3∙1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+4⋅2⋅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3⋅1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+6⋅1⋅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16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24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2000" i="1" smtClean="0">
                              <a:latin typeface="Cambria Math"/>
                              <a:ea typeface="Cambria Math"/>
                            </a:rPr>
                            <m:t>⋅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4⋅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16</m:t>
                              </m:r>
                            </m:den>
                          </m:f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⋅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990600"/>
                <a:ext cx="8763000" cy="5562600"/>
              </a:xfrm>
              <a:blipFill rotWithShape="1">
                <a:blip r:embed="rId2"/>
                <a:stretch>
                  <a:fillRect l="-904" t="-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60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r>
              <a:rPr lang="en-US" sz="3600" dirty="0"/>
              <a:t>Catalan example (n = 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762000"/>
                <a:ext cx="8229600" cy="57912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5+4+1+3+1=14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This is the correct value as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8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=14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Of course it appears as if my formula is kind of useless since it is so inefficient!   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Or maybe not.....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The Catalan numbers are known to count many things – maybe my formula gives some sort of refinement of this count?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 smtClean="0"/>
                  <a:t>Speculation:  </a:t>
                </a:r>
                <a:r>
                  <a:rPr lang="en-US" sz="2800" dirty="0" err="1" smtClean="0"/>
                  <a:t>Dyck</a:t>
                </a:r>
                <a:r>
                  <a:rPr lang="en-US" sz="2800" dirty="0" smtClean="0"/>
                  <a:t> words?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762000"/>
                <a:ext cx="8229600" cy="5791200"/>
              </a:xfrm>
              <a:blipFill rotWithShape="1">
                <a:blip r:embed="rId2"/>
                <a:stretch>
                  <a:fillRect l="-1556" b="-2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543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txBody>
          <a:bodyPr/>
          <a:lstStyle/>
          <a:p>
            <a:r>
              <a:rPr lang="en-US" sz="3600" dirty="0" smtClean="0"/>
              <a:t>The 14 </a:t>
            </a:r>
            <a:r>
              <a:rPr lang="en-US" sz="3600" dirty="0" err="1" smtClean="0"/>
              <a:t>Dyck</a:t>
            </a:r>
            <a:r>
              <a:rPr lang="en-US" sz="3600" dirty="0" smtClean="0"/>
              <a:t> words of length 8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2462769"/>
              </p:ext>
            </p:extLst>
          </p:nvPr>
        </p:nvGraphicFramePr>
        <p:xfrm>
          <a:off x="228600" y="1447800"/>
          <a:ext cx="8763000" cy="26212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921000"/>
                <a:gridCol w="2921000"/>
                <a:gridCol w="2921000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AAAABBBB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AABAABBB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ABAAABBB</a:t>
                      </a:r>
                      <a:endParaRPr lang="en-US" sz="2800" b="0" dirty="0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AAABABBB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AABABABB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ABAABABB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AAABBABB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AABABBAB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ABAABBAB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AAABBBAB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AABBAABB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ABABAABB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AABBABAB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ABABABAB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44196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 tried many ways to ‘naturally’ break these up into groups of sizes 5,4,1,3,1</a:t>
            </a:r>
          </a:p>
          <a:p>
            <a:r>
              <a:rPr lang="en-US" dirty="0" smtClean="0"/>
              <a:t>but always without success.    But then – what if we lump the terms together corresponding to partitions of the </a:t>
            </a:r>
            <a:r>
              <a:rPr lang="en-US" i="1" dirty="0" smtClean="0"/>
              <a:t>same length?  </a:t>
            </a:r>
            <a:r>
              <a:rPr lang="en-US" dirty="0" smtClean="0"/>
              <a:t>This leads to groups of size</a:t>
            </a:r>
          </a:p>
          <a:p>
            <a:r>
              <a:rPr lang="en-US" dirty="0" smtClean="0"/>
              <a:t>5,5,3,1 – and such groups DO appear naturally in the table....</a:t>
            </a:r>
          </a:p>
          <a:p>
            <a:endParaRPr lang="en-US" dirty="0"/>
          </a:p>
          <a:p>
            <a:r>
              <a:rPr lang="en-US" dirty="0" smtClean="0"/>
              <a:t>I have some ideas on how to do this in general (no proof yet), but I believe that I can make the individual terms in my sum always correspond to such groups of </a:t>
            </a:r>
            <a:r>
              <a:rPr lang="en-US" dirty="0" err="1" smtClean="0"/>
              <a:t>Dyck</a:t>
            </a:r>
            <a:r>
              <a:rPr lang="en-US" dirty="0" smtClean="0"/>
              <a:t> words.   Hopefully this will lead to a </a:t>
            </a:r>
            <a:r>
              <a:rPr lang="en-US" dirty="0" err="1" smtClean="0"/>
              <a:t>bijective</a:t>
            </a:r>
            <a:r>
              <a:rPr lang="en-US" dirty="0" smtClean="0"/>
              <a:t> proof of my formula.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61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sz="2800" dirty="0"/>
              <a:t>The </a:t>
            </a:r>
            <a:r>
              <a:rPr lang="en-US" sz="2800" dirty="0" smtClean="0"/>
              <a:t>2008 paper</a:t>
            </a:r>
            <a:r>
              <a:rPr lang="en-US" sz="2800" dirty="0"/>
              <a:t>, which has the explicit formulas for the ordinary Bernoulli &amp; Euler </a:t>
            </a:r>
            <a:r>
              <a:rPr lang="en-US" sz="2800" dirty="0" smtClean="0"/>
              <a:t>numbers (but </a:t>
            </a:r>
            <a:r>
              <a:rPr lang="en-US" sz="2800" dirty="0"/>
              <a:t>not the higher order </a:t>
            </a:r>
            <a:r>
              <a:rPr lang="en-US" sz="2800" dirty="0" smtClean="0"/>
              <a:t>ones), </a:t>
            </a:r>
            <a:r>
              <a:rPr lang="en-US" sz="2800" dirty="0"/>
              <a:t>can be downloaded from this website: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http://www.integers-ejcnt.org/</a:t>
            </a:r>
            <a:endParaRPr lang="en-US" dirty="0"/>
          </a:p>
          <a:p>
            <a:endParaRPr lang="en-US" dirty="0"/>
          </a:p>
          <a:p>
            <a:r>
              <a:rPr lang="en-US" sz="2800" dirty="0"/>
              <a:t>Just click on the 2008 volume</a:t>
            </a:r>
            <a:r>
              <a:rPr lang="en-US" sz="2800" dirty="0" smtClean="0"/>
              <a:t>.  My paper is the first one in the January issue.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15" name="Rectangle 6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380999"/>
          </a:xfrm>
        </p:spPr>
        <p:txBody>
          <a:bodyPr/>
          <a:lstStyle/>
          <a:p>
            <a:r>
              <a:rPr lang="en-US" sz="2800" dirty="0" smtClean="0"/>
              <a:t>Appendix: My Bernoulli number formula</a:t>
            </a:r>
            <a:endParaRPr lang="en-US" sz="2800" dirty="0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533400"/>
            <a:ext cx="8839200" cy="5592763"/>
          </a:xfrm>
        </p:spPr>
        <p:txBody>
          <a:bodyPr/>
          <a:lstStyle/>
          <a:p>
            <a:r>
              <a:rPr lang="en-US" sz="2800" dirty="0"/>
              <a:t>Let’s see how </a:t>
            </a:r>
            <a:r>
              <a:rPr lang="en-US" sz="2800" dirty="0" smtClean="0"/>
              <a:t>it </a:t>
            </a:r>
            <a:r>
              <a:rPr lang="en-US" sz="2800" dirty="0"/>
              <a:t>works for n = 4:</a:t>
            </a:r>
          </a:p>
          <a:p>
            <a:endParaRPr lang="en-US" sz="28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Length</a:t>
            </a:r>
          </a:p>
          <a:p>
            <a:endParaRPr lang="en-US" sz="1600" dirty="0"/>
          </a:p>
          <a:p>
            <a:r>
              <a:rPr lang="en-US" sz="1600" dirty="0"/>
              <a:t>Derived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2800" dirty="0"/>
              <a:t>B</a:t>
            </a:r>
            <a:r>
              <a:rPr lang="en-US" sz="2800" baseline="-25000" dirty="0"/>
              <a:t>4 </a:t>
            </a:r>
            <a:r>
              <a:rPr lang="en-US" sz="2800" dirty="0"/>
              <a:t>=</a:t>
            </a:r>
          </a:p>
        </p:txBody>
      </p:sp>
      <p:graphicFrame>
        <p:nvGraphicFramePr>
          <p:cNvPr id="23623" name="Group 71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140703522"/>
              </p:ext>
            </p:extLst>
          </p:nvPr>
        </p:nvGraphicFramePr>
        <p:xfrm>
          <a:off x="1676400" y="1203955"/>
          <a:ext cx="7086601" cy="1919611"/>
        </p:xfrm>
        <a:graphic>
          <a:graphicData uri="http://schemas.openxmlformats.org/drawingml/2006/table">
            <a:tbl>
              <a:tblPr/>
              <a:tblGrid>
                <a:gridCol w="1532116"/>
                <a:gridCol w="1387491"/>
                <a:gridCol w="1390505"/>
                <a:gridCol w="1387491"/>
                <a:gridCol w="1388998"/>
              </a:tblGrid>
              <a:tr h="38099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Partitions of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9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[4]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[3,1]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[2,2]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[2,1,1]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[1,1,1,1]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8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[1]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[1,1]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[2]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[1,2]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[4]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614" name="Object 6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909763" y="3290888"/>
          <a:ext cx="6777037" cy="295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1" name="Equation" r:id="rId3" imgW="2882880" imgH="1257120" progId="Equation.3">
                  <p:embed/>
                </p:oleObj>
              </mc:Choice>
              <mc:Fallback>
                <p:oleObj name="Equation" r:id="rId3" imgW="2882880" imgH="1257120" progId="Equation.3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763" y="3290888"/>
                        <a:ext cx="6777037" cy="295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r>
              <a:rPr lang="en-US" sz="2800" dirty="0" smtClean="0"/>
              <a:t>Appendix: My second Bernoulli number formula</a:t>
            </a:r>
            <a:endParaRPr lang="en-US" sz="28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458200" cy="5440363"/>
          </a:xfrm>
        </p:spPr>
        <p:txBody>
          <a:bodyPr/>
          <a:lstStyle/>
          <a:p>
            <a:r>
              <a:rPr lang="en-US" sz="2000" dirty="0" smtClean="0"/>
              <a:t>For </a:t>
            </a:r>
            <a:r>
              <a:rPr lang="en-US" sz="2000" dirty="0"/>
              <a:t>example</a:t>
            </a:r>
            <a:r>
              <a:rPr lang="en-US" sz="2800" dirty="0"/>
              <a:t>: </a:t>
            </a:r>
          </a:p>
          <a:p>
            <a:pPr>
              <a:buFontTx/>
              <a:buNone/>
            </a:pPr>
            <a:r>
              <a:rPr lang="en-US" sz="2800" dirty="0"/>
              <a:t> </a:t>
            </a:r>
          </a:p>
        </p:txBody>
      </p:sp>
      <p:graphicFrame>
        <p:nvGraphicFramePr>
          <p:cNvPr id="28676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215144006"/>
              </p:ext>
            </p:extLst>
          </p:nvPr>
        </p:nvGraphicFramePr>
        <p:xfrm>
          <a:off x="1828800" y="1295400"/>
          <a:ext cx="510540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5" name="Equation" r:id="rId3" imgW="1511280" imgH="444240" progId="Equation.3">
                  <p:embed/>
                </p:oleObj>
              </mc:Choice>
              <mc:Fallback>
                <p:oleObj name="Equation" r:id="rId3" imgW="1511280" imgH="444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295400"/>
                        <a:ext cx="5105400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175121832"/>
              </p:ext>
            </p:extLst>
          </p:nvPr>
        </p:nvGraphicFramePr>
        <p:xfrm>
          <a:off x="1905000" y="3048000"/>
          <a:ext cx="57150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6" name="Equation" r:id="rId5" imgW="1981080" imgH="1257120" progId="Equation.3">
                  <p:embed/>
                </p:oleObj>
              </mc:Choice>
              <mc:Fallback>
                <p:oleObj name="Equation" r:id="rId5" imgW="1981080" imgH="12571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048000"/>
                        <a:ext cx="57150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Appendix: My higher order </a:t>
            </a:r>
            <a:br>
              <a:rPr lang="en-US" sz="3200" dirty="0" smtClean="0"/>
            </a:br>
            <a:r>
              <a:rPr lang="en-US" sz="3200" dirty="0" smtClean="0"/>
              <a:t>Bernoulli number formula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8458200" cy="50292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800" dirty="0" smtClean="0"/>
                  <a:t>(Vella, Feb., 2008 - unpublished):</a:t>
                </a:r>
                <a:endParaRPr lang="en-US" sz="2800" dirty="0"/>
              </a:p>
              <a:p>
                <a:pPr>
                  <a:lnSpc>
                    <a:spcPct val="90000"/>
                  </a:lnSpc>
                </a:pPr>
                <a:endParaRPr lang="en-US" sz="2800" dirty="0"/>
              </a:p>
              <a:p>
                <a:pPr>
                  <a:lnSpc>
                    <a:spcPct val="90000"/>
                  </a:lnSpc>
                </a:pPr>
                <a:endParaRPr lang="en-US" sz="2800" dirty="0"/>
              </a:p>
              <a:p>
                <a:pPr>
                  <a:lnSpc>
                    <a:spcPct val="90000"/>
                  </a:lnSpc>
                </a:pPr>
                <a:endParaRPr lang="en-US" sz="2800" dirty="0"/>
              </a:p>
              <a:p>
                <a:pPr>
                  <a:lnSpc>
                    <a:spcPct val="90000"/>
                  </a:lnSpc>
                </a:pPr>
                <a:endParaRPr lang="en-US" sz="2800" dirty="0"/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2800" dirty="0"/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2400" dirty="0" smtClean="0"/>
                  <a:t>    which </a:t>
                </a:r>
                <a:r>
                  <a:rPr lang="en-US" sz="2400" dirty="0"/>
                  <a:t>expresses the higher order </a:t>
                </a:r>
                <a:r>
                  <a:rPr lang="en-US" sz="2400" dirty="0" smtClean="0"/>
                  <a:t>Bernoulli numbers in terms </a:t>
                </a:r>
                <a:r>
                  <a:rPr lang="en-US" sz="2400" dirty="0"/>
                  <a:t>of the ordinary ones</a:t>
                </a:r>
                <a:r>
                  <a:rPr lang="en-US" sz="2400" dirty="0" smtClean="0"/>
                  <a:t>.  Here,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 smtClean="0"/>
                  <a:t> is the </a:t>
                </a:r>
                <a:r>
                  <a:rPr lang="en-US" sz="2400" b="1" i="1" dirty="0" smtClean="0"/>
                  <a:t>falling factorial</a:t>
                </a:r>
                <a:r>
                  <a:rPr lang="en-US" sz="2400" dirty="0" smtClean="0"/>
                  <a:t>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𝑤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𝑤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…(</m:t>
                    </m:r>
                    <m:r>
                      <a:rPr lang="en-US" sz="2400" b="0" i="1" smtClean="0">
                        <a:latin typeface="Cambria Math"/>
                      </a:rPr>
                      <m:t>𝑤</m:t>
                    </m:r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</a:rPr>
                      <m:t>𝑚</m:t>
                    </m:r>
                    <m:r>
                      <a:rPr lang="en-US" sz="2400" b="0" i="1" smtClean="0">
                        <a:latin typeface="Cambria Math"/>
                      </a:rPr>
                      <m:t>+1)</m:t>
                    </m:r>
                  </m:oMath>
                </a14:m>
                <a:endParaRPr lang="en-US" sz="2400" dirty="0" smtClean="0"/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48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8458200" cy="5029200"/>
              </a:xfrm>
              <a:blipFill rotWithShape="1">
                <a:blip r:embed="rId3"/>
                <a:stretch>
                  <a:fillRect l="-1009" t="-1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8132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7292496"/>
              </p:ext>
            </p:extLst>
          </p:nvPr>
        </p:nvGraphicFramePr>
        <p:xfrm>
          <a:off x="1143000" y="2133600"/>
          <a:ext cx="6856413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2" name="Equation" r:id="rId4" imgW="1904760" imgH="545760" progId="Equation.3">
                  <p:embed/>
                </p:oleObj>
              </mc:Choice>
              <mc:Fallback>
                <p:oleObj name="Equation" r:id="rId4" imgW="1904760" imgH="5457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133600"/>
                        <a:ext cx="6856413" cy="196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487362"/>
          </a:xfrm>
        </p:spPr>
        <p:txBody>
          <a:bodyPr/>
          <a:lstStyle/>
          <a:p>
            <a:r>
              <a:rPr lang="en-US" sz="2800" dirty="0" smtClean="0"/>
              <a:t>Appendix: Example of Higher Order Bernoulli formula </a:t>
            </a:r>
            <a:endParaRPr lang="en-US" sz="2800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838200"/>
            <a:ext cx="8686800" cy="5715000"/>
          </a:xfrm>
        </p:spPr>
        <p:txBody>
          <a:bodyPr/>
          <a:lstStyle/>
          <a:p>
            <a:r>
              <a:rPr lang="en-US" sz="2400" dirty="0"/>
              <a:t>For example, let’s compute B</a:t>
            </a:r>
            <a:r>
              <a:rPr lang="en-US" sz="2400" baseline="-25000" dirty="0"/>
              <a:t>4</a:t>
            </a:r>
            <a:r>
              <a:rPr lang="en-US" sz="2400" baseline="30000" dirty="0"/>
              <a:t>2</a:t>
            </a:r>
            <a:r>
              <a:rPr lang="en-US" sz="2400" dirty="0"/>
              <a:t>.  There are 5 partitions of 4, but only three of them have length at most 2: [4], [3,1] and [2,2]:</a:t>
            </a:r>
            <a:r>
              <a:rPr lang="en-US" sz="2400" baseline="30000" dirty="0"/>
              <a:t>  </a:t>
            </a:r>
            <a:endParaRPr lang="en-US" sz="2400" dirty="0"/>
          </a:p>
        </p:txBody>
      </p:sp>
      <p:graphicFrame>
        <p:nvGraphicFramePr>
          <p:cNvPr id="50180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04116269"/>
              </p:ext>
            </p:extLst>
          </p:nvPr>
        </p:nvGraphicFramePr>
        <p:xfrm>
          <a:off x="1143000" y="2209800"/>
          <a:ext cx="7467600" cy="431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8" name="Equation" r:id="rId3" imgW="2197080" imgH="1981080" progId="Equation.3">
                  <p:embed/>
                </p:oleObj>
              </mc:Choice>
              <mc:Fallback>
                <p:oleObj name="Equation" r:id="rId3" imgW="2197080" imgH="19810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09800"/>
                        <a:ext cx="7467600" cy="431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sz="3600" dirty="0" smtClean="0"/>
              <a:t>Examples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762000"/>
                <a:ext cx="9144000" cy="5867400"/>
              </a:xfrm>
            </p:spPr>
            <p:txBody>
              <a:bodyPr/>
              <a:lstStyle/>
              <a:p>
                <a:r>
                  <a:rPr lang="en-US" sz="2800" dirty="0"/>
                  <a:t>T</a:t>
                </a:r>
                <a:r>
                  <a:rPr lang="en-US" sz="2800" dirty="0" smtClean="0"/>
                  <a:t>he </a:t>
                </a:r>
                <a:r>
                  <a:rPr lang="en-US" sz="2800" dirty="0" err="1" smtClean="0"/>
                  <a:t>o.g.f</a:t>
                </a:r>
                <a:r>
                  <a:rPr lang="en-US" sz="2800" dirty="0" smtClean="0"/>
                  <a:t> and the </a:t>
                </a:r>
                <a:r>
                  <a:rPr lang="en-US" sz="2800" dirty="0" err="1" smtClean="0"/>
                  <a:t>e.g.f</a:t>
                </a:r>
                <a:r>
                  <a:rPr lang="en-US" sz="2800" dirty="0" smtClean="0"/>
                  <a:t> of {1,1,1,1,...} are:</a:t>
                </a:r>
              </a:p>
              <a:p>
                <a:r>
                  <a:rPr lang="en-US" dirty="0" smtClean="0"/>
                  <a:t>f(x)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1+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+…=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 smtClean="0"/>
                  <a:t>,   </a:t>
                </a:r>
                <a:r>
                  <a:rPr lang="en-US" sz="2800" dirty="0" smtClean="0"/>
                  <a:t>and</a:t>
                </a:r>
              </a:p>
              <a:p>
                <a:r>
                  <a:rPr lang="en-US" sz="2800" dirty="0" smtClean="0"/>
                  <a:t>g(x) =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800" i="1" smtClean="0">
                            <a:latin typeface="Cambria Math"/>
                          </a:rPr>
                          <m:t>1!</m:t>
                        </m:r>
                      </m:den>
                    </m:f>
                    <m:r>
                      <a:rPr lang="en-US" sz="280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 smtClean="0">
                            <a:latin typeface="Cambria Math"/>
                          </a:rPr>
                          <m:t>2!</m:t>
                        </m:r>
                      </m:den>
                    </m:f>
                    <m:r>
                      <a:rPr lang="en-US" sz="280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i="1" smtClean="0">
                            <a:latin typeface="Cambria Math"/>
                          </a:rPr>
                          <m:t>3!</m:t>
                        </m:r>
                      </m:den>
                    </m:f>
                    <m:r>
                      <a:rPr lang="en-US" sz="2800" i="1" smtClean="0">
                        <a:latin typeface="Cambria Math"/>
                      </a:rPr>
                      <m:t>+…</m:t>
                    </m:r>
                    <m:r>
                      <a:rPr lang="en-US" sz="2800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:r>
                  <a:rPr lang="en-US" sz="2800" dirty="0" smtClean="0"/>
                  <a:t>respectively.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The second one explains the name...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Operations on the functions correspond to manipulations on the sequence.   For example, adding two sequences corresponds to adding the </a:t>
                </a:r>
                <a:r>
                  <a:rPr lang="en-US" sz="2800" dirty="0" err="1" smtClean="0"/>
                  <a:t>ogf’s</a:t>
                </a:r>
                <a:r>
                  <a:rPr lang="en-US" sz="2800" dirty="0" smtClean="0"/>
                  <a:t>, while to shift the index of a sequence, we multiply the </a:t>
                </a:r>
                <a:r>
                  <a:rPr lang="en-US" sz="2800" dirty="0" err="1" smtClean="0"/>
                  <a:t>ogf</a:t>
                </a:r>
                <a:r>
                  <a:rPr lang="en-US" sz="2800" dirty="0" smtClean="0"/>
                  <a:t> by x, or differentiate the </a:t>
                </a:r>
                <a:r>
                  <a:rPr lang="en-US" sz="2800" dirty="0" err="1" smtClean="0"/>
                  <a:t>egf</a:t>
                </a:r>
                <a:r>
                  <a:rPr lang="en-US" sz="2800" dirty="0" smtClean="0"/>
                  <a:t>.  Thus, the functions provide a convenient way of studying the sequences.   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Here are a few more famous examples: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762000"/>
                <a:ext cx="9144000" cy="5867400"/>
              </a:xfrm>
              <a:blipFill rotWithShape="1">
                <a:blip r:embed="rId2"/>
                <a:stretch>
                  <a:fillRect l="-1533" t="-1038" r="-2133" b="-1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00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Bernoulli &amp; Euler Numbers</a:t>
            </a:r>
            <a:endParaRPr lang="en-US" dirty="0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i="1" dirty="0" smtClean="0"/>
              <a:t>Bernoulli Numbers</a:t>
            </a:r>
            <a:r>
              <a:rPr lang="en-US" dirty="0" smtClean="0"/>
              <a:t> </a:t>
            </a:r>
            <a:r>
              <a:rPr lang="en-US" dirty="0" err="1"/>
              <a:t>B</a:t>
            </a:r>
            <a:r>
              <a:rPr lang="en-US" baseline="-25000" dirty="0" err="1"/>
              <a:t>n</a:t>
            </a:r>
            <a:r>
              <a:rPr lang="en-US" dirty="0"/>
              <a:t> </a:t>
            </a:r>
            <a:r>
              <a:rPr lang="en-US" dirty="0" smtClean="0"/>
              <a:t>are </a:t>
            </a:r>
            <a:r>
              <a:rPr lang="en-US" dirty="0"/>
              <a:t>defined </a:t>
            </a:r>
            <a:r>
              <a:rPr lang="en-US" dirty="0" smtClean="0"/>
              <a:t>by the following </a:t>
            </a:r>
            <a:r>
              <a:rPr lang="en-US" dirty="0" err="1" smtClean="0"/>
              <a:t>egf</a:t>
            </a:r>
            <a:r>
              <a:rPr lang="en-US" dirty="0" smtClean="0"/>
              <a:t>: </a:t>
            </a:r>
          </a:p>
          <a:p>
            <a:endParaRPr lang="en-US" dirty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  <a:p>
            <a:endParaRPr lang="en-US" dirty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The </a:t>
            </a:r>
            <a:r>
              <a:rPr lang="en-US" b="1" i="1" dirty="0" smtClean="0"/>
              <a:t>Euler Numbers</a:t>
            </a:r>
            <a:r>
              <a:rPr lang="en-US" dirty="0" smtClean="0"/>
              <a:t> E</a:t>
            </a:r>
            <a:r>
              <a:rPr lang="en-US" baseline="-25000" dirty="0" smtClean="0"/>
              <a:t>n</a:t>
            </a:r>
            <a:r>
              <a:rPr lang="en-US" dirty="0" smtClean="0"/>
              <a:t> are defined by the following </a:t>
            </a:r>
            <a:r>
              <a:rPr lang="en-US" dirty="0" err="1" smtClean="0"/>
              <a:t>egf</a:t>
            </a:r>
            <a:r>
              <a:rPr lang="en-US" dirty="0" smtClean="0"/>
              <a:t>: </a:t>
            </a:r>
            <a:endParaRPr lang="en-US" dirty="0">
              <a:cs typeface="Arial" charset="0"/>
            </a:endParaRPr>
          </a:p>
        </p:txBody>
      </p:sp>
      <p:graphicFrame>
        <p:nvGraphicFramePr>
          <p:cNvPr id="3089" name="Object 1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623821655"/>
              </p:ext>
            </p:extLst>
          </p:nvPr>
        </p:nvGraphicFramePr>
        <p:xfrm>
          <a:off x="1676400" y="2153479"/>
          <a:ext cx="5562600" cy="1572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4" name="Equation" r:id="rId3" imgW="1066680" imgH="431640" progId="Equation.3">
                  <p:embed/>
                </p:oleObj>
              </mc:Choice>
              <mc:Fallback>
                <p:oleObj name="Equation" r:id="rId3" imgW="1066680" imgH="43164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153479"/>
                        <a:ext cx="5562600" cy="15720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548838"/>
              </p:ext>
            </p:extLst>
          </p:nvPr>
        </p:nvGraphicFramePr>
        <p:xfrm>
          <a:off x="1600199" y="5029200"/>
          <a:ext cx="5715001" cy="1459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5" name="Equation" r:id="rId5" imgW="1739900" imgH="444500" progId="Equation.3">
                  <p:embed/>
                </p:oleObj>
              </mc:Choice>
              <mc:Fallback>
                <p:oleObj name="Equation" r:id="rId5" imgW="1739900" imgH="444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199" y="5029200"/>
                        <a:ext cx="5715001" cy="14595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Catalan and Bell Numbers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143000"/>
                <a:ext cx="8382000" cy="5410200"/>
              </a:xfrm>
            </p:spPr>
            <p:txBody>
              <a:bodyPr/>
              <a:lstStyle/>
              <a:p>
                <a:r>
                  <a:rPr lang="en-US" sz="2800" dirty="0" smtClean="0"/>
                  <a:t>The </a:t>
                </a:r>
                <a:r>
                  <a:rPr lang="en-US" sz="2800" b="1" i="1" dirty="0" smtClean="0"/>
                  <a:t>Catalan Numbers</a:t>
                </a:r>
                <a:r>
                  <a:rPr lang="en-US" sz="2800" dirty="0" smtClean="0"/>
                  <a:t> </a:t>
                </a:r>
                <a:r>
                  <a:rPr lang="en-US" sz="2800" dirty="0" err="1"/>
                  <a:t>C</a:t>
                </a:r>
                <a:r>
                  <a:rPr lang="en-US" sz="2800" baseline="-25000" dirty="0" err="1" smtClean="0"/>
                  <a:t>n</a:t>
                </a:r>
                <a:r>
                  <a:rPr lang="en-US" sz="2800" dirty="0" smtClean="0"/>
                  <a:t> are known to have the </a:t>
                </a:r>
                <a:r>
                  <a:rPr lang="en-US" sz="2800" dirty="0" err="1" smtClean="0"/>
                  <a:t>ogf</a:t>
                </a:r>
                <a:r>
                  <a:rPr lang="en-US" sz="2800" dirty="0" smtClean="0"/>
                  <a:t>:   </a:t>
                </a:r>
                <a:endParaRPr lang="en-US" sz="2800" b="0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1−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1−4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1+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1−4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rad>
                            </m:den>
                          </m:f>
                        </m:e>
                      </m:nary>
                    </m:oMath>
                  </m:oMathPara>
                </a14:m>
                <a:endParaRPr lang="en-US" sz="2000" dirty="0">
                  <a:cs typeface="Arial" charset="0"/>
                </a:endParaRPr>
              </a:p>
              <a:p>
                <a:r>
                  <a:rPr lang="en-US" sz="2800" dirty="0" smtClean="0"/>
                  <a:t>Let </a:t>
                </a:r>
                <a:r>
                  <a:rPr lang="en-US" sz="2800" dirty="0" err="1" smtClean="0"/>
                  <a:t>S</a:t>
                </a:r>
                <a:r>
                  <a:rPr lang="en-US" sz="2800" baseline="-25000" dirty="0" err="1" smtClean="0"/>
                  <a:t>n</a:t>
                </a:r>
                <a:r>
                  <a:rPr lang="en-US" sz="2800" dirty="0" smtClean="0"/>
                  <a:t> denote the number of different ways of partitioning a set with n elements into nonempty subsets.   It is called a </a:t>
                </a:r>
                <a:r>
                  <a:rPr lang="en-US" sz="2800" b="1" i="1" dirty="0" smtClean="0"/>
                  <a:t>Bell</a:t>
                </a:r>
                <a:r>
                  <a:rPr lang="en-US" sz="2800" dirty="0" smtClean="0"/>
                  <a:t> number.   It is known to have the </a:t>
                </a:r>
                <a:r>
                  <a:rPr lang="en-US" sz="2800" dirty="0" err="1" smtClean="0"/>
                  <a:t>egf</a:t>
                </a:r>
                <a:r>
                  <a:rPr lang="en-US" sz="2800" dirty="0" smtClean="0"/>
                  <a:t>:</a:t>
                </a:r>
                <a:endParaRPr lang="en-US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!</m:t>
                                  </m:r>
                                </m:den>
                              </m:f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=</m:t>
                          </m:r>
                        </m:e>
                      </m:nary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10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143000"/>
                <a:ext cx="8382000" cy="5410200"/>
              </a:xfrm>
              <a:blipFill rotWithShape="1">
                <a:blip r:embed="rId2"/>
                <a:stretch>
                  <a:fillRect l="-1236" t="-1127" r="-1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200" dirty="0"/>
              <a:t>Higher Order </a:t>
            </a:r>
            <a:r>
              <a:rPr lang="en-US" sz="3200" dirty="0" smtClean="0"/>
              <a:t>Bernoulli and Euler </a:t>
            </a:r>
            <a:r>
              <a:rPr lang="en-US" sz="3200" dirty="0"/>
              <a:t>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143000"/>
                <a:ext cx="8305800" cy="5410200"/>
              </a:xfrm>
            </p:spPr>
            <p:txBody>
              <a:bodyPr/>
              <a:lstStyle/>
              <a:p>
                <a:r>
                  <a:rPr lang="en-US" sz="2800" dirty="0" smtClean="0"/>
                  <a:t>The n</a:t>
                </a:r>
                <a:r>
                  <a:rPr lang="en-US" sz="2800" baseline="30000" dirty="0"/>
                  <a:t>th</a:t>
                </a:r>
                <a:r>
                  <a:rPr lang="en-US" sz="2800" dirty="0"/>
                  <a:t> </a:t>
                </a:r>
                <a:r>
                  <a:rPr lang="en-US" sz="2800" b="1" i="1" dirty="0"/>
                  <a:t>Bernoulli Number of order w, </a:t>
                </a:r>
                <a:r>
                  <a:rPr lang="en-US" sz="2800" dirty="0"/>
                  <a:t> </a:t>
                </a:r>
                <a:r>
                  <a:rPr lang="en-US" sz="2800" b="1" dirty="0" err="1"/>
                  <a:t>B</a:t>
                </a:r>
                <a:r>
                  <a:rPr lang="en-US" sz="2800" b="1" baseline="30000" dirty="0" err="1"/>
                  <a:t>w</a:t>
                </a:r>
                <a:r>
                  <a:rPr lang="en-US" sz="2800" b="1" baseline="-25000" dirty="0" err="1"/>
                  <a:t>n</a:t>
                </a:r>
                <a:r>
                  <a:rPr lang="en-US" sz="2800" dirty="0"/>
                  <a:t> is </a:t>
                </a:r>
                <a:r>
                  <a:rPr lang="en-US" sz="2800" dirty="0" smtClean="0"/>
                  <a:t>defined for positive integer w by:</a:t>
                </a: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The n</a:t>
                </a:r>
                <a:r>
                  <a:rPr lang="en-US" sz="2800" baseline="30000" dirty="0" smtClean="0"/>
                  <a:t>th</a:t>
                </a:r>
                <a:r>
                  <a:rPr lang="en-US" sz="2800" dirty="0" smtClean="0"/>
                  <a:t> </a:t>
                </a:r>
                <a:r>
                  <a:rPr lang="en-US" sz="2800" b="1" i="1" dirty="0" smtClean="0"/>
                  <a:t>Euler Number of order w, </a:t>
                </a:r>
                <a:r>
                  <a:rPr lang="en-US" sz="2800" dirty="0" smtClean="0"/>
                  <a:t> </a:t>
                </a:r>
                <a:r>
                  <a:rPr lang="en-US" sz="2800" b="1" dirty="0" err="1"/>
                  <a:t>E</a:t>
                </a:r>
                <a:r>
                  <a:rPr lang="en-US" sz="2800" b="1" baseline="30000" dirty="0" err="1" smtClean="0"/>
                  <a:t>w</a:t>
                </a:r>
                <a:r>
                  <a:rPr lang="en-US" sz="2800" b="1" baseline="-25000" dirty="0" err="1" smtClean="0"/>
                  <a:t>n</a:t>
                </a:r>
                <a:r>
                  <a:rPr lang="en-US" sz="2800" dirty="0" smtClean="0"/>
                  <a:t> is similarly defined for positive integer w as:</a:t>
                </a:r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80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𝑤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𝑤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!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13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143000"/>
                <a:ext cx="8305800" cy="5410200"/>
              </a:xfrm>
              <a:blipFill rotWithShape="1">
                <a:blip r:embed="rId3"/>
                <a:stretch>
                  <a:fillRect l="-1247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316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21005514"/>
              </p:ext>
            </p:extLst>
          </p:nvPr>
        </p:nvGraphicFramePr>
        <p:xfrm>
          <a:off x="2341563" y="2286000"/>
          <a:ext cx="4230687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5" name="Equation" r:id="rId4" imgW="1320480" imgH="469800" progId="Equation.3">
                  <p:embed/>
                </p:oleObj>
              </mc:Choice>
              <mc:Fallback>
                <p:oleObj name="Equation" r:id="rId4" imgW="132048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1563" y="2286000"/>
                        <a:ext cx="4230687" cy="150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4000" dirty="0" smtClean="0"/>
              <a:t>Reversing the Process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6200" y="1066800"/>
                <a:ext cx="9067800" cy="53340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400" dirty="0" smtClean="0"/>
                  <a:t>If you start with a function and ask what sequence generates it (as an </a:t>
                </a:r>
                <a:r>
                  <a:rPr lang="en-US" sz="2400" dirty="0" err="1" smtClean="0"/>
                  <a:t>ogf</a:t>
                </a:r>
                <a:r>
                  <a:rPr lang="en-US" sz="2400" dirty="0"/>
                  <a:t>)</a:t>
                </a:r>
                <a:r>
                  <a:rPr lang="en-US" sz="2400" dirty="0" smtClean="0"/>
                  <a:t>, the answer is given by Taylor’s theorem: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2400" dirty="0" smtClean="0"/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(0)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2400" b="0" dirty="0" smtClean="0"/>
              </a:p>
              <a:p>
                <a:pPr>
                  <a:lnSpc>
                    <a:spcPct val="90000"/>
                  </a:lnSpc>
                </a:pPr>
                <a:r>
                  <a:rPr lang="en-US" sz="2400" dirty="0" smtClean="0"/>
                  <a:t>More generally, if we use powers of (x-a) in place of powers of x, Taylor’s theorem gives: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2400" dirty="0" smtClean="0"/>
                  <a:t>Let us abbreviate</a:t>
                </a:r>
                <a:r>
                  <a:rPr lang="en-US" sz="2400" b="1" i="1" dirty="0" smtClean="0"/>
                  <a:t> </a:t>
                </a:r>
                <a:r>
                  <a:rPr lang="en-US" sz="2400" dirty="0" smtClean="0"/>
                  <a:t>the </a:t>
                </a:r>
                <a:r>
                  <a:rPr lang="en-US" sz="2400" dirty="0" err="1" smtClean="0"/>
                  <a:t>n’th</a:t>
                </a:r>
                <a:r>
                  <a:rPr lang="en-US" sz="2400" dirty="0" smtClean="0"/>
                  <a:t> Taylor coefficient of f about x = a by:</a:t>
                </a:r>
                <a:endParaRPr lang="en-US" sz="2400" b="1" i="1" dirty="0" smtClean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2400" b="1" i="1" dirty="0" smtClean="0">
                  <a:latin typeface="Cambria Math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2400" b="1" i="1" dirty="0" smtClean="0"/>
              </a:p>
            </p:txBody>
          </p:sp>
        </mc:Choice>
        <mc:Fallback xmlns=""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" y="1066800"/>
                <a:ext cx="9067800" cy="5334000"/>
              </a:xfrm>
              <a:blipFill rotWithShape="1">
                <a:blip r:embed="rId2"/>
                <a:stretch>
                  <a:fillRect l="-941" t="-1486" r="-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3600" dirty="0" smtClean="0"/>
              <a:t>A Key Question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914400"/>
                <a:ext cx="8839200" cy="5791200"/>
              </a:xfrm>
            </p:spPr>
            <p:txBody>
              <a:bodyPr/>
              <a:lstStyle/>
              <a:p>
                <a:r>
                  <a:rPr lang="en-US" sz="2400" dirty="0" smtClean="0"/>
                  <a:t>I have mentioned that operations on the functions correspond to manipulations of the sequence.  What manipulations correspond to </a:t>
                </a:r>
                <a:r>
                  <a:rPr lang="en-US" sz="2400" i="1" dirty="0" smtClean="0"/>
                  <a:t>composing</a:t>
                </a:r>
                <a:r>
                  <a:rPr lang="en-US" sz="2400" dirty="0" smtClean="0"/>
                  <a:t> the generating functions?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 smtClean="0"/>
                  <a:t>That is, we are asking to express </a:t>
                </a:r>
                <a:endParaRPr lang="en-US" sz="2400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>
                              <a:latin typeface="Cambria Math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 ⃘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sz="2400" b="0" i="1">
                              <a:latin typeface="Cambria Math"/>
                            </a:rPr>
                            <m:t>;</m:t>
                          </m:r>
                          <m:r>
                            <a:rPr lang="en-US" sz="2400" b="0" i="1">
                              <a:latin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i="1" dirty="0" smtClean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in terms of the Taylor coefficients of f and of g.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>
                  <a:lnSpc>
                    <a:spcPct val="90000"/>
                  </a:lnSpc>
                </a:pPr>
                <a:r>
                  <a:rPr lang="en-US" sz="2400" dirty="0" smtClean="0"/>
                  <a:t>In </a:t>
                </a:r>
                <a:r>
                  <a:rPr lang="en-US" sz="2400" dirty="0"/>
                  <a:t>January, 2008, I published a paper entitled </a:t>
                </a:r>
                <a:r>
                  <a:rPr lang="en-US" sz="2400" b="1" i="1" dirty="0"/>
                  <a:t>Explicit Formulas for Bernoulli and Euler Numbers</a:t>
                </a:r>
                <a:r>
                  <a:rPr lang="en-US" sz="2400" dirty="0"/>
                  <a:t>, in the electronic </a:t>
                </a:r>
                <a:r>
                  <a:rPr lang="en-US" sz="2400" dirty="0" smtClean="0"/>
                  <a:t>journal </a:t>
                </a:r>
                <a:r>
                  <a:rPr lang="en-US" sz="2400" i="1" dirty="0"/>
                  <a:t>Integers</a:t>
                </a:r>
                <a:r>
                  <a:rPr lang="en-US" sz="2400" dirty="0" smtClean="0"/>
                  <a:t>.  In this paper, I answer the above question and give some applications of the answer.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914400"/>
                <a:ext cx="8839200" cy="5791200"/>
              </a:xfrm>
              <a:blipFill rotWithShape="1">
                <a:blip r:embed="rId2"/>
                <a:stretch>
                  <a:fillRect l="-897" t="-737" r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995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sz="3600" dirty="0" smtClean="0"/>
              <a:t>A Key Answer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838200"/>
                <a:ext cx="8991600" cy="58674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400" dirty="0" smtClean="0"/>
                  <a:t>Since</a:t>
                </a:r>
                <a:endParaRPr lang="en-US" sz="2400" b="1" i="1" dirty="0" smtClean="0">
                  <a:latin typeface="Cambria Math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>
                              <a:latin typeface="Cambria Math"/>
                            </a:rPr>
                            <m:t>𝑓</m:t>
                          </m:r>
                          <m:r>
                            <a:rPr lang="en-US" sz="2800" b="0" i="1">
                              <a:latin typeface="Cambria Math"/>
                            </a:rPr>
                            <m:t>  ⃘</m:t>
                          </m:r>
                          <m:r>
                            <a:rPr lang="en-US" sz="2800" b="0" i="1">
                              <a:latin typeface="Cambria Math"/>
                            </a:rPr>
                            <m:t>𝑔</m:t>
                          </m:r>
                          <m:r>
                            <a:rPr lang="en-US" sz="2800" b="0" i="1">
                              <a:latin typeface="Cambria Math"/>
                            </a:rPr>
                            <m:t>;</m:t>
                          </m:r>
                          <m:r>
                            <a:rPr lang="en-US" sz="2800" b="0" i="1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en-US" sz="2800" b="0" i="1">
                                      <a:latin typeface="Cambria Math"/>
                                    </a:rPr>
                                    <m:t>  ⃘</m:t>
                                  </m:r>
                                  <m:r>
                                    <a:rPr lang="en-US" sz="2800" b="0" i="1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800" dirty="0" smtClean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2800" dirty="0" smtClean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sz="2400" dirty="0" smtClean="0"/>
                  <a:t>the answer would depend on evaluating the numerator, which means extending the chain rule to </a:t>
                </a:r>
                <a:r>
                  <a:rPr lang="en-US" sz="2400" dirty="0"/>
                  <a:t>n</a:t>
                </a:r>
                <a:r>
                  <a:rPr lang="en-US" sz="2400" baseline="30000" dirty="0" smtClean="0"/>
                  <a:t>th</a:t>
                </a:r>
                <a:r>
                  <a:rPr lang="en-US" sz="2400" dirty="0" smtClean="0"/>
                  <a:t>  derivatives.  This was done (and published by </a:t>
                </a:r>
                <a:r>
                  <a:rPr lang="en-US" sz="2400" dirty="0" err="1" smtClean="0"/>
                  <a:t>Fa</a:t>
                </a:r>
                <a:r>
                  <a:rPr lang="en-US" sz="2400" dirty="0" err="1"/>
                  <a:t>à</a:t>
                </a:r>
                <a:r>
                  <a:rPr lang="en-US" sz="2400" dirty="0" smtClean="0"/>
                  <a:t> di Bruno in 1855.)  I noticed (in 1994) a corollary of di Bruno’s formula which exactly answers the above question.</a:t>
                </a:r>
                <a:endParaRPr lang="en-US" sz="2400" dirty="0"/>
              </a:p>
              <a:p>
                <a:pPr>
                  <a:lnSpc>
                    <a:spcPct val="90000"/>
                  </a:lnSpc>
                </a:pPr>
                <a:endParaRPr lang="en-US" sz="2800" dirty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2800" dirty="0"/>
              </a:p>
              <a:p>
                <a:pPr>
                  <a:lnSpc>
                    <a:spcPct val="90000"/>
                  </a:lnSpc>
                </a:pPr>
                <a:endParaRPr lang="en-US" sz="2800" dirty="0"/>
              </a:p>
              <a:p>
                <a:pPr>
                  <a:lnSpc>
                    <a:spcPct val="90000"/>
                  </a:lnSpc>
                </a:pPr>
                <a:r>
                  <a:rPr lang="en-US" sz="2800" dirty="0"/>
                  <a:t>Francesco </a:t>
                </a:r>
                <a:r>
                  <a:rPr lang="en-US" sz="2800" dirty="0" err="1"/>
                  <a:t>Faà</a:t>
                </a:r>
                <a:r>
                  <a:rPr lang="en-US" sz="2800" dirty="0"/>
                  <a:t> di </a:t>
                </a:r>
                <a:r>
                  <a:rPr lang="en-US" sz="2800" dirty="0" smtClean="0"/>
                  <a:t>Bruno: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838200"/>
                <a:ext cx="8991600" cy="5867400"/>
              </a:xfrm>
              <a:blipFill rotWithShape="1">
                <a:blip r:embed="rId2"/>
                <a:stretch>
                  <a:fillRect l="-1220" t="-1351" r="-1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121290"/>
            <a:ext cx="1938528" cy="235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11482</TotalTime>
  <Words>2797</Words>
  <Application>Microsoft Office PowerPoint</Application>
  <PresentationFormat>On-screen Show (4:3)</PresentationFormat>
  <Paragraphs>272</Paragraphs>
  <Slides>27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Default Design</vt:lpstr>
      <vt:lpstr>Apex</vt:lpstr>
      <vt:lpstr>Flow</vt:lpstr>
      <vt:lpstr>Trek</vt:lpstr>
      <vt:lpstr>Equation</vt:lpstr>
      <vt:lpstr>Composite Generating Functions</vt:lpstr>
      <vt:lpstr>Generating Functions and  Exponential Generating Functions</vt:lpstr>
      <vt:lpstr>Examples</vt:lpstr>
      <vt:lpstr>Bernoulli &amp; Euler Numbers</vt:lpstr>
      <vt:lpstr>Catalan and Bell Numbers</vt:lpstr>
      <vt:lpstr>Higher Order Bernoulli and Euler Numbers</vt:lpstr>
      <vt:lpstr>Reversing the Process</vt:lpstr>
      <vt:lpstr>A Key Question</vt:lpstr>
      <vt:lpstr>A Key Answer</vt:lpstr>
      <vt:lpstr>The Main Result</vt:lpstr>
      <vt:lpstr>Illustration – How to use this machine</vt:lpstr>
      <vt:lpstr>Illustrations, continued</vt:lpstr>
      <vt:lpstr>Illustrations, continued</vt:lpstr>
      <vt:lpstr>Illustrations, continued</vt:lpstr>
      <vt:lpstr>Final Example: the Catalan numbers</vt:lpstr>
      <vt:lpstr>Catalan numbers, continued</vt:lpstr>
      <vt:lpstr>Simplifications</vt:lpstr>
      <vt:lpstr>Simplifications, continued</vt:lpstr>
      <vt:lpstr>New formula for the Catalan numbers!</vt:lpstr>
      <vt:lpstr>Catalan example (n = 4)</vt:lpstr>
      <vt:lpstr>Catalan example (n = 4)</vt:lpstr>
      <vt:lpstr>The 14 Dyck words of length 8</vt:lpstr>
      <vt:lpstr>Reference</vt:lpstr>
      <vt:lpstr>Appendix: My Bernoulli number formula</vt:lpstr>
      <vt:lpstr>Appendix: My second Bernoulli number formula</vt:lpstr>
      <vt:lpstr>Appendix: My higher order  Bernoulli number formula </vt:lpstr>
      <vt:lpstr>Appendix: Example of Higher Order Bernoulli formula </vt:lpstr>
    </vt:vector>
  </TitlesOfParts>
  <Company>Skidmore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Higher Order Bernoulli and Euler Numbers</dc:title>
  <dc:creator>SKidmore User</dc:creator>
  <cp:lastModifiedBy>David Vella</cp:lastModifiedBy>
  <cp:revision>126</cp:revision>
  <dcterms:created xsi:type="dcterms:W3CDTF">2008-04-15T13:59:00Z</dcterms:created>
  <dcterms:modified xsi:type="dcterms:W3CDTF">2013-03-31T03:25:12Z</dcterms:modified>
</cp:coreProperties>
</file>