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2D552D8-F917-4605-8D24-B1A3041321BC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0CA245B-BA3B-447A-B632-3312B831D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Chutes &amp; Ladders: Expected Duration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Erin Weld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Formula</a:t>
            </a:r>
            <a:br>
              <a:rPr lang="en-US" dirty="0" smtClean="0"/>
            </a:br>
            <a:r>
              <a:rPr lang="en-US" sz="2000" dirty="0" smtClean="0"/>
              <a:t>without a ladder to the end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66800" y="2692648"/>
                <a:ext cx="2921634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∗(1+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692648"/>
                <a:ext cx="2921634" cy="6127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3657600"/>
                <a:ext cx="24030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=1+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−1=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657600"/>
                <a:ext cx="2403094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66800" y="4419600"/>
                <a:ext cx="6248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 this formula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𝑛</m:t>
                    </m:r>
                    <m:r>
                      <a:rPr lang="en-US" i="1" dirty="0" smtClean="0">
                        <a:latin typeface="Cambria Math"/>
                      </a:rPr>
                      <m:t>=# </m:t>
                    </m:r>
                    <m:r>
                      <a:rPr lang="en-US" i="1" dirty="0" smtClean="0">
                        <a:latin typeface="Cambria Math"/>
                      </a:rPr>
                      <m:t>𝑜𝑓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𝑠𝑝𝑎𝑐𝑒𝑠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𝑜𝑛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𝑡h𝑒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𝑔𝑖𝑣𝑒𝑛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𝑏𝑜𝑎𝑟𝑑</m:t>
                    </m:r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𝑛</m:t>
                    </m:r>
                    <m:r>
                      <a:rPr lang="en-US" i="1" dirty="0" smtClean="0">
                        <a:latin typeface="Cambria Math"/>
                      </a:rPr>
                      <m:t>−1 =# </m:t>
                    </m:r>
                    <m:r>
                      <a:rPr lang="en-US" i="1" dirty="0" smtClean="0">
                        <a:latin typeface="Cambria Math"/>
                      </a:rPr>
                      <m:t>𝑜𝑓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𝑠𝑝𝑎𝑐𝑒𝑠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𝑜𝑛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𝑡h𝑒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𝑔𝑖𝑣𝑒𝑛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𝑏𝑜𝑎𝑟𝑑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𝑚𝑖𝑛𝑢𝑠</m:t>
                    </m:r>
                    <m:r>
                      <a:rPr lang="en-US" i="1" dirty="0" smtClean="0">
                        <a:latin typeface="Cambria Math"/>
                      </a:rPr>
                      <m:t> 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6248400" cy="64633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780" t="-4717" b="-8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84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the general formula for the board that has a direct path to the end of the game</a:t>
            </a:r>
          </a:p>
          <a:p>
            <a:endParaRPr lang="en-US" dirty="0"/>
          </a:p>
          <a:p>
            <a:r>
              <a:rPr lang="en-US" dirty="0" smtClean="0"/>
              <a:t>Modify the spinner so that every number is not equally likely to occur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07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43429" y="2967335"/>
            <a:ext cx="38571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Questions?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782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024744" cy="1143000"/>
          </a:xfrm>
        </p:spPr>
        <p:txBody>
          <a:bodyPr/>
          <a:lstStyle/>
          <a:p>
            <a:r>
              <a:rPr lang="en-US" dirty="0" smtClean="0"/>
              <a:t>Agenda: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447800"/>
                <a:ext cx="6777317" cy="461342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b="1" dirty="0" smtClean="0"/>
                  <a:t>Topic Overview</a:t>
                </a:r>
              </a:p>
              <a:p>
                <a:pPr lvl="3"/>
                <a:r>
                  <a:rPr lang="en-US" dirty="0" smtClean="0"/>
                  <a:t>Expected value</a:t>
                </a:r>
              </a:p>
              <a:p>
                <a:pPr lvl="3"/>
                <a:r>
                  <a:rPr lang="en-US" dirty="0" smtClean="0"/>
                  <a:t>Tie expected value to board games, define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3"/>
                <a:r>
                  <a:rPr lang="en-US" dirty="0" smtClean="0"/>
                  <a:t>Discuss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and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cases</m:t>
                    </m:r>
                  </m:oMath>
                </a14:m>
                <a:endParaRPr lang="en-US" dirty="0" smtClean="0"/>
              </a:p>
              <a:p>
                <a:pPr marL="896112" lvl="3" indent="0">
                  <a:buNone/>
                </a:pPr>
                <a:endParaRPr lang="en-US" dirty="0" smtClean="0"/>
              </a:p>
              <a:p>
                <a:r>
                  <a:rPr lang="en-US" b="1" dirty="0" smtClean="0"/>
                  <a:t>Calculating expected durations</a:t>
                </a:r>
              </a:p>
              <a:p>
                <a:pPr lvl="3"/>
                <a:r>
                  <a:rPr lang="en-US" dirty="0" smtClean="0"/>
                  <a:t>2 &amp; 3 state boards</a:t>
                </a:r>
              </a:p>
              <a:p>
                <a:pPr lvl="3"/>
                <a:r>
                  <a:rPr lang="en-US" dirty="0" smtClean="0"/>
                  <a:t>4 state boards (with and w/o ladders/slides)</a:t>
                </a:r>
              </a:p>
              <a:p>
                <a:pPr marL="896112" lvl="3" indent="0">
                  <a:buNone/>
                </a:pPr>
                <a:endParaRPr lang="en-US" dirty="0" smtClean="0"/>
              </a:p>
              <a:p>
                <a:r>
                  <a:rPr lang="en-US" b="1" dirty="0" smtClean="0"/>
                  <a:t>Discuss cases</a:t>
                </a:r>
              </a:p>
              <a:p>
                <a:pPr lvl="3"/>
                <a:r>
                  <a:rPr lang="en-US" b="0" dirty="0" smtClean="0"/>
                  <a:t>Connect examples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and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cases</m:t>
                    </m:r>
                  </m:oMath>
                </a14:m>
                <a:endParaRPr lang="en-US" b="0" dirty="0" smtClean="0"/>
              </a:p>
              <a:p>
                <a:pPr marL="896112" lvl="3" indent="0">
                  <a:buNone/>
                </a:pPr>
                <a:endParaRPr lang="en-US" b="0" dirty="0" smtClean="0"/>
              </a:p>
              <a:p>
                <a:r>
                  <a:rPr lang="en-US" b="1" dirty="0" smtClean="0"/>
                  <a:t>Connecting to general formula</a:t>
                </a:r>
              </a:p>
              <a:p>
                <a:pPr lvl="3"/>
                <a:r>
                  <a:rPr lang="en-US" dirty="0" smtClean="0"/>
                  <a:t>General formula for calculating expected value</a:t>
                </a:r>
              </a:p>
              <a:p>
                <a:pPr marL="896112" lvl="3" indent="0">
                  <a:buNone/>
                </a:pPr>
                <a:endParaRPr lang="en-US" dirty="0" smtClean="0"/>
              </a:p>
              <a:p>
                <a:r>
                  <a:rPr lang="en-US" b="1" dirty="0" smtClean="0"/>
                  <a:t> Future Research Ideas/Questions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447800"/>
                <a:ext cx="6777317" cy="4613429"/>
              </a:xfrm>
              <a:blipFill rotWithShape="1">
                <a:blip r:embed="rId2"/>
                <a:stretch>
                  <a:fillRect t="-2249" b="-1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2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Value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043492" y="2323652"/>
                <a:ext cx="7033708" cy="350897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The expected value of a random variable is the weighted average of all possible values that this random variable can take on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sz="3500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3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500" b="0" i="1" smtClean="0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sz="35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3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35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35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5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3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35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35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500" b="0" i="1" smtClean="0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sz="3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35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3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35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3500" b="0" dirty="0" smtClean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𝑣𝑎𝑙𝑢𝑒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𝑡h𝑎𝑡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𝑐𝑎𝑛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𝑎𝑠𝑠𝑢𝑚𝑒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𝑝𝑟𝑜𝑏𝑎𝑏𝑖𝑙𝑖𝑡𝑦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𝑠𝑝𝑒𝑐𝑖𝑓𝑖𝑐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𝑣𝑎𝑙𝑢𝑒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𝑐𝑎𝑛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𝑎𝑠𝑠𝑢𝑚𝑒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𝑛𝑢𝑚𝑏𝑒𝑟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𝑑𝑖𝑓𝑓𝑒𝑟𝑒𝑛𝑡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𝑣𝑎𝑙𝑢𝑒𝑠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𝑐𝑎𝑛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𝑎𝑠𝑠𝑢𝑚𝑒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492" y="2323652"/>
                <a:ext cx="7033708" cy="3508977"/>
              </a:xfrm>
              <a:blipFill rotWithShape="1">
                <a:blip r:embed="rId2" cstate="print"/>
                <a:stretch>
                  <a:fillRect t="-2951" r="-2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5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Expected Value: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Board Games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2743200"/>
            <a:ext cx="6777317" cy="3508977"/>
          </a:xfrm>
        </p:spPr>
        <p:txBody>
          <a:bodyPr/>
          <a:lstStyle/>
          <a:p>
            <a:r>
              <a:rPr lang="en-US" dirty="0" smtClean="0"/>
              <a:t>The expected value of a board game is the number of spins it will take for </a:t>
            </a:r>
            <a:r>
              <a:rPr lang="en-US" u="sng" dirty="0" smtClean="0"/>
              <a:t>one</a:t>
            </a:r>
            <a:r>
              <a:rPr lang="en-US" dirty="0" smtClean="0"/>
              <a:t> person to complete a single </a:t>
            </a:r>
            <a:r>
              <a:rPr lang="en-US" dirty="0" smtClean="0"/>
              <a:t>game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62000" y="4724400"/>
                <a:ext cx="76720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𝑛𝑢𝑚𝑏𝑒𝑟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𝑠𝑝𝑖𝑛𝑠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𝑠𝑖𝑛𝑔𝑙𝑒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𝑝𝑒𝑟𝑠𝑜𝑛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𝑡𝑜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𝑐𝑜𝑚𝑝𝑙𝑒𝑡𝑒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𝑠𝑖𝑛𝑔𝑙𝑒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𝑔𝑎𝑚𝑒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724400"/>
                <a:ext cx="7672037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81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024744" cy="1143000"/>
          </a:xfrm>
        </p:spPr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-State Game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52794"/>
              </p:ext>
            </p:extLst>
          </p:nvPr>
        </p:nvGraphicFramePr>
        <p:xfrm>
          <a:off x="1143000" y="1457960"/>
          <a:ext cx="2209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00"/>
                <a:gridCol w="736600"/>
                <a:gridCol w="73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2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3</a:t>
                      </a:r>
                      <a:endParaRPr lang="en-US" i="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38199" y="3945829"/>
                <a:ext cx="4490012" cy="2064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/>
                <a:endParaRPr lang="en-US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945829"/>
                <a:ext cx="4490012" cy="20642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4800" y="144780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 Space Spinner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83205" y="2161418"/>
                <a:ext cx="312348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1)</m:t>
                      </m:r>
                    </m:oMath>
                  </m:oMathPara>
                </a14:m>
                <a:endParaRPr 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205" y="2161418"/>
                <a:ext cx="3123484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565449" y="4735948"/>
                <a:ext cx="2914644" cy="484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E[X]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 pitchFamily="18" charset="0"/>
                      </a:rPr>
                      <m:t>=3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449" y="4735948"/>
                <a:ext cx="2914644" cy="484043"/>
              </a:xfrm>
              <a:prstGeom prst="rect">
                <a:avLst/>
              </a:prstGeom>
              <a:blipFill rotWithShape="1">
                <a:blip r:embed="rId4"/>
                <a:stretch>
                  <a:fillRect l="-1883" b="-6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355275" y="2915690"/>
                <a:ext cx="4572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𝐿𝑒𝑡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# </m:t>
                          </m:r>
                          <m:r>
                            <a:rPr lang="en-US" i="1">
                              <a:latin typeface="Cambria Math"/>
                            </a:rPr>
                            <m:t>𝑜𝑓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𝑠𝑝𝑖𝑛𝑠</m:t>
                          </m:r>
                        </m:e>
                        <m:e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𝐿𝑒𝑡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[#</m:t>
                      </m:r>
                      <m:r>
                        <a:rPr lang="en-US" i="1">
                          <a:latin typeface="Cambria Math"/>
                        </a:rPr>
                        <m:t>𝑜𝑓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𝑠𝑝𝑖𝑛𝑠</m:t>
                      </m:r>
                      <m:r>
                        <a:rPr lang="en-US" i="1">
                          <a:latin typeface="Cambria Math"/>
                        </a:rPr>
                        <m:t>|2]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275" y="2915690"/>
                <a:ext cx="4572000" cy="646331"/>
              </a:xfrm>
              <a:prstGeom prst="rect">
                <a:avLst/>
              </a:prstGeom>
              <a:blipFill rotWithShape="1">
                <a:blip r:embed="rId5"/>
                <a:stretch>
                  <a:fillRect b="-10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565449" y="4267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Substitute: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629014" y="5486400"/>
                <a:ext cx="1148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014" y="5486400"/>
                <a:ext cx="1148007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78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152400"/>
            <a:ext cx="7024744" cy="1143000"/>
          </a:xfrm>
        </p:spPr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-State Game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41398"/>
              </p:ext>
            </p:extLst>
          </p:nvPr>
        </p:nvGraphicFramePr>
        <p:xfrm>
          <a:off x="1088571" y="1371600"/>
          <a:ext cx="2209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00"/>
                <a:gridCol w="736600"/>
                <a:gridCol w="73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2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3</a:t>
                      </a:r>
                      <a:endParaRPr lang="en-US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38600" y="1371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 Space Spinner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220965" y="2514600"/>
                <a:ext cx="6324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[#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𝑠𝑝𝑖𝑛𝑠</m:t>
                      </m:r>
                      <m:r>
                        <a:rPr lang="en-US" b="0" i="1" smtClean="0">
                          <a:latin typeface="Cambria Math"/>
                        </a:rPr>
                        <m:t>|1]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[#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𝑠𝑝𝑖𝑛𝑠</m:t>
                      </m:r>
                      <m:r>
                        <a:rPr lang="en-US" b="0" i="1" smtClean="0">
                          <a:latin typeface="Cambria Math"/>
                        </a:rPr>
                        <m:t>|2]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965" y="2514600"/>
                <a:ext cx="6324600" cy="646331"/>
              </a:xfrm>
              <a:prstGeom prst="rect">
                <a:avLst/>
              </a:prstGeom>
              <a:blipFill rotWithShape="1">
                <a:blip r:embed="rId2"/>
                <a:stretch>
                  <a:fillRect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759131" y="3273468"/>
                <a:ext cx="35073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131" y="3273468"/>
                <a:ext cx="3507306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859972" y="3273468"/>
                <a:ext cx="198400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972" y="3273468"/>
                <a:ext cx="1984005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73503" y="4911908"/>
                <a:ext cx="812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503" y="4911908"/>
                <a:ext cx="81221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759131" y="4007900"/>
                <a:ext cx="2951834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131" y="4007900"/>
                <a:ext cx="2951834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759131" y="4790208"/>
                <a:ext cx="181126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131" y="4790208"/>
                <a:ext cx="1811265" cy="6127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32756" y="1901868"/>
                <a:ext cx="384727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756" y="1901868"/>
                <a:ext cx="3847271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473220" y="5715000"/>
                <a:ext cx="391004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220" y="5715000"/>
                <a:ext cx="3910045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59972" y="4114800"/>
                <a:ext cx="1388457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972" y="4114800"/>
                <a:ext cx="1388457" cy="6127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5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dirty="0" smtClean="0"/>
              <a:t>-State Game </a:t>
            </a:r>
            <a:br>
              <a:rPr lang="en-US" dirty="0" smtClean="0"/>
            </a:br>
            <a:r>
              <a:rPr lang="en-US" sz="2000" dirty="0" smtClean="0"/>
              <a:t>with a ladder to the finish &amp; a slide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95319" y="1846707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 Space Spinner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424234"/>
              </p:ext>
            </p:extLst>
          </p:nvPr>
        </p:nvGraphicFramePr>
        <p:xfrm>
          <a:off x="1055914" y="1655800"/>
          <a:ext cx="914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1266077" y="1905000"/>
            <a:ext cx="486523" cy="381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1310888" y="1862254"/>
            <a:ext cx="486523" cy="381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90600" y="2743200"/>
                <a:ext cx="5089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𝑠𝑝𝑖𝑛𝑠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1 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𝑠𝑝𝑖𝑛𝑠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743200"/>
                <a:ext cx="508921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48200" y="3397953"/>
                <a:ext cx="309687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397953"/>
                <a:ext cx="3096873" cy="71468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urved Connector 10"/>
          <p:cNvCxnSpPr/>
          <p:nvPr/>
        </p:nvCxnSpPr>
        <p:spPr>
          <a:xfrm rot="10800000" flipV="1">
            <a:off x="1105932" y="1835821"/>
            <a:ext cx="806811" cy="369332"/>
          </a:xfrm>
          <a:prstGeom prst="curvedConnector3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 rot="10800000" flipV="1">
            <a:off x="1150743" y="1922111"/>
            <a:ext cx="806811" cy="369332"/>
          </a:xfrm>
          <a:prstGeom prst="curvedConnector3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90600" y="3350636"/>
                <a:ext cx="27724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[#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𝑠𝑝𝑖𝑛𝑠</m:t>
                      </m:r>
                      <m:r>
                        <a:rPr lang="en-US" b="0" i="1" smtClean="0">
                          <a:latin typeface="Cambria Math"/>
                        </a:rPr>
                        <m:t>|1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3]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350636"/>
                <a:ext cx="2772426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36413" y="3886200"/>
                <a:ext cx="2418867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413" y="3886200"/>
                <a:ext cx="2418867" cy="634789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36413" y="4779220"/>
                <a:ext cx="1785617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413" y="4779220"/>
                <a:ext cx="1785617" cy="6127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05931" y="5562600"/>
                <a:ext cx="80881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931" y="5562600"/>
                <a:ext cx="808811" cy="610936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8200" y="4409888"/>
                <a:ext cx="238744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409888"/>
                <a:ext cx="2387448" cy="714683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48200" y="5390156"/>
                <a:ext cx="19815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=1+1=2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390156"/>
                <a:ext cx="1981568" cy="3693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596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dirty="0" smtClean="0"/>
              <a:t>-State Game </a:t>
            </a:r>
            <a:br>
              <a:rPr lang="en-US" dirty="0" smtClean="0"/>
            </a:br>
            <a:r>
              <a:rPr lang="en-US" sz="2000" dirty="0" smtClean="0"/>
              <a:t>with a ladder to the finish &amp; a slide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95319" y="1846707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 Space Spinner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91819"/>
              </p:ext>
            </p:extLst>
          </p:nvPr>
        </p:nvGraphicFramePr>
        <p:xfrm>
          <a:off x="1055914" y="1655800"/>
          <a:ext cx="914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1266077" y="1905000"/>
            <a:ext cx="486523" cy="381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1310888" y="1862254"/>
            <a:ext cx="486523" cy="381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90600" y="2743200"/>
                <a:ext cx="53777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𝑠𝑝𝑖𝑛𝑠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1 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𝑠𝑝𝑖𝑛𝑠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2 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4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743200"/>
                <a:ext cx="537775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48200" y="3397953"/>
                <a:ext cx="309687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397953"/>
                <a:ext cx="3096873" cy="71468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urved Connector 10"/>
          <p:cNvCxnSpPr/>
          <p:nvPr/>
        </p:nvCxnSpPr>
        <p:spPr>
          <a:xfrm rot="10800000" flipV="1">
            <a:off x="1105932" y="1835821"/>
            <a:ext cx="806811" cy="369332"/>
          </a:xfrm>
          <a:prstGeom prst="curvedConnector3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 rot="10800000" flipV="1">
            <a:off x="1150743" y="1922111"/>
            <a:ext cx="806811" cy="369332"/>
          </a:xfrm>
          <a:prstGeom prst="curvedConnector3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90600" y="3350636"/>
                <a:ext cx="27724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[#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𝑠𝑝𝑖𝑛𝑠</m:t>
                      </m:r>
                      <m:r>
                        <a:rPr lang="en-US" b="0" i="1" smtClean="0">
                          <a:latin typeface="Cambria Math"/>
                        </a:rPr>
                        <m:t>|1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3]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350636"/>
                <a:ext cx="2772426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36413" y="3886200"/>
                <a:ext cx="233628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413" y="3886200"/>
                <a:ext cx="2336281" cy="61093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36413" y="4779220"/>
                <a:ext cx="178561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413" y="4779220"/>
                <a:ext cx="1785617" cy="610936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05931" y="5562600"/>
                <a:ext cx="808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931" y="5562600"/>
                <a:ext cx="808811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8200" y="4409888"/>
                <a:ext cx="231499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409888"/>
                <a:ext cx="2314993" cy="610936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48200" y="5390156"/>
                <a:ext cx="19815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=1+1=2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390156"/>
                <a:ext cx="1981568" cy="3693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8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2 Cases: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, 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 cstate="print"/>
                <a:stretch>
                  <a:fillRect l="-3036" b="-22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examples the two cases had the same expected value</a:t>
            </a:r>
          </a:p>
          <a:p>
            <a:endParaRPr lang="en-US" dirty="0"/>
          </a:p>
          <a:p>
            <a:r>
              <a:rPr lang="en-US" dirty="0" smtClean="0"/>
              <a:t>These results can be connected to research completed in 2011</a:t>
            </a:r>
          </a:p>
          <a:p>
            <a:endParaRPr lang="en-US" dirty="0"/>
          </a:p>
          <a:p>
            <a:r>
              <a:rPr lang="en-US" dirty="0" smtClean="0"/>
              <a:t>Regular 101 state Chutes &amp; Ladder game board, the 100 and 99 space spinners produce the same expected value </a:t>
            </a:r>
          </a:p>
          <a:p>
            <a:endParaRPr lang="en-US" dirty="0"/>
          </a:p>
          <a:p>
            <a:r>
              <a:rPr lang="en-US" dirty="0" smtClean="0"/>
              <a:t>E[X]=90.28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57600" y="61722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Jones, M. A. Chutes and Ladders for the Impatient.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6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163</TotalTime>
  <Words>898</Words>
  <Application>Microsoft Office PowerPoint</Application>
  <PresentationFormat>On-screen Show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Chutes &amp; Ladders: Expected Duration </vt:lpstr>
      <vt:lpstr>Agenda:</vt:lpstr>
      <vt:lpstr>Expected Value</vt:lpstr>
      <vt:lpstr>Expected Value:  Board Games</vt:lpstr>
      <vt:lpstr>3-State Game</vt:lpstr>
      <vt:lpstr>3-State Game</vt:lpstr>
      <vt:lpstr>4-State Game  with a ladder to the finish &amp; a slide</vt:lpstr>
      <vt:lpstr>4-State Game  with a ladder to the finish &amp; a slide</vt:lpstr>
      <vt:lpstr>2 Cases: n, (n-1)</vt:lpstr>
      <vt:lpstr>General Formula without a ladder to the end</vt:lpstr>
      <vt:lpstr>Future Research</vt:lpstr>
      <vt:lpstr>PowerPoint Presentation</vt:lpstr>
    </vt:vector>
  </TitlesOfParts>
  <Company>St. John Fisher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Expected Duration</dc:title>
  <dc:creator>eew05118</dc:creator>
  <cp:lastModifiedBy>eew05118</cp:lastModifiedBy>
  <cp:revision>23</cp:revision>
  <dcterms:created xsi:type="dcterms:W3CDTF">2013-03-18T20:04:22Z</dcterms:created>
  <dcterms:modified xsi:type="dcterms:W3CDTF">2013-04-02T17:56:28Z</dcterms:modified>
</cp:coreProperties>
</file>