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79" r:id="rId1"/>
  </p:sldMasterIdLst>
  <p:sldIdLst>
    <p:sldId id="256" r:id="rId2"/>
    <p:sldId id="257" r:id="rId3"/>
    <p:sldId id="258" r:id="rId4"/>
    <p:sldId id="259" r:id="rId5"/>
    <p:sldId id="260" r:id="rId6"/>
    <p:sldId id="325" r:id="rId7"/>
    <p:sldId id="320" r:id="rId8"/>
    <p:sldId id="321" r:id="rId9"/>
    <p:sldId id="322" r:id="rId10"/>
    <p:sldId id="323" r:id="rId11"/>
    <p:sldId id="326" r:id="rId12"/>
    <p:sldId id="261" r:id="rId13"/>
    <p:sldId id="291" r:id="rId14"/>
    <p:sldId id="293" r:id="rId15"/>
    <p:sldId id="290" r:id="rId16"/>
    <p:sldId id="292" r:id="rId17"/>
    <p:sldId id="294" r:id="rId18"/>
    <p:sldId id="295" r:id="rId19"/>
    <p:sldId id="262" r:id="rId20"/>
    <p:sldId id="304" r:id="rId21"/>
    <p:sldId id="296" r:id="rId22"/>
    <p:sldId id="305" r:id="rId23"/>
    <p:sldId id="306" r:id="rId24"/>
    <p:sldId id="307" r:id="rId25"/>
    <p:sldId id="308" r:id="rId26"/>
    <p:sldId id="318" r:id="rId27"/>
    <p:sldId id="272" r:id="rId28"/>
    <p:sldId id="282" r:id="rId29"/>
    <p:sldId id="285" r:id="rId30"/>
    <p:sldId id="284" r:id="rId31"/>
    <p:sldId id="283" r:id="rId32"/>
    <p:sldId id="281" r:id="rId33"/>
    <p:sldId id="286" r:id="rId34"/>
    <p:sldId id="287" r:id="rId35"/>
    <p:sldId id="288" r:id="rId36"/>
    <p:sldId id="280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9" r:id="rId45"/>
    <p:sldId id="303" r:id="rId46"/>
    <p:sldId id="302" r:id="rId47"/>
    <p:sldId id="297" r:id="rId48"/>
    <p:sldId id="298" r:id="rId49"/>
    <p:sldId id="299" r:id="rId50"/>
    <p:sldId id="300" r:id="rId51"/>
    <p:sldId id="301" r:id="rId52"/>
    <p:sldId id="32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6EA"/>
    <a:srgbClr val="267FFF"/>
    <a:srgbClr val="326AFF"/>
    <a:srgbClr val="65BE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12AC548-90ED-144D-AB83-08DC3A06671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CF1ED0-6022-6C47-8314-D99E178A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Ancient Greek Mathematicians Trisect an Angle?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Carly Orden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of the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Hippocrates and the “continued mean proportion”</a:t>
            </a:r>
          </a:p>
          <a:p>
            <a:pPr lvl="1"/>
            <a:r>
              <a:rPr lang="en-US" dirty="0" smtClean="0"/>
              <a:t>Let “a” be the side of the original cube</a:t>
            </a:r>
          </a:p>
          <a:p>
            <a:pPr lvl="1"/>
            <a:r>
              <a:rPr lang="en-US" dirty="0" smtClean="0"/>
              <a:t>Let “</a:t>
            </a:r>
            <a:r>
              <a:rPr lang="en-US" dirty="0" err="1" smtClean="0"/>
              <a:t>x</a:t>
            </a:r>
            <a:r>
              <a:rPr lang="en-US" dirty="0" smtClean="0"/>
              <a:t>” be the side of the doubled cube</a:t>
            </a:r>
          </a:p>
          <a:p>
            <a:pPr lvl="1"/>
            <a:r>
              <a:rPr lang="en-US" dirty="0" smtClean="0"/>
              <a:t>Modern Approach: given side a, we must construct a cube with side </a:t>
            </a:r>
            <a:r>
              <a:rPr lang="en-US" dirty="0" err="1" smtClean="0"/>
              <a:t>x</a:t>
            </a:r>
            <a:r>
              <a:rPr lang="en-US" dirty="0" smtClean="0"/>
              <a:t> such that x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smtClean="0"/>
              <a:t>= 2a</a:t>
            </a:r>
            <a:r>
              <a:rPr lang="en-US" baseline="30000" smtClean="0"/>
              <a:t>3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Hippocrates’ Approach: two line segments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must be constructed such that </a:t>
            </a:r>
            <a:r>
              <a:rPr lang="en-US" dirty="0" err="1" smtClean="0"/>
              <a:t>a:x</a:t>
            </a:r>
            <a:r>
              <a:rPr lang="en-US" dirty="0" smtClean="0"/>
              <a:t> = </a:t>
            </a:r>
            <a:r>
              <a:rPr lang="en-US" dirty="0" err="1" smtClean="0"/>
              <a:t>x:y</a:t>
            </a:r>
            <a:r>
              <a:rPr lang="en-US" dirty="0" smtClean="0"/>
              <a:t> = y:2a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2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Trisection of Given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first…</a:t>
            </a:r>
          </a:p>
          <a:p>
            <a:r>
              <a:rPr lang="en-US" dirty="0" smtClean="0"/>
              <a:t>Recall: We can </a:t>
            </a:r>
            <a:r>
              <a:rPr lang="en-US" u="sng" dirty="0" smtClean="0"/>
              <a:t>bisect</a:t>
            </a:r>
            <a:r>
              <a:rPr lang="en-US" dirty="0" smtClean="0"/>
              <a:t> an angle using ruler and compass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3-03-03 at 1.2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78807" y="1771876"/>
            <a:ext cx="3379393" cy="310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4" name="Picture 3" descr="Screen shot 2013-03-03 at 1.2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65364" y="1676400"/>
            <a:ext cx="3354736" cy="3550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construct </a:t>
            </a:r>
            <a:r>
              <a:rPr lang="en-US" sz="2200" dirty="0"/>
              <a:t>an arc centered at </a:t>
            </a:r>
            <a:r>
              <a:rPr lang="en-US" sz="2200" dirty="0" smtClean="0"/>
              <a:t>B</a:t>
            </a:r>
            <a:endParaRPr lang="en-US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4" name="Picture 3" descr="Screen shot 2013-03-03 at 1.2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400" y="1649663"/>
            <a:ext cx="3314700" cy="35085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construct </a:t>
            </a:r>
            <a:r>
              <a:rPr lang="en-US" sz="2200" dirty="0"/>
              <a:t>an arc centered at </a:t>
            </a:r>
            <a:r>
              <a:rPr lang="en-US" sz="2200" dirty="0" smtClean="0"/>
              <a:t>B</a:t>
            </a:r>
            <a:endParaRPr lang="en-US" sz="2200" dirty="0"/>
          </a:p>
          <a:p>
            <a:r>
              <a:rPr lang="en-US" sz="2200" dirty="0" smtClean="0"/>
              <a:t>XB = YB</a:t>
            </a:r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4" name="Picture 3" descr="Screen shot 2013-03-03 at 1.2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6400" y="1762347"/>
            <a:ext cx="3175000" cy="38764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construct </a:t>
            </a:r>
            <a:r>
              <a:rPr lang="en-US" sz="2200" dirty="0"/>
              <a:t>an arc centered at B</a:t>
            </a:r>
          </a:p>
          <a:p>
            <a:r>
              <a:rPr lang="en-US" sz="2200" dirty="0"/>
              <a:t>XB = </a:t>
            </a:r>
            <a:r>
              <a:rPr lang="en-US" sz="2200" dirty="0" smtClean="0"/>
              <a:t>YB</a:t>
            </a:r>
          </a:p>
          <a:p>
            <a:r>
              <a:rPr lang="en-US" sz="2200" dirty="0" smtClean="0"/>
              <a:t>construct two </a:t>
            </a:r>
            <a:r>
              <a:rPr lang="en-US" sz="2200" dirty="0"/>
              <a:t>circles with the same radius, </a:t>
            </a:r>
          </a:p>
          <a:p>
            <a:pPr marL="0" indent="0">
              <a:buNone/>
            </a:pPr>
            <a:r>
              <a:rPr lang="en-US" sz="2200" dirty="0" smtClean="0"/>
              <a:t>    centered </a:t>
            </a:r>
            <a:r>
              <a:rPr lang="en-US" sz="2200" dirty="0"/>
              <a:t>at X and Y </a:t>
            </a:r>
            <a:r>
              <a:rPr lang="en-US" sz="2200" dirty="0" smtClean="0"/>
              <a:t>respectively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4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5" name="Picture 4" descr="Screen shot 2013-03-03 at 1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6400" y="1788410"/>
            <a:ext cx="3352800" cy="3774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construct </a:t>
            </a:r>
            <a:r>
              <a:rPr lang="en-US" sz="2200" dirty="0"/>
              <a:t>an arc centered at B</a:t>
            </a:r>
          </a:p>
          <a:p>
            <a:r>
              <a:rPr lang="en-US" sz="2200" dirty="0"/>
              <a:t>XB = </a:t>
            </a:r>
            <a:r>
              <a:rPr lang="en-US" sz="2200" dirty="0" smtClean="0"/>
              <a:t>YB</a:t>
            </a:r>
          </a:p>
          <a:p>
            <a:r>
              <a:rPr lang="en-US" sz="2200" dirty="0" smtClean="0"/>
              <a:t>construct two </a:t>
            </a:r>
            <a:r>
              <a:rPr lang="en-US" sz="2200" dirty="0"/>
              <a:t>circles with the same radius, </a:t>
            </a:r>
          </a:p>
          <a:p>
            <a:pPr marL="0" indent="0">
              <a:buNone/>
            </a:pPr>
            <a:r>
              <a:rPr lang="en-US" sz="2200" dirty="0" smtClean="0"/>
              <a:t>    centered </a:t>
            </a:r>
            <a:r>
              <a:rPr lang="en-US" sz="2200" dirty="0"/>
              <a:t>at X and Y </a:t>
            </a:r>
            <a:r>
              <a:rPr lang="en-US" sz="2200" dirty="0" smtClean="0"/>
              <a:t>respectively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construct a </a:t>
            </a:r>
            <a:r>
              <a:rPr lang="en-US" sz="2200" dirty="0"/>
              <a:t>line from B to </a:t>
            </a:r>
            <a:r>
              <a:rPr lang="en-US" sz="2200" dirty="0" smtClean="0"/>
              <a:t>Z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9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5" name="Picture 4" descr="Screen shot 2013-03-03 at 1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6400" y="1828799"/>
            <a:ext cx="3342444" cy="3762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construct an </a:t>
            </a:r>
            <a:r>
              <a:rPr lang="en-US" sz="2200" dirty="0"/>
              <a:t>arc centered at B</a:t>
            </a:r>
          </a:p>
          <a:p>
            <a:r>
              <a:rPr lang="en-US" sz="2200" dirty="0"/>
              <a:t>XB = </a:t>
            </a:r>
            <a:r>
              <a:rPr lang="en-US" sz="2200" dirty="0" smtClean="0"/>
              <a:t>YB</a:t>
            </a:r>
          </a:p>
          <a:p>
            <a:r>
              <a:rPr lang="en-US" sz="2200" dirty="0" smtClean="0"/>
              <a:t>construct two </a:t>
            </a:r>
            <a:r>
              <a:rPr lang="en-US" sz="2200" dirty="0"/>
              <a:t>circles with the same radius, </a:t>
            </a:r>
          </a:p>
          <a:p>
            <a:pPr marL="0" indent="0">
              <a:buNone/>
            </a:pPr>
            <a:r>
              <a:rPr lang="en-US" sz="2200" dirty="0" smtClean="0"/>
              <a:t>    centered </a:t>
            </a:r>
            <a:r>
              <a:rPr lang="en-US" sz="2200" dirty="0"/>
              <a:t>at X and Y </a:t>
            </a:r>
            <a:r>
              <a:rPr lang="en-US" sz="2200" dirty="0" smtClean="0"/>
              <a:t>respectively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construct </a:t>
            </a:r>
            <a:r>
              <a:rPr lang="en-US" sz="2200" dirty="0"/>
              <a:t>a line from B to </a:t>
            </a:r>
            <a:r>
              <a:rPr lang="en-US" sz="2200" dirty="0" smtClean="0"/>
              <a:t>Z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BZ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angle </a:t>
            </a:r>
            <a:r>
              <a:rPr lang="en-US" sz="2200" dirty="0" smtClean="0"/>
              <a:t>bisector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 Angle</a:t>
            </a:r>
            <a:endParaRPr lang="en-US" dirty="0"/>
          </a:p>
        </p:txBody>
      </p:sp>
      <p:pic>
        <p:nvPicPr>
          <p:cNvPr id="5" name="Picture 4" descr="Screen shot 2013-03-03 at 1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24500" y="1840875"/>
            <a:ext cx="3238500" cy="3645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draw an arc centered at B</a:t>
            </a:r>
          </a:p>
          <a:p>
            <a:r>
              <a:rPr lang="en-US" dirty="0"/>
              <a:t>XB = </a:t>
            </a:r>
            <a:r>
              <a:rPr lang="en-US" dirty="0" smtClean="0"/>
              <a:t>YB</a:t>
            </a:r>
          </a:p>
          <a:p>
            <a:r>
              <a:rPr lang="en-US" dirty="0" smtClean="0"/>
              <a:t>draw two </a:t>
            </a:r>
            <a:r>
              <a:rPr lang="en-US" dirty="0"/>
              <a:t>circles with the same radius, </a:t>
            </a:r>
          </a:p>
          <a:p>
            <a:pPr marL="0" indent="0">
              <a:buNone/>
            </a:pPr>
            <a:r>
              <a:rPr lang="en-US" dirty="0" smtClean="0"/>
              <a:t>    centered </a:t>
            </a:r>
            <a:r>
              <a:rPr lang="en-US" dirty="0"/>
              <a:t>at X and Y </a:t>
            </a:r>
            <a:r>
              <a:rPr lang="en-US" dirty="0" smtClean="0"/>
              <a:t>respectively</a:t>
            </a:r>
          </a:p>
          <a:p>
            <a:pPr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raw </a:t>
            </a:r>
            <a:r>
              <a:rPr lang="en-US" dirty="0"/>
              <a:t>a line from B to </a:t>
            </a:r>
            <a:r>
              <a:rPr lang="en-US" dirty="0" smtClean="0"/>
              <a:t>Z</a:t>
            </a:r>
          </a:p>
          <a:p>
            <a:pPr>
              <a:buFont typeface="Arial"/>
              <a:buChar char="•"/>
            </a:pPr>
            <a:r>
              <a:rPr lang="en-US" dirty="0" smtClean="0"/>
              <a:t>BZ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angle </a:t>
            </a:r>
            <a:r>
              <a:rPr lang="en-US" dirty="0" smtClean="0"/>
              <a:t>bisector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Next natural question: How do we </a:t>
            </a:r>
            <a:r>
              <a:rPr lang="en-US" u="sng" dirty="0">
                <a:solidFill>
                  <a:srgbClr val="FF0000"/>
                </a:solidFill>
              </a:rPr>
              <a:t>trisect</a:t>
            </a:r>
            <a:r>
              <a:rPr lang="en-US" dirty="0">
                <a:solidFill>
                  <a:srgbClr val="FF0000"/>
                </a:solidFill>
              </a:rPr>
              <a:t> an angle?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36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Trisecting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with </a:t>
            </a:r>
            <a:r>
              <a:rPr lang="en-US" u="sng" dirty="0" smtClean="0"/>
              <a:t>just</a:t>
            </a:r>
            <a:r>
              <a:rPr lang="en-US" dirty="0" smtClean="0"/>
              <a:t> ruler and compass!</a:t>
            </a:r>
            <a:r>
              <a:rPr lang="en-US" dirty="0"/>
              <a:t>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339850"/>
          </a:xfrm>
        </p:spPr>
        <p:txBody>
          <a:bodyPr>
            <a:noAutofit/>
          </a:bodyPr>
          <a:lstStyle/>
          <a:p>
            <a:r>
              <a:rPr lang="en-US" sz="4300" dirty="0" smtClean="0"/>
              <a:t>Three Ancient Greek </a:t>
            </a:r>
            <a:br>
              <a:rPr lang="en-US" sz="4300" dirty="0" smtClean="0"/>
            </a:br>
            <a:r>
              <a:rPr lang="en-US" sz="4300" dirty="0" smtClean="0"/>
              <a:t>Construction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240280"/>
            <a:ext cx="7345363" cy="39319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Squaring of the circle</a:t>
            </a:r>
          </a:p>
          <a:p>
            <a:pPr>
              <a:buNone/>
            </a:pPr>
            <a:r>
              <a:rPr lang="en-US" dirty="0" smtClean="0"/>
              <a:t>2. Doubling of the cube</a:t>
            </a:r>
          </a:p>
          <a:p>
            <a:pPr>
              <a:buNone/>
            </a:pPr>
            <a:r>
              <a:rPr lang="en-US" dirty="0" smtClean="0"/>
              <a:t>3. Trisecting </a:t>
            </a:r>
            <a:r>
              <a:rPr lang="en-US" dirty="0"/>
              <a:t>any given angle*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Today, we will focus on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Trisecting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with </a:t>
            </a:r>
            <a:r>
              <a:rPr lang="en-US" u="sng" dirty="0" smtClean="0"/>
              <a:t>just</a:t>
            </a:r>
            <a:r>
              <a:rPr lang="en-US" dirty="0" smtClean="0"/>
              <a:t> ruler and compass!!</a:t>
            </a:r>
          </a:p>
          <a:p>
            <a:r>
              <a:rPr lang="en-US" dirty="0" smtClean="0"/>
              <a:t>Must use additional tools: a “sliding linkage”</a:t>
            </a:r>
            <a:endParaRPr lang="en-US" dirty="0"/>
          </a:p>
        </p:txBody>
      </p:sp>
      <p:pic>
        <p:nvPicPr>
          <p:cNvPr id="5" name="Picture 4" descr="photo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08362"/>
            <a:ext cx="5918792" cy="291623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4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</a:t>
            </a:r>
            <a:r>
              <a:rPr lang="en-US" dirty="0" smtClean="0"/>
              <a:t>Archimedes </a:t>
            </a:r>
            <a:br>
              <a:rPr lang="en-US" dirty="0" smtClean="0"/>
            </a:br>
            <a:r>
              <a:rPr lang="en-US" sz="4000" dirty="0" smtClean="0"/>
              <a:t>(287-212 B.C.)</a:t>
            </a:r>
            <a:endParaRPr lang="en-US" sz="4000" dirty="0"/>
          </a:p>
        </p:txBody>
      </p:sp>
      <p:pic>
        <p:nvPicPr>
          <p:cNvPr id="5" name="Picture 4" descr="Screen shot 2013-03-03 at 1.4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9200" y="2590800"/>
            <a:ext cx="5556250" cy="3789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show that </a:t>
            </a:r>
            <a:r>
              <a:rPr lang="en-US" dirty="0">
                <a:solidFill>
                  <a:srgbClr val="3366FF"/>
                </a:solidFill>
              </a:rPr>
              <a:t>&lt;ADB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rgbClr val="FF16EA"/>
                </a:solidFill>
              </a:rPr>
              <a:t>1/3 &lt;AOB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7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4" name="Picture 3" descr="Screen shot 2013-03-10 at 12.0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4800" y="1981200"/>
            <a:ext cx="2514600" cy="21964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2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0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33700" y="2095500"/>
            <a:ext cx="3314700" cy="310660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02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4" name="Picture 3" descr="Screen shot 2013-03-10 at 12.1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05000" y="2082799"/>
            <a:ext cx="4350110" cy="29464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4" name="Picture 3" descr="Screen shot 2013-03-10 at 12.1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1199" y="2133601"/>
            <a:ext cx="4124623" cy="28207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4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5" name="Picture 4" descr="Screen shot 2013-03-03 at 1.4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9200" y="2590800"/>
            <a:ext cx="5556250" cy="3789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show that </a:t>
            </a:r>
            <a:r>
              <a:rPr lang="en-US" dirty="0">
                <a:solidFill>
                  <a:srgbClr val="3366FF"/>
                </a:solidFill>
              </a:rPr>
              <a:t>&lt;ADB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rgbClr val="FF16EA"/>
                </a:solidFill>
              </a:rPr>
              <a:t>1/3 &lt;AOB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1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DC=CO=OB=r</a:t>
            </a:r>
          </a:p>
        </p:txBody>
      </p:sp>
      <p:pic>
        <p:nvPicPr>
          <p:cNvPr id="7" name="Picture 6" descr="Screen shot 2013-03-12 at 1.28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893693"/>
            <a:ext cx="4114800" cy="29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1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1000" y="1894541"/>
            <a:ext cx="4607770" cy="31098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95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</p:txBody>
      </p:sp>
      <p:pic>
        <p:nvPicPr>
          <p:cNvPr id="3" name="Picture 2" descr="Screen shot 2013-03-10 at 12.2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1981199"/>
            <a:ext cx="4038600" cy="29723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at the Time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39959"/>
            <a:ext cx="3087687" cy="3365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geometry</a:t>
            </a:r>
          </a:p>
          <a:p>
            <a:r>
              <a:rPr lang="en-US" dirty="0" smtClean="0"/>
              <a:t>Constructability (ruler and compass only)</a:t>
            </a:r>
          </a:p>
          <a:p>
            <a:r>
              <a:rPr lang="en-US" dirty="0" smtClean="0"/>
              <a:t>Euclid’s Postulates 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5800" y="2133600"/>
            <a:ext cx="4114800" cy="30449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3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64050" y="2112577"/>
            <a:ext cx="4222750" cy="29928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&lt;OCB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5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3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2032000"/>
            <a:ext cx="4171950" cy="29378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&lt;OCB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&lt;COD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12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3" name="Picture 2" descr="Screen shot 2013-03-10 at 12.3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2057400"/>
            <a:ext cx="4337617" cy="3124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&lt;OCB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&lt;COD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3&lt;ODC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7" name="Picture 6" descr="Screen shot 2013-03-10 at 12.3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2057400"/>
            <a:ext cx="4337617" cy="3124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&lt;OCB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&lt;COD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3&lt;ODC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3&lt;ADB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Archimedes </a:t>
            </a:r>
            <a:br>
              <a:rPr lang="en-US" dirty="0"/>
            </a:br>
            <a:r>
              <a:rPr lang="en-US" sz="4000" dirty="0" smtClean="0"/>
              <a:t>(287</a:t>
            </a:r>
            <a:r>
              <a:rPr lang="en-US" sz="4000" dirty="0"/>
              <a:t>-212 B.C.)</a:t>
            </a:r>
            <a:endParaRPr lang="en-US" dirty="0"/>
          </a:p>
        </p:txBody>
      </p:sp>
      <p:pic>
        <p:nvPicPr>
          <p:cNvPr id="7" name="Picture 6" descr="Screen shot 2013-03-10 at 12.3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2057400"/>
            <a:ext cx="4337617" cy="3124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7558088" cy="4740592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rgbClr val="FF0000"/>
                </a:solidFill>
              </a:rPr>
              <a:t>DC=CO=OB=</a:t>
            </a:r>
            <a:r>
              <a:rPr lang="en-US" sz="1900" dirty="0" err="1" smtClean="0">
                <a:solidFill>
                  <a:srgbClr val="FF0000"/>
                </a:solidFill>
              </a:rPr>
              <a:t>r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∆DCO and ∆COB are both isosceles</a:t>
            </a:r>
          </a:p>
          <a:p>
            <a:r>
              <a:rPr lang="en-US" sz="1900" dirty="0" smtClean="0">
                <a:solidFill>
                  <a:srgbClr val="0000FF"/>
                </a:solidFill>
              </a:rPr>
              <a:t>&lt;ODC = &lt;COD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008000"/>
                </a:solidFill>
              </a:rPr>
              <a:t>&lt;OCB = &lt;CBO</a:t>
            </a:r>
          </a:p>
          <a:p>
            <a:r>
              <a:rPr lang="en-US" sz="1900" dirty="0" smtClean="0">
                <a:solidFill>
                  <a:srgbClr val="FF16EA"/>
                </a:solidFill>
              </a:rPr>
              <a:t>&lt;AOB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&lt;CBO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8000"/>
                </a:solidFill>
              </a:rPr>
              <a:t>&lt;OCB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&lt;ODC </a:t>
            </a:r>
            <a:r>
              <a:rPr lang="en-US" sz="1900" dirty="0" smtClean="0"/>
              <a:t>+ </a:t>
            </a:r>
            <a:r>
              <a:rPr lang="en-US" sz="1900" dirty="0" smtClean="0">
                <a:solidFill>
                  <a:srgbClr val="0000FF"/>
                </a:solidFill>
              </a:rPr>
              <a:t>&lt;COD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3&lt;ODC </a:t>
            </a:r>
          </a:p>
          <a:p>
            <a:pPr>
              <a:buNone/>
            </a:pPr>
            <a:r>
              <a:rPr lang="en-US" sz="1900" dirty="0" smtClean="0"/>
              <a:t>                = </a:t>
            </a:r>
            <a:r>
              <a:rPr lang="en-US" sz="1900" dirty="0" smtClean="0">
                <a:solidFill>
                  <a:srgbClr val="0000FF"/>
                </a:solidFill>
              </a:rPr>
              <a:t>3&lt;ADB </a:t>
            </a:r>
          </a:p>
          <a:p>
            <a:pPr>
              <a:buNone/>
            </a:pPr>
            <a:r>
              <a:rPr lang="en-US" sz="1900" dirty="0" smtClean="0"/>
              <a:t>Therefore </a:t>
            </a:r>
            <a:r>
              <a:rPr lang="en-US" sz="1900" dirty="0" smtClean="0">
                <a:solidFill>
                  <a:srgbClr val="0000FF"/>
                </a:solidFill>
              </a:rPr>
              <a:t>&lt;ADB </a:t>
            </a:r>
            <a:r>
              <a:rPr lang="en-US" sz="1900" dirty="0" smtClean="0"/>
              <a:t>= </a:t>
            </a:r>
            <a:r>
              <a:rPr lang="en-US" sz="1900" dirty="0" smtClean="0">
                <a:solidFill>
                  <a:srgbClr val="FF16EA"/>
                </a:solidFill>
              </a:rPr>
              <a:t>1/3 &lt;AOB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4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will show that </a:t>
            </a:r>
            <a:r>
              <a:rPr lang="en-US" sz="1800" dirty="0" smtClean="0">
                <a:solidFill>
                  <a:srgbClr val="0000FF"/>
                </a:solidFill>
              </a:rPr>
              <a:t>&lt;</a:t>
            </a:r>
            <a:r>
              <a:rPr lang="en-US" sz="1800" dirty="0">
                <a:solidFill>
                  <a:srgbClr val="0000FF"/>
                </a:solidFill>
              </a:rPr>
              <a:t>AOQ </a:t>
            </a:r>
            <a:r>
              <a:rPr lang="en-US" sz="1800" dirty="0"/>
              <a:t>= </a:t>
            </a:r>
            <a:r>
              <a:rPr lang="en-US" sz="1800" dirty="0">
                <a:solidFill>
                  <a:srgbClr val="FF16EA"/>
                </a:solidFill>
              </a:rPr>
              <a:t>1/3 &lt;AOB</a:t>
            </a:r>
            <a:endParaRPr lang="en-US" sz="1800" dirty="0" smtClean="0">
              <a:solidFill>
                <a:srgbClr val="FF16EA"/>
              </a:solidFill>
            </a:endParaRPr>
          </a:p>
        </p:txBody>
      </p:sp>
      <p:pic>
        <p:nvPicPr>
          <p:cNvPr id="10" name="Picture 9" descr="Screen shot 2013-03-03 at 2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0113" y="2590800"/>
            <a:ext cx="7071946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6" name="Picture 5" descr="Screen shot 2013-03-10 at 12.3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4600" y="2400299"/>
            <a:ext cx="3708400" cy="228755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2.3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62200" y="2286000"/>
            <a:ext cx="4301245" cy="2654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8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2.3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2274332"/>
            <a:ext cx="5319776" cy="2489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9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Constructible?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Constructible: Something that is constructed with </a:t>
            </a:r>
            <a:r>
              <a:rPr lang="en-US" u="sng" dirty="0" smtClean="0"/>
              <a:t>only</a:t>
            </a:r>
            <a:r>
              <a:rPr lang="en-US" dirty="0" smtClean="0"/>
              <a:t> a ruler and compass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To construct a midpoint of a given a line segment</a:t>
            </a:r>
          </a:p>
          <a:p>
            <a:pPr lvl="2"/>
            <a:r>
              <a:rPr lang="en-US" dirty="0" smtClean="0"/>
              <a:t>To construct a line perpendicular to a given line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2.3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3600" y="2273352"/>
            <a:ext cx="5506834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6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4" name="Picture 3" descr="Screen shot 2013-03-10 at 1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31016" y="2349500"/>
            <a:ext cx="5084184" cy="2298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2.3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9000" y="2349500"/>
            <a:ext cx="5294630" cy="2374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5" name="Picture 4" descr="Screen shot 2013-03-10 at 1.0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35609" y="2374900"/>
            <a:ext cx="5327191" cy="2273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2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will show that </a:t>
            </a:r>
            <a:r>
              <a:rPr lang="en-US" sz="1800" dirty="0" smtClean="0">
                <a:solidFill>
                  <a:srgbClr val="0000FF"/>
                </a:solidFill>
              </a:rPr>
              <a:t>&lt;</a:t>
            </a:r>
            <a:r>
              <a:rPr lang="en-US" sz="1800" dirty="0">
                <a:solidFill>
                  <a:srgbClr val="0000FF"/>
                </a:solidFill>
              </a:rPr>
              <a:t>AOQ </a:t>
            </a:r>
            <a:r>
              <a:rPr lang="en-US" sz="1800" dirty="0"/>
              <a:t>= </a:t>
            </a:r>
            <a:r>
              <a:rPr lang="en-US" sz="1800" dirty="0">
                <a:solidFill>
                  <a:srgbClr val="FF16EA"/>
                </a:solidFill>
              </a:rPr>
              <a:t>1/3 &lt;AOB</a:t>
            </a:r>
            <a:endParaRPr lang="en-US" sz="1800" dirty="0" smtClean="0">
              <a:solidFill>
                <a:srgbClr val="FF16EA"/>
              </a:solidFill>
            </a:endParaRPr>
          </a:p>
        </p:txBody>
      </p:sp>
      <p:pic>
        <p:nvPicPr>
          <p:cNvPr id="10" name="Picture 9" descr="Screen shot 2013-03-03 at 2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0113" y="2590800"/>
            <a:ext cx="7071946" cy="3136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9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∆GZQ </a:t>
            </a:r>
            <a:r>
              <a:rPr lang="en-US" sz="16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>
                <a:solidFill>
                  <a:srgbClr val="FF0000"/>
                </a:solidFill>
              </a:rPr>
              <a:t> ∆PXG </a:t>
            </a:r>
            <a:r>
              <a:rPr lang="en-US" sz="16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>
                <a:solidFill>
                  <a:srgbClr val="FF0000"/>
                </a:solidFill>
              </a:rPr>
              <a:t>∆BZG</a:t>
            </a:r>
          </a:p>
        </p:txBody>
      </p:sp>
      <p:pic>
        <p:nvPicPr>
          <p:cNvPr id="6" name="Picture 5" descr="Screen shot 2013-03-03 at 1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74973" y="3505200"/>
            <a:ext cx="5264227" cy="2387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GQ = BG </a:t>
            </a:r>
            <a:r>
              <a:rPr lang="en-US" sz="1600" dirty="0" smtClean="0">
                <a:solidFill>
                  <a:schemeClr val="tx1"/>
                </a:solidFill>
              </a:rPr>
              <a:t>so</a:t>
            </a:r>
            <a:r>
              <a:rPr lang="en-US" sz="1600" dirty="0" smtClean="0">
                <a:solidFill>
                  <a:srgbClr val="0000FF"/>
                </a:solidFill>
              </a:rPr>
              <a:t> &lt;BQG=&lt;QBG                                    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3-03-03 at 2.0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3352800"/>
            <a:ext cx="5334000" cy="24770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5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GQ = BG so &lt;BQG=&lt;QBG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OB = GB </a:t>
            </a:r>
            <a:r>
              <a:rPr lang="en-US" sz="1600" dirty="0" smtClean="0"/>
              <a:t>so </a:t>
            </a:r>
            <a:r>
              <a:rPr lang="en-US" sz="1600" dirty="0" smtClean="0">
                <a:solidFill>
                  <a:srgbClr val="008000"/>
                </a:solidFill>
              </a:rPr>
              <a:t>&lt;BOG = &lt;BGO</a:t>
            </a:r>
          </a:p>
          <a:p>
            <a:pPr>
              <a:buNone/>
            </a:pPr>
            <a:r>
              <a:rPr lang="en-US" sz="1600" dirty="0" smtClean="0"/>
              <a:t>                                         </a:t>
            </a:r>
          </a:p>
          <a:p>
            <a:endParaRPr lang="en-US" sz="1600" dirty="0"/>
          </a:p>
        </p:txBody>
      </p:sp>
      <p:pic>
        <p:nvPicPr>
          <p:cNvPr id="3" name="Picture 2" descr="Screen shot 2013-03-10 at 12.5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3422650"/>
            <a:ext cx="5257800" cy="2476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2.5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3255310"/>
            <a:ext cx="5283200" cy="242921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GQ = BG </a:t>
            </a:r>
            <a:r>
              <a:rPr lang="en-US" sz="1600" dirty="0" smtClean="0"/>
              <a:t>so </a:t>
            </a:r>
            <a:r>
              <a:rPr lang="en-US" sz="1600" dirty="0" smtClean="0">
                <a:solidFill>
                  <a:srgbClr val="000000"/>
                </a:solidFill>
              </a:rPr>
              <a:t>&lt;BQG=&lt;QBG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OB = GB </a:t>
            </a:r>
            <a:r>
              <a:rPr lang="en-US" sz="1600" dirty="0" smtClean="0"/>
              <a:t>so </a:t>
            </a:r>
            <a:r>
              <a:rPr lang="en-US" sz="1600" dirty="0" smtClean="0">
                <a:solidFill>
                  <a:srgbClr val="008000"/>
                </a:solidFill>
              </a:rPr>
              <a:t>&lt;BOG </a:t>
            </a:r>
            <a:r>
              <a:rPr lang="en-US" sz="1600" dirty="0" smtClean="0">
                <a:solidFill>
                  <a:schemeClr val="tx1"/>
                </a:solidFill>
              </a:rPr>
              <a:t>= &lt;BGO</a:t>
            </a:r>
          </a:p>
          <a:p>
            <a:pPr>
              <a:buNone/>
            </a:pPr>
            <a:r>
              <a:rPr lang="en-US" sz="1600" dirty="0" smtClean="0"/>
              <a:t>                                        = </a:t>
            </a:r>
            <a:r>
              <a:rPr lang="en-US" sz="1600" dirty="0" smtClean="0">
                <a:solidFill>
                  <a:srgbClr val="0000FF"/>
                </a:solidFill>
              </a:rPr>
              <a:t>&lt;BQG + &lt;QBG </a:t>
            </a:r>
          </a:p>
          <a:p>
            <a:pPr>
              <a:buNone/>
            </a:pPr>
            <a:r>
              <a:rPr lang="en-US" sz="1600" dirty="0" smtClean="0"/>
              <a:t>                                     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.0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0" y="3429000"/>
            <a:ext cx="4787900" cy="23368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/>
              <a:t>GQ = BG so &lt;BQG=&lt;QBG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OB = GB </a:t>
            </a:r>
            <a:r>
              <a:rPr lang="en-US" sz="1600" dirty="0" smtClean="0"/>
              <a:t>so </a:t>
            </a:r>
            <a:r>
              <a:rPr lang="en-US" sz="1600" dirty="0" smtClean="0">
                <a:solidFill>
                  <a:srgbClr val="008000"/>
                </a:solidFill>
              </a:rPr>
              <a:t>&lt;BOG </a:t>
            </a:r>
            <a:r>
              <a:rPr lang="en-US" sz="1600" dirty="0" smtClean="0"/>
              <a:t>= &lt;BGO</a:t>
            </a:r>
          </a:p>
          <a:p>
            <a:pPr>
              <a:buNone/>
            </a:pPr>
            <a:r>
              <a:rPr lang="en-US" sz="1600" dirty="0" smtClean="0"/>
              <a:t>                                        = &lt;BQG + &lt;QBG </a:t>
            </a:r>
          </a:p>
          <a:p>
            <a:pPr>
              <a:buNone/>
            </a:pPr>
            <a:r>
              <a:rPr lang="en-US" sz="1600" dirty="0" smtClean="0"/>
              <a:t>                                        = </a:t>
            </a:r>
            <a:r>
              <a:rPr lang="en-US" sz="1600" dirty="0" smtClean="0">
                <a:solidFill>
                  <a:srgbClr val="0000FF"/>
                </a:solidFill>
              </a:rPr>
              <a:t>2&lt;BQG </a:t>
            </a:r>
          </a:p>
          <a:p>
            <a:pPr>
              <a:buNone/>
            </a:pPr>
            <a:r>
              <a:rPr lang="en-US" sz="1600" dirty="0" smtClean="0"/>
              <a:t>                                        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02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Constructible?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that can be solved using </a:t>
            </a:r>
            <a:r>
              <a:rPr lang="en-US" u="sng" dirty="0" smtClean="0"/>
              <a:t>just</a:t>
            </a:r>
            <a:r>
              <a:rPr lang="en-US" dirty="0" smtClean="0"/>
              <a:t> ruler and compass</a:t>
            </a:r>
          </a:p>
          <a:p>
            <a:pPr lvl="1"/>
            <a:r>
              <a:rPr lang="en-US" dirty="0" smtClean="0"/>
              <a:t>Doubling a square</a:t>
            </a:r>
          </a:p>
          <a:p>
            <a:pPr lvl="1"/>
            <a:r>
              <a:rPr lang="en-US" dirty="0" smtClean="0"/>
              <a:t>Bisecting an angle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… (keep in mind we want to trisect an angle)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pic>
        <p:nvPicPr>
          <p:cNvPr id="3" name="Picture 2" descr="Screen shot 2013-03-10 at 1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77159" y="3581400"/>
            <a:ext cx="4923941" cy="23241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/>
              <a:t>GQ = BG so &lt;BQG=&lt;QBG</a:t>
            </a:r>
          </a:p>
          <a:p>
            <a:r>
              <a:rPr lang="en-US" sz="1600" dirty="0" smtClean="0"/>
              <a:t> OB = GB so </a:t>
            </a:r>
            <a:r>
              <a:rPr lang="en-US" sz="1600" dirty="0" smtClean="0">
                <a:solidFill>
                  <a:srgbClr val="008000"/>
                </a:solidFill>
              </a:rPr>
              <a:t>&lt;BOG </a:t>
            </a:r>
            <a:r>
              <a:rPr lang="en-US" sz="1600" dirty="0" smtClean="0"/>
              <a:t>= &lt;BGO</a:t>
            </a:r>
          </a:p>
          <a:p>
            <a:pPr>
              <a:buNone/>
            </a:pPr>
            <a:r>
              <a:rPr lang="en-US" sz="1600" dirty="0" smtClean="0"/>
              <a:t>                                        = &lt;BQG + &lt;QBG </a:t>
            </a:r>
          </a:p>
          <a:p>
            <a:pPr>
              <a:buNone/>
            </a:pPr>
            <a:r>
              <a:rPr lang="en-US" sz="1600" dirty="0" smtClean="0"/>
              <a:t>                                        = 2&lt;BQG </a:t>
            </a:r>
          </a:p>
          <a:p>
            <a:pPr>
              <a:buNone/>
            </a:pPr>
            <a:r>
              <a:rPr lang="en-US" sz="1600" dirty="0" smtClean="0"/>
              <a:t>                                        = </a:t>
            </a:r>
            <a:r>
              <a:rPr lang="en-US" sz="1600" dirty="0" smtClean="0">
                <a:solidFill>
                  <a:srgbClr val="0000FF"/>
                </a:solidFill>
              </a:rPr>
              <a:t>2&lt;POC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4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3-03 at 2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41979" y="3505200"/>
            <a:ext cx="5497221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by </a:t>
            </a:r>
            <a:r>
              <a:rPr lang="en-US" dirty="0" err="1" smtClean="0"/>
              <a:t>Nicomedes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(280-210 B.C.)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699500" cy="3931920"/>
          </a:xfrm>
        </p:spPr>
        <p:txBody>
          <a:bodyPr>
            <a:noAutofit/>
          </a:bodyPr>
          <a:lstStyle/>
          <a:p>
            <a:r>
              <a:rPr lang="en-US" sz="1600" dirty="0" smtClean="0"/>
              <a:t>∆GZQ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∆PXG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sz="1600" dirty="0" smtClean="0"/>
              <a:t>∆BZG</a:t>
            </a:r>
          </a:p>
          <a:p>
            <a:r>
              <a:rPr lang="en-US" sz="1600" dirty="0" smtClean="0"/>
              <a:t>GQ = BG so &lt;BQG=&lt;QBG</a:t>
            </a:r>
          </a:p>
          <a:p>
            <a:r>
              <a:rPr lang="en-US" sz="1600" dirty="0" smtClean="0"/>
              <a:t> OB = GB so &lt;BOG = &lt;BGO</a:t>
            </a:r>
          </a:p>
          <a:p>
            <a:pPr>
              <a:buNone/>
            </a:pPr>
            <a:r>
              <a:rPr lang="en-US" sz="1600" dirty="0" smtClean="0"/>
              <a:t>                                        = &lt;BQG + &lt;QBG </a:t>
            </a:r>
          </a:p>
          <a:p>
            <a:pPr>
              <a:buNone/>
            </a:pPr>
            <a:r>
              <a:rPr lang="en-US" sz="1600" dirty="0" smtClean="0"/>
              <a:t>                                        = 2&lt;BQG </a:t>
            </a:r>
          </a:p>
          <a:p>
            <a:pPr>
              <a:buNone/>
            </a:pPr>
            <a:r>
              <a:rPr lang="en-US" sz="1600" dirty="0" smtClean="0"/>
              <a:t>                                        = 2&lt;POC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&lt;AOQ = </a:t>
            </a:r>
            <a:r>
              <a:rPr lang="en-US" sz="1600" dirty="0" smtClean="0">
                <a:solidFill>
                  <a:srgbClr val="FF16EA"/>
                </a:solidFill>
              </a:rPr>
              <a:t>1/3 &lt;AOB </a:t>
            </a:r>
            <a:r>
              <a:rPr lang="en-US" sz="1600" dirty="0" smtClean="0"/>
              <a:t>as desired. 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24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3 at 2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4393200"/>
            <a:ext cx="4354221" cy="1931400"/>
          </a:xfrm>
          <a:prstGeom prst="rect">
            <a:avLst/>
          </a:prstGeom>
        </p:spPr>
      </p:pic>
      <p:pic>
        <p:nvPicPr>
          <p:cNvPr id="6" name="Picture 5" descr="Screen shot 2013-03-10 at 12.3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4267200"/>
            <a:ext cx="3276599" cy="2359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435114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71586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Bisect an angle</a:t>
            </a:r>
            <a:r>
              <a:rPr lang="en-US" sz="2000" dirty="0" smtClean="0"/>
              <a:t>: using ruler and compass</a:t>
            </a:r>
            <a:endParaRPr lang="en-US" sz="2000" dirty="0"/>
          </a:p>
        </p:txBody>
      </p:sp>
      <p:pic>
        <p:nvPicPr>
          <p:cNvPr id="12" name="Picture 11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66069"/>
            <a:ext cx="1874648" cy="24995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038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Trisect an angle</a:t>
            </a:r>
            <a:r>
              <a:rPr lang="en-US" sz="2000" dirty="0" smtClean="0"/>
              <a:t>: using ruler, compass, and sliding linkage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Impossibility of the Construction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All 3 construction problems are impossible to solve with only ruler and compass</a:t>
            </a:r>
          </a:p>
          <a:p>
            <a:pPr>
              <a:buFont typeface="Arial"/>
              <a:buChar char="•"/>
            </a:pPr>
            <a:r>
              <a:rPr lang="en-US" dirty="0" smtClean="0"/>
              <a:t>Squaring of the circle (</a:t>
            </a:r>
            <a:r>
              <a:rPr lang="en-US" dirty="0" err="1" smtClean="0"/>
              <a:t>Wantzel</a:t>
            </a:r>
            <a:r>
              <a:rPr lang="en-US" dirty="0" smtClean="0"/>
              <a:t> 1837)</a:t>
            </a:r>
          </a:p>
          <a:p>
            <a:pPr>
              <a:buFont typeface="Arial"/>
              <a:buChar char="•"/>
            </a:pPr>
            <a:r>
              <a:rPr lang="en-US" dirty="0" smtClean="0"/>
              <a:t>Doubling of the cube (</a:t>
            </a:r>
            <a:r>
              <a:rPr lang="en-US" dirty="0" err="1" smtClean="0"/>
              <a:t>Wantzel</a:t>
            </a:r>
            <a:r>
              <a:rPr lang="en-US" dirty="0" smtClean="0"/>
              <a:t> 1837)</a:t>
            </a:r>
          </a:p>
          <a:p>
            <a:pPr>
              <a:buFont typeface="Arial"/>
              <a:buChar char="•"/>
            </a:pPr>
            <a:r>
              <a:rPr lang="en-US" dirty="0" smtClean="0"/>
              <a:t>Trisecting any given angle (</a:t>
            </a:r>
            <a:r>
              <a:rPr lang="en-US" dirty="0" err="1" smtClean="0"/>
              <a:t>Lindemann</a:t>
            </a:r>
            <a:r>
              <a:rPr lang="en-US" dirty="0" smtClean="0"/>
              <a:t> 1882)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Squaring of the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Hippocrates of Chios (460-380 B.C.)</a:t>
            </a:r>
          </a:p>
          <a:p>
            <a:pPr lvl="1"/>
            <a:r>
              <a:rPr lang="en-US" dirty="0" smtClean="0"/>
              <a:t>Squaring of the </a:t>
            </a:r>
            <a:r>
              <a:rPr lang="en-US" dirty="0" err="1" smtClean="0"/>
              <a:t>lune</a:t>
            </a:r>
            <a:endParaRPr lang="en-US" dirty="0" smtClean="0"/>
          </a:p>
          <a:p>
            <a:pPr lvl="1"/>
            <a:r>
              <a:rPr lang="en-US" dirty="0" smtClean="0"/>
              <a:t>Area I + Area II = Area ΔABC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hoto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3657600" cy="21158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6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Squaring of the Circle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3200400"/>
            <a:ext cx="6721475" cy="320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7"/>
            <a:ext cx="8305800" cy="44815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Hippias of Elis (circa 425 B.C.)</a:t>
            </a:r>
          </a:p>
          <a:p>
            <a:pPr lvl="1"/>
            <a:r>
              <a:rPr lang="en-US" dirty="0" smtClean="0"/>
              <a:t>Property of the “</a:t>
            </a:r>
            <a:r>
              <a:rPr lang="en-US" dirty="0" err="1" smtClean="0"/>
              <a:t>Quadratrix</a:t>
            </a:r>
            <a:r>
              <a:rPr lang="en-US" dirty="0" smtClean="0"/>
              <a:t>”: </a:t>
            </a:r>
          </a:p>
          <a:p>
            <a:pPr lvl="1">
              <a:buNone/>
            </a:pPr>
            <a:r>
              <a:rPr lang="en-US" dirty="0" smtClean="0"/>
              <a:t>&lt;BAD : &lt;EAD = (arc BED) : (arc ED) = AB : FH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3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of the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myths: (circa 430 B.C.)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Cube-shaped altar of Apollo must be doubled to rid plague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King Minos wished to double a cube-shaped tomb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3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1643</Words>
  <Application>Microsoft Macintosh PowerPoint</Application>
  <PresentationFormat>On-screen Show (4:3)</PresentationFormat>
  <Paragraphs>217</Paragraphs>
  <Slides>52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Capital</vt:lpstr>
      <vt:lpstr>How Did Ancient Greek Mathematicians Trisect an Angle?</vt:lpstr>
      <vt:lpstr>Three Ancient Greek  Construction Problems</vt:lpstr>
      <vt:lpstr>Methods at the Time</vt:lpstr>
      <vt:lpstr>What is Constructible? </vt:lpstr>
      <vt:lpstr>What is Constructible? </vt:lpstr>
      <vt:lpstr>Impossibility of the Construction Problems</vt:lpstr>
      <vt:lpstr>Squaring of the Circle</vt:lpstr>
      <vt:lpstr>Squaring of the Circle</vt:lpstr>
      <vt:lpstr>Duplication of the Cube</vt:lpstr>
      <vt:lpstr>Duplication of the Cube</vt:lpstr>
      <vt:lpstr>Trisection of Given Angle</vt:lpstr>
      <vt:lpstr>Bisecting an Angle</vt:lpstr>
      <vt:lpstr>Bisecting an Angle</vt:lpstr>
      <vt:lpstr>Bisecting an Angle</vt:lpstr>
      <vt:lpstr>Bisecting an Angle</vt:lpstr>
      <vt:lpstr>Bisecting an Angle</vt:lpstr>
      <vt:lpstr>Bisecting an Angle</vt:lpstr>
      <vt:lpstr>Bisecting an Angle</vt:lpstr>
      <vt:lpstr>Trisecting an Angle</vt:lpstr>
      <vt:lpstr>Trisecting an Angle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Archimedes  (287-212 B.C.)</vt:lpstr>
      <vt:lpstr>Proof by Nicomedes 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Proof by Nicomedes (280-210 B.C.) </vt:lpstr>
      <vt:lpstr>Slide 52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Ancient Greek Mathematicians Trisect an Angle?</dc:title>
  <dc:creator>Carly Orden</dc:creator>
  <cp:lastModifiedBy>Carly Orden</cp:lastModifiedBy>
  <cp:revision>53</cp:revision>
  <dcterms:created xsi:type="dcterms:W3CDTF">2013-04-01T02:47:18Z</dcterms:created>
  <dcterms:modified xsi:type="dcterms:W3CDTF">2013-04-01T02:47:48Z</dcterms:modified>
</cp:coreProperties>
</file>