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  <p:sldId id="261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7" d="100"/>
          <a:sy n="107" d="100"/>
        </p:scale>
        <p:origin x="-1146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8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1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4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8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5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8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6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3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CC9D9-AFB7-447A-A322-2AC9CC51A4AE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02472-50DF-48CD-9C1F-A8E9EE660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0.png"/><Relationship Id="rId4" Type="http://schemas.openxmlformats.org/officeDocument/2006/relationships/image" Target="../media/image80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1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90.png"/><Relationship Id="rId3" Type="http://schemas.openxmlformats.org/officeDocument/2006/relationships/image" Target="../media/image211.png"/><Relationship Id="rId7" Type="http://schemas.openxmlformats.org/officeDocument/2006/relationships/image" Target="../media/image32.png"/><Relationship Id="rId12" Type="http://schemas.openxmlformats.org/officeDocument/2006/relationships/image" Target="../media/image33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170.png"/><Relationship Id="rId5" Type="http://schemas.openxmlformats.org/officeDocument/2006/relationships/image" Target="../media/image210.png"/><Relationship Id="rId10" Type="http://schemas.openxmlformats.org/officeDocument/2006/relationships/image" Target="../media/image160.png"/><Relationship Id="rId4" Type="http://schemas.openxmlformats.org/officeDocument/2006/relationships/image" Target="../media/image201.png"/><Relationship Id="rId9" Type="http://schemas.openxmlformats.org/officeDocument/2006/relationships/image" Target="../media/image150.png"/><Relationship Id="rId14" Type="http://schemas.openxmlformats.org/officeDocument/2006/relationships/image" Target="../media/image20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86" y="1219200"/>
            <a:ext cx="9144000" cy="1450975"/>
          </a:xfrm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Fermat’s Theorem on Sums of Squares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rPr>
              <a:t>Mark Sullivan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rPr>
              <a:t>Advisor: Karl Zimmermann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rPr>
              <a:t>Union College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9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00974" y="2526268"/>
                <a:ext cx="838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Definition</a:t>
                </a:r>
                <a:r>
                  <a:rPr lang="en-US" dirty="0" smtClean="0">
                    <a:latin typeface="Garamond" pitchFamily="18" charset="0"/>
                  </a:rPr>
                  <a:t> The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</a:t>
                </a:r>
                <a:r>
                  <a:rPr lang="en-US" u="sng" dirty="0" smtClean="0">
                    <a:latin typeface="Garamond" pitchFamily="18" charset="0"/>
                  </a:rPr>
                  <a:t>prime</a:t>
                </a:r>
                <a:r>
                  <a:rPr lang="en-US" dirty="0" smtClean="0">
                    <a:latin typeface="Garamond" pitchFamily="18" charset="0"/>
                  </a:rPr>
                  <a:t> provided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𝑎𝑏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or </a:t>
                </a:r>
                <a:r>
                  <a:rPr lang="en-US" dirty="0" smtClean="0">
                    <a:latin typeface="Garamond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74" y="2526268"/>
                <a:ext cx="83820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55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00974" y="3172599"/>
                <a:ext cx="85928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Definition</a:t>
                </a:r>
                <a:r>
                  <a:rPr lang="en-US" dirty="0" smtClean="0">
                    <a:latin typeface="Garamond" pitchFamily="18" charset="0"/>
                  </a:rPr>
                  <a:t> The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</a:t>
                </a:r>
                <a:r>
                  <a:rPr lang="en-US" u="sng" dirty="0" smtClean="0">
                    <a:latin typeface="Garamond" pitchFamily="18" charset="0"/>
                  </a:rPr>
                  <a:t>irreducible</a:t>
                </a:r>
                <a:r>
                  <a:rPr lang="en-US" dirty="0" smtClean="0">
                    <a:latin typeface="Garamond" pitchFamily="18" charset="0"/>
                  </a:rPr>
                  <a:t> provided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𝑢𝑣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</a:t>
                </a:r>
                <a:r>
                  <a:rPr lang="en-US" dirty="0" smtClean="0">
                    <a:latin typeface="Garamond" pitchFamily="18" charset="0"/>
                  </a:rPr>
                  <a:t>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is </a:t>
                </a:r>
                <a:r>
                  <a:rPr lang="en-US" dirty="0" smtClean="0">
                    <a:latin typeface="Garamond" pitchFamily="18" charset="0"/>
                  </a:rPr>
                  <a:t>a unit or</a:t>
                </a:r>
                <a:endParaRPr lang="en-US" dirty="0">
                  <a:latin typeface="Garamond" pitchFamily="18" charset="0"/>
                </a:endParaRPr>
              </a:p>
              <a:p>
                <a:r>
                  <a:rPr lang="en-US" dirty="0">
                    <a:latin typeface="Garamond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unit.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74" y="3172599"/>
                <a:ext cx="859284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39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2861" y="1905000"/>
                <a:ext cx="8370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Suppose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neither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nor a unit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1" y="1905000"/>
                <a:ext cx="8370163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583" t="-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533" y="253014"/>
                <a:ext cx="8370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>
                    <a:latin typeface="Garamond" pitchFamily="18" charset="0"/>
                  </a:rPr>
                  <a:t> be an integral </a:t>
                </a:r>
                <a:r>
                  <a:rPr lang="en-US" dirty="0" smtClean="0">
                    <a:latin typeface="Garamond" pitchFamily="18" charset="0"/>
                  </a:rPr>
                  <a:t>domain equipped with a multiplicative identity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33" y="253014"/>
                <a:ext cx="8370163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83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0974" y="914400"/>
                <a:ext cx="77524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Definition</a:t>
                </a:r>
                <a:r>
                  <a:rPr lang="en-US" dirty="0" smtClean="0">
                    <a:latin typeface="Garamond" pitchFamily="18" charset="0"/>
                  </a:rPr>
                  <a:t> An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</a:t>
                </a:r>
                <a:r>
                  <a:rPr lang="en-US" u="sng" dirty="0" smtClean="0">
                    <a:latin typeface="Garamond" pitchFamily="18" charset="0"/>
                  </a:rPr>
                  <a:t>unit</a:t>
                </a:r>
                <a:r>
                  <a:rPr lang="en-US" dirty="0" smtClean="0">
                    <a:latin typeface="Garamond" pitchFamily="18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provided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𝑢𝑣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74" y="914400"/>
                <a:ext cx="7752426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708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61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1219200"/>
                <a:ext cx="8229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dirty="0" smtClean="0">
                    <a:latin typeface="Garamond" pitchFamily="18" charset="0"/>
                  </a:rPr>
                  <a:t>The Gaussian Integers:</a:t>
                </a:r>
                <a:br>
                  <a:rPr lang="en-US" dirty="0" smtClean="0">
                    <a:latin typeface="Garamond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ℤ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ℂ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ℤ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219200"/>
                <a:ext cx="82296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67" t="-4717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895600"/>
                <a:ext cx="82296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dirty="0" smtClean="0">
                    <a:latin typeface="Garamond" pitchFamily="18" charset="0"/>
                  </a:rPr>
                  <a:t>Norm:</a:t>
                </a:r>
                <a:br>
                  <a:rPr lang="en-US" dirty="0" smtClean="0">
                    <a:latin typeface="Garamond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𝑦𝑖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895600"/>
                <a:ext cx="8229600" cy="669992"/>
              </a:xfrm>
              <a:prstGeom prst="rect">
                <a:avLst/>
              </a:prstGeom>
              <a:blipFill rotWithShape="1">
                <a:blip r:embed="rId3"/>
                <a:stretch>
                  <a:fillRect l="-667" t="-4545" b="-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1000" y="411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 pitchFamily="18" charset="0"/>
              </a:rPr>
              <a:t>One can show that the norm serves as an appropriate Euclidean norm; the Gaussian integers are a Euclidean Domain.</a:t>
            </a:r>
            <a:endParaRPr lang="en-US" dirty="0">
              <a:latin typeface="Garamond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4932402"/>
                <a:ext cx="807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One can show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if and only 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unit in the Gaussian integers.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932402"/>
                <a:ext cx="80772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79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5562600"/>
                <a:ext cx="800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One can show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,  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𝛽𝛾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562600"/>
                <a:ext cx="80010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86" t="-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2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4928" y="75581"/>
                <a:ext cx="85942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Theorem</a:t>
                </a:r>
                <a:r>
                  <a:rPr lang="en-US" dirty="0" smtClean="0">
                    <a:latin typeface="Garamond" pitchFamily="18" charset="0"/>
                  </a:rPr>
                  <a:t> (Fermat)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be an odd prime number. Then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𝑝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≡1(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4)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if and only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28" y="75581"/>
                <a:ext cx="8594272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67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0" y="754569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Proof</a:t>
                </a:r>
                <a:r>
                  <a:rPr lang="en-US" dirty="0" smtClean="0">
                    <a:latin typeface="Garamond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⇐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 Assume that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𝑎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𝑏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∈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ℤ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dirty="0" smtClean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754569"/>
                <a:ext cx="7848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21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7443" y="1219200"/>
                <a:ext cx="792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≡1(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𝑚𝑜𝑑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 4)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≡3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𝑚𝑜𝑑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 4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, since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 is an odd prime.</a:t>
                </a:r>
                <a:endParaRPr lang="en-US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43" y="1219200"/>
                <a:ext cx="79248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92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443" y="1700062"/>
                <a:ext cx="7543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For contradiction, let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≡3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𝑚𝑜𝑑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 4</m:t>
                        </m:r>
                      </m:e>
                    </m:d>
                    <m:r>
                      <a:rPr lang="en-US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43" y="1700062"/>
                <a:ext cx="75438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728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0" y="2128528"/>
                <a:ext cx="617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≡3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𝑚𝑜𝑑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 4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𝑎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𝑏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∈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ℤ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128528"/>
                <a:ext cx="617220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790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000" y="2590800"/>
                <a:ext cx="74676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Thus, either (working modulo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4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):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	Case 1: One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is congruent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0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; the other is congruent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3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.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	Case 2: One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is congruent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; the other is congruent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Garamond"/>
                    <a:ea typeface="Times New Roman"/>
                    <a:cs typeface="Times New Roman"/>
                  </a:rPr>
                  <a:t>.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590800"/>
                <a:ext cx="7467600" cy="923330"/>
              </a:xfrm>
              <a:prstGeom prst="rect">
                <a:avLst/>
              </a:prstGeom>
              <a:blipFill rotWithShape="1">
                <a:blip r:embed="rId7"/>
                <a:stretch>
                  <a:fillRect l="-653" t="-2649" r="-327" b="-10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2000" y="4267200"/>
                <a:ext cx="7086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Thus, Cases 1 and 2 are both impossible; by contradiction,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𝑝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≡1</m:t>
                    </m:r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𝑚𝑜𝑑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 4</m:t>
                        </m:r>
                      </m:e>
                    </m:d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/>
                      </a:rPr>
                      <m:t>.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267200"/>
                <a:ext cx="7086600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688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3537908"/>
                <a:ext cx="7543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However, for 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odd,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≡1(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4)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and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even,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≡0(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4)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37908"/>
                <a:ext cx="7543800" cy="646331"/>
              </a:xfrm>
              <a:prstGeom prst="rect">
                <a:avLst/>
              </a:prstGeom>
              <a:blipFill rotWithShape="1">
                <a:blip r:embed="rId9"/>
                <a:stretch>
                  <a:fillRect l="-646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2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" y="398016"/>
                <a:ext cx="84582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u="sng" dirty="0">
                    <a:solidFill>
                      <a:prstClr val="black"/>
                    </a:solidFill>
                    <a:latin typeface="Garamond" pitchFamily="18" charset="0"/>
                  </a:rPr>
                  <a:t>Lemma </a:t>
                </a:r>
                <a:r>
                  <a:rPr lang="en-US" u="sng" dirty="0" smtClean="0">
                    <a:solidFill>
                      <a:prstClr val="black"/>
                    </a:solidFill>
                    <a:latin typeface="Garamond" pitchFamily="18" charset="0"/>
                  </a:rPr>
                  <a:t>1</a:t>
                </a:r>
                <a:r>
                  <a:rPr lang="en-US" dirty="0" smtClean="0">
                    <a:solidFill>
                      <a:prstClr val="black"/>
                    </a:solidFill>
                    <a:latin typeface="Garamond" pitchFamily="18" charset="0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If an odd prime number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≡1</m:t>
                    </m:r>
                    <m:d>
                      <m:d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𝑚𝑜𝑑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4</m:t>
                        </m:r>
                      </m:e>
                    </m:d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divides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+1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8016"/>
                <a:ext cx="84582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49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06262" y="1110734"/>
                <a:ext cx="594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Proof</a:t>
                </a:r>
                <a:r>
                  <a:rPr lang="en-US" dirty="0" smtClean="0">
                    <a:latin typeface="Garamond" pitchFamily="18" charset="0"/>
                  </a:rPr>
                  <a:t>: Let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≡1</m:t>
                    </m:r>
                    <m:d>
                      <m:d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𝑚𝑜𝑑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4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1110734"/>
                <a:ext cx="5943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23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6262" y="1918984"/>
                <a:ext cx="7924800" cy="45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Then the order of the group of units of the quotient ring,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×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 is divisible by 4. 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1918984"/>
                <a:ext cx="7924800" cy="458652"/>
              </a:xfrm>
              <a:prstGeom prst="rect">
                <a:avLst/>
              </a:prstGeom>
              <a:blipFill rotWithShape="1">
                <a:blip r:embed="rId4"/>
                <a:stretch>
                  <a:fillRect l="-692" t="-112000" b="-19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06262" y="2390825"/>
                <a:ext cx="7086600" cy="45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 is cyclic,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prime.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2390825"/>
                <a:ext cx="7086600" cy="458652"/>
              </a:xfrm>
              <a:prstGeom prst="rect">
                <a:avLst/>
              </a:prstGeom>
              <a:blipFill rotWithShape="1">
                <a:blip r:embed="rId5"/>
                <a:stretch>
                  <a:fillRect l="-775" t="-112000" b="-19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06262" y="3962400"/>
                <a:ext cx="5788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In that case,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, 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</a:rPr>
                      <m:t>1(</m:t>
                    </m:r>
                    <m:r>
                      <a:rPr lang="en-US" b="0" i="1" smtClean="0">
                        <a:latin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hence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  <m:r>
                      <a:rPr lang="en-US" i="1">
                        <a:latin typeface="Cambria Math"/>
                      </a:rPr>
                      <m:t>|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3962400"/>
                <a:ext cx="5788957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948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06262" y="559486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This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divides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5594866"/>
                <a:ext cx="45720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200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6262" y="1542994"/>
                <a:ext cx="7162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1542994"/>
                <a:ext cx="7162800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766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6262" y="2849477"/>
                <a:ext cx="7315200" cy="45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 </a:t>
                </a:r>
                <a:r>
                  <a:rPr lang="en-US" dirty="0">
                    <a:latin typeface="Garamond" pitchFamily="18" charset="0"/>
                  </a:rPr>
                  <a:t>contains some </a:t>
                </a:r>
                <a:r>
                  <a:rPr lang="en-US" dirty="0" smtClean="0">
                    <a:latin typeface="Garamond" pitchFamily="18" charset="0"/>
                  </a:rPr>
                  <a:t>cyclic subgroup of order 4.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2849477"/>
                <a:ext cx="7315200" cy="458652"/>
              </a:xfrm>
              <a:prstGeom prst="rect">
                <a:avLst/>
              </a:prstGeom>
              <a:blipFill rotWithShape="1">
                <a:blip r:embed="rId9"/>
                <a:stretch>
                  <a:fillRect l="-750" t="-110526" b="-18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906262" y="3382393"/>
                <a:ext cx="6553200" cy="45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Thus,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]∈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</a:rPr>
                                  <m:t>ℤ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</m:sup>
                    </m:sSup>
                  </m:oMath>
                </a14:m>
                <a:r>
                  <a:rPr lang="en-US" dirty="0">
                    <a:latin typeface="Garamond" pitchFamily="18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𝑜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]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=4.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3382393"/>
                <a:ext cx="6553200" cy="458652"/>
              </a:xfrm>
              <a:prstGeom prst="rect">
                <a:avLst/>
              </a:prstGeom>
              <a:blipFill rotWithShape="1">
                <a:blip r:embed="rId10"/>
                <a:stretch>
                  <a:fillRect l="-837" t="-112000" b="-19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6262" y="4419600"/>
                <a:ext cx="30731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Therefore,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+1)(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−1)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4419600"/>
                <a:ext cx="3073149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786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6262" y="4876800"/>
                <a:ext cx="72644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prime,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meaning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−1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𝑚𝑜𝑑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meaning</a:t>
                </a:r>
              </a:p>
              <a:p>
                <a:r>
                  <a:rPr lang="en-US" dirty="0">
                    <a:latin typeface="Garamond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2" y="4876800"/>
                <a:ext cx="7264425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756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92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/>
      <p:bldP spid="3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" y="402169"/>
                <a:ext cx="8686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u="sng" dirty="0" smtClean="0">
                    <a:solidFill>
                      <a:prstClr val="black"/>
                    </a:solidFill>
                    <a:latin typeface="Garamond" pitchFamily="18" charset="0"/>
                  </a:rPr>
                  <a:t>Lemma 2</a:t>
                </a:r>
                <a:r>
                  <a:rPr lang="en-US" dirty="0" smtClean="0">
                    <a:solidFill>
                      <a:prstClr val="black"/>
                    </a:solidFill>
                    <a:latin typeface="Garamond" pitchFamily="18" charset="0"/>
                  </a:rPr>
                  <a:t> If a </a:t>
                </a:r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prime number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is reducible in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[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Garamond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2169"/>
                <a:ext cx="868680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632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14400" y="1066800"/>
                <a:ext cx="800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>
                    <a:latin typeface="Garamond" pitchFamily="18" charset="0"/>
                  </a:rPr>
                  <a:t>Proof</a:t>
                </a:r>
                <a:r>
                  <a:rPr lang="en-US" dirty="0" smtClean="0">
                    <a:latin typeface="Garamond" pitchFamily="18" charset="0"/>
                  </a:rPr>
                  <a:t>: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be reducible in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.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[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neither being units,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𝛼𝛽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066800"/>
                <a:ext cx="800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09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20319" y="1600200"/>
                <a:ext cx="731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In that case,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19" y="1600200"/>
                <a:ext cx="7315200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750" t="-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1059" y="2133600"/>
                <a:ext cx="70967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</a:t>
                </a:r>
                <a:r>
                  <a:rPr lang="en-US" dirty="0" smtClean="0">
                    <a:solidFill>
                      <a:prstClr val="black"/>
                    </a:solidFill>
                    <a:latin typeface="Garamond" pitchFamily="18" charset="0"/>
                  </a:rPr>
                  <a:t>is a Euclidean Domain, it is a Unique Factorization domain, so this</a:t>
                </a:r>
              </a:p>
              <a:p>
                <a:r>
                  <a:rPr lang="en-US" dirty="0" smtClean="0">
                    <a:solidFill>
                      <a:prstClr val="black"/>
                    </a:solidFill>
                    <a:latin typeface="Garamond" pitchFamily="18" charset="0"/>
                  </a:rPr>
                  <a:t>	representation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 is unique.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59" y="2133600"/>
                <a:ext cx="7096751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687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4400" y="2895600"/>
                <a:ext cx="7315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Therefore, either one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 is equal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and the other is equal to</a:t>
                </a:r>
              </a:p>
              <a:p>
                <a:r>
                  <a:rPr lang="en-US" dirty="0">
                    <a:latin typeface="Garamond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, or else both are equal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95600"/>
                <a:ext cx="7315200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667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9579" y="3657600"/>
                <a:ext cx="640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Thus,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579" y="3657600"/>
                <a:ext cx="64008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857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4018" y="4191000"/>
                <a:ext cx="69510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However,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𝑏𝑖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18" y="4191000"/>
                <a:ext cx="6951010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789" t="-666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7717" y="4724400"/>
                <a:ext cx="632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This indicates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17" y="4724400"/>
                <a:ext cx="6324600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71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48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39485" y="76200"/>
                <a:ext cx="856705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u="sng" dirty="0">
                    <a:solidFill>
                      <a:prstClr val="black"/>
                    </a:solidFill>
                    <a:latin typeface="Garamond" pitchFamily="18" charset="0"/>
                  </a:rPr>
                  <a:t>Theorem</a:t>
                </a:r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(Fermat) Let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be an odd prime number. Then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≡1(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4)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if and only if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85" y="76200"/>
                <a:ext cx="8567057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69" t="-377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3900" y="722531"/>
                <a:ext cx="693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⇒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Assume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≡1</m:t>
                    </m:r>
                    <m:d>
                      <m:d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𝑚𝑜𝑑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4</m:t>
                        </m:r>
                      </m:e>
                    </m:d>
                    <m:r>
                      <a:rPr lang="en-US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722531"/>
                <a:ext cx="69342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4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7800" y="5144412"/>
                <a:ext cx="6553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Lemma 2: If a prime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reducible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144412"/>
                <a:ext cx="655320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837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47800" y="1091863"/>
                <a:ext cx="6477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Lemma 1: If an odd prime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≡1</m:t>
                    </m:r>
                    <m:d>
                      <m:d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𝑚𝑜𝑑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4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divides the integer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091863"/>
                <a:ext cx="6477000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847" t="-3774" r="-1036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3900" y="1730371"/>
                <a:ext cx="525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Then by Lemma 1,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1730371"/>
                <a:ext cx="5257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044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3900" y="2130796"/>
                <a:ext cx="472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)(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2130796"/>
                <a:ext cx="47244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161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45671" y="2896316"/>
                <a:ext cx="80445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However,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Unique Factorization Domain, and so all </a:t>
                </a:r>
                <a:r>
                  <a:rPr lang="en-US" dirty="0" err="1" smtClean="0">
                    <a:latin typeface="Garamond" pitchFamily="18" charset="0"/>
                  </a:rPr>
                  <a:t>irreducibles</a:t>
                </a:r>
                <a:r>
                  <a:rPr lang="en-US" dirty="0" smtClean="0">
                    <a:latin typeface="Garamond" pitchFamily="18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are also 	primes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, and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a prime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71" y="2896316"/>
                <a:ext cx="8044542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606" t="-3774" r="-152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3900" y="2500128"/>
                <a:ext cx="7326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Assume for contradiction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irreducible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 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2500128"/>
                <a:ext cx="7326086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49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3900" y="3559400"/>
                <a:ext cx="640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Thus,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3559400"/>
                <a:ext cx="64008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857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3900" y="4021781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But then, for some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𝑦𝑖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𝑦𝑝𝑖</m:t>
                    </m:r>
                  </m:oMath>
                </a14:m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4021781"/>
                <a:ext cx="7848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699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3899" y="4401999"/>
                <a:ext cx="68797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𝑦𝑝</m:t>
                    </m:r>
                    <m:r>
                      <a:rPr lang="en-US" b="0" i="1" smtClean="0">
                        <a:latin typeface="Cambria Math"/>
                      </a:rPr>
                      <m:t>=±1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99" y="4401999"/>
                <a:ext cx="687977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798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5671" y="4775080"/>
                <a:ext cx="685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 contradiction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is reducible in </a:t>
                </a:r>
                <a:r>
                  <a:rPr lang="en-US" dirty="0">
                    <a:latin typeface="Garamond" pitchFamily="18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>
                    <a:latin typeface="Garamond" pitchFamily="18" charset="0"/>
                  </a:rPr>
                  <a:t>.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71" y="4775080"/>
                <a:ext cx="68580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711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72886" y="5954486"/>
                <a:ext cx="647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Garamond" pitchFamily="18" charset="0"/>
                  </a:rPr>
                  <a:t>Therefore, by Lemma 2,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𝑝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Garamond" pitchFamily="18" charset="0"/>
                  </a:rPr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𝑎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𝑏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 smtClean="0">
                    <a:latin typeface="Garamond" pitchFamily="18" charset="0"/>
                  </a:rPr>
                  <a:t> </a:t>
                </a:r>
                <a:endParaRPr lang="en-US" dirty="0">
                  <a:latin typeface="Garamond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86" y="5954486"/>
                <a:ext cx="647700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847" t="-666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4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itchFamily="18" charset="0"/>
              </a:rPr>
              <a:t>Bibliography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ramond" pitchFamily="18" charset="0"/>
              </a:rPr>
              <a:t>D. S. </a:t>
            </a:r>
            <a:r>
              <a:rPr lang="en-US" sz="2400" dirty="0" err="1" smtClean="0">
                <a:latin typeface="Garamond" pitchFamily="18" charset="0"/>
              </a:rPr>
              <a:t>Dummit</a:t>
            </a:r>
            <a:r>
              <a:rPr lang="en-US" sz="2400" dirty="0" smtClean="0">
                <a:latin typeface="Garamond" pitchFamily="18" charset="0"/>
              </a:rPr>
              <a:t> and R. M. Foote, </a:t>
            </a:r>
            <a:r>
              <a:rPr lang="en-US" sz="2400" i="1" dirty="0" smtClean="0">
                <a:latin typeface="Garamond" pitchFamily="18" charset="0"/>
              </a:rPr>
              <a:t>Abstract Algebra</a:t>
            </a:r>
            <a:r>
              <a:rPr lang="en-US" sz="2400" dirty="0" smtClean="0">
                <a:latin typeface="Garamond" pitchFamily="18" charset="0"/>
              </a:rPr>
              <a:t>, 3</a:t>
            </a:r>
            <a:r>
              <a:rPr lang="en-US" sz="2400" baseline="30000" dirty="0" smtClean="0">
                <a:latin typeface="Garamond" pitchFamily="18" charset="0"/>
              </a:rPr>
              <a:t>rd</a:t>
            </a:r>
            <a:r>
              <a:rPr lang="en-US" sz="2400" dirty="0" smtClean="0">
                <a:latin typeface="Garamond" pitchFamily="18" charset="0"/>
              </a:rPr>
              <a:t> ed., John Wiley and Sons, 2004.</a:t>
            </a:r>
            <a:endParaRPr lang="en-US" sz="24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1103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Fermat’s Theorem on Sums of Squares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Fermat’s Theorem on Sums of Squares</dc:title>
  <dc:creator>a</dc:creator>
  <cp:lastModifiedBy>a</cp:lastModifiedBy>
  <cp:revision>27</cp:revision>
  <dcterms:created xsi:type="dcterms:W3CDTF">2013-04-01T06:51:23Z</dcterms:created>
  <dcterms:modified xsi:type="dcterms:W3CDTF">2013-04-03T16:05:59Z</dcterms:modified>
</cp:coreProperties>
</file>