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66" r:id="rId5"/>
    <p:sldId id="280" r:id="rId6"/>
    <p:sldId id="259" r:id="rId7"/>
    <p:sldId id="260" r:id="rId8"/>
    <p:sldId id="267" r:id="rId9"/>
    <p:sldId id="268" r:id="rId10"/>
    <p:sldId id="269" r:id="rId11"/>
    <p:sldId id="281" r:id="rId12"/>
    <p:sldId id="270" r:id="rId13"/>
    <p:sldId id="271" r:id="rId14"/>
    <p:sldId id="274" r:id="rId15"/>
    <p:sldId id="261" r:id="rId16"/>
    <p:sldId id="275" r:id="rId17"/>
    <p:sldId id="279" r:id="rId18"/>
    <p:sldId id="276" r:id="rId19"/>
    <p:sldId id="278" r:id="rId20"/>
    <p:sldId id="277" r:id="rId21"/>
    <p:sldId id="26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19" autoAdjust="0"/>
    <p:restoredTop sz="94660"/>
  </p:normalViewPr>
  <p:slideViewPr>
    <p:cSldViewPr snapToGrid="0">
      <p:cViewPr varScale="1">
        <p:scale>
          <a:sx n="86" d="100"/>
          <a:sy n="86" d="100"/>
        </p:scale>
        <p:origin x="480"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30F3FD-FB84-4BE8-B9C5-B763A1340785}" type="datetimeFigureOut">
              <a:rPr lang="en-US" smtClean="0"/>
              <a:t>7/29/2022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D3C66A-0D27-43EA-9DB4-D16B8A88C197}" type="slidenum">
              <a:rPr lang="en-US" smtClean="0"/>
              <a:t>‹#›</a:t>
            </a:fld>
            <a:endParaRPr lang="en-US"/>
          </a:p>
        </p:txBody>
      </p:sp>
    </p:spTree>
    <p:extLst>
      <p:ext uri="{BB962C8B-B14F-4D97-AF65-F5344CB8AC3E}">
        <p14:creationId xmlns:p14="http://schemas.microsoft.com/office/powerpoint/2010/main" val="3587833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24FEB-CC21-45EE-957C-151938ECD9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2A83D3-636A-4D8A-9257-E9C11BECC9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23FE39-F2D6-4E71-9FFD-B54D7F92B8FC}"/>
              </a:ext>
            </a:extLst>
          </p:cNvPr>
          <p:cNvSpPr>
            <a:spLocks noGrp="1"/>
          </p:cNvSpPr>
          <p:nvPr>
            <p:ph type="dt" sz="half" idx="10"/>
          </p:nvPr>
        </p:nvSpPr>
        <p:spPr/>
        <p:txBody>
          <a:bodyPr/>
          <a:lstStyle/>
          <a:p>
            <a:fld id="{C65A0819-6805-4A90-A0BE-9E3DDF8469EC}" type="datetime1">
              <a:rPr lang="en-US" smtClean="0"/>
              <a:t>7/29/2022</a:t>
            </a:fld>
            <a:endParaRPr lang="en-US"/>
          </a:p>
        </p:txBody>
      </p:sp>
      <p:sp>
        <p:nvSpPr>
          <p:cNvPr id="5" name="Footer Placeholder 4">
            <a:extLst>
              <a:ext uri="{FF2B5EF4-FFF2-40B4-BE49-F238E27FC236}">
                <a16:creationId xmlns:a16="http://schemas.microsoft.com/office/drawing/2014/main" id="{DE632377-A96D-41E5-8EB4-0CD161FED3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903AE8-2885-4687-839F-96CAF018C4C8}"/>
              </a:ext>
            </a:extLst>
          </p:cNvPr>
          <p:cNvSpPr>
            <a:spLocks noGrp="1"/>
          </p:cNvSpPr>
          <p:nvPr>
            <p:ph type="sldNum" sz="quarter" idx="12"/>
          </p:nvPr>
        </p:nvSpPr>
        <p:spPr/>
        <p:txBody>
          <a:bodyPr/>
          <a:lstStyle/>
          <a:p>
            <a:fld id="{D14D755F-4500-40BA-8088-224333929DCF}" type="slidenum">
              <a:rPr lang="en-US" smtClean="0"/>
              <a:t>‹#›</a:t>
            </a:fld>
            <a:endParaRPr lang="en-US"/>
          </a:p>
        </p:txBody>
      </p:sp>
    </p:spTree>
    <p:extLst>
      <p:ext uri="{BB962C8B-B14F-4D97-AF65-F5344CB8AC3E}">
        <p14:creationId xmlns:p14="http://schemas.microsoft.com/office/powerpoint/2010/main" val="2514342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9FFE0-7AFF-4284-AF3F-4F4E0ABB45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FC26BC-D5A5-4078-BA2C-167CD95D8A2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988F9D-96AA-4B37-A2A8-2A10BDF63569}"/>
              </a:ext>
            </a:extLst>
          </p:cNvPr>
          <p:cNvSpPr>
            <a:spLocks noGrp="1"/>
          </p:cNvSpPr>
          <p:nvPr>
            <p:ph type="dt" sz="half" idx="10"/>
          </p:nvPr>
        </p:nvSpPr>
        <p:spPr/>
        <p:txBody>
          <a:bodyPr/>
          <a:lstStyle/>
          <a:p>
            <a:fld id="{7D10CD61-A955-4071-A1C7-BE09391584EC}" type="datetime1">
              <a:rPr lang="en-US" smtClean="0"/>
              <a:t>7/29/2022</a:t>
            </a:fld>
            <a:endParaRPr lang="en-US"/>
          </a:p>
        </p:txBody>
      </p:sp>
      <p:sp>
        <p:nvSpPr>
          <p:cNvPr id="5" name="Footer Placeholder 4">
            <a:extLst>
              <a:ext uri="{FF2B5EF4-FFF2-40B4-BE49-F238E27FC236}">
                <a16:creationId xmlns:a16="http://schemas.microsoft.com/office/drawing/2014/main" id="{906B2B2A-58DA-41CB-94E1-E31D0CD829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E3EAA9-D763-4110-A117-1AFD70E0E157}"/>
              </a:ext>
            </a:extLst>
          </p:cNvPr>
          <p:cNvSpPr>
            <a:spLocks noGrp="1"/>
          </p:cNvSpPr>
          <p:nvPr>
            <p:ph type="sldNum" sz="quarter" idx="12"/>
          </p:nvPr>
        </p:nvSpPr>
        <p:spPr/>
        <p:txBody>
          <a:bodyPr/>
          <a:lstStyle/>
          <a:p>
            <a:fld id="{D14D755F-4500-40BA-8088-224333929DCF}" type="slidenum">
              <a:rPr lang="en-US" smtClean="0"/>
              <a:t>‹#›</a:t>
            </a:fld>
            <a:endParaRPr lang="en-US"/>
          </a:p>
        </p:txBody>
      </p:sp>
    </p:spTree>
    <p:extLst>
      <p:ext uri="{BB962C8B-B14F-4D97-AF65-F5344CB8AC3E}">
        <p14:creationId xmlns:p14="http://schemas.microsoft.com/office/powerpoint/2010/main" val="3309509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886929-C183-4794-910A-6409127F19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8A0383-1CD4-4A5E-8A17-24D0FD301AC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2ED3D-96FC-48A9-B6E6-41A090D18AF3}"/>
              </a:ext>
            </a:extLst>
          </p:cNvPr>
          <p:cNvSpPr>
            <a:spLocks noGrp="1"/>
          </p:cNvSpPr>
          <p:nvPr>
            <p:ph type="dt" sz="half" idx="10"/>
          </p:nvPr>
        </p:nvSpPr>
        <p:spPr/>
        <p:txBody>
          <a:bodyPr/>
          <a:lstStyle/>
          <a:p>
            <a:fld id="{9E0923E3-D9AD-4511-97C2-F6799B147256}" type="datetime1">
              <a:rPr lang="en-US" smtClean="0"/>
              <a:t>7/29/2022</a:t>
            </a:fld>
            <a:endParaRPr lang="en-US"/>
          </a:p>
        </p:txBody>
      </p:sp>
      <p:sp>
        <p:nvSpPr>
          <p:cNvPr id="5" name="Footer Placeholder 4">
            <a:extLst>
              <a:ext uri="{FF2B5EF4-FFF2-40B4-BE49-F238E27FC236}">
                <a16:creationId xmlns:a16="http://schemas.microsoft.com/office/drawing/2014/main" id="{88E6DEEB-0F6E-4B95-85E4-255F3E75DF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93B8B-46D4-4F61-AB9C-F4E79E1D0472}"/>
              </a:ext>
            </a:extLst>
          </p:cNvPr>
          <p:cNvSpPr>
            <a:spLocks noGrp="1"/>
          </p:cNvSpPr>
          <p:nvPr>
            <p:ph type="sldNum" sz="quarter" idx="12"/>
          </p:nvPr>
        </p:nvSpPr>
        <p:spPr/>
        <p:txBody>
          <a:bodyPr/>
          <a:lstStyle/>
          <a:p>
            <a:fld id="{D14D755F-4500-40BA-8088-224333929DCF}" type="slidenum">
              <a:rPr lang="en-US" smtClean="0"/>
              <a:t>‹#›</a:t>
            </a:fld>
            <a:endParaRPr lang="en-US"/>
          </a:p>
        </p:txBody>
      </p:sp>
    </p:spTree>
    <p:extLst>
      <p:ext uri="{BB962C8B-B14F-4D97-AF65-F5344CB8AC3E}">
        <p14:creationId xmlns:p14="http://schemas.microsoft.com/office/powerpoint/2010/main" val="628941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293E8-59D8-4B8E-8ABD-E29D8EB9C0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11CB6F-9072-484F-BAEB-4F55C2D6AB0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CF16A2-0699-456B-8C20-2A8A2D435229}"/>
              </a:ext>
            </a:extLst>
          </p:cNvPr>
          <p:cNvSpPr>
            <a:spLocks noGrp="1"/>
          </p:cNvSpPr>
          <p:nvPr>
            <p:ph type="dt" sz="half" idx="10"/>
          </p:nvPr>
        </p:nvSpPr>
        <p:spPr/>
        <p:txBody>
          <a:bodyPr/>
          <a:lstStyle/>
          <a:p>
            <a:fld id="{99FACA1B-130E-48DE-825D-E85BAEE5040B}" type="datetime1">
              <a:rPr lang="en-US" smtClean="0"/>
              <a:t>7/29/2022</a:t>
            </a:fld>
            <a:endParaRPr lang="en-US"/>
          </a:p>
        </p:txBody>
      </p:sp>
      <p:sp>
        <p:nvSpPr>
          <p:cNvPr id="5" name="Footer Placeholder 4">
            <a:extLst>
              <a:ext uri="{FF2B5EF4-FFF2-40B4-BE49-F238E27FC236}">
                <a16:creationId xmlns:a16="http://schemas.microsoft.com/office/drawing/2014/main" id="{12A8A582-5D26-48DC-B05C-5C97511072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620BAB-83FF-4EB3-863D-FD0D18B20EEB}"/>
              </a:ext>
            </a:extLst>
          </p:cNvPr>
          <p:cNvSpPr>
            <a:spLocks noGrp="1"/>
          </p:cNvSpPr>
          <p:nvPr>
            <p:ph type="sldNum" sz="quarter" idx="12"/>
          </p:nvPr>
        </p:nvSpPr>
        <p:spPr/>
        <p:txBody>
          <a:bodyPr/>
          <a:lstStyle/>
          <a:p>
            <a:fld id="{D14D755F-4500-40BA-8088-224333929DCF}" type="slidenum">
              <a:rPr lang="en-US" smtClean="0"/>
              <a:t>‹#›</a:t>
            </a:fld>
            <a:endParaRPr lang="en-US"/>
          </a:p>
        </p:txBody>
      </p:sp>
    </p:spTree>
    <p:extLst>
      <p:ext uri="{BB962C8B-B14F-4D97-AF65-F5344CB8AC3E}">
        <p14:creationId xmlns:p14="http://schemas.microsoft.com/office/powerpoint/2010/main" val="4037317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69851-CB9E-43ED-AFB7-3064F60C3C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0FE833-7086-456F-A87C-0D56D73011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74A3E95-AAC6-4A9E-8B86-7C0440E684F7}"/>
              </a:ext>
            </a:extLst>
          </p:cNvPr>
          <p:cNvSpPr>
            <a:spLocks noGrp="1"/>
          </p:cNvSpPr>
          <p:nvPr>
            <p:ph type="dt" sz="half" idx="10"/>
          </p:nvPr>
        </p:nvSpPr>
        <p:spPr/>
        <p:txBody>
          <a:bodyPr/>
          <a:lstStyle/>
          <a:p>
            <a:fld id="{5D786E50-D43B-481A-8382-77EBE707DDE1}" type="datetime1">
              <a:rPr lang="en-US" smtClean="0"/>
              <a:t>7/29/2022</a:t>
            </a:fld>
            <a:endParaRPr lang="en-US"/>
          </a:p>
        </p:txBody>
      </p:sp>
      <p:sp>
        <p:nvSpPr>
          <p:cNvPr id="5" name="Footer Placeholder 4">
            <a:extLst>
              <a:ext uri="{FF2B5EF4-FFF2-40B4-BE49-F238E27FC236}">
                <a16:creationId xmlns:a16="http://schemas.microsoft.com/office/drawing/2014/main" id="{72EE4439-B3D5-4011-BA43-400960FAF6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2E8F8B-1B7B-484D-8756-7E84235B984E}"/>
              </a:ext>
            </a:extLst>
          </p:cNvPr>
          <p:cNvSpPr>
            <a:spLocks noGrp="1"/>
          </p:cNvSpPr>
          <p:nvPr>
            <p:ph type="sldNum" sz="quarter" idx="12"/>
          </p:nvPr>
        </p:nvSpPr>
        <p:spPr/>
        <p:txBody>
          <a:bodyPr/>
          <a:lstStyle/>
          <a:p>
            <a:fld id="{D14D755F-4500-40BA-8088-224333929DCF}" type="slidenum">
              <a:rPr lang="en-US" smtClean="0"/>
              <a:t>‹#›</a:t>
            </a:fld>
            <a:endParaRPr lang="en-US"/>
          </a:p>
        </p:txBody>
      </p:sp>
    </p:spTree>
    <p:extLst>
      <p:ext uri="{BB962C8B-B14F-4D97-AF65-F5344CB8AC3E}">
        <p14:creationId xmlns:p14="http://schemas.microsoft.com/office/powerpoint/2010/main" val="1030059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8E35D-08C3-46B1-982B-DC9A057AC0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801AA3-2568-4CB9-B51F-95AD4496240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76277F-B294-4A46-A770-5A457874970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9B4B9D-0862-4632-B123-321554949F8C}"/>
              </a:ext>
            </a:extLst>
          </p:cNvPr>
          <p:cNvSpPr>
            <a:spLocks noGrp="1"/>
          </p:cNvSpPr>
          <p:nvPr>
            <p:ph type="dt" sz="half" idx="10"/>
          </p:nvPr>
        </p:nvSpPr>
        <p:spPr/>
        <p:txBody>
          <a:bodyPr/>
          <a:lstStyle/>
          <a:p>
            <a:fld id="{AD1FA1B5-DFB9-40D5-805E-C98580E1AAB1}" type="datetime1">
              <a:rPr lang="en-US" smtClean="0"/>
              <a:t>7/29/2022</a:t>
            </a:fld>
            <a:endParaRPr lang="en-US"/>
          </a:p>
        </p:txBody>
      </p:sp>
      <p:sp>
        <p:nvSpPr>
          <p:cNvPr id="6" name="Footer Placeholder 5">
            <a:extLst>
              <a:ext uri="{FF2B5EF4-FFF2-40B4-BE49-F238E27FC236}">
                <a16:creationId xmlns:a16="http://schemas.microsoft.com/office/drawing/2014/main" id="{9C0B3425-8C9B-4E71-B35B-668AD7EC91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8D23D3-EC87-40EA-9E78-2FF02564BEC5}"/>
              </a:ext>
            </a:extLst>
          </p:cNvPr>
          <p:cNvSpPr>
            <a:spLocks noGrp="1"/>
          </p:cNvSpPr>
          <p:nvPr>
            <p:ph type="sldNum" sz="quarter" idx="12"/>
          </p:nvPr>
        </p:nvSpPr>
        <p:spPr/>
        <p:txBody>
          <a:bodyPr/>
          <a:lstStyle/>
          <a:p>
            <a:fld id="{D14D755F-4500-40BA-8088-224333929DCF}" type="slidenum">
              <a:rPr lang="en-US" smtClean="0"/>
              <a:t>‹#›</a:t>
            </a:fld>
            <a:endParaRPr lang="en-US"/>
          </a:p>
        </p:txBody>
      </p:sp>
    </p:spTree>
    <p:extLst>
      <p:ext uri="{BB962C8B-B14F-4D97-AF65-F5344CB8AC3E}">
        <p14:creationId xmlns:p14="http://schemas.microsoft.com/office/powerpoint/2010/main" val="2008778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0746B-2D87-4F36-9085-001D2768E8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74CF23-CAD6-42D9-90A0-4D1DADD369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692BA56-8858-4F41-9CE2-80ABCE2DB24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568B11-4CCE-4C8C-BCA6-F214EB890E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78E0077-6E62-4FC9-900C-453F43529CE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989CAB-D3E0-4468-A0B7-940C5A4714FF}"/>
              </a:ext>
            </a:extLst>
          </p:cNvPr>
          <p:cNvSpPr>
            <a:spLocks noGrp="1"/>
          </p:cNvSpPr>
          <p:nvPr>
            <p:ph type="dt" sz="half" idx="10"/>
          </p:nvPr>
        </p:nvSpPr>
        <p:spPr/>
        <p:txBody>
          <a:bodyPr/>
          <a:lstStyle/>
          <a:p>
            <a:fld id="{2E11CE9B-B621-41DB-A0A7-B7691D29D3A7}" type="datetime1">
              <a:rPr lang="en-US" smtClean="0"/>
              <a:t>7/29/2022</a:t>
            </a:fld>
            <a:endParaRPr lang="en-US"/>
          </a:p>
        </p:txBody>
      </p:sp>
      <p:sp>
        <p:nvSpPr>
          <p:cNvPr id="8" name="Footer Placeholder 7">
            <a:extLst>
              <a:ext uri="{FF2B5EF4-FFF2-40B4-BE49-F238E27FC236}">
                <a16:creationId xmlns:a16="http://schemas.microsoft.com/office/drawing/2014/main" id="{CABE57DA-04B8-4E6E-A196-077DE4D01F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CE3370-DC22-4718-8FA0-CE9EEA4693F3}"/>
              </a:ext>
            </a:extLst>
          </p:cNvPr>
          <p:cNvSpPr>
            <a:spLocks noGrp="1"/>
          </p:cNvSpPr>
          <p:nvPr>
            <p:ph type="sldNum" sz="quarter" idx="12"/>
          </p:nvPr>
        </p:nvSpPr>
        <p:spPr/>
        <p:txBody>
          <a:bodyPr/>
          <a:lstStyle/>
          <a:p>
            <a:fld id="{D14D755F-4500-40BA-8088-224333929DCF}" type="slidenum">
              <a:rPr lang="en-US" smtClean="0"/>
              <a:t>‹#›</a:t>
            </a:fld>
            <a:endParaRPr lang="en-US"/>
          </a:p>
        </p:txBody>
      </p:sp>
    </p:spTree>
    <p:extLst>
      <p:ext uri="{BB962C8B-B14F-4D97-AF65-F5344CB8AC3E}">
        <p14:creationId xmlns:p14="http://schemas.microsoft.com/office/powerpoint/2010/main" val="334239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F3DAC-87F1-4972-BF23-1F3CEFBA07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8182FC-1645-4214-9CB2-6B9BB04BD805}"/>
              </a:ext>
            </a:extLst>
          </p:cNvPr>
          <p:cNvSpPr>
            <a:spLocks noGrp="1"/>
          </p:cNvSpPr>
          <p:nvPr>
            <p:ph type="dt" sz="half" idx="10"/>
          </p:nvPr>
        </p:nvSpPr>
        <p:spPr/>
        <p:txBody>
          <a:bodyPr/>
          <a:lstStyle/>
          <a:p>
            <a:fld id="{B0FD1B39-3BF5-4D8C-9687-AA944946ED1D}" type="datetime1">
              <a:rPr lang="en-US" smtClean="0"/>
              <a:t>7/29/2022</a:t>
            </a:fld>
            <a:endParaRPr lang="en-US"/>
          </a:p>
        </p:txBody>
      </p:sp>
      <p:sp>
        <p:nvSpPr>
          <p:cNvPr id="4" name="Footer Placeholder 3">
            <a:extLst>
              <a:ext uri="{FF2B5EF4-FFF2-40B4-BE49-F238E27FC236}">
                <a16:creationId xmlns:a16="http://schemas.microsoft.com/office/drawing/2014/main" id="{376CC22C-85A0-4569-A2BB-69B7F305FB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1B1E9B-61BE-4DDB-97B0-A036655496D1}"/>
              </a:ext>
            </a:extLst>
          </p:cNvPr>
          <p:cNvSpPr>
            <a:spLocks noGrp="1"/>
          </p:cNvSpPr>
          <p:nvPr>
            <p:ph type="sldNum" sz="quarter" idx="12"/>
          </p:nvPr>
        </p:nvSpPr>
        <p:spPr/>
        <p:txBody>
          <a:bodyPr/>
          <a:lstStyle/>
          <a:p>
            <a:fld id="{D14D755F-4500-40BA-8088-224333929DCF}" type="slidenum">
              <a:rPr lang="en-US" smtClean="0"/>
              <a:t>‹#›</a:t>
            </a:fld>
            <a:endParaRPr lang="en-US"/>
          </a:p>
        </p:txBody>
      </p:sp>
    </p:spTree>
    <p:extLst>
      <p:ext uri="{BB962C8B-B14F-4D97-AF65-F5344CB8AC3E}">
        <p14:creationId xmlns:p14="http://schemas.microsoft.com/office/powerpoint/2010/main" val="677502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E36342-CFF9-4D50-8B8D-80C50D5EE33C}"/>
              </a:ext>
            </a:extLst>
          </p:cNvPr>
          <p:cNvSpPr>
            <a:spLocks noGrp="1"/>
          </p:cNvSpPr>
          <p:nvPr>
            <p:ph type="dt" sz="half" idx="10"/>
          </p:nvPr>
        </p:nvSpPr>
        <p:spPr/>
        <p:txBody>
          <a:bodyPr/>
          <a:lstStyle/>
          <a:p>
            <a:fld id="{77325134-681A-451B-B8FC-D0775EC7A545}" type="datetime1">
              <a:rPr lang="en-US" smtClean="0"/>
              <a:t>7/29/2022</a:t>
            </a:fld>
            <a:endParaRPr lang="en-US"/>
          </a:p>
        </p:txBody>
      </p:sp>
      <p:sp>
        <p:nvSpPr>
          <p:cNvPr id="3" name="Footer Placeholder 2">
            <a:extLst>
              <a:ext uri="{FF2B5EF4-FFF2-40B4-BE49-F238E27FC236}">
                <a16:creationId xmlns:a16="http://schemas.microsoft.com/office/drawing/2014/main" id="{D62BDD81-ACB9-4EB1-978C-A7E1482E80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152443-0606-4677-B5E8-9E92E212638A}"/>
              </a:ext>
            </a:extLst>
          </p:cNvPr>
          <p:cNvSpPr>
            <a:spLocks noGrp="1"/>
          </p:cNvSpPr>
          <p:nvPr>
            <p:ph type="sldNum" sz="quarter" idx="12"/>
          </p:nvPr>
        </p:nvSpPr>
        <p:spPr/>
        <p:txBody>
          <a:bodyPr/>
          <a:lstStyle/>
          <a:p>
            <a:fld id="{D14D755F-4500-40BA-8088-224333929DCF}" type="slidenum">
              <a:rPr lang="en-US" smtClean="0"/>
              <a:t>‹#›</a:t>
            </a:fld>
            <a:endParaRPr lang="en-US"/>
          </a:p>
        </p:txBody>
      </p:sp>
    </p:spTree>
    <p:extLst>
      <p:ext uri="{BB962C8B-B14F-4D97-AF65-F5344CB8AC3E}">
        <p14:creationId xmlns:p14="http://schemas.microsoft.com/office/powerpoint/2010/main" val="3060018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089FF-A698-4C00-A317-EC9BDCF808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E943B6-80D9-4867-B369-D0F180A25C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B901C2-D940-4FE2-9382-615A72D6D2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2EDDF92-D8E0-4888-95B1-5100AF5E7601}"/>
              </a:ext>
            </a:extLst>
          </p:cNvPr>
          <p:cNvSpPr>
            <a:spLocks noGrp="1"/>
          </p:cNvSpPr>
          <p:nvPr>
            <p:ph type="dt" sz="half" idx="10"/>
          </p:nvPr>
        </p:nvSpPr>
        <p:spPr/>
        <p:txBody>
          <a:bodyPr/>
          <a:lstStyle/>
          <a:p>
            <a:fld id="{F17A4B45-A478-4999-9678-EF8E21720206}" type="datetime1">
              <a:rPr lang="en-US" smtClean="0"/>
              <a:t>7/29/2022</a:t>
            </a:fld>
            <a:endParaRPr lang="en-US"/>
          </a:p>
        </p:txBody>
      </p:sp>
      <p:sp>
        <p:nvSpPr>
          <p:cNvPr id="6" name="Footer Placeholder 5">
            <a:extLst>
              <a:ext uri="{FF2B5EF4-FFF2-40B4-BE49-F238E27FC236}">
                <a16:creationId xmlns:a16="http://schemas.microsoft.com/office/drawing/2014/main" id="{1893FBD7-A15F-49DD-BE9F-9D490444AE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7A4CFA-23A1-417D-AEDF-F5B7C4BE8BBA}"/>
              </a:ext>
            </a:extLst>
          </p:cNvPr>
          <p:cNvSpPr>
            <a:spLocks noGrp="1"/>
          </p:cNvSpPr>
          <p:nvPr>
            <p:ph type="sldNum" sz="quarter" idx="12"/>
          </p:nvPr>
        </p:nvSpPr>
        <p:spPr/>
        <p:txBody>
          <a:bodyPr/>
          <a:lstStyle/>
          <a:p>
            <a:fld id="{D14D755F-4500-40BA-8088-224333929DCF}" type="slidenum">
              <a:rPr lang="en-US" smtClean="0"/>
              <a:t>‹#›</a:t>
            </a:fld>
            <a:endParaRPr lang="en-US"/>
          </a:p>
        </p:txBody>
      </p:sp>
    </p:spTree>
    <p:extLst>
      <p:ext uri="{BB962C8B-B14F-4D97-AF65-F5344CB8AC3E}">
        <p14:creationId xmlns:p14="http://schemas.microsoft.com/office/powerpoint/2010/main" val="2758532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BF404-C173-47C7-9F68-C9302BA098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2B7CE4-EEF3-47FA-A448-A891526612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E4CE03-31DE-41DB-B287-832FACAD23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3992278-CCC6-48EF-9D89-39B5A68EA15A}"/>
              </a:ext>
            </a:extLst>
          </p:cNvPr>
          <p:cNvSpPr>
            <a:spLocks noGrp="1"/>
          </p:cNvSpPr>
          <p:nvPr>
            <p:ph type="dt" sz="half" idx="10"/>
          </p:nvPr>
        </p:nvSpPr>
        <p:spPr/>
        <p:txBody>
          <a:bodyPr/>
          <a:lstStyle/>
          <a:p>
            <a:fld id="{47E7F56B-E60D-4671-8652-6BE0EF7B9680}" type="datetime1">
              <a:rPr lang="en-US" smtClean="0"/>
              <a:t>7/29/2022</a:t>
            </a:fld>
            <a:endParaRPr lang="en-US"/>
          </a:p>
        </p:txBody>
      </p:sp>
      <p:sp>
        <p:nvSpPr>
          <p:cNvPr id="6" name="Footer Placeholder 5">
            <a:extLst>
              <a:ext uri="{FF2B5EF4-FFF2-40B4-BE49-F238E27FC236}">
                <a16:creationId xmlns:a16="http://schemas.microsoft.com/office/drawing/2014/main" id="{62605CCA-803F-418E-91F7-71FE72A376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663B1F-5F10-4B86-B0FA-0CA9B92646A4}"/>
              </a:ext>
            </a:extLst>
          </p:cNvPr>
          <p:cNvSpPr>
            <a:spLocks noGrp="1"/>
          </p:cNvSpPr>
          <p:nvPr>
            <p:ph type="sldNum" sz="quarter" idx="12"/>
          </p:nvPr>
        </p:nvSpPr>
        <p:spPr/>
        <p:txBody>
          <a:bodyPr/>
          <a:lstStyle/>
          <a:p>
            <a:fld id="{D14D755F-4500-40BA-8088-224333929DCF}" type="slidenum">
              <a:rPr lang="en-US" smtClean="0"/>
              <a:t>‹#›</a:t>
            </a:fld>
            <a:endParaRPr lang="en-US"/>
          </a:p>
        </p:txBody>
      </p:sp>
    </p:spTree>
    <p:extLst>
      <p:ext uri="{BB962C8B-B14F-4D97-AF65-F5344CB8AC3E}">
        <p14:creationId xmlns:p14="http://schemas.microsoft.com/office/powerpoint/2010/main" val="4187450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EB859B-4B33-4022-947C-75B28F215E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4B49A9-B310-40EE-84DB-B18AC570CA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CA5F30-91C7-4839-A143-9AC2D4395D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4926F-F009-4C6B-B2A2-6EFFCE1B9105}" type="datetime1">
              <a:rPr lang="en-US" smtClean="0"/>
              <a:t>7/29/2022</a:t>
            </a:fld>
            <a:endParaRPr lang="en-US"/>
          </a:p>
        </p:txBody>
      </p:sp>
      <p:sp>
        <p:nvSpPr>
          <p:cNvPr id="5" name="Footer Placeholder 4">
            <a:extLst>
              <a:ext uri="{FF2B5EF4-FFF2-40B4-BE49-F238E27FC236}">
                <a16:creationId xmlns:a16="http://schemas.microsoft.com/office/drawing/2014/main" id="{BF5006CD-7C20-4546-BD2A-F17D7448CC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05D51D6-863C-43F1-979E-52E1592AA6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4D755F-4500-40BA-8088-224333929DCF}" type="slidenum">
              <a:rPr lang="en-US" smtClean="0"/>
              <a:t>‹#›</a:t>
            </a:fld>
            <a:endParaRPr lang="en-US"/>
          </a:p>
        </p:txBody>
      </p:sp>
    </p:spTree>
    <p:extLst>
      <p:ext uri="{BB962C8B-B14F-4D97-AF65-F5344CB8AC3E}">
        <p14:creationId xmlns:p14="http://schemas.microsoft.com/office/powerpoint/2010/main" val="757430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eb.williams.edu/Mathematics/sjmiller/public_html/math/talks/talks.html"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me6Dnl2DOtM" TargetMode="External"/><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hyperlink" Target="https://math.williams.edu/to-bead-or-not-to-bead-ii/" TargetMode="External"/><Relationship Id="rId4" Type="http://schemas.openxmlformats.org/officeDocument/2006/relationships/hyperlink" Target="https://math.williams.edu/to-bead-or-not-to-bea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C5EBFA-86E7-440A-81C0-B981BB83A260}"/>
              </a:ext>
            </a:extLst>
          </p:cNvPr>
          <p:cNvPicPr>
            <a:picLocks noChangeAspect="1"/>
          </p:cNvPicPr>
          <p:nvPr/>
        </p:nvPicPr>
        <p:blipFill>
          <a:blip r:embed="rId2"/>
          <a:stretch>
            <a:fillRect/>
          </a:stretch>
        </p:blipFill>
        <p:spPr>
          <a:xfrm>
            <a:off x="9172154" y="4524049"/>
            <a:ext cx="3019846" cy="2333951"/>
          </a:xfrm>
          <a:prstGeom prst="rect">
            <a:avLst/>
          </a:prstGeom>
        </p:spPr>
      </p:pic>
      <p:sp>
        <p:nvSpPr>
          <p:cNvPr id="2" name="Title 1">
            <a:extLst>
              <a:ext uri="{FF2B5EF4-FFF2-40B4-BE49-F238E27FC236}">
                <a16:creationId xmlns:a16="http://schemas.microsoft.com/office/drawing/2014/main" id="{3858A1F2-041F-4E50-964C-3C96637CB351}"/>
              </a:ext>
            </a:extLst>
          </p:cNvPr>
          <p:cNvSpPr>
            <a:spLocks noGrp="1"/>
          </p:cNvSpPr>
          <p:nvPr>
            <p:ph type="ctrTitle"/>
          </p:nvPr>
        </p:nvSpPr>
        <p:spPr>
          <a:xfrm>
            <a:off x="1245705" y="230588"/>
            <a:ext cx="9144000" cy="1593698"/>
          </a:xfrm>
        </p:spPr>
        <p:txBody>
          <a:bodyPr>
            <a:normAutofit fontScale="90000"/>
          </a:bodyPr>
          <a:lstStyle/>
          <a:p>
            <a:r>
              <a:rPr lang="en-US" b="1" dirty="0">
                <a:solidFill>
                  <a:srgbClr val="7030A0"/>
                </a:solidFill>
                <a:latin typeface="Algerian" panose="04020705040A02060702" pitchFamily="82" charset="0"/>
              </a:rPr>
              <a:t>The Fibonacci Sequence and Math Outreach</a:t>
            </a:r>
          </a:p>
        </p:txBody>
      </p:sp>
      <p:sp>
        <p:nvSpPr>
          <p:cNvPr id="3" name="Subtitle 2">
            <a:extLst>
              <a:ext uri="{FF2B5EF4-FFF2-40B4-BE49-F238E27FC236}">
                <a16:creationId xmlns:a16="http://schemas.microsoft.com/office/drawing/2014/main" id="{ADF8E86F-1CD5-4908-B181-0F20075BA778}"/>
              </a:ext>
            </a:extLst>
          </p:cNvPr>
          <p:cNvSpPr>
            <a:spLocks noGrp="1"/>
          </p:cNvSpPr>
          <p:nvPr>
            <p:ph type="subTitle" idx="1"/>
          </p:nvPr>
        </p:nvSpPr>
        <p:spPr>
          <a:xfrm>
            <a:off x="470453" y="1566261"/>
            <a:ext cx="10694504" cy="2957788"/>
          </a:xfrm>
        </p:spPr>
        <p:txBody>
          <a:bodyPr>
            <a:normAutofit fontScale="92500" lnSpcReduction="10000"/>
          </a:bodyPr>
          <a:lstStyle/>
          <a:p>
            <a:endParaRPr lang="en-US" dirty="0">
              <a:solidFill>
                <a:srgbClr val="FF0000"/>
              </a:solidFill>
            </a:endParaRPr>
          </a:p>
          <a:p>
            <a:r>
              <a:rPr lang="en-US" sz="2900" dirty="0">
                <a:solidFill>
                  <a:srgbClr val="FF0000"/>
                </a:solidFill>
              </a:rPr>
              <a:t>Steven J Miller, Williams College: sjm1@williams.edu</a:t>
            </a:r>
            <a:r>
              <a:rPr lang="en-US" dirty="0">
                <a:solidFill>
                  <a:srgbClr val="FF0000"/>
                </a:solidFill>
              </a:rPr>
              <a:t> </a:t>
            </a:r>
          </a:p>
          <a:p>
            <a:r>
              <a:rPr lang="en-US" dirty="0">
                <a:solidFill>
                  <a:srgbClr val="FF0000"/>
                </a:solidFill>
              </a:rPr>
              <a:t>Joint with Cameron and Kayla Miller, Anna Mello and her classes, and SMALL 2022</a:t>
            </a:r>
          </a:p>
          <a:p>
            <a:endParaRPr lang="en-US" dirty="0">
              <a:solidFill>
                <a:srgbClr val="FF0000"/>
              </a:solidFill>
            </a:endParaRPr>
          </a:p>
          <a:p>
            <a:r>
              <a:rPr lang="en-US" dirty="0">
                <a:solidFill>
                  <a:srgbClr val="FF0000"/>
                </a:solidFill>
              </a:rPr>
              <a:t>The 20</a:t>
            </a:r>
            <a:r>
              <a:rPr lang="en-US" baseline="30000" dirty="0">
                <a:solidFill>
                  <a:srgbClr val="FF0000"/>
                </a:solidFill>
              </a:rPr>
              <a:t>th</a:t>
            </a:r>
            <a:r>
              <a:rPr lang="en-US" dirty="0">
                <a:solidFill>
                  <a:srgbClr val="FF0000"/>
                </a:solidFill>
              </a:rPr>
              <a:t> International Fibonacci Conference, Sarajevo, July 29, 2020</a:t>
            </a:r>
          </a:p>
          <a:p>
            <a:endParaRPr lang="en-US" dirty="0">
              <a:solidFill>
                <a:srgbClr val="FF0000"/>
              </a:solidFill>
            </a:endParaRPr>
          </a:p>
          <a:p>
            <a:r>
              <a:rPr lang="en-US" dirty="0">
                <a:solidFill>
                  <a:srgbClr val="FF0000"/>
                </a:solidFill>
                <a:hlinkClick r:id="rId3"/>
              </a:rPr>
              <a:t>https://web.williams.edu/Mathematics/sjmiller/public_html/math/talks/talks.html</a:t>
            </a:r>
            <a:r>
              <a:rPr lang="en-US" dirty="0">
                <a:solidFill>
                  <a:srgbClr val="FF0000"/>
                </a:solidFill>
              </a:rPr>
              <a:t> </a:t>
            </a:r>
          </a:p>
          <a:p>
            <a:endParaRPr lang="en-US" dirty="0">
              <a:solidFill>
                <a:srgbClr val="FF0000"/>
              </a:solidFill>
            </a:endParaRPr>
          </a:p>
          <a:p>
            <a:endParaRPr lang="en-US" dirty="0">
              <a:solidFill>
                <a:srgbClr val="FF0000"/>
              </a:solidFill>
            </a:endParaRPr>
          </a:p>
          <a:p>
            <a:endParaRPr lang="en-US" dirty="0">
              <a:solidFill>
                <a:srgbClr val="FF0000"/>
              </a:solidFill>
            </a:endParaRPr>
          </a:p>
        </p:txBody>
      </p:sp>
      <p:pic>
        <p:nvPicPr>
          <p:cNvPr id="5" name="Picture 4">
            <a:extLst>
              <a:ext uri="{FF2B5EF4-FFF2-40B4-BE49-F238E27FC236}">
                <a16:creationId xmlns:a16="http://schemas.microsoft.com/office/drawing/2014/main" id="{0F1097FA-6937-491D-9CD8-394A9E70B25E}"/>
              </a:ext>
            </a:extLst>
          </p:cNvPr>
          <p:cNvPicPr>
            <a:picLocks noChangeAspect="1"/>
          </p:cNvPicPr>
          <p:nvPr/>
        </p:nvPicPr>
        <p:blipFill>
          <a:blip r:embed="rId4"/>
          <a:stretch>
            <a:fillRect/>
          </a:stretch>
        </p:blipFill>
        <p:spPr>
          <a:xfrm>
            <a:off x="71021" y="77521"/>
            <a:ext cx="1032762" cy="464018"/>
          </a:xfrm>
          <a:prstGeom prst="rect">
            <a:avLst/>
          </a:prstGeom>
        </p:spPr>
      </p:pic>
      <p:pic>
        <p:nvPicPr>
          <p:cNvPr id="6" name="Picture 5">
            <a:extLst>
              <a:ext uri="{FF2B5EF4-FFF2-40B4-BE49-F238E27FC236}">
                <a16:creationId xmlns:a16="http://schemas.microsoft.com/office/drawing/2014/main" id="{D4A0CDF7-D2EE-4475-9253-A0980DF823C1}"/>
              </a:ext>
            </a:extLst>
          </p:cNvPr>
          <p:cNvPicPr>
            <a:picLocks noChangeAspect="1"/>
          </p:cNvPicPr>
          <p:nvPr/>
        </p:nvPicPr>
        <p:blipFill>
          <a:blip r:embed="rId5"/>
          <a:stretch>
            <a:fillRect/>
          </a:stretch>
        </p:blipFill>
        <p:spPr>
          <a:xfrm>
            <a:off x="10667765" y="115539"/>
            <a:ext cx="1453214" cy="938361"/>
          </a:xfrm>
          <a:prstGeom prst="rect">
            <a:avLst/>
          </a:prstGeom>
        </p:spPr>
      </p:pic>
    </p:spTree>
    <p:extLst>
      <p:ext uri="{BB962C8B-B14F-4D97-AF65-F5344CB8AC3E}">
        <p14:creationId xmlns:p14="http://schemas.microsoft.com/office/powerpoint/2010/main" val="694839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6B6F-FE51-4BE6-9EAF-F3F4DAD03A95}"/>
              </a:ext>
            </a:extLst>
          </p:cNvPr>
          <p:cNvSpPr>
            <a:spLocks noGrp="1"/>
          </p:cNvSpPr>
          <p:nvPr>
            <p:ph type="title"/>
          </p:nvPr>
        </p:nvSpPr>
        <p:spPr/>
        <p:txBody>
          <a:bodyPr/>
          <a:lstStyle/>
          <a:p>
            <a:r>
              <a:rPr lang="en-US" dirty="0"/>
              <a:t> </a:t>
            </a:r>
          </a:p>
        </p:txBody>
      </p:sp>
      <p:pic>
        <p:nvPicPr>
          <p:cNvPr id="3" name="Picture 2">
            <a:extLst>
              <a:ext uri="{FF2B5EF4-FFF2-40B4-BE49-F238E27FC236}">
                <a16:creationId xmlns:a16="http://schemas.microsoft.com/office/drawing/2014/main" id="{EF34C9AE-93CA-4F18-BECF-98B7843932E4}"/>
              </a:ext>
            </a:extLst>
          </p:cNvPr>
          <p:cNvPicPr>
            <a:picLocks noChangeAspect="1"/>
          </p:cNvPicPr>
          <p:nvPr/>
        </p:nvPicPr>
        <p:blipFill>
          <a:blip r:embed="rId2"/>
          <a:stretch>
            <a:fillRect/>
          </a:stretch>
        </p:blipFill>
        <p:spPr>
          <a:xfrm>
            <a:off x="580255" y="90021"/>
            <a:ext cx="11031489" cy="6677957"/>
          </a:xfrm>
          <a:prstGeom prst="rect">
            <a:avLst/>
          </a:prstGeom>
        </p:spPr>
      </p:pic>
      <p:sp>
        <p:nvSpPr>
          <p:cNvPr id="4" name="Slide Number Placeholder 3">
            <a:extLst>
              <a:ext uri="{FF2B5EF4-FFF2-40B4-BE49-F238E27FC236}">
                <a16:creationId xmlns:a16="http://schemas.microsoft.com/office/drawing/2014/main" id="{393EE48F-F759-416A-B8FE-1B85F29C7141}"/>
              </a:ext>
            </a:extLst>
          </p:cNvPr>
          <p:cNvSpPr>
            <a:spLocks noGrp="1"/>
          </p:cNvSpPr>
          <p:nvPr>
            <p:ph type="sldNum" sz="quarter" idx="12"/>
          </p:nvPr>
        </p:nvSpPr>
        <p:spPr/>
        <p:txBody>
          <a:bodyPr/>
          <a:lstStyle/>
          <a:p>
            <a:fld id="{D14D755F-4500-40BA-8088-224333929DCF}" type="slidenum">
              <a:rPr lang="en-US" smtClean="0"/>
              <a:t>10</a:t>
            </a:fld>
            <a:endParaRPr lang="en-US"/>
          </a:p>
        </p:txBody>
      </p:sp>
    </p:spTree>
    <p:extLst>
      <p:ext uri="{BB962C8B-B14F-4D97-AF65-F5344CB8AC3E}">
        <p14:creationId xmlns:p14="http://schemas.microsoft.com/office/powerpoint/2010/main" val="2554330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6B6F-FE51-4BE6-9EAF-F3F4DAD03A95}"/>
              </a:ext>
            </a:extLst>
          </p:cNvPr>
          <p:cNvSpPr>
            <a:spLocks noGrp="1"/>
          </p:cNvSpPr>
          <p:nvPr>
            <p:ph type="title"/>
          </p:nvPr>
        </p:nvSpPr>
        <p:spPr/>
        <p:txBody>
          <a:bodyPr/>
          <a:lstStyle/>
          <a:p>
            <a:r>
              <a:rPr lang="en-US" dirty="0"/>
              <a:t> </a:t>
            </a:r>
          </a:p>
        </p:txBody>
      </p:sp>
      <p:pic>
        <p:nvPicPr>
          <p:cNvPr id="3" name="Picture 2">
            <a:extLst>
              <a:ext uri="{FF2B5EF4-FFF2-40B4-BE49-F238E27FC236}">
                <a16:creationId xmlns:a16="http://schemas.microsoft.com/office/drawing/2014/main" id="{D6B34A32-04CD-40F7-8F4B-C495FA9F28B9}"/>
              </a:ext>
            </a:extLst>
          </p:cNvPr>
          <p:cNvPicPr>
            <a:picLocks noChangeAspect="1"/>
          </p:cNvPicPr>
          <p:nvPr/>
        </p:nvPicPr>
        <p:blipFill>
          <a:blip r:embed="rId2"/>
          <a:stretch>
            <a:fillRect/>
          </a:stretch>
        </p:blipFill>
        <p:spPr>
          <a:xfrm>
            <a:off x="580255" y="80495"/>
            <a:ext cx="11031489" cy="6697010"/>
          </a:xfrm>
          <a:prstGeom prst="rect">
            <a:avLst/>
          </a:prstGeom>
        </p:spPr>
      </p:pic>
      <p:sp>
        <p:nvSpPr>
          <p:cNvPr id="4" name="Slide Number Placeholder 3">
            <a:extLst>
              <a:ext uri="{FF2B5EF4-FFF2-40B4-BE49-F238E27FC236}">
                <a16:creationId xmlns:a16="http://schemas.microsoft.com/office/drawing/2014/main" id="{4D33BA85-CB6C-4463-8ACE-4E2EB9DD0109}"/>
              </a:ext>
            </a:extLst>
          </p:cNvPr>
          <p:cNvSpPr>
            <a:spLocks noGrp="1"/>
          </p:cNvSpPr>
          <p:nvPr>
            <p:ph type="sldNum" sz="quarter" idx="12"/>
          </p:nvPr>
        </p:nvSpPr>
        <p:spPr/>
        <p:txBody>
          <a:bodyPr/>
          <a:lstStyle/>
          <a:p>
            <a:fld id="{D14D755F-4500-40BA-8088-224333929DCF}" type="slidenum">
              <a:rPr lang="en-US" smtClean="0"/>
              <a:t>11</a:t>
            </a:fld>
            <a:endParaRPr lang="en-US"/>
          </a:p>
        </p:txBody>
      </p:sp>
    </p:spTree>
    <p:extLst>
      <p:ext uri="{BB962C8B-B14F-4D97-AF65-F5344CB8AC3E}">
        <p14:creationId xmlns:p14="http://schemas.microsoft.com/office/powerpoint/2010/main" val="169982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6B6F-FE51-4BE6-9EAF-F3F4DAD03A95}"/>
              </a:ext>
            </a:extLst>
          </p:cNvPr>
          <p:cNvSpPr>
            <a:spLocks noGrp="1"/>
          </p:cNvSpPr>
          <p:nvPr>
            <p:ph type="title"/>
          </p:nvPr>
        </p:nvSpPr>
        <p:spPr/>
        <p:txBody>
          <a:bodyPr/>
          <a:lstStyle/>
          <a:p>
            <a:r>
              <a:rPr lang="en-US" dirty="0"/>
              <a:t> </a:t>
            </a:r>
          </a:p>
        </p:txBody>
      </p:sp>
      <p:pic>
        <p:nvPicPr>
          <p:cNvPr id="3" name="Picture 2">
            <a:extLst>
              <a:ext uri="{FF2B5EF4-FFF2-40B4-BE49-F238E27FC236}">
                <a16:creationId xmlns:a16="http://schemas.microsoft.com/office/drawing/2014/main" id="{D6B34A32-04CD-40F7-8F4B-C495FA9F28B9}"/>
              </a:ext>
            </a:extLst>
          </p:cNvPr>
          <p:cNvPicPr>
            <a:picLocks noChangeAspect="1"/>
          </p:cNvPicPr>
          <p:nvPr/>
        </p:nvPicPr>
        <p:blipFill>
          <a:blip r:embed="rId2"/>
          <a:stretch>
            <a:fillRect/>
          </a:stretch>
        </p:blipFill>
        <p:spPr>
          <a:xfrm>
            <a:off x="580255" y="0"/>
            <a:ext cx="11031489" cy="6697010"/>
          </a:xfrm>
          <a:prstGeom prst="rect">
            <a:avLst/>
          </a:prstGeom>
        </p:spPr>
      </p:pic>
      <p:sp>
        <p:nvSpPr>
          <p:cNvPr id="4" name="Slide Number Placeholder 3">
            <a:extLst>
              <a:ext uri="{FF2B5EF4-FFF2-40B4-BE49-F238E27FC236}">
                <a16:creationId xmlns:a16="http://schemas.microsoft.com/office/drawing/2014/main" id="{4D33BA85-CB6C-4463-8ACE-4E2EB9DD0109}"/>
              </a:ext>
            </a:extLst>
          </p:cNvPr>
          <p:cNvSpPr>
            <a:spLocks noGrp="1"/>
          </p:cNvSpPr>
          <p:nvPr>
            <p:ph type="sldNum" sz="quarter" idx="12"/>
          </p:nvPr>
        </p:nvSpPr>
        <p:spPr/>
        <p:txBody>
          <a:bodyPr/>
          <a:lstStyle/>
          <a:p>
            <a:fld id="{D14D755F-4500-40BA-8088-224333929DCF}" type="slidenum">
              <a:rPr lang="en-US" smtClean="0"/>
              <a:t>12</a:t>
            </a:fld>
            <a:endParaRPr lang="en-US"/>
          </a:p>
        </p:txBody>
      </p:sp>
      <p:sp>
        <p:nvSpPr>
          <p:cNvPr id="5" name="TextBox 4">
            <a:extLst>
              <a:ext uri="{FF2B5EF4-FFF2-40B4-BE49-F238E27FC236}">
                <a16:creationId xmlns:a16="http://schemas.microsoft.com/office/drawing/2014/main" id="{01365785-BFFE-4AEE-9ECD-4844E27BB049}"/>
              </a:ext>
            </a:extLst>
          </p:cNvPr>
          <p:cNvSpPr txBox="1"/>
          <p:nvPr/>
        </p:nvSpPr>
        <p:spPr>
          <a:xfrm>
            <a:off x="580255" y="5059482"/>
            <a:ext cx="11182658" cy="1661993"/>
          </a:xfrm>
          <a:prstGeom prst="rect">
            <a:avLst/>
          </a:prstGeom>
          <a:noFill/>
        </p:spPr>
        <p:txBody>
          <a:bodyPr wrap="square" rtlCol="0">
            <a:spAutoFit/>
          </a:bodyPr>
          <a:lstStyle/>
          <a:p>
            <a:r>
              <a:rPr lang="en-US" sz="3400" dirty="0"/>
              <a:t>Talk about freedom in where to put boxes. </a:t>
            </a:r>
          </a:p>
          <a:p>
            <a:r>
              <a:rPr lang="en-US" sz="3400" dirty="0"/>
              <a:t>Show beautiful video </a:t>
            </a:r>
            <a:r>
              <a:rPr lang="en-US" sz="3400" i="1" dirty="0"/>
              <a:t>Nature by Numbers</a:t>
            </a:r>
            <a:r>
              <a:rPr lang="en-US" sz="3400" dirty="0"/>
              <a:t>: </a:t>
            </a:r>
            <a:r>
              <a:rPr lang="en-US" sz="3400" dirty="0">
                <a:hlinkClick r:id="rId3"/>
              </a:rPr>
              <a:t>https://www.youtube.com/watch?v=me6Dnl2DOtM</a:t>
            </a:r>
            <a:r>
              <a:rPr lang="en-US" sz="3400" dirty="0"/>
              <a:t> </a:t>
            </a:r>
          </a:p>
        </p:txBody>
      </p:sp>
    </p:spTree>
    <p:extLst>
      <p:ext uri="{BB962C8B-B14F-4D97-AF65-F5344CB8AC3E}">
        <p14:creationId xmlns:p14="http://schemas.microsoft.com/office/powerpoint/2010/main" val="1939427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6B6F-FE51-4BE6-9EAF-F3F4DAD03A95}"/>
              </a:ext>
            </a:extLst>
          </p:cNvPr>
          <p:cNvSpPr>
            <a:spLocks noGrp="1"/>
          </p:cNvSpPr>
          <p:nvPr>
            <p:ph type="title"/>
          </p:nvPr>
        </p:nvSpPr>
        <p:spPr/>
        <p:txBody>
          <a:bodyPr/>
          <a:lstStyle/>
          <a:p>
            <a:r>
              <a:rPr lang="en-US" dirty="0"/>
              <a:t> </a:t>
            </a:r>
          </a:p>
        </p:txBody>
      </p:sp>
      <p:pic>
        <p:nvPicPr>
          <p:cNvPr id="4" name="Picture 3">
            <a:extLst>
              <a:ext uri="{FF2B5EF4-FFF2-40B4-BE49-F238E27FC236}">
                <a16:creationId xmlns:a16="http://schemas.microsoft.com/office/drawing/2014/main" id="{CC968804-0423-411A-A45F-C9283A0BAD84}"/>
              </a:ext>
            </a:extLst>
          </p:cNvPr>
          <p:cNvPicPr>
            <a:picLocks noChangeAspect="1"/>
          </p:cNvPicPr>
          <p:nvPr/>
        </p:nvPicPr>
        <p:blipFill>
          <a:blip r:embed="rId2"/>
          <a:stretch>
            <a:fillRect/>
          </a:stretch>
        </p:blipFill>
        <p:spPr>
          <a:xfrm>
            <a:off x="1" y="492093"/>
            <a:ext cx="8059870" cy="5606866"/>
          </a:xfrm>
          <a:prstGeom prst="rect">
            <a:avLst/>
          </a:prstGeom>
        </p:spPr>
      </p:pic>
      <p:pic>
        <p:nvPicPr>
          <p:cNvPr id="5" name="Picture 4">
            <a:extLst>
              <a:ext uri="{FF2B5EF4-FFF2-40B4-BE49-F238E27FC236}">
                <a16:creationId xmlns:a16="http://schemas.microsoft.com/office/drawing/2014/main" id="{FC47F641-F53A-4E29-8773-FFF351E909D8}"/>
              </a:ext>
            </a:extLst>
          </p:cNvPr>
          <p:cNvPicPr>
            <a:picLocks noChangeAspect="1"/>
          </p:cNvPicPr>
          <p:nvPr/>
        </p:nvPicPr>
        <p:blipFill>
          <a:blip r:embed="rId3"/>
          <a:stretch>
            <a:fillRect/>
          </a:stretch>
        </p:blipFill>
        <p:spPr>
          <a:xfrm>
            <a:off x="8347997" y="492093"/>
            <a:ext cx="3766575" cy="5606866"/>
          </a:xfrm>
          <a:prstGeom prst="rect">
            <a:avLst/>
          </a:prstGeom>
        </p:spPr>
      </p:pic>
      <p:sp>
        <p:nvSpPr>
          <p:cNvPr id="7" name="Rectangle 6">
            <a:extLst>
              <a:ext uri="{FF2B5EF4-FFF2-40B4-BE49-F238E27FC236}">
                <a16:creationId xmlns:a16="http://schemas.microsoft.com/office/drawing/2014/main" id="{1D2628AB-52D2-4568-B425-5E24181F3223}"/>
              </a:ext>
            </a:extLst>
          </p:cNvPr>
          <p:cNvSpPr/>
          <p:nvPr/>
        </p:nvSpPr>
        <p:spPr>
          <a:xfrm>
            <a:off x="499315" y="6225927"/>
            <a:ext cx="11554766" cy="369332"/>
          </a:xfrm>
          <a:prstGeom prst="rect">
            <a:avLst/>
          </a:prstGeom>
        </p:spPr>
        <p:txBody>
          <a:bodyPr wrap="none">
            <a:spAutoFit/>
          </a:bodyPr>
          <a:lstStyle/>
          <a:p>
            <a:r>
              <a:rPr lang="en-US" dirty="0">
                <a:hlinkClick r:id="rId4"/>
              </a:rPr>
              <a:t>https://math.williams.edu/to-bead-or-not-to-bead/</a:t>
            </a:r>
            <a:r>
              <a:rPr lang="en-US" dirty="0"/>
              <a:t>                         </a:t>
            </a:r>
            <a:r>
              <a:rPr lang="en-US" dirty="0">
                <a:hlinkClick r:id="rId5"/>
              </a:rPr>
              <a:t>https://math.williams.edu/to-bead-or-not-to-bead-ii/</a:t>
            </a:r>
            <a:r>
              <a:rPr lang="en-US" dirty="0"/>
              <a:t> </a:t>
            </a:r>
          </a:p>
        </p:txBody>
      </p:sp>
      <p:sp>
        <p:nvSpPr>
          <p:cNvPr id="8" name="Slide Number Placeholder 7">
            <a:extLst>
              <a:ext uri="{FF2B5EF4-FFF2-40B4-BE49-F238E27FC236}">
                <a16:creationId xmlns:a16="http://schemas.microsoft.com/office/drawing/2014/main" id="{2A29EEA3-0447-435E-9DD0-7E5C7200B43E}"/>
              </a:ext>
            </a:extLst>
          </p:cNvPr>
          <p:cNvSpPr>
            <a:spLocks noGrp="1"/>
          </p:cNvSpPr>
          <p:nvPr>
            <p:ph type="sldNum" sz="quarter" idx="12"/>
          </p:nvPr>
        </p:nvSpPr>
        <p:spPr/>
        <p:txBody>
          <a:bodyPr/>
          <a:lstStyle/>
          <a:p>
            <a:fld id="{D14D755F-4500-40BA-8088-224333929DCF}" type="slidenum">
              <a:rPr lang="en-US" smtClean="0"/>
              <a:t>13</a:t>
            </a:fld>
            <a:endParaRPr lang="en-US"/>
          </a:p>
        </p:txBody>
      </p:sp>
    </p:spTree>
    <p:extLst>
      <p:ext uri="{BB962C8B-B14F-4D97-AF65-F5344CB8AC3E}">
        <p14:creationId xmlns:p14="http://schemas.microsoft.com/office/powerpoint/2010/main" val="1674329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6B6F-FE51-4BE6-9EAF-F3F4DAD03A95}"/>
              </a:ext>
            </a:extLst>
          </p:cNvPr>
          <p:cNvSpPr>
            <a:spLocks noGrp="1"/>
          </p:cNvSpPr>
          <p:nvPr>
            <p:ph type="title"/>
          </p:nvPr>
        </p:nvSpPr>
        <p:spPr/>
        <p:txBody>
          <a:bodyPr/>
          <a:lstStyle/>
          <a:p>
            <a:r>
              <a:rPr lang="en-US" dirty="0"/>
              <a:t> </a:t>
            </a:r>
          </a:p>
        </p:txBody>
      </p:sp>
      <p:pic>
        <p:nvPicPr>
          <p:cNvPr id="7" name="Picture 6">
            <a:extLst>
              <a:ext uri="{FF2B5EF4-FFF2-40B4-BE49-F238E27FC236}">
                <a16:creationId xmlns:a16="http://schemas.microsoft.com/office/drawing/2014/main" id="{CB4C87D0-3517-49EF-966C-D9E9921EE6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0992" y="1146374"/>
            <a:ext cx="4931008" cy="4126962"/>
          </a:xfrm>
          <a:prstGeom prst="rect">
            <a:avLst/>
          </a:prstGeom>
        </p:spPr>
      </p:pic>
      <p:pic>
        <p:nvPicPr>
          <p:cNvPr id="9" name="Picture 8">
            <a:extLst>
              <a:ext uri="{FF2B5EF4-FFF2-40B4-BE49-F238E27FC236}">
                <a16:creationId xmlns:a16="http://schemas.microsoft.com/office/drawing/2014/main" id="{68865CAC-FE32-4E43-B75B-56F2E0689F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5608" y="1156792"/>
            <a:ext cx="3733262" cy="4116544"/>
          </a:xfrm>
          <a:prstGeom prst="rect">
            <a:avLst/>
          </a:prstGeom>
        </p:spPr>
      </p:pic>
      <p:pic>
        <p:nvPicPr>
          <p:cNvPr id="11" name="Picture 10">
            <a:extLst>
              <a:ext uri="{FF2B5EF4-FFF2-40B4-BE49-F238E27FC236}">
                <a16:creationId xmlns:a16="http://schemas.microsoft.com/office/drawing/2014/main" id="{9A627A85-5937-4E28-8650-347C198CCC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00705"/>
            <a:ext cx="3063663" cy="4072630"/>
          </a:xfrm>
          <a:prstGeom prst="rect">
            <a:avLst/>
          </a:prstGeom>
        </p:spPr>
      </p:pic>
      <p:sp>
        <p:nvSpPr>
          <p:cNvPr id="12" name="Slide Number Placeholder 11">
            <a:extLst>
              <a:ext uri="{FF2B5EF4-FFF2-40B4-BE49-F238E27FC236}">
                <a16:creationId xmlns:a16="http://schemas.microsoft.com/office/drawing/2014/main" id="{E6B045CD-7C95-4AA5-912C-C39675B76E5C}"/>
              </a:ext>
            </a:extLst>
          </p:cNvPr>
          <p:cNvSpPr>
            <a:spLocks noGrp="1"/>
          </p:cNvSpPr>
          <p:nvPr>
            <p:ph type="sldNum" sz="quarter" idx="12"/>
          </p:nvPr>
        </p:nvSpPr>
        <p:spPr/>
        <p:txBody>
          <a:bodyPr/>
          <a:lstStyle/>
          <a:p>
            <a:fld id="{D14D755F-4500-40BA-8088-224333929DCF}" type="slidenum">
              <a:rPr lang="en-US" smtClean="0"/>
              <a:t>14</a:t>
            </a:fld>
            <a:endParaRPr lang="en-US"/>
          </a:p>
        </p:txBody>
      </p:sp>
    </p:spTree>
    <p:extLst>
      <p:ext uri="{BB962C8B-B14F-4D97-AF65-F5344CB8AC3E}">
        <p14:creationId xmlns:p14="http://schemas.microsoft.com/office/powerpoint/2010/main" val="1345402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1ACFF8-FA68-46D4-8ACA-E81F7B1CF475}"/>
              </a:ext>
            </a:extLst>
          </p:cNvPr>
          <p:cNvSpPr/>
          <p:nvPr/>
        </p:nvSpPr>
        <p:spPr>
          <a:xfrm>
            <a:off x="70749" y="66128"/>
            <a:ext cx="12084655" cy="707886"/>
          </a:xfrm>
          <a:prstGeom prst="rect">
            <a:avLst/>
          </a:prstGeom>
        </p:spPr>
        <p:txBody>
          <a:bodyPr wrap="none">
            <a:spAutoFit/>
          </a:bodyPr>
          <a:lstStyle/>
          <a:p>
            <a:r>
              <a:rPr lang="en-US" sz="4000" dirty="0">
                <a:solidFill>
                  <a:srgbClr val="FF0000"/>
                </a:solidFill>
              </a:rPr>
              <a:t>What do you observe?  1, 1, 2, 3, 5, 8, 13, 21, 34, 55, 89…</a:t>
            </a:r>
            <a:endParaRPr lang="en-US" sz="4000" i="1" dirty="0">
              <a:solidFill>
                <a:srgbClr val="FF0000"/>
              </a:solidFill>
            </a:endParaRPr>
          </a:p>
        </p:txBody>
      </p:sp>
      <p:sp>
        <p:nvSpPr>
          <p:cNvPr id="7" name="Slide Number Placeholder 6">
            <a:extLst>
              <a:ext uri="{FF2B5EF4-FFF2-40B4-BE49-F238E27FC236}">
                <a16:creationId xmlns:a16="http://schemas.microsoft.com/office/drawing/2014/main" id="{D0626082-03F0-41D1-853B-BD1C7CB13502}"/>
              </a:ext>
            </a:extLst>
          </p:cNvPr>
          <p:cNvSpPr>
            <a:spLocks noGrp="1"/>
          </p:cNvSpPr>
          <p:nvPr>
            <p:ph type="sldNum" sz="quarter" idx="12"/>
          </p:nvPr>
        </p:nvSpPr>
        <p:spPr/>
        <p:txBody>
          <a:bodyPr/>
          <a:lstStyle/>
          <a:p>
            <a:fld id="{D14D755F-4500-40BA-8088-224333929DCF}" type="slidenum">
              <a:rPr lang="en-US" smtClean="0"/>
              <a:t>15</a:t>
            </a:fld>
            <a:endParaRPr lang="en-US"/>
          </a:p>
        </p:txBody>
      </p:sp>
    </p:spTree>
    <p:extLst>
      <p:ext uri="{BB962C8B-B14F-4D97-AF65-F5344CB8AC3E}">
        <p14:creationId xmlns:p14="http://schemas.microsoft.com/office/powerpoint/2010/main" val="255839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1ACFF8-FA68-46D4-8ACA-E81F7B1CF475}"/>
              </a:ext>
            </a:extLst>
          </p:cNvPr>
          <p:cNvSpPr/>
          <p:nvPr/>
        </p:nvSpPr>
        <p:spPr>
          <a:xfrm>
            <a:off x="70749" y="66128"/>
            <a:ext cx="12049389" cy="707886"/>
          </a:xfrm>
          <a:prstGeom prst="rect">
            <a:avLst/>
          </a:prstGeom>
        </p:spPr>
        <p:txBody>
          <a:bodyPr wrap="none">
            <a:spAutoFit/>
          </a:bodyPr>
          <a:lstStyle/>
          <a:p>
            <a:r>
              <a:rPr lang="en-US" sz="4000" dirty="0">
                <a:solidFill>
                  <a:srgbClr val="FF0000"/>
                </a:solidFill>
              </a:rPr>
              <a:t>What do you observe?  1, 1, 2, 3, 5, 8, 13, 21, 34, 55, 89…</a:t>
            </a:r>
            <a:endParaRPr lang="en-US" sz="4000" i="1" dirty="0">
              <a:solidFill>
                <a:srgbClr val="FF0000"/>
              </a:solidFill>
            </a:endParaRPr>
          </a:p>
        </p:txBody>
      </p:sp>
      <p:sp>
        <p:nvSpPr>
          <p:cNvPr id="6" name="TextBox 5">
            <a:extLst>
              <a:ext uri="{FF2B5EF4-FFF2-40B4-BE49-F238E27FC236}">
                <a16:creationId xmlns:a16="http://schemas.microsoft.com/office/drawing/2014/main" id="{A2D31830-4533-4906-A626-5DC03754644D}"/>
              </a:ext>
            </a:extLst>
          </p:cNvPr>
          <p:cNvSpPr txBox="1"/>
          <p:nvPr/>
        </p:nvSpPr>
        <p:spPr>
          <a:xfrm>
            <a:off x="311641" y="910029"/>
            <a:ext cx="11567604" cy="1523494"/>
          </a:xfrm>
          <a:prstGeom prst="rect">
            <a:avLst/>
          </a:prstGeom>
          <a:noFill/>
        </p:spPr>
        <p:txBody>
          <a:bodyPr wrap="square" rtlCol="0">
            <a:spAutoFit/>
          </a:bodyPr>
          <a:lstStyle/>
          <a:p>
            <a:pPr marL="285750" indent="-285750">
              <a:buFont typeface="Arial" panose="020B0604020202020204" pitchFamily="34" charset="0"/>
              <a:buChar char="•"/>
            </a:pPr>
            <a:r>
              <a:rPr lang="en-US" sz="2500" dirty="0"/>
              <a:t>Odd, odd, even.</a:t>
            </a:r>
          </a:p>
          <a:p>
            <a:pPr marL="285750" indent="-285750">
              <a:buFont typeface="Arial" panose="020B0604020202020204" pitchFamily="34" charset="0"/>
              <a:buChar char="•"/>
            </a:pPr>
            <a:endParaRPr lang="en-US" sz="2500" dirty="0"/>
          </a:p>
          <a:p>
            <a:pPr marL="285750" indent="-285750">
              <a:buFont typeface="Arial" panose="020B0604020202020204" pitchFamily="34" charset="0"/>
              <a:buChar char="•"/>
            </a:pPr>
            <a:r>
              <a:rPr lang="en-US" sz="2500" dirty="0"/>
              <a:t>Sum of previous two.</a:t>
            </a:r>
          </a:p>
          <a:p>
            <a:pPr marL="285750" indent="-285750">
              <a:buFont typeface="Arial" panose="020B0604020202020204" pitchFamily="34" charset="0"/>
              <a:buChar char="•"/>
            </a:pPr>
            <a:endParaRPr lang="en-US" dirty="0"/>
          </a:p>
        </p:txBody>
      </p:sp>
      <p:sp>
        <p:nvSpPr>
          <p:cNvPr id="2" name="Rectangle 1">
            <a:extLst>
              <a:ext uri="{FF2B5EF4-FFF2-40B4-BE49-F238E27FC236}">
                <a16:creationId xmlns:a16="http://schemas.microsoft.com/office/drawing/2014/main" id="{FBFC8BBC-8E01-4653-9F6A-012FCBBD9012}"/>
              </a:ext>
            </a:extLst>
          </p:cNvPr>
          <p:cNvSpPr/>
          <p:nvPr/>
        </p:nvSpPr>
        <p:spPr>
          <a:xfrm>
            <a:off x="311641" y="2331648"/>
            <a:ext cx="5783802" cy="2862322"/>
          </a:xfrm>
          <a:prstGeom prst="rect">
            <a:avLst/>
          </a:prstGeom>
        </p:spPr>
        <p:txBody>
          <a:bodyPr wrap="square">
            <a:spAutoFit/>
          </a:bodyPr>
          <a:lstStyle/>
          <a:p>
            <a:r>
              <a:rPr lang="en-US" dirty="0">
                <a:solidFill>
                  <a:srgbClr val="000000"/>
                </a:solidFill>
                <a:latin typeface="Arial" panose="020B0604020202020204" pitchFamily="34" charset="0"/>
              </a:rPr>
              <a:t>The pattern goes even </a:t>
            </a:r>
            <a:r>
              <a:rPr lang="en-US" dirty="0" err="1">
                <a:solidFill>
                  <a:srgbClr val="000000"/>
                </a:solidFill>
                <a:latin typeface="Arial" panose="020B0604020202020204" pitchFamily="34" charset="0"/>
              </a:rPr>
              <a:t>even</a:t>
            </a:r>
            <a:r>
              <a:rPr lang="en-US" dirty="0">
                <a:solidFill>
                  <a:srgbClr val="000000"/>
                </a:solidFill>
                <a:latin typeface="Arial" panose="020B0604020202020204" pitchFamily="34" charset="0"/>
              </a:rPr>
              <a:t> odd for every sequence if you start with 1,1 or any odd numbers. If you start with an even number like 3,2 the sequence is shaken up so it goes odd even, odd, but after that it goes back to the other odd </a:t>
            </a:r>
            <a:r>
              <a:rPr lang="en-US" dirty="0" err="1">
                <a:solidFill>
                  <a:srgbClr val="000000"/>
                </a:solidFill>
                <a:latin typeface="Arial" panose="020B0604020202020204" pitchFamily="34" charset="0"/>
              </a:rPr>
              <a:t>odd</a:t>
            </a:r>
            <a:r>
              <a:rPr lang="en-US" dirty="0">
                <a:solidFill>
                  <a:srgbClr val="000000"/>
                </a:solidFill>
                <a:latin typeface="Arial" panose="020B0604020202020204" pitchFamily="34" charset="0"/>
              </a:rPr>
              <a:t> even sequence. If you start with two even numbers it will always be even. If you make a diagram it goes in a shell that matches a nautilus shell. -</a:t>
            </a:r>
            <a:r>
              <a:rPr lang="en-US" b="1" dirty="0">
                <a:solidFill>
                  <a:srgbClr val="000000"/>
                </a:solidFill>
                <a:latin typeface="Arial" panose="020B0604020202020204" pitchFamily="34" charset="0"/>
              </a:rPr>
              <a:t>William</a:t>
            </a:r>
            <a:endParaRPr lang="en-US" b="1" dirty="0"/>
          </a:p>
          <a:p>
            <a:br>
              <a:rPr lang="en-US" dirty="0"/>
            </a:br>
            <a:endParaRPr lang="en-US" dirty="0"/>
          </a:p>
        </p:txBody>
      </p:sp>
      <p:sp>
        <p:nvSpPr>
          <p:cNvPr id="4" name="Rectangle 3">
            <a:extLst>
              <a:ext uri="{FF2B5EF4-FFF2-40B4-BE49-F238E27FC236}">
                <a16:creationId xmlns:a16="http://schemas.microsoft.com/office/drawing/2014/main" id="{E606A8A1-890D-4E2F-A634-BE2705F54B59}"/>
              </a:ext>
            </a:extLst>
          </p:cNvPr>
          <p:cNvSpPr/>
          <p:nvPr/>
        </p:nvSpPr>
        <p:spPr>
          <a:xfrm>
            <a:off x="6407641" y="2323812"/>
            <a:ext cx="5783802" cy="2308324"/>
          </a:xfrm>
          <a:prstGeom prst="rect">
            <a:avLst/>
          </a:prstGeom>
        </p:spPr>
        <p:txBody>
          <a:bodyPr wrap="square">
            <a:spAutoFit/>
          </a:bodyPr>
          <a:lstStyle/>
          <a:p>
            <a:pPr fontAlgn="base">
              <a:buFont typeface="Arial" panose="020B0604020202020204" pitchFamily="34" charset="0"/>
              <a:buChar char="•"/>
            </a:pPr>
            <a:r>
              <a:rPr lang="en-US" dirty="0">
                <a:solidFill>
                  <a:srgbClr val="000000"/>
                </a:solidFill>
                <a:latin typeface="Roboto"/>
              </a:rPr>
              <a:t>Why is the Fibonacci sequence everywhere?</a:t>
            </a:r>
          </a:p>
          <a:p>
            <a:pPr fontAlgn="base">
              <a:buFont typeface="Arial" panose="020B0604020202020204" pitchFamily="34" charset="0"/>
              <a:buChar char="•"/>
            </a:pPr>
            <a:r>
              <a:rPr lang="en-US" dirty="0">
                <a:solidFill>
                  <a:srgbClr val="000000"/>
                </a:solidFill>
                <a:latin typeface="Roboto"/>
              </a:rPr>
              <a:t>What is the purpose of the Fibonacci sequence?</a:t>
            </a:r>
          </a:p>
          <a:p>
            <a:pPr fontAlgn="base">
              <a:buFont typeface="Arial" panose="020B0604020202020204" pitchFamily="34" charset="0"/>
              <a:buChar char="•"/>
            </a:pPr>
            <a:r>
              <a:rPr lang="en-US" dirty="0">
                <a:solidFill>
                  <a:srgbClr val="000000"/>
                </a:solidFill>
                <a:latin typeface="Roboto"/>
              </a:rPr>
              <a:t>Why do the Fibonacci sequence numbers sound so good on instruments?</a:t>
            </a:r>
          </a:p>
          <a:p>
            <a:pPr fontAlgn="base">
              <a:buFont typeface="Arial" panose="020B0604020202020204" pitchFamily="34" charset="0"/>
              <a:buChar char="•"/>
            </a:pPr>
            <a:r>
              <a:rPr lang="en-US" dirty="0">
                <a:solidFill>
                  <a:srgbClr val="000000"/>
                </a:solidFill>
                <a:latin typeface="Roboto"/>
              </a:rPr>
              <a:t>Can the Fibonacci sequence be found in other shapes than a swirl?</a:t>
            </a:r>
          </a:p>
          <a:p>
            <a:pPr fontAlgn="base">
              <a:buFont typeface="Arial" panose="020B0604020202020204" pitchFamily="34" charset="0"/>
              <a:buChar char="•"/>
            </a:pPr>
            <a:r>
              <a:rPr lang="en-US" dirty="0">
                <a:solidFill>
                  <a:srgbClr val="000000"/>
                </a:solidFill>
                <a:latin typeface="Roboto"/>
              </a:rPr>
              <a:t>Can Fibonacci be found in technology like phones, laptops, or TVs?  -</a:t>
            </a:r>
            <a:r>
              <a:rPr lang="en-US" b="1" dirty="0">
                <a:solidFill>
                  <a:srgbClr val="000000"/>
                </a:solidFill>
                <a:latin typeface="Roboto"/>
              </a:rPr>
              <a:t>Maddie</a:t>
            </a:r>
          </a:p>
        </p:txBody>
      </p:sp>
      <p:sp>
        <p:nvSpPr>
          <p:cNvPr id="7" name="Slide Number Placeholder 6">
            <a:extLst>
              <a:ext uri="{FF2B5EF4-FFF2-40B4-BE49-F238E27FC236}">
                <a16:creationId xmlns:a16="http://schemas.microsoft.com/office/drawing/2014/main" id="{85E4BA8F-3C46-47E2-AED5-ABEDB6E46029}"/>
              </a:ext>
            </a:extLst>
          </p:cNvPr>
          <p:cNvSpPr>
            <a:spLocks noGrp="1"/>
          </p:cNvSpPr>
          <p:nvPr>
            <p:ph type="sldNum" sz="quarter" idx="12"/>
          </p:nvPr>
        </p:nvSpPr>
        <p:spPr/>
        <p:txBody>
          <a:bodyPr/>
          <a:lstStyle/>
          <a:p>
            <a:fld id="{D14D755F-4500-40BA-8088-224333929DCF}" type="slidenum">
              <a:rPr lang="en-US" smtClean="0"/>
              <a:t>16</a:t>
            </a:fld>
            <a:endParaRPr lang="en-US"/>
          </a:p>
        </p:txBody>
      </p:sp>
    </p:spTree>
    <p:extLst>
      <p:ext uri="{BB962C8B-B14F-4D97-AF65-F5344CB8AC3E}">
        <p14:creationId xmlns:p14="http://schemas.microsoft.com/office/powerpoint/2010/main" val="2822942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1ACFF8-FA68-46D4-8ACA-E81F7B1CF475}"/>
              </a:ext>
            </a:extLst>
          </p:cNvPr>
          <p:cNvSpPr/>
          <p:nvPr/>
        </p:nvSpPr>
        <p:spPr>
          <a:xfrm>
            <a:off x="70749" y="66128"/>
            <a:ext cx="12049389" cy="707886"/>
          </a:xfrm>
          <a:prstGeom prst="rect">
            <a:avLst/>
          </a:prstGeom>
        </p:spPr>
        <p:txBody>
          <a:bodyPr wrap="none">
            <a:spAutoFit/>
          </a:bodyPr>
          <a:lstStyle/>
          <a:p>
            <a:r>
              <a:rPr lang="en-US" sz="4000" dirty="0">
                <a:solidFill>
                  <a:srgbClr val="FF0000"/>
                </a:solidFill>
              </a:rPr>
              <a:t>What do you observe?  1, 1, 2, 3, 5, 8, 13, 21, 34, 55, 89…</a:t>
            </a:r>
            <a:endParaRPr lang="en-US" sz="4000" i="1" dirty="0">
              <a:solidFill>
                <a:srgbClr val="FF0000"/>
              </a:solidFill>
            </a:endParaRPr>
          </a:p>
        </p:txBody>
      </p:sp>
      <p:sp>
        <p:nvSpPr>
          <p:cNvPr id="6" name="TextBox 5">
            <a:extLst>
              <a:ext uri="{FF2B5EF4-FFF2-40B4-BE49-F238E27FC236}">
                <a16:creationId xmlns:a16="http://schemas.microsoft.com/office/drawing/2014/main" id="{A2D31830-4533-4906-A626-5DC03754644D}"/>
              </a:ext>
            </a:extLst>
          </p:cNvPr>
          <p:cNvSpPr txBox="1"/>
          <p:nvPr/>
        </p:nvSpPr>
        <p:spPr>
          <a:xfrm>
            <a:off x="311641" y="910029"/>
            <a:ext cx="11567604" cy="1523494"/>
          </a:xfrm>
          <a:prstGeom prst="rect">
            <a:avLst/>
          </a:prstGeom>
          <a:noFill/>
        </p:spPr>
        <p:txBody>
          <a:bodyPr wrap="square" rtlCol="0">
            <a:spAutoFit/>
          </a:bodyPr>
          <a:lstStyle/>
          <a:p>
            <a:pPr marL="285750" indent="-285750">
              <a:buFont typeface="Arial" panose="020B0604020202020204" pitchFamily="34" charset="0"/>
              <a:buChar char="•"/>
            </a:pPr>
            <a:r>
              <a:rPr lang="en-US" sz="2500" dirty="0"/>
              <a:t>Odd, odd, even.</a:t>
            </a:r>
          </a:p>
          <a:p>
            <a:pPr marL="285750" indent="-285750">
              <a:buFont typeface="Arial" panose="020B0604020202020204" pitchFamily="34" charset="0"/>
              <a:buChar char="•"/>
            </a:pPr>
            <a:endParaRPr lang="en-US" sz="2500" dirty="0"/>
          </a:p>
          <a:p>
            <a:pPr marL="285750" indent="-285750">
              <a:buFont typeface="Arial" panose="020B0604020202020204" pitchFamily="34" charset="0"/>
              <a:buChar char="•"/>
            </a:pPr>
            <a:r>
              <a:rPr lang="en-US" sz="2500" dirty="0"/>
              <a:t>Sum of previous two.</a:t>
            </a:r>
          </a:p>
          <a:p>
            <a:pPr marL="285750" indent="-285750">
              <a:buFont typeface="Arial" panose="020B0604020202020204" pitchFamily="34" charset="0"/>
              <a:buChar char="•"/>
            </a:pPr>
            <a:endParaRPr lang="en-US" dirty="0"/>
          </a:p>
        </p:txBody>
      </p:sp>
      <p:sp>
        <p:nvSpPr>
          <p:cNvPr id="2" name="Rectangle 1">
            <a:extLst>
              <a:ext uri="{FF2B5EF4-FFF2-40B4-BE49-F238E27FC236}">
                <a16:creationId xmlns:a16="http://schemas.microsoft.com/office/drawing/2014/main" id="{FBFC8BBC-8E01-4653-9F6A-012FCBBD9012}"/>
              </a:ext>
            </a:extLst>
          </p:cNvPr>
          <p:cNvSpPr/>
          <p:nvPr/>
        </p:nvSpPr>
        <p:spPr>
          <a:xfrm>
            <a:off x="311641" y="2331648"/>
            <a:ext cx="5783802" cy="2862322"/>
          </a:xfrm>
          <a:prstGeom prst="rect">
            <a:avLst/>
          </a:prstGeom>
        </p:spPr>
        <p:txBody>
          <a:bodyPr wrap="square">
            <a:spAutoFit/>
          </a:bodyPr>
          <a:lstStyle/>
          <a:p>
            <a:r>
              <a:rPr lang="en-US" dirty="0">
                <a:solidFill>
                  <a:srgbClr val="000000"/>
                </a:solidFill>
                <a:latin typeface="Arial" panose="020B0604020202020204" pitchFamily="34" charset="0"/>
              </a:rPr>
              <a:t>The pattern goes even </a:t>
            </a:r>
            <a:r>
              <a:rPr lang="en-US" dirty="0" err="1">
                <a:solidFill>
                  <a:srgbClr val="000000"/>
                </a:solidFill>
                <a:latin typeface="Arial" panose="020B0604020202020204" pitchFamily="34" charset="0"/>
              </a:rPr>
              <a:t>even</a:t>
            </a:r>
            <a:r>
              <a:rPr lang="en-US" dirty="0">
                <a:solidFill>
                  <a:srgbClr val="000000"/>
                </a:solidFill>
                <a:latin typeface="Arial" panose="020B0604020202020204" pitchFamily="34" charset="0"/>
              </a:rPr>
              <a:t> odd for every sequence if you start with 1,1 or any odd numbers. If you start with an even number like 3,2 the sequence is shaken up so it goes odd even, odd, but after that it goes back to the other odd </a:t>
            </a:r>
            <a:r>
              <a:rPr lang="en-US" dirty="0" err="1">
                <a:solidFill>
                  <a:srgbClr val="000000"/>
                </a:solidFill>
                <a:latin typeface="Arial" panose="020B0604020202020204" pitchFamily="34" charset="0"/>
              </a:rPr>
              <a:t>odd</a:t>
            </a:r>
            <a:r>
              <a:rPr lang="en-US" dirty="0">
                <a:solidFill>
                  <a:srgbClr val="000000"/>
                </a:solidFill>
                <a:latin typeface="Arial" panose="020B0604020202020204" pitchFamily="34" charset="0"/>
              </a:rPr>
              <a:t> even sequence. If you start with two even numbers it will always be even. If you make a diagram it goes in a shell that matches a nautilus shell. -</a:t>
            </a:r>
            <a:r>
              <a:rPr lang="en-US" b="1" dirty="0">
                <a:solidFill>
                  <a:srgbClr val="000000"/>
                </a:solidFill>
                <a:latin typeface="Arial" panose="020B0604020202020204" pitchFamily="34" charset="0"/>
              </a:rPr>
              <a:t>William</a:t>
            </a:r>
            <a:endParaRPr lang="en-US" b="1" dirty="0"/>
          </a:p>
          <a:p>
            <a:br>
              <a:rPr lang="en-US" dirty="0"/>
            </a:br>
            <a:endParaRPr lang="en-US" dirty="0"/>
          </a:p>
        </p:txBody>
      </p:sp>
      <p:sp>
        <p:nvSpPr>
          <p:cNvPr id="4" name="Rectangle 3">
            <a:extLst>
              <a:ext uri="{FF2B5EF4-FFF2-40B4-BE49-F238E27FC236}">
                <a16:creationId xmlns:a16="http://schemas.microsoft.com/office/drawing/2014/main" id="{E606A8A1-890D-4E2F-A634-BE2705F54B59}"/>
              </a:ext>
            </a:extLst>
          </p:cNvPr>
          <p:cNvSpPr/>
          <p:nvPr/>
        </p:nvSpPr>
        <p:spPr>
          <a:xfrm>
            <a:off x="6407641" y="2323812"/>
            <a:ext cx="5783802" cy="2308324"/>
          </a:xfrm>
          <a:prstGeom prst="rect">
            <a:avLst/>
          </a:prstGeom>
        </p:spPr>
        <p:txBody>
          <a:bodyPr wrap="square">
            <a:spAutoFit/>
          </a:bodyPr>
          <a:lstStyle/>
          <a:p>
            <a:pPr fontAlgn="base">
              <a:buFont typeface="Arial" panose="020B0604020202020204" pitchFamily="34" charset="0"/>
              <a:buChar char="•"/>
            </a:pPr>
            <a:r>
              <a:rPr lang="en-US" dirty="0">
                <a:solidFill>
                  <a:srgbClr val="000000"/>
                </a:solidFill>
                <a:latin typeface="Roboto"/>
              </a:rPr>
              <a:t>Why is the Fibonacci sequence everywhere?</a:t>
            </a:r>
          </a:p>
          <a:p>
            <a:pPr fontAlgn="base">
              <a:buFont typeface="Arial" panose="020B0604020202020204" pitchFamily="34" charset="0"/>
              <a:buChar char="•"/>
            </a:pPr>
            <a:r>
              <a:rPr lang="en-US" dirty="0">
                <a:solidFill>
                  <a:srgbClr val="000000"/>
                </a:solidFill>
                <a:latin typeface="Roboto"/>
              </a:rPr>
              <a:t>What is the purpose of the Fibonacci sequence?</a:t>
            </a:r>
          </a:p>
          <a:p>
            <a:pPr fontAlgn="base">
              <a:buFont typeface="Arial" panose="020B0604020202020204" pitchFamily="34" charset="0"/>
              <a:buChar char="•"/>
            </a:pPr>
            <a:r>
              <a:rPr lang="en-US" dirty="0">
                <a:solidFill>
                  <a:srgbClr val="000000"/>
                </a:solidFill>
                <a:latin typeface="Roboto"/>
              </a:rPr>
              <a:t>Why do the Fibonacci sequence numbers sound so good on instruments?</a:t>
            </a:r>
          </a:p>
          <a:p>
            <a:pPr fontAlgn="base">
              <a:buFont typeface="Arial" panose="020B0604020202020204" pitchFamily="34" charset="0"/>
              <a:buChar char="•"/>
            </a:pPr>
            <a:r>
              <a:rPr lang="en-US" dirty="0">
                <a:solidFill>
                  <a:srgbClr val="000000"/>
                </a:solidFill>
                <a:latin typeface="Roboto"/>
              </a:rPr>
              <a:t>Can the Fibonacci sequence be found in other shapes than a swirl?</a:t>
            </a:r>
          </a:p>
          <a:p>
            <a:pPr fontAlgn="base">
              <a:buFont typeface="Arial" panose="020B0604020202020204" pitchFamily="34" charset="0"/>
              <a:buChar char="•"/>
            </a:pPr>
            <a:r>
              <a:rPr lang="en-US" dirty="0">
                <a:solidFill>
                  <a:srgbClr val="000000"/>
                </a:solidFill>
                <a:latin typeface="Roboto"/>
              </a:rPr>
              <a:t>Can Fibonacci be found in technology like phones, laptops, or TVs?  -</a:t>
            </a:r>
            <a:r>
              <a:rPr lang="en-US" b="1" dirty="0">
                <a:solidFill>
                  <a:srgbClr val="000000"/>
                </a:solidFill>
                <a:latin typeface="Roboto"/>
              </a:rPr>
              <a:t>Maddie</a:t>
            </a:r>
          </a:p>
        </p:txBody>
      </p:sp>
      <p:sp>
        <p:nvSpPr>
          <p:cNvPr id="7" name="Slide Number Placeholder 6">
            <a:extLst>
              <a:ext uri="{FF2B5EF4-FFF2-40B4-BE49-F238E27FC236}">
                <a16:creationId xmlns:a16="http://schemas.microsoft.com/office/drawing/2014/main" id="{85E4BA8F-3C46-47E2-AED5-ABEDB6E46029}"/>
              </a:ext>
            </a:extLst>
          </p:cNvPr>
          <p:cNvSpPr>
            <a:spLocks noGrp="1"/>
          </p:cNvSpPr>
          <p:nvPr>
            <p:ph type="sldNum" sz="quarter" idx="12"/>
          </p:nvPr>
        </p:nvSpPr>
        <p:spPr/>
        <p:txBody>
          <a:bodyPr/>
          <a:lstStyle/>
          <a:p>
            <a:fld id="{D14D755F-4500-40BA-8088-224333929DCF}" type="slidenum">
              <a:rPr lang="en-US" smtClean="0"/>
              <a:t>17</a:t>
            </a:fld>
            <a:endParaRPr lang="en-US"/>
          </a:p>
        </p:txBody>
      </p:sp>
      <p:sp>
        <p:nvSpPr>
          <p:cNvPr id="8" name="TextBox 7">
            <a:extLst>
              <a:ext uri="{FF2B5EF4-FFF2-40B4-BE49-F238E27FC236}">
                <a16:creationId xmlns:a16="http://schemas.microsoft.com/office/drawing/2014/main" id="{D9EF6851-3B2F-4C9A-AE82-F44DF31984A5}"/>
              </a:ext>
            </a:extLst>
          </p:cNvPr>
          <p:cNvSpPr txBox="1"/>
          <p:nvPr/>
        </p:nvSpPr>
        <p:spPr>
          <a:xfrm>
            <a:off x="399223" y="5378636"/>
            <a:ext cx="11567604" cy="1200329"/>
          </a:xfrm>
          <a:prstGeom prst="rect">
            <a:avLst/>
          </a:prstGeom>
          <a:noFill/>
        </p:spPr>
        <p:txBody>
          <a:bodyPr wrap="square" rtlCol="0">
            <a:spAutoFit/>
          </a:bodyPr>
          <a:lstStyle/>
          <a:p>
            <a:r>
              <a:rPr lang="en-US" dirty="0"/>
              <a:t>Note: often introducing kids to </a:t>
            </a:r>
          </a:p>
          <a:p>
            <a:pPr marL="285750" indent="-285750">
              <a:buFont typeface="Arial" panose="020B0604020202020204" pitchFamily="34" charset="0"/>
              <a:buChar char="•"/>
            </a:pPr>
            <a:r>
              <a:rPr lang="en-US" dirty="0"/>
              <a:t>notation (such as </a:t>
            </a:r>
            <a:r>
              <a:rPr lang="en-US" dirty="0" err="1"/>
              <a:t>F</a:t>
            </a:r>
            <a:r>
              <a:rPr lang="en-US" baseline="-25000" dirty="0" err="1"/>
              <a:t>n</a:t>
            </a:r>
            <a:r>
              <a:rPr lang="en-US" dirty="0"/>
              <a:t>), </a:t>
            </a:r>
          </a:p>
          <a:p>
            <a:pPr marL="285750" indent="-285750">
              <a:buFont typeface="Arial" panose="020B0604020202020204" pitchFamily="34" charset="0"/>
              <a:buChar char="•"/>
            </a:pPr>
            <a:r>
              <a:rPr lang="en-US" dirty="0"/>
              <a:t>seeing how notation matters / helps, </a:t>
            </a:r>
          </a:p>
          <a:p>
            <a:pPr marL="285750" indent="-285750">
              <a:buFont typeface="Arial" panose="020B0604020202020204" pitchFamily="34" charset="0"/>
              <a:buChar char="•"/>
            </a:pPr>
            <a:r>
              <a:rPr lang="en-US" dirty="0"/>
              <a:t>Spreadsheets (to generate list)….</a:t>
            </a:r>
          </a:p>
        </p:txBody>
      </p:sp>
    </p:spTree>
    <p:extLst>
      <p:ext uri="{BB962C8B-B14F-4D97-AF65-F5344CB8AC3E}">
        <p14:creationId xmlns:p14="http://schemas.microsoft.com/office/powerpoint/2010/main" val="2314386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1ACFF8-FA68-46D4-8ACA-E81F7B1CF475}"/>
              </a:ext>
            </a:extLst>
          </p:cNvPr>
          <p:cNvSpPr/>
          <p:nvPr/>
        </p:nvSpPr>
        <p:spPr>
          <a:xfrm>
            <a:off x="70749" y="66128"/>
            <a:ext cx="12049389" cy="707886"/>
          </a:xfrm>
          <a:prstGeom prst="rect">
            <a:avLst/>
          </a:prstGeom>
        </p:spPr>
        <p:txBody>
          <a:bodyPr wrap="none">
            <a:spAutoFit/>
          </a:bodyPr>
          <a:lstStyle/>
          <a:p>
            <a:r>
              <a:rPr lang="en-US" sz="4000" dirty="0">
                <a:solidFill>
                  <a:srgbClr val="FF0000"/>
                </a:solidFill>
              </a:rPr>
              <a:t>What do you observe?  1, 1, 2, 3, 5, 8, 13, 21, 34, 55, 89…</a:t>
            </a:r>
            <a:endParaRPr lang="en-US" sz="4000" i="1" dirty="0">
              <a:solidFill>
                <a:srgbClr val="FF0000"/>
              </a:solidFill>
            </a:endParaRPr>
          </a:p>
        </p:txBody>
      </p:sp>
      <p:sp>
        <p:nvSpPr>
          <p:cNvPr id="6" name="TextBox 5">
            <a:extLst>
              <a:ext uri="{FF2B5EF4-FFF2-40B4-BE49-F238E27FC236}">
                <a16:creationId xmlns:a16="http://schemas.microsoft.com/office/drawing/2014/main" id="{A2D31830-4533-4906-A626-5DC03754644D}"/>
              </a:ext>
            </a:extLst>
          </p:cNvPr>
          <p:cNvSpPr txBox="1"/>
          <p:nvPr/>
        </p:nvSpPr>
        <p:spPr>
          <a:xfrm>
            <a:off x="226842" y="314449"/>
            <a:ext cx="11328829" cy="2677656"/>
          </a:xfrm>
          <a:prstGeom prst="rect">
            <a:avLst/>
          </a:prstGeom>
          <a:noFill/>
        </p:spPr>
        <p:txBody>
          <a:bodyPr wrap="square" rtlCol="0">
            <a:spAutoFit/>
          </a:bodyPr>
          <a:lstStyle/>
          <a:p>
            <a:endParaRPr lang="en-US" sz="2500" dirty="0"/>
          </a:p>
          <a:p>
            <a:r>
              <a:rPr lang="en-US" sz="2500" b="1" dirty="0"/>
              <a:t>One of my college research student (Justin </a:t>
            </a:r>
            <a:r>
              <a:rPr lang="en-US" sz="2500" b="1" dirty="0" err="1"/>
              <a:t>Cheigh</a:t>
            </a:r>
            <a:r>
              <a:rPr lang="en-US" sz="2500" b="1" dirty="0"/>
              <a:t>):</a:t>
            </a:r>
          </a:p>
          <a:p>
            <a:r>
              <a:rPr lang="en-US" sz="2500" dirty="0"/>
              <a:t>	Does every Fibonacci number have a 1, 2, 3, 5 or 8 as one of its digits…?</a:t>
            </a:r>
          </a:p>
          <a:p>
            <a:endParaRPr lang="en-US" sz="2500" dirty="0"/>
          </a:p>
          <a:p>
            <a:r>
              <a:rPr lang="en-US" sz="2500" dirty="0"/>
              <a:t>Math outreach led to an interesting (and new?) question.</a:t>
            </a:r>
          </a:p>
          <a:p>
            <a:r>
              <a:rPr lang="en-US" sz="2500" b="1" i="1" dirty="0">
                <a:solidFill>
                  <a:srgbClr val="7030A0"/>
                </a:solidFill>
              </a:rPr>
              <a:t>	</a:t>
            </a:r>
          </a:p>
          <a:p>
            <a:pPr marL="285750" indent="-285750">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4C0A7D4D-A89C-47E7-9597-A60EC6D98D52}"/>
              </a:ext>
            </a:extLst>
          </p:cNvPr>
          <p:cNvSpPr>
            <a:spLocks noGrp="1"/>
          </p:cNvSpPr>
          <p:nvPr>
            <p:ph type="sldNum" sz="quarter" idx="12"/>
          </p:nvPr>
        </p:nvSpPr>
        <p:spPr/>
        <p:txBody>
          <a:bodyPr/>
          <a:lstStyle/>
          <a:p>
            <a:fld id="{D14D755F-4500-40BA-8088-224333929DCF}" type="slidenum">
              <a:rPr lang="en-US" smtClean="0"/>
              <a:t>18</a:t>
            </a:fld>
            <a:endParaRPr lang="en-US"/>
          </a:p>
        </p:txBody>
      </p:sp>
    </p:spTree>
    <p:extLst>
      <p:ext uri="{BB962C8B-B14F-4D97-AF65-F5344CB8AC3E}">
        <p14:creationId xmlns:p14="http://schemas.microsoft.com/office/powerpoint/2010/main" val="976551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1ACFF8-FA68-46D4-8ACA-E81F7B1CF475}"/>
              </a:ext>
            </a:extLst>
          </p:cNvPr>
          <p:cNvSpPr/>
          <p:nvPr/>
        </p:nvSpPr>
        <p:spPr>
          <a:xfrm>
            <a:off x="70749" y="66128"/>
            <a:ext cx="12049389" cy="707886"/>
          </a:xfrm>
          <a:prstGeom prst="rect">
            <a:avLst/>
          </a:prstGeom>
        </p:spPr>
        <p:txBody>
          <a:bodyPr wrap="none">
            <a:spAutoFit/>
          </a:bodyPr>
          <a:lstStyle/>
          <a:p>
            <a:r>
              <a:rPr lang="en-US" sz="4000" dirty="0">
                <a:solidFill>
                  <a:srgbClr val="FF0000"/>
                </a:solidFill>
              </a:rPr>
              <a:t>What do you observe?  1, 1, 2, 3, 5, 8, 13, 21, 34, 55, 89…</a:t>
            </a:r>
            <a:endParaRPr lang="en-US" sz="4000" i="1" dirty="0">
              <a:solidFill>
                <a:srgbClr val="FF0000"/>
              </a:solidFill>
            </a:endParaRPr>
          </a:p>
        </p:txBody>
      </p:sp>
      <p:sp>
        <p:nvSpPr>
          <p:cNvPr id="6" name="TextBox 5">
            <a:extLst>
              <a:ext uri="{FF2B5EF4-FFF2-40B4-BE49-F238E27FC236}">
                <a16:creationId xmlns:a16="http://schemas.microsoft.com/office/drawing/2014/main" id="{A2D31830-4533-4906-A626-5DC03754644D}"/>
              </a:ext>
            </a:extLst>
          </p:cNvPr>
          <p:cNvSpPr txBox="1"/>
          <p:nvPr/>
        </p:nvSpPr>
        <p:spPr>
          <a:xfrm>
            <a:off x="226842" y="314449"/>
            <a:ext cx="11328829" cy="4216539"/>
          </a:xfrm>
          <a:prstGeom prst="rect">
            <a:avLst/>
          </a:prstGeom>
          <a:noFill/>
        </p:spPr>
        <p:txBody>
          <a:bodyPr wrap="square" rtlCol="0">
            <a:spAutoFit/>
          </a:bodyPr>
          <a:lstStyle/>
          <a:p>
            <a:endParaRPr lang="en-US" sz="2500" dirty="0"/>
          </a:p>
          <a:p>
            <a:r>
              <a:rPr lang="en-US" sz="2500" b="1" dirty="0"/>
              <a:t>One of my college research student (Justin </a:t>
            </a:r>
            <a:r>
              <a:rPr lang="en-US" sz="2500" b="1" dirty="0" err="1"/>
              <a:t>Cheigh</a:t>
            </a:r>
            <a:r>
              <a:rPr lang="en-US" sz="2500" b="1" dirty="0"/>
              <a:t>):</a:t>
            </a:r>
          </a:p>
          <a:p>
            <a:r>
              <a:rPr lang="en-US" sz="2500" dirty="0"/>
              <a:t>	Does every Fibonacci number have a 1, 2, 3, 5 or 8 as one of its digits…?</a:t>
            </a:r>
          </a:p>
          <a:p>
            <a:endParaRPr lang="en-US" sz="2500" dirty="0"/>
          </a:p>
          <a:p>
            <a:r>
              <a:rPr lang="en-US" sz="2500" dirty="0"/>
              <a:t>Math outreach led to an interesting (and new?) question.</a:t>
            </a:r>
          </a:p>
          <a:p>
            <a:r>
              <a:rPr lang="en-US" sz="2500" dirty="0"/>
              <a:t>	</a:t>
            </a:r>
          </a:p>
          <a:p>
            <a:r>
              <a:rPr lang="en-US" sz="2500" b="1" i="1" dirty="0">
                <a:solidFill>
                  <a:srgbClr val="7030A0"/>
                </a:solidFill>
              </a:rPr>
              <a:t>Question: Given a base B, for what subsets S of {0, 1, …, B-1} must either all or all sufficiently large numbers always have at least one digit in S? What if S is a set of pairs of digits?</a:t>
            </a:r>
          </a:p>
          <a:p>
            <a:endParaRPr lang="en-US" sz="2500" b="1" i="1" dirty="0">
              <a:solidFill>
                <a:srgbClr val="7030A0"/>
              </a:solidFill>
            </a:endParaRPr>
          </a:p>
          <a:p>
            <a:pPr marL="285750" indent="-285750">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4C0A7D4D-A89C-47E7-9597-A60EC6D98D52}"/>
              </a:ext>
            </a:extLst>
          </p:cNvPr>
          <p:cNvSpPr>
            <a:spLocks noGrp="1"/>
          </p:cNvSpPr>
          <p:nvPr>
            <p:ph type="sldNum" sz="quarter" idx="12"/>
          </p:nvPr>
        </p:nvSpPr>
        <p:spPr/>
        <p:txBody>
          <a:bodyPr/>
          <a:lstStyle/>
          <a:p>
            <a:fld id="{D14D755F-4500-40BA-8088-224333929DCF}" type="slidenum">
              <a:rPr lang="en-US" smtClean="0"/>
              <a:t>19</a:t>
            </a:fld>
            <a:endParaRPr lang="en-US"/>
          </a:p>
        </p:txBody>
      </p:sp>
    </p:spTree>
    <p:extLst>
      <p:ext uri="{BB962C8B-B14F-4D97-AF65-F5344CB8AC3E}">
        <p14:creationId xmlns:p14="http://schemas.microsoft.com/office/powerpoint/2010/main" val="786840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6B6F-FE51-4BE6-9EAF-F3F4DAD03A95}"/>
              </a:ext>
            </a:extLst>
          </p:cNvPr>
          <p:cNvSpPr>
            <a:spLocks noGrp="1"/>
          </p:cNvSpPr>
          <p:nvPr>
            <p:ph type="title"/>
          </p:nvPr>
        </p:nvSpPr>
        <p:spPr/>
        <p:txBody>
          <a:bodyPr/>
          <a:lstStyle/>
          <a:p>
            <a:r>
              <a:rPr lang="en-US" dirty="0"/>
              <a:t> </a:t>
            </a:r>
          </a:p>
        </p:txBody>
      </p:sp>
      <p:sp>
        <p:nvSpPr>
          <p:cNvPr id="3" name="TextBox 2">
            <a:extLst>
              <a:ext uri="{FF2B5EF4-FFF2-40B4-BE49-F238E27FC236}">
                <a16:creationId xmlns:a16="http://schemas.microsoft.com/office/drawing/2014/main" id="{2AA9EFDC-BEC0-4CB6-B98B-161B510FE496}"/>
              </a:ext>
            </a:extLst>
          </p:cNvPr>
          <p:cNvSpPr txBox="1"/>
          <p:nvPr/>
        </p:nvSpPr>
        <p:spPr>
          <a:xfrm>
            <a:off x="270345" y="490359"/>
            <a:ext cx="10940995" cy="4062651"/>
          </a:xfrm>
          <a:prstGeom prst="rect">
            <a:avLst/>
          </a:prstGeom>
          <a:noFill/>
        </p:spPr>
        <p:txBody>
          <a:bodyPr wrap="square" rtlCol="0">
            <a:spAutoFit/>
          </a:bodyPr>
          <a:lstStyle/>
          <a:p>
            <a:r>
              <a:rPr lang="en-US" sz="8000" b="1" dirty="0">
                <a:solidFill>
                  <a:srgbClr val="FF0000"/>
                </a:solidFill>
              </a:rPr>
              <a:t>Outline:</a:t>
            </a:r>
          </a:p>
          <a:p>
            <a:endParaRPr lang="en-US" dirty="0"/>
          </a:p>
          <a:p>
            <a:pPr marL="285750" indent="-285750">
              <a:buFont typeface="Arial" panose="020B0604020202020204" pitchFamily="34" charset="0"/>
              <a:buChar char="•"/>
            </a:pPr>
            <a:r>
              <a:rPr lang="en-US" sz="4000" dirty="0"/>
              <a:t>Discuss efforts to engage/excite young students.</a:t>
            </a:r>
          </a:p>
          <a:p>
            <a:pPr marL="285750" indent="-285750">
              <a:buFont typeface="Arial" panose="020B0604020202020204" pitchFamily="34" charset="0"/>
              <a:buChar char="•"/>
            </a:pPr>
            <a:endParaRPr lang="en-US" sz="4000" dirty="0"/>
          </a:p>
          <a:p>
            <a:pPr marL="285750" indent="-285750">
              <a:buFont typeface="Arial" panose="020B0604020202020204" pitchFamily="34" charset="0"/>
              <a:buChar char="•"/>
            </a:pPr>
            <a:r>
              <a:rPr lang="en-US" sz="4000" dirty="0"/>
              <a:t>Highlight interplay of math outreach and math research.</a:t>
            </a:r>
          </a:p>
        </p:txBody>
      </p:sp>
      <p:pic>
        <p:nvPicPr>
          <p:cNvPr id="4" name="Picture 3">
            <a:extLst>
              <a:ext uri="{FF2B5EF4-FFF2-40B4-BE49-F238E27FC236}">
                <a16:creationId xmlns:a16="http://schemas.microsoft.com/office/drawing/2014/main" id="{92C6EE20-FDFA-48C3-A195-BB616250C196}"/>
              </a:ext>
            </a:extLst>
          </p:cNvPr>
          <p:cNvPicPr>
            <a:picLocks noChangeAspect="1"/>
          </p:cNvPicPr>
          <p:nvPr/>
        </p:nvPicPr>
        <p:blipFill>
          <a:blip r:embed="rId2"/>
          <a:stretch>
            <a:fillRect/>
          </a:stretch>
        </p:blipFill>
        <p:spPr>
          <a:xfrm>
            <a:off x="5011976" y="3834312"/>
            <a:ext cx="6270594" cy="2817366"/>
          </a:xfrm>
          <a:prstGeom prst="rect">
            <a:avLst/>
          </a:prstGeom>
        </p:spPr>
      </p:pic>
      <p:sp>
        <p:nvSpPr>
          <p:cNvPr id="5" name="Slide Number Placeholder 4">
            <a:extLst>
              <a:ext uri="{FF2B5EF4-FFF2-40B4-BE49-F238E27FC236}">
                <a16:creationId xmlns:a16="http://schemas.microsoft.com/office/drawing/2014/main" id="{05F16434-AB17-4530-BA59-4DB554F36D58}"/>
              </a:ext>
            </a:extLst>
          </p:cNvPr>
          <p:cNvSpPr>
            <a:spLocks noGrp="1"/>
          </p:cNvSpPr>
          <p:nvPr>
            <p:ph type="sldNum" sz="quarter" idx="12"/>
          </p:nvPr>
        </p:nvSpPr>
        <p:spPr/>
        <p:txBody>
          <a:bodyPr/>
          <a:lstStyle/>
          <a:p>
            <a:fld id="{D14D755F-4500-40BA-8088-224333929DCF}" type="slidenum">
              <a:rPr lang="en-US" smtClean="0"/>
              <a:t>2</a:t>
            </a:fld>
            <a:endParaRPr lang="en-US"/>
          </a:p>
        </p:txBody>
      </p:sp>
    </p:spTree>
    <p:extLst>
      <p:ext uri="{BB962C8B-B14F-4D97-AF65-F5344CB8AC3E}">
        <p14:creationId xmlns:p14="http://schemas.microsoft.com/office/powerpoint/2010/main" val="754816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1ACFF8-FA68-46D4-8ACA-E81F7B1CF475}"/>
              </a:ext>
            </a:extLst>
          </p:cNvPr>
          <p:cNvSpPr/>
          <p:nvPr/>
        </p:nvSpPr>
        <p:spPr>
          <a:xfrm>
            <a:off x="70749" y="66128"/>
            <a:ext cx="12049389" cy="707886"/>
          </a:xfrm>
          <a:prstGeom prst="rect">
            <a:avLst/>
          </a:prstGeom>
        </p:spPr>
        <p:txBody>
          <a:bodyPr wrap="none">
            <a:spAutoFit/>
          </a:bodyPr>
          <a:lstStyle/>
          <a:p>
            <a:r>
              <a:rPr lang="en-US" sz="4000" dirty="0">
                <a:solidFill>
                  <a:srgbClr val="FF0000"/>
                </a:solidFill>
              </a:rPr>
              <a:t>What do you observe?  1, 1, 2, 3, 5, 8, 13, 21, 34</a:t>
            </a:r>
            <a:r>
              <a:rPr lang="en-US" sz="4000">
                <a:solidFill>
                  <a:srgbClr val="FF0000"/>
                </a:solidFill>
              </a:rPr>
              <a:t>, 55, </a:t>
            </a:r>
            <a:r>
              <a:rPr lang="en-US" sz="4000" dirty="0">
                <a:solidFill>
                  <a:srgbClr val="FF0000"/>
                </a:solidFill>
              </a:rPr>
              <a:t>89…</a:t>
            </a:r>
            <a:endParaRPr lang="en-US" sz="4000" i="1" dirty="0">
              <a:solidFill>
                <a:srgbClr val="FF0000"/>
              </a:solidFill>
            </a:endParaRPr>
          </a:p>
        </p:txBody>
      </p:sp>
      <p:sp>
        <p:nvSpPr>
          <p:cNvPr id="6" name="TextBox 5">
            <a:extLst>
              <a:ext uri="{FF2B5EF4-FFF2-40B4-BE49-F238E27FC236}">
                <a16:creationId xmlns:a16="http://schemas.microsoft.com/office/drawing/2014/main" id="{A2D31830-4533-4906-A626-5DC03754644D}"/>
              </a:ext>
            </a:extLst>
          </p:cNvPr>
          <p:cNvSpPr txBox="1"/>
          <p:nvPr/>
        </p:nvSpPr>
        <p:spPr>
          <a:xfrm>
            <a:off x="226842" y="314449"/>
            <a:ext cx="11328829" cy="6524863"/>
          </a:xfrm>
          <a:prstGeom prst="rect">
            <a:avLst/>
          </a:prstGeom>
          <a:noFill/>
        </p:spPr>
        <p:txBody>
          <a:bodyPr wrap="square" rtlCol="0">
            <a:spAutoFit/>
          </a:bodyPr>
          <a:lstStyle/>
          <a:p>
            <a:endParaRPr lang="en-US" sz="2500" dirty="0"/>
          </a:p>
          <a:p>
            <a:r>
              <a:rPr lang="en-US" sz="2500" b="1" dirty="0"/>
              <a:t>One of my college research student (Justin </a:t>
            </a:r>
            <a:r>
              <a:rPr lang="en-US" sz="2500" b="1" dirty="0" err="1"/>
              <a:t>Cheigh</a:t>
            </a:r>
            <a:r>
              <a:rPr lang="en-US" sz="2500" b="1" dirty="0"/>
              <a:t>):</a:t>
            </a:r>
          </a:p>
          <a:p>
            <a:r>
              <a:rPr lang="en-US" sz="2500" dirty="0"/>
              <a:t>	Does every Fibonacci number have a 1, 2, 3, 5 or 8 as one of its digits…?</a:t>
            </a:r>
          </a:p>
          <a:p>
            <a:endParaRPr lang="en-US" sz="2500" dirty="0"/>
          </a:p>
          <a:p>
            <a:r>
              <a:rPr lang="en-US" sz="2500" dirty="0"/>
              <a:t>Math outreach led to an interesting (and new?) question.</a:t>
            </a:r>
          </a:p>
          <a:p>
            <a:r>
              <a:rPr lang="en-US" sz="2500" dirty="0"/>
              <a:t>	</a:t>
            </a:r>
          </a:p>
          <a:p>
            <a:r>
              <a:rPr lang="en-US" sz="2500" b="1" i="1" dirty="0">
                <a:solidFill>
                  <a:srgbClr val="7030A0"/>
                </a:solidFill>
              </a:rPr>
              <a:t>Question: Given a base B, for what subsets S of {0, 1, …, B-1} must either all or all sufficiently large numbers always have at least one digit in S? What if S is a set of pairs of digits?</a:t>
            </a:r>
          </a:p>
          <a:p>
            <a:endParaRPr lang="en-US" sz="2500" b="1" i="1" dirty="0">
              <a:solidFill>
                <a:srgbClr val="7030A0"/>
              </a:solidFill>
            </a:endParaRPr>
          </a:p>
          <a:p>
            <a:r>
              <a:rPr lang="en-US" sz="2500" b="1" i="1" dirty="0">
                <a:solidFill>
                  <a:srgbClr val="7030A0"/>
                </a:solidFill>
              </a:rPr>
              <a:t>Partial Answer: all Fibonacci numbers contain:</a:t>
            </a:r>
          </a:p>
          <a:p>
            <a:r>
              <a:rPr lang="en-US" sz="2500" b="1" i="1" dirty="0">
                <a:solidFill>
                  <a:srgbClr val="7030A0"/>
                </a:solidFill>
              </a:rPr>
              <a:t>• a digit in {0,  . . .  , 9} \ {6}</a:t>
            </a:r>
          </a:p>
          <a:p>
            <a:r>
              <a:rPr lang="en-US" sz="2500" b="1" i="1" dirty="0">
                <a:solidFill>
                  <a:srgbClr val="7030A0"/>
                </a:solidFill>
              </a:rPr>
              <a:t>• a digit in {0,  . . . , 9} \ {4}</a:t>
            </a:r>
          </a:p>
          <a:p>
            <a:r>
              <a:rPr lang="en-US" sz="2500" b="1" i="1" dirty="0">
                <a:solidFill>
                  <a:srgbClr val="7030A0"/>
                </a:solidFill>
              </a:rPr>
              <a:t>• a digit in {0, . . . , 9} \ {2} (disregarding F</a:t>
            </a:r>
            <a:r>
              <a:rPr lang="en-US" sz="2500" b="1" i="1" baseline="-25000" dirty="0">
                <a:solidFill>
                  <a:srgbClr val="7030A0"/>
                </a:solidFill>
              </a:rPr>
              <a:t>2</a:t>
            </a:r>
            <a:r>
              <a:rPr lang="en-US" sz="2500" b="1" i="1" dirty="0">
                <a:solidFill>
                  <a:srgbClr val="7030A0"/>
                </a:solidFill>
              </a:rPr>
              <a:t> = 2, so all sufficiently large!)</a:t>
            </a:r>
          </a:p>
          <a:p>
            <a:r>
              <a:rPr lang="en-US" sz="2500" b="1" i="1" dirty="0">
                <a:solidFill>
                  <a:srgbClr val="7030A0"/>
                </a:solidFill>
              </a:rPr>
              <a:t>SMALL ‘22 (especially Guilherme Zeus </a:t>
            </a:r>
            <a:r>
              <a:rPr lang="en-US" sz="2500" b="1" i="1" dirty="0" err="1">
                <a:solidFill>
                  <a:srgbClr val="7030A0"/>
                </a:solidFill>
              </a:rPr>
              <a:t>Dantas</a:t>
            </a:r>
            <a:r>
              <a:rPr lang="en-US" sz="2500" b="1" i="1" dirty="0">
                <a:solidFill>
                  <a:srgbClr val="7030A0"/>
                </a:solidFill>
              </a:rPr>
              <a:t> E Moura, Annika Mauro, Zoe </a:t>
            </a:r>
            <a:r>
              <a:rPr lang="en-US" sz="2500" b="1" i="1" dirty="0" err="1">
                <a:solidFill>
                  <a:srgbClr val="7030A0"/>
                </a:solidFill>
              </a:rPr>
              <a:t>Mcdonald</a:t>
            </a:r>
            <a:r>
              <a:rPr lang="en-US" sz="2500" b="1" i="1" dirty="0">
                <a:solidFill>
                  <a:srgbClr val="7030A0"/>
                </a:solidFill>
              </a:rPr>
              <a:t>, Santiago Velazquez).	</a:t>
            </a:r>
          </a:p>
          <a:p>
            <a:pPr marL="285750" indent="-285750">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4C0A7D4D-A89C-47E7-9597-A60EC6D98D52}"/>
              </a:ext>
            </a:extLst>
          </p:cNvPr>
          <p:cNvSpPr>
            <a:spLocks noGrp="1"/>
          </p:cNvSpPr>
          <p:nvPr>
            <p:ph type="sldNum" sz="quarter" idx="12"/>
          </p:nvPr>
        </p:nvSpPr>
        <p:spPr/>
        <p:txBody>
          <a:bodyPr/>
          <a:lstStyle/>
          <a:p>
            <a:fld id="{D14D755F-4500-40BA-8088-224333929DCF}" type="slidenum">
              <a:rPr lang="en-US" smtClean="0"/>
              <a:t>20</a:t>
            </a:fld>
            <a:endParaRPr lang="en-US"/>
          </a:p>
        </p:txBody>
      </p:sp>
    </p:spTree>
    <p:extLst>
      <p:ext uri="{BB962C8B-B14F-4D97-AF65-F5344CB8AC3E}">
        <p14:creationId xmlns:p14="http://schemas.microsoft.com/office/powerpoint/2010/main" val="609971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6B6F-FE51-4BE6-9EAF-F3F4DAD03A95}"/>
              </a:ext>
            </a:extLst>
          </p:cNvPr>
          <p:cNvSpPr>
            <a:spLocks noGrp="1"/>
          </p:cNvSpPr>
          <p:nvPr>
            <p:ph type="title"/>
          </p:nvPr>
        </p:nvSpPr>
        <p:spPr/>
        <p:txBody>
          <a:bodyPr/>
          <a:lstStyle/>
          <a:p>
            <a:r>
              <a:rPr lang="en-US" dirty="0"/>
              <a:t> </a:t>
            </a:r>
          </a:p>
        </p:txBody>
      </p:sp>
      <p:sp>
        <p:nvSpPr>
          <p:cNvPr id="3" name="Slide Number Placeholder 2">
            <a:extLst>
              <a:ext uri="{FF2B5EF4-FFF2-40B4-BE49-F238E27FC236}">
                <a16:creationId xmlns:a16="http://schemas.microsoft.com/office/drawing/2014/main" id="{12724A76-BD89-4708-9957-F310ACBAA963}"/>
              </a:ext>
            </a:extLst>
          </p:cNvPr>
          <p:cNvSpPr>
            <a:spLocks noGrp="1"/>
          </p:cNvSpPr>
          <p:nvPr>
            <p:ph type="sldNum" sz="quarter" idx="12"/>
          </p:nvPr>
        </p:nvSpPr>
        <p:spPr/>
        <p:txBody>
          <a:bodyPr/>
          <a:lstStyle/>
          <a:p>
            <a:fld id="{D14D755F-4500-40BA-8088-224333929DCF}" type="slidenum">
              <a:rPr lang="en-US" smtClean="0"/>
              <a:t>21</a:t>
            </a:fld>
            <a:endParaRPr lang="en-US"/>
          </a:p>
        </p:txBody>
      </p:sp>
      <p:pic>
        <p:nvPicPr>
          <p:cNvPr id="4" name="Picture 3">
            <a:extLst>
              <a:ext uri="{FF2B5EF4-FFF2-40B4-BE49-F238E27FC236}">
                <a16:creationId xmlns:a16="http://schemas.microsoft.com/office/drawing/2014/main" id="{DFA0C8EE-7988-422A-9B54-823F83D0494A}"/>
              </a:ext>
            </a:extLst>
          </p:cNvPr>
          <p:cNvPicPr>
            <a:picLocks noChangeAspect="1"/>
          </p:cNvPicPr>
          <p:nvPr/>
        </p:nvPicPr>
        <p:blipFill>
          <a:blip r:embed="rId2"/>
          <a:stretch>
            <a:fillRect/>
          </a:stretch>
        </p:blipFill>
        <p:spPr>
          <a:xfrm>
            <a:off x="2814599" y="1601311"/>
            <a:ext cx="6320145" cy="4316196"/>
          </a:xfrm>
          <a:prstGeom prst="rect">
            <a:avLst/>
          </a:prstGeom>
        </p:spPr>
      </p:pic>
      <p:sp>
        <p:nvSpPr>
          <p:cNvPr id="5" name="TextBox 4">
            <a:extLst>
              <a:ext uri="{FF2B5EF4-FFF2-40B4-BE49-F238E27FC236}">
                <a16:creationId xmlns:a16="http://schemas.microsoft.com/office/drawing/2014/main" id="{97F31E9B-4F8A-403B-8E24-639029B96E13}"/>
              </a:ext>
            </a:extLst>
          </p:cNvPr>
          <p:cNvSpPr txBox="1"/>
          <p:nvPr/>
        </p:nvSpPr>
        <p:spPr>
          <a:xfrm>
            <a:off x="319596" y="221942"/>
            <a:ext cx="11310152" cy="1631216"/>
          </a:xfrm>
          <a:prstGeom prst="rect">
            <a:avLst/>
          </a:prstGeom>
          <a:noFill/>
        </p:spPr>
        <p:txBody>
          <a:bodyPr wrap="square" rtlCol="0">
            <a:spAutoFit/>
          </a:bodyPr>
          <a:lstStyle/>
          <a:p>
            <a:pPr algn="ctr"/>
            <a:r>
              <a:rPr lang="en-US" sz="10000" dirty="0" err="1">
                <a:solidFill>
                  <a:srgbClr val="FF0000"/>
                </a:solidFill>
                <a:latin typeface="Algerian" panose="04020705040A02060702" pitchFamily="82" charset="0"/>
              </a:rPr>
              <a:t>Hvala</a:t>
            </a:r>
            <a:r>
              <a:rPr lang="en-US" sz="10000" dirty="0">
                <a:solidFill>
                  <a:srgbClr val="FF0000"/>
                </a:solidFill>
                <a:latin typeface="Algerian" panose="04020705040A02060702" pitchFamily="82" charset="0"/>
              </a:rPr>
              <a:t>!</a:t>
            </a:r>
          </a:p>
        </p:txBody>
      </p:sp>
      <p:sp>
        <p:nvSpPr>
          <p:cNvPr id="6" name="Rectangle 5">
            <a:extLst>
              <a:ext uri="{FF2B5EF4-FFF2-40B4-BE49-F238E27FC236}">
                <a16:creationId xmlns:a16="http://schemas.microsoft.com/office/drawing/2014/main" id="{BD46721B-6BFE-449F-9A7D-D280DBFBEFC9}"/>
              </a:ext>
            </a:extLst>
          </p:cNvPr>
          <p:cNvSpPr/>
          <p:nvPr/>
        </p:nvSpPr>
        <p:spPr>
          <a:xfrm>
            <a:off x="187909" y="6009214"/>
            <a:ext cx="11573523" cy="369332"/>
          </a:xfrm>
          <a:prstGeom prst="rect">
            <a:avLst/>
          </a:prstGeom>
        </p:spPr>
        <p:txBody>
          <a:bodyPr wrap="square">
            <a:spAutoFit/>
          </a:bodyPr>
          <a:lstStyle/>
          <a:p>
            <a:r>
              <a:rPr lang="en-US" dirty="0"/>
              <a:t>Work supported by NSF Grant DMS1947438, Harvey Mudd, Michigan and Williams, and the Journal of Number Theory.</a:t>
            </a:r>
          </a:p>
        </p:txBody>
      </p:sp>
    </p:spTree>
    <p:extLst>
      <p:ext uri="{BB962C8B-B14F-4D97-AF65-F5344CB8AC3E}">
        <p14:creationId xmlns:p14="http://schemas.microsoft.com/office/powerpoint/2010/main" val="2269762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6B6F-FE51-4BE6-9EAF-F3F4DAD03A95}"/>
              </a:ext>
            </a:extLst>
          </p:cNvPr>
          <p:cNvSpPr>
            <a:spLocks noGrp="1"/>
          </p:cNvSpPr>
          <p:nvPr>
            <p:ph type="title"/>
          </p:nvPr>
        </p:nvSpPr>
        <p:spPr/>
        <p:txBody>
          <a:bodyPr/>
          <a:lstStyle/>
          <a:p>
            <a:r>
              <a:rPr lang="en-US" dirty="0"/>
              <a:t> </a:t>
            </a:r>
          </a:p>
        </p:txBody>
      </p:sp>
      <p:pic>
        <p:nvPicPr>
          <p:cNvPr id="3" name="Picture 2">
            <a:extLst>
              <a:ext uri="{FF2B5EF4-FFF2-40B4-BE49-F238E27FC236}">
                <a16:creationId xmlns:a16="http://schemas.microsoft.com/office/drawing/2014/main" id="{FFCAE7D7-4BC7-411E-8623-E03E379E9239}"/>
              </a:ext>
            </a:extLst>
          </p:cNvPr>
          <p:cNvPicPr>
            <a:picLocks noChangeAspect="1"/>
          </p:cNvPicPr>
          <p:nvPr/>
        </p:nvPicPr>
        <p:blipFill>
          <a:blip r:embed="rId2"/>
          <a:stretch>
            <a:fillRect/>
          </a:stretch>
        </p:blipFill>
        <p:spPr>
          <a:xfrm>
            <a:off x="85941" y="233908"/>
            <a:ext cx="11581783" cy="4960326"/>
          </a:xfrm>
          <a:prstGeom prst="rect">
            <a:avLst/>
          </a:prstGeom>
        </p:spPr>
      </p:pic>
      <p:sp>
        <p:nvSpPr>
          <p:cNvPr id="4" name="Slide Number Placeholder 3">
            <a:extLst>
              <a:ext uri="{FF2B5EF4-FFF2-40B4-BE49-F238E27FC236}">
                <a16:creationId xmlns:a16="http://schemas.microsoft.com/office/drawing/2014/main" id="{71CACFBB-54A9-4269-A3B8-37B1F3E8CFF2}"/>
              </a:ext>
            </a:extLst>
          </p:cNvPr>
          <p:cNvSpPr>
            <a:spLocks noGrp="1"/>
          </p:cNvSpPr>
          <p:nvPr>
            <p:ph type="sldNum" sz="quarter" idx="12"/>
          </p:nvPr>
        </p:nvSpPr>
        <p:spPr/>
        <p:txBody>
          <a:bodyPr/>
          <a:lstStyle/>
          <a:p>
            <a:fld id="{D14D755F-4500-40BA-8088-224333929DCF}" type="slidenum">
              <a:rPr lang="en-US" smtClean="0"/>
              <a:t>3</a:t>
            </a:fld>
            <a:endParaRPr lang="en-US"/>
          </a:p>
        </p:txBody>
      </p:sp>
      <p:sp>
        <p:nvSpPr>
          <p:cNvPr id="5" name="Rectangle 4">
            <a:extLst>
              <a:ext uri="{FF2B5EF4-FFF2-40B4-BE49-F238E27FC236}">
                <a16:creationId xmlns:a16="http://schemas.microsoft.com/office/drawing/2014/main" id="{FF4340BA-CEF8-45E8-88C4-E9D0FD12277A}"/>
              </a:ext>
            </a:extLst>
          </p:cNvPr>
          <p:cNvSpPr/>
          <p:nvPr/>
        </p:nvSpPr>
        <p:spPr>
          <a:xfrm>
            <a:off x="267384" y="5405959"/>
            <a:ext cx="11486651" cy="1015663"/>
          </a:xfrm>
          <a:prstGeom prst="rect">
            <a:avLst/>
          </a:prstGeom>
        </p:spPr>
        <p:txBody>
          <a:bodyPr wrap="square">
            <a:spAutoFit/>
          </a:bodyPr>
          <a:lstStyle/>
          <a:p>
            <a:r>
              <a:rPr lang="en-US" sz="6000" dirty="0">
                <a:solidFill>
                  <a:srgbClr val="FF0000"/>
                </a:solidFill>
              </a:rPr>
              <a:t>If you can place two you win!</a:t>
            </a:r>
            <a:endParaRPr lang="en-US" sz="6000" i="1" dirty="0">
              <a:solidFill>
                <a:srgbClr val="FF0000"/>
              </a:solidFill>
            </a:endParaRPr>
          </a:p>
        </p:txBody>
      </p:sp>
    </p:spTree>
    <p:extLst>
      <p:ext uri="{BB962C8B-B14F-4D97-AF65-F5344CB8AC3E}">
        <p14:creationId xmlns:p14="http://schemas.microsoft.com/office/powerpoint/2010/main" val="1780903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6B6F-FE51-4BE6-9EAF-F3F4DAD03A95}"/>
              </a:ext>
            </a:extLst>
          </p:cNvPr>
          <p:cNvSpPr>
            <a:spLocks noGrp="1"/>
          </p:cNvSpPr>
          <p:nvPr>
            <p:ph type="title"/>
          </p:nvPr>
        </p:nvSpPr>
        <p:spPr/>
        <p:txBody>
          <a:bodyPr/>
          <a:lstStyle/>
          <a:p>
            <a:r>
              <a:rPr lang="en-US" dirty="0"/>
              <a:t> </a:t>
            </a:r>
          </a:p>
        </p:txBody>
      </p:sp>
      <p:pic>
        <p:nvPicPr>
          <p:cNvPr id="3" name="Picture 2">
            <a:extLst>
              <a:ext uri="{FF2B5EF4-FFF2-40B4-BE49-F238E27FC236}">
                <a16:creationId xmlns:a16="http://schemas.microsoft.com/office/drawing/2014/main" id="{FFCAE7D7-4BC7-411E-8623-E03E379E9239}"/>
              </a:ext>
            </a:extLst>
          </p:cNvPr>
          <p:cNvPicPr>
            <a:picLocks noChangeAspect="1"/>
          </p:cNvPicPr>
          <p:nvPr/>
        </p:nvPicPr>
        <p:blipFill>
          <a:blip r:embed="rId2"/>
          <a:stretch>
            <a:fillRect/>
          </a:stretch>
        </p:blipFill>
        <p:spPr>
          <a:xfrm>
            <a:off x="86868" y="230588"/>
            <a:ext cx="11581783" cy="4960326"/>
          </a:xfrm>
          <a:prstGeom prst="rect">
            <a:avLst/>
          </a:prstGeom>
        </p:spPr>
      </p:pic>
      <p:sp>
        <p:nvSpPr>
          <p:cNvPr id="4" name="TextBox 3">
            <a:extLst>
              <a:ext uri="{FF2B5EF4-FFF2-40B4-BE49-F238E27FC236}">
                <a16:creationId xmlns:a16="http://schemas.microsoft.com/office/drawing/2014/main" id="{14C9CF64-CE34-43F2-9424-4B697D713F19}"/>
              </a:ext>
            </a:extLst>
          </p:cNvPr>
          <p:cNvSpPr txBox="1"/>
          <p:nvPr/>
        </p:nvSpPr>
        <p:spPr>
          <a:xfrm>
            <a:off x="345225" y="5165229"/>
            <a:ext cx="10885336" cy="1692771"/>
          </a:xfrm>
          <a:prstGeom prst="rect">
            <a:avLst/>
          </a:prstGeom>
          <a:noFill/>
        </p:spPr>
        <p:txBody>
          <a:bodyPr wrap="square" rtlCol="0">
            <a:spAutoFit/>
          </a:bodyPr>
          <a:lstStyle/>
          <a:p>
            <a:r>
              <a:rPr lang="en-US" sz="5400" dirty="0">
                <a:solidFill>
                  <a:srgbClr val="FF0000"/>
                </a:solidFill>
              </a:rPr>
              <a:t>If you can place two you win!</a:t>
            </a:r>
            <a:endParaRPr lang="en-US" sz="5400" i="1" dirty="0">
              <a:solidFill>
                <a:srgbClr val="FF0000"/>
              </a:solidFill>
            </a:endParaRPr>
          </a:p>
          <a:p>
            <a:r>
              <a:rPr lang="en-US" sz="5000" dirty="0">
                <a:solidFill>
                  <a:srgbClr val="FF0000"/>
                </a:solidFill>
              </a:rPr>
              <a:t>IMPOSSIBLE: Need more, and I’m </a:t>
            </a:r>
            <a:r>
              <a:rPr lang="en-US" sz="5000" i="1" dirty="0">
                <a:solidFill>
                  <a:srgbClr val="FF0000"/>
                </a:solidFill>
              </a:rPr>
              <a:t>cheap!</a:t>
            </a:r>
          </a:p>
        </p:txBody>
      </p:sp>
      <p:sp>
        <p:nvSpPr>
          <p:cNvPr id="5" name="Slide Number Placeholder 4">
            <a:extLst>
              <a:ext uri="{FF2B5EF4-FFF2-40B4-BE49-F238E27FC236}">
                <a16:creationId xmlns:a16="http://schemas.microsoft.com/office/drawing/2014/main" id="{69721EA0-C55F-46BE-AF21-E222993F1844}"/>
              </a:ext>
            </a:extLst>
          </p:cNvPr>
          <p:cNvSpPr>
            <a:spLocks noGrp="1"/>
          </p:cNvSpPr>
          <p:nvPr>
            <p:ph type="sldNum" sz="quarter" idx="12"/>
          </p:nvPr>
        </p:nvSpPr>
        <p:spPr/>
        <p:txBody>
          <a:bodyPr/>
          <a:lstStyle/>
          <a:p>
            <a:fld id="{D14D755F-4500-40BA-8088-224333929DCF}" type="slidenum">
              <a:rPr lang="en-US" smtClean="0"/>
              <a:t>4</a:t>
            </a:fld>
            <a:endParaRPr lang="en-US"/>
          </a:p>
        </p:txBody>
      </p:sp>
    </p:spTree>
    <p:extLst>
      <p:ext uri="{BB962C8B-B14F-4D97-AF65-F5344CB8AC3E}">
        <p14:creationId xmlns:p14="http://schemas.microsoft.com/office/powerpoint/2010/main" val="247915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6B6F-FE51-4BE6-9EAF-F3F4DAD03A95}"/>
              </a:ext>
            </a:extLst>
          </p:cNvPr>
          <p:cNvSpPr>
            <a:spLocks noGrp="1"/>
          </p:cNvSpPr>
          <p:nvPr>
            <p:ph type="title"/>
          </p:nvPr>
        </p:nvSpPr>
        <p:spPr/>
        <p:txBody>
          <a:bodyPr/>
          <a:lstStyle/>
          <a:p>
            <a:r>
              <a:rPr lang="en-US" dirty="0"/>
              <a:t> </a:t>
            </a:r>
          </a:p>
        </p:txBody>
      </p:sp>
      <p:pic>
        <p:nvPicPr>
          <p:cNvPr id="3" name="Picture 2">
            <a:extLst>
              <a:ext uri="{FF2B5EF4-FFF2-40B4-BE49-F238E27FC236}">
                <a16:creationId xmlns:a16="http://schemas.microsoft.com/office/drawing/2014/main" id="{FFCAE7D7-4BC7-411E-8623-E03E379E9239}"/>
              </a:ext>
            </a:extLst>
          </p:cNvPr>
          <p:cNvPicPr>
            <a:picLocks noChangeAspect="1"/>
          </p:cNvPicPr>
          <p:nvPr/>
        </p:nvPicPr>
        <p:blipFill>
          <a:blip r:embed="rId2"/>
          <a:stretch>
            <a:fillRect/>
          </a:stretch>
        </p:blipFill>
        <p:spPr>
          <a:xfrm>
            <a:off x="86868" y="230588"/>
            <a:ext cx="11581783" cy="4960326"/>
          </a:xfrm>
          <a:prstGeom prst="rect">
            <a:avLst/>
          </a:prstGeom>
        </p:spPr>
      </p:pic>
      <p:sp>
        <p:nvSpPr>
          <p:cNvPr id="4" name="TextBox 3">
            <a:extLst>
              <a:ext uri="{FF2B5EF4-FFF2-40B4-BE49-F238E27FC236}">
                <a16:creationId xmlns:a16="http://schemas.microsoft.com/office/drawing/2014/main" id="{14C9CF64-CE34-43F2-9424-4B697D713F19}"/>
              </a:ext>
            </a:extLst>
          </p:cNvPr>
          <p:cNvSpPr txBox="1"/>
          <p:nvPr/>
        </p:nvSpPr>
        <p:spPr>
          <a:xfrm>
            <a:off x="371859" y="5534561"/>
            <a:ext cx="10885336" cy="1323439"/>
          </a:xfrm>
          <a:prstGeom prst="rect">
            <a:avLst/>
          </a:prstGeom>
          <a:noFill/>
        </p:spPr>
        <p:txBody>
          <a:bodyPr wrap="square" rtlCol="0">
            <a:spAutoFit/>
          </a:bodyPr>
          <a:lstStyle/>
          <a:p>
            <a:r>
              <a:rPr lang="en-US" sz="5000" dirty="0">
                <a:solidFill>
                  <a:srgbClr val="FF0000"/>
                </a:solidFill>
              </a:rPr>
              <a:t>IMPOSSIBLE: Need more, and I’m </a:t>
            </a:r>
            <a:r>
              <a:rPr lang="en-US" sz="5000" i="1" dirty="0">
                <a:solidFill>
                  <a:srgbClr val="FF0000"/>
                </a:solidFill>
              </a:rPr>
              <a:t>cheap!</a:t>
            </a:r>
          </a:p>
          <a:p>
            <a:r>
              <a:rPr lang="en-US" sz="3000" i="1" dirty="0">
                <a:solidFill>
                  <a:srgbClr val="FF0000"/>
                </a:solidFill>
              </a:rPr>
              <a:t>(Well, when it’s my money: 21</a:t>
            </a:r>
            <a:r>
              <a:rPr lang="en-US" sz="3000" i="1" baseline="30000" dirty="0">
                <a:solidFill>
                  <a:srgbClr val="FF0000"/>
                </a:solidFill>
              </a:rPr>
              <a:t>st</a:t>
            </a:r>
            <a:r>
              <a:rPr lang="en-US" sz="3000" i="1" dirty="0">
                <a:solidFill>
                  <a:srgbClr val="FF0000"/>
                </a:solidFill>
              </a:rPr>
              <a:t> </a:t>
            </a:r>
            <a:r>
              <a:rPr lang="en-US" sz="3000" i="1" dirty="0" err="1">
                <a:solidFill>
                  <a:srgbClr val="FF0000"/>
                </a:solidFill>
              </a:rPr>
              <a:t>FibConf</a:t>
            </a:r>
            <a:r>
              <a:rPr lang="en-US" sz="3000" i="1" dirty="0">
                <a:solidFill>
                  <a:srgbClr val="FF0000"/>
                </a:solidFill>
              </a:rPr>
              <a:t> will be well supported….)</a:t>
            </a:r>
          </a:p>
        </p:txBody>
      </p:sp>
      <p:sp>
        <p:nvSpPr>
          <p:cNvPr id="5" name="Slide Number Placeholder 4">
            <a:extLst>
              <a:ext uri="{FF2B5EF4-FFF2-40B4-BE49-F238E27FC236}">
                <a16:creationId xmlns:a16="http://schemas.microsoft.com/office/drawing/2014/main" id="{69721EA0-C55F-46BE-AF21-E222993F1844}"/>
              </a:ext>
            </a:extLst>
          </p:cNvPr>
          <p:cNvSpPr>
            <a:spLocks noGrp="1"/>
          </p:cNvSpPr>
          <p:nvPr>
            <p:ph type="sldNum" sz="quarter" idx="12"/>
          </p:nvPr>
        </p:nvSpPr>
        <p:spPr/>
        <p:txBody>
          <a:bodyPr/>
          <a:lstStyle/>
          <a:p>
            <a:fld id="{D14D755F-4500-40BA-8088-224333929DCF}" type="slidenum">
              <a:rPr lang="en-US" smtClean="0"/>
              <a:t>5</a:t>
            </a:fld>
            <a:endParaRPr lang="en-US"/>
          </a:p>
        </p:txBody>
      </p:sp>
    </p:spTree>
    <p:extLst>
      <p:ext uri="{BB962C8B-B14F-4D97-AF65-F5344CB8AC3E}">
        <p14:creationId xmlns:p14="http://schemas.microsoft.com/office/powerpoint/2010/main" val="2553234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6B6F-FE51-4BE6-9EAF-F3F4DAD03A95}"/>
              </a:ext>
            </a:extLst>
          </p:cNvPr>
          <p:cNvSpPr>
            <a:spLocks noGrp="1"/>
          </p:cNvSpPr>
          <p:nvPr>
            <p:ph type="title"/>
          </p:nvPr>
        </p:nvSpPr>
        <p:spPr/>
        <p:txBody>
          <a:bodyPr/>
          <a:lstStyle/>
          <a:p>
            <a:r>
              <a:rPr lang="en-US" dirty="0"/>
              <a:t> </a:t>
            </a:r>
          </a:p>
        </p:txBody>
      </p:sp>
      <p:pic>
        <p:nvPicPr>
          <p:cNvPr id="3" name="Picture 2">
            <a:extLst>
              <a:ext uri="{FF2B5EF4-FFF2-40B4-BE49-F238E27FC236}">
                <a16:creationId xmlns:a16="http://schemas.microsoft.com/office/drawing/2014/main" id="{42B0A240-E7A3-4F43-B44B-6D0E2DB2B925}"/>
              </a:ext>
            </a:extLst>
          </p:cNvPr>
          <p:cNvPicPr>
            <a:picLocks noChangeAspect="1"/>
          </p:cNvPicPr>
          <p:nvPr/>
        </p:nvPicPr>
        <p:blipFill>
          <a:blip r:embed="rId2"/>
          <a:stretch>
            <a:fillRect/>
          </a:stretch>
        </p:blipFill>
        <p:spPr>
          <a:xfrm>
            <a:off x="120925" y="181996"/>
            <a:ext cx="11950147" cy="4906839"/>
          </a:xfrm>
          <a:prstGeom prst="rect">
            <a:avLst/>
          </a:prstGeom>
        </p:spPr>
      </p:pic>
      <p:sp>
        <p:nvSpPr>
          <p:cNvPr id="5" name="Rectangle 4">
            <a:extLst>
              <a:ext uri="{FF2B5EF4-FFF2-40B4-BE49-F238E27FC236}">
                <a16:creationId xmlns:a16="http://schemas.microsoft.com/office/drawing/2014/main" id="{DB95B4B4-D5A3-4A33-9F39-5156A15BAD8D}"/>
              </a:ext>
            </a:extLst>
          </p:cNvPr>
          <p:cNvSpPr/>
          <p:nvPr/>
        </p:nvSpPr>
        <p:spPr>
          <a:xfrm>
            <a:off x="373375" y="5788751"/>
            <a:ext cx="10468315" cy="707886"/>
          </a:xfrm>
          <a:prstGeom prst="rect">
            <a:avLst/>
          </a:prstGeom>
        </p:spPr>
        <p:txBody>
          <a:bodyPr wrap="none">
            <a:spAutoFit/>
          </a:bodyPr>
          <a:lstStyle/>
          <a:p>
            <a:r>
              <a:rPr lang="en-US" sz="4000" dirty="0">
                <a:solidFill>
                  <a:srgbClr val="FF0000"/>
                </a:solidFill>
              </a:rPr>
              <a:t>Needed more, added smallest amount possible….</a:t>
            </a:r>
            <a:endParaRPr lang="en-US" sz="4000" i="1" dirty="0">
              <a:solidFill>
                <a:srgbClr val="FF0000"/>
              </a:solidFill>
            </a:endParaRPr>
          </a:p>
        </p:txBody>
      </p:sp>
      <p:sp>
        <p:nvSpPr>
          <p:cNvPr id="4" name="Slide Number Placeholder 3">
            <a:extLst>
              <a:ext uri="{FF2B5EF4-FFF2-40B4-BE49-F238E27FC236}">
                <a16:creationId xmlns:a16="http://schemas.microsoft.com/office/drawing/2014/main" id="{D4C02F93-23A9-4F33-B08F-2089BC1D4CF8}"/>
              </a:ext>
            </a:extLst>
          </p:cNvPr>
          <p:cNvSpPr>
            <a:spLocks noGrp="1"/>
          </p:cNvSpPr>
          <p:nvPr>
            <p:ph type="sldNum" sz="quarter" idx="12"/>
          </p:nvPr>
        </p:nvSpPr>
        <p:spPr/>
        <p:txBody>
          <a:bodyPr/>
          <a:lstStyle/>
          <a:p>
            <a:fld id="{D14D755F-4500-40BA-8088-224333929DCF}" type="slidenum">
              <a:rPr lang="en-US" smtClean="0"/>
              <a:t>6</a:t>
            </a:fld>
            <a:endParaRPr lang="en-US"/>
          </a:p>
        </p:txBody>
      </p:sp>
    </p:spTree>
    <p:extLst>
      <p:ext uri="{BB962C8B-B14F-4D97-AF65-F5344CB8AC3E}">
        <p14:creationId xmlns:p14="http://schemas.microsoft.com/office/powerpoint/2010/main" val="1598325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6B6F-FE51-4BE6-9EAF-F3F4DAD03A95}"/>
              </a:ext>
            </a:extLst>
          </p:cNvPr>
          <p:cNvSpPr>
            <a:spLocks noGrp="1"/>
          </p:cNvSpPr>
          <p:nvPr>
            <p:ph type="title"/>
          </p:nvPr>
        </p:nvSpPr>
        <p:spPr/>
        <p:txBody>
          <a:bodyPr/>
          <a:lstStyle/>
          <a:p>
            <a:r>
              <a:rPr lang="en-US" dirty="0"/>
              <a:t> </a:t>
            </a:r>
          </a:p>
        </p:txBody>
      </p:sp>
      <p:pic>
        <p:nvPicPr>
          <p:cNvPr id="3" name="Picture 2">
            <a:extLst>
              <a:ext uri="{FF2B5EF4-FFF2-40B4-BE49-F238E27FC236}">
                <a16:creationId xmlns:a16="http://schemas.microsoft.com/office/drawing/2014/main" id="{C0C873BB-8ADB-4A72-A950-B38B7F30C64D}"/>
              </a:ext>
            </a:extLst>
          </p:cNvPr>
          <p:cNvPicPr>
            <a:picLocks noChangeAspect="1"/>
          </p:cNvPicPr>
          <p:nvPr/>
        </p:nvPicPr>
        <p:blipFill>
          <a:blip r:embed="rId2"/>
          <a:stretch>
            <a:fillRect/>
          </a:stretch>
        </p:blipFill>
        <p:spPr>
          <a:xfrm>
            <a:off x="565966" y="85258"/>
            <a:ext cx="11060068" cy="6687483"/>
          </a:xfrm>
          <a:prstGeom prst="rect">
            <a:avLst/>
          </a:prstGeom>
        </p:spPr>
      </p:pic>
      <p:sp>
        <p:nvSpPr>
          <p:cNvPr id="4" name="Slide Number Placeholder 3">
            <a:extLst>
              <a:ext uri="{FF2B5EF4-FFF2-40B4-BE49-F238E27FC236}">
                <a16:creationId xmlns:a16="http://schemas.microsoft.com/office/drawing/2014/main" id="{1AB6E9E2-DBB2-489E-B9DE-DAFC43D7DB0C}"/>
              </a:ext>
            </a:extLst>
          </p:cNvPr>
          <p:cNvSpPr>
            <a:spLocks noGrp="1"/>
          </p:cNvSpPr>
          <p:nvPr>
            <p:ph type="sldNum" sz="quarter" idx="12"/>
          </p:nvPr>
        </p:nvSpPr>
        <p:spPr/>
        <p:txBody>
          <a:bodyPr/>
          <a:lstStyle/>
          <a:p>
            <a:fld id="{D14D755F-4500-40BA-8088-224333929DCF}" type="slidenum">
              <a:rPr lang="en-US" smtClean="0"/>
              <a:t>7</a:t>
            </a:fld>
            <a:endParaRPr lang="en-US"/>
          </a:p>
        </p:txBody>
      </p:sp>
    </p:spTree>
    <p:extLst>
      <p:ext uri="{BB962C8B-B14F-4D97-AF65-F5344CB8AC3E}">
        <p14:creationId xmlns:p14="http://schemas.microsoft.com/office/powerpoint/2010/main" val="4144422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6B6F-FE51-4BE6-9EAF-F3F4DAD03A95}"/>
              </a:ext>
            </a:extLst>
          </p:cNvPr>
          <p:cNvSpPr>
            <a:spLocks noGrp="1"/>
          </p:cNvSpPr>
          <p:nvPr>
            <p:ph type="title"/>
          </p:nvPr>
        </p:nvSpPr>
        <p:spPr/>
        <p:txBody>
          <a:bodyPr/>
          <a:lstStyle/>
          <a:p>
            <a:r>
              <a:rPr lang="en-US" dirty="0"/>
              <a:t> </a:t>
            </a:r>
          </a:p>
        </p:txBody>
      </p:sp>
      <p:pic>
        <p:nvPicPr>
          <p:cNvPr id="3" name="Picture 2">
            <a:extLst>
              <a:ext uri="{FF2B5EF4-FFF2-40B4-BE49-F238E27FC236}">
                <a16:creationId xmlns:a16="http://schemas.microsoft.com/office/drawing/2014/main" id="{09DEE2B8-618F-4F38-B56C-B3296AC8C51A}"/>
              </a:ext>
            </a:extLst>
          </p:cNvPr>
          <p:cNvPicPr>
            <a:picLocks noChangeAspect="1"/>
          </p:cNvPicPr>
          <p:nvPr/>
        </p:nvPicPr>
        <p:blipFill>
          <a:blip r:embed="rId2"/>
          <a:stretch>
            <a:fillRect/>
          </a:stretch>
        </p:blipFill>
        <p:spPr>
          <a:xfrm>
            <a:off x="570729" y="80495"/>
            <a:ext cx="11050542" cy="6697010"/>
          </a:xfrm>
          <a:prstGeom prst="rect">
            <a:avLst/>
          </a:prstGeom>
        </p:spPr>
      </p:pic>
      <p:sp>
        <p:nvSpPr>
          <p:cNvPr id="4" name="Slide Number Placeholder 3">
            <a:extLst>
              <a:ext uri="{FF2B5EF4-FFF2-40B4-BE49-F238E27FC236}">
                <a16:creationId xmlns:a16="http://schemas.microsoft.com/office/drawing/2014/main" id="{0B52192A-849D-4C7A-B4BF-00D8B0FE3FB6}"/>
              </a:ext>
            </a:extLst>
          </p:cNvPr>
          <p:cNvSpPr>
            <a:spLocks noGrp="1"/>
          </p:cNvSpPr>
          <p:nvPr>
            <p:ph type="sldNum" sz="quarter" idx="12"/>
          </p:nvPr>
        </p:nvSpPr>
        <p:spPr/>
        <p:txBody>
          <a:bodyPr/>
          <a:lstStyle/>
          <a:p>
            <a:fld id="{D14D755F-4500-40BA-8088-224333929DCF}" type="slidenum">
              <a:rPr lang="en-US" smtClean="0"/>
              <a:t>8</a:t>
            </a:fld>
            <a:endParaRPr lang="en-US"/>
          </a:p>
        </p:txBody>
      </p:sp>
    </p:spTree>
    <p:extLst>
      <p:ext uri="{BB962C8B-B14F-4D97-AF65-F5344CB8AC3E}">
        <p14:creationId xmlns:p14="http://schemas.microsoft.com/office/powerpoint/2010/main" val="4271599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6B6F-FE51-4BE6-9EAF-F3F4DAD03A95}"/>
              </a:ext>
            </a:extLst>
          </p:cNvPr>
          <p:cNvSpPr>
            <a:spLocks noGrp="1"/>
          </p:cNvSpPr>
          <p:nvPr>
            <p:ph type="title"/>
          </p:nvPr>
        </p:nvSpPr>
        <p:spPr/>
        <p:txBody>
          <a:bodyPr/>
          <a:lstStyle/>
          <a:p>
            <a:r>
              <a:rPr lang="en-US" dirty="0"/>
              <a:t> </a:t>
            </a:r>
          </a:p>
        </p:txBody>
      </p:sp>
      <p:pic>
        <p:nvPicPr>
          <p:cNvPr id="3" name="Picture 2">
            <a:extLst>
              <a:ext uri="{FF2B5EF4-FFF2-40B4-BE49-F238E27FC236}">
                <a16:creationId xmlns:a16="http://schemas.microsoft.com/office/drawing/2014/main" id="{3083E6A6-FC4E-444F-B35B-3525C6B89CCA}"/>
              </a:ext>
            </a:extLst>
          </p:cNvPr>
          <p:cNvPicPr>
            <a:picLocks noChangeAspect="1"/>
          </p:cNvPicPr>
          <p:nvPr/>
        </p:nvPicPr>
        <p:blipFill>
          <a:blip r:embed="rId2"/>
          <a:stretch>
            <a:fillRect/>
          </a:stretch>
        </p:blipFill>
        <p:spPr>
          <a:xfrm>
            <a:off x="565966" y="85258"/>
            <a:ext cx="11060068" cy="6687483"/>
          </a:xfrm>
          <a:prstGeom prst="rect">
            <a:avLst/>
          </a:prstGeom>
        </p:spPr>
      </p:pic>
      <p:sp>
        <p:nvSpPr>
          <p:cNvPr id="4" name="Slide Number Placeholder 3">
            <a:extLst>
              <a:ext uri="{FF2B5EF4-FFF2-40B4-BE49-F238E27FC236}">
                <a16:creationId xmlns:a16="http://schemas.microsoft.com/office/drawing/2014/main" id="{7855EEF4-E29E-4D63-93A4-8D93DF5C7DBC}"/>
              </a:ext>
            </a:extLst>
          </p:cNvPr>
          <p:cNvSpPr>
            <a:spLocks noGrp="1"/>
          </p:cNvSpPr>
          <p:nvPr>
            <p:ph type="sldNum" sz="quarter" idx="12"/>
          </p:nvPr>
        </p:nvSpPr>
        <p:spPr/>
        <p:txBody>
          <a:bodyPr/>
          <a:lstStyle/>
          <a:p>
            <a:fld id="{D14D755F-4500-40BA-8088-224333929DCF}" type="slidenum">
              <a:rPr lang="en-US" smtClean="0"/>
              <a:t>9</a:t>
            </a:fld>
            <a:endParaRPr lang="en-US"/>
          </a:p>
        </p:txBody>
      </p:sp>
    </p:spTree>
    <p:extLst>
      <p:ext uri="{BB962C8B-B14F-4D97-AF65-F5344CB8AC3E}">
        <p14:creationId xmlns:p14="http://schemas.microsoft.com/office/powerpoint/2010/main" val="27071810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1766</TotalTime>
  <Words>777</Words>
  <Application>Microsoft Office PowerPoint</Application>
  <PresentationFormat>Widescreen</PresentationFormat>
  <Paragraphs>115</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Algerian</vt:lpstr>
      <vt:lpstr>Arial</vt:lpstr>
      <vt:lpstr>Calibri</vt:lpstr>
      <vt:lpstr>Calibri Light</vt:lpstr>
      <vt:lpstr>Roboto</vt:lpstr>
      <vt:lpstr>Office Theme</vt:lpstr>
      <vt:lpstr>The Fibonacci Sequence and Math Outreach</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Fibonacci Sequence and Math Outreach</dc:title>
  <dc:creator>Steven Miller</dc:creator>
  <cp:lastModifiedBy>Steven Miller</cp:lastModifiedBy>
  <cp:revision>17</cp:revision>
  <dcterms:created xsi:type="dcterms:W3CDTF">2022-07-24T21:39:32Z</dcterms:created>
  <dcterms:modified xsi:type="dcterms:W3CDTF">2022-07-29T15:29:46Z</dcterms:modified>
</cp:coreProperties>
</file>