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9"/>
  </p:notesMasterIdLst>
  <p:sldIdLst>
    <p:sldId id="256" r:id="rId2"/>
    <p:sldId id="293" r:id="rId3"/>
    <p:sldId id="257" r:id="rId4"/>
    <p:sldId id="262" r:id="rId5"/>
    <p:sldId id="258" r:id="rId6"/>
    <p:sldId id="263" r:id="rId7"/>
    <p:sldId id="264" r:id="rId8"/>
    <p:sldId id="265" r:id="rId9"/>
    <p:sldId id="266" r:id="rId10"/>
    <p:sldId id="259" r:id="rId11"/>
    <p:sldId id="267" r:id="rId12"/>
    <p:sldId id="268" r:id="rId13"/>
    <p:sldId id="260" r:id="rId14"/>
    <p:sldId id="297" r:id="rId15"/>
    <p:sldId id="261" r:id="rId16"/>
    <p:sldId id="269" r:id="rId17"/>
    <p:sldId id="270" r:id="rId18"/>
    <p:sldId id="271" r:id="rId19"/>
    <p:sldId id="272" r:id="rId20"/>
    <p:sldId id="273" r:id="rId21"/>
    <p:sldId id="274" r:id="rId22"/>
    <p:sldId id="294" r:id="rId23"/>
    <p:sldId id="295" r:id="rId24"/>
    <p:sldId id="296" r:id="rId25"/>
    <p:sldId id="298" r:id="rId26"/>
    <p:sldId id="299" r:id="rId27"/>
    <p:sldId id="300" r:id="rId28"/>
    <p:sldId id="318" r:id="rId29"/>
    <p:sldId id="301" r:id="rId30"/>
    <p:sldId id="302" r:id="rId31"/>
    <p:sldId id="303" r:id="rId32"/>
    <p:sldId id="304" r:id="rId33"/>
    <p:sldId id="305" r:id="rId34"/>
    <p:sldId id="306" r:id="rId35"/>
    <p:sldId id="307" r:id="rId36"/>
    <p:sldId id="309" r:id="rId37"/>
    <p:sldId id="312" r:id="rId38"/>
    <p:sldId id="313" r:id="rId39"/>
    <p:sldId id="314" r:id="rId40"/>
    <p:sldId id="315" r:id="rId41"/>
    <p:sldId id="316" r:id="rId42"/>
    <p:sldId id="321" r:id="rId43"/>
    <p:sldId id="340" r:id="rId44"/>
    <p:sldId id="341" r:id="rId45"/>
    <p:sldId id="361" r:id="rId46"/>
    <p:sldId id="364" r:id="rId47"/>
    <p:sldId id="365" r:id="rId48"/>
    <p:sldId id="366" r:id="rId49"/>
    <p:sldId id="367" r:id="rId50"/>
    <p:sldId id="368" r:id="rId51"/>
    <p:sldId id="369" r:id="rId52"/>
    <p:sldId id="370" r:id="rId53"/>
    <p:sldId id="371" r:id="rId54"/>
    <p:sldId id="372" r:id="rId55"/>
    <p:sldId id="373" r:id="rId56"/>
    <p:sldId id="374" r:id="rId57"/>
    <p:sldId id="375" r:id="rId58"/>
    <p:sldId id="376" r:id="rId59"/>
    <p:sldId id="378" r:id="rId60"/>
    <p:sldId id="377" r:id="rId61"/>
    <p:sldId id="379" r:id="rId62"/>
    <p:sldId id="380" r:id="rId63"/>
    <p:sldId id="381" r:id="rId64"/>
    <p:sldId id="382" r:id="rId65"/>
    <p:sldId id="384" r:id="rId66"/>
    <p:sldId id="386" r:id="rId67"/>
    <p:sldId id="385" r:id="rId68"/>
    <p:sldId id="339" r:id="rId69"/>
    <p:sldId id="388" r:id="rId70"/>
    <p:sldId id="389" r:id="rId71"/>
    <p:sldId id="390" r:id="rId72"/>
    <p:sldId id="392" r:id="rId73"/>
    <p:sldId id="393" r:id="rId74"/>
    <p:sldId id="394" r:id="rId75"/>
    <p:sldId id="396" r:id="rId76"/>
    <p:sldId id="397" r:id="rId77"/>
    <p:sldId id="398" r:id="rId78"/>
    <p:sldId id="399" r:id="rId79"/>
    <p:sldId id="400" r:id="rId80"/>
    <p:sldId id="407" r:id="rId81"/>
    <p:sldId id="408" r:id="rId82"/>
    <p:sldId id="402" r:id="rId83"/>
    <p:sldId id="403" r:id="rId84"/>
    <p:sldId id="404" r:id="rId85"/>
    <p:sldId id="405" r:id="rId86"/>
    <p:sldId id="406" r:id="rId87"/>
    <p:sldId id="409" r:id="rId88"/>
    <p:sldId id="410" r:id="rId89"/>
    <p:sldId id="411" r:id="rId90"/>
    <p:sldId id="412" r:id="rId91"/>
    <p:sldId id="413" r:id="rId92"/>
    <p:sldId id="414" r:id="rId93"/>
    <p:sldId id="415" r:id="rId94"/>
    <p:sldId id="416" r:id="rId95"/>
    <p:sldId id="432" r:id="rId96"/>
    <p:sldId id="433" r:id="rId97"/>
    <p:sldId id="417" r:id="rId98"/>
    <p:sldId id="418" r:id="rId99"/>
    <p:sldId id="419" r:id="rId100"/>
    <p:sldId id="454" r:id="rId101"/>
    <p:sldId id="420" r:id="rId102"/>
    <p:sldId id="421" r:id="rId103"/>
    <p:sldId id="422" r:id="rId104"/>
    <p:sldId id="423" r:id="rId105"/>
    <p:sldId id="424" r:id="rId106"/>
    <p:sldId id="434" r:id="rId107"/>
    <p:sldId id="435" r:id="rId108"/>
    <p:sldId id="436" r:id="rId109"/>
    <p:sldId id="437" r:id="rId110"/>
    <p:sldId id="438" r:id="rId111"/>
    <p:sldId id="439" r:id="rId112"/>
    <p:sldId id="440" r:id="rId113"/>
    <p:sldId id="441" r:id="rId114"/>
    <p:sldId id="442" r:id="rId115"/>
    <p:sldId id="443" r:id="rId116"/>
    <p:sldId id="453" r:id="rId117"/>
    <p:sldId id="452" r:id="rId118"/>
    <p:sldId id="455" r:id="rId119"/>
    <p:sldId id="425" r:id="rId120"/>
    <p:sldId id="426" r:id="rId121"/>
    <p:sldId id="427" r:id="rId122"/>
    <p:sldId id="429" r:id="rId123"/>
    <p:sldId id="428" r:id="rId124"/>
    <p:sldId id="430" r:id="rId125"/>
    <p:sldId id="444" r:id="rId126"/>
    <p:sldId id="445" r:id="rId127"/>
    <p:sldId id="446" r:id="rId128"/>
    <p:sldId id="447" r:id="rId129"/>
    <p:sldId id="448" r:id="rId130"/>
    <p:sldId id="449" r:id="rId131"/>
    <p:sldId id="450" r:id="rId132"/>
    <p:sldId id="451" r:id="rId133"/>
    <p:sldId id="431" r:id="rId134"/>
    <p:sldId id="387" r:id="rId135"/>
    <p:sldId id="457" r:id="rId136"/>
    <p:sldId id="458" r:id="rId137"/>
    <p:sldId id="459" r:id="rId138"/>
    <p:sldId id="460" r:id="rId139"/>
    <p:sldId id="461" r:id="rId140"/>
    <p:sldId id="462" r:id="rId141"/>
    <p:sldId id="463" r:id="rId142"/>
    <p:sldId id="472" r:id="rId143"/>
    <p:sldId id="465" r:id="rId144"/>
    <p:sldId id="464" r:id="rId145"/>
    <p:sldId id="466" r:id="rId146"/>
    <p:sldId id="467" r:id="rId147"/>
    <p:sldId id="468" r:id="rId148"/>
    <p:sldId id="469" r:id="rId149"/>
    <p:sldId id="470" r:id="rId150"/>
    <p:sldId id="471" r:id="rId151"/>
    <p:sldId id="456" r:id="rId152"/>
    <p:sldId id="329" r:id="rId153"/>
    <p:sldId id="330" r:id="rId154"/>
    <p:sldId id="323" r:id="rId155"/>
    <p:sldId id="325" r:id="rId156"/>
    <p:sldId id="327" r:id="rId157"/>
    <p:sldId id="337" r:id="rId158"/>
    <p:sldId id="322" r:id="rId159"/>
    <p:sldId id="338" r:id="rId160"/>
    <p:sldId id="331" r:id="rId161"/>
    <p:sldId id="332" r:id="rId162"/>
    <p:sldId id="333" r:id="rId163"/>
    <p:sldId id="334" r:id="rId164"/>
    <p:sldId id="335" r:id="rId165"/>
    <p:sldId id="310" r:id="rId166"/>
    <p:sldId id="311" r:id="rId167"/>
    <p:sldId id="320" r:id="rId1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81D787-2334-4FB7-89B9-E85EEE643D0E}" type="datetimeFigureOut">
              <a:rPr lang="en-US" smtClean="0"/>
              <a:t>5/16/2020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3EA225-4182-44A8-BDD5-BF713872A1AE}" type="slidenum">
              <a:rPr lang="en-US" smtClean="0"/>
              <a:t>‹#›</a:t>
            </a:fld>
            <a:endParaRPr lang="en-US"/>
          </a:p>
        </p:txBody>
      </p:sp>
    </p:spTree>
    <p:extLst>
      <p:ext uri="{BB962C8B-B14F-4D97-AF65-F5344CB8AC3E}">
        <p14:creationId xmlns:p14="http://schemas.microsoft.com/office/powerpoint/2010/main" val="2427766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53317-8772-4AFE-86C3-D79854A59F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34F4A1-3E3C-4178-87CF-837F88F0CC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A906E9-418D-4FF7-8332-264D61B853BA}"/>
              </a:ext>
            </a:extLst>
          </p:cNvPr>
          <p:cNvSpPr>
            <a:spLocks noGrp="1"/>
          </p:cNvSpPr>
          <p:nvPr>
            <p:ph type="dt" sz="half" idx="10"/>
          </p:nvPr>
        </p:nvSpPr>
        <p:spPr/>
        <p:txBody>
          <a:bodyPr/>
          <a:lstStyle/>
          <a:p>
            <a:fld id="{73549C6B-1353-456F-B5EA-791900162D37}" type="datetime1">
              <a:rPr lang="en-US" smtClean="0"/>
              <a:t>5/16/2020</a:t>
            </a:fld>
            <a:endParaRPr lang="en-US"/>
          </a:p>
        </p:txBody>
      </p:sp>
      <p:sp>
        <p:nvSpPr>
          <p:cNvPr id="5" name="Footer Placeholder 4">
            <a:extLst>
              <a:ext uri="{FF2B5EF4-FFF2-40B4-BE49-F238E27FC236}">
                <a16:creationId xmlns:a16="http://schemas.microsoft.com/office/drawing/2014/main" id="{68BF0EDD-F75A-481E-A821-2D8D0EFD27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0DDBE8-853D-4EBF-B67D-C1E4259D2A57}"/>
              </a:ext>
            </a:extLst>
          </p:cNvPr>
          <p:cNvSpPr>
            <a:spLocks noGrp="1"/>
          </p:cNvSpPr>
          <p:nvPr>
            <p:ph type="sldNum" sz="quarter" idx="12"/>
          </p:nvPr>
        </p:nvSpPr>
        <p:spPr/>
        <p:txBody>
          <a:bodyPr/>
          <a:lstStyle/>
          <a:p>
            <a:fld id="{EB480566-E5A3-49BF-82EA-4C4B115FBFF6}" type="slidenum">
              <a:rPr lang="en-US" smtClean="0"/>
              <a:t>‹#›</a:t>
            </a:fld>
            <a:endParaRPr lang="en-US"/>
          </a:p>
        </p:txBody>
      </p:sp>
    </p:spTree>
    <p:extLst>
      <p:ext uri="{BB962C8B-B14F-4D97-AF65-F5344CB8AC3E}">
        <p14:creationId xmlns:p14="http://schemas.microsoft.com/office/powerpoint/2010/main" val="606783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DB41-C5FE-41EA-8173-9178E98C47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6AA536-6E03-440C-94AC-CFBB09BC00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858277-6162-48DE-AB54-D3B5ABE75CC5}"/>
              </a:ext>
            </a:extLst>
          </p:cNvPr>
          <p:cNvSpPr>
            <a:spLocks noGrp="1"/>
          </p:cNvSpPr>
          <p:nvPr>
            <p:ph type="dt" sz="half" idx="10"/>
          </p:nvPr>
        </p:nvSpPr>
        <p:spPr/>
        <p:txBody>
          <a:bodyPr/>
          <a:lstStyle/>
          <a:p>
            <a:fld id="{8F81F575-4F62-44DB-872E-C8C6077A8F5A}" type="datetime1">
              <a:rPr lang="en-US" smtClean="0"/>
              <a:t>5/16/2020</a:t>
            </a:fld>
            <a:endParaRPr lang="en-US"/>
          </a:p>
        </p:txBody>
      </p:sp>
      <p:sp>
        <p:nvSpPr>
          <p:cNvPr id="5" name="Footer Placeholder 4">
            <a:extLst>
              <a:ext uri="{FF2B5EF4-FFF2-40B4-BE49-F238E27FC236}">
                <a16:creationId xmlns:a16="http://schemas.microsoft.com/office/drawing/2014/main" id="{8D6EF499-C477-47C8-81D8-2314936FDF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CC6941-7E8C-424A-9953-19A5DAA44262}"/>
              </a:ext>
            </a:extLst>
          </p:cNvPr>
          <p:cNvSpPr>
            <a:spLocks noGrp="1"/>
          </p:cNvSpPr>
          <p:nvPr>
            <p:ph type="sldNum" sz="quarter" idx="12"/>
          </p:nvPr>
        </p:nvSpPr>
        <p:spPr/>
        <p:txBody>
          <a:bodyPr/>
          <a:lstStyle/>
          <a:p>
            <a:fld id="{EB480566-E5A3-49BF-82EA-4C4B115FBFF6}" type="slidenum">
              <a:rPr lang="en-US" smtClean="0"/>
              <a:t>‹#›</a:t>
            </a:fld>
            <a:endParaRPr lang="en-US"/>
          </a:p>
        </p:txBody>
      </p:sp>
    </p:spTree>
    <p:extLst>
      <p:ext uri="{BB962C8B-B14F-4D97-AF65-F5344CB8AC3E}">
        <p14:creationId xmlns:p14="http://schemas.microsoft.com/office/powerpoint/2010/main" val="2849483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FD02C5-0E69-4FAA-ACF9-5A1724B123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1D4B39-CC97-471B-A5D1-62B1722F2C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02B2FF-6940-4242-95F3-6ADF1C1E6F36}"/>
              </a:ext>
            </a:extLst>
          </p:cNvPr>
          <p:cNvSpPr>
            <a:spLocks noGrp="1"/>
          </p:cNvSpPr>
          <p:nvPr>
            <p:ph type="dt" sz="half" idx="10"/>
          </p:nvPr>
        </p:nvSpPr>
        <p:spPr/>
        <p:txBody>
          <a:bodyPr/>
          <a:lstStyle/>
          <a:p>
            <a:fld id="{CCD80A10-9870-408C-BA7E-B46F891B0FB9}" type="datetime1">
              <a:rPr lang="en-US" smtClean="0"/>
              <a:t>5/16/2020</a:t>
            </a:fld>
            <a:endParaRPr lang="en-US"/>
          </a:p>
        </p:txBody>
      </p:sp>
      <p:sp>
        <p:nvSpPr>
          <p:cNvPr id="5" name="Footer Placeholder 4">
            <a:extLst>
              <a:ext uri="{FF2B5EF4-FFF2-40B4-BE49-F238E27FC236}">
                <a16:creationId xmlns:a16="http://schemas.microsoft.com/office/drawing/2014/main" id="{DBA7E9E0-0731-4238-B63F-8160C4BC5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C2F1E2-A3AE-4D97-BEFA-BB19CD279A27}"/>
              </a:ext>
            </a:extLst>
          </p:cNvPr>
          <p:cNvSpPr>
            <a:spLocks noGrp="1"/>
          </p:cNvSpPr>
          <p:nvPr>
            <p:ph type="sldNum" sz="quarter" idx="12"/>
          </p:nvPr>
        </p:nvSpPr>
        <p:spPr/>
        <p:txBody>
          <a:bodyPr/>
          <a:lstStyle/>
          <a:p>
            <a:fld id="{EB480566-E5A3-49BF-82EA-4C4B115FBFF6}" type="slidenum">
              <a:rPr lang="en-US" smtClean="0"/>
              <a:t>‹#›</a:t>
            </a:fld>
            <a:endParaRPr lang="en-US"/>
          </a:p>
        </p:txBody>
      </p:sp>
    </p:spTree>
    <p:extLst>
      <p:ext uri="{BB962C8B-B14F-4D97-AF65-F5344CB8AC3E}">
        <p14:creationId xmlns:p14="http://schemas.microsoft.com/office/powerpoint/2010/main" val="1808075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9E2B-3D27-48A7-8283-368D1B4068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81908F-30BF-40C3-8668-6BB06BED6D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8671F1-9FF9-4363-8D8D-DBDB0E764BF5}"/>
              </a:ext>
            </a:extLst>
          </p:cNvPr>
          <p:cNvSpPr>
            <a:spLocks noGrp="1"/>
          </p:cNvSpPr>
          <p:nvPr>
            <p:ph type="dt" sz="half" idx="10"/>
          </p:nvPr>
        </p:nvSpPr>
        <p:spPr/>
        <p:txBody>
          <a:bodyPr/>
          <a:lstStyle/>
          <a:p>
            <a:fld id="{09186CB7-3D95-41EF-87B2-9C8A3D033352}" type="datetime1">
              <a:rPr lang="en-US" smtClean="0"/>
              <a:t>5/16/2020</a:t>
            </a:fld>
            <a:endParaRPr lang="en-US"/>
          </a:p>
        </p:txBody>
      </p:sp>
      <p:sp>
        <p:nvSpPr>
          <p:cNvPr id="5" name="Footer Placeholder 4">
            <a:extLst>
              <a:ext uri="{FF2B5EF4-FFF2-40B4-BE49-F238E27FC236}">
                <a16:creationId xmlns:a16="http://schemas.microsoft.com/office/drawing/2014/main" id="{ABBE0A2E-7555-434E-9584-C93F2D2DC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BB568-0796-4CB2-AA62-EEBC63C7ABB6}"/>
              </a:ext>
            </a:extLst>
          </p:cNvPr>
          <p:cNvSpPr>
            <a:spLocks noGrp="1"/>
          </p:cNvSpPr>
          <p:nvPr>
            <p:ph type="sldNum" sz="quarter" idx="12"/>
          </p:nvPr>
        </p:nvSpPr>
        <p:spPr/>
        <p:txBody>
          <a:bodyPr/>
          <a:lstStyle/>
          <a:p>
            <a:fld id="{EB480566-E5A3-49BF-82EA-4C4B115FBFF6}" type="slidenum">
              <a:rPr lang="en-US" smtClean="0"/>
              <a:t>‹#›</a:t>
            </a:fld>
            <a:endParaRPr lang="en-US"/>
          </a:p>
        </p:txBody>
      </p:sp>
    </p:spTree>
    <p:extLst>
      <p:ext uri="{BB962C8B-B14F-4D97-AF65-F5344CB8AC3E}">
        <p14:creationId xmlns:p14="http://schemas.microsoft.com/office/powerpoint/2010/main" val="60697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5C8A0-E417-44EF-A3E5-33DCA1A04B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039D2C-8ABB-4058-B6BD-F69F3DF92C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54FC9CD-2465-4605-AA38-D95632F39AA0}"/>
              </a:ext>
            </a:extLst>
          </p:cNvPr>
          <p:cNvSpPr>
            <a:spLocks noGrp="1"/>
          </p:cNvSpPr>
          <p:nvPr>
            <p:ph type="dt" sz="half" idx="10"/>
          </p:nvPr>
        </p:nvSpPr>
        <p:spPr/>
        <p:txBody>
          <a:bodyPr/>
          <a:lstStyle/>
          <a:p>
            <a:fld id="{458E551A-98A1-432D-BF3B-F7F7E94DC88C}" type="datetime1">
              <a:rPr lang="en-US" smtClean="0"/>
              <a:t>5/16/2020</a:t>
            </a:fld>
            <a:endParaRPr lang="en-US"/>
          </a:p>
        </p:txBody>
      </p:sp>
      <p:sp>
        <p:nvSpPr>
          <p:cNvPr id="5" name="Footer Placeholder 4">
            <a:extLst>
              <a:ext uri="{FF2B5EF4-FFF2-40B4-BE49-F238E27FC236}">
                <a16:creationId xmlns:a16="http://schemas.microsoft.com/office/drawing/2014/main" id="{8EFAFB39-D316-4399-B61A-2C9B707C5A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CF8EC-5771-4B8E-81A7-A2DD81D5FB70}"/>
              </a:ext>
            </a:extLst>
          </p:cNvPr>
          <p:cNvSpPr>
            <a:spLocks noGrp="1"/>
          </p:cNvSpPr>
          <p:nvPr>
            <p:ph type="sldNum" sz="quarter" idx="12"/>
          </p:nvPr>
        </p:nvSpPr>
        <p:spPr/>
        <p:txBody>
          <a:bodyPr/>
          <a:lstStyle/>
          <a:p>
            <a:fld id="{EB480566-E5A3-49BF-82EA-4C4B115FBFF6}" type="slidenum">
              <a:rPr lang="en-US" smtClean="0"/>
              <a:t>‹#›</a:t>
            </a:fld>
            <a:endParaRPr lang="en-US"/>
          </a:p>
        </p:txBody>
      </p:sp>
    </p:spTree>
    <p:extLst>
      <p:ext uri="{BB962C8B-B14F-4D97-AF65-F5344CB8AC3E}">
        <p14:creationId xmlns:p14="http://schemas.microsoft.com/office/powerpoint/2010/main" val="948951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0F249-1806-4095-A266-3333545AA4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0B7B7C-6746-4470-A6D8-FE3DB38F90F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9574DF-0AB9-48DD-99C3-68ADBD1453B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248272-9F2C-4BE9-AEE2-BB7438ED7D3F}"/>
              </a:ext>
            </a:extLst>
          </p:cNvPr>
          <p:cNvSpPr>
            <a:spLocks noGrp="1"/>
          </p:cNvSpPr>
          <p:nvPr>
            <p:ph type="dt" sz="half" idx="10"/>
          </p:nvPr>
        </p:nvSpPr>
        <p:spPr/>
        <p:txBody>
          <a:bodyPr/>
          <a:lstStyle/>
          <a:p>
            <a:fld id="{81819687-07E0-4720-B16E-05A386945D72}" type="datetime1">
              <a:rPr lang="en-US" smtClean="0"/>
              <a:t>5/16/2020</a:t>
            </a:fld>
            <a:endParaRPr lang="en-US"/>
          </a:p>
        </p:txBody>
      </p:sp>
      <p:sp>
        <p:nvSpPr>
          <p:cNvPr id="6" name="Footer Placeholder 5">
            <a:extLst>
              <a:ext uri="{FF2B5EF4-FFF2-40B4-BE49-F238E27FC236}">
                <a16:creationId xmlns:a16="http://schemas.microsoft.com/office/drawing/2014/main" id="{AC4B8D1E-36DE-4F44-AF15-BBD6480E8F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1F3D6B-C4F5-49BC-B3EB-F6021366DACA}"/>
              </a:ext>
            </a:extLst>
          </p:cNvPr>
          <p:cNvSpPr>
            <a:spLocks noGrp="1"/>
          </p:cNvSpPr>
          <p:nvPr>
            <p:ph type="sldNum" sz="quarter" idx="12"/>
          </p:nvPr>
        </p:nvSpPr>
        <p:spPr/>
        <p:txBody>
          <a:bodyPr/>
          <a:lstStyle/>
          <a:p>
            <a:fld id="{EB480566-E5A3-49BF-82EA-4C4B115FBFF6}" type="slidenum">
              <a:rPr lang="en-US" smtClean="0"/>
              <a:t>‹#›</a:t>
            </a:fld>
            <a:endParaRPr lang="en-US"/>
          </a:p>
        </p:txBody>
      </p:sp>
    </p:spTree>
    <p:extLst>
      <p:ext uri="{BB962C8B-B14F-4D97-AF65-F5344CB8AC3E}">
        <p14:creationId xmlns:p14="http://schemas.microsoft.com/office/powerpoint/2010/main" val="1534792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2526D-C04D-4ECD-92FA-8861AFF6BE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8863EA-EEC5-4D6E-8208-846009CCB8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750B3A-972C-40A2-BFAD-22CECE2CE7E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B7243C-50C3-4584-810F-247DDB3BBF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E9D278D-4FF9-4E85-9245-5F76ABF49FF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9C000C-3608-4B66-AA22-457CEA9C0840}"/>
              </a:ext>
            </a:extLst>
          </p:cNvPr>
          <p:cNvSpPr>
            <a:spLocks noGrp="1"/>
          </p:cNvSpPr>
          <p:nvPr>
            <p:ph type="dt" sz="half" idx="10"/>
          </p:nvPr>
        </p:nvSpPr>
        <p:spPr/>
        <p:txBody>
          <a:bodyPr/>
          <a:lstStyle/>
          <a:p>
            <a:fld id="{598B9E1B-8085-44EA-957C-BA26064B3A58}" type="datetime1">
              <a:rPr lang="en-US" smtClean="0"/>
              <a:t>5/16/2020</a:t>
            </a:fld>
            <a:endParaRPr lang="en-US"/>
          </a:p>
        </p:txBody>
      </p:sp>
      <p:sp>
        <p:nvSpPr>
          <p:cNvPr id="8" name="Footer Placeholder 7">
            <a:extLst>
              <a:ext uri="{FF2B5EF4-FFF2-40B4-BE49-F238E27FC236}">
                <a16:creationId xmlns:a16="http://schemas.microsoft.com/office/drawing/2014/main" id="{D0F4710D-8D5D-47D1-B299-DCD2C9C03B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6F8FBB-2740-4EEA-9579-63C848C477CA}"/>
              </a:ext>
            </a:extLst>
          </p:cNvPr>
          <p:cNvSpPr>
            <a:spLocks noGrp="1"/>
          </p:cNvSpPr>
          <p:nvPr>
            <p:ph type="sldNum" sz="quarter" idx="12"/>
          </p:nvPr>
        </p:nvSpPr>
        <p:spPr/>
        <p:txBody>
          <a:bodyPr/>
          <a:lstStyle/>
          <a:p>
            <a:fld id="{EB480566-E5A3-49BF-82EA-4C4B115FBFF6}" type="slidenum">
              <a:rPr lang="en-US" smtClean="0"/>
              <a:t>‹#›</a:t>
            </a:fld>
            <a:endParaRPr lang="en-US"/>
          </a:p>
        </p:txBody>
      </p:sp>
    </p:spTree>
    <p:extLst>
      <p:ext uri="{BB962C8B-B14F-4D97-AF65-F5344CB8AC3E}">
        <p14:creationId xmlns:p14="http://schemas.microsoft.com/office/powerpoint/2010/main" val="1299424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5B95B-2915-4558-AB32-EC7D1B28DD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C8F6C6-1C63-48C0-9473-8E5260657730}"/>
              </a:ext>
            </a:extLst>
          </p:cNvPr>
          <p:cNvSpPr>
            <a:spLocks noGrp="1"/>
          </p:cNvSpPr>
          <p:nvPr>
            <p:ph type="dt" sz="half" idx="10"/>
          </p:nvPr>
        </p:nvSpPr>
        <p:spPr/>
        <p:txBody>
          <a:bodyPr/>
          <a:lstStyle/>
          <a:p>
            <a:fld id="{394B0A2F-F185-4FEF-BD31-7356C338C65E}" type="datetime1">
              <a:rPr lang="en-US" smtClean="0"/>
              <a:t>5/16/2020</a:t>
            </a:fld>
            <a:endParaRPr lang="en-US"/>
          </a:p>
        </p:txBody>
      </p:sp>
      <p:sp>
        <p:nvSpPr>
          <p:cNvPr id="4" name="Footer Placeholder 3">
            <a:extLst>
              <a:ext uri="{FF2B5EF4-FFF2-40B4-BE49-F238E27FC236}">
                <a16:creationId xmlns:a16="http://schemas.microsoft.com/office/drawing/2014/main" id="{9DCA1820-8B02-4943-9EE2-2A719A1665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137915-5AC9-4A07-BD7A-36F63B3BDDD3}"/>
              </a:ext>
            </a:extLst>
          </p:cNvPr>
          <p:cNvSpPr>
            <a:spLocks noGrp="1"/>
          </p:cNvSpPr>
          <p:nvPr>
            <p:ph type="sldNum" sz="quarter" idx="12"/>
          </p:nvPr>
        </p:nvSpPr>
        <p:spPr/>
        <p:txBody>
          <a:bodyPr/>
          <a:lstStyle/>
          <a:p>
            <a:fld id="{EB480566-E5A3-49BF-82EA-4C4B115FBFF6}" type="slidenum">
              <a:rPr lang="en-US" smtClean="0"/>
              <a:t>‹#›</a:t>
            </a:fld>
            <a:endParaRPr lang="en-US"/>
          </a:p>
        </p:txBody>
      </p:sp>
    </p:spTree>
    <p:extLst>
      <p:ext uri="{BB962C8B-B14F-4D97-AF65-F5344CB8AC3E}">
        <p14:creationId xmlns:p14="http://schemas.microsoft.com/office/powerpoint/2010/main" val="4245886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7F84F-9370-4AB9-B482-DA6F66C72329}"/>
              </a:ext>
            </a:extLst>
          </p:cNvPr>
          <p:cNvSpPr>
            <a:spLocks noGrp="1"/>
          </p:cNvSpPr>
          <p:nvPr>
            <p:ph type="dt" sz="half" idx="10"/>
          </p:nvPr>
        </p:nvSpPr>
        <p:spPr/>
        <p:txBody>
          <a:bodyPr/>
          <a:lstStyle/>
          <a:p>
            <a:fld id="{BF1180B7-3585-433A-8E5D-4A95A65FF296}" type="datetime1">
              <a:rPr lang="en-US" smtClean="0"/>
              <a:t>5/16/2020</a:t>
            </a:fld>
            <a:endParaRPr lang="en-US"/>
          </a:p>
        </p:txBody>
      </p:sp>
      <p:sp>
        <p:nvSpPr>
          <p:cNvPr id="3" name="Footer Placeholder 2">
            <a:extLst>
              <a:ext uri="{FF2B5EF4-FFF2-40B4-BE49-F238E27FC236}">
                <a16:creationId xmlns:a16="http://schemas.microsoft.com/office/drawing/2014/main" id="{72431024-0AD3-4BCE-A6AB-1768338C93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F06C7F-0281-4D7B-BEFC-71870D5B3D70}"/>
              </a:ext>
            </a:extLst>
          </p:cNvPr>
          <p:cNvSpPr>
            <a:spLocks noGrp="1"/>
          </p:cNvSpPr>
          <p:nvPr>
            <p:ph type="sldNum" sz="quarter" idx="12"/>
          </p:nvPr>
        </p:nvSpPr>
        <p:spPr/>
        <p:txBody>
          <a:bodyPr/>
          <a:lstStyle/>
          <a:p>
            <a:fld id="{EB480566-E5A3-49BF-82EA-4C4B115FBFF6}" type="slidenum">
              <a:rPr lang="en-US" smtClean="0"/>
              <a:t>‹#›</a:t>
            </a:fld>
            <a:endParaRPr lang="en-US"/>
          </a:p>
        </p:txBody>
      </p:sp>
    </p:spTree>
    <p:extLst>
      <p:ext uri="{BB962C8B-B14F-4D97-AF65-F5344CB8AC3E}">
        <p14:creationId xmlns:p14="http://schemas.microsoft.com/office/powerpoint/2010/main" val="1607639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1D9AB-3B90-4661-B0CD-C4F5E361E3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D07F64-D9E9-464D-A5A7-B665E84C80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8265C9-7356-4AF6-8E77-893C9C43D3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13F735-6B7A-44F5-AABC-68391E36A977}"/>
              </a:ext>
            </a:extLst>
          </p:cNvPr>
          <p:cNvSpPr>
            <a:spLocks noGrp="1"/>
          </p:cNvSpPr>
          <p:nvPr>
            <p:ph type="dt" sz="half" idx="10"/>
          </p:nvPr>
        </p:nvSpPr>
        <p:spPr/>
        <p:txBody>
          <a:bodyPr/>
          <a:lstStyle/>
          <a:p>
            <a:fld id="{C7318FBE-6582-41A7-8F58-6115A87120AC}" type="datetime1">
              <a:rPr lang="en-US" smtClean="0"/>
              <a:t>5/16/2020</a:t>
            </a:fld>
            <a:endParaRPr lang="en-US"/>
          </a:p>
        </p:txBody>
      </p:sp>
      <p:sp>
        <p:nvSpPr>
          <p:cNvPr id="6" name="Footer Placeholder 5">
            <a:extLst>
              <a:ext uri="{FF2B5EF4-FFF2-40B4-BE49-F238E27FC236}">
                <a16:creationId xmlns:a16="http://schemas.microsoft.com/office/drawing/2014/main" id="{3D381960-BD2A-4CF8-A632-3CFF4E9F8B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13531F-7BA2-4E06-90A1-BD0C87F5BAB0}"/>
              </a:ext>
            </a:extLst>
          </p:cNvPr>
          <p:cNvSpPr>
            <a:spLocks noGrp="1"/>
          </p:cNvSpPr>
          <p:nvPr>
            <p:ph type="sldNum" sz="quarter" idx="12"/>
          </p:nvPr>
        </p:nvSpPr>
        <p:spPr/>
        <p:txBody>
          <a:bodyPr/>
          <a:lstStyle/>
          <a:p>
            <a:fld id="{EB480566-E5A3-49BF-82EA-4C4B115FBFF6}" type="slidenum">
              <a:rPr lang="en-US" smtClean="0"/>
              <a:t>‹#›</a:t>
            </a:fld>
            <a:endParaRPr lang="en-US"/>
          </a:p>
        </p:txBody>
      </p:sp>
    </p:spTree>
    <p:extLst>
      <p:ext uri="{BB962C8B-B14F-4D97-AF65-F5344CB8AC3E}">
        <p14:creationId xmlns:p14="http://schemas.microsoft.com/office/powerpoint/2010/main" val="457759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5E84D-2FA3-4B65-B8AD-476F2AFC6E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35BB3A-C94E-4DBF-B1ED-55411F8A6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EA76AF-7A76-41C2-BF3B-C55021D485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62A6B0-B65B-476E-927A-F50EEDEF8B7C}"/>
              </a:ext>
            </a:extLst>
          </p:cNvPr>
          <p:cNvSpPr>
            <a:spLocks noGrp="1"/>
          </p:cNvSpPr>
          <p:nvPr>
            <p:ph type="dt" sz="half" idx="10"/>
          </p:nvPr>
        </p:nvSpPr>
        <p:spPr/>
        <p:txBody>
          <a:bodyPr/>
          <a:lstStyle/>
          <a:p>
            <a:fld id="{0ABC58AB-6F7C-4050-8761-4C5F97AD21CB}" type="datetime1">
              <a:rPr lang="en-US" smtClean="0"/>
              <a:t>5/16/2020</a:t>
            </a:fld>
            <a:endParaRPr lang="en-US"/>
          </a:p>
        </p:txBody>
      </p:sp>
      <p:sp>
        <p:nvSpPr>
          <p:cNvPr id="6" name="Footer Placeholder 5">
            <a:extLst>
              <a:ext uri="{FF2B5EF4-FFF2-40B4-BE49-F238E27FC236}">
                <a16:creationId xmlns:a16="http://schemas.microsoft.com/office/drawing/2014/main" id="{A94AFFF3-1946-4C67-BEA9-7D1FDB39C0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96011E-ED8F-4B36-A7C5-29E47EDA0913}"/>
              </a:ext>
            </a:extLst>
          </p:cNvPr>
          <p:cNvSpPr>
            <a:spLocks noGrp="1"/>
          </p:cNvSpPr>
          <p:nvPr>
            <p:ph type="sldNum" sz="quarter" idx="12"/>
          </p:nvPr>
        </p:nvSpPr>
        <p:spPr/>
        <p:txBody>
          <a:bodyPr/>
          <a:lstStyle/>
          <a:p>
            <a:fld id="{EB480566-E5A3-49BF-82EA-4C4B115FBFF6}" type="slidenum">
              <a:rPr lang="en-US" smtClean="0"/>
              <a:t>‹#›</a:t>
            </a:fld>
            <a:endParaRPr lang="en-US"/>
          </a:p>
        </p:txBody>
      </p:sp>
    </p:spTree>
    <p:extLst>
      <p:ext uri="{BB962C8B-B14F-4D97-AF65-F5344CB8AC3E}">
        <p14:creationId xmlns:p14="http://schemas.microsoft.com/office/powerpoint/2010/main" val="3699651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D5464E-E3EE-47A9-9865-3787E0F974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5424A4-2911-479A-A5C2-E9F425154C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B74BF7-B8EE-4BFF-B841-CB6BC0BA91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F72C1-D93A-4F1F-9A47-5DCB0139EB54}" type="datetime1">
              <a:rPr lang="en-US" smtClean="0"/>
              <a:t>5/16/2020</a:t>
            </a:fld>
            <a:endParaRPr lang="en-US"/>
          </a:p>
        </p:txBody>
      </p:sp>
      <p:sp>
        <p:nvSpPr>
          <p:cNvPr id="5" name="Footer Placeholder 4">
            <a:extLst>
              <a:ext uri="{FF2B5EF4-FFF2-40B4-BE49-F238E27FC236}">
                <a16:creationId xmlns:a16="http://schemas.microsoft.com/office/drawing/2014/main" id="{AFF81491-E1DE-4AFB-9B0D-F67353DC87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F87665-16DB-4FF5-8FA8-12DBB5EB40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80566-E5A3-49BF-82EA-4C4B115FBFF6}" type="slidenum">
              <a:rPr lang="en-US" smtClean="0"/>
              <a:t>‹#›</a:t>
            </a:fld>
            <a:endParaRPr lang="en-US"/>
          </a:p>
        </p:txBody>
      </p:sp>
    </p:spTree>
    <p:extLst>
      <p:ext uri="{BB962C8B-B14F-4D97-AF65-F5344CB8AC3E}">
        <p14:creationId xmlns:p14="http://schemas.microsoft.com/office/powerpoint/2010/main" val="1793554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web.williams.edu/Mathematics/sjmiller/public_html/math/talks/talks.html"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2.gi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hyperlink" Target="https://web.williams.edu/Mathematics/sjmiller/public_html/math/talks/talks.html" TargetMode="External"/></Relationships>
</file>

<file path=ppt/slides/_rels/slide11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6.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72.gif"/><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105.png"/><Relationship Id="rId5" Type="http://schemas.openxmlformats.org/officeDocument/2006/relationships/image" Target="../media/image104.jpeg"/><Relationship Id="rId4" Type="http://schemas.openxmlformats.org/officeDocument/2006/relationships/hyperlink" Target="https://web.williams.edu/Mathematics/sjmiller/public_html/math/talks/talks.html" TargetMode="External"/></Relationships>
</file>

<file path=ppt/slides/_rels/slide13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4.jpeg"/><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13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4.jpeg"/><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1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4.jpeg"/><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139.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12.png"/><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14.xml.rels><?xml version="1.0" encoding="UTF-8" standalone="yes"?>
<Relationships xmlns="http://schemas.openxmlformats.org/package/2006/relationships"><Relationship Id="rId3" Type="http://schemas.openxmlformats.org/officeDocument/2006/relationships/hyperlink" Target="https://web.williams.edu/Mathematics/sjmiller/public_html/math/talks/talks.html" TargetMode="External"/><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04.jpeg"/><Relationship Id="rId1" Type="http://schemas.openxmlformats.org/officeDocument/2006/relationships/slideLayout" Target="../slideLayouts/slideLayout2.xml"/><Relationship Id="rId5" Type="http://schemas.openxmlformats.org/officeDocument/2006/relationships/image" Target="../media/image115.png"/><Relationship Id="rId4" Type="http://schemas.openxmlformats.org/officeDocument/2006/relationships/image" Target="../media/image114.png"/></Relationships>
</file>

<file path=ppt/slides/_rels/slide14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1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19.png"/><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image" Target="../media/image120.png"/></Relationships>
</file>

<file path=ppt/slides/_rels/slide14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22.png"/><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image" Target="../media/image120.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3.png"/><Relationship Id="rId1" Type="http://schemas.openxmlformats.org/officeDocument/2006/relationships/slideLayout" Target="../slideLayouts/slideLayout2.xml"/><Relationship Id="rId5" Type="http://schemas.openxmlformats.org/officeDocument/2006/relationships/image" Target="../media/image124.png"/><Relationship Id="rId4" Type="http://schemas.openxmlformats.org/officeDocument/2006/relationships/image" Target="../media/image105.png"/></Relationships>
</file>

<file path=ppt/slides/_rels/slide1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web.williams.edu/Mathematics/sjmiller/public_html/math/talks/talks.html" TargetMode="External"/></Relationships>
</file>

<file path=ppt/slides/_rels/slide152.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860.png"/><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870.png"/><Relationship Id="rId1" Type="http://schemas.openxmlformats.org/officeDocument/2006/relationships/slideLayout" Target="../slideLayouts/slideLayout3.xml"/><Relationship Id="rId4" Type="http://schemas.openxmlformats.org/officeDocument/2006/relationships/image" Target="../media/image1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910.png"/><Relationship Id="rId1" Type="http://schemas.openxmlformats.org/officeDocument/2006/relationships/slideLayout" Target="../slideLayouts/slideLayout2.xml"/><Relationship Id="rId4" Type="http://schemas.openxmlformats.org/officeDocument/2006/relationships/image" Target="../media/image132.png"/></Relationships>
</file>

<file path=ppt/slides/_rels/slide162.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980.png"/><Relationship Id="rId2" Type="http://schemas.openxmlformats.org/officeDocument/2006/relationships/image" Target="../media/image12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6.xml.rels><?xml version="1.0" encoding="UTF-8" standalone="yes"?>
<Relationships xmlns="http://schemas.openxmlformats.org/package/2006/relationships"><Relationship Id="rId2" Type="http://schemas.openxmlformats.org/officeDocument/2006/relationships/image" Target="../media/image990.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100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eb.williams.edu/Mathematics/sjmiller/public_html/math/talks/talks.html" TargetMode="Externa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web.williams.edu/Mathematics/sjmiller/public_html/math/talks/talks.html"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eb.williams.edu/Mathematics/sjmiller/public_html/math/talks/talks.html" TargetMode="Externa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youtu.be/UWNM8EtzoMI"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6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web.williams.edu/Mathematics/sjmiller/public_html/math/talks/talks.html" TargetMode="Externa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hyperlink" Target="https://youtu.be/tBz2GIxfYXA?t=2" TargetMode="External"/><Relationship Id="rId5" Type="http://schemas.openxmlformats.org/officeDocument/2006/relationships/image" Target="../media/image63.jpeg"/><Relationship Id="rId4" Type="http://schemas.openxmlformats.org/officeDocument/2006/relationships/image" Target="../media/image62.png"/></Relationships>
</file>

<file path=ppt/slides/_rels/slide6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7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4.jpe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8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8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4.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1.png"/></Relationships>
</file>

<file path=ppt/slides/_rels/slide9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9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64.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1.png"/></Relationships>
</file>

<file path=ppt/slides/_rels/slide9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9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9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3.png"/><Relationship Id="rId7" Type="http://schemas.openxmlformats.org/officeDocument/2006/relationships/image" Target="../media/image81.pn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72.gif"/><Relationship Id="rId5" Type="http://schemas.openxmlformats.org/officeDocument/2006/relationships/image" Target="../media/image71.jpeg"/><Relationship Id="rId4" Type="http://schemas.openxmlformats.org/officeDocument/2006/relationships/hyperlink" Target="https://web.williams.edu/Mathematics/sjmiller/public_html/math/talks/talks.html" TargetMode="External"/></Relationships>
</file>

<file path=ppt/slides/_rels/slide9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867BC0-6EF6-4201-9B86-E30CE7F6501B}"/>
              </a:ext>
            </a:extLst>
          </p:cNvPr>
          <p:cNvPicPr>
            <a:picLocks noChangeAspect="1"/>
          </p:cNvPicPr>
          <p:nvPr/>
        </p:nvPicPr>
        <p:blipFill>
          <a:blip r:embed="rId2"/>
          <a:stretch>
            <a:fillRect/>
          </a:stretch>
        </p:blipFill>
        <p:spPr>
          <a:xfrm>
            <a:off x="0" y="0"/>
            <a:ext cx="2679008" cy="2665613"/>
          </a:xfrm>
          <a:prstGeom prst="rect">
            <a:avLst/>
          </a:prstGeom>
        </p:spPr>
      </p:pic>
      <p:pic>
        <p:nvPicPr>
          <p:cNvPr id="1030" name="Picture 6" descr="Playing Card PNG Images Transparent Background | PNG Play">
            <a:extLst>
              <a:ext uri="{FF2B5EF4-FFF2-40B4-BE49-F238E27FC236}">
                <a16:creationId xmlns:a16="http://schemas.microsoft.com/office/drawing/2014/main" id="{F32F81E9-C59F-470E-9142-2375B75A32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8352" y="3854450"/>
            <a:ext cx="4057650" cy="29908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082F375-5094-4627-90A9-6B3C626B963F}"/>
              </a:ext>
            </a:extLst>
          </p:cNvPr>
          <p:cNvSpPr>
            <a:spLocks noGrp="1"/>
          </p:cNvSpPr>
          <p:nvPr>
            <p:ph type="ctrTitle"/>
          </p:nvPr>
        </p:nvSpPr>
        <p:spPr>
          <a:xfrm>
            <a:off x="1524000" y="1122363"/>
            <a:ext cx="9144000" cy="1543250"/>
          </a:xfrm>
        </p:spPr>
        <p:txBody>
          <a:bodyPr/>
          <a:lstStyle/>
          <a:p>
            <a:r>
              <a:rPr lang="en-US" b="1" dirty="0">
                <a:solidFill>
                  <a:srgbClr val="FF0000"/>
                </a:solidFill>
              </a:rPr>
              <a:t>Introduction to Probability</a:t>
            </a:r>
          </a:p>
        </p:txBody>
      </p:sp>
      <p:sp>
        <p:nvSpPr>
          <p:cNvPr id="3" name="Subtitle 2">
            <a:extLst>
              <a:ext uri="{FF2B5EF4-FFF2-40B4-BE49-F238E27FC236}">
                <a16:creationId xmlns:a16="http://schemas.microsoft.com/office/drawing/2014/main" id="{1E5D4AA8-1F68-40D4-A477-F79F9938513A}"/>
              </a:ext>
            </a:extLst>
          </p:cNvPr>
          <p:cNvSpPr>
            <a:spLocks noGrp="1"/>
          </p:cNvSpPr>
          <p:nvPr>
            <p:ph type="subTitle" idx="1"/>
          </p:nvPr>
        </p:nvSpPr>
        <p:spPr>
          <a:xfrm>
            <a:off x="1524000" y="2774157"/>
            <a:ext cx="9144000" cy="1655762"/>
          </a:xfrm>
        </p:spPr>
        <p:txBody>
          <a:bodyPr/>
          <a:lstStyle/>
          <a:p>
            <a:r>
              <a:rPr lang="en-US" dirty="0">
                <a:solidFill>
                  <a:srgbClr val="7030A0"/>
                </a:solidFill>
              </a:rPr>
              <a:t>Steven J Miller, Williams College</a:t>
            </a:r>
          </a:p>
          <a:p>
            <a:r>
              <a:rPr lang="en-US" dirty="0">
                <a:solidFill>
                  <a:srgbClr val="7030A0"/>
                </a:solidFill>
              </a:rPr>
              <a:t>sjm1@Williams.edu</a:t>
            </a:r>
          </a:p>
          <a:p>
            <a:endParaRPr lang="en-US" dirty="0"/>
          </a:p>
        </p:txBody>
      </p:sp>
      <p:pic>
        <p:nvPicPr>
          <p:cNvPr id="4" name="Picture 3">
            <a:extLst>
              <a:ext uri="{FF2B5EF4-FFF2-40B4-BE49-F238E27FC236}">
                <a16:creationId xmlns:a16="http://schemas.microsoft.com/office/drawing/2014/main" id="{764C879E-D879-40AA-AAFE-09117AAAFDEE}"/>
              </a:ext>
            </a:extLst>
          </p:cNvPr>
          <p:cNvPicPr>
            <a:picLocks noChangeAspect="1"/>
          </p:cNvPicPr>
          <p:nvPr/>
        </p:nvPicPr>
        <p:blipFill>
          <a:blip r:embed="rId4"/>
          <a:stretch>
            <a:fillRect/>
          </a:stretch>
        </p:blipFill>
        <p:spPr>
          <a:xfrm>
            <a:off x="9383696" y="117775"/>
            <a:ext cx="2808303" cy="1226160"/>
          </a:xfrm>
          <a:prstGeom prst="rect">
            <a:avLst/>
          </a:prstGeom>
        </p:spPr>
      </p:pic>
      <p:sp>
        <p:nvSpPr>
          <p:cNvPr id="5" name="Rectangle 4">
            <a:extLst>
              <a:ext uri="{FF2B5EF4-FFF2-40B4-BE49-F238E27FC236}">
                <a16:creationId xmlns:a16="http://schemas.microsoft.com/office/drawing/2014/main" id="{1DC89639-EEE5-450C-839A-09AFDF2C7254}"/>
              </a:ext>
            </a:extLst>
          </p:cNvPr>
          <p:cNvSpPr/>
          <p:nvPr/>
        </p:nvSpPr>
        <p:spPr>
          <a:xfrm>
            <a:off x="2075156" y="3661169"/>
            <a:ext cx="7907044" cy="369332"/>
          </a:xfrm>
          <a:prstGeom prst="rect">
            <a:avLst/>
          </a:prstGeom>
        </p:spPr>
        <p:txBody>
          <a:bodyPr wrap="square">
            <a:spAutoFit/>
          </a:bodyPr>
          <a:lstStyle/>
          <a:p>
            <a:r>
              <a:rPr lang="en-US" dirty="0">
                <a:hlinkClick r:id="rId5"/>
              </a:rPr>
              <a:t>https://web.williams.edu/Mathematics/sjmiller/public_html/math/talks/talks.html</a:t>
            </a:r>
            <a:endParaRPr lang="en-US" dirty="0"/>
          </a:p>
        </p:txBody>
      </p:sp>
      <p:pic>
        <p:nvPicPr>
          <p:cNvPr id="1026" name="Picture 2" descr="500+ Free Dice &amp; Gambling Images - Pixabay">
            <a:extLst>
              <a:ext uri="{FF2B5EF4-FFF2-40B4-BE49-F238E27FC236}">
                <a16:creationId xmlns:a16="http://schemas.microsoft.com/office/drawing/2014/main" id="{270CA98F-52E3-4647-9AD5-5EF5EAD361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712" y="5257800"/>
            <a:ext cx="3028950" cy="1514475"/>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F8817A78-5110-46A1-BD4A-311FD2E7A4D2}"/>
              </a:ext>
            </a:extLst>
          </p:cNvPr>
          <p:cNvSpPr>
            <a:spLocks noGrp="1"/>
          </p:cNvSpPr>
          <p:nvPr>
            <p:ph type="sldNum" sz="quarter" idx="12"/>
          </p:nvPr>
        </p:nvSpPr>
        <p:spPr/>
        <p:txBody>
          <a:bodyPr/>
          <a:lstStyle/>
          <a:p>
            <a:fld id="{EB480566-E5A3-49BF-82EA-4C4B115FBFF6}" type="slidenum">
              <a:rPr lang="en-US" smtClean="0"/>
              <a:t>1</a:t>
            </a:fld>
            <a:endParaRPr lang="en-US"/>
          </a:p>
        </p:txBody>
      </p:sp>
    </p:spTree>
    <p:extLst>
      <p:ext uri="{BB962C8B-B14F-4D97-AF65-F5344CB8AC3E}">
        <p14:creationId xmlns:p14="http://schemas.microsoft.com/office/powerpoint/2010/main" val="2843854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285749" y="212726"/>
            <a:ext cx="11658599" cy="939800"/>
          </a:xfrm>
        </p:spPr>
        <p:txBody>
          <a:bodyPr/>
          <a:lstStyle/>
          <a:p>
            <a:r>
              <a:rPr lang="en-US" b="1" dirty="0">
                <a:solidFill>
                  <a:srgbClr val="FF0000"/>
                </a:solidFill>
              </a:rPr>
              <a:t>Factorial Function n!</a:t>
            </a:r>
            <a:endParaRPr lang="en-US" dirty="0"/>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285750" y="1253330"/>
            <a:ext cx="11658600" cy="5391943"/>
          </a:xfrm>
        </p:spPr>
        <p:txBody>
          <a:bodyPr>
            <a:normAutofit fontScale="92500" lnSpcReduction="10000"/>
          </a:bodyPr>
          <a:lstStyle/>
          <a:p>
            <a:pPr marL="0" indent="0">
              <a:buNone/>
            </a:pPr>
            <a:r>
              <a:rPr lang="en-US" dirty="0"/>
              <a:t>The factorial function grows very rapidly.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The number of ways to order a deck of 52 cards is 52!, which is  </a:t>
            </a:r>
            <a:r>
              <a:rPr lang="en-US" sz="2400" dirty="0"/>
              <a:t>80658175170943878571660636856403766975289505440883277824000000000000</a:t>
            </a:r>
            <a:r>
              <a:rPr lang="en-US" dirty="0"/>
              <a:t> (or about 10</a:t>
            </a:r>
            <a:r>
              <a:rPr lang="en-US" baseline="30000" dirty="0"/>
              <a:t>68</a:t>
            </a:r>
            <a:r>
              <a:rPr lang="en-US" dirty="0"/>
              <a:t>). To put in perspective, there are about 10</a:t>
            </a:r>
            <a:r>
              <a:rPr lang="en-US" baseline="30000" dirty="0"/>
              <a:t>80</a:t>
            </a:r>
            <a:r>
              <a:rPr lang="en-US" dirty="0"/>
              <a:t> to 10</a:t>
            </a:r>
            <a:r>
              <a:rPr lang="en-US" baseline="30000" dirty="0"/>
              <a:t>90</a:t>
            </a:r>
            <a:r>
              <a:rPr lang="en-US" baseline="-25000" dirty="0"/>
              <a:t> </a:t>
            </a:r>
            <a:r>
              <a:rPr lang="en-US" dirty="0"/>
              <a:t>objects in the universe! </a:t>
            </a:r>
          </a:p>
          <a:p>
            <a:r>
              <a:rPr lang="en-US" dirty="0"/>
              <a:t>The number of ways to order the standard alphabet is 26! which is  403291461126605635584000000 (or about 10</a:t>
            </a:r>
            <a:r>
              <a:rPr lang="en-US" baseline="30000" dirty="0"/>
              <a:t>26</a:t>
            </a:r>
            <a:r>
              <a:rPr lang="en-US" dirty="0"/>
              <a:t>).</a:t>
            </a:r>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4F1FC7B8-1C8D-4F69-BF82-025F81346B18}"/>
              </a:ext>
            </a:extLst>
          </p:cNvPr>
          <p:cNvPicPr>
            <a:picLocks noChangeAspect="1"/>
          </p:cNvPicPr>
          <p:nvPr/>
        </p:nvPicPr>
        <p:blipFill>
          <a:blip r:embed="rId2"/>
          <a:stretch>
            <a:fillRect/>
          </a:stretch>
        </p:blipFill>
        <p:spPr>
          <a:xfrm>
            <a:off x="976543" y="1934159"/>
            <a:ext cx="10128483" cy="2957437"/>
          </a:xfrm>
          <a:prstGeom prst="rect">
            <a:avLst/>
          </a:prstGeom>
        </p:spPr>
      </p:pic>
      <p:sp>
        <p:nvSpPr>
          <p:cNvPr id="5" name="Slide Number Placeholder 4">
            <a:extLst>
              <a:ext uri="{FF2B5EF4-FFF2-40B4-BE49-F238E27FC236}">
                <a16:creationId xmlns:a16="http://schemas.microsoft.com/office/drawing/2014/main" id="{D78E0E3B-24B2-42D8-9CE6-ED6AADFE94FC}"/>
              </a:ext>
            </a:extLst>
          </p:cNvPr>
          <p:cNvSpPr>
            <a:spLocks noGrp="1"/>
          </p:cNvSpPr>
          <p:nvPr>
            <p:ph type="sldNum" sz="quarter" idx="12"/>
          </p:nvPr>
        </p:nvSpPr>
        <p:spPr/>
        <p:txBody>
          <a:bodyPr/>
          <a:lstStyle/>
          <a:p>
            <a:fld id="{EB480566-E5A3-49BF-82EA-4C4B115FBFF6}" type="slidenum">
              <a:rPr lang="en-US" smtClean="0"/>
              <a:t>10</a:t>
            </a:fld>
            <a:endParaRPr lang="en-US"/>
          </a:p>
        </p:txBody>
      </p:sp>
    </p:spTree>
    <p:extLst>
      <p:ext uri="{BB962C8B-B14F-4D97-AF65-F5344CB8AC3E}">
        <p14:creationId xmlns:p14="http://schemas.microsoft.com/office/powerpoint/2010/main" val="147922979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lstStyle/>
          <a:p>
            <a:r>
              <a:rPr lang="en-US" b="1" dirty="0">
                <a:solidFill>
                  <a:srgbClr val="FF0000"/>
                </a:solidFill>
              </a:rPr>
              <a:t>Review: Distinct Deals in Bridge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5877972"/>
              </a:xfrm>
            </p:spPr>
            <p:txBody>
              <a:bodyPr>
                <a:normAutofit lnSpcReduction="10000"/>
              </a:bodyPr>
              <a:lstStyle/>
              <a:p>
                <a:pPr marL="0" indent="0" algn="just">
                  <a:buNone/>
                </a:pPr>
                <a:r>
                  <a:rPr lang="en-US" dirty="0"/>
                  <a:t>In a hand of bridge, each of the four players is dealt 13 cards. It does not matter what order you get the cards, only which cards you get. </a:t>
                </a:r>
              </a:p>
              <a:p>
                <a:pPr marL="0" indent="0" algn="just">
                  <a:buNone/>
                </a:pPr>
                <a:endParaRPr lang="en-US" dirty="0"/>
              </a:p>
              <a:p>
                <a:pPr algn="just"/>
                <a:r>
                  <a:rPr lang="en-US" dirty="0"/>
                  <a:t>How many ways are there to deal the cards?</a:t>
                </a:r>
              </a:p>
              <a:p>
                <a:pPr marL="0" indent="0" algn="just">
                  <a:buNone/>
                </a:pPr>
                <a:r>
                  <a:rPr lang="en-US" dirty="0"/>
                  <a:t>	Answer: </a:t>
                </a:r>
                <a14:m>
                  <m:oMath xmlns:m="http://schemas.openxmlformats.org/officeDocument/2006/math">
                    <m:r>
                      <a:rPr lang="en-US" b="0" i="1" smtClean="0">
                        <a:latin typeface="Cambria Math" panose="02040503050406030204" pitchFamily="18" charset="0"/>
                      </a:rPr>
                      <m:t>52</m:t>
                    </m:r>
                    <m:r>
                      <a:rPr lang="en-US" b="0" i="1" smtClean="0">
                        <a:latin typeface="Cambria Math" panose="02040503050406030204" pitchFamily="18" charset="0"/>
                      </a:rPr>
                      <m:t>𝐶</m:t>
                    </m:r>
                    <m:r>
                      <a:rPr lang="en-US" b="0" i="1" smtClean="0">
                        <a:latin typeface="Cambria Math" panose="02040503050406030204" pitchFamily="18" charset="0"/>
                      </a:rPr>
                      <m:t>13 ∗39</m:t>
                    </m:r>
                    <m:r>
                      <a:rPr lang="en-US" b="0" i="1" smtClean="0">
                        <a:latin typeface="Cambria Math" panose="02040503050406030204" pitchFamily="18" charset="0"/>
                      </a:rPr>
                      <m:t>𝐶</m:t>
                    </m:r>
                    <m:r>
                      <a:rPr lang="en-US" b="0" i="1" smtClean="0">
                        <a:latin typeface="Cambria Math" panose="02040503050406030204" pitchFamily="18" charset="0"/>
                      </a:rPr>
                      <m:t>13 ∗26</m:t>
                    </m:r>
                    <m:r>
                      <a:rPr lang="en-US" b="0" i="1" smtClean="0">
                        <a:latin typeface="Cambria Math" panose="02040503050406030204" pitchFamily="18" charset="0"/>
                      </a:rPr>
                      <m:t>𝐶</m:t>
                    </m:r>
                    <m:r>
                      <a:rPr lang="en-US" b="0" i="1" smtClean="0">
                        <a:latin typeface="Cambria Math" panose="02040503050406030204" pitchFamily="18" charset="0"/>
                      </a:rPr>
                      <m:t>13 ∗13</m:t>
                    </m:r>
                    <m:r>
                      <a:rPr lang="en-US" b="0" i="1" smtClean="0">
                        <a:latin typeface="Cambria Math" panose="02040503050406030204" pitchFamily="18" charset="0"/>
                      </a:rPr>
                      <m:t>𝐶</m:t>
                    </m:r>
                    <m:r>
                      <a:rPr lang="en-US" b="0" i="1" smtClean="0">
                        <a:latin typeface="Cambria Math" panose="02040503050406030204" pitchFamily="18" charset="0"/>
                      </a:rPr>
                      <m:t>13</m:t>
                    </m:r>
                  </m:oMath>
                </a14:m>
                <a:endParaRPr lang="en-US" dirty="0"/>
              </a:p>
              <a:p>
                <a:pPr marL="0" indent="0" algn="just">
                  <a:buNone/>
                </a:pPr>
                <a:r>
                  <a:rPr lang="en-US" dirty="0"/>
                  <a:t>	Equals  53,644,737,765,488,792,839,237,440,000 (about 10</a:t>
                </a:r>
                <a:r>
                  <a:rPr lang="en-US" baseline="30000" dirty="0"/>
                  <a:t>28.7295</a:t>
                </a:r>
                <a:r>
                  <a:rPr lang="en-US" dirty="0"/>
                  <a:t>)</a:t>
                </a:r>
              </a:p>
              <a:p>
                <a:pPr marL="0" indent="0" algn="just">
                  <a:buNone/>
                </a:pPr>
                <a:endParaRPr lang="en-US" dirty="0"/>
              </a:p>
              <a:p>
                <a:pPr marL="0" indent="0" algn="just">
                  <a:buNone/>
                </a:pPr>
                <a:r>
                  <a:rPr lang="en-US" dirty="0">
                    <a:solidFill>
                      <a:srgbClr val="FF0000"/>
                    </a:solidFill>
                  </a:rPr>
                  <a:t>Do you think in all of human history there have ever been two deals the same?</a:t>
                </a:r>
              </a:p>
              <a:p>
                <a:pPr marL="0" indent="0" algn="just">
                  <a:buNone/>
                </a:pPr>
                <a:endParaRPr lang="en-US" dirty="0"/>
              </a:p>
              <a:p>
                <a:pPr marL="0" indent="0" algn="just">
                  <a:buNone/>
                </a:pPr>
                <a:r>
                  <a:rPr lang="en-US" dirty="0"/>
                  <a:t>Number of seconds since the universe began:</a:t>
                </a:r>
              </a:p>
              <a:p>
                <a:pPr marL="0" indent="0" algn="just">
                  <a:buNone/>
                </a:pPr>
                <a14:m>
                  <m:oMath xmlns:m="http://schemas.openxmlformats.org/officeDocument/2006/math">
                    <m:r>
                      <a:rPr lang="en-US" b="0" i="1" smtClean="0">
                        <a:latin typeface="Cambria Math" panose="02040503050406030204" pitchFamily="18" charset="0"/>
                      </a:rPr>
                      <m:t>60∗60∗24∗366 ∗14,000,000,000</m:t>
                    </m:r>
                  </m:oMath>
                </a14:m>
                <a:r>
                  <a:rPr lang="en-US" baseline="30000" dirty="0"/>
                  <a:t> </a:t>
                </a:r>
                <a:r>
                  <a:rPr lang="en-US" dirty="0"/>
                  <a:t> or about 10</a:t>
                </a:r>
                <a:r>
                  <a:rPr lang="en-US" baseline="30000" dirty="0"/>
                  <a:t>17.6</a:t>
                </a:r>
                <a:r>
                  <a:rPr lang="en-US" dirty="0"/>
                  <a:t>.</a:t>
                </a:r>
              </a:p>
              <a:p>
                <a:pPr marL="0" indent="0" algn="just">
                  <a:buNone/>
                </a:pPr>
                <a:r>
                  <a:rPr lang="en-US" dirty="0"/>
                  <a:t>About 108,000,000,000 people have been born, if each deals a hand a second since the dawn of time get up to about 10</a:t>
                </a:r>
                <a:r>
                  <a:rPr lang="en-US" baseline="30000" dirty="0"/>
                  <a:t>28.6795</a:t>
                </a:r>
                <a:r>
                  <a:rPr lang="en-US" dirty="0"/>
                  <a:t>.</a:t>
                </a:r>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108197" y="682626"/>
                <a:ext cx="11805636" cy="5877972"/>
              </a:xfrm>
              <a:blipFill>
                <a:blip r:embed="rId2"/>
                <a:stretch>
                  <a:fillRect l="-1085" t="-2386" r="-1085" b="-1763"/>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100</a:t>
            </a:fld>
            <a:endParaRPr lang="en-US"/>
          </a:p>
        </p:txBody>
      </p:sp>
    </p:spTree>
    <p:extLst>
      <p:ext uri="{BB962C8B-B14F-4D97-AF65-F5344CB8AC3E}">
        <p14:creationId xmlns:p14="http://schemas.microsoft.com/office/powerpoint/2010/main" val="22879983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lstStyle/>
          <a:p>
            <a:r>
              <a:rPr lang="en-US" b="1" dirty="0">
                <a:solidFill>
                  <a:srgbClr val="FF0000"/>
                </a:solidFill>
              </a:rPr>
              <a:t>Long Suits in Bridge</a:t>
            </a:r>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5877972"/>
          </a:xfrm>
        </p:spPr>
        <p:txBody>
          <a:bodyPr>
            <a:normAutofit/>
          </a:bodyPr>
          <a:lstStyle/>
          <a:p>
            <a:pPr marL="0" indent="0" algn="just">
              <a:buNone/>
            </a:pPr>
            <a:r>
              <a:rPr lang="en-US" dirty="0"/>
              <a:t>In a hand of bridge, each of the four players is dealt 13 cards. It does not matter what order you get the cards, only which cards you get. </a:t>
            </a:r>
          </a:p>
          <a:p>
            <a:pPr marL="0" indent="0" algn="just">
              <a:buNone/>
            </a:pPr>
            <a:endParaRPr lang="en-US" dirty="0"/>
          </a:p>
          <a:p>
            <a:pPr marL="0" indent="0" algn="just">
              <a:buNone/>
            </a:pPr>
            <a:r>
              <a:rPr lang="en-US" dirty="0"/>
              <a:t>What is the probability you are dealt at least 7 cards in a suit?</a:t>
            </a:r>
          </a:p>
        </p:txBody>
      </p:sp>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101</a:t>
            </a:fld>
            <a:endParaRPr lang="en-US"/>
          </a:p>
        </p:txBody>
      </p:sp>
      <p:pic>
        <p:nvPicPr>
          <p:cNvPr id="6" name="Picture 5">
            <a:extLst>
              <a:ext uri="{FF2B5EF4-FFF2-40B4-BE49-F238E27FC236}">
                <a16:creationId xmlns:a16="http://schemas.microsoft.com/office/drawing/2014/main" id="{43F09B24-9C28-446D-9E53-976E730341DB}"/>
              </a:ext>
            </a:extLst>
          </p:cNvPr>
          <p:cNvPicPr>
            <a:picLocks noChangeAspect="1"/>
          </p:cNvPicPr>
          <p:nvPr/>
        </p:nvPicPr>
        <p:blipFill>
          <a:blip r:embed="rId2"/>
          <a:stretch>
            <a:fillRect/>
          </a:stretch>
        </p:blipFill>
        <p:spPr>
          <a:xfrm>
            <a:off x="1781721" y="3328038"/>
            <a:ext cx="7645984" cy="1283913"/>
          </a:xfrm>
          <a:prstGeom prst="rect">
            <a:avLst/>
          </a:prstGeom>
        </p:spPr>
      </p:pic>
    </p:spTree>
    <p:extLst>
      <p:ext uri="{BB962C8B-B14F-4D97-AF65-F5344CB8AC3E}">
        <p14:creationId xmlns:p14="http://schemas.microsoft.com/office/powerpoint/2010/main" val="38809714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lstStyle/>
          <a:p>
            <a:r>
              <a:rPr lang="en-US" b="1" dirty="0">
                <a:solidFill>
                  <a:srgbClr val="FF0000"/>
                </a:solidFill>
              </a:rPr>
              <a:t>Long Suits in Bridge</a:t>
            </a:r>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5877972"/>
          </a:xfrm>
        </p:spPr>
        <p:txBody>
          <a:bodyPr>
            <a:normAutofit/>
          </a:bodyPr>
          <a:lstStyle/>
          <a:p>
            <a:pPr marL="0" indent="0" algn="just">
              <a:buNone/>
            </a:pPr>
            <a:r>
              <a:rPr lang="en-US" dirty="0"/>
              <a:t>In a hand of bridge, each of the four players is dealt 13 cards. It does not matter what order you get the cards, only which cards you get. </a:t>
            </a:r>
          </a:p>
          <a:p>
            <a:pPr marL="0" indent="0" algn="just">
              <a:buNone/>
            </a:pPr>
            <a:endParaRPr lang="en-US" dirty="0"/>
          </a:p>
          <a:p>
            <a:pPr marL="0" indent="0" algn="just">
              <a:buNone/>
            </a:pPr>
            <a:r>
              <a:rPr lang="en-US" dirty="0"/>
              <a:t>What is the probability you are dealt at least 7 cards in a suit?</a:t>
            </a:r>
          </a:p>
          <a:p>
            <a:pPr marL="0" indent="0" algn="just">
              <a:buNone/>
            </a:pPr>
            <a:endParaRPr lang="en-US" dirty="0"/>
          </a:p>
          <a:p>
            <a:pPr marL="0" indent="0" algn="just">
              <a:buNone/>
            </a:pPr>
            <a:r>
              <a:rPr lang="en-US" dirty="0"/>
              <a:t>Break a hard problem into a lot of easier problems.</a:t>
            </a:r>
          </a:p>
          <a:p>
            <a:pPr marL="0" indent="0" algn="just">
              <a:buNone/>
            </a:pPr>
            <a:r>
              <a:rPr lang="en-US" dirty="0"/>
              <a:t>Note cannot have two 7 card suits (this is why we start with 7 and not 6!).</a:t>
            </a:r>
          </a:p>
          <a:p>
            <a:pPr marL="0" indent="0" algn="just">
              <a:buNone/>
            </a:pPr>
            <a:endParaRPr lang="en-US" dirty="0"/>
          </a:p>
          <a:p>
            <a:pPr marL="0" indent="0" algn="just">
              <a:buNone/>
            </a:pPr>
            <a:r>
              <a:rPr lang="en-US" dirty="0"/>
              <a:t>It is Prob(exactly one 7 card suit) + … + Prob(exactly one 13 card suit).</a:t>
            </a:r>
          </a:p>
          <a:p>
            <a:pPr marL="0" indent="0" algn="just">
              <a:buNone/>
            </a:pPr>
            <a:endParaRPr lang="en-US" dirty="0"/>
          </a:p>
          <a:p>
            <a:pPr marL="0" indent="0" algn="just">
              <a:buNone/>
            </a:pPr>
            <a:r>
              <a:rPr lang="en-US" dirty="0"/>
              <a:t>What are these probabilities? What is Prob(exactly one 7 card suit)?</a:t>
            </a:r>
          </a:p>
        </p:txBody>
      </p:sp>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102</a:t>
            </a:fld>
            <a:endParaRPr lang="en-US"/>
          </a:p>
        </p:txBody>
      </p:sp>
      <p:pic>
        <p:nvPicPr>
          <p:cNvPr id="7" name="Picture 6">
            <a:extLst>
              <a:ext uri="{FF2B5EF4-FFF2-40B4-BE49-F238E27FC236}">
                <a16:creationId xmlns:a16="http://schemas.microsoft.com/office/drawing/2014/main" id="{1EC4FC29-645E-4B5B-94DE-FF61DEE53041}"/>
              </a:ext>
            </a:extLst>
          </p:cNvPr>
          <p:cNvPicPr>
            <a:picLocks noChangeAspect="1"/>
          </p:cNvPicPr>
          <p:nvPr/>
        </p:nvPicPr>
        <p:blipFill>
          <a:blip r:embed="rId2"/>
          <a:stretch>
            <a:fillRect/>
          </a:stretch>
        </p:blipFill>
        <p:spPr>
          <a:xfrm>
            <a:off x="6883879" y="6036475"/>
            <a:ext cx="4079328" cy="685000"/>
          </a:xfrm>
          <a:prstGeom prst="rect">
            <a:avLst/>
          </a:prstGeom>
        </p:spPr>
      </p:pic>
    </p:spTree>
    <p:extLst>
      <p:ext uri="{BB962C8B-B14F-4D97-AF65-F5344CB8AC3E}">
        <p14:creationId xmlns:p14="http://schemas.microsoft.com/office/powerpoint/2010/main" val="414847034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lstStyle/>
          <a:p>
            <a:r>
              <a:rPr lang="en-US" b="1" dirty="0">
                <a:solidFill>
                  <a:srgbClr val="FF0000"/>
                </a:solidFill>
              </a:rPr>
              <a:t>Long Suits in Bridge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6149078"/>
              </a:xfrm>
            </p:spPr>
            <p:txBody>
              <a:bodyPr>
                <a:normAutofit fontScale="92500" lnSpcReduction="10000"/>
              </a:bodyPr>
              <a:lstStyle/>
              <a:p>
                <a:pPr marL="0" indent="0" algn="just">
                  <a:buNone/>
                </a:pPr>
                <a:r>
                  <a:rPr lang="en-US" dirty="0"/>
                  <a:t>In a hand of bridge, each of the four players is dealt 13 cards. It does not matter what order you get the cards, only which cards you get. </a:t>
                </a:r>
              </a:p>
              <a:p>
                <a:pPr marL="0" indent="0" algn="just">
                  <a:buNone/>
                </a:pPr>
                <a:endParaRPr lang="en-US" dirty="0"/>
              </a:p>
              <a:p>
                <a:pPr marL="0" indent="0" algn="just">
                  <a:buNone/>
                </a:pPr>
                <a:r>
                  <a:rPr lang="en-US" dirty="0"/>
                  <a:t>What is the probability you are dealt at least 7 cards in a suit?</a:t>
                </a:r>
              </a:p>
              <a:p>
                <a:pPr marL="0" indent="0" algn="just">
                  <a:buNone/>
                </a:pPr>
                <a:endParaRPr lang="en-US" dirty="0"/>
              </a:p>
              <a:p>
                <a:pPr marL="0" indent="0" algn="just">
                  <a:buNone/>
                </a:pPr>
                <a:r>
                  <a:rPr lang="en-US" dirty="0"/>
                  <a:t>Break a hard problem into a lot of easier problems.</a:t>
                </a:r>
              </a:p>
              <a:p>
                <a:pPr marL="0" indent="0" algn="just">
                  <a:buNone/>
                </a:pPr>
                <a:r>
                  <a:rPr lang="en-US" dirty="0"/>
                  <a:t>Note cannot have two 7 card suits (this is why we start with 7 and not 6!).</a:t>
                </a:r>
              </a:p>
              <a:p>
                <a:pPr marL="0" indent="0" algn="just">
                  <a:buNone/>
                </a:pPr>
                <a:endParaRPr lang="en-US" dirty="0"/>
              </a:p>
              <a:p>
                <a:pPr marL="0" indent="0" algn="just">
                  <a:buNone/>
                </a:pPr>
                <a:r>
                  <a:rPr lang="en-US" dirty="0"/>
                  <a:t>It is Prob(exactly one 7 card suit) + … + Prob(exactly one 13 card suit).</a:t>
                </a:r>
              </a:p>
              <a:p>
                <a:pPr marL="0" indent="0" algn="just">
                  <a:buNone/>
                </a:pPr>
                <a:endParaRPr lang="en-US" dirty="0"/>
              </a:p>
              <a:p>
                <a:pPr marL="0" indent="0" algn="just">
                  <a:buNone/>
                </a:pPr>
                <a:r>
                  <a:rPr lang="en-US" dirty="0"/>
                  <a:t>What are these probabilities? </a:t>
                </a:r>
              </a:p>
              <a:p>
                <a:pPr marL="0" indent="0" algn="just">
                  <a:buNone/>
                </a:pPr>
                <a:r>
                  <a:rPr lang="en-US" dirty="0"/>
                  <a:t>Prob(exactly one 7 card suit) = </a:t>
                </a:r>
                <a14:m>
                  <m:oMath xmlns:m="http://schemas.openxmlformats.org/officeDocument/2006/math">
                    <m:r>
                      <a:rPr lang="en-US" b="0" i="1" smtClean="0">
                        <a:latin typeface="Cambria Math" panose="02040503050406030204" pitchFamily="18" charset="0"/>
                      </a:rPr>
                      <m:t>4</m:t>
                    </m:r>
                    <m:r>
                      <a:rPr lang="en-US" b="0" i="1" smtClean="0">
                        <a:latin typeface="Cambria Math" panose="02040503050406030204" pitchFamily="18" charset="0"/>
                      </a:rPr>
                      <m:t>𝐶</m:t>
                    </m:r>
                    <m:r>
                      <a:rPr lang="en-US" b="0" i="1" smtClean="0">
                        <a:latin typeface="Cambria Math" panose="02040503050406030204" pitchFamily="18" charset="0"/>
                      </a:rPr>
                      <m:t>1 ∗13</m:t>
                    </m:r>
                    <m:r>
                      <a:rPr lang="en-US" b="0" i="1" smtClean="0">
                        <a:latin typeface="Cambria Math" panose="02040503050406030204" pitchFamily="18" charset="0"/>
                      </a:rPr>
                      <m:t>𝐶</m:t>
                    </m:r>
                    <m:r>
                      <a:rPr lang="en-US" b="0" i="1" smtClean="0">
                        <a:latin typeface="Cambria Math" panose="02040503050406030204" pitchFamily="18" charset="0"/>
                      </a:rPr>
                      <m:t>7 ∗39</m:t>
                    </m:r>
                    <m:r>
                      <a:rPr lang="en-US" b="0" i="1" smtClean="0">
                        <a:latin typeface="Cambria Math" panose="02040503050406030204" pitchFamily="18" charset="0"/>
                      </a:rPr>
                      <m:t>𝐶</m:t>
                    </m:r>
                    <m:r>
                      <a:rPr lang="en-US" b="0" i="1" smtClean="0">
                        <a:latin typeface="Cambria Math" panose="02040503050406030204" pitchFamily="18" charset="0"/>
                      </a:rPr>
                      <m:t>6</m:t>
                    </m:r>
                  </m:oMath>
                </a14:m>
                <a:endParaRPr lang="en-US" dirty="0"/>
              </a:p>
              <a:p>
                <a:pPr marL="0" indent="0" algn="just">
                  <a:buNone/>
                </a:pPr>
                <a:r>
                  <a:rPr lang="en-US" dirty="0"/>
                  <a:t>Why? 4C1 ways to choose the suit, 13C7 ways to choose 7 cards in that suit, 39C6 ways to fill out the hand.</a:t>
                </a:r>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108197" y="682626"/>
                <a:ext cx="11805636" cy="6149078"/>
              </a:xfrm>
              <a:blipFill>
                <a:blip r:embed="rId2"/>
                <a:stretch>
                  <a:fillRect l="-930" t="-1982" r="-981"/>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103</a:t>
            </a:fld>
            <a:endParaRPr lang="en-US"/>
          </a:p>
        </p:txBody>
      </p:sp>
    </p:spTree>
    <p:extLst>
      <p:ext uri="{BB962C8B-B14F-4D97-AF65-F5344CB8AC3E}">
        <p14:creationId xmlns:p14="http://schemas.microsoft.com/office/powerpoint/2010/main" val="107612075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lstStyle/>
          <a:p>
            <a:r>
              <a:rPr lang="en-US" b="1" dirty="0">
                <a:solidFill>
                  <a:srgbClr val="FF0000"/>
                </a:solidFill>
              </a:rPr>
              <a:t>Long Suits in Bridge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6149078"/>
              </a:xfrm>
            </p:spPr>
            <p:txBody>
              <a:bodyPr>
                <a:normAutofit lnSpcReduction="10000"/>
              </a:bodyPr>
              <a:lstStyle/>
              <a:p>
                <a:pPr marL="0" indent="0" algn="just">
                  <a:buNone/>
                </a:pPr>
                <a:r>
                  <a:rPr lang="en-US" dirty="0"/>
                  <a:t>In a hand of bridge, each of the four players is dealt 13 cards. It does not matter what order you get the cards, only which cards you get. NOTE: </a:t>
                </a:r>
                <a14:m>
                  <m:oMath xmlns:m="http://schemas.openxmlformats.org/officeDocument/2006/math">
                    <m:r>
                      <a:rPr lang="en-US" i="1">
                        <a:solidFill>
                          <a:srgbClr val="FF0000"/>
                        </a:solidFill>
                        <a:latin typeface="Cambria Math" panose="02040503050406030204" pitchFamily="18" charset="0"/>
                      </a:rPr>
                      <m:t>𝑛𝐶𝑟</m:t>
                    </m:r>
                    <m:r>
                      <a:rPr lang="en-US" i="1">
                        <a:solidFill>
                          <a:srgbClr val="FF0000"/>
                        </a:solidFill>
                        <a:latin typeface="Cambria Math" panose="02040503050406030204" pitchFamily="18" charset="0"/>
                      </a:rPr>
                      <m:t> =  </m:t>
                    </m:r>
                    <m:d>
                      <m:dPr>
                        <m:ctrlPr>
                          <a:rPr lang="en-US" i="1">
                            <a:solidFill>
                              <a:srgbClr val="FF0000"/>
                            </a:solidFill>
                            <a:latin typeface="Cambria Math" panose="02040503050406030204" pitchFamily="18" charset="0"/>
                          </a:rPr>
                        </m:ctrlPr>
                      </m:dPr>
                      <m:e>
                        <m:f>
                          <m:fPr>
                            <m:type m:val="noBa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𝑛</m:t>
                            </m:r>
                          </m:num>
                          <m:den>
                            <m:r>
                              <a:rPr lang="en-US" i="1">
                                <a:solidFill>
                                  <a:srgbClr val="FF0000"/>
                                </a:solidFill>
                                <a:latin typeface="Cambria Math" panose="02040503050406030204" pitchFamily="18" charset="0"/>
                              </a:rPr>
                              <m:t>𝑟</m:t>
                            </m:r>
                          </m:den>
                        </m:f>
                      </m:e>
                    </m:d>
                  </m:oMath>
                </a14:m>
                <a:r>
                  <a:rPr lang="en-US" dirty="0"/>
                  <a:t> </a:t>
                </a:r>
              </a:p>
              <a:p>
                <a:pPr marL="0" indent="0" algn="just">
                  <a:buNone/>
                </a:pPr>
                <a:endParaRPr lang="en-US" dirty="0"/>
              </a:p>
              <a:p>
                <a:pPr marL="0" indent="0" algn="just">
                  <a:buNone/>
                </a:pPr>
                <a:r>
                  <a:rPr lang="en-US" dirty="0"/>
                  <a:t>What is the probability you are dealt at least 7 cards in a suit?</a:t>
                </a:r>
              </a:p>
              <a:p>
                <a:pPr marL="0" indent="0" algn="just">
                  <a:buNone/>
                </a:pPr>
                <a:r>
                  <a:rPr lang="en-US" dirty="0"/>
                  <a:t>It is Prob(exactly one 7 card suit) + … + Prob(exactly one 13 card suit).</a:t>
                </a:r>
              </a:p>
              <a:p>
                <a:pPr marL="0" indent="0" algn="just">
                  <a:buNone/>
                </a:pPr>
                <a:endParaRPr lang="en-US" dirty="0"/>
              </a:p>
              <a:p>
                <a:pPr marL="0" indent="0" algn="jus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r>
                        <a:rPr lang="en-US" b="0" i="1" smtClean="0">
                          <a:latin typeface="Cambria Math" panose="02040503050406030204" pitchFamily="18" charset="0"/>
                        </a:rPr>
                        <m:t>𝐶</m:t>
                      </m:r>
                      <m:r>
                        <a:rPr lang="en-US" b="0" i="1" smtClean="0">
                          <a:latin typeface="Cambria Math" panose="02040503050406030204" pitchFamily="18" charset="0"/>
                        </a:rPr>
                        <m:t>1∗13</m:t>
                      </m:r>
                      <m:r>
                        <a:rPr lang="en-US" b="0" i="1" smtClean="0">
                          <a:latin typeface="Cambria Math" panose="02040503050406030204" pitchFamily="18" charset="0"/>
                        </a:rPr>
                        <m:t>𝐶</m:t>
                      </m:r>
                      <m:r>
                        <a:rPr lang="en-US" b="0" i="1" smtClean="0">
                          <a:latin typeface="Cambria Math" panose="02040503050406030204" pitchFamily="18" charset="0"/>
                        </a:rPr>
                        <m:t>7∗39</m:t>
                      </m:r>
                      <m:r>
                        <a:rPr lang="en-US" b="0" i="1" smtClean="0">
                          <a:latin typeface="Cambria Math" panose="02040503050406030204" pitchFamily="18" charset="0"/>
                        </a:rPr>
                        <m:t>𝐶</m:t>
                      </m:r>
                      <m:r>
                        <a:rPr lang="en-US" b="0" i="1" smtClean="0">
                          <a:latin typeface="Cambria Math" panose="02040503050406030204" pitchFamily="18" charset="0"/>
                        </a:rPr>
                        <m:t>6  +  4</m:t>
                      </m:r>
                      <m:r>
                        <a:rPr lang="en-US" i="1">
                          <a:latin typeface="Cambria Math" panose="02040503050406030204" pitchFamily="18" charset="0"/>
                        </a:rPr>
                        <m:t>𝐶</m:t>
                      </m:r>
                      <m:r>
                        <a:rPr lang="en-US" i="1">
                          <a:latin typeface="Cambria Math" panose="02040503050406030204" pitchFamily="18" charset="0"/>
                        </a:rPr>
                        <m:t>1∗13</m:t>
                      </m:r>
                      <m:r>
                        <a:rPr lang="en-US" i="1">
                          <a:latin typeface="Cambria Math" panose="02040503050406030204" pitchFamily="18" charset="0"/>
                        </a:rPr>
                        <m:t>𝐶</m:t>
                      </m:r>
                      <m:r>
                        <a:rPr lang="en-US" b="0" i="1" smtClean="0">
                          <a:latin typeface="Cambria Math" panose="02040503050406030204" pitchFamily="18" charset="0"/>
                        </a:rPr>
                        <m:t>8</m:t>
                      </m:r>
                      <m:r>
                        <a:rPr lang="en-US" i="1">
                          <a:latin typeface="Cambria Math" panose="02040503050406030204" pitchFamily="18" charset="0"/>
                        </a:rPr>
                        <m:t>∗39</m:t>
                      </m:r>
                      <m:r>
                        <a:rPr lang="en-US" i="1">
                          <a:latin typeface="Cambria Math" panose="02040503050406030204" pitchFamily="18" charset="0"/>
                        </a:rPr>
                        <m:t>𝐶</m:t>
                      </m:r>
                      <m:r>
                        <a:rPr lang="en-US" b="0" i="1" smtClean="0">
                          <a:latin typeface="Cambria Math" panose="02040503050406030204" pitchFamily="18" charset="0"/>
                        </a:rPr>
                        <m:t>5+ ···+4</m:t>
                      </m:r>
                      <m:r>
                        <a:rPr lang="en-US" b="0" i="1" smtClean="0">
                          <a:latin typeface="Cambria Math" panose="02040503050406030204" pitchFamily="18" charset="0"/>
                        </a:rPr>
                        <m:t>𝐶</m:t>
                      </m:r>
                      <m:r>
                        <a:rPr lang="en-US" b="0" i="1" smtClean="0">
                          <a:latin typeface="Cambria Math" panose="02040503050406030204" pitchFamily="18" charset="0"/>
                        </a:rPr>
                        <m:t>1∗13</m:t>
                      </m:r>
                      <m:r>
                        <a:rPr lang="en-US" b="0" i="1" smtClean="0">
                          <a:latin typeface="Cambria Math" panose="02040503050406030204" pitchFamily="18" charset="0"/>
                        </a:rPr>
                        <m:t>𝐶</m:t>
                      </m:r>
                      <m:r>
                        <a:rPr lang="en-US" b="0" i="1" smtClean="0">
                          <a:latin typeface="Cambria Math" panose="02040503050406030204" pitchFamily="18" charset="0"/>
                        </a:rPr>
                        <m:t>13∗39</m:t>
                      </m:r>
                      <m:r>
                        <a:rPr lang="en-US" b="0" i="1" smtClean="0">
                          <a:latin typeface="Cambria Math" panose="02040503050406030204" pitchFamily="18" charset="0"/>
                        </a:rPr>
                        <m:t>𝐶</m:t>
                      </m:r>
                      <m:r>
                        <a:rPr lang="en-US" b="0" i="1" smtClean="0">
                          <a:latin typeface="Cambria Math" panose="02040503050406030204" pitchFamily="18" charset="0"/>
                        </a:rPr>
                        <m:t>0 </m:t>
                      </m:r>
                    </m:oMath>
                  </m:oMathPara>
                </a14:m>
                <a:endParaRPr lang="en-US" dirty="0"/>
              </a:p>
              <a:p>
                <a:pPr marL="0" indent="0" algn="just">
                  <a:buNone/>
                </a:pPr>
                <a:r>
                  <a:rPr lang="en-US" dirty="0"/>
                  <a:t>Can write compactly as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=7</m:t>
                        </m:r>
                      </m:sub>
                      <m:sup>
                        <m:r>
                          <a:rPr lang="en-US" b="0" i="1" smtClean="0">
                            <a:latin typeface="Cambria Math" panose="02040503050406030204" pitchFamily="18" charset="0"/>
                          </a:rPr>
                          <m:t>13</m:t>
                        </m:r>
                      </m:sup>
                      <m:e>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1</m:t>
                                </m:r>
                              </m:den>
                            </m:f>
                          </m:e>
                        </m:d>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b="0" i="1" smtClean="0">
                                    <a:latin typeface="Cambria Math" panose="02040503050406030204" pitchFamily="18" charset="0"/>
                                  </a:rPr>
                                  <m:t>13</m:t>
                                </m:r>
                              </m:num>
                              <m:den>
                                <m:r>
                                  <a:rPr lang="en-US" b="0" i="1" smtClean="0">
                                    <a:latin typeface="Cambria Math" panose="02040503050406030204" pitchFamily="18" charset="0"/>
                                  </a:rPr>
                                  <m:t>𝑘</m:t>
                                </m:r>
                              </m:den>
                            </m:f>
                          </m:e>
                        </m:d>
                      </m:e>
                    </m:nary>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b="0" i="1" smtClean="0">
                                <a:latin typeface="Cambria Math" panose="02040503050406030204" pitchFamily="18" charset="0"/>
                              </a:rPr>
                              <m:t>39</m:t>
                            </m:r>
                          </m:num>
                          <m:den>
                            <m:r>
                              <a:rPr lang="en-US" i="1">
                                <a:latin typeface="Cambria Math" panose="02040503050406030204" pitchFamily="18" charset="0"/>
                              </a:rPr>
                              <m:t>1</m:t>
                            </m:r>
                            <m:r>
                              <a:rPr lang="en-US" b="0" i="1" smtClean="0">
                                <a:latin typeface="Cambria Math" panose="02040503050406030204" pitchFamily="18" charset="0"/>
                              </a:rPr>
                              <m:t>3−</m:t>
                            </m:r>
                            <m:r>
                              <a:rPr lang="en-US" b="0" i="1" smtClean="0">
                                <a:latin typeface="Cambria Math" panose="02040503050406030204" pitchFamily="18" charset="0"/>
                              </a:rPr>
                              <m:t>𝑘</m:t>
                            </m:r>
                          </m:den>
                        </m:f>
                      </m:e>
                    </m:d>
                  </m:oMath>
                </a14:m>
                <a:r>
                  <a:rPr lang="en-US" dirty="0"/>
                  <a:t> = 25,604,567,408.</a:t>
                </a:r>
              </a:p>
              <a:p>
                <a:pPr marL="0" indent="0" algn="just">
                  <a:buNone/>
                </a:pPr>
                <a:r>
                  <a:rPr lang="en-US" dirty="0"/>
                  <a:t>There are </a:t>
                </a:r>
                <a14:m>
                  <m:oMath xmlns:m="http://schemas.openxmlformats.org/officeDocument/2006/math">
                    <m:r>
                      <a:rPr lang="en-US" i="1">
                        <a:latin typeface="Cambria Math" panose="02040503050406030204" pitchFamily="18" charset="0"/>
                      </a:rPr>
                      <m:t>52</m:t>
                    </m:r>
                    <m:r>
                      <a:rPr lang="en-US" i="1">
                        <a:latin typeface="Cambria Math" panose="02040503050406030204" pitchFamily="18" charset="0"/>
                      </a:rPr>
                      <m:t>𝐶</m:t>
                    </m:r>
                    <m:r>
                      <a:rPr lang="en-US" i="1">
                        <a:latin typeface="Cambria Math" panose="02040503050406030204" pitchFamily="18" charset="0"/>
                      </a:rPr>
                      <m:t>13</m:t>
                    </m:r>
                  </m:oMath>
                </a14:m>
                <a:r>
                  <a:rPr lang="en-US" dirty="0"/>
                  <a:t>  = 635,013,559,600 hands.</a:t>
                </a:r>
              </a:p>
              <a:p>
                <a:pPr marL="0" indent="0" algn="just">
                  <a:buNone/>
                </a:pPr>
                <a:r>
                  <a:rPr lang="en-US" dirty="0"/>
                  <a:t>Probability at least 7 in a suit is  </a:t>
                </a:r>
                <a14:m>
                  <m:oMath xmlns:m="http://schemas.openxmlformats.org/officeDocument/2006/math">
                    <m:f>
                      <m:fPr>
                        <m:ctrlPr>
                          <a:rPr lang="en-US" i="1" smtClean="0">
                            <a:latin typeface="Cambria Math" panose="02040503050406030204" pitchFamily="18" charset="0"/>
                          </a:rPr>
                        </m:ctrlPr>
                      </m:fPr>
                      <m:num>
                        <m:r>
                          <m:rPr>
                            <m:nor/>
                          </m:rPr>
                          <a:rPr lang="en-US" dirty="0"/>
                          <m:t>25,604,567,408</m:t>
                        </m:r>
                      </m:num>
                      <m:den>
                        <m:r>
                          <m:rPr>
                            <m:nor/>
                          </m:rPr>
                          <a:rPr lang="en-US" dirty="0"/>
                          <m:t>635,013,559,600</m:t>
                        </m:r>
                      </m:den>
                    </m:f>
                  </m:oMath>
                </a14:m>
                <a:r>
                  <a:rPr lang="en-US" dirty="0"/>
                  <a:t> or about .04 (thus 4%).</a:t>
                </a:r>
              </a:p>
              <a:p>
                <a:pPr marL="0" indent="0" algn="just">
                  <a:buNone/>
                </a:pPr>
                <a:endParaRPr lang="en-US" dirty="0"/>
              </a:p>
              <a:p>
                <a:pPr marL="0" indent="0" algn="just">
                  <a:buNone/>
                </a:pPr>
                <a:r>
                  <a:rPr lang="en-US" dirty="0">
                    <a:solidFill>
                      <a:srgbClr val="FF0000"/>
                    </a:solidFill>
                  </a:rPr>
                  <a:t>Low probability, but happens enough that need to be prepared for it!</a:t>
                </a:r>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108197" y="682626"/>
                <a:ext cx="11805636" cy="6149078"/>
              </a:xfrm>
              <a:blipFill>
                <a:blip r:embed="rId2"/>
                <a:stretch>
                  <a:fillRect l="-1085" t="-2279" r="-108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104</a:t>
            </a:fld>
            <a:endParaRPr lang="en-US"/>
          </a:p>
        </p:txBody>
      </p:sp>
    </p:spTree>
    <p:extLst>
      <p:ext uri="{BB962C8B-B14F-4D97-AF65-F5344CB8AC3E}">
        <p14:creationId xmlns:p14="http://schemas.microsoft.com/office/powerpoint/2010/main" val="406957237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lstStyle/>
          <a:p>
            <a:r>
              <a:rPr lang="en-US" b="1" dirty="0">
                <a:solidFill>
                  <a:srgbClr val="FF0000"/>
                </a:solidFill>
              </a:rPr>
              <a:t>Long Suits in Bridge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6149078"/>
              </a:xfrm>
            </p:spPr>
            <p:txBody>
              <a:bodyPr>
                <a:normAutofit/>
              </a:bodyPr>
              <a:lstStyle/>
              <a:p>
                <a:pPr marL="0" indent="0" algn="just">
                  <a:buNone/>
                </a:pPr>
                <a:r>
                  <a:rPr lang="en-US" dirty="0"/>
                  <a:t>In a hand of bridge, each of the four players is dealt 13 cards. It does not matter what order you get the cards, only which cards you get. </a:t>
                </a:r>
              </a:p>
              <a:p>
                <a:pPr marL="0" indent="0" algn="just">
                  <a:buNone/>
                </a:pPr>
                <a:endParaRPr lang="en-US" dirty="0"/>
              </a:p>
              <a:p>
                <a:pPr marL="0" indent="0" algn="just">
                  <a:buNone/>
                </a:pPr>
                <a:r>
                  <a:rPr lang="en-US" dirty="0"/>
                  <a:t>Probability at least 7 in a suit is  </a:t>
                </a:r>
                <a14:m>
                  <m:oMath xmlns:m="http://schemas.openxmlformats.org/officeDocument/2006/math">
                    <m:f>
                      <m:fPr>
                        <m:ctrlPr>
                          <a:rPr lang="en-US" i="1" smtClean="0">
                            <a:latin typeface="Cambria Math" panose="02040503050406030204" pitchFamily="18" charset="0"/>
                          </a:rPr>
                        </m:ctrlPr>
                      </m:fPr>
                      <m:num>
                        <m:r>
                          <m:rPr>
                            <m:nor/>
                          </m:rPr>
                          <a:rPr lang="en-US" dirty="0"/>
                          <m:t>25,604,567,408</m:t>
                        </m:r>
                      </m:num>
                      <m:den>
                        <m:r>
                          <m:rPr>
                            <m:nor/>
                          </m:rPr>
                          <a:rPr lang="en-US" dirty="0"/>
                          <m:t>635,013,559,600</m:t>
                        </m:r>
                      </m:den>
                    </m:f>
                  </m:oMath>
                </a14:m>
                <a:r>
                  <a:rPr lang="en-US" dirty="0"/>
                  <a:t> or about .04 (thus 4%).</a:t>
                </a:r>
              </a:p>
              <a:p>
                <a:pPr marL="0" indent="0" algn="just">
                  <a:buNone/>
                </a:pPr>
                <a:r>
                  <a:rPr lang="en-US" dirty="0"/>
                  <a:t>Similarly probability at least 8 is </a:t>
                </a:r>
                <a14:m>
                  <m:oMath xmlns:m="http://schemas.openxmlformats.org/officeDocument/2006/math">
                    <m:f>
                      <m:fPr>
                        <m:ctrlPr>
                          <a:rPr lang="en-US" i="1">
                            <a:latin typeface="Cambria Math" panose="02040503050406030204" pitchFamily="18" charset="0"/>
                          </a:rPr>
                        </m:ctrlPr>
                      </m:fPr>
                      <m:num>
                        <m:r>
                          <m:rPr>
                            <m:nor/>
                          </m:rPr>
                          <a:rPr lang="en-US"/>
                          <m:t>3</m:t>
                        </m:r>
                        <m:r>
                          <m:rPr>
                            <m:nor/>
                          </m:rPr>
                          <a:rPr lang="en-US" b="0" i="0" smtClean="0"/>
                          <m:t>,</m:t>
                        </m:r>
                        <m:r>
                          <m:rPr>
                            <m:nor/>
                          </m:rPr>
                          <a:rPr lang="en-US"/>
                          <m:t>209</m:t>
                        </m:r>
                        <m:r>
                          <m:rPr>
                            <m:nor/>
                          </m:rPr>
                          <a:rPr lang="en-US" b="0" i="0" smtClean="0"/>
                          <m:t>,</m:t>
                        </m:r>
                        <m:r>
                          <m:rPr>
                            <m:nor/>
                          </m:rPr>
                          <a:rPr lang="en-US"/>
                          <m:t>923</m:t>
                        </m:r>
                        <m:r>
                          <m:rPr>
                            <m:nor/>
                          </m:rPr>
                          <a:rPr lang="en-US" b="0" i="0" smtClean="0"/>
                          <m:t>,</m:t>
                        </m:r>
                        <m:r>
                          <m:rPr>
                            <m:nor/>
                          </m:rPr>
                          <a:rPr lang="en-US"/>
                          <m:t>136</m:t>
                        </m:r>
                      </m:num>
                      <m:den>
                        <m:r>
                          <m:rPr>
                            <m:nor/>
                          </m:rPr>
                          <a:rPr lang="en-US" dirty="0"/>
                          <m:t>635,013,559,600</m:t>
                        </m:r>
                      </m:den>
                    </m:f>
                  </m:oMath>
                </a14:m>
                <a:r>
                  <a:rPr lang="en-US" dirty="0"/>
                  <a:t> or about .005 (thus .5%).</a:t>
                </a:r>
              </a:p>
              <a:p>
                <a:pPr marL="0" indent="0" algn="just">
                  <a:buNone/>
                </a:pPr>
                <a:endParaRPr lang="en-US" dirty="0"/>
              </a:p>
              <a:p>
                <a:pPr marL="0" indent="0" algn="just">
                  <a:buNone/>
                </a:pPr>
                <a:r>
                  <a:rPr lang="en-US" dirty="0">
                    <a:solidFill>
                      <a:srgbClr val="FF0000"/>
                    </a:solidFill>
                  </a:rPr>
                  <a:t>Not surprisingly, almost all hands with at least 7 in a suit have exactly 7 in a suit.</a:t>
                </a:r>
              </a:p>
              <a:p>
                <a:pPr marL="0" indent="0" algn="just">
                  <a:buNone/>
                </a:pPr>
                <a:r>
                  <a:rPr lang="en-US" dirty="0">
                    <a:solidFill>
                      <a:srgbClr val="FF0000"/>
                    </a:solidFill>
                  </a:rPr>
                  <a:t>It is </a:t>
                </a:r>
                <a14:m>
                  <m:oMath xmlns:m="http://schemas.openxmlformats.org/officeDocument/2006/math">
                    <m:f>
                      <m:fPr>
                        <m:ctrlPr>
                          <a:rPr lang="en-US" i="1" smtClean="0">
                            <a:solidFill>
                              <a:srgbClr val="FF0000"/>
                            </a:solidFill>
                            <a:latin typeface="Cambria Math" panose="02040503050406030204" pitchFamily="18" charset="0"/>
                          </a:rPr>
                        </m:ctrlPr>
                      </m:fPr>
                      <m:num>
                        <m:r>
                          <m:rPr>
                            <m:nor/>
                          </m:rPr>
                          <a:rPr lang="en-US" dirty="0">
                            <a:solidFill>
                              <a:srgbClr val="FF0000"/>
                            </a:solidFill>
                          </a:rPr>
                          <m:t>25,604,567,408</m:t>
                        </m:r>
                        <m:r>
                          <m:rPr>
                            <m:nor/>
                          </m:rPr>
                          <a:rPr lang="en-US" b="0" i="0" dirty="0" smtClean="0">
                            <a:solidFill>
                              <a:srgbClr val="FF0000"/>
                            </a:solidFill>
                          </a:rPr>
                          <m:t>  −  </m:t>
                        </m:r>
                        <m:r>
                          <m:rPr>
                            <m:nor/>
                          </m:rPr>
                          <a:rPr lang="en-US">
                            <a:solidFill>
                              <a:srgbClr val="FF0000"/>
                            </a:solidFill>
                          </a:rPr>
                          <m:t>3,209,923,136</m:t>
                        </m:r>
                      </m:num>
                      <m:den>
                        <m:r>
                          <m:rPr>
                            <m:nor/>
                          </m:rPr>
                          <a:rPr lang="en-US" dirty="0">
                            <a:solidFill>
                              <a:srgbClr val="FF0000"/>
                            </a:solidFill>
                          </a:rPr>
                          <m:t>25,604,567,408</m:t>
                        </m:r>
                      </m:den>
                    </m:f>
                  </m:oMath>
                </a14:m>
                <a:r>
                  <a:rPr lang="en-US" dirty="0">
                    <a:solidFill>
                      <a:srgbClr val="FF0000"/>
                    </a:solidFill>
                  </a:rPr>
                  <a:t>  or about 87.5%</a:t>
                </a:r>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108197" y="682626"/>
                <a:ext cx="11805636" cy="6149078"/>
              </a:xfrm>
              <a:blipFill>
                <a:blip r:embed="rId2"/>
                <a:stretch>
                  <a:fillRect l="-1085" t="-1685" r="-108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105</a:t>
            </a:fld>
            <a:endParaRPr lang="en-US"/>
          </a:p>
        </p:txBody>
      </p:sp>
    </p:spTree>
    <p:extLst>
      <p:ext uri="{BB962C8B-B14F-4D97-AF65-F5344CB8AC3E}">
        <p14:creationId xmlns:p14="http://schemas.microsoft.com/office/powerpoint/2010/main" val="33820225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lstStyle/>
          <a:p>
            <a:r>
              <a:rPr lang="en-US" b="1" dirty="0">
                <a:solidFill>
                  <a:srgbClr val="FF0000"/>
                </a:solidFill>
              </a:rPr>
              <a:t>Long Suits in Bridge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6149078"/>
              </a:xfrm>
            </p:spPr>
            <p:txBody>
              <a:bodyPr>
                <a:normAutofit/>
              </a:bodyPr>
              <a:lstStyle/>
              <a:p>
                <a:pPr marL="0" indent="0" algn="just">
                  <a:buNone/>
                </a:pPr>
                <a:r>
                  <a:rPr lang="en-US" dirty="0"/>
                  <a:t>In a hand of bridge, each of the four players is dealt 13 cards. It does not matter what order you get the cards, only which cards you get. </a:t>
                </a:r>
              </a:p>
              <a:p>
                <a:pPr marL="0" indent="0" algn="just">
                  <a:buNone/>
                </a:pPr>
                <a:endParaRPr lang="en-US" dirty="0"/>
              </a:p>
              <a:p>
                <a:pPr marL="0" indent="0" algn="just">
                  <a:buNone/>
                </a:pPr>
                <a:r>
                  <a:rPr lang="en-US" dirty="0"/>
                  <a:t>Probability at least 7 in a suit is  </a:t>
                </a:r>
                <a14:m>
                  <m:oMath xmlns:m="http://schemas.openxmlformats.org/officeDocument/2006/math">
                    <m:f>
                      <m:fPr>
                        <m:ctrlPr>
                          <a:rPr lang="en-US" i="1" smtClean="0">
                            <a:latin typeface="Cambria Math" panose="02040503050406030204" pitchFamily="18" charset="0"/>
                          </a:rPr>
                        </m:ctrlPr>
                      </m:fPr>
                      <m:num>
                        <m:r>
                          <m:rPr>
                            <m:nor/>
                          </m:rPr>
                          <a:rPr lang="en-US" dirty="0"/>
                          <m:t>25,604,567,408</m:t>
                        </m:r>
                      </m:num>
                      <m:den>
                        <m:r>
                          <m:rPr>
                            <m:nor/>
                          </m:rPr>
                          <a:rPr lang="en-US" dirty="0"/>
                          <m:t>635,013,559,600</m:t>
                        </m:r>
                      </m:den>
                    </m:f>
                  </m:oMath>
                </a14:m>
                <a:r>
                  <a:rPr lang="en-US" dirty="0"/>
                  <a:t> or about .04 (thus 4%).</a:t>
                </a:r>
              </a:p>
              <a:p>
                <a:pPr marL="0" indent="0" algn="just">
                  <a:buNone/>
                </a:pPr>
                <a:r>
                  <a:rPr lang="en-US" dirty="0"/>
                  <a:t>Similarly probability at least 8 is </a:t>
                </a:r>
                <a14:m>
                  <m:oMath xmlns:m="http://schemas.openxmlformats.org/officeDocument/2006/math">
                    <m:f>
                      <m:fPr>
                        <m:ctrlPr>
                          <a:rPr lang="en-US" i="1">
                            <a:latin typeface="Cambria Math" panose="02040503050406030204" pitchFamily="18" charset="0"/>
                          </a:rPr>
                        </m:ctrlPr>
                      </m:fPr>
                      <m:num>
                        <m:r>
                          <m:rPr>
                            <m:nor/>
                          </m:rPr>
                          <a:rPr lang="en-US"/>
                          <m:t>3</m:t>
                        </m:r>
                        <m:r>
                          <m:rPr>
                            <m:nor/>
                          </m:rPr>
                          <a:rPr lang="en-US" b="0" i="0" smtClean="0"/>
                          <m:t>,</m:t>
                        </m:r>
                        <m:r>
                          <m:rPr>
                            <m:nor/>
                          </m:rPr>
                          <a:rPr lang="en-US"/>
                          <m:t>209</m:t>
                        </m:r>
                        <m:r>
                          <m:rPr>
                            <m:nor/>
                          </m:rPr>
                          <a:rPr lang="en-US" b="0" i="0" smtClean="0"/>
                          <m:t>,</m:t>
                        </m:r>
                        <m:r>
                          <m:rPr>
                            <m:nor/>
                          </m:rPr>
                          <a:rPr lang="en-US"/>
                          <m:t>923</m:t>
                        </m:r>
                        <m:r>
                          <m:rPr>
                            <m:nor/>
                          </m:rPr>
                          <a:rPr lang="en-US" b="0" i="0" smtClean="0"/>
                          <m:t>,</m:t>
                        </m:r>
                        <m:r>
                          <m:rPr>
                            <m:nor/>
                          </m:rPr>
                          <a:rPr lang="en-US"/>
                          <m:t>136</m:t>
                        </m:r>
                      </m:num>
                      <m:den>
                        <m:r>
                          <m:rPr>
                            <m:nor/>
                          </m:rPr>
                          <a:rPr lang="en-US" dirty="0"/>
                          <m:t>635,013,559,600</m:t>
                        </m:r>
                      </m:den>
                    </m:f>
                  </m:oMath>
                </a14:m>
                <a:r>
                  <a:rPr lang="en-US" dirty="0"/>
                  <a:t> or about .005 (thus .5%).</a:t>
                </a:r>
              </a:p>
              <a:p>
                <a:pPr marL="0" indent="0" algn="just">
                  <a:buNone/>
                </a:pPr>
                <a:endParaRPr lang="en-US" dirty="0"/>
              </a:p>
              <a:p>
                <a:pPr marL="0" indent="0" algn="just">
                  <a:buNone/>
                </a:pPr>
                <a:r>
                  <a:rPr lang="en-US" dirty="0">
                    <a:solidFill>
                      <a:srgbClr val="FF0000"/>
                    </a:solidFill>
                  </a:rPr>
                  <a:t>What is the probability you have exactly 6 in a suit? What is the complication?</a:t>
                </a:r>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108197" y="682626"/>
                <a:ext cx="11805636" cy="6149078"/>
              </a:xfrm>
              <a:blipFill>
                <a:blip r:embed="rId2"/>
                <a:stretch>
                  <a:fillRect l="-1085" t="-1685" r="-108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106</a:t>
            </a:fld>
            <a:endParaRPr lang="en-US"/>
          </a:p>
        </p:txBody>
      </p:sp>
      <p:pic>
        <p:nvPicPr>
          <p:cNvPr id="6" name="Picture 5">
            <a:extLst>
              <a:ext uri="{FF2B5EF4-FFF2-40B4-BE49-F238E27FC236}">
                <a16:creationId xmlns:a16="http://schemas.microsoft.com/office/drawing/2014/main" id="{F432D6E1-1FC2-4F80-B18C-DB436329291F}"/>
              </a:ext>
            </a:extLst>
          </p:cNvPr>
          <p:cNvPicPr>
            <a:picLocks noChangeAspect="1"/>
          </p:cNvPicPr>
          <p:nvPr/>
        </p:nvPicPr>
        <p:blipFill>
          <a:blip r:embed="rId3"/>
          <a:stretch>
            <a:fillRect/>
          </a:stretch>
        </p:blipFill>
        <p:spPr>
          <a:xfrm>
            <a:off x="2188023" y="4850720"/>
            <a:ext cx="7645984" cy="1283913"/>
          </a:xfrm>
          <a:prstGeom prst="rect">
            <a:avLst/>
          </a:prstGeom>
        </p:spPr>
      </p:pic>
    </p:spTree>
    <p:extLst>
      <p:ext uri="{BB962C8B-B14F-4D97-AF65-F5344CB8AC3E}">
        <p14:creationId xmlns:p14="http://schemas.microsoft.com/office/powerpoint/2010/main" val="186750626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lstStyle/>
          <a:p>
            <a:r>
              <a:rPr lang="en-US" b="1" dirty="0">
                <a:solidFill>
                  <a:srgbClr val="FF0000"/>
                </a:solidFill>
              </a:rPr>
              <a:t>Long Suits in Bridge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6149078"/>
              </a:xfrm>
            </p:spPr>
            <p:txBody>
              <a:bodyPr>
                <a:normAutofit/>
              </a:bodyPr>
              <a:lstStyle/>
              <a:p>
                <a:pPr marL="0" indent="0" algn="just">
                  <a:buNone/>
                </a:pPr>
                <a:r>
                  <a:rPr lang="en-US" dirty="0"/>
                  <a:t>In a hand of bridge, each of the four players is dealt 13 cards. It does not matter what order you get the cards, only which cards you get. </a:t>
                </a:r>
              </a:p>
              <a:p>
                <a:pPr marL="0" indent="0" algn="just">
                  <a:buNone/>
                </a:pPr>
                <a:endParaRPr lang="en-US" dirty="0"/>
              </a:p>
              <a:p>
                <a:pPr marL="0" indent="0" algn="just">
                  <a:buNone/>
                </a:pPr>
                <a:r>
                  <a:rPr lang="en-US" dirty="0"/>
                  <a:t>Probability at least 7 in a suit is  </a:t>
                </a:r>
                <a14:m>
                  <m:oMath xmlns:m="http://schemas.openxmlformats.org/officeDocument/2006/math">
                    <m:f>
                      <m:fPr>
                        <m:ctrlPr>
                          <a:rPr lang="en-US" i="1" smtClean="0">
                            <a:latin typeface="Cambria Math" panose="02040503050406030204" pitchFamily="18" charset="0"/>
                          </a:rPr>
                        </m:ctrlPr>
                      </m:fPr>
                      <m:num>
                        <m:r>
                          <m:rPr>
                            <m:nor/>
                          </m:rPr>
                          <a:rPr lang="en-US" dirty="0"/>
                          <m:t>25,604,567,408</m:t>
                        </m:r>
                      </m:num>
                      <m:den>
                        <m:r>
                          <m:rPr>
                            <m:nor/>
                          </m:rPr>
                          <a:rPr lang="en-US" dirty="0"/>
                          <m:t>635,013,559,600</m:t>
                        </m:r>
                      </m:den>
                    </m:f>
                  </m:oMath>
                </a14:m>
                <a:r>
                  <a:rPr lang="en-US" dirty="0"/>
                  <a:t> or about .04 (thus 4%).</a:t>
                </a:r>
              </a:p>
              <a:p>
                <a:pPr marL="0" indent="0" algn="just">
                  <a:buNone/>
                </a:pPr>
                <a:r>
                  <a:rPr lang="en-US" dirty="0"/>
                  <a:t>Similarly probability at least 8 is </a:t>
                </a:r>
                <a14:m>
                  <m:oMath xmlns:m="http://schemas.openxmlformats.org/officeDocument/2006/math">
                    <m:f>
                      <m:fPr>
                        <m:ctrlPr>
                          <a:rPr lang="en-US" i="1">
                            <a:latin typeface="Cambria Math" panose="02040503050406030204" pitchFamily="18" charset="0"/>
                          </a:rPr>
                        </m:ctrlPr>
                      </m:fPr>
                      <m:num>
                        <m:r>
                          <m:rPr>
                            <m:nor/>
                          </m:rPr>
                          <a:rPr lang="en-US"/>
                          <m:t>3</m:t>
                        </m:r>
                        <m:r>
                          <m:rPr>
                            <m:nor/>
                          </m:rPr>
                          <a:rPr lang="en-US" b="0" i="0" smtClean="0"/>
                          <m:t>,</m:t>
                        </m:r>
                        <m:r>
                          <m:rPr>
                            <m:nor/>
                          </m:rPr>
                          <a:rPr lang="en-US"/>
                          <m:t>209</m:t>
                        </m:r>
                        <m:r>
                          <m:rPr>
                            <m:nor/>
                          </m:rPr>
                          <a:rPr lang="en-US" b="0" i="0" smtClean="0"/>
                          <m:t>,</m:t>
                        </m:r>
                        <m:r>
                          <m:rPr>
                            <m:nor/>
                          </m:rPr>
                          <a:rPr lang="en-US"/>
                          <m:t>923</m:t>
                        </m:r>
                        <m:r>
                          <m:rPr>
                            <m:nor/>
                          </m:rPr>
                          <a:rPr lang="en-US" b="0" i="0" smtClean="0"/>
                          <m:t>,</m:t>
                        </m:r>
                        <m:r>
                          <m:rPr>
                            <m:nor/>
                          </m:rPr>
                          <a:rPr lang="en-US"/>
                          <m:t>136</m:t>
                        </m:r>
                      </m:num>
                      <m:den>
                        <m:r>
                          <m:rPr>
                            <m:nor/>
                          </m:rPr>
                          <a:rPr lang="en-US" dirty="0"/>
                          <m:t>635,013,559,600</m:t>
                        </m:r>
                      </m:den>
                    </m:f>
                  </m:oMath>
                </a14:m>
                <a:r>
                  <a:rPr lang="en-US" dirty="0"/>
                  <a:t> or about .005 (thus .5%).</a:t>
                </a:r>
              </a:p>
              <a:p>
                <a:pPr marL="0" indent="0" algn="just">
                  <a:buNone/>
                </a:pPr>
                <a:endParaRPr lang="en-US" dirty="0"/>
              </a:p>
              <a:p>
                <a:pPr marL="0" indent="0" algn="just">
                  <a:buNone/>
                </a:pPr>
                <a:r>
                  <a:rPr lang="en-US" dirty="0">
                    <a:solidFill>
                      <a:srgbClr val="FF0000"/>
                    </a:solidFill>
                  </a:rPr>
                  <a:t>What is the probability you have exactly 6 in a suit? What is the complication? The challenge is you could have TWO 6 card suits.</a:t>
                </a:r>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108197" y="682626"/>
                <a:ext cx="11805636" cy="6149078"/>
              </a:xfrm>
              <a:blipFill>
                <a:blip r:embed="rId2"/>
                <a:stretch>
                  <a:fillRect l="-1085" t="-1685" r="-108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107</a:t>
            </a:fld>
            <a:endParaRPr lang="en-US"/>
          </a:p>
        </p:txBody>
      </p:sp>
    </p:spTree>
    <p:extLst>
      <p:ext uri="{BB962C8B-B14F-4D97-AF65-F5344CB8AC3E}">
        <p14:creationId xmlns:p14="http://schemas.microsoft.com/office/powerpoint/2010/main" val="358131488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ouble Sixes Stock Illustrations – 2 Double Sixes Stock ...">
            <a:extLst>
              <a:ext uri="{FF2B5EF4-FFF2-40B4-BE49-F238E27FC236}">
                <a16:creationId xmlns:a16="http://schemas.microsoft.com/office/drawing/2014/main" id="{74A85BAF-E8DC-427E-AA75-5A201F2BA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4496" y="92661"/>
            <a:ext cx="2267503" cy="1700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solidFill>
                  <a:srgbClr val="FF0000"/>
                </a:solidFill>
              </a:rPr>
              <a:t>Recall a Great Probability Result</a:t>
            </a:r>
          </a:p>
        </p:txBody>
      </p:sp>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a:bodyPr>
          <a:lstStyle/>
          <a:p>
            <a:pPr marL="0" indent="0">
              <a:buNone/>
            </a:pPr>
            <a:r>
              <a:rPr lang="en-US" dirty="0">
                <a:latin typeface="Cambria Math" panose="02040503050406030204" pitchFamily="18" charset="0"/>
              </a:rPr>
              <a:t>We recall a WONDERFUL idea in probability:</a:t>
            </a:r>
          </a:p>
          <a:p>
            <a:pPr marL="0" indent="0">
              <a:buNone/>
            </a:pPr>
            <a:endParaRPr lang="en-US" dirty="0">
              <a:latin typeface="Cambria Math" panose="02040503050406030204" pitchFamily="18" charset="0"/>
            </a:endParaRPr>
          </a:p>
        </p:txBody>
      </p:sp>
      <p:sp>
        <p:nvSpPr>
          <p:cNvPr id="6" name="Rectangle: Rounded Corners 5">
            <a:extLst>
              <a:ext uri="{FF2B5EF4-FFF2-40B4-BE49-F238E27FC236}">
                <a16:creationId xmlns:a16="http://schemas.microsoft.com/office/drawing/2014/main" id="{3657B001-AF6F-4E47-820C-BE56AE717F10}"/>
              </a:ext>
            </a:extLst>
          </p:cNvPr>
          <p:cNvSpPr/>
          <p:nvPr/>
        </p:nvSpPr>
        <p:spPr>
          <a:xfrm>
            <a:off x="88777" y="1837154"/>
            <a:ext cx="11833934" cy="13294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Cambria Math" panose="02040503050406030204" pitchFamily="18" charset="0"/>
              </a:rPr>
              <a:t>The Law of Double Counting: The probability A or B happens is the sum of the probability each happens minus the probability they both happen:</a:t>
            </a:r>
          </a:p>
          <a:p>
            <a:r>
              <a:rPr lang="en-US" sz="2800" dirty="0">
                <a:solidFill>
                  <a:srgbClr val="FF0000"/>
                </a:solidFill>
                <a:latin typeface="Cambria Math" panose="02040503050406030204" pitchFamily="18" charset="0"/>
              </a:rPr>
              <a:t>Prob(A or B) = Prob(A) + Prob(B) – Prob(A and B).</a:t>
            </a:r>
          </a:p>
        </p:txBody>
      </p:sp>
      <p:pic>
        <p:nvPicPr>
          <p:cNvPr id="7" name="Picture 6">
            <a:extLst>
              <a:ext uri="{FF2B5EF4-FFF2-40B4-BE49-F238E27FC236}">
                <a16:creationId xmlns:a16="http://schemas.microsoft.com/office/drawing/2014/main" id="{5C56D8EA-E749-44BD-B70E-54C07E48E36F}"/>
              </a:ext>
            </a:extLst>
          </p:cNvPr>
          <p:cNvPicPr>
            <a:picLocks noChangeAspect="1"/>
          </p:cNvPicPr>
          <p:nvPr/>
        </p:nvPicPr>
        <p:blipFill>
          <a:blip r:embed="rId3"/>
          <a:stretch>
            <a:fillRect/>
          </a:stretch>
        </p:blipFill>
        <p:spPr>
          <a:xfrm>
            <a:off x="1358284" y="3533313"/>
            <a:ext cx="9436964" cy="3173088"/>
          </a:xfrm>
          <a:prstGeom prst="rect">
            <a:avLst/>
          </a:prstGeom>
        </p:spPr>
      </p:pic>
      <p:sp>
        <p:nvSpPr>
          <p:cNvPr id="8" name="Slide Number Placeholder 7">
            <a:extLst>
              <a:ext uri="{FF2B5EF4-FFF2-40B4-BE49-F238E27FC236}">
                <a16:creationId xmlns:a16="http://schemas.microsoft.com/office/drawing/2014/main" id="{24F3BB97-0AFC-4044-8897-FB35F4261DA4}"/>
              </a:ext>
            </a:extLst>
          </p:cNvPr>
          <p:cNvSpPr>
            <a:spLocks noGrp="1"/>
          </p:cNvSpPr>
          <p:nvPr>
            <p:ph type="sldNum" sz="quarter" idx="12"/>
          </p:nvPr>
        </p:nvSpPr>
        <p:spPr/>
        <p:txBody>
          <a:bodyPr/>
          <a:lstStyle/>
          <a:p>
            <a:fld id="{EB480566-E5A3-49BF-82EA-4C4B115FBFF6}" type="slidenum">
              <a:rPr lang="en-US" smtClean="0"/>
              <a:t>108</a:t>
            </a:fld>
            <a:endParaRPr lang="en-US"/>
          </a:p>
        </p:txBody>
      </p:sp>
    </p:spTree>
    <p:extLst>
      <p:ext uri="{BB962C8B-B14F-4D97-AF65-F5344CB8AC3E}">
        <p14:creationId xmlns:p14="http://schemas.microsoft.com/office/powerpoint/2010/main" val="254689979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solidFill>
                  <a:srgbClr val="FF0000"/>
                </a:solidFill>
              </a:rPr>
              <a:t>Probability have a suit with EXACTLY 6 cards</a:t>
            </a:r>
          </a:p>
        </p:txBody>
      </p:sp>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a:bodyPr>
          <a:lstStyle/>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r>
              <a:rPr lang="en-US" dirty="0">
                <a:latin typeface="Cambria Math" panose="02040503050406030204" pitchFamily="18" charset="0"/>
              </a:rPr>
              <a:t>How many ways are there for a player to have exactly 6 cards in a specific suit?</a:t>
            </a:r>
          </a:p>
          <a:p>
            <a:pPr marL="0" indent="0">
              <a:buNone/>
            </a:pPr>
            <a:endParaRPr lang="en-US" dirty="0">
              <a:latin typeface="Cambria Math" panose="02040503050406030204" pitchFamily="18" charset="0"/>
            </a:endParaRPr>
          </a:p>
        </p:txBody>
      </p:sp>
      <p:sp>
        <p:nvSpPr>
          <p:cNvPr id="6" name="Rectangle: Rounded Corners 5">
            <a:extLst>
              <a:ext uri="{FF2B5EF4-FFF2-40B4-BE49-F238E27FC236}">
                <a16:creationId xmlns:a16="http://schemas.microsoft.com/office/drawing/2014/main" id="{3657B001-AF6F-4E47-820C-BE56AE717F10}"/>
              </a:ext>
            </a:extLst>
          </p:cNvPr>
          <p:cNvSpPr/>
          <p:nvPr/>
        </p:nvSpPr>
        <p:spPr>
          <a:xfrm>
            <a:off x="179033" y="994300"/>
            <a:ext cx="11833934" cy="13294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Cambria Math" panose="02040503050406030204" pitchFamily="18" charset="0"/>
              </a:rPr>
              <a:t>The Law of Double Counting: The probability A or B happens is the sum of the probability each happens minus the probability they both happen:</a:t>
            </a:r>
          </a:p>
          <a:p>
            <a:r>
              <a:rPr lang="en-US" sz="2800" dirty="0">
                <a:solidFill>
                  <a:srgbClr val="FF0000"/>
                </a:solidFill>
                <a:latin typeface="Cambria Math" panose="02040503050406030204" pitchFamily="18" charset="0"/>
              </a:rPr>
              <a:t>Prob(A or B) = Prob(A) + Prob(B) – Prob(A and B).</a:t>
            </a:r>
          </a:p>
        </p:txBody>
      </p:sp>
      <p:sp>
        <p:nvSpPr>
          <p:cNvPr id="8" name="Slide Number Placeholder 7">
            <a:extLst>
              <a:ext uri="{FF2B5EF4-FFF2-40B4-BE49-F238E27FC236}">
                <a16:creationId xmlns:a16="http://schemas.microsoft.com/office/drawing/2014/main" id="{24F3BB97-0AFC-4044-8897-FB35F4261DA4}"/>
              </a:ext>
            </a:extLst>
          </p:cNvPr>
          <p:cNvSpPr>
            <a:spLocks noGrp="1"/>
          </p:cNvSpPr>
          <p:nvPr>
            <p:ph type="sldNum" sz="quarter" idx="12"/>
          </p:nvPr>
        </p:nvSpPr>
        <p:spPr/>
        <p:txBody>
          <a:bodyPr/>
          <a:lstStyle/>
          <a:p>
            <a:fld id="{EB480566-E5A3-49BF-82EA-4C4B115FBFF6}" type="slidenum">
              <a:rPr lang="en-US" smtClean="0"/>
              <a:t>109</a:t>
            </a:fld>
            <a:endParaRPr lang="en-US"/>
          </a:p>
        </p:txBody>
      </p:sp>
      <p:pic>
        <p:nvPicPr>
          <p:cNvPr id="9" name="Picture 8">
            <a:extLst>
              <a:ext uri="{FF2B5EF4-FFF2-40B4-BE49-F238E27FC236}">
                <a16:creationId xmlns:a16="http://schemas.microsoft.com/office/drawing/2014/main" id="{EC1EB607-CD05-413B-A04A-0619C76EBFBA}"/>
              </a:ext>
            </a:extLst>
          </p:cNvPr>
          <p:cNvPicPr>
            <a:picLocks noChangeAspect="1"/>
          </p:cNvPicPr>
          <p:nvPr/>
        </p:nvPicPr>
        <p:blipFill>
          <a:blip r:embed="rId2"/>
          <a:stretch>
            <a:fillRect/>
          </a:stretch>
        </p:blipFill>
        <p:spPr>
          <a:xfrm>
            <a:off x="2188023" y="4850720"/>
            <a:ext cx="7645984" cy="1283913"/>
          </a:xfrm>
          <a:prstGeom prst="rect">
            <a:avLst/>
          </a:prstGeom>
        </p:spPr>
      </p:pic>
    </p:spTree>
    <p:extLst>
      <p:ext uri="{BB962C8B-B14F-4D97-AF65-F5344CB8AC3E}">
        <p14:creationId xmlns:p14="http://schemas.microsoft.com/office/powerpoint/2010/main" val="2743108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285749" y="212726"/>
            <a:ext cx="11658599" cy="939800"/>
          </a:xfrm>
        </p:spPr>
        <p:txBody>
          <a:bodyPr/>
          <a:lstStyle/>
          <a:p>
            <a:r>
              <a:rPr lang="en-US" b="1" dirty="0">
                <a:solidFill>
                  <a:srgbClr val="FF0000"/>
                </a:solidFill>
              </a:rPr>
              <a:t>Factorial Function n!</a:t>
            </a:r>
            <a:endParaRPr lang="en-US" dirty="0"/>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285750" y="1253330"/>
            <a:ext cx="11658600" cy="5391943"/>
          </a:xfrm>
        </p:spPr>
        <p:txBody>
          <a:bodyPr>
            <a:normAutofit/>
          </a:bodyPr>
          <a:lstStyle/>
          <a:p>
            <a:pPr marL="0" indent="0">
              <a:buNone/>
            </a:pPr>
            <a:r>
              <a:rPr lang="en-US" dirty="0"/>
              <a:t>What should 0! equal?</a:t>
            </a:r>
          </a:p>
          <a:p>
            <a:pPr marL="0" indent="0">
              <a:buNone/>
            </a:pPr>
            <a:endParaRPr lang="en-US" dirty="0"/>
          </a:p>
          <a:p>
            <a:pPr marL="0" indent="0">
              <a:buNone/>
            </a:pPr>
            <a:r>
              <a:rPr lang="en-US" dirty="0"/>
              <a:t>4! = 24	3! = 6		2! =  2		1! = 1</a:t>
            </a:r>
          </a:p>
          <a:p>
            <a:pPr marL="0" indent="0">
              <a:buNone/>
            </a:pPr>
            <a:endParaRPr lang="en-US" dirty="0"/>
          </a:p>
          <a:p>
            <a:pPr marL="0" indent="0">
              <a:buNone/>
            </a:pPr>
            <a:r>
              <a:rPr lang="en-US" dirty="0"/>
              <a:t>We have the interpretation that n! is the number of ways to order n objects when order matters.</a:t>
            </a:r>
          </a:p>
          <a:p>
            <a:pPr marL="0" indent="0">
              <a:buNone/>
            </a:pPr>
            <a:endParaRPr lang="en-US" dirty="0"/>
          </a:p>
          <a:p>
            <a:pPr marL="0" indent="0">
              <a:buNone/>
            </a:pPr>
            <a:r>
              <a:rPr lang="en-US" dirty="0"/>
              <a:t>How many ways are there to order zero objects?</a:t>
            </a:r>
          </a:p>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58E3E89B-7B1F-4A79-B649-4AC26BC5A18A}"/>
              </a:ext>
            </a:extLst>
          </p:cNvPr>
          <p:cNvPicPr>
            <a:picLocks noChangeAspect="1"/>
          </p:cNvPicPr>
          <p:nvPr/>
        </p:nvPicPr>
        <p:blipFill>
          <a:blip r:embed="rId2"/>
          <a:stretch>
            <a:fillRect/>
          </a:stretch>
        </p:blipFill>
        <p:spPr>
          <a:xfrm>
            <a:off x="838200" y="5107007"/>
            <a:ext cx="9614517" cy="1614468"/>
          </a:xfrm>
          <a:prstGeom prst="rect">
            <a:avLst/>
          </a:prstGeom>
        </p:spPr>
      </p:pic>
      <p:sp>
        <p:nvSpPr>
          <p:cNvPr id="5" name="Slide Number Placeholder 4">
            <a:extLst>
              <a:ext uri="{FF2B5EF4-FFF2-40B4-BE49-F238E27FC236}">
                <a16:creationId xmlns:a16="http://schemas.microsoft.com/office/drawing/2014/main" id="{10C8A506-BBC1-4BB9-B14F-674C3EAE17A7}"/>
              </a:ext>
            </a:extLst>
          </p:cNvPr>
          <p:cNvSpPr>
            <a:spLocks noGrp="1"/>
          </p:cNvSpPr>
          <p:nvPr>
            <p:ph type="sldNum" sz="quarter" idx="12"/>
          </p:nvPr>
        </p:nvSpPr>
        <p:spPr/>
        <p:txBody>
          <a:bodyPr/>
          <a:lstStyle/>
          <a:p>
            <a:fld id="{EB480566-E5A3-49BF-82EA-4C4B115FBFF6}" type="slidenum">
              <a:rPr lang="en-US" smtClean="0"/>
              <a:t>11</a:t>
            </a:fld>
            <a:endParaRPr lang="en-US"/>
          </a:p>
        </p:txBody>
      </p:sp>
    </p:spTree>
    <p:extLst>
      <p:ext uri="{BB962C8B-B14F-4D97-AF65-F5344CB8AC3E}">
        <p14:creationId xmlns:p14="http://schemas.microsoft.com/office/powerpoint/2010/main" val="23825130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solidFill>
                  <a:srgbClr val="FF0000"/>
                </a:solidFill>
              </a:rPr>
              <a:t>Probability have a suit with EXACTLY 6 cards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a:bodyPr>
              <a:lstStyle/>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r>
                  <a:rPr lang="en-US" dirty="0">
                    <a:latin typeface="Cambria Math" panose="02040503050406030204" pitchFamily="18" charset="0"/>
                  </a:rPr>
                  <a:t>How many ways are there for a player to have exactly 6 cards in a specific suit?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r>
                        <a:rPr lang="en-US" b="0" i="1" smtClean="0">
                          <a:latin typeface="Cambria Math" panose="02040503050406030204" pitchFamily="18" charset="0"/>
                        </a:rPr>
                        <m:t>𝐶</m:t>
                      </m:r>
                      <m:r>
                        <a:rPr lang="en-US" b="0" i="1" smtClean="0">
                          <a:latin typeface="Cambria Math" panose="02040503050406030204" pitchFamily="18" charset="0"/>
                        </a:rPr>
                        <m:t>1 ∗13</m:t>
                      </m:r>
                      <m:r>
                        <a:rPr lang="en-US" b="0" i="1" smtClean="0">
                          <a:latin typeface="Cambria Math" panose="02040503050406030204" pitchFamily="18" charset="0"/>
                        </a:rPr>
                        <m:t>𝐶</m:t>
                      </m:r>
                      <m:r>
                        <a:rPr lang="en-US" b="0" i="1" smtClean="0">
                          <a:latin typeface="Cambria Math" panose="02040503050406030204" pitchFamily="18" charset="0"/>
                        </a:rPr>
                        <m:t>6 ∗39</m:t>
                      </m:r>
                      <m:r>
                        <a:rPr lang="en-US" b="0" i="1" smtClean="0">
                          <a:latin typeface="Cambria Math" panose="02040503050406030204" pitchFamily="18" charset="0"/>
                        </a:rPr>
                        <m:t>𝐶</m:t>
                      </m:r>
                      <m:r>
                        <a:rPr lang="en-US" b="0" i="1" smtClean="0">
                          <a:latin typeface="Cambria Math" panose="02040503050406030204" pitchFamily="18" charset="0"/>
                        </a:rPr>
                        <m:t>7.</m:t>
                      </m:r>
                    </m:oMath>
                  </m:oMathPara>
                </a14:m>
                <a:endParaRPr lang="en-US" dirty="0">
                  <a:latin typeface="Cambria Math" panose="02040503050406030204" pitchFamily="18" charset="0"/>
                </a:endParaRPr>
              </a:p>
              <a:p>
                <a:pPr marL="0" indent="0">
                  <a:buNone/>
                </a:pPr>
                <a:r>
                  <a:rPr lang="en-US" dirty="0">
                    <a:latin typeface="Cambria Math" panose="02040503050406030204" pitchFamily="18" charset="0"/>
                  </a:rPr>
                  <a:t>There are 4C1 ways to choose the specific suit that they have 6 cards in, 13C6 ways to choose the 6 cards in the suit, and then 39C7 ways to choose the remaining cards.</a:t>
                </a:r>
              </a:p>
              <a:p>
                <a:pPr marL="0" indent="0">
                  <a:buNone/>
                </a:pPr>
                <a:endParaRPr lang="en-US" dirty="0">
                  <a:latin typeface="Cambria Math" panose="02040503050406030204" pitchFamily="18" charset="0"/>
                </a:endParaRPr>
              </a:p>
              <a:p>
                <a:pPr marL="0" indent="0">
                  <a:buNone/>
                </a:pPr>
                <a:r>
                  <a:rPr lang="en-US" dirty="0">
                    <a:latin typeface="Cambria Math" panose="02040503050406030204" pitchFamily="18" charset="0"/>
                  </a:rPr>
                  <a:t>The problem is while unlikely, it is POSSIBLE that they have another 6 (or even 7!) card suit in the remaining 39C7 cards…. </a:t>
                </a:r>
                <a:r>
                  <a:rPr lang="en-US" dirty="0">
                    <a:solidFill>
                      <a:srgbClr val="FF0000"/>
                    </a:solidFill>
                    <a:latin typeface="Cambria Math" panose="02040503050406030204" pitchFamily="18" charset="0"/>
                  </a:rPr>
                  <a:t>How do we fix?</a:t>
                </a:r>
              </a:p>
              <a:p>
                <a:pPr marL="0" indent="0">
                  <a:buNone/>
                </a:pPr>
                <a:endParaRPr lang="en-US" dirty="0">
                  <a:latin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B79E2571-DA50-4621-B538-0AD06AD75D6C}"/>
                  </a:ext>
                </a:extLst>
              </p:cNvPr>
              <p:cNvSpPr>
                <a:spLocks noGrp="1" noRot="1" noChangeAspect="1" noMove="1" noResize="1" noEditPoints="1" noAdjustHandles="1" noChangeArrowheads="1" noChangeShapeType="1" noTextEdit="1"/>
              </p:cNvSpPr>
              <p:nvPr>
                <p:ph idx="1"/>
              </p:nvPr>
            </p:nvSpPr>
            <p:spPr>
              <a:xfrm>
                <a:off x="1" y="994300"/>
                <a:ext cx="12192000" cy="5863700"/>
              </a:xfrm>
              <a:blipFill>
                <a:blip r:embed="rId2"/>
                <a:stretch>
                  <a:fillRect l="-1000" r="-450"/>
                </a:stretch>
              </a:blipFill>
            </p:spPr>
            <p:txBody>
              <a:bodyPr/>
              <a:lstStyle/>
              <a:p>
                <a:r>
                  <a:rPr lang="en-US">
                    <a:noFill/>
                  </a:rPr>
                  <a:t> </a:t>
                </a:r>
              </a:p>
            </p:txBody>
          </p:sp>
        </mc:Fallback>
      </mc:AlternateContent>
      <p:sp>
        <p:nvSpPr>
          <p:cNvPr id="6" name="Rectangle: Rounded Corners 5">
            <a:extLst>
              <a:ext uri="{FF2B5EF4-FFF2-40B4-BE49-F238E27FC236}">
                <a16:creationId xmlns:a16="http://schemas.microsoft.com/office/drawing/2014/main" id="{3657B001-AF6F-4E47-820C-BE56AE717F10}"/>
              </a:ext>
            </a:extLst>
          </p:cNvPr>
          <p:cNvSpPr/>
          <p:nvPr/>
        </p:nvSpPr>
        <p:spPr>
          <a:xfrm>
            <a:off x="179033" y="994300"/>
            <a:ext cx="11833934" cy="13294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Cambria Math" panose="02040503050406030204" pitchFamily="18" charset="0"/>
              </a:rPr>
              <a:t>The Law of Double Counting: The probability A or B happens is the sum of the probability each happens minus the probability they both happen:</a:t>
            </a:r>
          </a:p>
          <a:p>
            <a:r>
              <a:rPr lang="en-US" sz="2800" dirty="0">
                <a:solidFill>
                  <a:srgbClr val="FF0000"/>
                </a:solidFill>
                <a:latin typeface="Cambria Math" panose="02040503050406030204" pitchFamily="18" charset="0"/>
              </a:rPr>
              <a:t>Prob(A or B) = Prob(A) + Prob(B) – Prob(A and B).</a:t>
            </a:r>
          </a:p>
        </p:txBody>
      </p:sp>
      <p:sp>
        <p:nvSpPr>
          <p:cNvPr id="8" name="Slide Number Placeholder 7">
            <a:extLst>
              <a:ext uri="{FF2B5EF4-FFF2-40B4-BE49-F238E27FC236}">
                <a16:creationId xmlns:a16="http://schemas.microsoft.com/office/drawing/2014/main" id="{24F3BB97-0AFC-4044-8897-FB35F4261DA4}"/>
              </a:ext>
            </a:extLst>
          </p:cNvPr>
          <p:cNvSpPr>
            <a:spLocks noGrp="1"/>
          </p:cNvSpPr>
          <p:nvPr>
            <p:ph type="sldNum" sz="quarter" idx="12"/>
          </p:nvPr>
        </p:nvSpPr>
        <p:spPr/>
        <p:txBody>
          <a:bodyPr/>
          <a:lstStyle/>
          <a:p>
            <a:fld id="{EB480566-E5A3-49BF-82EA-4C4B115FBFF6}" type="slidenum">
              <a:rPr lang="en-US" smtClean="0"/>
              <a:t>110</a:t>
            </a:fld>
            <a:endParaRPr lang="en-US"/>
          </a:p>
        </p:txBody>
      </p:sp>
      <p:pic>
        <p:nvPicPr>
          <p:cNvPr id="10" name="Picture 9">
            <a:extLst>
              <a:ext uri="{FF2B5EF4-FFF2-40B4-BE49-F238E27FC236}">
                <a16:creationId xmlns:a16="http://schemas.microsoft.com/office/drawing/2014/main" id="{7497FD53-48E7-4879-B8BF-D2D5D6D818EA}"/>
              </a:ext>
            </a:extLst>
          </p:cNvPr>
          <p:cNvPicPr>
            <a:picLocks noChangeAspect="1"/>
          </p:cNvPicPr>
          <p:nvPr/>
        </p:nvPicPr>
        <p:blipFill>
          <a:blip r:embed="rId3"/>
          <a:stretch>
            <a:fillRect/>
          </a:stretch>
        </p:blipFill>
        <p:spPr>
          <a:xfrm>
            <a:off x="3835153" y="6138038"/>
            <a:ext cx="4287534" cy="719962"/>
          </a:xfrm>
          <a:prstGeom prst="rect">
            <a:avLst/>
          </a:prstGeom>
        </p:spPr>
      </p:pic>
    </p:spTree>
    <p:extLst>
      <p:ext uri="{BB962C8B-B14F-4D97-AF65-F5344CB8AC3E}">
        <p14:creationId xmlns:p14="http://schemas.microsoft.com/office/powerpoint/2010/main" val="364670872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solidFill>
                  <a:srgbClr val="FF0000"/>
                </a:solidFill>
              </a:rPr>
              <a:t>Probability have a suit with EXACTLY 6 cards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a:bodyPr>
              <a:lstStyle/>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r>
                  <a:rPr lang="en-US" dirty="0">
                    <a:latin typeface="Cambria Math" panose="02040503050406030204" pitchFamily="18" charset="0"/>
                  </a:rPr>
                  <a:t>How many ways are there for a player to have exactly 6 cards in a specific suit?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r>
                        <a:rPr lang="en-US" b="0" i="1" smtClean="0">
                          <a:latin typeface="Cambria Math" panose="02040503050406030204" pitchFamily="18" charset="0"/>
                        </a:rPr>
                        <m:t>𝐶</m:t>
                      </m:r>
                      <m:r>
                        <a:rPr lang="en-US" b="0" i="1" smtClean="0">
                          <a:latin typeface="Cambria Math" panose="02040503050406030204" pitchFamily="18" charset="0"/>
                        </a:rPr>
                        <m:t>1 ∗13</m:t>
                      </m:r>
                      <m:r>
                        <a:rPr lang="en-US" b="0" i="1" smtClean="0">
                          <a:latin typeface="Cambria Math" panose="02040503050406030204" pitchFamily="18" charset="0"/>
                        </a:rPr>
                        <m:t>𝐶</m:t>
                      </m:r>
                      <m:r>
                        <a:rPr lang="en-US" b="0" i="1" smtClean="0">
                          <a:latin typeface="Cambria Math" panose="02040503050406030204" pitchFamily="18" charset="0"/>
                        </a:rPr>
                        <m:t>6 ∗39</m:t>
                      </m:r>
                      <m:r>
                        <a:rPr lang="en-US" b="0" i="1" smtClean="0">
                          <a:latin typeface="Cambria Math" panose="02040503050406030204" pitchFamily="18" charset="0"/>
                        </a:rPr>
                        <m:t>𝐶</m:t>
                      </m:r>
                      <m:r>
                        <a:rPr lang="en-US" b="0" i="1" smtClean="0">
                          <a:latin typeface="Cambria Math" panose="02040503050406030204" pitchFamily="18" charset="0"/>
                        </a:rPr>
                        <m:t>7.</m:t>
                      </m:r>
                    </m:oMath>
                  </m:oMathPara>
                </a14:m>
                <a:endParaRPr lang="en-US" dirty="0">
                  <a:latin typeface="Cambria Math" panose="02040503050406030204" pitchFamily="18" charset="0"/>
                </a:endParaRPr>
              </a:p>
              <a:p>
                <a:pPr marL="0" indent="0">
                  <a:buNone/>
                </a:pPr>
                <a:r>
                  <a:rPr lang="en-US" dirty="0">
                    <a:latin typeface="Cambria Math" panose="02040503050406030204" pitchFamily="18" charset="0"/>
                  </a:rPr>
                  <a:t>How many ways are there to have two suits with exactly 6 cards?</a:t>
                </a:r>
              </a:p>
              <a:p>
                <a:pPr marL="0" indent="0">
                  <a:buNone/>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m:t>
                      </m:r>
                      <m:r>
                        <a:rPr lang="en-US" b="0" i="1" smtClean="0">
                          <a:latin typeface="Cambria Math" panose="02040503050406030204" pitchFamily="18" charset="0"/>
                        </a:rPr>
                        <m:t>.</m:t>
                      </m:r>
                    </m:oMath>
                  </m:oMathPara>
                </a14:m>
                <a:endParaRPr lang="en-US" dirty="0">
                  <a:latin typeface="Cambria Math" panose="02040503050406030204" pitchFamily="18" charset="0"/>
                </a:endParaRPr>
              </a:p>
              <a:p>
                <a:pPr marL="0" indent="0">
                  <a:buNone/>
                </a:pPr>
                <a:r>
                  <a:rPr lang="en-US" dirty="0">
                    <a:latin typeface="Cambria Math" panose="02040503050406030204" pitchFamily="18" charset="0"/>
                  </a:rPr>
                  <a:t>How many ways are there to have one suit with 7 and one with 6 cards?</a:t>
                </a:r>
              </a:p>
              <a:p>
                <a:pPr marL="0" indent="0">
                  <a:buNone/>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m:t>
                      </m:r>
                      <m:r>
                        <a:rPr lang="en-US" b="0" i="1" smtClean="0">
                          <a:latin typeface="Cambria Math" panose="02040503050406030204" pitchFamily="18" charset="0"/>
                        </a:rPr>
                        <m:t>.</m:t>
                      </m:r>
                    </m:oMath>
                  </m:oMathPara>
                </a14:m>
                <a:endParaRPr lang="en-US" dirty="0">
                  <a:latin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B79E2571-DA50-4621-B538-0AD06AD75D6C}"/>
                  </a:ext>
                </a:extLst>
              </p:cNvPr>
              <p:cNvSpPr>
                <a:spLocks noGrp="1" noRot="1" noChangeAspect="1" noMove="1" noResize="1" noEditPoints="1" noAdjustHandles="1" noChangeArrowheads="1" noChangeShapeType="1" noTextEdit="1"/>
              </p:cNvSpPr>
              <p:nvPr>
                <p:ph idx="1"/>
              </p:nvPr>
            </p:nvSpPr>
            <p:spPr>
              <a:xfrm>
                <a:off x="1" y="994300"/>
                <a:ext cx="12192000" cy="5863700"/>
              </a:xfrm>
              <a:blipFill>
                <a:blip r:embed="rId2"/>
                <a:stretch>
                  <a:fillRect l="-1000"/>
                </a:stretch>
              </a:blipFill>
            </p:spPr>
            <p:txBody>
              <a:bodyPr/>
              <a:lstStyle/>
              <a:p>
                <a:r>
                  <a:rPr lang="en-US">
                    <a:noFill/>
                  </a:rPr>
                  <a:t> </a:t>
                </a:r>
              </a:p>
            </p:txBody>
          </p:sp>
        </mc:Fallback>
      </mc:AlternateContent>
      <p:sp>
        <p:nvSpPr>
          <p:cNvPr id="6" name="Rectangle: Rounded Corners 5">
            <a:extLst>
              <a:ext uri="{FF2B5EF4-FFF2-40B4-BE49-F238E27FC236}">
                <a16:creationId xmlns:a16="http://schemas.microsoft.com/office/drawing/2014/main" id="{3657B001-AF6F-4E47-820C-BE56AE717F10}"/>
              </a:ext>
            </a:extLst>
          </p:cNvPr>
          <p:cNvSpPr/>
          <p:nvPr/>
        </p:nvSpPr>
        <p:spPr>
          <a:xfrm>
            <a:off x="179033" y="994300"/>
            <a:ext cx="11833934" cy="13294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Cambria Math" panose="02040503050406030204" pitchFamily="18" charset="0"/>
              </a:rPr>
              <a:t>The Law of Double Counting: The probability A or B happens is the sum of the probability each happens minus the probability they both happen:</a:t>
            </a:r>
          </a:p>
          <a:p>
            <a:r>
              <a:rPr lang="en-US" sz="2800" dirty="0">
                <a:solidFill>
                  <a:srgbClr val="FF0000"/>
                </a:solidFill>
                <a:latin typeface="Cambria Math" panose="02040503050406030204" pitchFamily="18" charset="0"/>
              </a:rPr>
              <a:t>Prob(A or B) = Prob(A) + Prob(B) – Prob(A and B).</a:t>
            </a:r>
          </a:p>
        </p:txBody>
      </p:sp>
      <p:sp>
        <p:nvSpPr>
          <p:cNvPr id="8" name="Slide Number Placeholder 7">
            <a:extLst>
              <a:ext uri="{FF2B5EF4-FFF2-40B4-BE49-F238E27FC236}">
                <a16:creationId xmlns:a16="http://schemas.microsoft.com/office/drawing/2014/main" id="{24F3BB97-0AFC-4044-8897-FB35F4261DA4}"/>
              </a:ext>
            </a:extLst>
          </p:cNvPr>
          <p:cNvSpPr>
            <a:spLocks noGrp="1"/>
          </p:cNvSpPr>
          <p:nvPr>
            <p:ph type="sldNum" sz="quarter" idx="12"/>
          </p:nvPr>
        </p:nvSpPr>
        <p:spPr/>
        <p:txBody>
          <a:bodyPr/>
          <a:lstStyle/>
          <a:p>
            <a:fld id="{EB480566-E5A3-49BF-82EA-4C4B115FBFF6}" type="slidenum">
              <a:rPr lang="en-US" smtClean="0"/>
              <a:t>111</a:t>
            </a:fld>
            <a:endParaRPr lang="en-US"/>
          </a:p>
        </p:txBody>
      </p:sp>
      <p:pic>
        <p:nvPicPr>
          <p:cNvPr id="7" name="Picture 6">
            <a:extLst>
              <a:ext uri="{FF2B5EF4-FFF2-40B4-BE49-F238E27FC236}">
                <a16:creationId xmlns:a16="http://schemas.microsoft.com/office/drawing/2014/main" id="{D1041455-F1F3-4517-B348-256CCD3721A5}"/>
              </a:ext>
            </a:extLst>
          </p:cNvPr>
          <p:cNvPicPr>
            <a:picLocks noChangeAspect="1"/>
          </p:cNvPicPr>
          <p:nvPr/>
        </p:nvPicPr>
        <p:blipFill>
          <a:blip r:embed="rId3"/>
          <a:stretch>
            <a:fillRect/>
          </a:stretch>
        </p:blipFill>
        <p:spPr>
          <a:xfrm>
            <a:off x="2188811" y="5228347"/>
            <a:ext cx="8326789" cy="1398233"/>
          </a:xfrm>
          <a:prstGeom prst="rect">
            <a:avLst/>
          </a:prstGeom>
        </p:spPr>
      </p:pic>
    </p:spTree>
    <p:extLst>
      <p:ext uri="{BB962C8B-B14F-4D97-AF65-F5344CB8AC3E}">
        <p14:creationId xmlns:p14="http://schemas.microsoft.com/office/powerpoint/2010/main" val="418386165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solidFill>
                  <a:srgbClr val="FF0000"/>
                </a:solidFill>
              </a:rPr>
              <a:t>Probability have a suit with EXACTLY 6 cards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a:bodyPr>
              <a:lstStyle/>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r>
                  <a:rPr lang="en-US" dirty="0">
                    <a:latin typeface="Cambria Math" panose="02040503050406030204" pitchFamily="18" charset="0"/>
                  </a:rPr>
                  <a:t>How many ways are there for a player to have exactly 6 cards in a specific suit?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r>
                        <a:rPr lang="en-US" b="0" i="1" smtClean="0">
                          <a:latin typeface="Cambria Math" panose="02040503050406030204" pitchFamily="18" charset="0"/>
                        </a:rPr>
                        <m:t>𝐶</m:t>
                      </m:r>
                      <m:r>
                        <a:rPr lang="en-US" b="0" i="1" smtClean="0">
                          <a:latin typeface="Cambria Math" panose="02040503050406030204" pitchFamily="18" charset="0"/>
                        </a:rPr>
                        <m:t>1 ∗13</m:t>
                      </m:r>
                      <m:r>
                        <a:rPr lang="en-US" b="0" i="1" smtClean="0">
                          <a:latin typeface="Cambria Math" panose="02040503050406030204" pitchFamily="18" charset="0"/>
                        </a:rPr>
                        <m:t>𝐶</m:t>
                      </m:r>
                      <m:r>
                        <a:rPr lang="en-US" b="0" i="1" smtClean="0">
                          <a:latin typeface="Cambria Math" panose="02040503050406030204" pitchFamily="18" charset="0"/>
                        </a:rPr>
                        <m:t>6 ∗39</m:t>
                      </m:r>
                      <m:r>
                        <a:rPr lang="en-US" b="0" i="1" smtClean="0">
                          <a:latin typeface="Cambria Math" panose="02040503050406030204" pitchFamily="18" charset="0"/>
                        </a:rPr>
                        <m:t>𝐶</m:t>
                      </m:r>
                      <m:r>
                        <a:rPr lang="en-US" b="0" i="1" smtClean="0">
                          <a:latin typeface="Cambria Math" panose="02040503050406030204" pitchFamily="18" charset="0"/>
                        </a:rPr>
                        <m:t>7.</m:t>
                      </m:r>
                    </m:oMath>
                  </m:oMathPara>
                </a14:m>
                <a:endParaRPr lang="en-US" dirty="0">
                  <a:latin typeface="Cambria Math" panose="02040503050406030204" pitchFamily="18" charset="0"/>
                </a:endParaRPr>
              </a:p>
              <a:p>
                <a:pPr marL="0" indent="0">
                  <a:buNone/>
                </a:pPr>
                <a:r>
                  <a:rPr lang="en-US" dirty="0">
                    <a:latin typeface="Cambria Math" panose="02040503050406030204" pitchFamily="18" charset="0"/>
                  </a:rPr>
                  <a:t>How many ways are there to have two suits with exactly 6 cards?</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4</m:t>
                      </m:r>
                      <m:r>
                        <a:rPr lang="en-US" i="1">
                          <a:latin typeface="Cambria Math" panose="02040503050406030204" pitchFamily="18" charset="0"/>
                        </a:rPr>
                        <m:t>𝐶</m:t>
                      </m:r>
                      <m:r>
                        <a:rPr lang="en-US" b="0" i="1" smtClean="0">
                          <a:latin typeface="Cambria Math" panose="02040503050406030204" pitchFamily="18" charset="0"/>
                        </a:rPr>
                        <m:t>2</m:t>
                      </m:r>
                      <m:r>
                        <a:rPr lang="en-US" i="1">
                          <a:latin typeface="Cambria Math" panose="02040503050406030204" pitchFamily="18" charset="0"/>
                        </a:rPr>
                        <m:t> ∗13</m:t>
                      </m:r>
                      <m:r>
                        <a:rPr lang="en-US" i="1">
                          <a:latin typeface="Cambria Math" panose="02040503050406030204" pitchFamily="18" charset="0"/>
                        </a:rPr>
                        <m:t>𝐶</m:t>
                      </m:r>
                      <m:r>
                        <a:rPr lang="en-US" i="1">
                          <a:latin typeface="Cambria Math" panose="02040503050406030204" pitchFamily="18" charset="0"/>
                        </a:rPr>
                        <m:t>6 ∗13</m:t>
                      </m:r>
                      <m:r>
                        <a:rPr lang="en-US" b="0" i="1" smtClean="0">
                          <a:latin typeface="Cambria Math" panose="02040503050406030204" pitchFamily="18" charset="0"/>
                        </a:rPr>
                        <m:t>𝐶</m:t>
                      </m:r>
                      <m:r>
                        <a:rPr lang="en-US" b="0" i="1" smtClean="0">
                          <a:latin typeface="Cambria Math" panose="02040503050406030204" pitchFamily="18" charset="0"/>
                        </a:rPr>
                        <m:t>6 ∗26</m:t>
                      </m:r>
                      <m:r>
                        <a:rPr lang="en-US" i="1">
                          <a:latin typeface="Cambria Math" panose="02040503050406030204" pitchFamily="18" charset="0"/>
                        </a:rPr>
                        <m:t>𝐶</m:t>
                      </m:r>
                      <m:r>
                        <a:rPr lang="en-US" b="0" i="1" smtClean="0">
                          <a:latin typeface="Cambria Math" panose="02040503050406030204" pitchFamily="18" charset="0"/>
                        </a:rPr>
                        <m:t>1.</m:t>
                      </m:r>
                    </m:oMath>
                  </m:oMathPara>
                </a14:m>
                <a:endParaRPr lang="en-US" dirty="0">
                  <a:latin typeface="Cambria Math" panose="02040503050406030204" pitchFamily="18" charset="0"/>
                </a:endParaRPr>
              </a:p>
              <a:p>
                <a:pPr marL="0" indent="0">
                  <a:buNone/>
                </a:pPr>
                <a:r>
                  <a:rPr lang="en-US" dirty="0">
                    <a:latin typeface="Cambria Math" panose="02040503050406030204" pitchFamily="18" charset="0"/>
                  </a:rPr>
                  <a:t>How many ways are there to have one suit with 7 and one with 6 cards?</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4</m:t>
                      </m:r>
                      <m:r>
                        <a:rPr lang="en-US" i="1">
                          <a:latin typeface="Cambria Math" panose="02040503050406030204" pitchFamily="18" charset="0"/>
                        </a:rPr>
                        <m:t>𝐶</m:t>
                      </m:r>
                      <m:r>
                        <a:rPr lang="en-US" i="1">
                          <a:latin typeface="Cambria Math" panose="02040503050406030204" pitchFamily="18" charset="0"/>
                        </a:rPr>
                        <m:t>1 ∗13</m:t>
                      </m:r>
                      <m:r>
                        <a:rPr lang="en-US" i="1">
                          <a:latin typeface="Cambria Math" panose="02040503050406030204" pitchFamily="18" charset="0"/>
                        </a:rPr>
                        <m:t>𝐶</m:t>
                      </m:r>
                      <m:r>
                        <a:rPr lang="en-US" b="0" i="1" smtClean="0">
                          <a:latin typeface="Cambria Math" panose="02040503050406030204" pitchFamily="18" charset="0"/>
                        </a:rPr>
                        <m:t>7</m:t>
                      </m:r>
                      <m:r>
                        <a:rPr lang="en-US" i="1">
                          <a:latin typeface="Cambria Math" panose="02040503050406030204" pitchFamily="18" charset="0"/>
                        </a:rPr>
                        <m:t> ∗</m:t>
                      </m:r>
                      <m:r>
                        <a:rPr lang="en-US" b="0" i="1" smtClean="0">
                          <a:latin typeface="Cambria Math" panose="02040503050406030204" pitchFamily="18" charset="0"/>
                        </a:rPr>
                        <m:t>3</m:t>
                      </m:r>
                      <m:r>
                        <a:rPr lang="en-US" b="0" i="1" smtClean="0">
                          <a:latin typeface="Cambria Math" panose="02040503050406030204" pitchFamily="18" charset="0"/>
                        </a:rPr>
                        <m:t>𝐶</m:t>
                      </m:r>
                      <m:r>
                        <a:rPr lang="en-US" b="0" i="1" smtClean="0">
                          <a:latin typeface="Cambria Math" panose="02040503050406030204" pitchFamily="18" charset="0"/>
                        </a:rPr>
                        <m:t>1 ∗13</m:t>
                      </m:r>
                      <m:r>
                        <a:rPr lang="en-US" b="0" i="1" smtClean="0">
                          <a:latin typeface="Cambria Math" panose="02040503050406030204" pitchFamily="18" charset="0"/>
                        </a:rPr>
                        <m:t>𝐶</m:t>
                      </m:r>
                      <m:r>
                        <a:rPr lang="en-US" b="0" i="1" smtClean="0">
                          <a:latin typeface="Cambria Math" panose="02040503050406030204" pitchFamily="18" charset="0"/>
                        </a:rPr>
                        <m:t>6.</m:t>
                      </m:r>
                    </m:oMath>
                  </m:oMathPara>
                </a14:m>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r>
                  <a:rPr lang="en-US" dirty="0">
                    <a:solidFill>
                      <a:srgbClr val="FF0000"/>
                    </a:solidFill>
                    <a:latin typeface="Cambria Math" panose="02040503050406030204" pitchFamily="18" charset="0"/>
                  </a:rPr>
                  <a:t>How likely do you think the last two probabilities are relative to the first? Is this REALLY something we need to worry about?</a:t>
                </a:r>
              </a:p>
            </p:txBody>
          </p:sp>
        </mc:Choice>
        <mc:Fallback xmlns="">
          <p:sp>
            <p:nvSpPr>
              <p:cNvPr id="3" name="Content Placeholder 2">
                <a:extLst>
                  <a:ext uri="{FF2B5EF4-FFF2-40B4-BE49-F238E27FC236}">
                    <a16:creationId xmlns:a16="http://schemas.microsoft.com/office/drawing/2014/main" id="{B79E2571-DA50-4621-B538-0AD06AD75D6C}"/>
                  </a:ext>
                </a:extLst>
              </p:cNvPr>
              <p:cNvSpPr>
                <a:spLocks noGrp="1" noRot="1" noChangeAspect="1" noMove="1" noResize="1" noEditPoints="1" noAdjustHandles="1" noChangeArrowheads="1" noChangeShapeType="1" noTextEdit="1"/>
              </p:cNvSpPr>
              <p:nvPr>
                <p:ph idx="1"/>
              </p:nvPr>
            </p:nvSpPr>
            <p:spPr>
              <a:xfrm>
                <a:off x="1" y="994300"/>
                <a:ext cx="12192000" cy="5863700"/>
              </a:xfrm>
              <a:blipFill>
                <a:blip r:embed="rId2"/>
                <a:stretch>
                  <a:fillRect l="-1000"/>
                </a:stretch>
              </a:blipFill>
            </p:spPr>
            <p:txBody>
              <a:bodyPr/>
              <a:lstStyle/>
              <a:p>
                <a:r>
                  <a:rPr lang="en-US">
                    <a:noFill/>
                  </a:rPr>
                  <a:t> </a:t>
                </a:r>
              </a:p>
            </p:txBody>
          </p:sp>
        </mc:Fallback>
      </mc:AlternateContent>
      <p:sp>
        <p:nvSpPr>
          <p:cNvPr id="6" name="Rectangle: Rounded Corners 5">
            <a:extLst>
              <a:ext uri="{FF2B5EF4-FFF2-40B4-BE49-F238E27FC236}">
                <a16:creationId xmlns:a16="http://schemas.microsoft.com/office/drawing/2014/main" id="{3657B001-AF6F-4E47-820C-BE56AE717F10}"/>
              </a:ext>
            </a:extLst>
          </p:cNvPr>
          <p:cNvSpPr/>
          <p:nvPr/>
        </p:nvSpPr>
        <p:spPr>
          <a:xfrm>
            <a:off x="179033" y="994300"/>
            <a:ext cx="11833934" cy="13294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Cambria Math" panose="02040503050406030204" pitchFamily="18" charset="0"/>
              </a:rPr>
              <a:t>The Law of Double Counting: The probability A or B happens is the sum of the probability each happens minus the probability they both happen:</a:t>
            </a:r>
          </a:p>
          <a:p>
            <a:r>
              <a:rPr lang="en-US" sz="2800" dirty="0">
                <a:solidFill>
                  <a:srgbClr val="FF0000"/>
                </a:solidFill>
                <a:latin typeface="Cambria Math" panose="02040503050406030204" pitchFamily="18" charset="0"/>
              </a:rPr>
              <a:t>Prob(A or B) = Prob(A) + Prob(B) – Prob(A and B).</a:t>
            </a:r>
          </a:p>
        </p:txBody>
      </p:sp>
      <p:sp>
        <p:nvSpPr>
          <p:cNvPr id="8" name="Slide Number Placeholder 7">
            <a:extLst>
              <a:ext uri="{FF2B5EF4-FFF2-40B4-BE49-F238E27FC236}">
                <a16:creationId xmlns:a16="http://schemas.microsoft.com/office/drawing/2014/main" id="{24F3BB97-0AFC-4044-8897-FB35F4261DA4}"/>
              </a:ext>
            </a:extLst>
          </p:cNvPr>
          <p:cNvSpPr>
            <a:spLocks noGrp="1"/>
          </p:cNvSpPr>
          <p:nvPr>
            <p:ph type="sldNum" sz="quarter" idx="12"/>
          </p:nvPr>
        </p:nvSpPr>
        <p:spPr/>
        <p:txBody>
          <a:bodyPr/>
          <a:lstStyle/>
          <a:p>
            <a:fld id="{EB480566-E5A3-49BF-82EA-4C4B115FBFF6}" type="slidenum">
              <a:rPr lang="en-US" smtClean="0"/>
              <a:t>112</a:t>
            </a:fld>
            <a:endParaRPr lang="en-US"/>
          </a:p>
        </p:txBody>
      </p:sp>
    </p:spTree>
    <p:extLst>
      <p:ext uri="{BB962C8B-B14F-4D97-AF65-F5344CB8AC3E}">
        <p14:creationId xmlns:p14="http://schemas.microsoft.com/office/powerpoint/2010/main" val="353224377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solidFill>
                  <a:srgbClr val="FF0000"/>
                </a:solidFill>
              </a:rPr>
              <a:t>Probability have a suit with EXACTLY 6 cards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a:bodyPr>
              <a:lstStyle/>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r>
                  <a:rPr lang="en-US" dirty="0">
                    <a:latin typeface="Cambria Math" panose="02040503050406030204" pitchFamily="18" charset="0"/>
                  </a:rPr>
                  <a:t>How many ways are there for a player to have exactly 6 cards in a specific suit?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r>
                        <a:rPr lang="en-US" b="0" i="1" smtClean="0">
                          <a:latin typeface="Cambria Math" panose="02040503050406030204" pitchFamily="18" charset="0"/>
                        </a:rPr>
                        <m:t>𝐶</m:t>
                      </m:r>
                      <m:r>
                        <a:rPr lang="en-US" b="0" i="1" smtClean="0">
                          <a:latin typeface="Cambria Math" panose="02040503050406030204" pitchFamily="18" charset="0"/>
                        </a:rPr>
                        <m:t>1 ∗13</m:t>
                      </m:r>
                      <m:r>
                        <a:rPr lang="en-US" b="0" i="1" smtClean="0">
                          <a:latin typeface="Cambria Math" panose="02040503050406030204" pitchFamily="18" charset="0"/>
                        </a:rPr>
                        <m:t>𝐶</m:t>
                      </m:r>
                      <m:r>
                        <a:rPr lang="en-US" b="0" i="1" smtClean="0">
                          <a:latin typeface="Cambria Math" panose="02040503050406030204" pitchFamily="18" charset="0"/>
                        </a:rPr>
                        <m:t>6 ∗39</m:t>
                      </m:r>
                      <m:r>
                        <a:rPr lang="en-US" b="0" i="1" smtClean="0">
                          <a:latin typeface="Cambria Math" panose="02040503050406030204" pitchFamily="18" charset="0"/>
                        </a:rPr>
                        <m:t>𝐶</m:t>
                      </m:r>
                      <m:r>
                        <a:rPr lang="en-US" b="0" i="1" smtClean="0">
                          <a:latin typeface="Cambria Math" panose="02040503050406030204" pitchFamily="18" charset="0"/>
                        </a:rPr>
                        <m:t>7 =</m:t>
                      </m:r>
                      <m:r>
                        <m:rPr>
                          <m:nor/>
                        </m:rPr>
                        <a:rPr lang="en-US"/>
                        <m:t>105</m:t>
                      </m:r>
                      <m:r>
                        <m:rPr>
                          <m:nor/>
                        </m:rPr>
                        <a:rPr lang="en-US" b="0" i="0" smtClean="0"/>
                        <m:t>,</m:t>
                      </m:r>
                      <m:r>
                        <m:rPr>
                          <m:nor/>
                        </m:rPr>
                        <a:rPr lang="en-US"/>
                        <m:t>574</m:t>
                      </m:r>
                      <m:r>
                        <m:rPr>
                          <m:nor/>
                        </m:rPr>
                        <a:rPr lang="en-US" b="0" i="0" smtClean="0"/>
                        <m:t>,</m:t>
                      </m:r>
                      <m:r>
                        <m:rPr>
                          <m:nor/>
                        </m:rPr>
                        <a:rPr lang="en-US"/>
                        <m:t>751</m:t>
                      </m:r>
                      <m:r>
                        <m:rPr>
                          <m:nor/>
                        </m:rPr>
                        <a:rPr lang="en-US" b="0" i="0" smtClean="0"/>
                        <m:t>,</m:t>
                      </m:r>
                      <m:r>
                        <m:rPr>
                          <m:nor/>
                        </m:rPr>
                        <a:rPr lang="en-US"/>
                        <m:t>568</m:t>
                      </m:r>
                      <m:r>
                        <a:rPr lang="en-US" b="0" i="1" smtClean="0">
                          <a:latin typeface="Cambria Math" panose="02040503050406030204" pitchFamily="18" charset="0"/>
                        </a:rPr>
                        <m:t>.</m:t>
                      </m:r>
                    </m:oMath>
                  </m:oMathPara>
                </a14:m>
                <a:endParaRPr lang="en-US" dirty="0">
                  <a:latin typeface="Cambria Math" panose="02040503050406030204" pitchFamily="18" charset="0"/>
                </a:endParaRPr>
              </a:p>
              <a:p>
                <a:pPr marL="0" indent="0">
                  <a:buNone/>
                </a:pPr>
                <a:r>
                  <a:rPr lang="en-US" dirty="0">
                    <a:latin typeface="Cambria Math" panose="02040503050406030204" pitchFamily="18" charset="0"/>
                  </a:rPr>
                  <a:t>How many ways are there to have two suits with exactly 6 cards?</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4</m:t>
                      </m:r>
                      <m:r>
                        <a:rPr lang="en-US" i="1">
                          <a:latin typeface="Cambria Math" panose="02040503050406030204" pitchFamily="18" charset="0"/>
                        </a:rPr>
                        <m:t>𝐶</m:t>
                      </m:r>
                      <m:r>
                        <a:rPr lang="en-US" b="0" i="1" smtClean="0">
                          <a:latin typeface="Cambria Math" panose="02040503050406030204" pitchFamily="18" charset="0"/>
                        </a:rPr>
                        <m:t>2</m:t>
                      </m:r>
                      <m:r>
                        <a:rPr lang="en-US" i="1">
                          <a:latin typeface="Cambria Math" panose="02040503050406030204" pitchFamily="18" charset="0"/>
                        </a:rPr>
                        <m:t> ∗13</m:t>
                      </m:r>
                      <m:r>
                        <a:rPr lang="en-US" i="1">
                          <a:latin typeface="Cambria Math" panose="02040503050406030204" pitchFamily="18" charset="0"/>
                        </a:rPr>
                        <m:t>𝐶</m:t>
                      </m:r>
                      <m:r>
                        <a:rPr lang="en-US" i="1">
                          <a:latin typeface="Cambria Math" panose="02040503050406030204" pitchFamily="18" charset="0"/>
                        </a:rPr>
                        <m:t>6 ∗13</m:t>
                      </m:r>
                      <m:r>
                        <a:rPr lang="en-US" b="0" i="1" smtClean="0">
                          <a:latin typeface="Cambria Math" panose="02040503050406030204" pitchFamily="18" charset="0"/>
                        </a:rPr>
                        <m:t>𝐶</m:t>
                      </m:r>
                      <m:r>
                        <a:rPr lang="en-US" b="0" i="1" smtClean="0">
                          <a:latin typeface="Cambria Math" panose="02040503050406030204" pitchFamily="18" charset="0"/>
                        </a:rPr>
                        <m:t>6 ∗26</m:t>
                      </m:r>
                      <m:r>
                        <a:rPr lang="en-US" i="1">
                          <a:latin typeface="Cambria Math" panose="02040503050406030204" pitchFamily="18" charset="0"/>
                        </a:rPr>
                        <m:t>𝐶</m:t>
                      </m:r>
                      <m:r>
                        <a:rPr lang="en-US" b="0" i="1" smtClean="0">
                          <a:latin typeface="Cambria Math" panose="02040503050406030204" pitchFamily="18" charset="0"/>
                        </a:rPr>
                        <m:t>1 =</m:t>
                      </m:r>
                      <m:r>
                        <m:rPr>
                          <m:nor/>
                        </m:rPr>
                        <a:rPr lang="en-US"/>
                        <m:t>459</m:t>
                      </m:r>
                      <m:r>
                        <m:rPr>
                          <m:nor/>
                        </m:rPr>
                        <a:rPr lang="en-US" b="0" i="0" smtClean="0"/>
                        <m:t>,</m:t>
                      </m:r>
                      <m:r>
                        <m:rPr>
                          <m:nor/>
                        </m:rPr>
                        <a:rPr lang="en-US"/>
                        <m:t>366</m:t>
                      </m:r>
                      <m:r>
                        <m:rPr>
                          <m:nor/>
                        </m:rPr>
                        <a:rPr lang="en-US" b="0" i="0" smtClean="0"/>
                        <m:t>,</m:t>
                      </m:r>
                      <m:r>
                        <m:rPr>
                          <m:nor/>
                        </m:rPr>
                        <a:rPr lang="en-US"/>
                        <m:t>336</m:t>
                      </m:r>
                      <m:r>
                        <a:rPr lang="en-US" b="0" i="1" smtClean="0">
                          <a:latin typeface="Cambria Math" panose="02040503050406030204" pitchFamily="18" charset="0"/>
                        </a:rPr>
                        <m:t>.</m:t>
                      </m:r>
                    </m:oMath>
                  </m:oMathPara>
                </a14:m>
                <a:endParaRPr lang="en-US" dirty="0">
                  <a:latin typeface="Cambria Math" panose="02040503050406030204" pitchFamily="18" charset="0"/>
                </a:endParaRPr>
              </a:p>
              <a:p>
                <a:pPr marL="0" indent="0">
                  <a:buNone/>
                </a:pPr>
                <a:r>
                  <a:rPr lang="en-US" dirty="0">
                    <a:latin typeface="Cambria Math" panose="02040503050406030204" pitchFamily="18" charset="0"/>
                  </a:rPr>
                  <a:t>How many ways are there to have one suit with 7 and one with 6 cards?</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4</m:t>
                      </m:r>
                      <m:r>
                        <a:rPr lang="en-US" i="1">
                          <a:latin typeface="Cambria Math" panose="02040503050406030204" pitchFamily="18" charset="0"/>
                        </a:rPr>
                        <m:t>𝐶</m:t>
                      </m:r>
                      <m:r>
                        <a:rPr lang="en-US" i="1">
                          <a:latin typeface="Cambria Math" panose="02040503050406030204" pitchFamily="18" charset="0"/>
                        </a:rPr>
                        <m:t>1 ∗13</m:t>
                      </m:r>
                      <m:r>
                        <a:rPr lang="en-US" i="1">
                          <a:latin typeface="Cambria Math" panose="02040503050406030204" pitchFamily="18" charset="0"/>
                        </a:rPr>
                        <m:t>𝐶</m:t>
                      </m:r>
                      <m:r>
                        <a:rPr lang="en-US" b="0" i="1" smtClean="0">
                          <a:latin typeface="Cambria Math" panose="02040503050406030204" pitchFamily="18" charset="0"/>
                        </a:rPr>
                        <m:t>7</m:t>
                      </m:r>
                      <m:r>
                        <a:rPr lang="en-US" i="1">
                          <a:latin typeface="Cambria Math" panose="02040503050406030204" pitchFamily="18" charset="0"/>
                        </a:rPr>
                        <m:t> ∗</m:t>
                      </m:r>
                      <m:r>
                        <a:rPr lang="en-US" b="0" i="1" smtClean="0">
                          <a:latin typeface="Cambria Math" panose="02040503050406030204" pitchFamily="18" charset="0"/>
                        </a:rPr>
                        <m:t>3</m:t>
                      </m:r>
                      <m:r>
                        <a:rPr lang="en-US" b="0" i="1" smtClean="0">
                          <a:latin typeface="Cambria Math" panose="02040503050406030204" pitchFamily="18" charset="0"/>
                        </a:rPr>
                        <m:t>𝐶</m:t>
                      </m:r>
                      <m:r>
                        <a:rPr lang="en-US" b="0" i="1" smtClean="0">
                          <a:latin typeface="Cambria Math" panose="02040503050406030204" pitchFamily="18" charset="0"/>
                        </a:rPr>
                        <m:t>1 ∗13</m:t>
                      </m:r>
                      <m:r>
                        <a:rPr lang="en-US" b="0" i="1" smtClean="0">
                          <a:latin typeface="Cambria Math" panose="02040503050406030204" pitchFamily="18" charset="0"/>
                        </a:rPr>
                        <m:t>𝐶</m:t>
                      </m:r>
                      <m:r>
                        <a:rPr lang="en-US" b="0" i="1" smtClean="0">
                          <a:latin typeface="Cambria Math" panose="02040503050406030204" pitchFamily="18" charset="0"/>
                        </a:rPr>
                        <m:t>6 =</m:t>
                      </m:r>
                      <m:r>
                        <m:rPr>
                          <m:nor/>
                        </m:rPr>
                        <a:rPr lang="en-US"/>
                        <m:t>11</m:t>
                      </m:r>
                      <m:r>
                        <m:rPr>
                          <m:nor/>
                        </m:rPr>
                        <a:rPr lang="en-US" b="0" i="0" smtClean="0"/>
                        <m:t>,</m:t>
                      </m:r>
                      <m:r>
                        <m:rPr>
                          <m:nor/>
                        </m:rPr>
                        <a:rPr lang="en-US"/>
                        <m:t>778</m:t>
                      </m:r>
                      <m:r>
                        <m:rPr>
                          <m:nor/>
                        </m:rPr>
                        <a:rPr lang="en-US" b="0" i="0" smtClean="0"/>
                        <m:t>,</m:t>
                      </m:r>
                      <m:r>
                        <m:rPr>
                          <m:nor/>
                        </m:rPr>
                        <a:rPr lang="en-US"/>
                        <m:t>624</m:t>
                      </m:r>
                      <m:r>
                        <a:rPr lang="en-US" b="0" i="1" smtClean="0">
                          <a:latin typeface="Cambria Math" panose="02040503050406030204" pitchFamily="18" charset="0"/>
                        </a:rPr>
                        <m:t>.</m:t>
                      </m:r>
                    </m:oMath>
                  </m:oMathPara>
                </a14:m>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r>
                  <a:rPr lang="en-US" dirty="0">
                    <a:solidFill>
                      <a:srgbClr val="FF0000"/>
                    </a:solidFill>
                    <a:latin typeface="Cambria Math" panose="02040503050406030204" pitchFamily="18" charset="0"/>
                  </a:rPr>
                  <a:t>NO!!! While 459 million is a big number relative to most of our bank accounts, it is pretty small relative to 105 billion!</a:t>
                </a:r>
              </a:p>
            </p:txBody>
          </p:sp>
        </mc:Choice>
        <mc:Fallback xmlns="">
          <p:sp>
            <p:nvSpPr>
              <p:cNvPr id="3" name="Content Placeholder 2">
                <a:extLst>
                  <a:ext uri="{FF2B5EF4-FFF2-40B4-BE49-F238E27FC236}">
                    <a16:creationId xmlns:a16="http://schemas.microsoft.com/office/drawing/2014/main" id="{B79E2571-DA50-4621-B538-0AD06AD75D6C}"/>
                  </a:ext>
                </a:extLst>
              </p:cNvPr>
              <p:cNvSpPr>
                <a:spLocks noGrp="1" noRot="1" noChangeAspect="1" noMove="1" noResize="1" noEditPoints="1" noAdjustHandles="1" noChangeArrowheads="1" noChangeShapeType="1" noTextEdit="1"/>
              </p:cNvSpPr>
              <p:nvPr>
                <p:ph idx="1"/>
              </p:nvPr>
            </p:nvSpPr>
            <p:spPr>
              <a:xfrm>
                <a:off x="1" y="994300"/>
                <a:ext cx="12192000" cy="5863700"/>
              </a:xfrm>
              <a:blipFill>
                <a:blip r:embed="rId2"/>
                <a:stretch>
                  <a:fillRect l="-1000"/>
                </a:stretch>
              </a:blipFill>
            </p:spPr>
            <p:txBody>
              <a:bodyPr/>
              <a:lstStyle/>
              <a:p>
                <a:r>
                  <a:rPr lang="en-US">
                    <a:noFill/>
                  </a:rPr>
                  <a:t> </a:t>
                </a:r>
              </a:p>
            </p:txBody>
          </p:sp>
        </mc:Fallback>
      </mc:AlternateContent>
      <p:sp>
        <p:nvSpPr>
          <p:cNvPr id="6" name="Rectangle: Rounded Corners 5">
            <a:extLst>
              <a:ext uri="{FF2B5EF4-FFF2-40B4-BE49-F238E27FC236}">
                <a16:creationId xmlns:a16="http://schemas.microsoft.com/office/drawing/2014/main" id="{3657B001-AF6F-4E47-820C-BE56AE717F10}"/>
              </a:ext>
            </a:extLst>
          </p:cNvPr>
          <p:cNvSpPr/>
          <p:nvPr/>
        </p:nvSpPr>
        <p:spPr>
          <a:xfrm>
            <a:off x="179033" y="994300"/>
            <a:ext cx="11833934" cy="13294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Cambria Math" panose="02040503050406030204" pitchFamily="18" charset="0"/>
              </a:rPr>
              <a:t>The Law of Double Counting: The probability A or B happens is the sum of the probability each happens minus the probability they both happen:</a:t>
            </a:r>
          </a:p>
          <a:p>
            <a:r>
              <a:rPr lang="en-US" sz="2800" dirty="0">
                <a:solidFill>
                  <a:srgbClr val="FF0000"/>
                </a:solidFill>
                <a:latin typeface="Cambria Math" panose="02040503050406030204" pitchFamily="18" charset="0"/>
              </a:rPr>
              <a:t>Prob(A or B) = Prob(A) + Prob(B) – Prob(A and B).</a:t>
            </a:r>
          </a:p>
        </p:txBody>
      </p:sp>
      <p:sp>
        <p:nvSpPr>
          <p:cNvPr id="8" name="Slide Number Placeholder 7">
            <a:extLst>
              <a:ext uri="{FF2B5EF4-FFF2-40B4-BE49-F238E27FC236}">
                <a16:creationId xmlns:a16="http://schemas.microsoft.com/office/drawing/2014/main" id="{24F3BB97-0AFC-4044-8897-FB35F4261DA4}"/>
              </a:ext>
            </a:extLst>
          </p:cNvPr>
          <p:cNvSpPr>
            <a:spLocks noGrp="1"/>
          </p:cNvSpPr>
          <p:nvPr>
            <p:ph type="sldNum" sz="quarter" idx="12"/>
          </p:nvPr>
        </p:nvSpPr>
        <p:spPr/>
        <p:txBody>
          <a:bodyPr/>
          <a:lstStyle/>
          <a:p>
            <a:fld id="{EB480566-E5A3-49BF-82EA-4C4B115FBFF6}" type="slidenum">
              <a:rPr lang="en-US" smtClean="0"/>
              <a:t>113</a:t>
            </a:fld>
            <a:endParaRPr lang="en-US"/>
          </a:p>
        </p:txBody>
      </p:sp>
    </p:spTree>
    <p:extLst>
      <p:ext uri="{BB962C8B-B14F-4D97-AF65-F5344CB8AC3E}">
        <p14:creationId xmlns:p14="http://schemas.microsoft.com/office/powerpoint/2010/main" val="176121330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solidFill>
                  <a:srgbClr val="FF0000"/>
                </a:solidFill>
              </a:rPr>
              <a:t>Probability have a suit with EXACTLY 6 cards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lnSpcReduction="10000"/>
              </a:bodyPr>
              <a:lstStyle/>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r>
                  <a:rPr lang="en-US" dirty="0">
                    <a:latin typeface="Cambria Math" panose="02040503050406030204" pitchFamily="18" charset="0"/>
                  </a:rPr>
                  <a:t>How many ways are there for a player to have exactly 6 cards in a specific suit?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r>
                        <a:rPr lang="en-US" b="0" i="1" smtClean="0">
                          <a:latin typeface="Cambria Math" panose="02040503050406030204" pitchFamily="18" charset="0"/>
                        </a:rPr>
                        <m:t>𝐶</m:t>
                      </m:r>
                      <m:r>
                        <a:rPr lang="en-US" b="0" i="1" smtClean="0">
                          <a:latin typeface="Cambria Math" panose="02040503050406030204" pitchFamily="18" charset="0"/>
                        </a:rPr>
                        <m:t>1 ∗13</m:t>
                      </m:r>
                      <m:r>
                        <a:rPr lang="en-US" b="0" i="1" smtClean="0">
                          <a:latin typeface="Cambria Math" panose="02040503050406030204" pitchFamily="18" charset="0"/>
                        </a:rPr>
                        <m:t>𝐶</m:t>
                      </m:r>
                      <m:r>
                        <a:rPr lang="en-US" b="0" i="1" smtClean="0">
                          <a:latin typeface="Cambria Math" panose="02040503050406030204" pitchFamily="18" charset="0"/>
                        </a:rPr>
                        <m:t>6 ∗39</m:t>
                      </m:r>
                      <m:r>
                        <a:rPr lang="en-US" b="0" i="1" smtClean="0">
                          <a:latin typeface="Cambria Math" panose="02040503050406030204" pitchFamily="18" charset="0"/>
                        </a:rPr>
                        <m:t>𝐶</m:t>
                      </m:r>
                      <m:r>
                        <a:rPr lang="en-US" b="0" i="1" smtClean="0">
                          <a:latin typeface="Cambria Math" panose="02040503050406030204" pitchFamily="18" charset="0"/>
                        </a:rPr>
                        <m:t>7 =</m:t>
                      </m:r>
                      <m:r>
                        <m:rPr>
                          <m:nor/>
                        </m:rPr>
                        <a:rPr lang="en-US"/>
                        <m:t>105</m:t>
                      </m:r>
                      <m:r>
                        <m:rPr>
                          <m:nor/>
                        </m:rPr>
                        <a:rPr lang="en-US" b="0" i="0" smtClean="0"/>
                        <m:t>,</m:t>
                      </m:r>
                      <m:r>
                        <m:rPr>
                          <m:nor/>
                        </m:rPr>
                        <a:rPr lang="en-US"/>
                        <m:t>574</m:t>
                      </m:r>
                      <m:r>
                        <m:rPr>
                          <m:nor/>
                        </m:rPr>
                        <a:rPr lang="en-US" b="0" i="0" smtClean="0"/>
                        <m:t>,</m:t>
                      </m:r>
                      <m:r>
                        <m:rPr>
                          <m:nor/>
                        </m:rPr>
                        <a:rPr lang="en-US"/>
                        <m:t>751</m:t>
                      </m:r>
                      <m:r>
                        <m:rPr>
                          <m:nor/>
                        </m:rPr>
                        <a:rPr lang="en-US" b="0" i="0" smtClean="0"/>
                        <m:t>,</m:t>
                      </m:r>
                      <m:r>
                        <m:rPr>
                          <m:nor/>
                        </m:rPr>
                        <a:rPr lang="en-US"/>
                        <m:t>568</m:t>
                      </m:r>
                      <m:r>
                        <a:rPr lang="en-US" b="0" i="1" smtClean="0">
                          <a:latin typeface="Cambria Math" panose="02040503050406030204" pitchFamily="18" charset="0"/>
                        </a:rPr>
                        <m:t>.</m:t>
                      </m:r>
                    </m:oMath>
                  </m:oMathPara>
                </a14:m>
                <a:endParaRPr lang="en-US" dirty="0">
                  <a:latin typeface="Cambria Math" panose="02040503050406030204" pitchFamily="18" charset="0"/>
                </a:endParaRPr>
              </a:p>
              <a:p>
                <a:pPr marL="0" indent="0">
                  <a:buNone/>
                </a:pPr>
                <a:r>
                  <a:rPr lang="en-US" dirty="0">
                    <a:latin typeface="Cambria Math" panose="02040503050406030204" pitchFamily="18" charset="0"/>
                  </a:rPr>
                  <a:t>How many ways are there to have two suits with exactly 6 cards?</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4</m:t>
                      </m:r>
                      <m:r>
                        <a:rPr lang="en-US" i="1">
                          <a:latin typeface="Cambria Math" panose="02040503050406030204" pitchFamily="18" charset="0"/>
                        </a:rPr>
                        <m:t>𝐶</m:t>
                      </m:r>
                      <m:r>
                        <a:rPr lang="en-US" b="0" i="1" smtClean="0">
                          <a:latin typeface="Cambria Math" panose="02040503050406030204" pitchFamily="18" charset="0"/>
                        </a:rPr>
                        <m:t>2</m:t>
                      </m:r>
                      <m:r>
                        <a:rPr lang="en-US" i="1">
                          <a:latin typeface="Cambria Math" panose="02040503050406030204" pitchFamily="18" charset="0"/>
                        </a:rPr>
                        <m:t> ∗13</m:t>
                      </m:r>
                      <m:r>
                        <a:rPr lang="en-US" i="1">
                          <a:latin typeface="Cambria Math" panose="02040503050406030204" pitchFamily="18" charset="0"/>
                        </a:rPr>
                        <m:t>𝐶</m:t>
                      </m:r>
                      <m:r>
                        <a:rPr lang="en-US" i="1">
                          <a:latin typeface="Cambria Math" panose="02040503050406030204" pitchFamily="18" charset="0"/>
                        </a:rPr>
                        <m:t>6 ∗13</m:t>
                      </m:r>
                      <m:r>
                        <a:rPr lang="en-US" b="0" i="1" smtClean="0">
                          <a:latin typeface="Cambria Math" panose="02040503050406030204" pitchFamily="18" charset="0"/>
                        </a:rPr>
                        <m:t>𝐶</m:t>
                      </m:r>
                      <m:r>
                        <a:rPr lang="en-US" b="0" i="1" smtClean="0">
                          <a:latin typeface="Cambria Math" panose="02040503050406030204" pitchFamily="18" charset="0"/>
                        </a:rPr>
                        <m:t>6 ∗26</m:t>
                      </m:r>
                      <m:r>
                        <a:rPr lang="en-US" i="1">
                          <a:latin typeface="Cambria Math" panose="02040503050406030204" pitchFamily="18" charset="0"/>
                        </a:rPr>
                        <m:t>𝐶</m:t>
                      </m:r>
                      <m:r>
                        <a:rPr lang="en-US" b="0" i="1" smtClean="0">
                          <a:latin typeface="Cambria Math" panose="02040503050406030204" pitchFamily="18" charset="0"/>
                        </a:rPr>
                        <m:t>1 =</m:t>
                      </m:r>
                      <m:r>
                        <m:rPr>
                          <m:nor/>
                        </m:rPr>
                        <a:rPr lang="en-US"/>
                        <m:t>459</m:t>
                      </m:r>
                      <m:r>
                        <m:rPr>
                          <m:nor/>
                        </m:rPr>
                        <a:rPr lang="en-US" b="0" i="0" smtClean="0"/>
                        <m:t>,</m:t>
                      </m:r>
                      <m:r>
                        <m:rPr>
                          <m:nor/>
                        </m:rPr>
                        <a:rPr lang="en-US"/>
                        <m:t>366</m:t>
                      </m:r>
                      <m:r>
                        <m:rPr>
                          <m:nor/>
                        </m:rPr>
                        <a:rPr lang="en-US" b="0" i="0" smtClean="0"/>
                        <m:t>,</m:t>
                      </m:r>
                      <m:r>
                        <m:rPr>
                          <m:nor/>
                        </m:rPr>
                        <a:rPr lang="en-US"/>
                        <m:t>336</m:t>
                      </m:r>
                      <m:r>
                        <a:rPr lang="en-US" b="0" i="1" smtClean="0">
                          <a:latin typeface="Cambria Math" panose="02040503050406030204" pitchFamily="18" charset="0"/>
                        </a:rPr>
                        <m:t>.</m:t>
                      </m:r>
                    </m:oMath>
                  </m:oMathPara>
                </a14:m>
                <a:endParaRPr lang="en-US" dirty="0">
                  <a:latin typeface="Cambria Math" panose="02040503050406030204" pitchFamily="18" charset="0"/>
                </a:endParaRPr>
              </a:p>
              <a:p>
                <a:pPr marL="0" indent="0">
                  <a:buNone/>
                </a:pPr>
                <a:r>
                  <a:rPr lang="en-US" dirty="0">
                    <a:latin typeface="Cambria Math" panose="02040503050406030204" pitchFamily="18" charset="0"/>
                  </a:rPr>
                  <a:t>How many ways are there to have one suit with 7 and one with 6 cards?</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4</m:t>
                      </m:r>
                      <m:r>
                        <a:rPr lang="en-US" i="1">
                          <a:latin typeface="Cambria Math" panose="02040503050406030204" pitchFamily="18" charset="0"/>
                        </a:rPr>
                        <m:t>𝐶</m:t>
                      </m:r>
                      <m:r>
                        <a:rPr lang="en-US" i="1">
                          <a:latin typeface="Cambria Math" panose="02040503050406030204" pitchFamily="18" charset="0"/>
                        </a:rPr>
                        <m:t>1 ∗13</m:t>
                      </m:r>
                      <m:r>
                        <a:rPr lang="en-US" i="1">
                          <a:latin typeface="Cambria Math" panose="02040503050406030204" pitchFamily="18" charset="0"/>
                        </a:rPr>
                        <m:t>𝐶</m:t>
                      </m:r>
                      <m:r>
                        <a:rPr lang="en-US" b="0" i="1" smtClean="0">
                          <a:latin typeface="Cambria Math" panose="02040503050406030204" pitchFamily="18" charset="0"/>
                        </a:rPr>
                        <m:t>7</m:t>
                      </m:r>
                      <m:r>
                        <a:rPr lang="en-US" i="1">
                          <a:latin typeface="Cambria Math" panose="02040503050406030204" pitchFamily="18" charset="0"/>
                        </a:rPr>
                        <m:t> ∗</m:t>
                      </m:r>
                      <m:r>
                        <a:rPr lang="en-US" b="0" i="1" smtClean="0">
                          <a:latin typeface="Cambria Math" panose="02040503050406030204" pitchFamily="18" charset="0"/>
                        </a:rPr>
                        <m:t>3</m:t>
                      </m:r>
                      <m:r>
                        <a:rPr lang="en-US" b="0" i="1" smtClean="0">
                          <a:latin typeface="Cambria Math" panose="02040503050406030204" pitchFamily="18" charset="0"/>
                        </a:rPr>
                        <m:t>𝐶</m:t>
                      </m:r>
                      <m:r>
                        <a:rPr lang="en-US" b="0" i="1" smtClean="0">
                          <a:latin typeface="Cambria Math" panose="02040503050406030204" pitchFamily="18" charset="0"/>
                        </a:rPr>
                        <m:t>1 ∗13</m:t>
                      </m:r>
                      <m:r>
                        <a:rPr lang="en-US" b="0" i="1" smtClean="0">
                          <a:latin typeface="Cambria Math" panose="02040503050406030204" pitchFamily="18" charset="0"/>
                        </a:rPr>
                        <m:t>𝐶</m:t>
                      </m:r>
                      <m:r>
                        <a:rPr lang="en-US" b="0" i="1" smtClean="0">
                          <a:latin typeface="Cambria Math" panose="02040503050406030204" pitchFamily="18" charset="0"/>
                        </a:rPr>
                        <m:t>6 =</m:t>
                      </m:r>
                      <m:r>
                        <m:rPr>
                          <m:nor/>
                        </m:rPr>
                        <a:rPr lang="en-US"/>
                        <m:t>11</m:t>
                      </m:r>
                      <m:r>
                        <m:rPr>
                          <m:nor/>
                        </m:rPr>
                        <a:rPr lang="en-US" b="0" i="0" smtClean="0"/>
                        <m:t>,</m:t>
                      </m:r>
                      <m:r>
                        <m:rPr>
                          <m:nor/>
                        </m:rPr>
                        <a:rPr lang="en-US"/>
                        <m:t>778</m:t>
                      </m:r>
                      <m:r>
                        <m:rPr>
                          <m:nor/>
                        </m:rPr>
                        <a:rPr lang="en-US" b="0" i="0" smtClean="0"/>
                        <m:t>,</m:t>
                      </m:r>
                      <m:r>
                        <m:rPr>
                          <m:nor/>
                        </m:rPr>
                        <a:rPr lang="en-US"/>
                        <m:t>624</m:t>
                      </m:r>
                      <m:r>
                        <a:rPr lang="en-US" b="0" i="1" smtClean="0">
                          <a:latin typeface="Cambria Math" panose="02040503050406030204" pitchFamily="18" charset="0"/>
                        </a:rPr>
                        <m:t>.</m:t>
                      </m:r>
                    </m:oMath>
                  </m:oMathPara>
                </a14:m>
                <a:endParaRPr lang="en-US" dirty="0">
                  <a:latin typeface="Cambria Math" panose="02040503050406030204" pitchFamily="18" charset="0"/>
                </a:endParaRPr>
              </a:p>
              <a:p>
                <a:pPr marL="0" indent="0">
                  <a:buNone/>
                </a:pPr>
                <a:r>
                  <a:rPr lang="en-US" dirty="0">
                    <a:latin typeface="Cambria Math" panose="02040503050406030204" pitchFamily="18" charset="0"/>
                  </a:rPr>
                  <a:t>There are 52C13 = </a:t>
                </a:r>
                <a:r>
                  <a:rPr lang="en-US" dirty="0"/>
                  <a:t> 635,013,559,600 possible hands.</a:t>
                </a:r>
              </a:p>
              <a:p>
                <a:pPr marL="0" indent="0">
                  <a:buNone/>
                </a:pPr>
                <a:r>
                  <a:rPr lang="en-US" dirty="0">
                    <a:latin typeface="Cambria Math" panose="02040503050406030204" pitchFamily="18" charset="0"/>
                  </a:rPr>
                  <a:t>Thus the probability have EXACTLY one 6 card suit is </a:t>
                </a:r>
                <a14:m>
                  <m:oMath xmlns:m="http://schemas.openxmlformats.org/officeDocument/2006/math">
                    <m:f>
                      <m:fPr>
                        <m:ctrlPr>
                          <a:rPr lang="en-US" i="1" smtClean="0">
                            <a:latin typeface="Cambria Math" panose="02040503050406030204" pitchFamily="18" charset="0"/>
                          </a:rPr>
                        </m:ctrlPr>
                      </m:fPr>
                      <m:num>
                        <m:r>
                          <m:rPr>
                            <m:nor/>
                          </m:rPr>
                          <a:rPr lang="en-US"/>
                          <m:t>105,574,751,568</m:t>
                        </m:r>
                        <m:r>
                          <a:rPr lang="en-US" b="0" i="1" smtClean="0">
                            <a:latin typeface="Cambria Math" panose="02040503050406030204" pitchFamily="18" charset="0"/>
                          </a:rPr>
                          <m:t> −</m:t>
                        </m:r>
                        <m:r>
                          <m:rPr>
                            <m:nor/>
                          </m:rPr>
                          <a:rPr lang="en-US"/>
                          <m:t>459,366,336</m:t>
                        </m:r>
                        <m:r>
                          <a:rPr lang="en-US" b="0" i="1" smtClean="0">
                            <a:latin typeface="Cambria Math" panose="02040503050406030204" pitchFamily="18" charset="0"/>
                          </a:rPr>
                          <m:t> −</m:t>
                        </m:r>
                        <m:r>
                          <m:rPr>
                            <m:nor/>
                          </m:rPr>
                          <a:rPr lang="en-US"/>
                          <m:t>11,778,624</m:t>
                        </m:r>
                      </m:num>
                      <m:den>
                        <m:r>
                          <m:rPr>
                            <m:nor/>
                          </m:rPr>
                          <a:rPr lang="en-US" dirty="0"/>
                          <m:t>635,013,559,600</m:t>
                        </m:r>
                      </m:den>
                    </m:f>
                  </m:oMath>
                </a14:m>
                <a:r>
                  <a:rPr lang="en-US" dirty="0">
                    <a:latin typeface="Cambria Math" panose="02040503050406030204" pitchFamily="18" charset="0"/>
                  </a:rPr>
                  <a:t> = </a:t>
                </a:r>
                <a14:m>
                  <m:oMath xmlns:m="http://schemas.openxmlformats.org/officeDocument/2006/math">
                    <m:f>
                      <m:fPr>
                        <m:ctrlPr>
                          <a:rPr lang="en-US" i="1" smtClean="0">
                            <a:latin typeface="Cambria Math" panose="02040503050406030204" pitchFamily="18" charset="0"/>
                          </a:rPr>
                        </m:ctrlPr>
                      </m:fPr>
                      <m:num>
                        <m:r>
                          <m:rPr>
                            <m:nor/>
                          </m:rPr>
                          <a:rPr lang="en-US"/>
                          <m:t>938</m:t>
                        </m:r>
                        <m:r>
                          <m:rPr>
                            <m:nor/>
                          </m:rPr>
                          <a:rPr lang="en-US" b="0" i="0" smtClean="0"/>
                          <m:t>,</m:t>
                        </m:r>
                        <m:r>
                          <m:rPr>
                            <m:nor/>
                          </m:rPr>
                          <a:rPr lang="en-US"/>
                          <m:t>425</m:t>
                        </m:r>
                        <m:r>
                          <m:rPr>
                            <m:nor/>
                          </m:rPr>
                          <a:rPr lang="en-US" b="0" i="0" smtClean="0"/>
                          <m:t>,</m:t>
                        </m:r>
                        <m:r>
                          <m:rPr>
                            <m:nor/>
                          </m:rPr>
                          <a:rPr lang="en-US"/>
                          <m:t>059</m:t>
                        </m:r>
                      </m:num>
                      <m:den>
                        <m:r>
                          <m:rPr>
                            <m:nor/>
                          </m:rPr>
                          <a:rPr lang="en-US"/>
                          <m:t>5</m:t>
                        </m:r>
                        <m:r>
                          <m:rPr>
                            <m:nor/>
                          </m:rPr>
                          <a:rPr lang="en-US" b="0" i="0" smtClean="0"/>
                          <m:t>,</m:t>
                        </m:r>
                        <m:r>
                          <m:rPr>
                            <m:nor/>
                          </m:rPr>
                          <a:rPr lang="en-US"/>
                          <m:t>669</m:t>
                        </m:r>
                        <m:r>
                          <m:rPr>
                            <m:nor/>
                          </m:rPr>
                          <a:rPr lang="en-US" b="0" i="0" smtClean="0"/>
                          <m:t>,</m:t>
                        </m:r>
                        <m:r>
                          <m:rPr>
                            <m:nor/>
                          </m:rPr>
                          <a:rPr lang="en-US"/>
                          <m:t>763</m:t>
                        </m:r>
                        <m:r>
                          <m:rPr>
                            <m:nor/>
                          </m:rPr>
                          <a:rPr lang="en-US" b="0" i="0" smtClean="0"/>
                          <m:t>,</m:t>
                        </m:r>
                        <m:r>
                          <m:rPr>
                            <m:nor/>
                          </m:rPr>
                          <a:rPr lang="en-US"/>
                          <m:t>925</m:t>
                        </m:r>
                      </m:den>
                    </m:f>
                  </m:oMath>
                </a14:m>
                <a:r>
                  <a:rPr lang="en-US" dirty="0">
                    <a:latin typeface="Cambria Math" panose="02040503050406030204" pitchFamily="18" charset="0"/>
                  </a:rPr>
                  <a:t>, </a:t>
                </a:r>
                <a:r>
                  <a:rPr lang="en-US" dirty="0">
                    <a:solidFill>
                      <a:srgbClr val="FF0000"/>
                    </a:solidFill>
                    <a:latin typeface="Cambria Math" panose="02040503050406030204" pitchFamily="18" charset="0"/>
                  </a:rPr>
                  <a:t>about 16.6%!</a:t>
                </a:r>
              </a:p>
            </p:txBody>
          </p:sp>
        </mc:Choice>
        <mc:Fallback xmlns="">
          <p:sp>
            <p:nvSpPr>
              <p:cNvPr id="3" name="Content Placeholder 2">
                <a:extLst>
                  <a:ext uri="{FF2B5EF4-FFF2-40B4-BE49-F238E27FC236}">
                    <a16:creationId xmlns:a16="http://schemas.microsoft.com/office/drawing/2014/main" id="{B79E2571-DA50-4621-B538-0AD06AD75D6C}"/>
                  </a:ext>
                </a:extLst>
              </p:cNvPr>
              <p:cNvSpPr>
                <a:spLocks noGrp="1" noRot="1" noChangeAspect="1" noMove="1" noResize="1" noEditPoints="1" noAdjustHandles="1" noChangeArrowheads="1" noChangeShapeType="1" noTextEdit="1"/>
              </p:cNvSpPr>
              <p:nvPr>
                <p:ph idx="1"/>
              </p:nvPr>
            </p:nvSpPr>
            <p:spPr>
              <a:xfrm>
                <a:off x="1" y="994300"/>
                <a:ext cx="12192000" cy="5863700"/>
              </a:xfrm>
              <a:blipFill>
                <a:blip r:embed="rId2"/>
                <a:stretch>
                  <a:fillRect l="-1000"/>
                </a:stretch>
              </a:blipFill>
            </p:spPr>
            <p:txBody>
              <a:bodyPr/>
              <a:lstStyle/>
              <a:p>
                <a:r>
                  <a:rPr lang="en-US">
                    <a:noFill/>
                  </a:rPr>
                  <a:t> </a:t>
                </a:r>
              </a:p>
            </p:txBody>
          </p:sp>
        </mc:Fallback>
      </mc:AlternateContent>
      <p:sp>
        <p:nvSpPr>
          <p:cNvPr id="6" name="Rectangle: Rounded Corners 5">
            <a:extLst>
              <a:ext uri="{FF2B5EF4-FFF2-40B4-BE49-F238E27FC236}">
                <a16:creationId xmlns:a16="http://schemas.microsoft.com/office/drawing/2014/main" id="{3657B001-AF6F-4E47-820C-BE56AE717F10}"/>
              </a:ext>
            </a:extLst>
          </p:cNvPr>
          <p:cNvSpPr/>
          <p:nvPr/>
        </p:nvSpPr>
        <p:spPr>
          <a:xfrm>
            <a:off x="179033" y="994300"/>
            <a:ext cx="11833934" cy="13294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Cambria Math" panose="02040503050406030204" pitchFamily="18" charset="0"/>
              </a:rPr>
              <a:t>The Law of Double Counting: The probability A or B happens is the sum of the probability each happens minus the probability they both happen:</a:t>
            </a:r>
          </a:p>
          <a:p>
            <a:r>
              <a:rPr lang="en-US" sz="2800" dirty="0">
                <a:solidFill>
                  <a:srgbClr val="FF0000"/>
                </a:solidFill>
                <a:latin typeface="Cambria Math" panose="02040503050406030204" pitchFamily="18" charset="0"/>
              </a:rPr>
              <a:t>Prob(A or B) = Prob(A) + Prob(B) – Prob(A and B).</a:t>
            </a:r>
          </a:p>
        </p:txBody>
      </p:sp>
      <p:sp>
        <p:nvSpPr>
          <p:cNvPr id="8" name="Slide Number Placeholder 7">
            <a:extLst>
              <a:ext uri="{FF2B5EF4-FFF2-40B4-BE49-F238E27FC236}">
                <a16:creationId xmlns:a16="http://schemas.microsoft.com/office/drawing/2014/main" id="{24F3BB97-0AFC-4044-8897-FB35F4261DA4}"/>
              </a:ext>
            </a:extLst>
          </p:cNvPr>
          <p:cNvSpPr>
            <a:spLocks noGrp="1"/>
          </p:cNvSpPr>
          <p:nvPr>
            <p:ph type="sldNum" sz="quarter" idx="12"/>
          </p:nvPr>
        </p:nvSpPr>
        <p:spPr/>
        <p:txBody>
          <a:bodyPr/>
          <a:lstStyle/>
          <a:p>
            <a:fld id="{EB480566-E5A3-49BF-82EA-4C4B115FBFF6}" type="slidenum">
              <a:rPr lang="en-US" smtClean="0"/>
              <a:t>114</a:t>
            </a:fld>
            <a:endParaRPr lang="en-US"/>
          </a:p>
        </p:txBody>
      </p:sp>
    </p:spTree>
    <p:extLst>
      <p:ext uri="{BB962C8B-B14F-4D97-AF65-F5344CB8AC3E}">
        <p14:creationId xmlns:p14="http://schemas.microsoft.com/office/powerpoint/2010/main" val="283318412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547055"/>
          </a:xfrm>
        </p:spPr>
        <p:txBody>
          <a:bodyPr>
            <a:normAutofit fontScale="90000"/>
          </a:bodyPr>
          <a:lstStyle/>
          <a:p>
            <a:r>
              <a:rPr lang="en-US" b="1" dirty="0">
                <a:solidFill>
                  <a:srgbClr val="FF0000"/>
                </a:solidFill>
              </a:rPr>
              <a:t>Probability have a suit with EXACTLY 6 cards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683581"/>
                <a:ext cx="12192000" cy="6174419"/>
              </a:xfrm>
            </p:spPr>
            <p:txBody>
              <a:bodyPr>
                <a:normAutofit fontScale="92500" lnSpcReduction="20000"/>
              </a:bodyPr>
              <a:lstStyle/>
              <a:p>
                <a:pPr marL="0" indent="0">
                  <a:buNone/>
                </a:pPr>
                <a:r>
                  <a:rPr lang="en-US" dirty="0">
                    <a:latin typeface="Cambria Math" panose="02040503050406030204" pitchFamily="18" charset="0"/>
                  </a:rPr>
                  <a:t>The probability have EXACTLY one 6 card suit is</a:t>
                </a:r>
              </a:p>
              <a:p>
                <a:pPr marL="0" indent="0">
                  <a:buNone/>
                </a:pPr>
                <a:r>
                  <a:rPr lang="en-US" dirty="0">
                    <a:latin typeface="Cambria Math" panose="02040503050406030204" pitchFamily="18" charset="0"/>
                  </a:rPr>
                  <a:t> </a:t>
                </a:r>
                <a14:m>
                  <m:oMath xmlns:m="http://schemas.openxmlformats.org/officeDocument/2006/math">
                    <m:f>
                      <m:fPr>
                        <m:ctrlPr>
                          <a:rPr lang="en-US" i="1" smtClean="0">
                            <a:latin typeface="Cambria Math" panose="02040503050406030204" pitchFamily="18" charset="0"/>
                          </a:rPr>
                        </m:ctrlPr>
                      </m:fPr>
                      <m:num>
                        <m:r>
                          <m:rPr>
                            <m:nor/>
                          </m:rPr>
                          <a:rPr lang="en-US"/>
                          <m:t>105,574,751,568</m:t>
                        </m:r>
                        <m:r>
                          <a:rPr lang="en-US" b="0" i="1" smtClean="0">
                            <a:latin typeface="Cambria Math" panose="02040503050406030204" pitchFamily="18" charset="0"/>
                          </a:rPr>
                          <m:t> −</m:t>
                        </m:r>
                        <m:r>
                          <m:rPr>
                            <m:nor/>
                          </m:rPr>
                          <a:rPr lang="en-US"/>
                          <m:t>459,366,336</m:t>
                        </m:r>
                        <m:r>
                          <a:rPr lang="en-US" b="0" i="1" smtClean="0">
                            <a:latin typeface="Cambria Math" panose="02040503050406030204" pitchFamily="18" charset="0"/>
                          </a:rPr>
                          <m:t> −</m:t>
                        </m:r>
                        <m:r>
                          <m:rPr>
                            <m:nor/>
                          </m:rPr>
                          <a:rPr lang="en-US"/>
                          <m:t>11,778,624</m:t>
                        </m:r>
                      </m:num>
                      <m:den>
                        <m:r>
                          <m:rPr>
                            <m:nor/>
                          </m:rPr>
                          <a:rPr lang="en-US" dirty="0"/>
                          <m:t>635,013,559,600</m:t>
                        </m:r>
                      </m:den>
                    </m:f>
                  </m:oMath>
                </a14:m>
                <a:r>
                  <a:rPr lang="en-US" dirty="0">
                    <a:latin typeface="Cambria Math" panose="02040503050406030204" pitchFamily="18" charset="0"/>
                  </a:rPr>
                  <a:t> = </a:t>
                </a:r>
                <a14:m>
                  <m:oMath xmlns:m="http://schemas.openxmlformats.org/officeDocument/2006/math">
                    <m:f>
                      <m:fPr>
                        <m:ctrlPr>
                          <a:rPr lang="en-US" i="1" smtClean="0">
                            <a:latin typeface="Cambria Math" panose="02040503050406030204" pitchFamily="18" charset="0"/>
                          </a:rPr>
                        </m:ctrlPr>
                      </m:fPr>
                      <m:num>
                        <m:r>
                          <m:rPr>
                            <m:nor/>
                          </m:rPr>
                          <a:rPr lang="en-US"/>
                          <m:t>938</m:t>
                        </m:r>
                        <m:r>
                          <m:rPr>
                            <m:nor/>
                          </m:rPr>
                          <a:rPr lang="en-US" b="0" i="0" smtClean="0"/>
                          <m:t>,</m:t>
                        </m:r>
                        <m:r>
                          <m:rPr>
                            <m:nor/>
                          </m:rPr>
                          <a:rPr lang="en-US"/>
                          <m:t>425</m:t>
                        </m:r>
                        <m:r>
                          <m:rPr>
                            <m:nor/>
                          </m:rPr>
                          <a:rPr lang="en-US" b="0" i="0" smtClean="0"/>
                          <m:t>,</m:t>
                        </m:r>
                        <m:r>
                          <m:rPr>
                            <m:nor/>
                          </m:rPr>
                          <a:rPr lang="en-US"/>
                          <m:t>059</m:t>
                        </m:r>
                      </m:num>
                      <m:den>
                        <m:r>
                          <m:rPr>
                            <m:nor/>
                          </m:rPr>
                          <a:rPr lang="en-US"/>
                          <m:t>5</m:t>
                        </m:r>
                        <m:r>
                          <m:rPr>
                            <m:nor/>
                          </m:rPr>
                          <a:rPr lang="en-US" b="0" i="0" smtClean="0"/>
                          <m:t>,</m:t>
                        </m:r>
                        <m:r>
                          <m:rPr>
                            <m:nor/>
                          </m:rPr>
                          <a:rPr lang="en-US"/>
                          <m:t>669</m:t>
                        </m:r>
                        <m:r>
                          <m:rPr>
                            <m:nor/>
                          </m:rPr>
                          <a:rPr lang="en-US" b="0" i="0" smtClean="0"/>
                          <m:t>,</m:t>
                        </m:r>
                        <m:r>
                          <m:rPr>
                            <m:nor/>
                          </m:rPr>
                          <a:rPr lang="en-US"/>
                          <m:t>763</m:t>
                        </m:r>
                        <m:r>
                          <m:rPr>
                            <m:nor/>
                          </m:rPr>
                          <a:rPr lang="en-US" b="0" i="0" smtClean="0"/>
                          <m:t>,</m:t>
                        </m:r>
                        <m:r>
                          <m:rPr>
                            <m:nor/>
                          </m:rPr>
                          <a:rPr lang="en-US"/>
                          <m:t>925</m:t>
                        </m:r>
                      </m:den>
                    </m:f>
                  </m:oMath>
                </a14:m>
                <a:r>
                  <a:rPr lang="en-US" dirty="0">
                    <a:latin typeface="Cambria Math" panose="02040503050406030204" pitchFamily="18" charset="0"/>
                  </a:rPr>
                  <a:t>, </a:t>
                </a:r>
                <a:r>
                  <a:rPr lang="en-US" dirty="0">
                    <a:solidFill>
                      <a:srgbClr val="FF0000"/>
                    </a:solidFill>
                    <a:latin typeface="Cambria Math" panose="02040503050406030204" pitchFamily="18" charset="0"/>
                  </a:rPr>
                  <a:t>about 16.6%!</a:t>
                </a:r>
              </a:p>
              <a:p>
                <a:pPr marL="0" indent="0">
                  <a:buNone/>
                </a:pPr>
                <a:endParaRPr lang="en-US" dirty="0">
                  <a:latin typeface="Cambria Math" panose="02040503050406030204" pitchFamily="18" charset="0"/>
                </a:endParaRPr>
              </a:p>
              <a:p>
                <a:pPr marL="0" indent="0">
                  <a:buNone/>
                </a:pPr>
                <a:r>
                  <a:rPr lang="en-US" dirty="0">
                    <a:latin typeface="Cambria Math" panose="02040503050406030204" pitchFamily="18" charset="0"/>
                  </a:rPr>
                  <a:t>The probability have EXACTLY TWO 6 card suits is</a:t>
                </a:r>
              </a:p>
              <a:p>
                <a:pPr marL="0" indent="0">
                  <a:buNone/>
                </a:pPr>
                <a:r>
                  <a:rPr lang="en-US" dirty="0">
                    <a:latin typeface="Cambria Math" panose="02040503050406030204" pitchFamily="18" charset="0"/>
                  </a:rPr>
                  <a:t> </a:t>
                </a:r>
                <a14:m>
                  <m:oMath xmlns:m="http://schemas.openxmlformats.org/officeDocument/2006/math">
                    <m:f>
                      <m:fPr>
                        <m:ctrlPr>
                          <a:rPr lang="en-US" i="1">
                            <a:latin typeface="Cambria Math" panose="02040503050406030204" pitchFamily="18" charset="0"/>
                          </a:rPr>
                        </m:ctrlPr>
                      </m:fPr>
                      <m:num>
                        <m:r>
                          <m:rPr>
                            <m:nor/>
                          </m:rPr>
                          <a:rPr lang="en-US"/>
                          <m:t>459,366,336</m:t>
                        </m:r>
                        <m:r>
                          <a:rPr lang="en-US" i="1">
                            <a:latin typeface="Cambria Math" panose="02040503050406030204" pitchFamily="18" charset="0"/>
                          </a:rPr>
                          <m:t> </m:t>
                        </m:r>
                      </m:num>
                      <m:den>
                        <m:r>
                          <m:rPr>
                            <m:nor/>
                          </m:rPr>
                          <a:rPr lang="en-US" dirty="0"/>
                          <m:t>635,013,559,600</m:t>
                        </m:r>
                      </m:den>
                    </m:f>
                  </m:oMath>
                </a14:m>
                <a:r>
                  <a:rPr lang="en-US" dirty="0">
                    <a:latin typeface="Cambria Math" panose="02040503050406030204" pitchFamily="18" charset="0"/>
                  </a:rPr>
                  <a:t> = </a:t>
                </a:r>
                <a14:m>
                  <m:oMath xmlns:m="http://schemas.openxmlformats.org/officeDocument/2006/math">
                    <m:f>
                      <m:fPr>
                        <m:ctrlPr>
                          <a:rPr lang="en-US" i="1">
                            <a:latin typeface="Cambria Math" panose="02040503050406030204" pitchFamily="18" charset="0"/>
                          </a:rPr>
                        </m:ctrlPr>
                      </m:fPr>
                      <m:num>
                        <m:r>
                          <m:rPr>
                            <m:nor/>
                          </m:rPr>
                          <a:rPr lang="en-US"/>
                          <m:t>28</m:t>
                        </m:r>
                        <m:r>
                          <m:rPr>
                            <m:nor/>
                          </m:rPr>
                          <a:rPr lang="en-US" b="0" i="0" smtClean="0"/>
                          <m:t>,</m:t>
                        </m:r>
                        <m:r>
                          <m:rPr>
                            <m:nor/>
                          </m:rPr>
                          <a:rPr lang="en-US"/>
                          <m:t>710</m:t>
                        </m:r>
                        <m:r>
                          <m:rPr>
                            <m:nor/>
                          </m:rPr>
                          <a:rPr lang="en-US" b="0" i="0" smtClean="0"/>
                          <m:t>,</m:t>
                        </m:r>
                        <m:r>
                          <m:rPr>
                            <m:nor/>
                          </m:rPr>
                          <a:rPr lang="en-US"/>
                          <m:t>396</m:t>
                        </m:r>
                      </m:num>
                      <m:den>
                        <m:r>
                          <m:rPr>
                            <m:nor/>
                          </m:rPr>
                          <a:rPr lang="en-US"/>
                          <m:t>39</m:t>
                        </m:r>
                        <m:r>
                          <m:rPr>
                            <m:nor/>
                          </m:rPr>
                          <a:rPr lang="en-US" b="0" i="0" smtClean="0"/>
                          <m:t>,</m:t>
                        </m:r>
                        <m:r>
                          <m:rPr>
                            <m:nor/>
                          </m:rPr>
                          <a:rPr lang="en-US"/>
                          <m:t>688</m:t>
                        </m:r>
                        <m:r>
                          <m:rPr>
                            <m:nor/>
                          </m:rPr>
                          <a:rPr lang="en-US" b="0" i="0" smtClean="0"/>
                          <m:t>,</m:t>
                        </m:r>
                        <m:r>
                          <m:rPr>
                            <m:nor/>
                          </m:rPr>
                          <a:rPr lang="en-US"/>
                          <m:t>347</m:t>
                        </m:r>
                        <m:r>
                          <m:rPr>
                            <m:nor/>
                          </m:rPr>
                          <a:rPr lang="en-US" b="0" i="0" smtClean="0"/>
                          <m:t>,</m:t>
                        </m:r>
                        <m:r>
                          <m:rPr>
                            <m:nor/>
                          </m:rPr>
                          <a:rPr lang="en-US"/>
                          <m:t>475</m:t>
                        </m:r>
                      </m:den>
                    </m:f>
                  </m:oMath>
                </a14:m>
                <a:r>
                  <a:rPr lang="en-US" dirty="0">
                    <a:latin typeface="Cambria Math" panose="02040503050406030204" pitchFamily="18" charset="0"/>
                  </a:rPr>
                  <a:t>, </a:t>
                </a:r>
                <a:r>
                  <a:rPr lang="en-US" dirty="0">
                    <a:solidFill>
                      <a:srgbClr val="FF0000"/>
                    </a:solidFill>
                    <a:latin typeface="Cambria Math" panose="02040503050406030204" pitchFamily="18" charset="0"/>
                  </a:rPr>
                  <a:t>about .07%!</a:t>
                </a:r>
              </a:p>
              <a:p>
                <a:pPr marL="0" indent="0">
                  <a:buNone/>
                </a:pPr>
                <a:endParaRPr lang="en-US" dirty="0">
                  <a:latin typeface="Cambria Math" panose="02040503050406030204" pitchFamily="18" charset="0"/>
                </a:endParaRPr>
              </a:p>
              <a:p>
                <a:pPr marL="0" indent="0">
                  <a:buNone/>
                </a:pPr>
                <a:r>
                  <a:rPr lang="en-US" dirty="0">
                    <a:latin typeface="Cambria Math" panose="02040503050406030204" pitchFamily="18" charset="0"/>
                  </a:rPr>
                  <a:t>The probability have EXACTLY 7 in one suit and EXACTLY 6 in another is</a:t>
                </a:r>
              </a:p>
              <a:p>
                <a:pPr marL="0" indent="0">
                  <a:buNone/>
                </a:pPr>
                <a:r>
                  <a:rPr lang="en-US" dirty="0">
                    <a:latin typeface="Cambria Math" panose="02040503050406030204" pitchFamily="18" charset="0"/>
                  </a:rPr>
                  <a:t> </a:t>
                </a:r>
                <a14:m>
                  <m:oMath xmlns:m="http://schemas.openxmlformats.org/officeDocument/2006/math">
                    <m:f>
                      <m:fPr>
                        <m:ctrlPr>
                          <a:rPr lang="en-US" i="1">
                            <a:latin typeface="Cambria Math" panose="02040503050406030204" pitchFamily="18" charset="0"/>
                          </a:rPr>
                        </m:ctrlPr>
                      </m:fPr>
                      <m:num>
                        <m:r>
                          <m:rPr>
                            <m:nor/>
                          </m:rPr>
                          <a:rPr lang="en-US"/>
                          <m:t>11,778,624</m:t>
                        </m:r>
                      </m:num>
                      <m:den>
                        <m:r>
                          <m:rPr>
                            <m:nor/>
                          </m:rPr>
                          <a:rPr lang="en-US" dirty="0"/>
                          <m:t>635,013,559,600</m:t>
                        </m:r>
                      </m:den>
                    </m:f>
                  </m:oMath>
                </a14:m>
                <a:r>
                  <a:rPr lang="en-US" dirty="0">
                    <a:latin typeface="Cambria Math" panose="02040503050406030204" pitchFamily="18" charset="0"/>
                  </a:rPr>
                  <a:t> = </a:t>
                </a:r>
                <a14:m>
                  <m:oMath xmlns:m="http://schemas.openxmlformats.org/officeDocument/2006/math">
                    <m:f>
                      <m:fPr>
                        <m:ctrlPr>
                          <a:rPr lang="en-US" i="1">
                            <a:latin typeface="Cambria Math" panose="02040503050406030204" pitchFamily="18" charset="0"/>
                          </a:rPr>
                        </m:ctrlPr>
                      </m:fPr>
                      <m:num>
                        <m:r>
                          <m:rPr>
                            <m:nor/>
                          </m:rPr>
                          <a:rPr lang="en-US"/>
                          <m:t>736</m:t>
                        </m:r>
                        <m:r>
                          <m:rPr>
                            <m:nor/>
                          </m:rPr>
                          <a:rPr lang="en-US" b="0" i="0" smtClean="0"/>
                          <m:t>,</m:t>
                        </m:r>
                        <m:r>
                          <m:rPr>
                            <m:nor/>
                          </m:rPr>
                          <a:rPr lang="en-US"/>
                          <m:t>164</m:t>
                        </m:r>
                      </m:num>
                      <m:den>
                        <m:r>
                          <m:rPr>
                            <m:nor/>
                          </m:rPr>
                          <a:rPr lang="en-US"/>
                          <m:t>39,688,347,475</m:t>
                        </m:r>
                      </m:den>
                    </m:f>
                  </m:oMath>
                </a14:m>
                <a:r>
                  <a:rPr lang="en-US" dirty="0">
                    <a:latin typeface="Cambria Math" panose="02040503050406030204" pitchFamily="18" charset="0"/>
                  </a:rPr>
                  <a:t>, </a:t>
                </a:r>
                <a:r>
                  <a:rPr lang="en-US" dirty="0">
                    <a:solidFill>
                      <a:srgbClr val="FF0000"/>
                    </a:solidFill>
                    <a:latin typeface="Cambria Math" panose="02040503050406030204" pitchFamily="18" charset="0"/>
                  </a:rPr>
                  <a:t>about </a:t>
                </a:r>
                <a:r>
                  <a:rPr lang="en-US" dirty="0">
                    <a:solidFill>
                      <a:srgbClr val="FF0000"/>
                    </a:solidFill>
                  </a:rPr>
                  <a:t>.00185</a:t>
                </a:r>
                <a:r>
                  <a:rPr lang="en-US" dirty="0">
                    <a:solidFill>
                      <a:srgbClr val="FF0000"/>
                    </a:solidFill>
                    <a:latin typeface="Cambria Math" panose="02040503050406030204" pitchFamily="18" charset="0"/>
                  </a:rPr>
                  <a:t>%!</a:t>
                </a:r>
              </a:p>
              <a:p>
                <a:pPr marL="0" indent="0">
                  <a:buNone/>
                </a:pPr>
                <a:endParaRPr lang="en-US" dirty="0">
                  <a:solidFill>
                    <a:srgbClr val="FF0000"/>
                  </a:solidFill>
                  <a:latin typeface="Cambria Math" panose="02040503050406030204" pitchFamily="18" charset="0"/>
                </a:endParaRPr>
              </a:p>
              <a:p>
                <a:pPr marL="0" indent="0">
                  <a:buNone/>
                </a:pPr>
                <a:r>
                  <a:rPr lang="en-US" dirty="0">
                    <a:solidFill>
                      <a:srgbClr val="FF0000"/>
                    </a:solidFill>
                    <a:latin typeface="Cambria Math" panose="02040503050406030204" pitchFamily="18" charset="0"/>
                  </a:rPr>
                  <a:t>If play 100 games, first happens 17 times on average, we do expect to see often!</a:t>
                </a:r>
              </a:p>
              <a:p>
                <a:pPr marL="0" indent="0">
                  <a:buNone/>
                </a:pPr>
                <a:r>
                  <a:rPr lang="en-US" dirty="0">
                    <a:solidFill>
                      <a:srgbClr val="FF0000"/>
                    </a:solidFill>
                    <a:latin typeface="Cambria Math" panose="02040503050406030204" pitchFamily="18" charset="0"/>
                  </a:rPr>
                  <a:t>If play 1000 games, second happens .72 times on average, so don’t expect to see!</a:t>
                </a:r>
              </a:p>
              <a:p>
                <a:pPr marL="0" indent="0">
                  <a:buNone/>
                </a:pPr>
                <a:r>
                  <a:rPr lang="en-US" dirty="0">
                    <a:solidFill>
                      <a:srgbClr val="FF0000"/>
                    </a:solidFill>
                    <a:latin typeface="Cambria Math" panose="02040503050406030204" pitchFamily="18" charset="0"/>
                  </a:rPr>
                  <a:t>If play 10,000 games, third happens .19 times on average, so don’t expect to see!</a:t>
                </a:r>
              </a:p>
              <a:p>
                <a:pPr marL="0" indent="0">
                  <a:buNone/>
                </a:pPr>
                <a:r>
                  <a:rPr lang="en-US" b="1" dirty="0">
                    <a:solidFill>
                      <a:srgbClr val="7030A0"/>
                    </a:solidFill>
                    <a:latin typeface="Cambria Math" panose="02040503050406030204" pitchFamily="18" charset="0"/>
                  </a:rPr>
                  <a:t>This helps us figure out what bidding conventions we need – what is worth having!</a:t>
                </a:r>
              </a:p>
            </p:txBody>
          </p:sp>
        </mc:Choice>
        <mc:Fallback xmlns="">
          <p:sp>
            <p:nvSpPr>
              <p:cNvPr id="3" name="Content Placeholder 2">
                <a:extLst>
                  <a:ext uri="{FF2B5EF4-FFF2-40B4-BE49-F238E27FC236}">
                    <a16:creationId xmlns:a16="http://schemas.microsoft.com/office/drawing/2014/main" id="{B79E2571-DA50-4621-B538-0AD06AD75D6C}"/>
                  </a:ext>
                </a:extLst>
              </p:cNvPr>
              <p:cNvSpPr>
                <a:spLocks noGrp="1" noRot="1" noChangeAspect="1" noMove="1" noResize="1" noEditPoints="1" noAdjustHandles="1" noChangeArrowheads="1" noChangeShapeType="1" noTextEdit="1"/>
              </p:cNvSpPr>
              <p:nvPr>
                <p:ph idx="1"/>
              </p:nvPr>
            </p:nvSpPr>
            <p:spPr>
              <a:xfrm>
                <a:off x="1" y="683581"/>
                <a:ext cx="12192000" cy="6174419"/>
              </a:xfrm>
              <a:blipFill>
                <a:blip r:embed="rId2"/>
                <a:stretch>
                  <a:fillRect l="-900" t="-2764"/>
                </a:stretch>
              </a:blipFill>
            </p:spPr>
            <p:txBody>
              <a:bodyPr/>
              <a:lstStyle/>
              <a:p>
                <a:r>
                  <a:rPr lang="en-US">
                    <a:noFill/>
                  </a:rPr>
                  <a:t> </a:t>
                </a:r>
              </a:p>
            </p:txBody>
          </p:sp>
        </mc:Fallback>
      </mc:AlternateContent>
      <p:sp>
        <p:nvSpPr>
          <p:cNvPr id="8" name="Slide Number Placeholder 7">
            <a:extLst>
              <a:ext uri="{FF2B5EF4-FFF2-40B4-BE49-F238E27FC236}">
                <a16:creationId xmlns:a16="http://schemas.microsoft.com/office/drawing/2014/main" id="{24F3BB97-0AFC-4044-8897-FB35F4261DA4}"/>
              </a:ext>
            </a:extLst>
          </p:cNvPr>
          <p:cNvSpPr>
            <a:spLocks noGrp="1"/>
          </p:cNvSpPr>
          <p:nvPr>
            <p:ph type="sldNum" sz="quarter" idx="12"/>
          </p:nvPr>
        </p:nvSpPr>
        <p:spPr/>
        <p:txBody>
          <a:bodyPr/>
          <a:lstStyle/>
          <a:p>
            <a:fld id="{EB480566-E5A3-49BF-82EA-4C4B115FBFF6}" type="slidenum">
              <a:rPr lang="en-US" smtClean="0"/>
              <a:t>115</a:t>
            </a:fld>
            <a:endParaRPr lang="en-US"/>
          </a:p>
        </p:txBody>
      </p:sp>
    </p:spTree>
    <p:extLst>
      <p:ext uri="{BB962C8B-B14F-4D97-AF65-F5344CB8AC3E}">
        <p14:creationId xmlns:p14="http://schemas.microsoft.com/office/powerpoint/2010/main" val="128590562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603849" y="26296"/>
            <a:ext cx="11054750" cy="825960"/>
          </a:xfrm>
        </p:spPr>
        <p:txBody>
          <a:bodyPr/>
          <a:lstStyle/>
          <a:p>
            <a:r>
              <a:rPr lang="en-US" b="1" dirty="0">
                <a:solidFill>
                  <a:srgbClr val="FF0000"/>
                </a:solidFill>
              </a:rPr>
              <a:t>Recap</a:t>
            </a:r>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603849" y="852255"/>
            <a:ext cx="11334584" cy="5869219"/>
          </a:xfrm>
        </p:spPr>
        <p:txBody>
          <a:bodyPr>
            <a:normAutofit fontScale="92500" lnSpcReduction="10000"/>
          </a:bodyPr>
          <a:lstStyle/>
          <a:p>
            <a:pPr algn="just"/>
            <a:r>
              <a:rPr lang="en-US" dirty="0"/>
              <a:t>Often more than one way to compute an answer.</a:t>
            </a:r>
          </a:p>
          <a:p>
            <a:pPr algn="just"/>
            <a:endParaRPr lang="en-US" dirty="0"/>
          </a:p>
          <a:p>
            <a:pPr algn="just"/>
            <a:r>
              <a:rPr lang="en-US" dirty="0"/>
              <a:t>Break a complicated probability into a sum of simpler probabilities; important that the cases are disjoint and cover all the possibilities.</a:t>
            </a:r>
          </a:p>
          <a:p>
            <a:pPr algn="just"/>
            <a:endParaRPr lang="en-US" dirty="0"/>
          </a:p>
          <a:p>
            <a:pPr algn="just"/>
            <a:r>
              <a:rPr lang="en-US" dirty="0"/>
              <a:t>Tremendous power in using </a:t>
            </a:r>
            <a:r>
              <a:rPr lang="en-US" dirty="0" err="1"/>
              <a:t>nCr</a:t>
            </a:r>
            <a:r>
              <a:rPr lang="en-US" dirty="0"/>
              <a:t> to compute the number of combinations.</a:t>
            </a:r>
          </a:p>
          <a:p>
            <a:pPr algn="just"/>
            <a:endParaRPr lang="en-US" dirty="0"/>
          </a:p>
          <a:p>
            <a:pPr algn="just"/>
            <a:r>
              <a:rPr lang="en-US" dirty="0"/>
              <a:t>Frequently there are smaller effects / lower order terms that you TECHNICALLY need to have the right answer, but they change things by a negligible amount….</a:t>
            </a:r>
          </a:p>
          <a:p>
            <a:pPr algn="just"/>
            <a:endParaRPr lang="en-US" dirty="0"/>
          </a:p>
          <a:p>
            <a:pPr algn="just"/>
            <a:r>
              <a:rPr lang="en-US" dirty="0"/>
              <a:t>If you can compute something two ways, do so – a great way to check your work!</a:t>
            </a:r>
          </a:p>
          <a:p>
            <a:pPr algn="just"/>
            <a:endParaRPr lang="en-US" dirty="0"/>
          </a:p>
          <a:p>
            <a:pPr algn="just"/>
            <a:r>
              <a:rPr lang="en-US" dirty="0"/>
              <a:t>If you can write a computer program to test your work that is OUTSTANDING!</a:t>
            </a:r>
          </a:p>
          <a:p>
            <a:pPr marL="0" indent="0" algn="just">
              <a:buNone/>
            </a:pPr>
            <a:endParaRPr lang="en-US" dirty="0">
              <a:solidFill>
                <a:srgbClr val="FF0000"/>
              </a:solidFill>
            </a:endParaRPr>
          </a:p>
        </p:txBody>
      </p:sp>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116</a:t>
            </a:fld>
            <a:endParaRPr lang="en-US"/>
          </a:p>
        </p:txBody>
      </p:sp>
      <p:pic>
        <p:nvPicPr>
          <p:cNvPr id="6" name="Picture 6" descr="Informal Bridge – The Village Centre">
            <a:extLst>
              <a:ext uri="{FF2B5EF4-FFF2-40B4-BE49-F238E27FC236}">
                <a16:creationId xmlns:a16="http://schemas.microsoft.com/office/drawing/2014/main" id="{AC97ED5C-FAAC-41B3-B580-EA96F74783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3132" y="136525"/>
            <a:ext cx="2388868" cy="176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71539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Sneetches Cliparts, Download Free Clip Art, Free Clip Art on ...">
            <a:extLst>
              <a:ext uri="{FF2B5EF4-FFF2-40B4-BE49-F238E27FC236}">
                <a16:creationId xmlns:a16="http://schemas.microsoft.com/office/drawing/2014/main" id="{D010A534-4FFC-40C3-8518-8B560588D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57425" cy="2028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55BC218-590B-48E1-A97B-CE7A34BF5686}"/>
              </a:ext>
            </a:extLst>
          </p:cNvPr>
          <p:cNvSpPr>
            <a:spLocks noGrp="1"/>
          </p:cNvSpPr>
          <p:nvPr>
            <p:ph type="title"/>
          </p:nvPr>
        </p:nvSpPr>
        <p:spPr>
          <a:xfrm>
            <a:off x="272155" y="205327"/>
            <a:ext cx="11019501" cy="1325563"/>
          </a:xfrm>
        </p:spPr>
        <p:txBody>
          <a:bodyPr>
            <a:normAutofit fontScale="90000"/>
          </a:bodyPr>
          <a:lstStyle/>
          <a:p>
            <a:r>
              <a:rPr lang="en-US" sz="8000" dirty="0">
                <a:solidFill>
                  <a:srgbClr val="7030A0"/>
                </a:solidFill>
              </a:rPr>
              <a:t>         </a:t>
            </a:r>
            <a:r>
              <a:rPr lang="en-US" sz="6800" dirty="0">
                <a:solidFill>
                  <a:srgbClr val="7030A0"/>
                </a:solidFill>
              </a:rPr>
              <a:t>Part VII: Bridge Hands</a:t>
            </a:r>
            <a:br>
              <a:rPr lang="en-US" sz="6800" dirty="0">
                <a:solidFill>
                  <a:srgbClr val="7030A0"/>
                </a:solidFill>
              </a:rPr>
            </a:br>
            <a:r>
              <a:rPr lang="en-US" sz="6800" dirty="0">
                <a:solidFill>
                  <a:srgbClr val="7030A0"/>
                </a:solidFill>
              </a:rPr>
              <a:t>           with bad splits, Aces Up</a:t>
            </a:r>
          </a:p>
        </p:txBody>
      </p:sp>
      <p:pic>
        <p:nvPicPr>
          <p:cNvPr id="6" name="Picture 5">
            <a:extLst>
              <a:ext uri="{FF2B5EF4-FFF2-40B4-BE49-F238E27FC236}">
                <a16:creationId xmlns:a16="http://schemas.microsoft.com/office/drawing/2014/main" id="{B0868C49-A1DC-43BC-A1F4-2F104BA33DF6}"/>
              </a:ext>
            </a:extLst>
          </p:cNvPr>
          <p:cNvPicPr>
            <a:picLocks noChangeAspect="1"/>
          </p:cNvPicPr>
          <p:nvPr/>
        </p:nvPicPr>
        <p:blipFill>
          <a:blip r:embed="rId3"/>
          <a:stretch>
            <a:fillRect/>
          </a:stretch>
        </p:blipFill>
        <p:spPr>
          <a:xfrm>
            <a:off x="9705814" y="36845"/>
            <a:ext cx="2486186" cy="1085518"/>
          </a:xfrm>
          <a:prstGeom prst="rect">
            <a:avLst/>
          </a:prstGeom>
        </p:spPr>
      </p:pic>
      <p:sp>
        <p:nvSpPr>
          <p:cNvPr id="4" name="Rectangle 3">
            <a:extLst>
              <a:ext uri="{FF2B5EF4-FFF2-40B4-BE49-F238E27FC236}">
                <a16:creationId xmlns:a16="http://schemas.microsoft.com/office/drawing/2014/main" id="{2B047F78-765C-4031-889C-CD40B2144A1B}"/>
              </a:ext>
            </a:extLst>
          </p:cNvPr>
          <p:cNvSpPr/>
          <p:nvPr/>
        </p:nvSpPr>
        <p:spPr>
          <a:xfrm>
            <a:off x="2382174" y="6352143"/>
            <a:ext cx="8057225" cy="369332"/>
          </a:xfrm>
          <a:prstGeom prst="rect">
            <a:avLst/>
          </a:prstGeom>
        </p:spPr>
        <p:txBody>
          <a:bodyPr wrap="square">
            <a:spAutoFit/>
          </a:bodyPr>
          <a:lstStyle/>
          <a:p>
            <a:r>
              <a:rPr lang="en-US" dirty="0">
                <a:hlinkClick r:id="rId4"/>
              </a:rPr>
              <a:t>https://web.williams.edu/Mathematics/sjmiller/public_html/math/talks/talks.html</a:t>
            </a:r>
            <a:endParaRPr lang="en-US" dirty="0"/>
          </a:p>
        </p:txBody>
      </p:sp>
      <p:sp>
        <p:nvSpPr>
          <p:cNvPr id="5" name="Slide Number Placeholder 4">
            <a:extLst>
              <a:ext uri="{FF2B5EF4-FFF2-40B4-BE49-F238E27FC236}">
                <a16:creationId xmlns:a16="http://schemas.microsoft.com/office/drawing/2014/main" id="{6E797C61-892A-47A4-A572-7013DEAA2757}"/>
              </a:ext>
            </a:extLst>
          </p:cNvPr>
          <p:cNvSpPr>
            <a:spLocks noGrp="1"/>
          </p:cNvSpPr>
          <p:nvPr>
            <p:ph type="sldNum" sz="quarter" idx="12"/>
          </p:nvPr>
        </p:nvSpPr>
        <p:spPr/>
        <p:txBody>
          <a:bodyPr/>
          <a:lstStyle/>
          <a:p>
            <a:fld id="{EB480566-E5A3-49BF-82EA-4C4B115FBFF6}" type="slidenum">
              <a:rPr lang="en-US" smtClean="0"/>
              <a:t>117</a:t>
            </a:fld>
            <a:endParaRPr lang="en-US"/>
          </a:p>
        </p:txBody>
      </p:sp>
      <p:pic>
        <p:nvPicPr>
          <p:cNvPr id="3074" name="Picture 2" descr="Four aces — Stock Vector © olinchuk #2105804">
            <a:extLst>
              <a:ext uri="{FF2B5EF4-FFF2-40B4-BE49-F238E27FC236}">
                <a16:creationId xmlns:a16="http://schemas.microsoft.com/office/drawing/2014/main" id="{95D18057-7877-481B-967C-B050433F14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7670" y="1327690"/>
            <a:ext cx="2162175" cy="21145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hy experts love it when trumps break badly | Sport | The Guardian">
            <a:extLst>
              <a:ext uri="{FF2B5EF4-FFF2-40B4-BE49-F238E27FC236}">
                <a16:creationId xmlns:a16="http://schemas.microsoft.com/office/drawing/2014/main" id="{A7E42359-4F7A-4BC3-A72C-DFDE14E4E9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9945" y="1699372"/>
            <a:ext cx="3943349" cy="4732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1052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lstStyle/>
          <a:p>
            <a:r>
              <a:rPr lang="en-US" b="1" dirty="0">
                <a:solidFill>
                  <a:srgbClr val="FF0000"/>
                </a:solidFill>
              </a:rPr>
              <a:t>Review: </a:t>
            </a:r>
            <a:r>
              <a:rPr lang="en-US" b="1" dirty="0" err="1">
                <a:solidFill>
                  <a:srgbClr val="FF0000"/>
                </a:solidFill>
              </a:rPr>
              <a:t>nCr</a:t>
            </a:r>
            <a:endParaRPr lang="en-US" b="1" dirty="0">
              <a:solidFill>
                <a:srgbClr val="FF00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5877972"/>
              </a:xfrm>
            </p:spPr>
            <p:txBody>
              <a:bodyPr>
                <a:normAutofit/>
              </a:bodyPr>
              <a:lstStyle/>
              <a:p>
                <a:pPr marL="0" indent="0" algn="just">
                  <a:buNone/>
                </a:pPr>
                <a:endParaRPr lang="en-US" dirty="0"/>
              </a:p>
              <a:p>
                <a:pPr marL="0" indent="0" algn="just">
                  <a:buNone/>
                </a:pPr>
                <a:r>
                  <a:rPr lang="en-US" dirty="0"/>
                  <a:t>Recall the combinatorial function </a:t>
                </a:r>
                <a:r>
                  <a:rPr lang="en-US" dirty="0" err="1"/>
                  <a:t>nCr</a:t>
                </a:r>
                <a:r>
                  <a:rPr lang="en-US" dirty="0"/>
                  <a:t>: it is the number of ways to choose r objects from n, when order DOES NOT matter.</a:t>
                </a:r>
              </a:p>
              <a:p>
                <a:pPr marL="0" indent="0" algn="just">
                  <a:buNone/>
                </a:pPr>
                <a:endParaRPr lang="en-US" dirty="0"/>
              </a:p>
              <a:p>
                <a:pPr marL="0" indent="0" algn="just">
                  <a:buNone/>
                </a:pPr>
                <a:r>
                  <a:rPr lang="en-US" dirty="0"/>
                  <a:t>We use C for “combinations”.</a:t>
                </a:r>
              </a:p>
              <a:p>
                <a:pPr marL="0" indent="0" algn="just">
                  <a:buNone/>
                </a:pPr>
                <a:endParaRPr lang="en-US" dirty="0"/>
              </a:p>
              <a:p>
                <a:pPr marL="0" indent="0" algn="just">
                  <a:buNone/>
                </a:pPr>
                <a:r>
                  <a:rPr lang="en-US" dirty="0"/>
                  <a:t>We often write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i="1" smtClean="0">
                                <a:latin typeface="Cambria Math" panose="02040503050406030204" pitchFamily="18" charset="0"/>
                              </a:rPr>
                              <m:t>𝑛</m:t>
                            </m:r>
                          </m:num>
                          <m:den>
                            <m:r>
                              <a:rPr lang="en-US" b="0" i="1" smtClean="0">
                                <a:latin typeface="Cambria Math" panose="02040503050406030204" pitchFamily="18" charset="0"/>
                              </a:rPr>
                              <m:t>𝑟</m:t>
                            </m:r>
                          </m:den>
                        </m:f>
                      </m:e>
                    </m:d>
                    <m:r>
                      <a:rPr lang="en-US" b="0" i="1" smtClean="0">
                        <a:latin typeface="Cambria Math" panose="02040503050406030204" pitchFamily="18" charset="0"/>
                      </a:rPr>
                      <m:t> </m:t>
                    </m:r>
                  </m:oMath>
                </a14:m>
                <a:r>
                  <a:rPr lang="en-US" dirty="0"/>
                  <a:t>for </a:t>
                </a:r>
                <a:r>
                  <a:rPr lang="en-US" dirty="0" err="1"/>
                  <a:t>nCr</a:t>
                </a:r>
                <a:r>
                  <a:rPr lang="en-US" dirty="0"/>
                  <a:t>, and it equals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num>
                      <m:den>
                        <m:r>
                          <a:rPr lang="en-US" b="0" i="1" smtClean="0">
                            <a:latin typeface="Cambria Math" panose="02040503050406030204" pitchFamily="18" charset="0"/>
                          </a:rPr>
                          <m:t>𝑟</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den>
                    </m:f>
                  </m:oMath>
                </a14:m>
                <a:r>
                  <a:rPr lang="en-US" dirty="0"/>
                  <a:t>.</a:t>
                </a:r>
              </a:p>
              <a:p>
                <a:pPr marL="0" indent="0" algn="just">
                  <a:buNone/>
                </a:pPr>
                <a:endParaRPr lang="en-US" dirty="0"/>
              </a:p>
              <a:p>
                <a:pPr marL="0" indent="0" algn="just">
                  <a:buNone/>
                </a:pPr>
                <a:r>
                  <a:rPr lang="en-US" dirty="0"/>
                  <a:t>For example, 5C2 = 10. If we have 5 people {A,B,C,D,E} there are 5 ways to choose the first and then 4 ways to choose the second, and that gives us 5*4 = 20; however, this is ORDERED, this is 5P2. We remove the order by dividing by 2!, the number of ways to order two objects.</a:t>
                </a:r>
              </a:p>
              <a:p>
                <a:pPr marL="0" indent="0" algn="just">
                  <a:buNone/>
                </a:pPr>
                <a:endParaRPr lang="en-US" dirty="0"/>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108197" y="682626"/>
                <a:ext cx="11805636" cy="5877972"/>
              </a:xfrm>
              <a:blipFill>
                <a:blip r:embed="rId2"/>
                <a:stretch>
                  <a:fillRect l="-1085" r="-1085" b="-1660"/>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118</a:t>
            </a:fld>
            <a:endParaRPr lang="en-US"/>
          </a:p>
        </p:txBody>
      </p:sp>
    </p:spTree>
    <p:extLst>
      <p:ext uri="{BB962C8B-B14F-4D97-AF65-F5344CB8AC3E}">
        <p14:creationId xmlns:p14="http://schemas.microsoft.com/office/powerpoint/2010/main" val="415076003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lstStyle/>
          <a:p>
            <a:r>
              <a:rPr lang="en-US" b="1" dirty="0">
                <a:solidFill>
                  <a:srgbClr val="FF0000"/>
                </a:solidFill>
              </a:rPr>
              <a:t>Trump Splits II: The Bad 5-0 Split</a:t>
            </a:r>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6149078"/>
          </a:xfrm>
        </p:spPr>
        <p:txBody>
          <a:bodyPr>
            <a:normAutofit/>
          </a:bodyPr>
          <a:lstStyle/>
          <a:p>
            <a:pPr marL="0" indent="0" algn="just">
              <a:buNone/>
            </a:pPr>
            <a:r>
              <a:rPr lang="en-US" dirty="0"/>
              <a:t>In a hand of bridge, each of the four players is dealt 13 cards. It does not matter what order you get the cards, only which cards you get. </a:t>
            </a:r>
          </a:p>
          <a:p>
            <a:pPr marL="0" indent="0" algn="just">
              <a:buNone/>
            </a:pPr>
            <a:endParaRPr lang="en-US" dirty="0"/>
          </a:p>
          <a:p>
            <a:pPr marL="0" indent="0" algn="just">
              <a:buNone/>
            </a:pPr>
            <a:r>
              <a:rPr lang="en-US" dirty="0"/>
              <a:t>What if you and your partner have 8 trump; what are the odds the remaining 5 are all in the same hand?</a:t>
            </a:r>
            <a:endParaRPr lang="en-US" dirty="0">
              <a:solidFill>
                <a:srgbClr val="FF0000"/>
              </a:solidFill>
            </a:endParaRPr>
          </a:p>
        </p:txBody>
      </p:sp>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119</a:t>
            </a:fld>
            <a:endParaRPr lang="en-US"/>
          </a:p>
        </p:txBody>
      </p:sp>
      <p:pic>
        <p:nvPicPr>
          <p:cNvPr id="6" name="Picture 5">
            <a:extLst>
              <a:ext uri="{FF2B5EF4-FFF2-40B4-BE49-F238E27FC236}">
                <a16:creationId xmlns:a16="http://schemas.microsoft.com/office/drawing/2014/main" id="{9A377026-7033-4BBE-ACC8-DD73B781F065}"/>
              </a:ext>
            </a:extLst>
          </p:cNvPr>
          <p:cNvPicPr>
            <a:picLocks noChangeAspect="1"/>
          </p:cNvPicPr>
          <p:nvPr/>
        </p:nvPicPr>
        <p:blipFill>
          <a:blip r:embed="rId2"/>
          <a:stretch>
            <a:fillRect/>
          </a:stretch>
        </p:blipFill>
        <p:spPr>
          <a:xfrm>
            <a:off x="2188023" y="3638589"/>
            <a:ext cx="7645984" cy="1283913"/>
          </a:xfrm>
          <a:prstGeom prst="rect">
            <a:avLst/>
          </a:prstGeom>
        </p:spPr>
      </p:pic>
    </p:spTree>
    <p:extLst>
      <p:ext uri="{BB962C8B-B14F-4D97-AF65-F5344CB8AC3E}">
        <p14:creationId xmlns:p14="http://schemas.microsoft.com/office/powerpoint/2010/main" val="1747270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285749" y="212726"/>
            <a:ext cx="11658599" cy="939800"/>
          </a:xfrm>
        </p:spPr>
        <p:txBody>
          <a:bodyPr/>
          <a:lstStyle/>
          <a:p>
            <a:r>
              <a:rPr lang="en-US" b="1" dirty="0">
                <a:solidFill>
                  <a:srgbClr val="FF0000"/>
                </a:solidFill>
              </a:rPr>
              <a:t>Factorial Function n!</a:t>
            </a:r>
            <a:endParaRPr lang="en-US" dirty="0"/>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285750" y="1253330"/>
            <a:ext cx="11658600" cy="5391943"/>
          </a:xfrm>
        </p:spPr>
        <p:txBody>
          <a:bodyPr>
            <a:normAutofit/>
          </a:bodyPr>
          <a:lstStyle/>
          <a:p>
            <a:pPr marL="0" indent="0">
              <a:buNone/>
            </a:pPr>
            <a:r>
              <a:rPr lang="en-US" dirty="0"/>
              <a:t>What should 0! equal?</a:t>
            </a:r>
          </a:p>
          <a:p>
            <a:pPr marL="0" indent="0">
              <a:buNone/>
            </a:pPr>
            <a:endParaRPr lang="en-US" dirty="0"/>
          </a:p>
          <a:p>
            <a:pPr marL="0" indent="0">
              <a:buNone/>
            </a:pPr>
            <a:r>
              <a:rPr lang="en-US" dirty="0"/>
              <a:t>4! = 24	3! = 6		2! =  2		1! = 1</a:t>
            </a:r>
          </a:p>
          <a:p>
            <a:pPr marL="0" indent="0">
              <a:buNone/>
            </a:pPr>
            <a:endParaRPr lang="en-US" dirty="0"/>
          </a:p>
          <a:p>
            <a:pPr marL="0" indent="0">
              <a:buNone/>
            </a:pPr>
            <a:r>
              <a:rPr lang="en-US" dirty="0"/>
              <a:t>We have the interpretation that n! is the number of ways to order n objects when order matters.</a:t>
            </a:r>
          </a:p>
          <a:p>
            <a:pPr marL="0" indent="0">
              <a:buNone/>
            </a:pPr>
            <a:endParaRPr lang="en-US" dirty="0"/>
          </a:p>
          <a:p>
            <a:pPr marL="0" indent="0">
              <a:buNone/>
            </a:pPr>
            <a:r>
              <a:rPr lang="en-US" dirty="0"/>
              <a:t>How many ways are there to order zero objects?</a:t>
            </a:r>
          </a:p>
          <a:p>
            <a:pPr marL="0" indent="0">
              <a:buNone/>
            </a:pPr>
            <a:endParaRPr lang="en-US" dirty="0"/>
          </a:p>
          <a:p>
            <a:pPr marL="0" indent="0">
              <a:buNone/>
            </a:pPr>
            <a:r>
              <a:rPr lang="en-US" dirty="0"/>
              <a:t>We DEFINE 0! to be 1; there is one way to do nothing (you can’t do nothing in more than one way). This turns out to be a VERY useful definition.</a:t>
            </a:r>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ACF8293E-E2BE-4B00-9159-BF6E70191CAD}"/>
              </a:ext>
            </a:extLst>
          </p:cNvPr>
          <p:cNvSpPr>
            <a:spLocks noGrp="1"/>
          </p:cNvSpPr>
          <p:nvPr>
            <p:ph type="sldNum" sz="quarter" idx="12"/>
          </p:nvPr>
        </p:nvSpPr>
        <p:spPr/>
        <p:txBody>
          <a:bodyPr/>
          <a:lstStyle/>
          <a:p>
            <a:fld id="{EB480566-E5A3-49BF-82EA-4C4B115FBFF6}" type="slidenum">
              <a:rPr lang="en-US" smtClean="0"/>
              <a:t>12</a:t>
            </a:fld>
            <a:endParaRPr lang="en-US"/>
          </a:p>
        </p:txBody>
      </p:sp>
    </p:spTree>
    <p:extLst>
      <p:ext uri="{BB962C8B-B14F-4D97-AF65-F5344CB8AC3E}">
        <p14:creationId xmlns:p14="http://schemas.microsoft.com/office/powerpoint/2010/main" val="238272703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lstStyle/>
          <a:p>
            <a:r>
              <a:rPr lang="en-US" b="1" dirty="0">
                <a:solidFill>
                  <a:srgbClr val="FF0000"/>
                </a:solidFill>
              </a:rPr>
              <a:t>Trump Splits II: The Bad 5-0 Split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6149078"/>
              </a:xfrm>
            </p:spPr>
            <p:txBody>
              <a:bodyPr>
                <a:normAutofit/>
              </a:bodyPr>
              <a:lstStyle/>
              <a:p>
                <a:pPr marL="0" indent="0" algn="just">
                  <a:buNone/>
                </a:pPr>
                <a:r>
                  <a:rPr lang="en-US" dirty="0"/>
                  <a:t>In a hand of bridge, each of the four players is dealt 13 cards. It does not matter what order you get the cards, only which cards you get. </a:t>
                </a:r>
              </a:p>
              <a:p>
                <a:pPr marL="0" indent="0" algn="just">
                  <a:buNone/>
                </a:pPr>
                <a:endParaRPr lang="en-US" dirty="0"/>
              </a:p>
              <a:p>
                <a:pPr marL="0" indent="0" algn="just">
                  <a:buNone/>
                </a:pPr>
                <a:r>
                  <a:rPr lang="en-US" dirty="0"/>
                  <a:t>What if you and your partner have 8 trump; what are the odds the remaining 5 are all in the same hand?</a:t>
                </a:r>
              </a:p>
              <a:p>
                <a:pPr marL="0" indent="0" algn="just">
                  <a:buNone/>
                </a:pPr>
                <a:endParaRPr lang="en-US" dirty="0">
                  <a:solidFill>
                    <a:srgbClr val="FF0000"/>
                  </a:solidFill>
                </a:endParaRPr>
              </a:p>
              <a:p>
                <a:pPr marL="0" indent="0" algn="just">
                  <a:buNone/>
                </a:pPr>
                <a:r>
                  <a:rPr lang="en-US" dirty="0">
                    <a:solidFill>
                      <a:srgbClr val="FF0000"/>
                    </a:solidFill>
                  </a:rPr>
                  <a:t>One solution: </a:t>
                </a:r>
                <a:r>
                  <a:rPr lang="en-US" dirty="0">
                    <a:solidFill>
                      <a:schemeClr val="tx1"/>
                    </a:solidFill>
                  </a:rPr>
                  <a:t>There are </a:t>
                </a:r>
                <a14:m>
                  <m:oMath xmlns:m="http://schemas.openxmlformats.org/officeDocument/2006/math">
                    <m:r>
                      <a:rPr lang="en-US" b="0" i="0" smtClean="0">
                        <a:solidFill>
                          <a:srgbClr val="7030A0"/>
                        </a:solidFill>
                        <a:latin typeface="Cambria Math" panose="02040503050406030204" pitchFamily="18" charset="0"/>
                      </a:rPr>
                      <m:t>2</m:t>
                    </m:r>
                    <m:r>
                      <m:rPr>
                        <m:sty m:val="p"/>
                      </m:rPr>
                      <a:rPr lang="en-US" b="0" i="0" smtClean="0">
                        <a:solidFill>
                          <a:srgbClr val="7030A0"/>
                        </a:solidFill>
                        <a:latin typeface="Cambria Math" panose="02040503050406030204" pitchFamily="18" charset="0"/>
                      </a:rPr>
                      <m:t>C</m:t>
                    </m:r>
                    <m:r>
                      <a:rPr lang="en-US" b="0" i="0" smtClean="0">
                        <a:solidFill>
                          <a:srgbClr val="7030A0"/>
                        </a:solidFill>
                        <a:latin typeface="Cambria Math" panose="02040503050406030204" pitchFamily="18" charset="0"/>
                      </a:rPr>
                      <m:t>1 ∗ </m:t>
                    </m:r>
                    <m:r>
                      <a:rPr lang="en-US" b="0" i="1" smtClean="0">
                        <a:solidFill>
                          <a:srgbClr val="FFC000"/>
                        </a:solidFill>
                        <a:latin typeface="Cambria Math" panose="02040503050406030204" pitchFamily="18" charset="0"/>
                      </a:rPr>
                      <m:t>5</m:t>
                    </m:r>
                    <m:r>
                      <a:rPr lang="en-US" b="0" i="1" smtClean="0">
                        <a:solidFill>
                          <a:srgbClr val="FFC000"/>
                        </a:solidFill>
                        <a:latin typeface="Cambria Math" panose="02040503050406030204" pitchFamily="18" charset="0"/>
                      </a:rPr>
                      <m:t>𝐶</m:t>
                    </m:r>
                    <m:r>
                      <a:rPr lang="en-US" b="0" i="1" smtClean="0">
                        <a:solidFill>
                          <a:srgbClr val="FFC000"/>
                        </a:solidFill>
                        <a:latin typeface="Cambria Math" panose="02040503050406030204" pitchFamily="18" charset="0"/>
                      </a:rPr>
                      <m:t>5 ∗ 21</m:t>
                    </m:r>
                    <m:r>
                      <a:rPr lang="en-US" b="0" i="1" smtClean="0">
                        <a:solidFill>
                          <a:srgbClr val="00B050"/>
                        </a:solidFill>
                        <a:latin typeface="Cambria Math" panose="02040503050406030204" pitchFamily="18" charset="0"/>
                      </a:rPr>
                      <m:t>𝐶</m:t>
                    </m:r>
                    <m:r>
                      <a:rPr lang="en-US" b="0" i="1" smtClean="0">
                        <a:solidFill>
                          <a:srgbClr val="00B050"/>
                        </a:solidFill>
                        <a:latin typeface="Cambria Math" panose="02040503050406030204" pitchFamily="18" charset="0"/>
                      </a:rPr>
                      <m:t>8 ∗ 13</m:t>
                    </m:r>
                    <m:r>
                      <a:rPr lang="en-US" b="0" i="1" smtClean="0">
                        <a:solidFill>
                          <a:schemeClr val="accent1"/>
                        </a:solidFill>
                        <a:latin typeface="Cambria Math" panose="02040503050406030204" pitchFamily="18" charset="0"/>
                      </a:rPr>
                      <m:t>𝐶</m:t>
                    </m:r>
                    <m:r>
                      <a:rPr lang="en-US" b="0" i="1" smtClean="0">
                        <a:solidFill>
                          <a:schemeClr val="accent1"/>
                        </a:solidFill>
                        <a:latin typeface="Cambria Math" panose="02040503050406030204" pitchFamily="18" charset="0"/>
                      </a:rPr>
                      <m:t>13 =</m:t>
                    </m:r>
                    <m:r>
                      <m:rPr>
                        <m:nor/>
                      </m:rPr>
                      <a:rPr lang="en-US"/>
                      <m:t>406</m:t>
                    </m:r>
                    <m:r>
                      <m:rPr>
                        <m:nor/>
                      </m:rPr>
                      <a:rPr lang="en-US" b="0" i="0" smtClean="0"/>
                      <m:t>,</m:t>
                    </m:r>
                    <m:r>
                      <m:rPr>
                        <m:nor/>
                      </m:rPr>
                      <a:rPr lang="en-US"/>
                      <m:t>980</m:t>
                    </m:r>
                  </m:oMath>
                </a14:m>
                <a:r>
                  <a:rPr lang="en-US" dirty="0">
                    <a:solidFill>
                      <a:srgbClr val="FF0000"/>
                    </a:solidFill>
                  </a:rPr>
                  <a:t>.</a:t>
                </a:r>
              </a:p>
              <a:p>
                <a:pPr marL="0" indent="0" algn="just">
                  <a:buNone/>
                </a:pPr>
                <a:r>
                  <a:rPr lang="en-US" dirty="0"/>
                  <a:t>(there are </a:t>
                </a:r>
                <a:r>
                  <a:rPr lang="en-US" dirty="0">
                    <a:solidFill>
                      <a:srgbClr val="7030A0"/>
                    </a:solidFill>
                  </a:rPr>
                  <a:t>2 ways</a:t>
                </a:r>
                <a:r>
                  <a:rPr lang="en-US" dirty="0"/>
                  <a:t> to choose which player gets the 5 trump, then </a:t>
                </a:r>
                <a:r>
                  <a:rPr lang="en-US" dirty="0">
                    <a:solidFill>
                      <a:srgbClr val="FFC000"/>
                    </a:solidFill>
                  </a:rPr>
                  <a:t>give all 5 to that player</a:t>
                </a:r>
                <a:r>
                  <a:rPr lang="en-US" dirty="0"/>
                  <a:t>, then </a:t>
                </a:r>
                <a:r>
                  <a:rPr lang="en-US" dirty="0">
                    <a:solidFill>
                      <a:srgbClr val="00B050"/>
                    </a:solidFill>
                  </a:rPr>
                  <a:t>give that player any 8 of the remaining 21 cards</a:t>
                </a:r>
                <a:r>
                  <a:rPr lang="en-US" dirty="0"/>
                  <a:t>, then </a:t>
                </a:r>
                <a:r>
                  <a:rPr lang="en-US" dirty="0">
                    <a:solidFill>
                      <a:schemeClr val="accent1"/>
                    </a:solidFill>
                  </a:rPr>
                  <a:t>give all the remaining cards to the final player</a:t>
                </a:r>
                <a:r>
                  <a:rPr lang="en-US" dirty="0"/>
                  <a:t>)</a:t>
                </a:r>
              </a:p>
              <a:p>
                <a:pPr marL="0" indent="0" algn="just">
                  <a:buNone/>
                </a:pPr>
                <a:r>
                  <a:rPr lang="en-US" dirty="0">
                    <a:solidFill>
                      <a:srgbClr val="FF0000"/>
                    </a:solidFill>
                  </a:rPr>
                  <a:t>The number of ways to assign the remaining 26 cards is </a:t>
                </a:r>
                <a14:m>
                  <m:oMath xmlns:m="http://schemas.openxmlformats.org/officeDocument/2006/math">
                    <m:r>
                      <a:rPr lang="en-US">
                        <a:latin typeface="Cambria Math" panose="02040503050406030204" pitchFamily="18" charset="0"/>
                      </a:rPr>
                      <m:t>2</m:t>
                    </m:r>
                    <m:r>
                      <a:rPr lang="en-US" b="0" i="0" smtClean="0">
                        <a:latin typeface="Cambria Math" panose="02040503050406030204" pitchFamily="18" charset="0"/>
                      </a:rPr>
                      <m:t>6</m:t>
                    </m:r>
                    <m:r>
                      <m:rPr>
                        <m:sty m:val="p"/>
                      </m:rPr>
                      <a:rPr lang="en-US">
                        <a:latin typeface="Cambria Math" panose="02040503050406030204" pitchFamily="18" charset="0"/>
                      </a:rPr>
                      <m:t>C</m:t>
                    </m:r>
                    <m:r>
                      <a:rPr lang="en-US">
                        <a:latin typeface="Cambria Math" panose="02040503050406030204" pitchFamily="18" charset="0"/>
                      </a:rPr>
                      <m:t>13 ∗13</m:t>
                    </m:r>
                    <m:r>
                      <m:rPr>
                        <m:sty m:val="p"/>
                      </m:rPr>
                      <a:rPr lang="en-US" b="0" i="0" smtClean="0">
                        <a:latin typeface="Cambria Math" panose="02040503050406030204" pitchFamily="18" charset="0"/>
                      </a:rPr>
                      <m:t>C</m:t>
                    </m:r>
                    <m:r>
                      <a:rPr lang="en-US" b="0" i="0" smtClean="0">
                        <a:latin typeface="Cambria Math" panose="02040503050406030204" pitchFamily="18" charset="0"/>
                      </a:rPr>
                      <m:t>13=</m:t>
                    </m:r>
                    <m:r>
                      <m:rPr>
                        <m:nor/>
                      </m:rPr>
                      <a:rPr lang="en-US"/>
                      <m:t>104</m:t>
                    </m:r>
                    <m:r>
                      <m:rPr>
                        <m:nor/>
                      </m:rPr>
                      <a:rPr lang="en-US" b="0" i="0" smtClean="0"/>
                      <m:t>,</m:t>
                    </m:r>
                    <m:r>
                      <m:rPr>
                        <m:nor/>
                      </m:rPr>
                      <a:rPr lang="en-US"/>
                      <m:t>006</m:t>
                    </m:r>
                    <m:r>
                      <m:rPr>
                        <m:nor/>
                      </m:rPr>
                      <a:rPr lang="en-US" b="0" i="0" smtClean="0"/>
                      <m:t>,0</m:t>
                    </m:r>
                    <m:r>
                      <m:rPr>
                        <m:nor/>
                      </m:rPr>
                      <a:rPr lang="en-US"/>
                      <m:t>00</m:t>
                    </m:r>
                  </m:oMath>
                </a14:m>
                <a:r>
                  <a:rPr lang="en-US" dirty="0">
                    <a:solidFill>
                      <a:srgbClr val="FF0000"/>
                    </a:solidFill>
                  </a:rPr>
                  <a:t>.</a:t>
                </a:r>
              </a:p>
              <a:p>
                <a:pPr marL="0" indent="0" algn="just">
                  <a:buNone/>
                </a:pPr>
                <a:r>
                  <a:rPr lang="en-US" dirty="0">
                    <a:solidFill>
                      <a:srgbClr val="FF0000"/>
                    </a:solidFill>
                  </a:rPr>
                  <a:t>Thus probability is </a:t>
                </a:r>
                <a14:m>
                  <m:oMath xmlns:m="http://schemas.openxmlformats.org/officeDocument/2006/math">
                    <m:r>
                      <m:rPr>
                        <m:nor/>
                      </m:rPr>
                      <a:rPr lang="en-US"/>
                      <m:t>406,9</m:t>
                    </m:r>
                    <m:r>
                      <m:rPr>
                        <m:nor/>
                      </m:rPr>
                      <a:rPr lang="en-US" smtClean="0">
                        <a:solidFill>
                          <a:schemeClr val="tx1"/>
                        </a:solidFill>
                      </a:rPr>
                      <m:t>80</m:t>
                    </m:r>
                  </m:oMath>
                </a14:m>
                <a:r>
                  <a:rPr lang="en-US" dirty="0">
                    <a:solidFill>
                      <a:schemeClr val="tx1"/>
                    </a:solidFill>
                  </a:rPr>
                  <a:t> / </a:t>
                </a:r>
                <a14:m>
                  <m:oMath xmlns:m="http://schemas.openxmlformats.org/officeDocument/2006/math">
                    <m:r>
                      <m:rPr>
                        <m:nor/>
                      </m:rPr>
                      <a:rPr lang="en-US">
                        <a:solidFill>
                          <a:schemeClr val="tx1"/>
                        </a:solidFill>
                      </a:rPr>
                      <m:t>104,006,000</m:t>
                    </m:r>
                  </m:oMath>
                </a14:m>
                <a:r>
                  <a:rPr lang="en-US" dirty="0">
                    <a:solidFill>
                      <a:schemeClr val="tx1"/>
                    </a:solidFill>
                  </a:rPr>
                  <a:t> = 9/230 or about .039 (or 3.9%).</a:t>
                </a:r>
                <a:endParaRPr lang="en-US" dirty="0">
                  <a:solidFill>
                    <a:srgbClr val="FF0000"/>
                  </a:solidFill>
                </a:endParaRPr>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108197" y="682626"/>
                <a:ext cx="11805636" cy="6149078"/>
              </a:xfrm>
              <a:blipFill>
                <a:blip r:embed="rId2"/>
                <a:stretch>
                  <a:fillRect l="-1085" t="-1685" r="-108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120</a:t>
            </a:fld>
            <a:endParaRPr lang="en-US"/>
          </a:p>
        </p:txBody>
      </p:sp>
    </p:spTree>
    <p:extLst>
      <p:ext uri="{BB962C8B-B14F-4D97-AF65-F5344CB8AC3E}">
        <p14:creationId xmlns:p14="http://schemas.microsoft.com/office/powerpoint/2010/main" val="386180434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lstStyle/>
          <a:p>
            <a:r>
              <a:rPr lang="en-US" b="1" dirty="0">
                <a:solidFill>
                  <a:srgbClr val="FF0000"/>
                </a:solidFill>
              </a:rPr>
              <a:t>Trump Splits II: The Bad 5-0 Split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6149078"/>
              </a:xfrm>
            </p:spPr>
            <p:txBody>
              <a:bodyPr>
                <a:normAutofit lnSpcReduction="10000"/>
              </a:bodyPr>
              <a:lstStyle/>
              <a:p>
                <a:pPr marL="0" indent="0" algn="just">
                  <a:buNone/>
                </a:pPr>
                <a:r>
                  <a:rPr lang="en-US" dirty="0"/>
                  <a:t>In a hand of bridge, each of the four players is dealt 13 cards. It does not matter what order you get the cards, only which cards you get. </a:t>
                </a:r>
              </a:p>
              <a:p>
                <a:pPr marL="0" indent="0" algn="just">
                  <a:buNone/>
                </a:pPr>
                <a:endParaRPr lang="en-US" dirty="0"/>
              </a:p>
              <a:p>
                <a:pPr marL="0" indent="0" algn="just">
                  <a:buNone/>
                </a:pPr>
                <a:r>
                  <a:rPr lang="en-US" dirty="0"/>
                  <a:t>What if you and your partner have 8 trump; what are the odds the remaining 5 are all in the same hand?</a:t>
                </a:r>
              </a:p>
              <a:p>
                <a:pPr marL="0" indent="0" algn="just">
                  <a:buNone/>
                </a:pPr>
                <a:endParaRPr lang="en-US" dirty="0">
                  <a:solidFill>
                    <a:srgbClr val="FF0000"/>
                  </a:solidFill>
                </a:endParaRPr>
              </a:p>
              <a:p>
                <a:pPr marL="0" indent="0" algn="just">
                  <a:buNone/>
                </a:pPr>
                <a:r>
                  <a:rPr lang="en-US" dirty="0">
                    <a:solidFill>
                      <a:srgbClr val="FF0000"/>
                    </a:solidFill>
                  </a:rPr>
                  <a:t>One solution: </a:t>
                </a:r>
                <a:r>
                  <a:rPr lang="en-US" dirty="0">
                    <a:solidFill>
                      <a:schemeClr val="tx1"/>
                    </a:solidFill>
                  </a:rPr>
                  <a:t>There are </a:t>
                </a:r>
                <a14:m>
                  <m:oMath xmlns:m="http://schemas.openxmlformats.org/officeDocument/2006/math">
                    <m:r>
                      <a:rPr lang="en-US" b="0" i="0" smtClean="0">
                        <a:solidFill>
                          <a:schemeClr val="tx1"/>
                        </a:solidFill>
                        <a:latin typeface="Cambria Math" panose="02040503050406030204" pitchFamily="18" charset="0"/>
                      </a:rPr>
                      <m:t>2</m:t>
                    </m:r>
                    <m:r>
                      <m:rPr>
                        <m:sty m:val="p"/>
                      </m:rPr>
                      <a:rPr lang="en-US" b="0" i="0" smtClean="0">
                        <a:solidFill>
                          <a:schemeClr val="tx1"/>
                        </a:solidFill>
                        <a:latin typeface="Cambria Math" panose="02040503050406030204" pitchFamily="18" charset="0"/>
                      </a:rPr>
                      <m:t>C</m:t>
                    </m:r>
                    <m:r>
                      <a:rPr lang="en-US" b="0" i="0" smtClean="0">
                        <a:solidFill>
                          <a:schemeClr val="tx1"/>
                        </a:solidFill>
                        <a:latin typeface="Cambria Math" panose="02040503050406030204" pitchFamily="18" charset="0"/>
                      </a:rPr>
                      <m:t>1 ∗ </m:t>
                    </m:r>
                    <m:r>
                      <a:rPr lang="en-US" b="0" i="1" smtClean="0">
                        <a:solidFill>
                          <a:schemeClr val="tx1"/>
                        </a:solidFill>
                        <a:latin typeface="Cambria Math" panose="02040503050406030204" pitchFamily="18" charset="0"/>
                      </a:rPr>
                      <m:t>5</m:t>
                    </m:r>
                    <m:r>
                      <a:rPr lang="en-US" b="0" i="1" smtClean="0">
                        <a:solidFill>
                          <a:schemeClr val="tx1"/>
                        </a:solidFill>
                        <a:latin typeface="Cambria Math" panose="02040503050406030204" pitchFamily="18" charset="0"/>
                      </a:rPr>
                      <m:t>𝐶</m:t>
                    </m:r>
                    <m:r>
                      <a:rPr lang="en-US" b="0" i="1" smtClean="0">
                        <a:solidFill>
                          <a:schemeClr val="tx1"/>
                        </a:solidFill>
                        <a:latin typeface="Cambria Math" panose="02040503050406030204" pitchFamily="18" charset="0"/>
                      </a:rPr>
                      <m:t>5 ∗ 21</m:t>
                    </m:r>
                    <m:r>
                      <a:rPr lang="en-US" b="0" i="1" smtClean="0">
                        <a:solidFill>
                          <a:schemeClr val="tx1"/>
                        </a:solidFill>
                        <a:latin typeface="Cambria Math" panose="02040503050406030204" pitchFamily="18" charset="0"/>
                      </a:rPr>
                      <m:t>𝐶</m:t>
                    </m:r>
                    <m:r>
                      <a:rPr lang="en-US" b="0" i="1" smtClean="0">
                        <a:solidFill>
                          <a:schemeClr val="tx1"/>
                        </a:solidFill>
                        <a:latin typeface="Cambria Math" panose="02040503050406030204" pitchFamily="18" charset="0"/>
                      </a:rPr>
                      <m:t>8 ∗ 13</m:t>
                    </m:r>
                    <m:r>
                      <a:rPr lang="en-US" b="0" i="1" smtClean="0">
                        <a:solidFill>
                          <a:schemeClr val="tx1"/>
                        </a:solidFill>
                        <a:latin typeface="Cambria Math" panose="02040503050406030204" pitchFamily="18" charset="0"/>
                      </a:rPr>
                      <m:t>𝐶</m:t>
                    </m:r>
                    <m:r>
                      <a:rPr lang="en-US" b="0" i="1" smtClean="0">
                        <a:solidFill>
                          <a:schemeClr val="tx1"/>
                        </a:solidFill>
                        <a:latin typeface="Cambria Math" panose="02040503050406030204" pitchFamily="18" charset="0"/>
                      </a:rPr>
                      <m:t>13 =</m:t>
                    </m:r>
                    <m:r>
                      <m:rPr>
                        <m:nor/>
                      </m:rPr>
                      <a:rPr lang="en-US"/>
                      <m:t>406</m:t>
                    </m:r>
                    <m:r>
                      <m:rPr>
                        <m:nor/>
                      </m:rPr>
                      <a:rPr lang="en-US" b="0" i="0" smtClean="0"/>
                      <m:t>,</m:t>
                    </m:r>
                    <m:r>
                      <m:rPr>
                        <m:nor/>
                      </m:rPr>
                      <a:rPr lang="en-US"/>
                      <m:t>980</m:t>
                    </m:r>
                  </m:oMath>
                </a14:m>
                <a:r>
                  <a:rPr lang="en-US" dirty="0">
                    <a:solidFill>
                      <a:srgbClr val="FF0000"/>
                    </a:solidFill>
                  </a:rPr>
                  <a:t>.</a:t>
                </a:r>
              </a:p>
              <a:p>
                <a:pPr marL="0" indent="0" algn="just">
                  <a:buNone/>
                </a:pPr>
                <a:r>
                  <a:rPr lang="en-US" dirty="0">
                    <a:solidFill>
                      <a:srgbClr val="FF0000"/>
                    </a:solidFill>
                  </a:rPr>
                  <a:t>Number of ways to assign 26 cards is </a:t>
                </a:r>
                <a14:m>
                  <m:oMath xmlns:m="http://schemas.openxmlformats.org/officeDocument/2006/math">
                    <m:r>
                      <a:rPr lang="en-US">
                        <a:latin typeface="Cambria Math" panose="02040503050406030204" pitchFamily="18" charset="0"/>
                      </a:rPr>
                      <m:t>26</m:t>
                    </m:r>
                    <m:r>
                      <m:rPr>
                        <m:sty m:val="p"/>
                      </m:rPr>
                      <a:rPr lang="en-US">
                        <a:latin typeface="Cambria Math" panose="02040503050406030204" pitchFamily="18" charset="0"/>
                      </a:rPr>
                      <m:t>C</m:t>
                    </m:r>
                    <m:r>
                      <a:rPr lang="en-US">
                        <a:latin typeface="Cambria Math" panose="02040503050406030204" pitchFamily="18" charset="0"/>
                      </a:rPr>
                      <m:t>13 ∗13</m:t>
                    </m:r>
                    <m:r>
                      <m:rPr>
                        <m:sty m:val="p"/>
                      </m:rPr>
                      <a:rPr lang="en-US">
                        <a:latin typeface="Cambria Math" panose="02040503050406030204" pitchFamily="18" charset="0"/>
                      </a:rPr>
                      <m:t>C</m:t>
                    </m:r>
                    <m:r>
                      <a:rPr lang="en-US">
                        <a:latin typeface="Cambria Math" panose="02040503050406030204" pitchFamily="18" charset="0"/>
                      </a:rPr>
                      <m:t>13=</m:t>
                    </m:r>
                    <m:r>
                      <m:rPr>
                        <m:nor/>
                      </m:rPr>
                      <a:rPr lang="en-US"/>
                      <m:t>104,006,000</m:t>
                    </m:r>
                  </m:oMath>
                </a14:m>
                <a:r>
                  <a:rPr lang="en-US" dirty="0">
                    <a:solidFill>
                      <a:srgbClr val="FF0000"/>
                    </a:solidFill>
                  </a:rPr>
                  <a:t>.</a:t>
                </a:r>
              </a:p>
              <a:p>
                <a:pPr marL="0" indent="0" algn="just">
                  <a:buNone/>
                </a:pPr>
                <a:endParaRPr lang="en-US" dirty="0">
                  <a:solidFill>
                    <a:srgbClr val="FF0000"/>
                  </a:solidFill>
                </a:endParaRPr>
              </a:p>
              <a:p>
                <a:pPr marL="0" indent="0" algn="just">
                  <a:buNone/>
                </a:pPr>
                <a:r>
                  <a:rPr lang="en-US" dirty="0">
                    <a:solidFill>
                      <a:srgbClr val="FF0000"/>
                    </a:solidFill>
                  </a:rPr>
                  <a:t>Thus probability is </a:t>
                </a:r>
                <a14:m>
                  <m:oMath xmlns:m="http://schemas.openxmlformats.org/officeDocument/2006/math">
                    <m:r>
                      <m:rPr>
                        <m:nor/>
                      </m:rPr>
                      <a:rPr lang="en-US"/>
                      <m:t>406,9</m:t>
                    </m:r>
                    <m:r>
                      <m:rPr>
                        <m:nor/>
                      </m:rPr>
                      <a:rPr lang="en-US" smtClean="0">
                        <a:solidFill>
                          <a:schemeClr val="tx1"/>
                        </a:solidFill>
                      </a:rPr>
                      <m:t>80</m:t>
                    </m:r>
                  </m:oMath>
                </a14:m>
                <a:r>
                  <a:rPr lang="en-US" dirty="0">
                    <a:solidFill>
                      <a:schemeClr val="tx1"/>
                    </a:solidFill>
                  </a:rPr>
                  <a:t> / </a:t>
                </a:r>
                <a14:m>
                  <m:oMath xmlns:m="http://schemas.openxmlformats.org/officeDocument/2006/math">
                    <m:r>
                      <m:rPr>
                        <m:nor/>
                      </m:rPr>
                      <a:rPr lang="en-US">
                        <a:solidFill>
                          <a:schemeClr val="tx1"/>
                        </a:solidFill>
                      </a:rPr>
                      <m:t>104,006,000</m:t>
                    </m:r>
                  </m:oMath>
                </a14:m>
                <a:r>
                  <a:rPr lang="en-US" dirty="0">
                    <a:solidFill>
                      <a:schemeClr val="tx1"/>
                    </a:solidFill>
                  </a:rPr>
                  <a:t> = 9/230 or about .039 (or 3.9%).</a:t>
                </a:r>
              </a:p>
              <a:p>
                <a:pPr marL="0" indent="0" algn="just">
                  <a:buNone/>
                </a:pPr>
                <a:endParaRPr lang="en-US" dirty="0"/>
              </a:p>
              <a:p>
                <a:pPr marL="0" indent="0" algn="just">
                  <a:buNone/>
                </a:pPr>
                <a:r>
                  <a:rPr lang="en-US" dirty="0">
                    <a:solidFill>
                      <a:srgbClr val="FF0000"/>
                    </a:solidFill>
                  </a:rPr>
                  <a:t>Could we say the answer is 2 </a:t>
                </a:r>
                <a:r>
                  <a:rPr lang="en-US" sz="1800" dirty="0">
                    <a:solidFill>
                      <a:srgbClr val="FF0000"/>
                    </a:solidFill>
                  </a:rPr>
                  <a:t>*</a:t>
                </a:r>
                <a:r>
                  <a:rPr lang="en-US" dirty="0">
                    <a:solidFill>
                      <a:srgbClr val="FF0000"/>
                    </a:solidFill>
                  </a:rPr>
                  <a:t> (1/2)</a:t>
                </a:r>
                <a:r>
                  <a:rPr lang="en-US" baseline="30000" dirty="0">
                    <a:solidFill>
                      <a:srgbClr val="FF0000"/>
                    </a:solidFill>
                  </a:rPr>
                  <a:t>5</a:t>
                </a:r>
                <a:r>
                  <a:rPr lang="en-US" dirty="0">
                    <a:solidFill>
                      <a:srgbClr val="FF0000"/>
                    </a:solidFill>
                  </a:rPr>
                  <a:t> as there are two players who could get all 5, and each card has a 50-50 chance? </a:t>
                </a:r>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108197" y="682626"/>
                <a:ext cx="11805636" cy="6149078"/>
              </a:xfrm>
              <a:blipFill>
                <a:blip r:embed="rId2"/>
                <a:stretch>
                  <a:fillRect l="-1085" t="-2279" r="-108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121</a:t>
            </a:fld>
            <a:endParaRPr lang="en-US"/>
          </a:p>
        </p:txBody>
      </p:sp>
      <p:pic>
        <p:nvPicPr>
          <p:cNvPr id="6" name="Picture 5">
            <a:extLst>
              <a:ext uri="{FF2B5EF4-FFF2-40B4-BE49-F238E27FC236}">
                <a16:creationId xmlns:a16="http://schemas.microsoft.com/office/drawing/2014/main" id="{2844E677-32D7-4F77-A9CF-491330D9DD88}"/>
              </a:ext>
            </a:extLst>
          </p:cNvPr>
          <p:cNvPicPr>
            <a:picLocks noChangeAspect="1"/>
          </p:cNvPicPr>
          <p:nvPr/>
        </p:nvPicPr>
        <p:blipFill>
          <a:blip r:embed="rId3"/>
          <a:stretch>
            <a:fillRect/>
          </a:stretch>
        </p:blipFill>
        <p:spPr>
          <a:xfrm>
            <a:off x="5711775" y="5978750"/>
            <a:ext cx="5236127" cy="879250"/>
          </a:xfrm>
          <a:prstGeom prst="rect">
            <a:avLst/>
          </a:prstGeom>
        </p:spPr>
      </p:pic>
    </p:spTree>
    <p:extLst>
      <p:ext uri="{BB962C8B-B14F-4D97-AF65-F5344CB8AC3E}">
        <p14:creationId xmlns:p14="http://schemas.microsoft.com/office/powerpoint/2010/main" val="413395930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lstStyle/>
          <a:p>
            <a:r>
              <a:rPr lang="en-US" b="1" dirty="0">
                <a:solidFill>
                  <a:srgbClr val="FF0000"/>
                </a:solidFill>
              </a:rPr>
              <a:t>Trump Splits II: The Bad 5-0 Split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6149078"/>
              </a:xfrm>
            </p:spPr>
            <p:txBody>
              <a:bodyPr>
                <a:normAutofit/>
              </a:bodyPr>
              <a:lstStyle/>
              <a:p>
                <a:pPr marL="0" indent="0" algn="just">
                  <a:buNone/>
                </a:pPr>
                <a:r>
                  <a:rPr lang="en-US" dirty="0"/>
                  <a:t>In a hand of bridge, each of the four players is dealt 13 cards. It does not matter what order you get the cards, only which cards you get. </a:t>
                </a:r>
              </a:p>
              <a:p>
                <a:pPr marL="0" indent="0" algn="just">
                  <a:buNone/>
                </a:pPr>
                <a:endParaRPr lang="en-US" dirty="0"/>
              </a:p>
              <a:p>
                <a:pPr marL="0" indent="0" algn="just">
                  <a:buNone/>
                </a:pPr>
                <a:r>
                  <a:rPr lang="en-US" dirty="0"/>
                  <a:t>What if you and your partner have 8 trump; what are the odds the remaining 5 are all in the same hand?</a:t>
                </a:r>
              </a:p>
              <a:p>
                <a:pPr marL="0" indent="0" algn="just">
                  <a:buNone/>
                </a:pPr>
                <a:endParaRPr lang="en-US" dirty="0">
                  <a:solidFill>
                    <a:srgbClr val="FF0000"/>
                  </a:solidFill>
                </a:endParaRPr>
              </a:p>
              <a:p>
                <a:pPr marL="0" indent="0" algn="just">
                  <a:buNone/>
                </a:pPr>
                <a:r>
                  <a:rPr lang="en-US" dirty="0">
                    <a:solidFill>
                      <a:srgbClr val="FF0000"/>
                    </a:solidFill>
                  </a:rPr>
                  <a:t>One solution: </a:t>
                </a:r>
                <a:r>
                  <a:rPr lang="en-US" dirty="0">
                    <a:solidFill>
                      <a:schemeClr val="tx1"/>
                    </a:solidFill>
                  </a:rPr>
                  <a:t>There are </a:t>
                </a:r>
                <a14:m>
                  <m:oMath xmlns:m="http://schemas.openxmlformats.org/officeDocument/2006/math">
                    <m:r>
                      <a:rPr lang="en-US" b="0" i="0" smtClean="0">
                        <a:solidFill>
                          <a:schemeClr val="tx1"/>
                        </a:solidFill>
                        <a:latin typeface="Cambria Math" panose="02040503050406030204" pitchFamily="18" charset="0"/>
                      </a:rPr>
                      <m:t>2</m:t>
                    </m:r>
                    <m:r>
                      <m:rPr>
                        <m:sty m:val="p"/>
                      </m:rPr>
                      <a:rPr lang="en-US" b="0" i="0" smtClean="0">
                        <a:solidFill>
                          <a:schemeClr val="tx1"/>
                        </a:solidFill>
                        <a:latin typeface="Cambria Math" panose="02040503050406030204" pitchFamily="18" charset="0"/>
                      </a:rPr>
                      <m:t>C</m:t>
                    </m:r>
                    <m:r>
                      <a:rPr lang="en-US" b="0" i="0" smtClean="0">
                        <a:solidFill>
                          <a:schemeClr val="tx1"/>
                        </a:solidFill>
                        <a:latin typeface="Cambria Math" panose="02040503050406030204" pitchFamily="18" charset="0"/>
                      </a:rPr>
                      <m:t>1 ∗ </m:t>
                    </m:r>
                    <m:r>
                      <a:rPr lang="en-US" b="0" i="1" smtClean="0">
                        <a:solidFill>
                          <a:schemeClr val="tx1"/>
                        </a:solidFill>
                        <a:latin typeface="Cambria Math" panose="02040503050406030204" pitchFamily="18" charset="0"/>
                      </a:rPr>
                      <m:t>5</m:t>
                    </m:r>
                    <m:r>
                      <a:rPr lang="en-US" b="0" i="1" smtClean="0">
                        <a:solidFill>
                          <a:schemeClr val="tx1"/>
                        </a:solidFill>
                        <a:latin typeface="Cambria Math" panose="02040503050406030204" pitchFamily="18" charset="0"/>
                      </a:rPr>
                      <m:t>𝐶</m:t>
                    </m:r>
                    <m:r>
                      <a:rPr lang="en-US" b="0" i="1" smtClean="0">
                        <a:solidFill>
                          <a:schemeClr val="tx1"/>
                        </a:solidFill>
                        <a:latin typeface="Cambria Math" panose="02040503050406030204" pitchFamily="18" charset="0"/>
                      </a:rPr>
                      <m:t>5 ∗ 21</m:t>
                    </m:r>
                    <m:r>
                      <a:rPr lang="en-US" b="0" i="1" smtClean="0">
                        <a:solidFill>
                          <a:schemeClr val="tx1"/>
                        </a:solidFill>
                        <a:latin typeface="Cambria Math" panose="02040503050406030204" pitchFamily="18" charset="0"/>
                      </a:rPr>
                      <m:t>𝐶</m:t>
                    </m:r>
                    <m:r>
                      <a:rPr lang="en-US" b="0" i="1" smtClean="0">
                        <a:solidFill>
                          <a:schemeClr val="tx1"/>
                        </a:solidFill>
                        <a:latin typeface="Cambria Math" panose="02040503050406030204" pitchFamily="18" charset="0"/>
                      </a:rPr>
                      <m:t>8 ∗ 13</m:t>
                    </m:r>
                    <m:r>
                      <a:rPr lang="en-US" b="0" i="1" smtClean="0">
                        <a:solidFill>
                          <a:schemeClr val="tx1"/>
                        </a:solidFill>
                        <a:latin typeface="Cambria Math" panose="02040503050406030204" pitchFamily="18" charset="0"/>
                      </a:rPr>
                      <m:t>𝐶</m:t>
                    </m:r>
                    <m:r>
                      <a:rPr lang="en-US" b="0" i="1" smtClean="0">
                        <a:solidFill>
                          <a:schemeClr val="tx1"/>
                        </a:solidFill>
                        <a:latin typeface="Cambria Math" panose="02040503050406030204" pitchFamily="18" charset="0"/>
                      </a:rPr>
                      <m:t>13 =</m:t>
                    </m:r>
                    <m:r>
                      <m:rPr>
                        <m:nor/>
                      </m:rPr>
                      <a:rPr lang="en-US"/>
                      <m:t>406</m:t>
                    </m:r>
                    <m:r>
                      <m:rPr>
                        <m:nor/>
                      </m:rPr>
                      <a:rPr lang="en-US" b="0" i="0" smtClean="0"/>
                      <m:t>,</m:t>
                    </m:r>
                    <m:r>
                      <m:rPr>
                        <m:nor/>
                      </m:rPr>
                      <a:rPr lang="en-US"/>
                      <m:t>980</m:t>
                    </m:r>
                  </m:oMath>
                </a14:m>
                <a:r>
                  <a:rPr lang="en-US" dirty="0">
                    <a:solidFill>
                      <a:srgbClr val="FF0000"/>
                    </a:solidFill>
                  </a:rPr>
                  <a:t>.</a:t>
                </a:r>
              </a:p>
              <a:p>
                <a:pPr marL="0" indent="0" algn="just">
                  <a:buNone/>
                </a:pPr>
                <a:r>
                  <a:rPr lang="en-US" dirty="0">
                    <a:solidFill>
                      <a:srgbClr val="FF0000"/>
                    </a:solidFill>
                  </a:rPr>
                  <a:t>Thus probability is </a:t>
                </a:r>
                <a14:m>
                  <m:oMath xmlns:m="http://schemas.openxmlformats.org/officeDocument/2006/math">
                    <m:r>
                      <m:rPr>
                        <m:nor/>
                      </m:rPr>
                      <a:rPr lang="en-US"/>
                      <m:t>406,9</m:t>
                    </m:r>
                    <m:r>
                      <m:rPr>
                        <m:nor/>
                      </m:rPr>
                      <a:rPr lang="en-US" smtClean="0">
                        <a:solidFill>
                          <a:schemeClr val="tx1"/>
                        </a:solidFill>
                      </a:rPr>
                      <m:t>80</m:t>
                    </m:r>
                  </m:oMath>
                </a14:m>
                <a:r>
                  <a:rPr lang="en-US" dirty="0">
                    <a:solidFill>
                      <a:schemeClr val="tx1"/>
                    </a:solidFill>
                  </a:rPr>
                  <a:t> / </a:t>
                </a:r>
                <a14:m>
                  <m:oMath xmlns:m="http://schemas.openxmlformats.org/officeDocument/2006/math">
                    <m:r>
                      <m:rPr>
                        <m:nor/>
                      </m:rPr>
                      <a:rPr lang="en-US">
                        <a:solidFill>
                          <a:schemeClr val="tx1"/>
                        </a:solidFill>
                      </a:rPr>
                      <m:t>104,006,000</m:t>
                    </m:r>
                  </m:oMath>
                </a14:m>
                <a:r>
                  <a:rPr lang="en-US" dirty="0">
                    <a:solidFill>
                      <a:schemeClr val="tx1"/>
                    </a:solidFill>
                  </a:rPr>
                  <a:t> = 9/230 or about .039 (or 3.9%).</a:t>
                </a:r>
              </a:p>
              <a:p>
                <a:pPr marL="0" indent="0" algn="just">
                  <a:buNone/>
                </a:pPr>
                <a:endParaRPr lang="en-US" dirty="0"/>
              </a:p>
              <a:p>
                <a:pPr marL="0" indent="0" algn="just">
                  <a:buNone/>
                </a:pPr>
                <a:r>
                  <a:rPr lang="en-US" dirty="0">
                    <a:solidFill>
                      <a:srgbClr val="FF0000"/>
                    </a:solidFill>
                  </a:rPr>
                  <a:t>Could we say the answer is 2 </a:t>
                </a:r>
                <a:r>
                  <a:rPr lang="en-US" sz="1800" dirty="0">
                    <a:solidFill>
                      <a:srgbClr val="FF0000"/>
                    </a:solidFill>
                  </a:rPr>
                  <a:t>*</a:t>
                </a:r>
                <a:r>
                  <a:rPr lang="en-US" dirty="0">
                    <a:solidFill>
                      <a:srgbClr val="FF0000"/>
                    </a:solidFill>
                  </a:rPr>
                  <a:t> (1/2)</a:t>
                </a:r>
                <a:r>
                  <a:rPr lang="en-US" baseline="30000" dirty="0">
                    <a:solidFill>
                      <a:srgbClr val="FF0000"/>
                    </a:solidFill>
                  </a:rPr>
                  <a:t>5</a:t>
                </a:r>
                <a:r>
                  <a:rPr lang="en-US" dirty="0">
                    <a:solidFill>
                      <a:srgbClr val="FF0000"/>
                    </a:solidFill>
                  </a:rPr>
                  <a:t> as there are two players who could get all 5, and each card has a 50-50 chance? Note this equals 1/16 or 6.25%. Why is this wrong?</a:t>
                </a:r>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108197" y="682626"/>
                <a:ext cx="11805636" cy="6149078"/>
              </a:xfrm>
              <a:blipFill>
                <a:blip r:embed="rId2"/>
                <a:stretch>
                  <a:fillRect l="-1085" t="-1685" r="-108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122</a:t>
            </a:fld>
            <a:endParaRPr lang="en-US"/>
          </a:p>
        </p:txBody>
      </p:sp>
      <p:pic>
        <p:nvPicPr>
          <p:cNvPr id="6" name="Picture 5">
            <a:extLst>
              <a:ext uri="{FF2B5EF4-FFF2-40B4-BE49-F238E27FC236}">
                <a16:creationId xmlns:a16="http://schemas.microsoft.com/office/drawing/2014/main" id="{2844E677-32D7-4F77-A9CF-491330D9DD88}"/>
              </a:ext>
            </a:extLst>
          </p:cNvPr>
          <p:cNvPicPr>
            <a:picLocks noChangeAspect="1"/>
          </p:cNvPicPr>
          <p:nvPr/>
        </p:nvPicPr>
        <p:blipFill>
          <a:blip r:embed="rId3"/>
          <a:stretch>
            <a:fillRect/>
          </a:stretch>
        </p:blipFill>
        <p:spPr>
          <a:xfrm>
            <a:off x="4149305" y="5842225"/>
            <a:ext cx="5236127" cy="879250"/>
          </a:xfrm>
          <a:prstGeom prst="rect">
            <a:avLst/>
          </a:prstGeom>
        </p:spPr>
      </p:pic>
    </p:spTree>
    <p:extLst>
      <p:ext uri="{BB962C8B-B14F-4D97-AF65-F5344CB8AC3E}">
        <p14:creationId xmlns:p14="http://schemas.microsoft.com/office/powerpoint/2010/main" val="41925768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lstStyle/>
          <a:p>
            <a:r>
              <a:rPr lang="en-US" b="1" dirty="0">
                <a:solidFill>
                  <a:srgbClr val="FF0000"/>
                </a:solidFill>
              </a:rPr>
              <a:t>Trump Splits II: The Bad 5-0 Split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6149078"/>
              </a:xfrm>
            </p:spPr>
            <p:txBody>
              <a:bodyPr>
                <a:normAutofit/>
              </a:bodyPr>
              <a:lstStyle/>
              <a:p>
                <a:pPr marL="0" indent="0" algn="just">
                  <a:buNone/>
                </a:pPr>
                <a:r>
                  <a:rPr lang="en-US" dirty="0"/>
                  <a:t>In a hand of bridge, each of the four players is dealt 13 cards. It does not matter what order you get the cards, only which cards you get. </a:t>
                </a:r>
              </a:p>
              <a:p>
                <a:pPr marL="0" indent="0" algn="just">
                  <a:buNone/>
                </a:pPr>
                <a:endParaRPr lang="en-US" dirty="0"/>
              </a:p>
              <a:p>
                <a:pPr marL="0" indent="0" algn="just">
                  <a:buNone/>
                </a:pPr>
                <a:r>
                  <a:rPr lang="en-US" dirty="0"/>
                  <a:t>What if you and your partner have 8 trump; what are the odds the remaining 5 are all in the same hand?</a:t>
                </a:r>
              </a:p>
              <a:p>
                <a:pPr marL="0" indent="0" algn="just">
                  <a:buNone/>
                </a:pPr>
                <a:endParaRPr lang="en-US" dirty="0">
                  <a:solidFill>
                    <a:srgbClr val="FF0000"/>
                  </a:solidFill>
                </a:endParaRPr>
              </a:p>
              <a:p>
                <a:pPr marL="0" indent="0" algn="just">
                  <a:buNone/>
                </a:pPr>
                <a:r>
                  <a:rPr lang="en-US" dirty="0">
                    <a:solidFill>
                      <a:srgbClr val="FF0000"/>
                    </a:solidFill>
                  </a:rPr>
                  <a:t>One solution: </a:t>
                </a:r>
                <a:r>
                  <a:rPr lang="en-US" dirty="0">
                    <a:solidFill>
                      <a:schemeClr val="tx1"/>
                    </a:solidFill>
                  </a:rPr>
                  <a:t>There are </a:t>
                </a:r>
                <a14:m>
                  <m:oMath xmlns:m="http://schemas.openxmlformats.org/officeDocument/2006/math">
                    <m:r>
                      <a:rPr lang="en-US" b="0" i="0" smtClean="0">
                        <a:solidFill>
                          <a:schemeClr val="tx1"/>
                        </a:solidFill>
                        <a:latin typeface="Cambria Math" panose="02040503050406030204" pitchFamily="18" charset="0"/>
                      </a:rPr>
                      <m:t>2</m:t>
                    </m:r>
                    <m:r>
                      <m:rPr>
                        <m:sty m:val="p"/>
                      </m:rPr>
                      <a:rPr lang="en-US" b="0" i="0" smtClean="0">
                        <a:solidFill>
                          <a:schemeClr val="tx1"/>
                        </a:solidFill>
                        <a:latin typeface="Cambria Math" panose="02040503050406030204" pitchFamily="18" charset="0"/>
                      </a:rPr>
                      <m:t>C</m:t>
                    </m:r>
                    <m:r>
                      <a:rPr lang="en-US" b="0" i="0" smtClean="0">
                        <a:solidFill>
                          <a:schemeClr val="tx1"/>
                        </a:solidFill>
                        <a:latin typeface="Cambria Math" panose="02040503050406030204" pitchFamily="18" charset="0"/>
                      </a:rPr>
                      <m:t>1 ∗ </m:t>
                    </m:r>
                    <m:r>
                      <a:rPr lang="en-US" b="0" i="1" smtClean="0">
                        <a:solidFill>
                          <a:schemeClr val="tx1"/>
                        </a:solidFill>
                        <a:latin typeface="Cambria Math" panose="02040503050406030204" pitchFamily="18" charset="0"/>
                      </a:rPr>
                      <m:t>5</m:t>
                    </m:r>
                    <m:r>
                      <a:rPr lang="en-US" b="0" i="1" smtClean="0">
                        <a:solidFill>
                          <a:schemeClr val="tx1"/>
                        </a:solidFill>
                        <a:latin typeface="Cambria Math" panose="02040503050406030204" pitchFamily="18" charset="0"/>
                      </a:rPr>
                      <m:t>𝐶</m:t>
                    </m:r>
                    <m:r>
                      <a:rPr lang="en-US" b="0" i="1" smtClean="0">
                        <a:solidFill>
                          <a:schemeClr val="tx1"/>
                        </a:solidFill>
                        <a:latin typeface="Cambria Math" panose="02040503050406030204" pitchFamily="18" charset="0"/>
                      </a:rPr>
                      <m:t>5 ∗ 21</m:t>
                    </m:r>
                    <m:r>
                      <a:rPr lang="en-US" b="0" i="1" smtClean="0">
                        <a:solidFill>
                          <a:schemeClr val="tx1"/>
                        </a:solidFill>
                        <a:latin typeface="Cambria Math" panose="02040503050406030204" pitchFamily="18" charset="0"/>
                      </a:rPr>
                      <m:t>𝐶</m:t>
                    </m:r>
                    <m:r>
                      <a:rPr lang="en-US" b="0" i="1" smtClean="0">
                        <a:solidFill>
                          <a:schemeClr val="tx1"/>
                        </a:solidFill>
                        <a:latin typeface="Cambria Math" panose="02040503050406030204" pitchFamily="18" charset="0"/>
                      </a:rPr>
                      <m:t>8 ∗ 13</m:t>
                    </m:r>
                    <m:r>
                      <a:rPr lang="en-US" b="0" i="1" smtClean="0">
                        <a:solidFill>
                          <a:schemeClr val="tx1"/>
                        </a:solidFill>
                        <a:latin typeface="Cambria Math" panose="02040503050406030204" pitchFamily="18" charset="0"/>
                      </a:rPr>
                      <m:t>𝐶</m:t>
                    </m:r>
                    <m:r>
                      <a:rPr lang="en-US" b="0" i="1" smtClean="0">
                        <a:solidFill>
                          <a:schemeClr val="tx1"/>
                        </a:solidFill>
                        <a:latin typeface="Cambria Math" panose="02040503050406030204" pitchFamily="18" charset="0"/>
                      </a:rPr>
                      <m:t>13 =</m:t>
                    </m:r>
                    <m:r>
                      <m:rPr>
                        <m:nor/>
                      </m:rPr>
                      <a:rPr lang="en-US"/>
                      <m:t>406</m:t>
                    </m:r>
                    <m:r>
                      <m:rPr>
                        <m:nor/>
                      </m:rPr>
                      <a:rPr lang="en-US" b="0" i="0" smtClean="0"/>
                      <m:t>,</m:t>
                    </m:r>
                    <m:r>
                      <m:rPr>
                        <m:nor/>
                      </m:rPr>
                      <a:rPr lang="en-US"/>
                      <m:t>980</m:t>
                    </m:r>
                  </m:oMath>
                </a14:m>
                <a:r>
                  <a:rPr lang="en-US" dirty="0">
                    <a:solidFill>
                      <a:srgbClr val="FF0000"/>
                    </a:solidFill>
                  </a:rPr>
                  <a:t>.</a:t>
                </a:r>
              </a:p>
              <a:p>
                <a:pPr marL="0" indent="0" algn="just">
                  <a:buNone/>
                </a:pPr>
                <a:r>
                  <a:rPr lang="en-US" dirty="0">
                    <a:solidFill>
                      <a:srgbClr val="FF0000"/>
                    </a:solidFill>
                  </a:rPr>
                  <a:t>Thus probability is </a:t>
                </a:r>
                <a14:m>
                  <m:oMath xmlns:m="http://schemas.openxmlformats.org/officeDocument/2006/math">
                    <m:r>
                      <m:rPr>
                        <m:nor/>
                      </m:rPr>
                      <a:rPr lang="en-US"/>
                      <m:t>406,9</m:t>
                    </m:r>
                    <m:r>
                      <m:rPr>
                        <m:nor/>
                      </m:rPr>
                      <a:rPr lang="en-US" smtClean="0">
                        <a:solidFill>
                          <a:schemeClr val="tx1"/>
                        </a:solidFill>
                      </a:rPr>
                      <m:t>80</m:t>
                    </m:r>
                  </m:oMath>
                </a14:m>
                <a:r>
                  <a:rPr lang="en-US" dirty="0">
                    <a:solidFill>
                      <a:schemeClr val="tx1"/>
                    </a:solidFill>
                  </a:rPr>
                  <a:t> / </a:t>
                </a:r>
                <a14:m>
                  <m:oMath xmlns:m="http://schemas.openxmlformats.org/officeDocument/2006/math">
                    <m:r>
                      <m:rPr>
                        <m:nor/>
                      </m:rPr>
                      <a:rPr lang="en-US">
                        <a:solidFill>
                          <a:schemeClr val="tx1"/>
                        </a:solidFill>
                      </a:rPr>
                      <m:t>104,006,000</m:t>
                    </m:r>
                  </m:oMath>
                </a14:m>
                <a:r>
                  <a:rPr lang="en-US" dirty="0">
                    <a:solidFill>
                      <a:schemeClr val="tx1"/>
                    </a:solidFill>
                  </a:rPr>
                  <a:t> = 9/230 or about .039 (or 3.9%).</a:t>
                </a:r>
              </a:p>
              <a:p>
                <a:pPr marL="0" indent="0" algn="just">
                  <a:buNone/>
                </a:pPr>
                <a:endParaRPr lang="en-US" dirty="0"/>
              </a:p>
              <a:p>
                <a:pPr marL="0" indent="0" algn="just">
                  <a:buNone/>
                </a:pPr>
                <a:r>
                  <a:rPr lang="en-US" dirty="0">
                    <a:solidFill>
                      <a:srgbClr val="FF0000"/>
                    </a:solidFill>
                  </a:rPr>
                  <a:t>Could we say the answer is 2 </a:t>
                </a:r>
                <a:r>
                  <a:rPr lang="en-US" sz="1800" dirty="0">
                    <a:solidFill>
                      <a:srgbClr val="FF0000"/>
                    </a:solidFill>
                  </a:rPr>
                  <a:t>*</a:t>
                </a:r>
                <a:r>
                  <a:rPr lang="en-US" dirty="0">
                    <a:solidFill>
                      <a:srgbClr val="FF0000"/>
                    </a:solidFill>
                  </a:rPr>
                  <a:t> (1/2)</a:t>
                </a:r>
                <a:r>
                  <a:rPr lang="en-US" baseline="30000" dirty="0">
                    <a:solidFill>
                      <a:srgbClr val="FF0000"/>
                    </a:solidFill>
                  </a:rPr>
                  <a:t>5</a:t>
                </a:r>
                <a:r>
                  <a:rPr lang="en-US" dirty="0">
                    <a:solidFill>
                      <a:srgbClr val="FF0000"/>
                    </a:solidFill>
                  </a:rPr>
                  <a:t> as there are two players who could get all 5, and each card has a 50-50 chance? Note this equals 1/16 or 6.25%. Why is this wrong?</a:t>
                </a:r>
                <a:r>
                  <a:rPr lang="en-US" dirty="0"/>
                  <a:t> As we hand out the cards, subsequent ones no longer have a 50-50 chance. Answer is  2 (13/26)(12/25)(11/24)(10/23)(9/22) = 9/230.</a:t>
                </a:r>
                <a:endParaRPr lang="en-US" dirty="0">
                  <a:solidFill>
                    <a:srgbClr val="FF0000"/>
                  </a:solidFill>
                </a:endParaRPr>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108197" y="682626"/>
                <a:ext cx="11805636" cy="6149078"/>
              </a:xfrm>
              <a:blipFill>
                <a:blip r:embed="rId2"/>
                <a:stretch>
                  <a:fillRect l="-1085" t="-1685" r="-108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123</a:t>
            </a:fld>
            <a:endParaRPr lang="en-US"/>
          </a:p>
        </p:txBody>
      </p:sp>
    </p:spTree>
    <p:extLst>
      <p:ext uri="{BB962C8B-B14F-4D97-AF65-F5344CB8AC3E}">
        <p14:creationId xmlns:p14="http://schemas.microsoft.com/office/powerpoint/2010/main" val="353150107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lstStyle/>
          <a:p>
            <a:r>
              <a:rPr lang="en-US" b="1" dirty="0">
                <a:solidFill>
                  <a:srgbClr val="FF0000"/>
                </a:solidFill>
              </a:rPr>
              <a:t>Trump Splits II: The Bad 5-0 Split</a:t>
            </a:r>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6149078"/>
          </a:xfrm>
        </p:spPr>
        <p:txBody>
          <a:bodyPr>
            <a:normAutofit/>
          </a:bodyPr>
          <a:lstStyle/>
          <a:p>
            <a:pPr marL="0" indent="0" algn="just">
              <a:buNone/>
            </a:pPr>
            <a:r>
              <a:rPr lang="en-US" dirty="0"/>
              <a:t>What if you and your partner have 8 trump; what are the odds the remaining 5 are all in the same hand?</a:t>
            </a:r>
            <a:endParaRPr lang="en-US" dirty="0">
              <a:solidFill>
                <a:srgbClr val="FF0000"/>
              </a:solidFill>
            </a:endParaRPr>
          </a:p>
          <a:p>
            <a:pPr marL="0" indent="0" algn="just">
              <a:buNone/>
            </a:pPr>
            <a:r>
              <a:rPr lang="en-US" dirty="0">
                <a:solidFill>
                  <a:srgbClr val="FF0000"/>
                </a:solidFill>
              </a:rPr>
              <a:t>Could we say the answer is 2 </a:t>
            </a:r>
            <a:r>
              <a:rPr lang="en-US" sz="1800" dirty="0">
                <a:solidFill>
                  <a:srgbClr val="FF0000"/>
                </a:solidFill>
              </a:rPr>
              <a:t>*</a:t>
            </a:r>
            <a:r>
              <a:rPr lang="en-US" dirty="0">
                <a:solidFill>
                  <a:srgbClr val="FF0000"/>
                </a:solidFill>
              </a:rPr>
              <a:t> (1/2)</a:t>
            </a:r>
            <a:r>
              <a:rPr lang="en-US" baseline="30000" dirty="0">
                <a:solidFill>
                  <a:srgbClr val="FF0000"/>
                </a:solidFill>
              </a:rPr>
              <a:t>5</a:t>
            </a:r>
            <a:r>
              <a:rPr lang="en-US" dirty="0">
                <a:solidFill>
                  <a:srgbClr val="FF0000"/>
                </a:solidFill>
              </a:rPr>
              <a:t> as there are two players who could get all 5, and each card has a 50-50 chance? Note this equals 1/16 or 6.25%. Why is this wrong?</a:t>
            </a:r>
            <a:r>
              <a:rPr lang="en-US" dirty="0"/>
              <a:t> As we hand out the cards, subsequent ones no longer have a 50-50 chance. Answer is  2 (13/26)(12/25)(11/24)(10/23)(9/22) = 9/230.</a:t>
            </a:r>
            <a:endParaRPr lang="en-US" dirty="0">
              <a:solidFill>
                <a:srgbClr val="FF0000"/>
              </a:solidFill>
            </a:endParaRPr>
          </a:p>
        </p:txBody>
      </p:sp>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124</a:t>
            </a:fld>
            <a:endParaRPr lang="en-US"/>
          </a:p>
        </p:txBody>
      </p:sp>
      <p:pic>
        <p:nvPicPr>
          <p:cNvPr id="4" name="Picture 3">
            <a:extLst>
              <a:ext uri="{FF2B5EF4-FFF2-40B4-BE49-F238E27FC236}">
                <a16:creationId xmlns:a16="http://schemas.microsoft.com/office/drawing/2014/main" id="{86700287-B254-4E0B-8269-A7432B483A9B}"/>
              </a:ext>
            </a:extLst>
          </p:cNvPr>
          <p:cNvPicPr>
            <a:picLocks noChangeAspect="1"/>
          </p:cNvPicPr>
          <p:nvPr/>
        </p:nvPicPr>
        <p:blipFill>
          <a:blip r:embed="rId2"/>
          <a:stretch>
            <a:fillRect/>
          </a:stretch>
        </p:blipFill>
        <p:spPr>
          <a:xfrm>
            <a:off x="709521" y="3255664"/>
            <a:ext cx="10239555" cy="3465811"/>
          </a:xfrm>
          <a:prstGeom prst="rect">
            <a:avLst/>
          </a:prstGeom>
        </p:spPr>
      </p:pic>
    </p:spTree>
    <p:extLst>
      <p:ext uri="{BB962C8B-B14F-4D97-AF65-F5344CB8AC3E}">
        <p14:creationId xmlns:p14="http://schemas.microsoft.com/office/powerpoint/2010/main" val="383595338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ker Hands Order - Poker Hand Rankings">
            <a:extLst>
              <a:ext uri="{FF2B5EF4-FFF2-40B4-BE49-F238E27FC236}">
                <a16:creationId xmlns:a16="http://schemas.microsoft.com/office/drawing/2014/main" id="{70EBD3BD-9041-42CA-A178-016306CA72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1351" y="-31255"/>
            <a:ext cx="2786584" cy="15669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lstStyle/>
          <a:p>
            <a:r>
              <a:rPr lang="en-US" b="1" dirty="0">
                <a:solidFill>
                  <a:srgbClr val="FF0000"/>
                </a:solidFill>
              </a:rPr>
              <a:t>Aces Up</a:t>
            </a:r>
          </a:p>
        </p:txBody>
      </p:sp>
      <p:pic>
        <p:nvPicPr>
          <p:cNvPr id="4" name="Content Placeholder 3">
            <a:extLst>
              <a:ext uri="{FF2B5EF4-FFF2-40B4-BE49-F238E27FC236}">
                <a16:creationId xmlns:a16="http://schemas.microsoft.com/office/drawing/2014/main" id="{1D56DB0F-2B61-4216-839A-86B3C4B0CF16}"/>
              </a:ext>
            </a:extLst>
          </p:cNvPr>
          <p:cNvPicPr>
            <a:picLocks noGrp="1" noChangeAspect="1"/>
          </p:cNvPicPr>
          <p:nvPr>
            <p:ph idx="1"/>
          </p:nvPr>
        </p:nvPicPr>
        <p:blipFill>
          <a:blip r:embed="rId3"/>
          <a:stretch>
            <a:fillRect/>
          </a:stretch>
        </p:blipFill>
        <p:spPr>
          <a:xfrm>
            <a:off x="540534" y="852254"/>
            <a:ext cx="11186867" cy="3484879"/>
          </a:xfrm>
          <a:prstGeom prst="rect">
            <a:avLst/>
          </a:prstGeom>
        </p:spPr>
      </p:pic>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125</a:t>
            </a:fld>
            <a:endParaRPr lang="en-US"/>
          </a:p>
        </p:txBody>
      </p:sp>
      <p:pic>
        <p:nvPicPr>
          <p:cNvPr id="6" name="Picture 5">
            <a:extLst>
              <a:ext uri="{FF2B5EF4-FFF2-40B4-BE49-F238E27FC236}">
                <a16:creationId xmlns:a16="http://schemas.microsoft.com/office/drawing/2014/main" id="{9A377026-7033-4BBE-ACC8-DD73B781F065}"/>
              </a:ext>
            </a:extLst>
          </p:cNvPr>
          <p:cNvPicPr>
            <a:picLocks noChangeAspect="1"/>
          </p:cNvPicPr>
          <p:nvPr/>
        </p:nvPicPr>
        <p:blipFill>
          <a:blip r:embed="rId4"/>
          <a:stretch>
            <a:fillRect/>
          </a:stretch>
        </p:blipFill>
        <p:spPr>
          <a:xfrm>
            <a:off x="2253772" y="5475241"/>
            <a:ext cx="7645984" cy="1283913"/>
          </a:xfrm>
          <a:prstGeom prst="rect">
            <a:avLst/>
          </a:prstGeom>
        </p:spPr>
      </p:pic>
      <p:sp>
        <p:nvSpPr>
          <p:cNvPr id="7" name="TextBox 6">
            <a:extLst>
              <a:ext uri="{FF2B5EF4-FFF2-40B4-BE49-F238E27FC236}">
                <a16:creationId xmlns:a16="http://schemas.microsoft.com/office/drawing/2014/main" id="{CBCD584B-A530-4C93-A4B1-3D189A1CF4A0}"/>
              </a:ext>
            </a:extLst>
          </p:cNvPr>
          <p:cNvSpPr txBox="1"/>
          <p:nvPr/>
        </p:nvSpPr>
        <p:spPr>
          <a:xfrm>
            <a:off x="426128" y="4518734"/>
            <a:ext cx="11301273" cy="954107"/>
          </a:xfrm>
          <a:prstGeom prst="rect">
            <a:avLst/>
          </a:prstGeom>
          <a:noFill/>
        </p:spPr>
        <p:txBody>
          <a:bodyPr wrap="square" rtlCol="0">
            <a:spAutoFit/>
          </a:bodyPr>
          <a:lstStyle/>
          <a:p>
            <a:r>
              <a:rPr lang="en-US" sz="2800" dirty="0">
                <a:solidFill>
                  <a:srgbClr val="FF0000"/>
                </a:solidFill>
              </a:rPr>
              <a:t>What is the probability the last four cards are in different suits, and thus no matter how well you play, you will LOSE?</a:t>
            </a:r>
          </a:p>
        </p:txBody>
      </p:sp>
    </p:spTree>
    <p:extLst>
      <p:ext uri="{BB962C8B-B14F-4D97-AF65-F5344CB8AC3E}">
        <p14:creationId xmlns:p14="http://schemas.microsoft.com/office/powerpoint/2010/main" val="40819337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168844" y="26296"/>
            <a:ext cx="11489755" cy="825960"/>
          </a:xfrm>
        </p:spPr>
        <p:txBody>
          <a:bodyPr/>
          <a:lstStyle/>
          <a:p>
            <a:r>
              <a:rPr lang="en-US" b="1" dirty="0">
                <a:solidFill>
                  <a:srgbClr val="FF0000"/>
                </a:solidFill>
              </a:rPr>
              <a:t>Aces Up</a:t>
            </a:r>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68844" y="825455"/>
            <a:ext cx="11334584" cy="5869219"/>
          </a:xfrm>
        </p:spPr>
        <p:txBody>
          <a:bodyPr>
            <a:normAutofit/>
          </a:bodyPr>
          <a:lstStyle/>
          <a:p>
            <a:pPr marL="0" indent="0" algn="just">
              <a:buNone/>
            </a:pPr>
            <a:r>
              <a:rPr lang="en-US" dirty="0">
                <a:solidFill>
                  <a:srgbClr val="FF0000"/>
                </a:solidFill>
              </a:rPr>
              <a:t>What is the probability the last four cards are in different suits?</a:t>
            </a:r>
          </a:p>
          <a:p>
            <a:pPr marL="0" indent="0" algn="just">
              <a:buNone/>
            </a:pPr>
            <a:endParaRPr lang="en-US" dirty="0">
              <a:solidFill>
                <a:srgbClr val="FF0000"/>
              </a:solidFill>
            </a:endParaRPr>
          </a:p>
          <a:p>
            <a:pPr marL="0" indent="0" algn="just">
              <a:buNone/>
            </a:pPr>
            <a:r>
              <a:rPr lang="en-US" dirty="0"/>
              <a:t>There are many ways to compute this. </a:t>
            </a:r>
          </a:p>
          <a:p>
            <a:pPr algn="just"/>
            <a:r>
              <a:rPr lang="en-US" dirty="0"/>
              <a:t>We could look at each card, one at a time, and each is in a different suit than the previous. </a:t>
            </a:r>
          </a:p>
          <a:p>
            <a:pPr algn="just"/>
            <a:r>
              <a:rPr lang="en-US" dirty="0"/>
              <a:t>We can choose one card from each suit.</a:t>
            </a:r>
          </a:p>
          <a:p>
            <a:pPr algn="just"/>
            <a:endParaRPr lang="en-US" dirty="0"/>
          </a:p>
          <a:p>
            <a:pPr marL="0" indent="0" algn="just">
              <a:buNone/>
            </a:pPr>
            <a:r>
              <a:rPr lang="en-US" dirty="0"/>
              <a:t>Which do you prefer? Why? Will they give the same answer (they better!).</a:t>
            </a:r>
          </a:p>
          <a:p>
            <a:pPr marL="0" indent="0" algn="just">
              <a:buNone/>
            </a:pPr>
            <a:r>
              <a:rPr lang="en-US" dirty="0"/>
              <a:t>Try to solve it. Note there are 52P4 = 6,497,400 ways to choose 4 cards when order </a:t>
            </a:r>
            <a:r>
              <a:rPr lang="en-US" dirty="0">
                <a:solidFill>
                  <a:srgbClr val="FF0000"/>
                </a:solidFill>
              </a:rPr>
              <a:t>DOES</a:t>
            </a:r>
            <a:r>
              <a:rPr lang="en-US" dirty="0"/>
              <a:t> matters, and 52C4 = 270,725 ways to choose 4 cards when order </a:t>
            </a:r>
            <a:r>
              <a:rPr lang="en-US" dirty="0">
                <a:solidFill>
                  <a:srgbClr val="FF0000"/>
                </a:solidFill>
              </a:rPr>
              <a:t>DOES NOT</a:t>
            </a:r>
            <a:r>
              <a:rPr lang="en-US" dirty="0"/>
              <a:t> matter.</a:t>
            </a:r>
          </a:p>
          <a:p>
            <a:pPr marL="0" indent="0" algn="just">
              <a:buNone/>
            </a:pPr>
            <a:endParaRPr lang="en-US" dirty="0">
              <a:solidFill>
                <a:srgbClr val="FF0000"/>
              </a:solidFill>
            </a:endParaRPr>
          </a:p>
          <a:p>
            <a:pPr marL="0" indent="0" algn="just">
              <a:buNone/>
            </a:pPr>
            <a:endParaRPr lang="en-US" dirty="0">
              <a:solidFill>
                <a:srgbClr val="FF0000"/>
              </a:solidFill>
            </a:endParaRPr>
          </a:p>
          <a:p>
            <a:pPr marL="0" indent="0" algn="just">
              <a:buNone/>
            </a:pPr>
            <a:endParaRPr lang="en-US" dirty="0">
              <a:solidFill>
                <a:srgbClr val="FF0000"/>
              </a:solidFill>
            </a:endParaRPr>
          </a:p>
        </p:txBody>
      </p:sp>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126</a:t>
            </a:fld>
            <a:endParaRPr lang="en-US"/>
          </a:p>
        </p:txBody>
      </p:sp>
      <p:pic>
        <p:nvPicPr>
          <p:cNvPr id="2050" name="Picture 2" descr="Poker Hands Order - Poker Hand Rankings">
            <a:extLst>
              <a:ext uri="{FF2B5EF4-FFF2-40B4-BE49-F238E27FC236}">
                <a16:creationId xmlns:a16="http://schemas.microsoft.com/office/drawing/2014/main" id="{C06362B2-273B-4905-A9DD-E73B6A843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6912" y="26296"/>
            <a:ext cx="2842292" cy="1598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85633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168844" y="26296"/>
            <a:ext cx="11489755" cy="825960"/>
          </a:xfrm>
        </p:spPr>
        <p:txBody>
          <a:bodyPr/>
          <a:lstStyle/>
          <a:p>
            <a:r>
              <a:rPr lang="en-US" b="1" dirty="0">
                <a:solidFill>
                  <a:srgbClr val="FF0000"/>
                </a:solidFill>
              </a:rPr>
              <a:t>Aces 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68844" y="825455"/>
                <a:ext cx="11334584" cy="5869219"/>
              </a:xfrm>
            </p:spPr>
            <p:txBody>
              <a:bodyPr>
                <a:normAutofit/>
              </a:bodyPr>
              <a:lstStyle/>
              <a:p>
                <a:pPr marL="0" indent="0" algn="just">
                  <a:buNone/>
                </a:pPr>
                <a:r>
                  <a:rPr lang="en-US" dirty="0">
                    <a:solidFill>
                      <a:srgbClr val="FF0000"/>
                    </a:solidFill>
                  </a:rPr>
                  <a:t>What is the probability the last four cards are in different suits?</a:t>
                </a:r>
              </a:p>
              <a:p>
                <a:pPr marL="0" indent="0" algn="just">
                  <a:buNone/>
                </a:pPr>
                <a:endParaRPr lang="en-US" dirty="0">
                  <a:solidFill>
                    <a:srgbClr val="FF0000"/>
                  </a:solidFill>
                </a:endParaRPr>
              </a:p>
              <a:p>
                <a:pPr marL="0" indent="0" algn="just">
                  <a:buNone/>
                </a:pPr>
                <a:r>
                  <a:rPr lang="en-US" dirty="0"/>
                  <a:t>There are many ways to compute this. </a:t>
                </a:r>
              </a:p>
              <a:p>
                <a:pPr algn="just"/>
                <a:r>
                  <a:rPr lang="en-US" dirty="0"/>
                  <a:t>We could look at each card, one at a time, and each is in a different suit than the previous.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52</m:t>
                        </m:r>
                      </m:num>
                      <m:den>
                        <m:r>
                          <a:rPr lang="en-US" b="0" i="1" smtClean="0">
                            <a:latin typeface="Cambria Math" panose="02040503050406030204" pitchFamily="18" charset="0"/>
                          </a:rPr>
                          <m:t>52</m:t>
                        </m:r>
                      </m:den>
                    </m:f>
                    <m:r>
                      <a:rPr lang="en-US" b="0" i="1" smtClean="0">
                        <a:latin typeface="Cambria Math" panose="02040503050406030204" pitchFamily="18" charset="0"/>
                      </a:rPr>
                      <m:t> ∗ </m:t>
                    </m:r>
                    <m:f>
                      <m:fPr>
                        <m:ctrlPr>
                          <a:rPr lang="en-US"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m:t>
                        </m:r>
                      </m:num>
                      <m:den>
                        <m:r>
                          <a:rPr lang="en-US" b="0" i="1" smtClean="0">
                            <a:solidFill>
                              <a:srgbClr val="FF0000"/>
                            </a:solidFill>
                            <a:latin typeface="Cambria Math" panose="02040503050406030204" pitchFamily="18" charset="0"/>
                          </a:rPr>
                          <m:t>??</m:t>
                        </m:r>
                      </m:den>
                    </m:f>
                    <m:r>
                      <a:rPr lang="en-US" b="0" i="0" smtClean="0">
                        <a:solidFill>
                          <a:srgbClr val="FF0000"/>
                        </a:solidFill>
                        <a:latin typeface="Cambria Math" panose="02040503050406030204" pitchFamily="18" charset="0"/>
                      </a:rPr>
                      <m:t> </m:t>
                    </m:r>
                    <m:r>
                      <a:rPr lang="en-US" b="0" i="0" smtClean="0">
                        <a:latin typeface="Cambria Math" panose="02040503050406030204" pitchFamily="18" charset="0"/>
                      </a:rPr>
                      <m:t>∗</m:t>
                    </m:r>
                  </m:oMath>
                </a14:m>
                <a:r>
                  <a:rPr lang="en-US" dirty="0"/>
                  <a:t>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m:t>
                        </m:r>
                      </m:num>
                      <m:den>
                        <m:r>
                          <a:rPr lang="en-US" b="0" i="1" smtClean="0">
                            <a:latin typeface="Cambria Math" panose="02040503050406030204" pitchFamily="18" charset="0"/>
                          </a:rPr>
                          <m:t>??</m:t>
                        </m:r>
                      </m:den>
                    </m:f>
                    <m:r>
                      <a:rPr lang="en-US" b="0" i="1" smtClean="0">
                        <a:latin typeface="Cambria Math" panose="02040503050406030204" pitchFamily="18" charset="0"/>
                      </a:rPr>
                      <m:t>  ∗ </m:t>
                    </m:r>
                    <m:f>
                      <m:fPr>
                        <m:ctrlPr>
                          <a:rPr lang="en-US" i="1">
                            <a:latin typeface="Cambria Math" panose="02040503050406030204" pitchFamily="18" charset="0"/>
                          </a:rPr>
                        </m:ctrlPr>
                      </m:fPr>
                      <m:num>
                        <m:r>
                          <a:rPr lang="en-US" b="0" i="1" smtClean="0">
                            <a:latin typeface="Cambria Math" panose="02040503050406030204" pitchFamily="18" charset="0"/>
                          </a:rPr>
                          <m:t>??</m:t>
                        </m:r>
                      </m:num>
                      <m:den>
                        <m:r>
                          <a:rPr lang="en-US" b="0" i="1" smtClean="0">
                            <a:latin typeface="Cambria Math" panose="02040503050406030204" pitchFamily="18" charset="0"/>
                          </a:rPr>
                          <m:t>??</m:t>
                        </m:r>
                      </m:den>
                    </m:f>
                  </m:oMath>
                </a14:m>
                <a:r>
                  <a:rPr lang="en-US" dirty="0"/>
                  <a:t>   =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m:t>
                        </m:r>
                      </m:num>
                      <m:den>
                        <m:r>
                          <a:rPr lang="en-US" b="0" i="1" smtClean="0">
                            <a:latin typeface="Cambria Math" panose="02040503050406030204" pitchFamily="18" charset="0"/>
                          </a:rPr>
                          <m:t>??</m:t>
                        </m:r>
                      </m:den>
                    </m:f>
                  </m:oMath>
                </a14:m>
                <a:endParaRPr lang="en-US" dirty="0"/>
              </a:p>
              <a:p>
                <a:pPr algn="just"/>
                <a:r>
                  <a:rPr lang="en-US" dirty="0"/>
                  <a:t>We can choose one card from each suit.</a:t>
                </a:r>
              </a:p>
              <a:p>
                <a:pPr algn="just"/>
                <a:endParaRPr lang="en-US" dirty="0"/>
              </a:p>
              <a:p>
                <a:pPr marL="0" indent="0" algn="just">
                  <a:buNone/>
                </a:pPr>
                <a:r>
                  <a:rPr lang="en-US" dirty="0"/>
                  <a:t>Which do you prefer? Why? Will they give the same answer (they better!).</a:t>
                </a:r>
              </a:p>
              <a:p>
                <a:pPr marL="0" indent="0" algn="just">
                  <a:buNone/>
                </a:pPr>
                <a:r>
                  <a:rPr lang="en-US" dirty="0"/>
                  <a:t>Try to solve it. Note there are 52P4 = 6,497,400 ways to choose 4 cards when order </a:t>
                </a:r>
                <a:r>
                  <a:rPr lang="en-US" dirty="0">
                    <a:solidFill>
                      <a:srgbClr val="FF0000"/>
                    </a:solidFill>
                  </a:rPr>
                  <a:t>DOES</a:t>
                </a:r>
                <a:r>
                  <a:rPr lang="en-US" dirty="0"/>
                  <a:t> matters, and 52C4 = 270,725 ways to choose 4 cards when order </a:t>
                </a:r>
                <a:r>
                  <a:rPr lang="en-US" dirty="0">
                    <a:solidFill>
                      <a:srgbClr val="FF0000"/>
                    </a:solidFill>
                  </a:rPr>
                  <a:t>DOES NOT</a:t>
                </a:r>
                <a:r>
                  <a:rPr lang="en-US" dirty="0"/>
                  <a:t> matter.</a:t>
                </a:r>
              </a:p>
              <a:p>
                <a:pPr marL="0" indent="0" algn="just">
                  <a:buNone/>
                </a:pPr>
                <a:endParaRPr lang="en-US" dirty="0">
                  <a:solidFill>
                    <a:srgbClr val="FF0000"/>
                  </a:solidFill>
                </a:endParaRPr>
              </a:p>
              <a:p>
                <a:pPr marL="0" indent="0" algn="just">
                  <a:buNone/>
                </a:pPr>
                <a:endParaRPr lang="en-US" dirty="0">
                  <a:solidFill>
                    <a:srgbClr val="FF0000"/>
                  </a:solidFill>
                </a:endParaRPr>
              </a:p>
              <a:p>
                <a:pPr marL="0" indent="0" algn="just">
                  <a:buNone/>
                </a:pPr>
                <a:endParaRPr lang="en-US" dirty="0">
                  <a:solidFill>
                    <a:srgbClr val="FF0000"/>
                  </a:solidFill>
                </a:endParaRPr>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168844" y="825455"/>
                <a:ext cx="11334584" cy="5869219"/>
              </a:xfrm>
              <a:blipFill>
                <a:blip r:embed="rId2"/>
                <a:stretch>
                  <a:fillRect l="-1130" t="-1661" r="-1076"/>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127</a:t>
            </a:fld>
            <a:endParaRPr lang="en-US"/>
          </a:p>
        </p:txBody>
      </p:sp>
      <p:pic>
        <p:nvPicPr>
          <p:cNvPr id="2050" name="Picture 2" descr="Poker Hands Order - Poker Hand Rankings">
            <a:extLst>
              <a:ext uri="{FF2B5EF4-FFF2-40B4-BE49-F238E27FC236}">
                <a16:creationId xmlns:a16="http://schemas.microsoft.com/office/drawing/2014/main" id="{C06362B2-273B-4905-A9DD-E73B6A843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6912" y="26296"/>
            <a:ext cx="2842292" cy="1598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1059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168844" y="26296"/>
            <a:ext cx="11489755" cy="825960"/>
          </a:xfrm>
        </p:spPr>
        <p:txBody>
          <a:bodyPr/>
          <a:lstStyle/>
          <a:p>
            <a:r>
              <a:rPr lang="en-US" b="1" dirty="0">
                <a:solidFill>
                  <a:srgbClr val="FF0000"/>
                </a:solidFill>
              </a:rPr>
              <a:t>Aces 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68844" y="825455"/>
                <a:ext cx="11334584" cy="5869219"/>
              </a:xfrm>
            </p:spPr>
            <p:txBody>
              <a:bodyPr>
                <a:normAutofit/>
              </a:bodyPr>
              <a:lstStyle/>
              <a:p>
                <a:pPr marL="0" indent="0" algn="just">
                  <a:buNone/>
                </a:pPr>
                <a:r>
                  <a:rPr lang="en-US" dirty="0">
                    <a:solidFill>
                      <a:srgbClr val="FF0000"/>
                    </a:solidFill>
                  </a:rPr>
                  <a:t>What is the probability the last four cards are in different suits?</a:t>
                </a:r>
              </a:p>
              <a:p>
                <a:pPr marL="0" indent="0" algn="just">
                  <a:buNone/>
                </a:pPr>
                <a:endParaRPr lang="en-US" dirty="0">
                  <a:solidFill>
                    <a:srgbClr val="FF0000"/>
                  </a:solidFill>
                </a:endParaRPr>
              </a:p>
              <a:p>
                <a:pPr marL="0" indent="0" algn="just">
                  <a:buNone/>
                </a:pPr>
                <a:r>
                  <a:rPr lang="en-US" dirty="0"/>
                  <a:t>There are many ways to compute this. </a:t>
                </a:r>
              </a:p>
              <a:p>
                <a:pPr algn="just"/>
                <a:r>
                  <a:rPr lang="en-US" dirty="0"/>
                  <a:t>We could look at each card, one at a time, and each is in a different suit than the previous.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52</m:t>
                        </m:r>
                      </m:num>
                      <m:den>
                        <m:r>
                          <a:rPr lang="en-US" b="0" i="1" smtClean="0">
                            <a:latin typeface="Cambria Math" panose="02040503050406030204" pitchFamily="18" charset="0"/>
                          </a:rPr>
                          <m:t>52</m:t>
                        </m:r>
                      </m:den>
                    </m:f>
                    <m:r>
                      <a:rPr lang="en-US" b="0" i="1" smtClean="0">
                        <a:latin typeface="Cambria Math" panose="02040503050406030204" pitchFamily="18" charset="0"/>
                      </a:rPr>
                      <m:t> ∗ </m:t>
                    </m:r>
                    <m:f>
                      <m:fPr>
                        <m:ctrlPr>
                          <a:rPr lang="en-US" i="1">
                            <a:latin typeface="Cambria Math" panose="02040503050406030204" pitchFamily="18" charset="0"/>
                          </a:rPr>
                        </m:ctrlPr>
                      </m:fPr>
                      <m:num>
                        <m:r>
                          <a:rPr lang="en-US" b="0" i="1" smtClean="0">
                            <a:latin typeface="Cambria Math" panose="02040503050406030204" pitchFamily="18" charset="0"/>
                          </a:rPr>
                          <m:t>39</m:t>
                        </m:r>
                      </m:num>
                      <m:den>
                        <m:r>
                          <a:rPr lang="en-US" b="0" i="1" smtClean="0">
                            <a:latin typeface="Cambria Math" panose="02040503050406030204" pitchFamily="18" charset="0"/>
                          </a:rPr>
                          <m:t>51</m:t>
                        </m:r>
                      </m:den>
                    </m:f>
                    <m:r>
                      <a:rPr lang="en-US" b="0" i="0" smtClean="0">
                        <a:latin typeface="Cambria Math" panose="02040503050406030204" pitchFamily="18" charset="0"/>
                      </a:rPr>
                      <m:t> ∗</m:t>
                    </m:r>
                  </m:oMath>
                </a14:m>
                <a:r>
                  <a:rPr lang="en-US" dirty="0"/>
                  <a:t>   </a:t>
                </a:r>
                <a14:m>
                  <m:oMath xmlns:m="http://schemas.openxmlformats.org/officeDocument/2006/math">
                    <m:f>
                      <m:fPr>
                        <m:ctrlPr>
                          <a:rPr lang="en-US"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m:t>
                        </m:r>
                      </m:num>
                      <m:den>
                        <m:r>
                          <a:rPr lang="en-US" b="0" i="1" smtClean="0">
                            <a:solidFill>
                              <a:srgbClr val="FF0000"/>
                            </a:solidFill>
                            <a:latin typeface="Cambria Math" panose="02040503050406030204" pitchFamily="18" charset="0"/>
                          </a:rPr>
                          <m:t>??</m:t>
                        </m:r>
                      </m:den>
                    </m:f>
                    <m:r>
                      <a:rPr lang="en-US" b="0" i="1" smtClean="0">
                        <a:latin typeface="Cambria Math" panose="02040503050406030204" pitchFamily="18" charset="0"/>
                      </a:rPr>
                      <m:t>  ∗ </m:t>
                    </m:r>
                    <m:f>
                      <m:fPr>
                        <m:ctrlPr>
                          <a:rPr lang="en-US" i="1">
                            <a:latin typeface="Cambria Math" panose="02040503050406030204" pitchFamily="18" charset="0"/>
                          </a:rPr>
                        </m:ctrlPr>
                      </m:fPr>
                      <m:num>
                        <m:r>
                          <a:rPr lang="en-US" b="0" i="1" smtClean="0">
                            <a:latin typeface="Cambria Math" panose="02040503050406030204" pitchFamily="18" charset="0"/>
                          </a:rPr>
                          <m:t>??</m:t>
                        </m:r>
                      </m:num>
                      <m:den>
                        <m:r>
                          <a:rPr lang="en-US" b="0" i="1" smtClean="0">
                            <a:latin typeface="Cambria Math" panose="02040503050406030204" pitchFamily="18" charset="0"/>
                          </a:rPr>
                          <m:t>??</m:t>
                        </m:r>
                      </m:den>
                    </m:f>
                  </m:oMath>
                </a14:m>
                <a:r>
                  <a:rPr lang="en-US" dirty="0"/>
                  <a:t>   =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m:t>
                        </m:r>
                      </m:num>
                      <m:den>
                        <m:r>
                          <a:rPr lang="en-US" b="0" i="1" smtClean="0">
                            <a:latin typeface="Cambria Math" panose="02040503050406030204" pitchFamily="18" charset="0"/>
                          </a:rPr>
                          <m:t>??</m:t>
                        </m:r>
                      </m:den>
                    </m:f>
                  </m:oMath>
                </a14:m>
                <a:endParaRPr lang="en-US" dirty="0"/>
              </a:p>
              <a:p>
                <a:pPr algn="just"/>
                <a:r>
                  <a:rPr lang="en-US" dirty="0"/>
                  <a:t>We can choose one card from each suit.</a:t>
                </a:r>
              </a:p>
              <a:p>
                <a:pPr algn="just"/>
                <a:endParaRPr lang="en-US" dirty="0"/>
              </a:p>
              <a:p>
                <a:pPr marL="0" indent="0" algn="just">
                  <a:buNone/>
                </a:pPr>
                <a:r>
                  <a:rPr lang="en-US" dirty="0"/>
                  <a:t>Which do you prefer? Why? Will they give the same answer (they better!).</a:t>
                </a:r>
              </a:p>
              <a:p>
                <a:pPr marL="0" indent="0" algn="just">
                  <a:buNone/>
                </a:pPr>
                <a:r>
                  <a:rPr lang="en-US" dirty="0"/>
                  <a:t>Try to solve it. Note there are 52P4 = 6,497,400 ways to choose 4 cards when order </a:t>
                </a:r>
                <a:r>
                  <a:rPr lang="en-US" dirty="0">
                    <a:solidFill>
                      <a:srgbClr val="FF0000"/>
                    </a:solidFill>
                  </a:rPr>
                  <a:t>DOES</a:t>
                </a:r>
                <a:r>
                  <a:rPr lang="en-US" dirty="0"/>
                  <a:t> matters, and 52C4 = 270,725 ways to choose 4 cards when order </a:t>
                </a:r>
                <a:r>
                  <a:rPr lang="en-US" dirty="0">
                    <a:solidFill>
                      <a:srgbClr val="FF0000"/>
                    </a:solidFill>
                  </a:rPr>
                  <a:t>DOES NOT</a:t>
                </a:r>
                <a:r>
                  <a:rPr lang="en-US" dirty="0"/>
                  <a:t> matter.</a:t>
                </a:r>
              </a:p>
              <a:p>
                <a:pPr marL="0" indent="0" algn="just">
                  <a:buNone/>
                </a:pPr>
                <a:endParaRPr lang="en-US" dirty="0">
                  <a:solidFill>
                    <a:srgbClr val="FF0000"/>
                  </a:solidFill>
                </a:endParaRPr>
              </a:p>
              <a:p>
                <a:pPr marL="0" indent="0" algn="just">
                  <a:buNone/>
                </a:pPr>
                <a:endParaRPr lang="en-US" dirty="0">
                  <a:solidFill>
                    <a:srgbClr val="FF0000"/>
                  </a:solidFill>
                </a:endParaRPr>
              </a:p>
              <a:p>
                <a:pPr marL="0" indent="0" algn="just">
                  <a:buNone/>
                </a:pPr>
                <a:endParaRPr lang="en-US" dirty="0">
                  <a:solidFill>
                    <a:srgbClr val="FF0000"/>
                  </a:solidFill>
                </a:endParaRPr>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168844" y="825455"/>
                <a:ext cx="11334584" cy="5869219"/>
              </a:xfrm>
              <a:blipFill>
                <a:blip r:embed="rId2"/>
                <a:stretch>
                  <a:fillRect l="-1130" t="-1661" r="-1076"/>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128</a:t>
            </a:fld>
            <a:endParaRPr lang="en-US"/>
          </a:p>
        </p:txBody>
      </p:sp>
      <p:pic>
        <p:nvPicPr>
          <p:cNvPr id="2050" name="Picture 2" descr="Poker Hands Order - Poker Hand Rankings">
            <a:extLst>
              <a:ext uri="{FF2B5EF4-FFF2-40B4-BE49-F238E27FC236}">
                <a16:creationId xmlns:a16="http://schemas.microsoft.com/office/drawing/2014/main" id="{C06362B2-273B-4905-A9DD-E73B6A843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6912" y="26296"/>
            <a:ext cx="2842292" cy="1598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29863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168844" y="26296"/>
            <a:ext cx="11489755" cy="825960"/>
          </a:xfrm>
        </p:spPr>
        <p:txBody>
          <a:bodyPr/>
          <a:lstStyle/>
          <a:p>
            <a:r>
              <a:rPr lang="en-US" b="1" dirty="0">
                <a:solidFill>
                  <a:srgbClr val="FF0000"/>
                </a:solidFill>
              </a:rPr>
              <a:t>Aces 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68844" y="825455"/>
                <a:ext cx="11334584" cy="5869219"/>
              </a:xfrm>
            </p:spPr>
            <p:txBody>
              <a:bodyPr>
                <a:normAutofit/>
              </a:bodyPr>
              <a:lstStyle/>
              <a:p>
                <a:pPr marL="0" indent="0" algn="just">
                  <a:buNone/>
                </a:pPr>
                <a:r>
                  <a:rPr lang="en-US" dirty="0">
                    <a:solidFill>
                      <a:srgbClr val="FF0000"/>
                    </a:solidFill>
                  </a:rPr>
                  <a:t>What is the probability the last four cards are in different suits?</a:t>
                </a:r>
              </a:p>
              <a:p>
                <a:pPr marL="0" indent="0" algn="just">
                  <a:buNone/>
                </a:pPr>
                <a:endParaRPr lang="en-US" dirty="0">
                  <a:solidFill>
                    <a:srgbClr val="FF0000"/>
                  </a:solidFill>
                </a:endParaRPr>
              </a:p>
              <a:p>
                <a:pPr marL="0" indent="0" algn="just">
                  <a:buNone/>
                </a:pPr>
                <a:r>
                  <a:rPr lang="en-US" dirty="0"/>
                  <a:t>There are many ways to compute this. </a:t>
                </a:r>
              </a:p>
              <a:p>
                <a:pPr algn="just"/>
                <a:r>
                  <a:rPr lang="en-US" dirty="0"/>
                  <a:t>We could look at each card, one at a time, and each is in a different suit than the previous.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52</m:t>
                        </m:r>
                      </m:num>
                      <m:den>
                        <m:r>
                          <a:rPr lang="en-US" b="0" i="1" smtClean="0">
                            <a:latin typeface="Cambria Math" panose="02040503050406030204" pitchFamily="18" charset="0"/>
                          </a:rPr>
                          <m:t>52</m:t>
                        </m:r>
                      </m:den>
                    </m:f>
                    <m:r>
                      <a:rPr lang="en-US" b="0" i="1" smtClean="0">
                        <a:latin typeface="Cambria Math" panose="02040503050406030204" pitchFamily="18" charset="0"/>
                      </a:rPr>
                      <m:t> ∗ </m:t>
                    </m:r>
                    <m:f>
                      <m:fPr>
                        <m:ctrlPr>
                          <a:rPr lang="en-US" i="1">
                            <a:latin typeface="Cambria Math" panose="02040503050406030204" pitchFamily="18" charset="0"/>
                          </a:rPr>
                        </m:ctrlPr>
                      </m:fPr>
                      <m:num>
                        <m:r>
                          <a:rPr lang="en-US" b="0" i="1" smtClean="0">
                            <a:latin typeface="Cambria Math" panose="02040503050406030204" pitchFamily="18" charset="0"/>
                          </a:rPr>
                          <m:t>39</m:t>
                        </m:r>
                      </m:num>
                      <m:den>
                        <m:r>
                          <a:rPr lang="en-US" b="0" i="1" smtClean="0">
                            <a:latin typeface="Cambria Math" panose="02040503050406030204" pitchFamily="18" charset="0"/>
                          </a:rPr>
                          <m:t>51</m:t>
                        </m:r>
                      </m:den>
                    </m:f>
                    <m:r>
                      <a:rPr lang="en-US" b="0" i="0" smtClean="0">
                        <a:latin typeface="Cambria Math" panose="02040503050406030204" pitchFamily="18" charset="0"/>
                      </a:rPr>
                      <m:t> ∗</m:t>
                    </m:r>
                  </m:oMath>
                </a14:m>
                <a:r>
                  <a:rPr lang="en-US" dirty="0"/>
                  <a:t>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26</m:t>
                        </m:r>
                      </m:num>
                      <m:den>
                        <m:r>
                          <a:rPr lang="en-US" b="0" i="1" smtClean="0">
                            <a:latin typeface="Cambria Math" panose="02040503050406030204" pitchFamily="18" charset="0"/>
                          </a:rPr>
                          <m:t>50</m:t>
                        </m:r>
                      </m:den>
                    </m:f>
                    <m:r>
                      <a:rPr lang="en-US" b="0" i="1" smtClean="0">
                        <a:latin typeface="Cambria Math" panose="02040503050406030204" pitchFamily="18" charset="0"/>
                      </a:rPr>
                      <m:t>  ∗ </m:t>
                    </m:r>
                    <m:f>
                      <m:fPr>
                        <m:ctrlPr>
                          <a:rPr lang="en-US" i="1">
                            <a:latin typeface="Cambria Math" panose="02040503050406030204" pitchFamily="18" charset="0"/>
                          </a:rPr>
                        </m:ctrlPr>
                      </m:fPr>
                      <m:num>
                        <m:r>
                          <a:rPr lang="en-US" b="0" i="1" smtClean="0">
                            <a:latin typeface="Cambria Math" panose="02040503050406030204" pitchFamily="18" charset="0"/>
                          </a:rPr>
                          <m:t>13</m:t>
                        </m:r>
                      </m:num>
                      <m:den>
                        <m:r>
                          <a:rPr lang="en-US" b="0" i="1" smtClean="0">
                            <a:latin typeface="Cambria Math" panose="02040503050406030204" pitchFamily="18" charset="0"/>
                          </a:rPr>
                          <m:t>49</m:t>
                        </m:r>
                      </m:den>
                    </m:f>
                  </m:oMath>
                </a14:m>
                <a:r>
                  <a:rPr lang="en-US" dirty="0"/>
                  <a:t>   =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2197</m:t>
                        </m:r>
                      </m:num>
                      <m:den>
                        <m:r>
                          <a:rPr lang="en-US" b="0" i="1" smtClean="0">
                            <a:latin typeface="Cambria Math" panose="02040503050406030204" pitchFamily="18" charset="0"/>
                          </a:rPr>
                          <m:t>20825</m:t>
                        </m:r>
                      </m:den>
                    </m:f>
                  </m:oMath>
                </a14:m>
                <a:r>
                  <a:rPr lang="en-US" dirty="0"/>
                  <a:t>  or about 10.5%</a:t>
                </a:r>
              </a:p>
              <a:p>
                <a:pPr algn="just"/>
                <a:r>
                  <a:rPr lang="en-US" dirty="0"/>
                  <a:t>We can choose one card from each suit.  </a:t>
                </a:r>
                <a14:m>
                  <m:oMath xmlns:m="http://schemas.openxmlformats.org/officeDocument/2006/math">
                    <m:f>
                      <m:fPr>
                        <m:ctrlPr>
                          <a:rPr lang="en-US" i="1" smtClean="0">
                            <a:latin typeface="Cambria Math" panose="02040503050406030204" pitchFamily="18" charset="0"/>
                          </a:rPr>
                        </m:ctrlPr>
                      </m:fPr>
                      <m:num>
                        <m:d>
                          <m:dPr>
                            <m:ctrlPr>
                              <a:rPr lang="en-US" i="1">
                                <a:solidFill>
                                  <a:srgbClr val="FF0000"/>
                                </a:solidFill>
                                <a:latin typeface="Cambria Math" panose="02040503050406030204" pitchFamily="18" charset="0"/>
                              </a:rPr>
                            </m:ctrlPr>
                          </m:dPr>
                          <m:e>
                            <m:f>
                              <m:fPr>
                                <m:type m:val="noBa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m:t>
                                </m:r>
                              </m:num>
                              <m:den>
                                <m:r>
                                  <a:rPr lang="en-US" i="1">
                                    <a:solidFill>
                                      <a:srgbClr val="FF0000"/>
                                    </a:solidFill>
                                    <a:latin typeface="Cambria Math" panose="02040503050406030204" pitchFamily="18" charset="0"/>
                                  </a:rPr>
                                  <m:t>??</m:t>
                                </m:r>
                              </m:den>
                            </m:f>
                          </m:e>
                        </m:d>
                        <m:r>
                          <a:rPr lang="en-US" i="1">
                            <a:latin typeface="Cambria Math" panose="02040503050406030204" pitchFamily="18" charset="0"/>
                          </a:rPr>
                          <m:t> ∗</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m:t>
                                </m:r>
                              </m:num>
                              <m:den>
                                <m:r>
                                  <a:rPr lang="en-US" i="1">
                                    <a:latin typeface="Cambria Math" panose="02040503050406030204" pitchFamily="18" charset="0"/>
                                  </a:rPr>
                                  <m:t>??</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m:t>
                                </m:r>
                              </m:num>
                              <m:den>
                                <m:r>
                                  <a:rPr lang="en-US" i="1">
                                    <a:latin typeface="Cambria Math" panose="02040503050406030204" pitchFamily="18" charset="0"/>
                                  </a:rPr>
                                  <m:t>??</m:t>
                                </m:r>
                              </m:den>
                            </m:f>
                          </m:e>
                        </m:d>
                        <m:r>
                          <a:rPr lang="en-US">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m:t>
                                </m:r>
                              </m:num>
                              <m:den>
                                <m:r>
                                  <a:rPr lang="en-US" i="1">
                                    <a:latin typeface="Cambria Math" panose="02040503050406030204" pitchFamily="18" charset="0"/>
                                  </a:rPr>
                                  <m:t>??</m:t>
                                </m:r>
                              </m:den>
                            </m:f>
                          </m:e>
                        </m:d>
                      </m:num>
                      <m:den>
                        <m:d>
                          <m:dPr>
                            <m:ctrlPr>
                              <a:rPr lang="en-US" i="1" smtClean="0">
                                <a:solidFill>
                                  <a:srgbClr val="FF0000"/>
                                </a:solidFill>
                                <a:latin typeface="Cambria Math" panose="02040503050406030204" pitchFamily="18" charset="0"/>
                              </a:rPr>
                            </m:ctrlPr>
                          </m:dPr>
                          <m:e>
                            <m:f>
                              <m:fPr>
                                <m:type m:val="noBa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m:t>
                                </m:r>
                              </m:num>
                              <m:den>
                                <m:r>
                                  <a:rPr lang="en-US" i="1">
                                    <a:solidFill>
                                      <a:srgbClr val="FF0000"/>
                                    </a:solidFill>
                                    <a:latin typeface="Cambria Math" panose="02040503050406030204" pitchFamily="18" charset="0"/>
                                  </a:rPr>
                                  <m:t>??</m:t>
                                </m:r>
                              </m:den>
                            </m:f>
                          </m:e>
                        </m:d>
                      </m:den>
                    </m:f>
                  </m:oMath>
                </a14:m>
                <a:endParaRPr lang="en-US" dirty="0"/>
              </a:p>
              <a:p>
                <a:pPr algn="just"/>
                <a:endParaRPr lang="en-US" dirty="0"/>
              </a:p>
              <a:p>
                <a:pPr marL="0" indent="0" algn="just">
                  <a:buNone/>
                </a:pPr>
                <a:r>
                  <a:rPr lang="en-US" dirty="0"/>
                  <a:t>Which do you prefer? Why? Will they give the same answer (they better!).</a:t>
                </a:r>
              </a:p>
              <a:p>
                <a:pPr marL="0" indent="0" algn="just">
                  <a:buNone/>
                </a:pPr>
                <a:r>
                  <a:rPr lang="en-US" dirty="0"/>
                  <a:t>Try to solve it. Note there are 52P4 = 6,497,400 ways to choose 4 cards when order </a:t>
                </a:r>
                <a:r>
                  <a:rPr lang="en-US" dirty="0">
                    <a:solidFill>
                      <a:srgbClr val="FF0000"/>
                    </a:solidFill>
                  </a:rPr>
                  <a:t>DOES</a:t>
                </a:r>
                <a:r>
                  <a:rPr lang="en-US" dirty="0"/>
                  <a:t> matters, and 52C4 = 270,725 ways to choose 4 cards when order </a:t>
                </a:r>
                <a:r>
                  <a:rPr lang="en-US" dirty="0">
                    <a:solidFill>
                      <a:srgbClr val="FF0000"/>
                    </a:solidFill>
                  </a:rPr>
                  <a:t>DOES NOT</a:t>
                </a:r>
                <a:r>
                  <a:rPr lang="en-US" dirty="0"/>
                  <a:t> matter.</a:t>
                </a:r>
              </a:p>
              <a:p>
                <a:pPr marL="0" indent="0" algn="just">
                  <a:buNone/>
                </a:pPr>
                <a:endParaRPr lang="en-US" dirty="0">
                  <a:solidFill>
                    <a:srgbClr val="FF0000"/>
                  </a:solidFill>
                </a:endParaRPr>
              </a:p>
              <a:p>
                <a:pPr marL="0" indent="0" algn="just">
                  <a:buNone/>
                </a:pPr>
                <a:endParaRPr lang="en-US" dirty="0">
                  <a:solidFill>
                    <a:srgbClr val="FF0000"/>
                  </a:solidFill>
                </a:endParaRPr>
              </a:p>
              <a:p>
                <a:pPr marL="0" indent="0" algn="just">
                  <a:buNone/>
                </a:pPr>
                <a:endParaRPr lang="en-US" dirty="0">
                  <a:solidFill>
                    <a:srgbClr val="FF0000"/>
                  </a:solidFill>
                </a:endParaRPr>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168844" y="825455"/>
                <a:ext cx="11334584" cy="5869219"/>
              </a:xfrm>
              <a:blipFill>
                <a:blip r:embed="rId2"/>
                <a:stretch>
                  <a:fillRect l="-1130" t="-1661" r="-1076" b="-831"/>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129</a:t>
            </a:fld>
            <a:endParaRPr lang="en-US"/>
          </a:p>
        </p:txBody>
      </p:sp>
      <p:pic>
        <p:nvPicPr>
          <p:cNvPr id="2050" name="Picture 2" descr="Poker Hands Order - Poker Hand Rankings">
            <a:extLst>
              <a:ext uri="{FF2B5EF4-FFF2-40B4-BE49-F238E27FC236}">
                <a16:creationId xmlns:a16="http://schemas.microsoft.com/office/drawing/2014/main" id="{C06362B2-273B-4905-A9DD-E73B6A843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6912" y="26296"/>
            <a:ext cx="2842292" cy="1598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56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168676" y="281379"/>
            <a:ext cx="11658599" cy="939800"/>
          </a:xfrm>
        </p:spPr>
        <p:txBody>
          <a:bodyPr/>
          <a:lstStyle/>
          <a:p>
            <a:r>
              <a:rPr lang="en-US" b="1" dirty="0">
                <a:solidFill>
                  <a:srgbClr val="FF0000"/>
                </a:solidFill>
              </a:rPr>
              <a:t>Factorial Function and Recursion</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68676" y="1253330"/>
                <a:ext cx="12023324" cy="5391943"/>
              </a:xfrm>
            </p:spPr>
            <p:txBody>
              <a:bodyPr/>
              <a:lstStyle/>
              <a:p>
                <a:pPr marL="0" indent="0">
                  <a:buNone/>
                </a:pPr>
                <a:r>
                  <a:rPr lang="en-US" dirty="0"/>
                  <a:t>Note </a:t>
                </a:r>
                <a14:m>
                  <m:oMath xmlns:m="http://schemas.openxmlformats.org/officeDocument/2006/math">
                    <m:r>
                      <a:rPr lang="en-US" b="0" i="1" smtClean="0">
                        <a:latin typeface="Cambria Math" panose="02040503050406030204" pitchFamily="18" charset="0"/>
                      </a:rPr>
                      <m:t>4!=4 ∗3 ∗2 ∗1=4 ∗</m:t>
                    </m:r>
                    <m:d>
                      <m:dPr>
                        <m:ctrlPr>
                          <a:rPr lang="en-US" b="0" i="1" smtClean="0">
                            <a:latin typeface="Cambria Math" panose="02040503050406030204" pitchFamily="18" charset="0"/>
                          </a:rPr>
                        </m:ctrlPr>
                      </m:dPr>
                      <m:e>
                        <m:r>
                          <a:rPr lang="en-US" b="0" i="1" smtClean="0">
                            <a:latin typeface="Cambria Math" panose="02040503050406030204" pitchFamily="18" charset="0"/>
                          </a:rPr>
                          <m:t>3 ∗2 ∗1</m:t>
                        </m:r>
                      </m:e>
                    </m:d>
                    <m:r>
                      <a:rPr lang="en-US" b="0" i="1" smtClean="0">
                        <a:latin typeface="Cambria Math" panose="02040503050406030204" pitchFamily="18" charset="0"/>
                      </a:rPr>
                      <m:t>=4 ∗3!.</m:t>
                    </m:r>
                  </m:oMath>
                </a14:m>
                <a:endParaRPr lang="en-US" dirty="0"/>
              </a:p>
              <a:p>
                <a:pPr marL="0" indent="0">
                  <a:buNone/>
                </a:pPr>
                <a:endParaRPr lang="en-US" dirty="0"/>
              </a:p>
              <a:p>
                <a:pPr marL="0" indent="0">
                  <a:buNone/>
                </a:pPr>
                <a:r>
                  <a:rPr lang="en-US" dirty="0"/>
                  <a:t>Similarly </a:t>
                </a:r>
                <a14:m>
                  <m:oMath xmlns:m="http://schemas.openxmlformats.org/officeDocument/2006/math">
                    <m:r>
                      <a:rPr lang="en-US" b="0" i="1" smtClean="0">
                        <a:latin typeface="Cambria Math" panose="02040503050406030204" pitchFamily="18" charset="0"/>
                      </a:rPr>
                      <m:t>5!=5 ∗ 4 ∗3 ∗2 ∗1=5∗</m:t>
                    </m:r>
                    <m:d>
                      <m:dPr>
                        <m:ctrlPr>
                          <a:rPr lang="en-US" b="0" i="1" smtClean="0">
                            <a:latin typeface="Cambria Math" panose="02040503050406030204" pitchFamily="18" charset="0"/>
                          </a:rPr>
                        </m:ctrlPr>
                      </m:dPr>
                      <m:e>
                        <m:r>
                          <a:rPr lang="en-US" b="0" i="1" smtClean="0">
                            <a:latin typeface="Cambria Math" panose="02040503050406030204" pitchFamily="18" charset="0"/>
                          </a:rPr>
                          <m:t>4 ∗ 3 ∗2 ∗1</m:t>
                        </m:r>
                      </m:e>
                    </m:d>
                    <m:r>
                      <a:rPr lang="en-US" b="0" i="1" smtClean="0">
                        <a:latin typeface="Cambria Math" panose="02040503050406030204" pitchFamily="18" charset="0"/>
                      </a:rPr>
                      <m:t>=5 ∗4!.</m:t>
                    </m:r>
                  </m:oMath>
                </a14:m>
                <a:endParaRPr lang="en-US" dirty="0"/>
              </a:p>
              <a:p>
                <a:pPr marL="0" indent="0">
                  <a:buNone/>
                </a:pPr>
                <a:endParaRPr lang="en-US" dirty="0"/>
              </a:p>
              <a:p>
                <a:pPr marL="0" indent="0">
                  <a:buNone/>
                </a:pPr>
                <a:r>
                  <a:rPr lang="en-US" dirty="0"/>
                  <a:t>If you know n! it is very easy to find (n+1)!</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 ∗ …∗3 ∗2 ∗1</m:t>
                      </m:r>
                    </m:oMath>
                  </m:oMathPara>
                </a14:m>
                <a:endParaRPr lang="en-US" b="0" i="1" dirty="0">
                  <a:latin typeface="Cambria Math" panose="02040503050406030204" pitchFamily="18" charset="0"/>
                </a:endParaRPr>
              </a:p>
              <a:p>
                <a:pPr marL="0" indent="0">
                  <a:buNone/>
                </a:pPr>
                <a:r>
                  <a:rPr lang="en-US" b="0" dirty="0"/>
                  <a:t>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 …∗3 ∗2 ∗1</m:t>
                        </m:r>
                      </m:e>
                    </m:d>
                  </m:oMath>
                </a14:m>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      </m:t>
                      </m:r>
                    </m:oMath>
                  </m:oMathPara>
                </a14:m>
                <a:endParaRPr lang="en-US" dirty="0"/>
              </a:p>
              <a:p>
                <a:pPr marL="0" indent="0">
                  <a:buNone/>
                </a:pPr>
                <a:endParaRPr lang="en-US" dirty="0"/>
              </a:p>
              <a:p>
                <a:pPr marL="0" indent="0">
                  <a:buNone/>
                </a:pPr>
                <a:r>
                  <a:rPr lang="en-US" dirty="0"/>
                  <a:t>(If you have seen Fibonacci numbers, another example of a recurrence.)</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168676" y="1253330"/>
                <a:ext cx="12023324" cy="5391943"/>
              </a:xfrm>
              <a:blipFill>
                <a:blip r:embed="rId2"/>
                <a:stretch>
                  <a:fillRect l="-1065" t="-1923" b="-2149"/>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2324104E-5754-409F-8B77-12D3A91E64B4}"/>
              </a:ext>
            </a:extLst>
          </p:cNvPr>
          <p:cNvSpPr>
            <a:spLocks noGrp="1"/>
          </p:cNvSpPr>
          <p:nvPr>
            <p:ph type="sldNum" sz="quarter" idx="12"/>
          </p:nvPr>
        </p:nvSpPr>
        <p:spPr/>
        <p:txBody>
          <a:bodyPr/>
          <a:lstStyle/>
          <a:p>
            <a:fld id="{EB480566-E5A3-49BF-82EA-4C4B115FBFF6}" type="slidenum">
              <a:rPr lang="en-US" smtClean="0"/>
              <a:t>13</a:t>
            </a:fld>
            <a:endParaRPr lang="en-US"/>
          </a:p>
        </p:txBody>
      </p:sp>
    </p:spTree>
    <p:extLst>
      <p:ext uri="{BB962C8B-B14F-4D97-AF65-F5344CB8AC3E}">
        <p14:creationId xmlns:p14="http://schemas.microsoft.com/office/powerpoint/2010/main" val="152828671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168844" y="26296"/>
            <a:ext cx="11489755" cy="825960"/>
          </a:xfrm>
        </p:spPr>
        <p:txBody>
          <a:bodyPr/>
          <a:lstStyle/>
          <a:p>
            <a:r>
              <a:rPr lang="en-US" b="1" dirty="0">
                <a:solidFill>
                  <a:srgbClr val="FF0000"/>
                </a:solidFill>
              </a:rPr>
              <a:t>Aces 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68844" y="825455"/>
                <a:ext cx="11334584" cy="5869219"/>
              </a:xfrm>
            </p:spPr>
            <p:txBody>
              <a:bodyPr>
                <a:normAutofit/>
              </a:bodyPr>
              <a:lstStyle/>
              <a:p>
                <a:pPr marL="0" indent="0" algn="just">
                  <a:buNone/>
                </a:pPr>
                <a:r>
                  <a:rPr lang="en-US" dirty="0">
                    <a:solidFill>
                      <a:srgbClr val="FF0000"/>
                    </a:solidFill>
                  </a:rPr>
                  <a:t>What is the probability the last four cards are in different suits?</a:t>
                </a:r>
              </a:p>
              <a:p>
                <a:pPr marL="0" indent="0" algn="just">
                  <a:buNone/>
                </a:pPr>
                <a:endParaRPr lang="en-US" dirty="0">
                  <a:solidFill>
                    <a:srgbClr val="FF0000"/>
                  </a:solidFill>
                </a:endParaRPr>
              </a:p>
              <a:p>
                <a:pPr marL="0" indent="0" algn="just">
                  <a:buNone/>
                </a:pPr>
                <a:r>
                  <a:rPr lang="en-US" dirty="0"/>
                  <a:t>There are many ways to compute this. </a:t>
                </a:r>
              </a:p>
              <a:p>
                <a:pPr algn="just"/>
                <a:r>
                  <a:rPr lang="en-US" dirty="0"/>
                  <a:t>We could look at each card, one at a time, and each is in a different suit than the previous.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52</m:t>
                        </m:r>
                      </m:num>
                      <m:den>
                        <m:r>
                          <a:rPr lang="en-US" b="0" i="1" smtClean="0">
                            <a:latin typeface="Cambria Math" panose="02040503050406030204" pitchFamily="18" charset="0"/>
                          </a:rPr>
                          <m:t>52</m:t>
                        </m:r>
                      </m:den>
                    </m:f>
                    <m:r>
                      <a:rPr lang="en-US" b="0" i="1" smtClean="0">
                        <a:latin typeface="Cambria Math" panose="02040503050406030204" pitchFamily="18" charset="0"/>
                      </a:rPr>
                      <m:t> ∗ </m:t>
                    </m:r>
                    <m:f>
                      <m:fPr>
                        <m:ctrlPr>
                          <a:rPr lang="en-US" i="1">
                            <a:latin typeface="Cambria Math" panose="02040503050406030204" pitchFamily="18" charset="0"/>
                          </a:rPr>
                        </m:ctrlPr>
                      </m:fPr>
                      <m:num>
                        <m:r>
                          <a:rPr lang="en-US" b="0" i="1" smtClean="0">
                            <a:latin typeface="Cambria Math" panose="02040503050406030204" pitchFamily="18" charset="0"/>
                          </a:rPr>
                          <m:t>39</m:t>
                        </m:r>
                      </m:num>
                      <m:den>
                        <m:r>
                          <a:rPr lang="en-US" b="0" i="1" smtClean="0">
                            <a:latin typeface="Cambria Math" panose="02040503050406030204" pitchFamily="18" charset="0"/>
                          </a:rPr>
                          <m:t>51</m:t>
                        </m:r>
                      </m:den>
                    </m:f>
                    <m:r>
                      <a:rPr lang="en-US" b="0" i="0" smtClean="0">
                        <a:latin typeface="Cambria Math" panose="02040503050406030204" pitchFamily="18" charset="0"/>
                      </a:rPr>
                      <m:t> ∗</m:t>
                    </m:r>
                  </m:oMath>
                </a14:m>
                <a:r>
                  <a:rPr lang="en-US" dirty="0"/>
                  <a:t>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26</m:t>
                        </m:r>
                      </m:num>
                      <m:den>
                        <m:r>
                          <a:rPr lang="en-US" b="0" i="1" smtClean="0">
                            <a:latin typeface="Cambria Math" panose="02040503050406030204" pitchFamily="18" charset="0"/>
                          </a:rPr>
                          <m:t>50</m:t>
                        </m:r>
                      </m:den>
                    </m:f>
                    <m:r>
                      <a:rPr lang="en-US" b="0" i="1" smtClean="0">
                        <a:latin typeface="Cambria Math" panose="02040503050406030204" pitchFamily="18" charset="0"/>
                      </a:rPr>
                      <m:t>  ∗ </m:t>
                    </m:r>
                    <m:f>
                      <m:fPr>
                        <m:ctrlPr>
                          <a:rPr lang="en-US" i="1">
                            <a:latin typeface="Cambria Math" panose="02040503050406030204" pitchFamily="18" charset="0"/>
                          </a:rPr>
                        </m:ctrlPr>
                      </m:fPr>
                      <m:num>
                        <m:r>
                          <a:rPr lang="en-US" b="0" i="1" smtClean="0">
                            <a:latin typeface="Cambria Math" panose="02040503050406030204" pitchFamily="18" charset="0"/>
                          </a:rPr>
                          <m:t>13</m:t>
                        </m:r>
                      </m:num>
                      <m:den>
                        <m:r>
                          <a:rPr lang="en-US" b="0" i="1" smtClean="0">
                            <a:latin typeface="Cambria Math" panose="02040503050406030204" pitchFamily="18" charset="0"/>
                          </a:rPr>
                          <m:t>49</m:t>
                        </m:r>
                      </m:den>
                    </m:f>
                  </m:oMath>
                </a14:m>
                <a:r>
                  <a:rPr lang="en-US" dirty="0"/>
                  <a:t>   =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2197</m:t>
                        </m:r>
                      </m:num>
                      <m:den>
                        <m:r>
                          <a:rPr lang="en-US" b="0" i="1" smtClean="0">
                            <a:latin typeface="Cambria Math" panose="02040503050406030204" pitchFamily="18" charset="0"/>
                          </a:rPr>
                          <m:t>20825</m:t>
                        </m:r>
                      </m:den>
                    </m:f>
                  </m:oMath>
                </a14:m>
                <a:r>
                  <a:rPr lang="en-US" dirty="0"/>
                  <a:t>  or about 10.5%</a:t>
                </a:r>
              </a:p>
              <a:p>
                <a:pPr algn="just"/>
                <a:r>
                  <a:rPr lang="en-US" dirty="0"/>
                  <a:t>We can choose one card from each suit..  </a:t>
                </a:r>
                <a14:m>
                  <m:oMath xmlns:m="http://schemas.openxmlformats.org/officeDocument/2006/math">
                    <m:f>
                      <m:fPr>
                        <m:ctrlPr>
                          <a:rPr lang="en-US" i="1">
                            <a:latin typeface="Cambria Math" panose="02040503050406030204" pitchFamily="18" charset="0"/>
                          </a:rPr>
                        </m:ctrlPr>
                      </m:fPr>
                      <m:num>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b="0" i="1" smtClean="0">
                                    <a:latin typeface="Cambria Math" panose="02040503050406030204" pitchFamily="18" charset="0"/>
                                  </a:rPr>
                                  <m:t>13</m:t>
                                </m:r>
                              </m:num>
                              <m:den>
                                <m:r>
                                  <a:rPr lang="en-US" b="0" i="1" smtClean="0">
                                    <a:latin typeface="Cambria Math" panose="02040503050406030204" pitchFamily="18" charset="0"/>
                                  </a:rPr>
                                  <m:t>1</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13</m:t>
                                </m:r>
                              </m:num>
                              <m:den>
                                <m:r>
                                  <a:rPr lang="en-US" i="1">
                                    <a:latin typeface="Cambria Math" panose="02040503050406030204" pitchFamily="18" charset="0"/>
                                  </a:rPr>
                                  <m:t>1</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13</m:t>
                                </m:r>
                              </m:num>
                              <m:den>
                                <m:r>
                                  <a:rPr lang="en-US" i="1">
                                    <a:latin typeface="Cambria Math" panose="02040503050406030204" pitchFamily="18" charset="0"/>
                                  </a:rPr>
                                  <m:t>1</m:t>
                                </m:r>
                              </m:den>
                            </m:f>
                          </m:e>
                        </m:d>
                        <m:r>
                          <a:rPr lang="en-US">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13</m:t>
                                </m:r>
                              </m:num>
                              <m:den>
                                <m:r>
                                  <a:rPr lang="en-US" i="1">
                                    <a:latin typeface="Cambria Math" panose="02040503050406030204" pitchFamily="18" charset="0"/>
                                  </a:rPr>
                                  <m:t>1</m:t>
                                </m:r>
                              </m:den>
                            </m:f>
                          </m:e>
                        </m:d>
                      </m:num>
                      <m:den>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b="0" i="1" smtClean="0">
                                    <a:latin typeface="Cambria Math" panose="02040503050406030204" pitchFamily="18" charset="0"/>
                                  </a:rPr>
                                  <m:t>52</m:t>
                                </m:r>
                              </m:num>
                              <m:den>
                                <m:r>
                                  <a:rPr lang="en-US" b="0" i="1" smtClean="0">
                                    <a:latin typeface="Cambria Math" panose="02040503050406030204" pitchFamily="18" charset="0"/>
                                  </a:rPr>
                                  <m:t>4</m:t>
                                </m:r>
                              </m:den>
                            </m:f>
                          </m:e>
                        </m:d>
                      </m:den>
                    </m:f>
                  </m:oMath>
                </a14:m>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2197</m:t>
                        </m:r>
                      </m:num>
                      <m:den>
                        <m:r>
                          <a:rPr lang="en-US" i="1">
                            <a:latin typeface="Cambria Math" panose="02040503050406030204" pitchFamily="18" charset="0"/>
                          </a:rPr>
                          <m:t>20825</m:t>
                        </m:r>
                      </m:den>
                    </m:f>
                  </m:oMath>
                </a14:m>
                <a:r>
                  <a:rPr lang="en-US" dirty="0"/>
                  <a:t>.</a:t>
                </a:r>
              </a:p>
              <a:p>
                <a:pPr algn="just"/>
                <a:endParaRPr lang="en-US" dirty="0"/>
              </a:p>
              <a:p>
                <a:pPr marL="0" indent="0" algn="just">
                  <a:buNone/>
                </a:pPr>
                <a:r>
                  <a:rPr lang="en-US" dirty="0"/>
                  <a:t>Always good to calculate something two different ways!</a:t>
                </a:r>
              </a:p>
              <a:p>
                <a:pPr marL="0" indent="0" algn="just">
                  <a:buNone/>
                </a:pPr>
                <a:endParaRPr lang="en-US" dirty="0">
                  <a:solidFill>
                    <a:srgbClr val="FF0000"/>
                  </a:solidFill>
                </a:endParaRPr>
              </a:p>
              <a:p>
                <a:pPr marL="0" indent="0" algn="just">
                  <a:buNone/>
                </a:pPr>
                <a:r>
                  <a:rPr lang="en-US" dirty="0">
                    <a:solidFill>
                      <a:srgbClr val="FF0000"/>
                    </a:solidFill>
                  </a:rPr>
                  <a:t>Also, if you can, test with a computer program!!!</a:t>
                </a:r>
              </a:p>
              <a:p>
                <a:pPr marL="0" indent="0" algn="just">
                  <a:buNone/>
                </a:pPr>
                <a:endParaRPr lang="en-US" dirty="0">
                  <a:solidFill>
                    <a:srgbClr val="FF0000"/>
                  </a:solidFill>
                </a:endParaRPr>
              </a:p>
              <a:p>
                <a:pPr marL="0" indent="0" algn="just">
                  <a:buNone/>
                </a:pPr>
                <a:endParaRPr lang="en-US" dirty="0">
                  <a:solidFill>
                    <a:srgbClr val="FF0000"/>
                  </a:solidFill>
                </a:endParaRPr>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168844" y="825455"/>
                <a:ext cx="11334584" cy="5869219"/>
              </a:xfrm>
              <a:blipFill>
                <a:blip r:embed="rId2"/>
                <a:stretch>
                  <a:fillRect l="-1130" t="-1661" r="-1076"/>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130</a:t>
            </a:fld>
            <a:endParaRPr lang="en-US"/>
          </a:p>
        </p:txBody>
      </p:sp>
      <p:pic>
        <p:nvPicPr>
          <p:cNvPr id="2050" name="Picture 2" descr="Poker Hands Order - Poker Hand Rankings">
            <a:extLst>
              <a:ext uri="{FF2B5EF4-FFF2-40B4-BE49-F238E27FC236}">
                <a16:creationId xmlns:a16="http://schemas.microsoft.com/office/drawing/2014/main" id="{C06362B2-273B-4905-A9DD-E73B6A843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6912" y="26296"/>
            <a:ext cx="2842292" cy="1598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82563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168844" y="26296"/>
            <a:ext cx="11489755" cy="825960"/>
          </a:xfrm>
        </p:spPr>
        <p:txBody>
          <a:bodyPr/>
          <a:lstStyle/>
          <a:p>
            <a:r>
              <a:rPr lang="en-US" b="1" dirty="0">
                <a:solidFill>
                  <a:srgbClr val="FF0000"/>
                </a:solidFill>
              </a:rPr>
              <a:t>Aces Up</a:t>
            </a:r>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68844" y="825455"/>
            <a:ext cx="11334584" cy="5869219"/>
          </a:xfrm>
        </p:spPr>
        <p:txBody>
          <a:bodyPr>
            <a:normAutofit/>
          </a:bodyPr>
          <a:lstStyle/>
          <a:p>
            <a:pPr marL="0" indent="0" algn="just">
              <a:buNone/>
            </a:pPr>
            <a:r>
              <a:rPr lang="en-US" dirty="0">
                <a:solidFill>
                  <a:srgbClr val="FF0000"/>
                </a:solidFill>
              </a:rPr>
              <a:t>What is the probability the last four cards are in different suits?</a:t>
            </a:r>
          </a:p>
          <a:p>
            <a:pPr marL="0" indent="0" algn="just">
              <a:buNone/>
            </a:pPr>
            <a:endParaRPr lang="en-US" dirty="0">
              <a:solidFill>
                <a:srgbClr val="FF0000"/>
              </a:solidFill>
            </a:endParaRPr>
          </a:p>
          <a:p>
            <a:pPr marL="0" indent="0" algn="just">
              <a:buNone/>
            </a:pPr>
            <a:endParaRPr lang="en-US" dirty="0">
              <a:solidFill>
                <a:srgbClr val="FF0000"/>
              </a:solidFill>
            </a:endParaRPr>
          </a:p>
          <a:p>
            <a:pPr marL="0" indent="0" algn="just">
              <a:buNone/>
            </a:pPr>
            <a:endParaRPr lang="en-US" dirty="0">
              <a:solidFill>
                <a:srgbClr val="FF0000"/>
              </a:solidFill>
            </a:endParaRPr>
          </a:p>
        </p:txBody>
      </p:sp>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131</a:t>
            </a:fld>
            <a:endParaRPr lang="en-US"/>
          </a:p>
        </p:txBody>
      </p:sp>
      <p:pic>
        <p:nvPicPr>
          <p:cNvPr id="2050" name="Picture 2" descr="Poker Hands Order - Poker Hand Rankings">
            <a:extLst>
              <a:ext uri="{FF2B5EF4-FFF2-40B4-BE49-F238E27FC236}">
                <a16:creationId xmlns:a16="http://schemas.microsoft.com/office/drawing/2014/main" id="{C06362B2-273B-4905-A9DD-E73B6A843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6912" y="26296"/>
            <a:ext cx="2842292" cy="15983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40F5D25-26CE-499F-95E3-C733A605EE97}"/>
              </a:ext>
            </a:extLst>
          </p:cNvPr>
          <p:cNvPicPr>
            <a:picLocks noChangeAspect="1"/>
          </p:cNvPicPr>
          <p:nvPr/>
        </p:nvPicPr>
        <p:blipFill>
          <a:blip r:embed="rId3"/>
          <a:stretch>
            <a:fillRect/>
          </a:stretch>
        </p:blipFill>
        <p:spPr>
          <a:xfrm>
            <a:off x="290668" y="1495159"/>
            <a:ext cx="8501163" cy="4461757"/>
          </a:xfrm>
          <a:prstGeom prst="rect">
            <a:avLst/>
          </a:prstGeom>
        </p:spPr>
      </p:pic>
    </p:spTree>
    <p:extLst>
      <p:ext uri="{BB962C8B-B14F-4D97-AF65-F5344CB8AC3E}">
        <p14:creationId xmlns:p14="http://schemas.microsoft.com/office/powerpoint/2010/main" val="402934845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168844" y="26296"/>
            <a:ext cx="11489755" cy="825960"/>
          </a:xfrm>
        </p:spPr>
        <p:txBody>
          <a:bodyPr/>
          <a:lstStyle/>
          <a:p>
            <a:r>
              <a:rPr lang="en-US" b="1" dirty="0">
                <a:solidFill>
                  <a:srgbClr val="FF0000"/>
                </a:solidFill>
              </a:rPr>
              <a:t>Aces Up</a:t>
            </a:r>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68844" y="825455"/>
            <a:ext cx="11334584" cy="5869219"/>
          </a:xfrm>
        </p:spPr>
        <p:txBody>
          <a:bodyPr>
            <a:normAutofit/>
          </a:bodyPr>
          <a:lstStyle/>
          <a:p>
            <a:pPr marL="0" indent="0" algn="just">
              <a:buNone/>
            </a:pPr>
            <a:r>
              <a:rPr lang="en-US" dirty="0">
                <a:solidFill>
                  <a:srgbClr val="FF0000"/>
                </a:solidFill>
              </a:rPr>
              <a:t>What is the probability the last four cards are in different suits?</a:t>
            </a:r>
          </a:p>
          <a:p>
            <a:pPr marL="0" indent="0" algn="just">
              <a:buNone/>
            </a:pPr>
            <a:endParaRPr lang="en-US" dirty="0">
              <a:solidFill>
                <a:srgbClr val="FF0000"/>
              </a:solidFill>
            </a:endParaRPr>
          </a:p>
          <a:p>
            <a:pPr marL="0" indent="0" algn="just">
              <a:buNone/>
            </a:pPr>
            <a:endParaRPr lang="en-US" dirty="0">
              <a:solidFill>
                <a:srgbClr val="FF0000"/>
              </a:solidFill>
            </a:endParaRPr>
          </a:p>
          <a:p>
            <a:pPr marL="0" indent="0" algn="just">
              <a:buNone/>
            </a:pPr>
            <a:endParaRPr lang="en-US" dirty="0">
              <a:solidFill>
                <a:srgbClr val="FF0000"/>
              </a:solidFill>
            </a:endParaRPr>
          </a:p>
        </p:txBody>
      </p:sp>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132</a:t>
            </a:fld>
            <a:endParaRPr lang="en-US"/>
          </a:p>
        </p:txBody>
      </p:sp>
      <p:pic>
        <p:nvPicPr>
          <p:cNvPr id="2050" name="Picture 2" descr="Poker Hands Order - Poker Hand Rankings">
            <a:extLst>
              <a:ext uri="{FF2B5EF4-FFF2-40B4-BE49-F238E27FC236}">
                <a16:creationId xmlns:a16="http://schemas.microsoft.com/office/drawing/2014/main" id="{C06362B2-273B-4905-A9DD-E73B6A843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6912" y="26296"/>
            <a:ext cx="2842292" cy="15983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0A6A093-ECB5-438B-B324-EB4B416AC9AD}"/>
              </a:ext>
            </a:extLst>
          </p:cNvPr>
          <p:cNvPicPr>
            <a:picLocks noChangeAspect="1"/>
          </p:cNvPicPr>
          <p:nvPr/>
        </p:nvPicPr>
        <p:blipFill>
          <a:blip r:embed="rId3"/>
          <a:stretch>
            <a:fillRect/>
          </a:stretch>
        </p:blipFill>
        <p:spPr>
          <a:xfrm>
            <a:off x="403607" y="1470643"/>
            <a:ext cx="9290809" cy="5152046"/>
          </a:xfrm>
          <a:prstGeom prst="rect">
            <a:avLst/>
          </a:prstGeom>
        </p:spPr>
      </p:pic>
    </p:spTree>
    <p:extLst>
      <p:ext uri="{BB962C8B-B14F-4D97-AF65-F5344CB8AC3E}">
        <p14:creationId xmlns:p14="http://schemas.microsoft.com/office/powerpoint/2010/main" val="70975183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603849" y="26296"/>
            <a:ext cx="11054750" cy="825960"/>
          </a:xfrm>
        </p:spPr>
        <p:txBody>
          <a:bodyPr/>
          <a:lstStyle/>
          <a:p>
            <a:r>
              <a:rPr lang="en-US" b="1" dirty="0">
                <a:solidFill>
                  <a:srgbClr val="FF0000"/>
                </a:solidFill>
              </a:rPr>
              <a:t>Recap</a:t>
            </a:r>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603849" y="852255"/>
            <a:ext cx="11334584" cy="5869219"/>
          </a:xfrm>
        </p:spPr>
        <p:txBody>
          <a:bodyPr>
            <a:normAutofit fontScale="92500" lnSpcReduction="10000"/>
          </a:bodyPr>
          <a:lstStyle/>
          <a:p>
            <a:pPr algn="just"/>
            <a:r>
              <a:rPr lang="en-US" dirty="0"/>
              <a:t>Often more than one way to compute an answer.</a:t>
            </a:r>
          </a:p>
          <a:p>
            <a:pPr algn="just"/>
            <a:endParaRPr lang="en-US" dirty="0"/>
          </a:p>
          <a:p>
            <a:pPr algn="just"/>
            <a:r>
              <a:rPr lang="en-US" dirty="0"/>
              <a:t>Break a complicated probability into a sum of simpler probabilities; important that the cases are disjoint and cover all the possibilities.</a:t>
            </a:r>
          </a:p>
          <a:p>
            <a:pPr algn="just"/>
            <a:endParaRPr lang="en-US" dirty="0"/>
          </a:p>
          <a:p>
            <a:pPr algn="just"/>
            <a:r>
              <a:rPr lang="en-US" dirty="0"/>
              <a:t>Tremendous power in using </a:t>
            </a:r>
            <a:r>
              <a:rPr lang="en-US" dirty="0" err="1"/>
              <a:t>nCr</a:t>
            </a:r>
            <a:r>
              <a:rPr lang="en-US" dirty="0"/>
              <a:t> to compute the number of combinations.</a:t>
            </a:r>
          </a:p>
          <a:p>
            <a:pPr algn="just"/>
            <a:endParaRPr lang="en-US" dirty="0"/>
          </a:p>
          <a:p>
            <a:pPr algn="just"/>
            <a:r>
              <a:rPr lang="en-US" dirty="0"/>
              <a:t>Frequently there are smaller effects / lower order terms that you TECHNICALLY need to have the right answer, but they change things by a negligible amount….</a:t>
            </a:r>
          </a:p>
          <a:p>
            <a:pPr algn="just"/>
            <a:endParaRPr lang="en-US" dirty="0"/>
          </a:p>
          <a:p>
            <a:pPr algn="just"/>
            <a:r>
              <a:rPr lang="en-US" dirty="0"/>
              <a:t>If you can compute something two ways, do so – a great way to check your work!</a:t>
            </a:r>
          </a:p>
          <a:p>
            <a:pPr algn="just"/>
            <a:endParaRPr lang="en-US" dirty="0"/>
          </a:p>
          <a:p>
            <a:pPr algn="just"/>
            <a:r>
              <a:rPr lang="en-US" dirty="0"/>
              <a:t>If you can write a computer program to test your work that is OUTSTANDING!</a:t>
            </a:r>
          </a:p>
          <a:p>
            <a:pPr marL="0" indent="0" algn="just">
              <a:buNone/>
            </a:pPr>
            <a:endParaRPr lang="en-US" dirty="0">
              <a:solidFill>
                <a:srgbClr val="FF0000"/>
              </a:solidFill>
            </a:endParaRPr>
          </a:p>
        </p:txBody>
      </p:sp>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133</a:t>
            </a:fld>
            <a:endParaRPr lang="en-US"/>
          </a:p>
        </p:txBody>
      </p:sp>
      <p:pic>
        <p:nvPicPr>
          <p:cNvPr id="6" name="Picture 6" descr="Informal Bridge – The Village Centre">
            <a:extLst>
              <a:ext uri="{FF2B5EF4-FFF2-40B4-BE49-F238E27FC236}">
                <a16:creationId xmlns:a16="http://schemas.microsoft.com/office/drawing/2014/main" id="{AC97ED5C-FAAC-41B3-B580-EA96F74783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3132" y="136525"/>
            <a:ext cx="2388868" cy="176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26905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Sneetches Cliparts, Download Free Clip Art, Free Clip Art on ...">
            <a:extLst>
              <a:ext uri="{FF2B5EF4-FFF2-40B4-BE49-F238E27FC236}">
                <a16:creationId xmlns:a16="http://schemas.microsoft.com/office/drawing/2014/main" id="{D010A534-4FFC-40C3-8518-8B560588D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57425" cy="2028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55BC218-590B-48E1-A97B-CE7A34BF5686}"/>
              </a:ext>
            </a:extLst>
          </p:cNvPr>
          <p:cNvSpPr>
            <a:spLocks noGrp="1"/>
          </p:cNvSpPr>
          <p:nvPr>
            <p:ph type="title"/>
          </p:nvPr>
        </p:nvSpPr>
        <p:spPr>
          <a:xfrm>
            <a:off x="272155" y="205327"/>
            <a:ext cx="11019501" cy="1325563"/>
          </a:xfrm>
        </p:spPr>
        <p:txBody>
          <a:bodyPr>
            <a:normAutofit fontScale="90000"/>
          </a:bodyPr>
          <a:lstStyle/>
          <a:p>
            <a:r>
              <a:rPr lang="en-US" sz="8000" dirty="0">
                <a:solidFill>
                  <a:srgbClr val="7030A0"/>
                </a:solidFill>
              </a:rPr>
              <a:t>         </a:t>
            </a:r>
            <a:r>
              <a:rPr lang="en-US" sz="6800" dirty="0">
                <a:solidFill>
                  <a:srgbClr val="7030A0"/>
                </a:solidFill>
              </a:rPr>
              <a:t>Part VIII: Advanced </a:t>
            </a:r>
            <a:br>
              <a:rPr lang="en-US" sz="6800" dirty="0">
                <a:solidFill>
                  <a:srgbClr val="7030A0"/>
                </a:solidFill>
              </a:rPr>
            </a:br>
            <a:r>
              <a:rPr lang="en-US" sz="6800" dirty="0">
                <a:solidFill>
                  <a:srgbClr val="7030A0"/>
                </a:solidFill>
              </a:rPr>
              <a:t>		Bridge and Poker Hands</a:t>
            </a:r>
          </a:p>
        </p:txBody>
      </p:sp>
      <p:pic>
        <p:nvPicPr>
          <p:cNvPr id="6" name="Picture 5">
            <a:extLst>
              <a:ext uri="{FF2B5EF4-FFF2-40B4-BE49-F238E27FC236}">
                <a16:creationId xmlns:a16="http://schemas.microsoft.com/office/drawing/2014/main" id="{B0868C49-A1DC-43BC-A1F4-2F104BA33DF6}"/>
              </a:ext>
            </a:extLst>
          </p:cNvPr>
          <p:cNvPicPr>
            <a:picLocks noChangeAspect="1"/>
          </p:cNvPicPr>
          <p:nvPr/>
        </p:nvPicPr>
        <p:blipFill>
          <a:blip r:embed="rId3"/>
          <a:stretch>
            <a:fillRect/>
          </a:stretch>
        </p:blipFill>
        <p:spPr>
          <a:xfrm>
            <a:off x="9705814" y="36845"/>
            <a:ext cx="2486186" cy="1085518"/>
          </a:xfrm>
          <a:prstGeom prst="rect">
            <a:avLst/>
          </a:prstGeom>
        </p:spPr>
      </p:pic>
      <p:sp>
        <p:nvSpPr>
          <p:cNvPr id="4" name="Rectangle 3">
            <a:extLst>
              <a:ext uri="{FF2B5EF4-FFF2-40B4-BE49-F238E27FC236}">
                <a16:creationId xmlns:a16="http://schemas.microsoft.com/office/drawing/2014/main" id="{2B047F78-765C-4031-889C-CD40B2144A1B}"/>
              </a:ext>
            </a:extLst>
          </p:cNvPr>
          <p:cNvSpPr/>
          <p:nvPr/>
        </p:nvSpPr>
        <p:spPr>
          <a:xfrm>
            <a:off x="2067387" y="4461152"/>
            <a:ext cx="8057225" cy="923330"/>
          </a:xfrm>
          <a:prstGeom prst="rect">
            <a:avLst/>
          </a:prstGeom>
        </p:spPr>
        <p:txBody>
          <a:bodyPr wrap="square">
            <a:spAutoFit/>
          </a:bodyPr>
          <a:lstStyle/>
          <a:p>
            <a:r>
              <a:rPr lang="en-US" dirty="0">
                <a:hlinkClick r:id="rId4"/>
              </a:rPr>
              <a:t>https://web.williams.edu/Mathematics/sjmiller/public_html/math/talks/talks.html</a:t>
            </a:r>
            <a:endParaRPr lang="en-US" dirty="0"/>
          </a:p>
          <a:p>
            <a:endParaRPr lang="en-US" dirty="0"/>
          </a:p>
          <a:p>
            <a:pPr algn="ctr"/>
            <a:r>
              <a:rPr lang="en-US" dirty="0">
                <a:solidFill>
                  <a:srgbClr val="7030A0"/>
                </a:solidFill>
              </a:rPr>
              <a:t>Steven J Miller – Williams College – sjm1@williams.edu</a:t>
            </a:r>
          </a:p>
        </p:txBody>
      </p:sp>
      <p:sp>
        <p:nvSpPr>
          <p:cNvPr id="5" name="Slide Number Placeholder 4">
            <a:extLst>
              <a:ext uri="{FF2B5EF4-FFF2-40B4-BE49-F238E27FC236}">
                <a16:creationId xmlns:a16="http://schemas.microsoft.com/office/drawing/2014/main" id="{6E797C61-892A-47A4-A572-7013DEAA2757}"/>
              </a:ext>
            </a:extLst>
          </p:cNvPr>
          <p:cNvSpPr>
            <a:spLocks noGrp="1"/>
          </p:cNvSpPr>
          <p:nvPr>
            <p:ph type="sldNum" sz="quarter" idx="12"/>
          </p:nvPr>
        </p:nvSpPr>
        <p:spPr/>
        <p:txBody>
          <a:bodyPr/>
          <a:lstStyle/>
          <a:p>
            <a:fld id="{EB480566-E5A3-49BF-82EA-4C4B115FBFF6}" type="slidenum">
              <a:rPr lang="en-US" smtClean="0"/>
              <a:t>134</a:t>
            </a:fld>
            <a:endParaRPr lang="en-US"/>
          </a:p>
        </p:txBody>
      </p:sp>
      <p:pic>
        <p:nvPicPr>
          <p:cNvPr id="1026" name="Picture 2" descr="Playing Cards - 13 Hearts - Royalty-free King Of Hearts Stock Photo">
            <a:extLst>
              <a:ext uri="{FF2B5EF4-FFF2-40B4-BE49-F238E27FC236}">
                <a16:creationId xmlns:a16="http://schemas.microsoft.com/office/drawing/2014/main" id="{D55ED782-B405-4408-A9D0-1F53DC8A99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369" y="2867024"/>
            <a:ext cx="10558507" cy="12167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17974DB-0F99-4DA4-AE7E-AF9529FABB05}"/>
              </a:ext>
            </a:extLst>
          </p:cNvPr>
          <p:cNvPicPr>
            <a:picLocks noChangeAspect="1"/>
          </p:cNvPicPr>
          <p:nvPr/>
        </p:nvPicPr>
        <p:blipFill>
          <a:blip r:embed="rId6"/>
          <a:stretch>
            <a:fillRect/>
          </a:stretch>
        </p:blipFill>
        <p:spPr>
          <a:xfrm>
            <a:off x="0" y="5485936"/>
            <a:ext cx="1539373" cy="1371719"/>
          </a:xfrm>
          <a:prstGeom prst="rect">
            <a:avLst/>
          </a:prstGeom>
        </p:spPr>
      </p:pic>
    </p:spTree>
    <p:extLst>
      <p:ext uri="{BB962C8B-B14F-4D97-AF65-F5344CB8AC3E}">
        <p14:creationId xmlns:p14="http://schemas.microsoft.com/office/powerpoint/2010/main" val="342069952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lstStyle/>
          <a:p>
            <a:r>
              <a:rPr lang="en-US" b="1" dirty="0">
                <a:solidFill>
                  <a:srgbClr val="FF0000"/>
                </a:solidFill>
              </a:rPr>
              <a:t>Review: </a:t>
            </a:r>
            <a:r>
              <a:rPr lang="en-US" b="1" dirty="0" err="1">
                <a:solidFill>
                  <a:srgbClr val="FF0000"/>
                </a:solidFill>
              </a:rPr>
              <a:t>nCr</a:t>
            </a:r>
            <a:endParaRPr lang="en-US" b="1" dirty="0">
              <a:solidFill>
                <a:srgbClr val="FF00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5877972"/>
              </a:xfrm>
            </p:spPr>
            <p:txBody>
              <a:bodyPr>
                <a:normAutofit/>
              </a:bodyPr>
              <a:lstStyle/>
              <a:p>
                <a:pPr marL="0" indent="0" algn="just">
                  <a:buNone/>
                </a:pPr>
                <a:endParaRPr lang="en-US" dirty="0"/>
              </a:p>
              <a:p>
                <a:pPr marL="0" indent="0" algn="just">
                  <a:buNone/>
                </a:pPr>
                <a:r>
                  <a:rPr lang="en-US" dirty="0"/>
                  <a:t>Recall the combinatorial function </a:t>
                </a:r>
                <a:r>
                  <a:rPr lang="en-US" dirty="0" err="1"/>
                  <a:t>nCr</a:t>
                </a:r>
                <a:r>
                  <a:rPr lang="en-US" dirty="0"/>
                  <a:t>: it is the number of ways to choose r objects from n, when order DOES NOT matter.</a:t>
                </a:r>
              </a:p>
              <a:p>
                <a:pPr marL="0" indent="0" algn="just">
                  <a:buNone/>
                </a:pPr>
                <a:endParaRPr lang="en-US" dirty="0"/>
              </a:p>
              <a:p>
                <a:pPr marL="0" indent="0" algn="just">
                  <a:buNone/>
                </a:pPr>
                <a:r>
                  <a:rPr lang="en-US" dirty="0"/>
                  <a:t>We use C for “combinations”.</a:t>
                </a:r>
              </a:p>
              <a:p>
                <a:pPr marL="0" indent="0" algn="just">
                  <a:buNone/>
                </a:pPr>
                <a:endParaRPr lang="en-US" dirty="0"/>
              </a:p>
              <a:p>
                <a:pPr marL="0" indent="0" algn="just">
                  <a:buNone/>
                </a:pPr>
                <a:r>
                  <a:rPr lang="en-US" dirty="0"/>
                  <a:t>We often write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i="1" smtClean="0">
                                <a:latin typeface="Cambria Math" panose="02040503050406030204" pitchFamily="18" charset="0"/>
                              </a:rPr>
                              <m:t>𝑛</m:t>
                            </m:r>
                          </m:num>
                          <m:den>
                            <m:r>
                              <a:rPr lang="en-US" b="0" i="1" smtClean="0">
                                <a:latin typeface="Cambria Math" panose="02040503050406030204" pitchFamily="18" charset="0"/>
                              </a:rPr>
                              <m:t>𝑟</m:t>
                            </m:r>
                          </m:den>
                        </m:f>
                      </m:e>
                    </m:d>
                    <m:r>
                      <a:rPr lang="en-US" b="0" i="1" smtClean="0">
                        <a:latin typeface="Cambria Math" panose="02040503050406030204" pitchFamily="18" charset="0"/>
                      </a:rPr>
                      <m:t> </m:t>
                    </m:r>
                  </m:oMath>
                </a14:m>
                <a:r>
                  <a:rPr lang="en-US" dirty="0"/>
                  <a:t>for </a:t>
                </a:r>
                <a:r>
                  <a:rPr lang="en-US" dirty="0" err="1"/>
                  <a:t>nCr</a:t>
                </a:r>
                <a:r>
                  <a:rPr lang="en-US" dirty="0"/>
                  <a:t>, and it equals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num>
                      <m:den>
                        <m:r>
                          <a:rPr lang="en-US" b="0" i="1" smtClean="0">
                            <a:latin typeface="Cambria Math" panose="02040503050406030204" pitchFamily="18" charset="0"/>
                          </a:rPr>
                          <m:t>𝑟</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den>
                    </m:f>
                  </m:oMath>
                </a14:m>
                <a:r>
                  <a:rPr lang="en-US" dirty="0"/>
                  <a:t>.</a:t>
                </a:r>
              </a:p>
              <a:p>
                <a:pPr marL="0" indent="0" algn="just">
                  <a:buNone/>
                </a:pPr>
                <a:endParaRPr lang="en-US" dirty="0"/>
              </a:p>
              <a:p>
                <a:pPr marL="0" indent="0" algn="just">
                  <a:buNone/>
                </a:pPr>
                <a:r>
                  <a:rPr lang="en-US" dirty="0"/>
                  <a:t>For example, 5C2 = 10. If we have 5 people {A,B,C,D,E} there are 5 ways to choose the first and then 4 ways to choose the second, and that gives us 5*4 = 20; however, this is ORDERED, this is 5P2. We remove the order by dividing by 2!, the number of ways to order two objects.</a:t>
                </a:r>
              </a:p>
              <a:p>
                <a:pPr marL="0" indent="0" algn="just">
                  <a:buNone/>
                </a:pPr>
                <a:endParaRPr lang="en-US" dirty="0"/>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108197" y="682626"/>
                <a:ext cx="11805636" cy="5877972"/>
              </a:xfrm>
              <a:blipFill>
                <a:blip r:embed="rId2"/>
                <a:stretch>
                  <a:fillRect l="-1085" r="-1085" b="-1660"/>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135</a:t>
            </a:fld>
            <a:endParaRPr lang="en-US"/>
          </a:p>
        </p:txBody>
      </p:sp>
    </p:spTree>
    <p:extLst>
      <p:ext uri="{BB962C8B-B14F-4D97-AF65-F5344CB8AC3E}">
        <p14:creationId xmlns:p14="http://schemas.microsoft.com/office/powerpoint/2010/main" val="101394321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lstStyle/>
          <a:p>
            <a:r>
              <a:rPr lang="en-US" b="1" dirty="0">
                <a:solidFill>
                  <a:srgbClr val="FF0000"/>
                </a:solidFill>
              </a:rPr>
              <a:t>Modified Two Handed Bridge: Getting all Trump</a:t>
            </a:r>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5877972"/>
          </a:xfrm>
        </p:spPr>
        <p:txBody>
          <a:bodyPr>
            <a:normAutofit/>
          </a:bodyPr>
          <a:lstStyle/>
          <a:p>
            <a:pPr marL="0" indent="0" algn="just">
              <a:buNone/>
            </a:pPr>
            <a:r>
              <a:rPr lang="en-US" dirty="0"/>
              <a:t>Let’s say hearts are trump. Go through the deck looking at the cards two at a time. In each pair choose one card, and discard the other.</a:t>
            </a:r>
          </a:p>
          <a:p>
            <a:pPr marL="0" indent="0" algn="just">
              <a:buNone/>
            </a:pPr>
            <a:endParaRPr lang="en-US" dirty="0"/>
          </a:p>
          <a:p>
            <a:pPr marL="0" indent="0" algn="just">
              <a:buNone/>
            </a:pPr>
            <a:endParaRPr lang="en-US" dirty="0"/>
          </a:p>
          <a:p>
            <a:pPr marL="0" indent="0" algn="just">
              <a:buNone/>
            </a:pPr>
            <a:r>
              <a:rPr lang="en-US" dirty="0"/>
              <a:t>You end with 26 cards; one comes from cards 1 and 2, one comes from cards 3 and 4, …, one comes from cards 51 and 52.</a:t>
            </a:r>
          </a:p>
          <a:p>
            <a:pPr marL="0" indent="0" algn="just">
              <a:buNone/>
            </a:pPr>
            <a:endParaRPr lang="en-US" dirty="0"/>
          </a:p>
          <a:p>
            <a:pPr marL="0" indent="0" algn="just">
              <a:buNone/>
            </a:pPr>
            <a:r>
              <a:rPr lang="en-US" dirty="0">
                <a:solidFill>
                  <a:srgbClr val="FF0000"/>
                </a:solidFill>
              </a:rPr>
              <a:t>If you always choose a heart if it is available, what is the probability you end up with all 13 hears?</a:t>
            </a:r>
          </a:p>
          <a:p>
            <a:pPr marL="0" indent="0" algn="just">
              <a:buNone/>
            </a:pPr>
            <a:endParaRPr lang="en-US" dirty="0"/>
          </a:p>
          <a:p>
            <a:pPr marL="0" indent="0" algn="just">
              <a:buNone/>
            </a:pPr>
            <a:r>
              <a:rPr lang="en-US" dirty="0">
                <a:solidFill>
                  <a:srgbClr val="FF0000"/>
                </a:solidFill>
              </a:rPr>
              <a:t>What could prevent you from being able to have all 13 hearts?</a:t>
            </a:r>
          </a:p>
        </p:txBody>
      </p:sp>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136</a:t>
            </a:fld>
            <a:endParaRPr lang="en-US"/>
          </a:p>
        </p:txBody>
      </p:sp>
      <p:pic>
        <p:nvPicPr>
          <p:cNvPr id="6" name="Picture 2" descr="Playing Cards - 13 Hearts - Royalty-free King Of Hearts Stock Photo">
            <a:extLst>
              <a:ext uri="{FF2B5EF4-FFF2-40B4-BE49-F238E27FC236}">
                <a16:creationId xmlns:a16="http://schemas.microsoft.com/office/drawing/2014/main" id="{D95FA813-E21B-4D21-9DF9-318011245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9732" y="4519368"/>
            <a:ext cx="7543891" cy="8693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B7DC9A3-71E1-4F97-B5B6-649C0089A426}"/>
              </a:ext>
            </a:extLst>
          </p:cNvPr>
          <p:cNvPicPr>
            <a:picLocks noChangeAspect="1"/>
          </p:cNvPicPr>
          <p:nvPr/>
        </p:nvPicPr>
        <p:blipFill>
          <a:blip r:embed="rId3"/>
          <a:stretch>
            <a:fillRect/>
          </a:stretch>
        </p:blipFill>
        <p:spPr>
          <a:xfrm>
            <a:off x="4283200" y="5994818"/>
            <a:ext cx="4327400" cy="726657"/>
          </a:xfrm>
          <a:prstGeom prst="rect">
            <a:avLst/>
          </a:prstGeom>
        </p:spPr>
      </p:pic>
      <p:pic>
        <p:nvPicPr>
          <p:cNvPr id="8" name="Picture 7">
            <a:extLst>
              <a:ext uri="{FF2B5EF4-FFF2-40B4-BE49-F238E27FC236}">
                <a16:creationId xmlns:a16="http://schemas.microsoft.com/office/drawing/2014/main" id="{A8E13D8F-AD7D-4FC8-8C9A-436AD8E9F67C}"/>
              </a:ext>
            </a:extLst>
          </p:cNvPr>
          <p:cNvPicPr>
            <a:picLocks noChangeAspect="1"/>
          </p:cNvPicPr>
          <p:nvPr/>
        </p:nvPicPr>
        <p:blipFill>
          <a:blip r:embed="rId4"/>
          <a:stretch>
            <a:fillRect/>
          </a:stretch>
        </p:blipFill>
        <p:spPr>
          <a:xfrm>
            <a:off x="108197" y="1508586"/>
            <a:ext cx="11894413" cy="1197307"/>
          </a:xfrm>
          <a:prstGeom prst="rect">
            <a:avLst/>
          </a:prstGeom>
        </p:spPr>
      </p:pic>
    </p:spTree>
    <p:extLst>
      <p:ext uri="{BB962C8B-B14F-4D97-AF65-F5344CB8AC3E}">
        <p14:creationId xmlns:p14="http://schemas.microsoft.com/office/powerpoint/2010/main" val="337693252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lstStyle/>
          <a:p>
            <a:r>
              <a:rPr lang="en-US" b="1" dirty="0">
                <a:solidFill>
                  <a:srgbClr val="FF0000"/>
                </a:solidFill>
              </a:rPr>
              <a:t>Modified Two Handed Bridge: Getting all Trump</a:t>
            </a:r>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6175374"/>
          </a:xfrm>
        </p:spPr>
        <p:txBody>
          <a:bodyPr>
            <a:normAutofit/>
          </a:bodyPr>
          <a:lstStyle/>
          <a:p>
            <a:pPr marL="0" indent="0" algn="just">
              <a:buNone/>
            </a:pPr>
            <a:r>
              <a:rPr lang="en-US" dirty="0"/>
              <a:t>Let’s say hearts are trump. Go through the deck looking at the cards two at a time. In each pair choose one card, and discard the other.</a:t>
            </a:r>
          </a:p>
          <a:p>
            <a:pPr marL="0" indent="0" algn="just">
              <a:buNone/>
            </a:pPr>
            <a:endParaRPr lang="en-US" dirty="0"/>
          </a:p>
          <a:p>
            <a:pPr marL="0" indent="0" algn="just">
              <a:buNone/>
            </a:pPr>
            <a:endParaRPr lang="en-US" dirty="0"/>
          </a:p>
          <a:p>
            <a:pPr marL="0" indent="0" algn="just">
              <a:buNone/>
            </a:pPr>
            <a:r>
              <a:rPr lang="en-US" dirty="0"/>
              <a:t>You end with 26 cards; one comes from cards 1 and 2, one comes from cards 3 and 4, …, one comes from cards 51 and 52.</a:t>
            </a:r>
          </a:p>
          <a:p>
            <a:pPr marL="0" indent="0" algn="just">
              <a:buNone/>
            </a:pPr>
            <a:endParaRPr lang="en-US" dirty="0"/>
          </a:p>
          <a:p>
            <a:pPr marL="0" indent="0" algn="just">
              <a:buNone/>
            </a:pPr>
            <a:r>
              <a:rPr lang="en-US" dirty="0">
                <a:solidFill>
                  <a:srgbClr val="FF0000"/>
                </a:solidFill>
              </a:rPr>
              <a:t>If you always choose a heart if it is available, what is the probability you end up with all 13 hears?</a:t>
            </a:r>
          </a:p>
          <a:p>
            <a:pPr marL="0" indent="0" algn="just">
              <a:buNone/>
            </a:pPr>
            <a:endParaRPr lang="en-US" dirty="0"/>
          </a:p>
          <a:p>
            <a:pPr marL="0" indent="0" algn="just">
              <a:buNone/>
            </a:pPr>
            <a:r>
              <a:rPr lang="en-US" dirty="0">
                <a:solidFill>
                  <a:srgbClr val="FF0000"/>
                </a:solidFill>
              </a:rPr>
              <a:t>What could prevent you from being able to have all 13 hearts?</a:t>
            </a:r>
          </a:p>
          <a:p>
            <a:pPr marL="0" indent="0" algn="just">
              <a:buNone/>
            </a:pPr>
            <a:r>
              <a:rPr lang="en-US" dirty="0"/>
              <a:t>You lose if you ever have two hearts in the same pair.</a:t>
            </a:r>
          </a:p>
        </p:txBody>
      </p:sp>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137</a:t>
            </a:fld>
            <a:endParaRPr lang="en-US"/>
          </a:p>
        </p:txBody>
      </p:sp>
      <p:pic>
        <p:nvPicPr>
          <p:cNvPr id="6" name="Picture 2" descr="Playing Cards - 13 Hearts - Royalty-free King Of Hearts Stock Photo">
            <a:extLst>
              <a:ext uri="{FF2B5EF4-FFF2-40B4-BE49-F238E27FC236}">
                <a16:creationId xmlns:a16="http://schemas.microsoft.com/office/drawing/2014/main" id="{D95FA813-E21B-4D21-9DF9-318011245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9732" y="4519368"/>
            <a:ext cx="7543891" cy="8693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EAFE58C-78ED-45DA-8768-A1E4388914E6}"/>
              </a:ext>
            </a:extLst>
          </p:cNvPr>
          <p:cNvPicPr>
            <a:picLocks noChangeAspect="1"/>
          </p:cNvPicPr>
          <p:nvPr/>
        </p:nvPicPr>
        <p:blipFill>
          <a:blip r:embed="rId3"/>
          <a:stretch>
            <a:fillRect/>
          </a:stretch>
        </p:blipFill>
        <p:spPr>
          <a:xfrm>
            <a:off x="108197" y="1508586"/>
            <a:ext cx="11894413" cy="1197307"/>
          </a:xfrm>
          <a:prstGeom prst="rect">
            <a:avLst/>
          </a:prstGeom>
        </p:spPr>
      </p:pic>
      <p:pic>
        <p:nvPicPr>
          <p:cNvPr id="8" name="Picture 7">
            <a:extLst>
              <a:ext uri="{FF2B5EF4-FFF2-40B4-BE49-F238E27FC236}">
                <a16:creationId xmlns:a16="http://schemas.microsoft.com/office/drawing/2014/main" id="{6E0DF5FB-AF96-4B0C-B985-2BB1C42FEDC7}"/>
              </a:ext>
            </a:extLst>
          </p:cNvPr>
          <p:cNvPicPr>
            <a:picLocks noChangeAspect="1"/>
          </p:cNvPicPr>
          <p:nvPr/>
        </p:nvPicPr>
        <p:blipFill>
          <a:blip r:embed="rId4"/>
          <a:stretch>
            <a:fillRect/>
          </a:stretch>
        </p:blipFill>
        <p:spPr>
          <a:xfrm>
            <a:off x="7915980" y="5902920"/>
            <a:ext cx="1211685" cy="906859"/>
          </a:xfrm>
          <a:prstGeom prst="rect">
            <a:avLst/>
          </a:prstGeom>
        </p:spPr>
      </p:pic>
    </p:spTree>
    <p:extLst>
      <p:ext uri="{BB962C8B-B14F-4D97-AF65-F5344CB8AC3E}">
        <p14:creationId xmlns:p14="http://schemas.microsoft.com/office/powerpoint/2010/main" val="92218160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lstStyle/>
          <a:p>
            <a:r>
              <a:rPr lang="en-US" b="1" dirty="0">
                <a:solidFill>
                  <a:srgbClr val="FF0000"/>
                </a:solidFill>
              </a:rPr>
              <a:t>Modified Two Handed Bridge: Getting all Trump</a:t>
            </a:r>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5877972"/>
          </a:xfrm>
        </p:spPr>
        <p:txBody>
          <a:bodyPr>
            <a:normAutofit/>
          </a:bodyPr>
          <a:lstStyle/>
          <a:p>
            <a:pPr marL="0" indent="0" algn="just">
              <a:buNone/>
            </a:pPr>
            <a:r>
              <a:rPr lang="en-US" dirty="0"/>
              <a:t>Let’s say hearts are trump. Go through the deck looking at the cards two at a time. In each pair choose one card, and discard the other.  You end with 26 cards; one comes from cards 1 and 2, …, one comes from cards 51 and 52. If you always choose a heart if it is available, what is the probability you end up with all 13 hears?</a:t>
            </a:r>
          </a:p>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US" dirty="0"/>
              <a:t>Here is one way to view it: You choose </a:t>
            </a:r>
            <a:r>
              <a:rPr lang="en-US" b="1" dirty="0">
                <a:solidFill>
                  <a:srgbClr val="FF0000"/>
                </a:solidFill>
              </a:rPr>
              <a:t>???</a:t>
            </a:r>
            <a:r>
              <a:rPr lang="en-US" dirty="0"/>
              <a:t> of the 26 pairs to have exactly one heart, each pair you have </a:t>
            </a:r>
            <a:r>
              <a:rPr lang="en-US" b="1" dirty="0">
                <a:solidFill>
                  <a:srgbClr val="FF0000"/>
                </a:solidFill>
              </a:rPr>
              <a:t>??? </a:t>
            </a:r>
            <a:r>
              <a:rPr lang="en-US" dirty="0"/>
              <a:t>choices to place the heart, you then have </a:t>
            </a:r>
            <a:r>
              <a:rPr lang="en-US" b="1" dirty="0">
                <a:solidFill>
                  <a:srgbClr val="FF0000"/>
                </a:solidFill>
              </a:rPr>
              <a:t>???  </a:t>
            </a:r>
            <a:r>
              <a:rPr lang="en-US" dirty="0"/>
              <a:t>ways to place the 13 hearts in these spots, and you then have </a:t>
            </a:r>
            <a:r>
              <a:rPr lang="en-US" b="1" dirty="0">
                <a:solidFill>
                  <a:srgbClr val="FF0000"/>
                </a:solidFill>
              </a:rPr>
              <a:t>???</a:t>
            </a:r>
            <a:r>
              <a:rPr lang="en-US" dirty="0"/>
              <a:t> ways to place the remaining 39 cards. You then divide by the number of ways to place the 52 cards, which is </a:t>
            </a:r>
            <a:r>
              <a:rPr lang="en-US" b="1" dirty="0">
                <a:solidFill>
                  <a:srgbClr val="FF0000"/>
                </a:solidFill>
              </a:rPr>
              <a:t>???</a:t>
            </a:r>
            <a:r>
              <a:rPr lang="en-US" dirty="0"/>
              <a:t>. Notice using order.</a:t>
            </a:r>
          </a:p>
        </p:txBody>
      </p:sp>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138</a:t>
            </a:fld>
            <a:endParaRPr lang="en-US"/>
          </a:p>
        </p:txBody>
      </p:sp>
      <p:pic>
        <p:nvPicPr>
          <p:cNvPr id="6" name="Picture 2" descr="Playing Cards - 13 Hearts - Royalty-free King Of Hearts Stock Photo">
            <a:extLst>
              <a:ext uri="{FF2B5EF4-FFF2-40B4-BE49-F238E27FC236}">
                <a16:creationId xmlns:a16="http://schemas.microsoft.com/office/drawing/2014/main" id="{D95FA813-E21B-4D21-9DF9-318011245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353" y="2402453"/>
            <a:ext cx="7543891" cy="8693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B7DC9A3-71E1-4F97-B5B6-649C0089A426}"/>
              </a:ext>
            </a:extLst>
          </p:cNvPr>
          <p:cNvPicPr>
            <a:picLocks noChangeAspect="1"/>
          </p:cNvPicPr>
          <p:nvPr/>
        </p:nvPicPr>
        <p:blipFill>
          <a:blip r:embed="rId3"/>
          <a:stretch>
            <a:fillRect/>
          </a:stretch>
        </p:blipFill>
        <p:spPr>
          <a:xfrm>
            <a:off x="5819409" y="5852159"/>
            <a:ext cx="5176965" cy="869316"/>
          </a:xfrm>
          <a:prstGeom prst="rect">
            <a:avLst/>
          </a:prstGeom>
        </p:spPr>
      </p:pic>
      <p:pic>
        <p:nvPicPr>
          <p:cNvPr id="4" name="Picture 3">
            <a:extLst>
              <a:ext uri="{FF2B5EF4-FFF2-40B4-BE49-F238E27FC236}">
                <a16:creationId xmlns:a16="http://schemas.microsoft.com/office/drawing/2014/main" id="{6D4839CF-674A-4D01-80C3-C23E5D2AF56F}"/>
              </a:ext>
            </a:extLst>
          </p:cNvPr>
          <p:cNvPicPr>
            <a:picLocks noChangeAspect="1"/>
          </p:cNvPicPr>
          <p:nvPr/>
        </p:nvPicPr>
        <p:blipFill>
          <a:blip r:embed="rId4"/>
          <a:stretch>
            <a:fillRect/>
          </a:stretch>
        </p:blipFill>
        <p:spPr>
          <a:xfrm>
            <a:off x="445548" y="3321534"/>
            <a:ext cx="11130933" cy="990517"/>
          </a:xfrm>
          <a:prstGeom prst="rect">
            <a:avLst/>
          </a:prstGeom>
        </p:spPr>
      </p:pic>
    </p:spTree>
    <p:extLst>
      <p:ext uri="{BB962C8B-B14F-4D97-AF65-F5344CB8AC3E}">
        <p14:creationId xmlns:p14="http://schemas.microsoft.com/office/powerpoint/2010/main" val="155753879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lstStyle/>
          <a:p>
            <a:r>
              <a:rPr lang="en-US" b="1" dirty="0">
                <a:solidFill>
                  <a:srgbClr val="FF0000"/>
                </a:solidFill>
              </a:rPr>
              <a:t>Modified Two Handed Bridge: Getting all Trump</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6149078"/>
              </a:xfrm>
            </p:spPr>
            <p:txBody>
              <a:bodyPr>
                <a:normAutofit lnSpcReduction="10000"/>
              </a:bodyPr>
              <a:lstStyle/>
              <a:p>
                <a:pPr marL="0" indent="0" algn="just">
                  <a:buNone/>
                </a:pPr>
                <a:r>
                  <a:rPr lang="en-US" dirty="0"/>
                  <a:t>Let’s say hearts are trump. Go through the deck looking at the cards two at a time. In each pair choose one card, and discard the other.  You end with 26 cards; one comes from cards 1 and 2, …, one comes from cards 51 and 52. If you always choose a heart if it is available, what is the probability you end up with all 13 hears?</a:t>
                </a:r>
              </a:p>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US" dirty="0"/>
                  <a:t>Here is one way to view it: You choose </a:t>
                </a:r>
                <a:r>
                  <a:rPr lang="en-US" b="1" dirty="0">
                    <a:solidFill>
                      <a:srgbClr val="FF0000"/>
                    </a:solidFill>
                  </a:rPr>
                  <a:t>13</a:t>
                </a:r>
                <a:r>
                  <a:rPr lang="en-US" dirty="0"/>
                  <a:t> of the 26 pairs to have exactly one heart, each pair you have </a:t>
                </a:r>
                <a:r>
                  <a:rPr lang="en-US" b="1" dirty="0">
                    <a:solidFill>
                      <a:srgbClr val="FF0000"/>
                    </a:solidFill>
                  </a:rPr>
                  <a:t>2 </a:t>
                </a:r>
                <a:r>
                  <a:rPr lang="en-US" dirty="0"/>
                  <a:t>choices to place the heart, you then have </a:t>
                </a:r>
                <a:r>
                  <a:rPr lang="en-US" b="1" dirty="0">
                    <a:solidFill>
                      <a:srgbClr val="FF0000"/>
                    </a:solidFill>
                  </a:rPr>
                  <a:t>13!  </a:t>
                </a:r>
                <a:r>
                  <a:rPr lang="en-US" dirty="0"/>
                  <a:t>ways to place the 13 hearts in these spots, and you then have </a:t>
                </a:r>
                <a:r>
                  <a:rPr lang="en-US" b="1" dirty="0">
                    <a:solidFill>
                      <a:srgbClr val="FF0000"/>
                    </a:solidFill>
                  </a:rPr>
                  <a:t>39!</a:t>
                </a:r>
                <a:r>
                  <a:rPr lang="en-US" dirty="0"/>
                  <a:t> ways to place the remaining 39 cards. You then divide by the number of ways to place the 52 cards, which is </a:t>
                </a:r>
                <a:r>
                  <a:rPr lang="en-US" b="1" dirty="0">
                    <a:solidFill>
                      <a:srgbClr val="FF0000"/>
                    </a:solidFill>
                  </a:rPr>
                  <a:t>52P52 = 52!</a:t>
                </a:r>
                <a:r>
                  <a:rPr lang="en-US" dirty="0"/>
                  <a:t>. Notice using order.</a:t>
                </a:r>
              </a:p>
              <a:p>
                <a:pPr marL="0" indent="0" algn="just">
                  <a:buNone/>
                </a:pPr>
                <a:r>
                  <a:rPr lang="en-US" dirty="0"/>
                  <a:t>Answer: </a:t>
                </a:r>
                <a14:m>
                  <m:oMath xmlns:m="http://schemas.openxmlformats.org/officeDocument/2006/math">
                    <m:r>
                      <a:rPr lang="en-US" b="0" i="1" smtClean="0">
                        <a:latin typeface="Cambria Math" panose="02040503050406030204" pitchFamily="18" charset="0"/>
                      </a:rPr>
                      <m:t>26</m:t>
                    </m:r>
                    <m:r>
                      <a:rPr lang="en-US" b="0" i="1" smtClean="0">
                        <a:latin typeface="Cambria Math" panose="02040503050406030204" pitchFamily="18" charset="0"/>
                      </a:rPr>
                      <m:t>𝐶</m:t>
                    </m:r>
                    <m:r>
                      <a:rPr lang="en-US" b="0" i="1" smtClean="0">
                        <a:latin typeface="Cambria Math" panose="02040503050406030204" pitchFamily="18" charset="0"/>
                      </a:rPr>
                      <m:t>13 ∗213 ∗13!∗39!  /  52!</m:t>
                    </m:r>
                  </m:oMath>
                </a14:m>
                <a:r>
                  <a:rPr lang="en-US" dirty="0"/>
                  <a:t> = 77824/580027, approximately 13.4%.</a:t>
                </a:r>
              </a:p>
            </p:txBody>
          </p:sp>
        </mc:Choice>
        <mc:Fallback>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108197" y="682626"/>
                <a:ext cx="11805636" cy="6149078"/>
              </a:xfrm>
              <a:blipFill>
                <a:blip r:embed="rId2"/>
                <a:stretch>
                  <a:fillRect l="-1085" t="-2279" r="-108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139</a:t>
            </a:fld>
            <a:endParaRPr lang="en-US"/>
          </a:p>
        </p:txBody>
      </p:sp>
      <p:pic>
        <p:nvPicPr>
          <p:cNvPr id="6" name="Picture 2" descr="Playing Cards - 13 Hearts - Royalty-free King Of Hearts Stock Photo">
            <a:extLst>
              <a:ext uri="{FF2B5EF4-FFF2-40B4-BE49-F238E27FC236}">
                <a16:creationId xmlns:a16="http://schemas.microsoft.com/office/drawing/2014/main" id="{D95FA813-E21B-4D21-9DF9-318011245E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309" y="2410983"/>
            <a:ext cx="7543891" cy="8693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24AE5AF-6662-4366-84DE-4D2851F4F21A}"/>
              </a:ext>
            </a:extLst>
          </p:cNvPr>
          <p:cNvPicPr>
            <a:picLocks noChangeAspect="1"/>
          </p:cNvPicPr>
          <p:nvPr/>
        </p:nvPicPr>
        <p:blipFill>
          <a:blip r:embed="rId4"/>
          <a:stretch>
            <a:fillRect/>
          </a:stretch>
        </p:blipFill>
        <p:spPr>
          <a:xfrm>
            <a:off x="401807" y="3335266"/>
            <a:ext cx="11388386" cy="1013427"/>
          </a:xfrm>
          <a:prstGeom prst="rect">
            <a:avLst/>
          </a:prstGeom>
        </p:spPr>
      </p:pic>
    </p:spTree>
    <p:extLst>
      <p:ext uri="{BB962C8B-B14F-4D97-AF65-F5344CB8AC3E}">
        <p14:creationId xmlns:p14="http://schemas.microsoft.com/office/powerpoint/2010/main" val="3619968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BC218-590B-48E1-A97B-CE7A34BF5686}"/>
              </a:ext>
            </a:extLst>
          </p:cNvPr>
          <p:cNvSpPr>
            <a:spLocks noGrp="1"/>
          </p:cNvSpPr>
          <p:nvPr>
            <p:ph type="title"/>
          </p:nvPr>
        </p:nvSpPr>
        <p:spPr>
          <a:xfrm>
            <a:off x="334299" y="365125"/>
            <a:ext cx="11019501" cy="1325563"/>
          </a:xfrm>
        </p:spPr>
        <p:txBody>
          <a:bodyPr>
            <a:normAutofit/>
          </a:bodyPr>
          <a:lstStyle/>
          <a:p>
            <a:r>
              <a:rPr lang="en-US" sz="8000" dirty="0">
                <a:solidFill>
                  <a:srgbClr val="7030A0"/>
                </a:solidFill>
              </a:rPr>
              <a:t>Part II: Permutations</a:t>
            </a:r>
          </a:p>
        </p:txBody>
      </p:sp>
      <p:pic>
        <p:nvPicPr>
          <p:cNvPr id="6" name="Picture 5">
            <a:extLst>
              <a:ext uri="{FF2B5EF4-FFF2-40B4-BE49-F238E27FC236}">
                <a16:creationId xmlns:a16="http://schemas.microsoft.com/office/drawing/2014/main" id="{B0868C49-A1DC-43BC-A1F4-2F104BA33DF6}"/>
              </a:ext>
            </a:extLst>
          </p:cNvPr>
          <p:cNvPicPr>
            <a:picLocks noChangeAspect="1"/>
          </p:cNvPicPr>
          <p:nvPr/>
        </p:nvPicPr>
        <p:blipFill>
          <a:blip r:embed="rId2"/>
          <a:stretch>
            <a:fillRect/>
          </a:stretch>
        </p:blipFill>
        <p:spPr>
          <a:xfrm>
            <a:off x="9705814" y="36845"/>
            <a:ext cx="2486186" cy="1085518"/>
          </a:xfrm>
          <a:prstGeom prst="rect">
            <a:avLst/>
          </a:prstGeom>
        </p:spPr>
      </p:pic>
      <p:sp>
        <p:nvSpPr>
          <p:cNvPr id="4" name="Rectangle 3">
            <a:extLst>
              <a:ext uri="{FF2B5EF4-FFF2-40B4-BE49-F238E27FC236}">
                <a16:creationId xmlns:a16="http://schemas.microsoft.com/office/drawing/2014/main" id="{2B047F78-765C-4031-889C-CD40B2144A1B}"/>
              </a:ext>
            </a:extLst>
          </p:cNvPr>
          <p:cNvSpPr/>
          <p:nvPr/>
        </p:nvSpPr>
        <p:spPr>
          <a:xfrm>
            <a:off x="2382174" y="6352143"/>
            <a:ext cx="8057225" cy="369332"/>
          </a:xfrm>
          <a:prstGeom prst="rect">
            <a:avLst/>
          </a:prstGeom>
        </p:spPr>
        <p:txBody>
          <a:bodyPr wrap="square">
            <a:spAutoFit/>
          </a:bodyPr>
          <a:lstStyle/>
          <a:p>
            <a:r>
              <a:rPr lang="en-US" dirty="0">
                <a:hlinkClick r:id="rId3"/>
              </a:rPr>
              <a:t>https://web.williams.edu/Mathematics/sjmiller/public_html/math/talks/talks.html</a:t>
            </a:r>
            <a:endParaRPr lang="en-US" dirty="0"/>
          </a:p>
        </p:txBody>
      </p:sp>
      <p:pic>
        <p:nvPicPr>
          <p:cNvPr id="7" name="Picture 6">
            <a:extLst>
              <a:ext uri="{FF2B5EF4-FFF2-40B4-BE49-F238E27FC236}">
                <a16:creationId xmlns:a16="http://schemas.microsoft.com/office/drawing/2014/main" id="{59255670-7B3A-40CF-AAEE-0814564CF850}"/>
              </a:ext>
            </a:extLst>
          </p:cNvPr>
          <p:cNvPicPr>
            <a:picLocks noChangeAspect="1"/>
          </p:cNvPicPr>
          <p:nvPr/>
        </p:nvPicPr>
        <p:blipFill>
          <a:blip r:embed="rId4"/>
          <a:stretch>
            <a:fillRect/>
          </a:stretch>
        </p:blipFill>
        <p:spPr>
          <a:xfrm>
            <a:off x="334299" y="2175399"/>
            <a:ext cx="4095750" cy="838200"/>
          </a:xfrm>
          <a:prstGeom prst="rect">
            <a:avLst/>
          </a:prstGeom>
        </p:spPr>
      </p:pic>
      <p:pic>
        <p:nvPicPr>
          <p:cNvPr id="8" name="Picture 7">
            <a:extLst>
              <a:ext uri="{FF2B5EF4-FFF2-40B4-BE49-F238E27FC236}">
                <a16:creationId xmlns:a16="http://schemas.microsoft.com/office/drawing/2014/main" id="{84EEE320-0689-409D-A5E5-F9E71049E207}"/>
              </a:ext>
            </a:extLst>
          </p:cNvPr>
          <p:cNvPicPr>
            <a:picLocks noChangeAspect="1"/>
          </p:cNvPicPr>
          <p:nvPr/>
        </p:nvPicPr>
        <p:blipFill>
          <a:blip r:embed="rId5"/>
          <a:stretch>
            <a:fillRect/>
          </a:stretch>
        </p:blipFill>
        <p:spPr>
          <a:xfrm>
            <a:off x="4176712" y="3703005"/>
            <a:ext cx="3838575" cy="819150"/>
          </a:xfrm>
          <a:prstGeom prst="rect">
            <a:avLst/>
          </a:prstGeom>
        </p:spPr>
      </p:pic>
      <p:pic>
        <p:nvPicPr>
          <p:cNvPr id="9" name="Picture 8">
            <a:extLst>
              <a:ext uri="{FF2B5EF4-FFF2-40B4-BE49-F238E27FC236}">
                <a16:creationId xmlns:a16="http://schemas.microsoft.com/office/drawing/2014/main" id="{21B4A64E-6D9B-4CBA-80DA-498354BC77BA}"/>
              </a:ext>
            </a:extLst>
          </p:cNvPr>
          <p:cNvPicPr>
            <a:picLocks noChangeAspect="1"/>
          </p:cNvPicPr>
          <p:nvPr/>
        </p:nvPicPr>
        <p:blipFill>
          <a:blip r:embed="rId6"/>
          <a:stretch>
            <a:fillRect/>
          </a:stretch>
        </p:blipFill>
        <p:spPr>
          <a:xfrm>
            <a:off x="8210550" y="5279115"/>
            <a:ext cx="3543300" cy="809625"/>
          </a:xfrm>
          <a:prstGeom prst="rect">
            <a:avLst/>
          </a:prstGeom>
        </p:spPr>
      </p:pic>
      <p:pic>
        <p:nvPicPr>
          <p:cNvPr id="5" name="Picture 4">
            <a:extLst>
              <a:ext uri="{FF2B5EF4-FFF2-40B4-BE49-F238E27FC236}">
                <a16:creationId xmlns:a16="http://schemas.microsoft.com/office/drawing/2014/main" id="{EC43751A-D838-4951-BB5D-EB71CC54FC5B}"/>
              </a:ext>
            </a:extLst>
          </p:cNvPr>
          <p:cNvPicPr>
            <a:picLocks noChangeAspect="1"/>
          </p:cNvPicPr>
          <p:nvPr/>
        </p:nvPicPr>
        <p:blipFill>
          <a:blip r:embed="rId7"/>
          <a:stretch>
            <a:fillRect/>
          </a:stretch>
        </p:blipFill>
        <p:spPr>
          <a:xfrm>
            <a:off x="211261" y="4771973"/>
            <a:ext cx="1256512" cy="1797779"/>
          </a:xfrm>
          <a:prstGeom prst="rect">
            <a:avLst/>
          </a:prstGeom>
        </p:spPr>
      </p:pic>
      <p:sp>
        <p:nvSpPr>
          <p:cNvPr id="10" name="Slide Number Placeholder 9">
            <a:extLst>
              <a:ext uri="{FF2B5EF4-FFF2-40B4-BE49-F238E27FC236}">
                <a16:creationId xmlns:a16="http://schemas.microsoft.com/office/drawing/2014/main" id="{982BB8BD-376C-4755-9E96-FDE46C57704E}"/>
              </a:ext>
            </a:extLst>
          </p:cNvPr>
          <p:cNvSpPr>
            <a:spLocks noGrp="1"/>
          </p:cNvSpPr>
          <p:nvPr>
            <p:ph type="sldNum" sz="quarter" idx="12"/>
          </p:nvPr>
        </p:nvSpPr>
        <p:spPr/>
        <p:txBody>
          <a:bodyPr/>
          <a:lstStyle/>
          <a:p>
            <a:fld id="{EB480566-E5A3-49BF-82EA-4C4B115FBFF6}" type="slidenum">
              <a:rPr lang="en-US" smtClean="0"/>
              <a:t>14</a:t>
            </a:fld>
            <a:endParaRPr lang="en-US"/>
          </a:p>
        </p:txBody>
      </p:sp>
    </p:spTree>
    <p:extLst>
      <p:ext uri="{BB962C8B-B14F-4D97-AF65-F5344CB8AC3E}">
        <p14:creationId xmlns:p14="http://schemas.microsoft.com/office/powerpoint/2010/main" val="343220602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lstStyle/>
          <a:p>
            <a:r>
              <a:rPr lang="en-US" b="1" dirty="0">
                <a:solidFill>
                  <a:srgbClr val="FF0000"/>
                </a:solidFill>
              </a:rPr>
              <a:t>Modified Two Handed Bridge: Getting all Trump</a:t>
            </a:r>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6149078"/>
          </a:xfrm>
        </p:spPr>
        <p:txBody>
          <a:bodyPr>
            <a:normAutofit/>
          </a:bodyPr>
          <a:lstStyle/>
          <a:p>
            <a:pPr marL="0" indent="0" algn="just">
              <a:buNone/>
            </a:pPr>
            <a:r>
              <a:rPr lang="en-US" dirty="0"/>
              <a:t>.</a:t>
            </a:r>
          </a:p>
        </p:txBody>
      </p:sp>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140</a:t>
            </a:fld>
            <a:endParaRPr lang="en-US"/>
          </a:p>
        </p:txBody>
      </p:sp>
      <p:pic>
        <p:nvPicPr>
          <p:cNvPr id="6" name="Picture 2" descr="Playing Cards - 13 Hearts - Royalty-free King Of Hearts Stock Photo">
            <a:extLst>
              <a:ext uri="{FF2B5EF4-FFF2-40B4-BE49-F238E27FC236}">
                <a16:creationId xmlns:a16="http://schemas.microsoft.com/office/drawing/2014/main" id="{D95FA813-E21B-4D21-9DF9-318011245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069" y="759736"/>
            <a:ext cx="7543891" cy="8693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C77BA79-360A-4094-9E27-E18D39AF2215}"/>
              </a:ext>
            </a:extLst>
          </p:cNvPr>
          <p:cNvPicPr>
            <a:picLocks noChangeAspect="1"/>
          </p:cNvPicPr>
          <p:nvPr/>
        </p:nvPicPr>
        <p:blipFill>
          <a:blip r:embed="rId3"/>
          <a:stretch>
            <a:fillRect/>
          </a:stretch>
        </p:blipFill>
        <p:spPr>
          <a:xfrm>
            <a:off x="5790772" y="1706162"/>
            <a:ext cx="6401227" cy="3043391"/>
          </a:xfrm>
          <a:prstGeom prst="rect">
            <a:avLst/>
          </a:prstGeom>
        </p:spPr>
      </p:pic>
      <p:pic>
        <p:nvPicPr>
          <p:cNvPr id="8" name="Picture 7">
            <a:extLst>
              <a:ext uri="{FF2B5EF4-FFF2-40B4-BE49-F238E27FC236}">
                <a16:creationId xmlns:a16="http://schemas.microsoft.com/office/drawing/2014/main" id="{DD9E9C0E-DF46-4FEF-A871-A54B8E30D8FE}"/>
              </a:ext>
            </a:extLst>
          </p:cNvPr>
          <p:cNvPicPr>
            <a:picLocks noChangeAspect="1"/>
          </p:cNvPicPr>
          <p:nvPr/>
        </p:nvPicPr>
        <p:blipFill>
          <a:blip r:embed="rId4"/>
          <a:stretch>
            <a:fillRect/>
          </a:stretch>
        </p:blipFill>
        <p:spPr>
          <a:xfrm>
            <a:off x="207606" y="1508586"/>
            <a:ext cx="5651656" cy="5037107"/>
          </a:xfrm>
          <a:prstGeom prst="rect">
            <a:avLst/>
          </a:prstGeom>
        </p:spPr>
      </p:pic>
      <p:pic>
        <p:nvPicPr>
          <p:cNvPr id="10" name="Picture 9">
            <a:extLst>
              <a:ext uri="{FF2B5EF4-FFF2-40B4-BE49-F238E27FC236}">
                <a16:creationId xmlns:a16="http://schemas.microsoft.com/office/drawing/2014/main" id="{87C35901-B9AC-4FBB-A409-30E8BDE00A9C}"/>
              </a:ext>
            </a:extLst>
          </p:cNvPr>
          <p:cNvPicPr>
            <a:picLocks noChangeAspect="1"/>
          </p:cNvPicPr>
          <p:nvPr/>
        </p:nvPicPr>
        <p:blipFill>
          <a:blip r:embed="rId5"/>
          <a:stretch>
            <a:fillRect/>
          </a:stretch>
        </p:blipFill>
        <p:spPr>
          <a:xfrm>
            <a:off x="6011013" y="5027125"/>
            <a:ext cx="5462641" cy="576333"/>
          </a:xfrm>
          <a:prstGeom prst="rect">
            <a:avLst/>
          </a:prstGeom>
        </p:spPr>
      </p:pic>
    </p:spTree>
    <p:extLst>
      <p:ext uri="{BB962C8B-B14F-4D97-AF65-F5344CB8AC3E}">
        <p14:creationId xmlns:p14="http://schemas.microsoft.com/office/powerpoint/2010/main" val="39901976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lstStyle/>
          <a:p>
            <a:r>
              <a:rPr lang="en-US" b="1" dirty="0">
                <a:solidFill>
                  <a:srgbClr val="FF0000"/>
                </a:solidFill>
              </a:rPr>
              <a:t>Modified Two Handed Bridge: Getting all Trump</a:t>
            </a:r>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6149078"/>
          </a:xfrm>
        </p:spPr>
        <p:txBody>
          <a:bodyPr>
            <a:normAutofit/>
          </a:bodyPr>
          <a:lstStyle/>
          <a:p>
            <a:pPr marL="0" indent="0" algn="just">
              <a:buNone/>
            </a:pPr>
            <a:r>
              <a:rPr lang="en-US" dirty="0"/>
              <a:t>.</a:t>
            </a:r>
          </a:p>
        </p:txBody>
      </p:sp>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141</a:t>
            </a:fld>
            <a:endParaRPr lang="en-US"/>
          </a:p>
        </p:txBody>
      </p:sp>
      <p:pic>
        <p:nvPicPr>
          <p:cNvPr id="6" name="Picture 2" descr="Playing Cards - 13 Hearts - Royalty-free King Of Hearts Stock Photo">
            <a:extLst>
              <a:ext uri="{FF2B5EF4-FFF2-40B4-BE49-F238E27FC236}">
                <a16:creationId xmlns:a16="http://schemas.microsoft.com/office/drawing/2014/main" id="{D95FA813-E21B-4D21-9DF9-318011245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069" y="759736"/>
            <a:ext cx="7543891" cy="8693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D9E9C0E-DF46-4FEF-A871-A54B8E30D8FE}"/>
              </a:ext>
            </a:extLst>
          </p:cNvPr>
          <p:cNvPicPr>
            <a:picLocks noChangeAspect="1"/>
          </p:cNvPicPr>
          <p:nvPr/>
        </p:nvPicPr>
        <p:blipFill>
          <a:blip r:embed="rId3"/>
          <a:stretch>
            <a:fillRect/>
          </a:stretch>
        </p:blipFill>
        <p:spPr>
          <a:xfrm>
            <a:off x="207606" y="1508586"/>
            <a:ext cx="5651656" cy="5037107"/>
          </a:xfrm>
          <a:prstGeom prst="rect">
            <a:avLst/>
          </a:prstGeom>
        </p:spPr>
      </p:pic>
      <p:sp>
        <p:nvSpPr>
          <p:cNvPr id="4" name="TextBox 3">
            <a:extLst>
              <a:ext uri="{FF2B5EF4-FFF2-40B4-BE49-F238E27FC236}">
                <a16:creationId xmlns:a16="http://schemas.microsoft.com/office/drawing/2014/main" id="{095DB111-73CA-4877-A294-5194DBA759B7}"/>
              </a:ext>
            </a:extLst>
          </p:cNvPr>
          <p:cNvSpPr txBox="1"/>
          <p:nvPr/>
        </p:nvSpPr>
        <p:spPr>
          <a:xfrm>
            <a:off x="6019060" y="1811045"/>
            <a:ext cx="5459767" cy="4832092"/>
          </a:xfrm>
          <a:prstGeom prst="rect">
            <a:avLst/>
          </a:prstGeom>
          <a:noFill/>
        </p:spPr>
        <p:txBody>
          <a:bodyPr wrap="square" rtlCol="0">
            <a:spAutoFit/>
          </a:bodyPr>
          <a:lstStyle/>
          <a:p>
            <a:r>
              <a:rPr lang="en-US" sz="2800" b="1" dirty="0"/>
              <a:t>Worth commenting on the code.</a:t>
            </a:r>
          </a:p>
          <a:p>
            <a:endParaRPr lang="en-US" sz="2800" dirty="0"/>
          </a:p>
          <a:p>
            <a:r>
              <a:rPr lang="en-US" sz="2800" dirty="0"/>
              <a:t>The deck is {1,…,1,0,…,0} where we have 13 cards are a 1, and 39 cards are a 0.</a:t>
            </a:r>
          </a:p>
          <a:p>
            <a:endParaRPr lang="en-US" sz="2800" dirty="0"/>
          </a:p>
          <a:p>
            <a:r>
              <a:rPr lang="en-US" sz="2800" dirty="0"/>
              <a:t>Why?</a:t>
            </a:r>
          </a:p>
          <a:p>
            <a:endParaRPr lang="en-US" sz="2800" dirty="0"/>
          </a:p>
          <a:p>
            <a:r>
              <a:rPr lang="en-US" sz="2800" dirty="0"/>
              <a:t>We only care if a card is trump or not trump – that is all we need to keep track of when we code!</a:t>
            </a:r>
          </a:p>
        </p:txBody>
      </p:sp>
    </p:spTree>
    <p:extLst>
      <p:ext uri="{BB962C8B-B14F-4D97-AF65-F5344CB8AC3E}">
        <p14:creationId xmlns:p14="http://schemas.microsoft.com/office/powerpoint/2010/main" val="139738897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lstStyle/>
          <a:p>
            <a:r>
              <a:rPr lang="en-US" b="1" dirty="0">
                <a:solidFill>
                  <a:srgbClr val="FF0000"/>
                </a:solidFill>
              </a:rPr>
              <a:t>Modified Two Handed Bridge: Getting all Trump</a:t>
            </a:r>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6149078"/>
          </a:xfrm>
        </p:spPr>
        <p:txBody>
          <a:bodyPr>
            <a:normAutofit/>
          </a:bodyPr>
          <a:lstStyle/>
          <a:p>
            <a:pPr marL="0" indent="0" algn="just">
              <a:buNone/>
            </a:pPr>
            <a:r>
              <a:rPr lang="en-US" dirty="0"/>
              <a:t>.</a:t>
            </a:r>
          </a:p>
        </p:txBody>
      </p:sp>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142</a:t>
            </a:fld>
            <a:endParaRPr lang="en-US"/>
          </a:p>
        </p:txBody>
      </p:sp>
      <p:pic>
        <p:nvPicPr>
          <p:cNvPr id="6" name="Picture 2" descr="Playing Cards - 13 Hearts - Royalty-free King Of Hearts Stock Photo">
            <a:extLst>
              <a:ext uri="{FF2B5EF4-FFF2-40B4-BE49-F238E27FC236}">
                <a16:creationId xmlns:a16="http://schemas.microsoft.com/office/drawing/2014/main" id="{D95FA813-E21B-4D21-9DF9-318011245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069" y="759736"/>
            <a:ext cx="7543891" cy="8693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95DB111-73CA-4877-A294-5194DBA759B7}"/>
              </a:ext>
            </a:extLst>
          </p:cNvPr>
          <p:cNvSpPr txBox="1"/>
          <p:nvPr/>
        </p:nvSpPr>
        <p:spPr>
          <a:xfrm>
            <a:off x="390618" y="1811045"/>
            <a:ext cx="11088210" cy="3539430"/>
          </a:xfrm>
          <a:prstGeom prst="rect">
            <a:avLst/>
          </a:prstGeom>
          <a:noFill/>
        </p:spPr>
        <p:txBody>
          <a:bodyPr wrap="square" rtlCol="0">
            <a:spAutoFit/>
          </a:bodyPr>
          <a:lstStyle/>
          <a:p>
            <a:r>
              <a:rPr lang="en-US" sz="2800" b="1" dirty="0"/>
              <a:t>Other versions:</a:t>
            </a:r>
          </a:p>
          <a:p>
            <a:endParaRPr lang="en-US" sz="2800" b="1" dirty="0"/>
          </a:p>
          <a:p>
            <a:r>
              <a:rPr lang="en-US" sz="2800" dirty="0"/>
              <a:t>It is trivial to do if you look at the cards one at a time.</a:t>
            </a:r>
          </a:p>
          <a:p>
            <a:endParaRPr lang="en-US" sz="2800" dirty="0"/>
          </a:p>
          <a:p>
            <a:r>
              <a:rPr lang="en-US" sz="2800" dirty="0"/>
              <a:t>What if you look at the cards 4 at a time and you choose one each time? It is JUST barely possible – compute the probability you can do it.</a:t>
            </a:r>
          </a:p>
          <a:p>
            <a:endParaRPr lang="en-US" sz="2800" dirty="0"/>
          </a:p>
          <a:p>
            <a:r>
              <a:rPr lang="en-US" sz="2800" dirty="0"/>
              <a:t>Can you do it if you choose one out of every 6 cards?</a:t>
            </a:r>
          </a:p>
        </p:txBody>
      </p:sp>
    </p:spTree>
    <p:extLst>
      <p:ext uri="{BB962C8B-B14F-4D97-AF65-F5344CB8AC3E}">
        <p14:creationId xmlns:p14="http://schemas.microsoft.com/office/powerpoint/2010/main" val="209706427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normAutofit/>
          </a:bodyPr>
          <a:lstStyle/>
          <a:p>
            <a:r>
              <a:rPr lang="en-US" b="1" dirty="0">
                <a:solidFill>
                  <a:srgbClr val="FF0000"/>
                </a:solidFill>
              </a:rPr>
              <a:t>Poker Problem: 5 Cards, at least two Aces, two Kings</a:t>
            </a:r>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6149078"/>
          </a:xfrm>
        </p:spPr>
        <p:txBody>
          <a:bodyPr>
            <a:normAutofit/>
          </a:bodyPr>
          <a:lstStyle/>
          <a:p>
            <a:pPr marL="0" indent="0" algn="just">
              <a:buNone/>
            </a:pPr>
            <a:r>
              <a:rPr lang="en-US" dirty="0"/>
              <a:t>Consider a 5 card poker hand. What is the probability have at least </a:t>
            </a:r>
          </a:p>
          <a:p>
            <a:pPr marL="0" indent="0" algn="just">
              <a:buNone/>
            </a:pPr>
            <a:r>
              <a:rPr lang="en-US" dirty="0"/>
              <a:t>two Aces and at least two Kings?</a:t>
            </a:r>
          </a:p>
          <a:p>
            <a:pPr marL="0" indent="0" algn="just">
              <a:buNone/>
            </a:pPr>
            <a:endParaRPr lang="en-US" dirty="0"/>
          </a:p>
          <a:p>
            <a:pPr marL="0" indent="0" algn="just">
              <a:buNone/>
            </a:pPr>
            <a:r>
              <a:rPr lang="en-US" dirty="0">
                <a:solidFill>
                  <a:srgbClr val="FF0000"/>
                </a:solidFill>
              </a:rPr>
              <a:t>How can you do this? What hands would work? What is the difficulty?</a:t>
            </a:r>
          </a:p>
        </p:txBody>
      </p:sp>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143</a:t>
            </a:fld>
            <a:endParaRPr lang="en-US"/>
          </a:p>
        </p:txBody>
      </p:sp>
      <p:pic>
        <p:nvPicPr>
          <p:cNvPr id="4" name="Picture 3">
            <a:extLst>
              <a:ext uri="{FF2B5EF4-FFF2-40B4-BE49-F238E27FC236}">
                <a16:creationId xmlns:a16="http://schemas.microsoft.com/office/drawing/2014/main" id="{2BB009E2-A6A7-463C-9C44-006673A8C861}"/>
              </a:ext>
            </a:extLst>
          </p:cNvPr>
          <p:cNvPicPr>
            <a:picLocks noChangeAspect="1"/>
          </p:cNvPicPr>
          <p:nvPr/>
        </p:nvPicPr>
        <p:blipFill>
          <a:blip r:embed="rId2"/>
          <a:stretch>
            <a:fillRect/>
          </a:stretch>
        </p:blipFill>
        <p:spPr>
          <a:xfrm>
            <a:off x="10374460" y="682626"/>
            <a:ext cx="1539373" cy="1371719"/>
          </a:xfrm>
          <a:prstGeom prst="rect">
            <a:avLst/>
          </a:prstGeom>
        </p:spPr>
      </p:pic>
      <p:pic>
        <p:nvPicPr>
          <p:cNvPr id="7" name="Picture 6">
            <a:extLst>
              <a:ext uri="{FF2B5EF4-FFF2-40B4-BE49-F238E27FC236}">
                <a16:creationId xmlns:a16="http://schemas.microsoft.com/office/drawing/2014/main" id="{B7501C33-B522-4FBB-9832-4A98509C3D3D}"/>
              </a:ext>
            </a:extLst>
          </p:cNvPr>
          <p:cNvPicPr>
            <a:picLocks noChangeAspect="1"/>
          </p:cNvPicPr>
          <p:nvPr/>
        </p:nvPicPr>
        <p:blipFill>
          <a:blip r:embed="rId3"/>
          <a:stretch>
            <a:fillRect/>
          </a:stretch>
        </p:blipFill>
        <p:spPr>
          <a:xfrm>
            <a:off x="2728476" y="5072437"/>
            <a:ext cx="7645984" cy="1283913"/>
          </a:xfrm>
          <a:prstGeom prst="rect">
            <a:avLst/>
          </a:prstGeom>
        </p:spPr>
      </p:pic>
    </p:spTree>
    <p:extLst>
      <p:ext uri="{BB962C8B-B14F-4D97-AF65-F5344CB8AC3E}">
        <p14:creationId xmlns:p14="http://schemas.microsoft.com/office/powerpoint/2010/main" val="334956670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normAutofit/>
          </a:bodyPr>
          <a:lstStyle/>
          <a:p>
            <a:r>
              <a:rPr lang="en-US" b="1" dirty="0">
                <a:solidFill>
                  <a:srgbClr val="FF0000"/>
                </a:solidFill>
              </a:rPr>
              <a:t>Poker Problem: 5 Cards, at least two Aces, two Kings</a:t>
            </a:r>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6149078"/>
          </a:xfrm>
        </p:spPr>
        <p:txBody>
          <a:bodyPr>
            <a:normAutofit/>
          </a:bodyPr>
          <a:lstStyle/>
          <a:p>
            <a:pPr marL="0" indent="0" algn="just">
              <a:buNone/>
            </a:pPr>
            <a:r>
              <a:rPr lang="en-US" dirty="0"/>
              <a:t>Consider a 5 card poker hand. What is the probability have at least </a:t>
            </a:r>
          </a:p>
          <a:p>
            <a:pPr marL="0" indent="0" algn="just">
              <a:buNone/>
            </a:pPr>
            <a:r>
              <a:rPr lang="en-US" dirty="0"/>
              <a:t>two Aces and at least two Kings?</a:t>
            </a:r>
          </a:p>
          <a:p>
            <a:pPr marL="0" indent="0" algn="just">
              <a:buNone/>
            </a:pPr>
            <a:endParaRPr lang="en-US" dirty="0"/>
          </a:p>
          <a:p>
            <a:pPr marL="0" indent="0" algn="just">
              <a:buNone/>
            </a:pPr>
            <a:r>
              <a:rPr lang="en-US" dirty="0">
                <a:solidFill>
                  <a:srgbClr val="FF0000"/>
                </a:solidFill>
              </a:rPr>
              <a:t>How can you do this? What hands would work? What is the difficulty?</a:t>
            </a:r>
          </a:p>
          <a:p>
            <a:pPr marL="0" indent="0" algn="just">
              <a:buNone/>
            </a:pPr>
            <a:endParaRPr lang="en-US" dirty="0"/>
          </a:p>
          <a:p>
            <a:pPr marL="0" indent="0" algn="just">
              <a:buNone/>
            </a:pPr>
            <a:r>
              <a:rPr lang="en-US" dirty="0"/>
              <a:t>AAAKK, AAKKK, AAKKX</a:t>
            </a:r>
          </a:p>
          <a:p>
            <a:pPr marL="0" indent="0" algn="just">
              <a:buNone/>
            </a:pPr>
            <a:endParaRPr lang="en-US" dirty="0"/>
          </a:p>
          <a:p>
            <a:pPr marL="0" indent="0" algn="just">
              <a:buNone/>
            </a:pPr>
            <a:r>
              <a:rPr lang="en-US" dirty="0"/>
              <a:t>Challenge is could have three of a kind and a pair.</a:t>
            </a:r>
          </a:p>
          <a:p>
            <a:pPr marL="0" indent="0" algn="just">
              <a:buNone/>
            </a:pPr>
            <a:endParaRPr lang="en-US" dirty="0"/>
          </a:p>
          <a:p>
            <a:pPr marL="0" indent="0" algn="just">
              <a:buNone/>
            </a:pPr>
            <a:r>
              <a:rPr lang="en-US" dirty="0"/>
              <a:t>Have to be careful not to double count.</a:t>
            </a:r>
          </a:p>
          <a:p>
            <a:pPr marL="0" indent="0" algn="just">
              <a:buNone/>
            </a:pPr>
            <a:r>
              <a:rPr lang="en-US" dirty="0"/>
              <a:t>What are the probabilities of each of the three configurations? How many hands?</a:t>
            </a:r>
          </a:p>
        </p:txBody>
      </p:sp>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144</a:t>
            </a:fld>
            <a:endParaRPr lang="en-US"/>
          </a:p>
        </p:txBody>
      </p:sp>
      <p:pic>
        <p:nvPicPr>
          <p:cNvPr id="4" name="Picture 3">
            <a:extLst>
              <a:ext uri="{FF2B5EF4-FFF2-40B4-BE49-F238E27FC236}">
                <a16:creationId xmlns:a16="http://schemas.microsoft.com/office/drawing/2014/main" id="{2BB009E2-A6A7-463C-9C44-006673A8C861}"/>
              </a:ext>
            </a:extLst>
          </p:cNvPr>
          <p:cNvPicPr>
            <a:picLocks noChangeAspect="1"/>
          </p:cNvPicPr>
          <p:nvPr/>
        </p:nvPicPr>
        <p:blipFill>
          <a:blip r:embed="rId2"/>
          <a:stretch>
            <a:fillRect/>
          </a:stretch>
        </p:blipFill>
        <p:spPr>
          <a:xfrm>
            <a:off x="10374460" y="682626"/>
            <a:ext cx="1539373" cy="1371719"/>
          </a:xfrm>
          <a:prstGeom prst="rect">
            <a:avLst/>
          </a:prstGeom>
        </p:spPr>
      </p:pic>
      <p:pic>
        <p:nvPicPr>
          <p:cNvPr id="8" name="Picture 7">
            <a:extLst>
              <a:ext uri="{FF2B5EF4-FFF2-40B4-BE49-F238E27FC236}">
                <a16:creationId xmlns:a16="http://schemas.microsoft.com/office/drawing/2014/main" id="{9C017647-E8BB-4292-8BA6-B8C0693555E7}"/>
              </a:ext>
            </a:extLst>
          </p:cNvPr>
          <p:cNvPicPr>
            <a:picLocks noChangeAspect="1"/>
          </p:cNvPicPr>
          <p:nvPr/>
        </p:nvPicPr>
        <p:blipFill>
          <a:blip r:embed="rId3"/>
          <a:stretch>
            <a:fillRect/>
          </a:stretch>
        </p:blipFill>
        <p:spPr>
          <a:xfrm>
            <a:off x="6951215" y="6185318"/>
            <a:ext cx="3849373" cy="646386"/>
          </a:xfrm>
          <a:prstGeom prst="rect">
            <a:avLst/>
          </a:prstGeom>
        </p:spPr>
      </p:pic>
    </p:spTree>
    <p:extLst>
      <p:ext uri="{BB962C8B-B14F-4D97-AF65-F5344CB8AC3E}">
        <p14:creationId xmlns:p14="http://schemas.microsoft.com/office/powerpoint/2010/main" val="55314695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normAutofit/>
          </a:bodyPr>
          <a:lstStyle/>
          <a:p>
            <a:r>
              <a:rPr lang="en-US" b="1" dirty="0">
                <a:solidFill>
                  <a:srgbClr val="FF0000"/>
                </a:solidFill>
              </a:rPr>
              <a:t>Poker Problem: 5 Cards, at least two Aces, two Kings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6149078"/>
              </a:xfrm>
            </p:spPr>
            <p:txBody>
              <a:bodyPr>
                <a:normAutofit/>
              </a:bodyPr>
              <a:lstStyle/>
              <a:p>
                <a:pPr marL="0" indent="0" algn="just">
                  <a:buNone/>
                </a:pPr>
                <a:r>
                  <a:rPr lang="en-US" dirty="0"/>
                  <a:t>Consider a 5 card poker hand. What is the probability have at least </a:t>
                </a:r>
              </a:p>
              <a:p>
                <a:pPr marL="0" indent="0" algn="just">
                  <a:buNone/>
                </a:pPr>
                <a:r>
                  <a:rPr lang="en-US" dirty="0"/>
                  <a:t>two Aces and at least two Kings?</a:t>
                </a:r>
              </a:p>
              <a:p>
                <a:pPr marL="0" indent="0" algn="just">
                  <a:buNone/>
                </a:pPr>
                <a:endParaRPr lang="en-US" dirty="0"/>
              </a:p>
              <a:p>
                <a:pPr marL="0" indent="0" algn="just">
                  <a:buNone/>
                </a:pPr>
                <a:r>
                  <a:rPr lang="en-US" dirty="0">
                    <a:solidFill>
                      <a:srgbClr val="FF0000"/>
                    </a:solidFill>
                  </a:rPr>
                  <a:t>How can you do this? What hands would work? What is the difficulty?</a:t>
                </a:r>
              </a:p>
              <a:p>
                <a:pPr marL="0" indent="0" algn="just">
                  <a:buNone/>
                </a:pPr>
                <a:endParaRPr lang="en-US" dirty="0"/>
              </a:p>
              <a:p>
                <a:pPr algn="just"/>
                <a:r>
                  <a:rPr lang="en-US" dirty="0"/>
                  <a:t>AAAKK: </a:t>
                </a:r>
                <a14:m>
                  <m:oMath xmlns:m="http://schemas.openxmlformats.org/officeDocument/2006/math">
                    <m:r>
                      <a:rPr lang="en-US" i="1">
                        <a:latin typeface="Cambria Math" panose="02040503050406030204" pitchFamily="18" charset="0"/>
                      </a:rPr>
                      <m:t>4</m:t>
                    </m:r>
                    <m:r>
                      <a:rPr lang="en-US" i="1">
                        <a:latin typeface="Cambria Math" panose="02040503050406030204" pitchFamily="18" charset="0"/>
                      </a:rPr>
                      <m:t>𝐶</m:t>
                    </m:r>
                    <m:r>
                      <a:rPr lang="en-US" b="0" i="1" smtClean="0">
                        <a:latin typeface="Cambria Math" panose="02040503050406030204" pitchFamily="18" charset="0"/>
                      </a:rPr>
                      <m:t>3</m:t>
                    </m:r>
                    <m:r>
                      <a:rPr lang="en-US" i="1">
                        <a:latin typeface="Cambria Math" panose="02040503050406030204" pitchFamily="18" charset="0"/>
                      </a:rPr>
                      <m:t> ∗4</m:t>
                    </m:r>
                    <m:r>
                      <a:rPr lang="en-US" i="1">
                        <a:latin typeface="Cambria Math" panose="02040503050406030204" pitchFamily="18" charset="0"/>
                      </a:rPr>
                      <m:t>𝐶</m:t>
                    </m:r>
                    <m:r>
                      <a:rPr lang="en-US" b="0" i="1" smtClean="0">
                        <a:latin typeface="Cambria Math" panose="02040503050406030204" pitchFamily="18" charset="0"/>
                      </a:rPr>
                      <m:t>2</m:t>
                    </m:r>
                    <m:r>
                      <a:rPr lang="en-US" b="0" i="0" smtClean="0">
                        <a:latin typeface="Cambria Math" panose="02040503050406030204" pitchFamily="18" charset="0"/>
                      </a:rPr>
                      <m:t> =  4 ∗6 =  24</m:t>
                    </m:r>
                  </m:oMath>
                </a14:m>
                <a:endParaRPr lang="en-US" dirty="0"/>
              </a:p>
              <a:p>
                <a:pPr algn="just"/>
                <a:r>
                  <a:rPr lang="en-US" dirty="0"/>
                  <a:t>AAKKK: </a:t>
                </a:r>
                <a14:m>
                  <m:oMath xmlns:m="http://schemas.openxmlformats.org/officeDocument/2006/math">
                    <m:r>
                      <a:rPr lang="en-US" i="1">
                        <a:latin typeface="Cambria Math" panose="02040503050406030204" pitchFamily="18" charset="0"/>
                      </a:rPr>
                      <m:t>4</m:t>
                    </m:r>
                    <m:r>
                      <a:rPr lang="en-US" i="1">
                        <a:latin typeface="Cambria Math" panose="02040503050406030204" pitchFamily="18" charset="0"/>
                      </a:rPr>
                      <m:t>𝐶</m:t>
                    </m:r>
                    <m:r>
                      <a:rPr lang="en-US" b="0" i="1" smtClean="0">
                        <a:latin typeface="Cambria Math" panose="02040503050406030204" pitchFamily="18" charset="0"/>
                      </a:rPr>
                      <m:t>2</m:t>
                    </m:r>
                    <m:r>
                      <a:rPr lang="en-US" i="1">
                        <a:latin typeface="Cambria Math" panose="02040503050406030204" pitchFamily="18" charset="0"/>
                      </a:rPr>
                      <m:t> ∗4</m:t>
                    </m:r>
                    <m:r>
                      <a:rPr lang="en-US" i="1">
                        <a:latin typeface="Cambria Math" panose="02040503050406030204" pitchFamily="18" charset="0"/>
                      </a:rPr>
                      <m:t>𝐶</m:t>
                    </m:r>
                    <m:r>
                      <a:rPr lang="en-US" b="0" i="1" smtClean="0">
                        <a:latin typeface="Cambria Math" panose="02040503050406030204" pitchFamily="18" charset="0"/>
                      </a:rPr>
                      <m:t>3  =  6 ∗4 =  24</m:t>
                    </m:r>
                  </m:oMath>
                </a14:m>
                <a:endParaRPr lang="en-US" dirty="0"/>
              </a:p>
              <a:p>
                <a:pPr algn="just"/>
                <a:r>
                  <a:rPr lang="en-US" dirty="0"/>
                  <a:t>AAKKX: </a:t>
                </a:r>
                <a14:m>
                  <m:oMath xmlns:m="http://schemas.openxmlformats.org/officeDocument/2006/math">
                    <m:r>
                      <a:rPr lang="en-US" b="0" i="1" smtClean="0">
                        <a:latin typeface="Cambria Math" panose="02040503050406030204" pitchFamily="18" charset="0"/>
                      </a:rPr>
                      <m:t>4</m:t>
                    </m:r>
                    <m:r>
                      <a:rPr lang="en-US" b="0" i="1" smtClean="0">
                        <a:latin typeface="Cambria Math" panose="02040503050406030204" pitchFamily="18" charset="0"/>
                      </a:rPr>
                      <m:t>𝐶</m:t>
                    </m:r>
                    <m:r>
                      <a:rPr lang="en-US" b="0" i="1" smtClean="0">
                        <a:latin typeface="Cambria Math" panose="02040503050406030204" pitchFamily="18" charset="0"/>
                      </a:rPr>
                      <m:t>2 ∗4</m:t>
                    </m:r>
                    <m:r>
                      <a:rPr lang="en-US" b="0" i="1" smtClean="0">
                        <a:latin typeface="Cambria Math" panose="02040503050406030204" pitchFamily="18" charset="0"/>
                      </a:rPr>
                      <m:t>𝐶</m:t>
                    </m:r>
                    <m:r>
                      <a:rPr lang="en-US" b="0" i="1" smtClean="0">
                        <a:latin typeface="Cambria Math" panose="02040503050406030204" pitchFamily="18" charset="0"/>
                      </a:rPr>
                      <m:t>2 ∗44</m:t>
                    </m:r>
                    <m:r>
                      <a:rPr lang="en-US" b="0" i="1" smtClean="0">
                        <a:latin typeface="Cambria Math" panose="02040503050406030204" pitchFamily="18" charset="0"/>
                      </a:rPr>
                      <m:t>𝐶</m:t>
                    </m:r>
                    <m:r>
                      <a:rPr lang="en-US" b="0" i="1" smtClean="0">
                        <a:latin typeface="Cambria Math" panose="02040503050406030204" pitchFamily="18" charset="0"/>
                      </a:rPr>
                      <m:t>1 =  6 ∗6 ∗44 =1584</m:t>
                    </m:r>
                  </m:oMath>
                </a14:m>
                <a:endParaRPr lang="en-US" dirty="0"/>
              </a:p>
              <a:p>
                <a:pPr algn="just"/>
                <a:r>
                  <a:rPr lang="en-US" dirty="0"/>
                  <a:t>5 card hands: </a:t>
                </a:r>
                <a14:m>
                  <m:oMath xmlns:m="http://schemas.openxmlformats.org/officeDocument/2006/math">
                    <m:r>
                      <a:rPr lang="en-US" i="1" dirty="0" smtClean="0">
                        <a:latin typeface="Cambria Math" panose="02040503050406030204" pitchFamily="18" charset="0"/>
                      </a:rPr>
                      <m:t>5</m:t>
                    </m:r>
                    <m:r>
                      <a:rPr lang="en-US" b="0" i="1" dirty="0" smtClean="0">
                        <a:latin typeface="Cambria Math" panose="02040503050406030204" pitchFamily="18" charset="0"/>
                      </a:rPr>
                      <m:t>2</m:t>
                    </m:r>
                    <m:r>
                      <a:rPr lang="en-US" i="1">
                        <a:latin typeface="Cambria Math" panose="02040503050406030204" pitchFamily="18" charset="0"/>
                      </a:rPr>
                      <m:t>𝐶</m:t>
                    </m:r>
                    <m:r>
                      <a:rPr lang="en-US" b="0" i="1" smtClean="0">
                        <a:latin typeface="Cambria Math" panose="02040503050406030204" pitchFamily="18" charset="0"/>
                      </a:rPr>
                      <m:t>5 =</m:t>
                    </m:r>
                    <m:r>
                      <m:rPr>
                        <m:nor/>
                      </m:rPr>
                      <a:rPr lang="en-US"/>
                      <m:t>2</m:t>
                    </m:r>
                    <m:r>
                      <m:rPr>
                        <m:nor/>
                      </m:rPr>
                      <a:rPr lang="en-US" b="0" i="0" smtClean="0"/>
                      <m:t>,</m:t>
                    </m:r>
                    <m:r>
                      <m:rPr>
                        <m:nor/>
                      </m:rPr>
                      <a:rPr lang="en-US"/>
                      <m:t>598</m:t>
                    </m:r>
                    <m:r>
                      <m:rPr>
                        <m:nor/>
                      </m:rPr>
                      <a:rPr lang="en-US" b="0" i="0" smtClean="0"/>
                      <m:t>,</m:t>
                    </m:r>
                    <m:r>
                      <m:rPr>
                        <m:nor/>
                      </m:rPr>
                      <a:rPr lang="en-US"/>
                      <m:t>960</m:t>
                    </m:r>
                  </m:oMath>
                </a14:m>
                <a:r>
                  <a:rPr lang="en-US" dirty="0"/>
                  <a:t>.</a:t>
                </a:r>
              </a:p>
              <a:p>
                <a:pPr algn="just"/>
                <a:endParaRPr lang="en-US" dirty="0"/>
              </a:p>
              <a:p>
                <a:pPr algn="just"/>
                <a:r>
                  <a:rPr lang="en-US" dirty="0"/>
                  <a:t>Probability is </a:t>
                </a:r>
                <a14:m>
                  <m:oMath xmlns:m="http://schemas.openxmlformats.org/officeDocument/2006/math">
                    <m:f>
                      <m:fPr>
                        <m:ctrlPr>
                          <a:rPr lang="en-US" sz="3400" i="1" smtClean="0">
                            <a:latin typeface="Cambria Math" panose="02040503050406030204" pitchFamily="18" charset="0"/>
                          </a:rPr>
                        </m:ctrlPr>
                      </m:fPr>
                      <m:num>
                        <m:r>
                          <a:rPr lang="en-US" sz="3400" b="0" i="1" smtClean="0">
                            <a:latin typeface="Cambria Math" panose="02040503050406030204" pitchFamily="18" charset="0"/>
                          </a:rPr>
                          <m:t>24+24+1584</m:t>
                        </m:r>
                      </m:num>
                      <m:den>
                        <m:r>
                          <m:rPr>
                            <m:nor/>
                          </m:rPr>
                          <a:rPr lang="en-US" sz="3400"/>
                          <m:t>2598960</m:t>
                        </m:r>
                      </m:den>
                    </m:f>
                    <m:r>
                      <a:rPr lang="en-US" sz="3400" b="0" i="1" smtClean="0">
                        <a:latin typeface="Cambria Math" panose="02040503050406030204" pitchFamily="18" charset="0"/>
                      </a:rPr>
                      <m:t> =  </m:t>
                    </m:r>
                    <m:f>
                      <m:fPr>
                        <m:ctrlPr>
                          <a:rPr lang="en-US" sz="3400" b="0" i="1" smtClean="0">
                            <a:latin typeface="Cambria Math" panose="02040503050406030204" pitchFamily="18" charset="0"/>
                          </a:rPr>
                        </m:ctrlPr>
                      </m:fPr>
                      <m:num>
                        <m:r>
                          <a:rPr lang="en-US" sz="3400" b="0" i="1" smtClean="0">
                            <a:latin typeface="Cambria Math" panose="02040503050406030204" pitchFamily="18" charset="0"/>
                          </a:rPr>
                          <m:t>1633</m:t>
                        </m:r>
                      </m:num>
                      <m:den>
                        <m:r>
                          <m:rPr>
                            <m:nor/>
                          </m:rPr>
                          <a:rPr lang="en-US" sz="3400"/>
                          <m:t>2598960</m:t>
                        </m:r>
                      </m:den>
                    </m:f>
                    <m:r>
                      <a:rPr lang="en-US" sz="3400" b="0" i="1" smtClean="0">
                        <a:latin typeface="Cambria Math" panose="02040503050406030204" pitchFamily="18" charset="0"/>
                      </a:rPr>
                      <m:t> =  .0628%.</m:t>
                    </m:r>
                  </m:oMath>
                </a14:m>
                <a:endParaRPr lang="en-US" sz="3400" dirty="0"/>
              </a:p>
              <a:p>
                <a:pPr marL="0" indent="0" algn="just">
                  <a:buNone/>
                </a:pPr>
                <a:endParaRPr lang="en-US" dirty="0"/>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108197" y="682626"/>
                <a:ext cx="11805636" cy="6149078"/>
              </a:xfrm>
              <a:blipFill>
                <a:blip r:embed="rId2"/>
                <a:stretch>
                  <a:fillRect l="-1085" t="-168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145</a:t>
            </a:fld>
            <a:endParaRPr lang="en-US"/>
          </a:p>
        </p:txBody>
      </p:sp>
      <p:pic>
        <p:nvPicPr>
          <p:cNvPr id="4" name="Picture 3">
            <a:extLst>
              <a:ext uri="{FF2B5EF4-FFF2-40B4-BE49-F238E27FC236}">
                <a16:creationId xmlns:a16="http://schemas.microsoft.com/office/drawing/2014/main" id="{2BB009E2-A6A7-463C-9C44-006673A8C861}"/>
              </a:ext>
            </a:extLst>
          </p:cNvPr>
          <p:cNvPicPr>
            <a:picLocks noChangeAspect="1"/>
          </p:cNvPicPr>
          <p:nvPr/>
        </p:nvPicPr>
        <p:blipFill>
          <a:blip r:embed="rId3"/>
          <a:stretch>
            <a:fillRect/>
          </a:stretch>
        </p:blipFill>
        <p:spPr>
          <a:xfrm>
            <a:off x="10374460" y="682626"/>
            <a:ext cx="1539373" cy="1371719"/>
          </a:xfrm>
          <a:prstGeom prst="rect">
            <a:avLst/>
          </a:prstGeom>
        </p:spPr>
      </p:pic>
    </p:spTree>
    <p:extLst>
      <p:ext uri="{BB962C8B-B14F-4D97-AF65-F5344CB8AC3E}">
        <p14:creationId xmlns:p14="http://schemas.microsoft.com/office/powerpoint/2010/main" val="191830226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normAutofit/>
          </a:bodyPr>
          <a:lstStyle/>
          <a:p>
            <a:r>
              <a:rPr lang="en-US" b="1" dirty="0">
                <a:solidFill>
                  <a:srgbClr val="FF0000"/>
                </a:solidFill>
              </a:rPr>
              <a:t>Poker Problem: 5 Cards, at least two Aces, two Kings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6149078"/>
              </a:xfrm>
            </p:spPr>
            <p:txBody>
              <a:bodyPr>
                <a:normAutofit lnSpcReduction="10000"/>
              </a:bodyPr>
              <a:lstStyle/>
              <a:p>
                <a:pPr marL="0" indent="0" algn="just">
                  <a:buNone/>
                </a:pPr>
                <a:r>
                  <a:rPr lang="en-US" dirty="0"/>
                  <a:t>Consider a 5 card poker hand. What is the probability have at least </a:t>
                </a:r>
              </a:p>
              <a:p>
                <a:pPr marL="0" indent="0" algn="just">
                  <a:buNone/>
                </a:pPr>
                <a:r>
                  <a:rPr lang="en-US" dirty="0"/>
                  <a:t>two Aces and at least two Kings</a:t>
                </a:r>
              </a:p>
              <a:p>
                <a:pPr algn="just"/>
                <a:r>
                  <a:rPr lang="en-US" dirty="0"/>
                  <a:t>AAAKK: </a:t>
                </a:r>
                <a14:m>
                  <m:oMath xmlns:m="http://schemas.openxmlformats.org/officeDocument/2006/math">
                    <m:r>
                      <a:rPr lang="en-US" i="1">
                        <a:latin typeface="Cambria Math" panose="02040503050406030204" pitchFamily="18" charset="0"/>
                      </a:rPr>
                      <m:t>4</m:t>
                    </m:r>
                    <m:r>
                      <a:rPr lang="en-US" i="1">
                        <a:latin typeface="Cambria Math" panose="02040503050406030204" pitchFamily="18" charset="0"/>
                      </a:rPr>
                      <m:t>𝐶</m:t>
                    </m:r>
                    <m:r>
                      <a:rPr lang="en-US" b="0" i="1" smtClean="0">
                        <a:latin typeface="Cambria Math" panose="02040503050406030204" pitchFamily="18" charset="0"/>
                      </a:rPr>
                      <m:t>3</m:t>
                    </m:r>
                    <m:r>
                      <a:rPr lang="en-US" i="1">
                        <a:latin typeface="Cambria Math" panose="02040503050406030204" pitchFamily="18" charset="0"/>
                      </a:rPr>
                      <m:t> ∗4</m:t>
                    </m:r>
                    <m:r>
                      <a:rPr lang="en-US" i="1">
                        <a:latin typeface="Cambria Math" panose="02040503050406030204" pitchFamily="18" charset="0"/>
                      </a:rPr>
                      <m:t>𝐶</m:t>
                    </m:r>
                    <m:r>
                      <a:rPr lang="en-US" b="0" i="1" smtClean="0">
                        <a:latin typeface="Cambria Math" panose="02040503050406030204" pitchFamily="18" charset="0"/>
                      </a:rPr>
                      <m:t>2</m:t>
                    </m:r>
                    <m:r>
                      <a:rPr lang="en-US" b="0" i="0" smtClean="0">
                        <a:latin typeface="Cambria Math" panose="02040503050406030204" pitchFamily="18" charset="0"/>
                      </a:rPr>
                      <m:t> =  4 ∗6 =  24</m:t>
                    </m:r>
                  </m:oMath>
                </a14:m>
                <a:endParaRPr lang="en-US" dirty="0"/>
              </a:p>
              <a:p>
                <a:pPr algn="just"/>
                <a:r>
                  <a:rPr lang="en-US" dirty="0"/>
                  <a:t>AAKKK: </a:t>
                </a:r>
                <a14:m>
                  <m:oMath xmlns:m="http://schemas.openxmlformats.org/officeDocument/2006/math">
                    <m:r>
                      <a:rPr lang="en-US" i="1">
                        <a:latin typeface="Cambria Math" panose="02040503050406030204" pitchFamily="18" charset="0"/>
                      </a:rPr>
                      <m:t>4</m:t>
                    </m:r>
                    <m:r>
                      <a:rPr lang="en-US" i="1">
                        <a:latin typeface="Cambria Math" panose="02040503050406030204" pitchFamily="18" charset="0"/>
                      </a:rPr>
                      <m:t>𝐶</m:t>
                    </m:r>
                    <m:r>
                      <a:rPr lang="en-US" b="0" i="1" smtClean="0">
                        <a:latin typeface="Cambria Math" panose="02040503050406030204" pitchFamily="18" charset="0"/>
                      </a:rPr>
                      <m:t>2</m:t>
                    </m:r>
                    <m:r>
                      <a:rPr lang="en-US" i="1">
                        <a:latin typeface="Cambria Math" panose="02040503050406030204" pitchFamily="18" charset="0"/>
                      </a:rPr>
                      <m:t> ∗4</m:t>
                    </m:r>
                    <m:r>
                      <a:rPr lang="en-US" i="1">
                        <a:latin typeface="Cambria Math" panose="02040503050406030204" pitchFamily="18" charset="0"/>
                      </a:rPr>
                      <m:t>𝐶</m:t>
                    </m:r>
                    <m:r>
                      <a:rPr lang="en-US" b="0" i="1" smtClean="0">
                        <a:latin typeface="Cambria Math" panose="02040503050406030204" pitchFamily="18" charset="0"/>
                      </a:rPr>
                      <m:t>3  =  6 ∗4 =  24</m:t>
                    </m:r>
                  </m:oMath>
                </a14:m>
                <a:endParaRPr lang="en-US" dirty="0"/>
              </a:p>
              <a:p>
                <a:pPr algn="just"/>
                <a:r>
                  <a:rPr lang="en-US" dirty="0"/>
                  <a:t>AAKKX: </a:t>
                </a:r>
                <a14:m>
                  <m:oMath xmlns:m="http://schemas.openxmlformats.org/officeDocument/2006/math">
                    <m:r>
                      <a:rPr lang="en-US" b="0" i="1" smtClean="0">
                        <a:latin typeface="Cambria Math" panose="02040503050406030204" pitchFamily="18" charset="0"/>
                      </a:rPr>
                      <m:t>4</m:t>
                    </m:r>
                    <m:r>
                      <a:rPr lang="en-US" b="0" i="1" smtClean="0">
                        <a:latin typeface="Cambria Math" panose="02040503050406030204" pitchFamily="18" charset="0"/>
                      </a:rPr>
                      <m:t>𝐶</m:t>
                    </m:r>
                    <m:r>
                      <a:rPr lang="en-US" b="0" i="1" smtClean="0">
                        <a:latin typeface="Cambria Math" panose="02040503050406030204" pitchFamily="18" charset="0"/>
                      </a:rPr>
                      <m:t>2 ∗4</m:t>
                    </m:r>
                    <m:r>
                      <a:rPr lang="en-US" b="0" i="1" smtClean="0">
                        <a:latin typeface="Cambria Math" panose="02040503050406030204" pitchFamily="18" charset="0"/>
                      </a:rPr>
                      <m:t>𝐶</m:t>
                    </m:r>
                    <m:r>
                      <a:rPr lang="en-US" b="0" i="1" smtClean="0">
                        <a:latin typeface="Cambria Math" panose="02040503050406030204" pitchFamily="18" charset="0"/>
                      </a:rPr>
                      <m:t>2 ∗44</m:t>
                    </m:r>
                    <m:r>
                      <a:rPr lang="en-US" b="0" i="1" smtClean="0">
                        <a:latin typeface="Cambria Math" panose="02040503050406030204" pitchFamily="18" charset="0"/>
                      </a:rPr>
                      <m:t>𝐶</m:t>
                    </m:r>
                    <m:r>
                      <a:rPr lang="en-US" b="0" i="1" smtClean="0">
                        <a:latin typeface="Cambria Math" panose="02040503050406030204" pitchFamily="18" charset="0"/>
                      </a:rPr>
                      <m:t>1 =  6 ∗6 ∗44 =1584</m:t>
                    </m:r>
                  </m:oMath>
                </a14:m>
                <a:endParaRPr lang="en-US" dirty="0"/>
              </a:p>
              <a:p>
                <a:pPr algn="just"/>
                <a:r>
                  <a:rPr lang="en-US" dirty="0"/>
                  <a:t>5 card hands: </a:t>
                </a:r>
                <a14:m>
                  <m:oMath xmlns:m="http://schemas.openxmlformats.org/officeDocument/2006/math">
                    <m:r>
                      <a:rPr lang="en-US" i="1" dirty="0" smtClean="0">
                        <a:latin typeface="Cambria Math" panose="02040503050406030204" pitchFamily="18" charset="0"/>
                      </a:rPr>
                      <m:t>5</m:t>
                    </m:r>
                    <m:r>
                      <a:rPr lang="en-US" b="0" i="1" dirty="0" smtClean="0">
                        <a:latin typeface="Cambria Math" panose="02040503050406030204" pitchFamily="18" charset="0"/>
                      </a:rPr>
                      <m:t>2</m:t>
                    </m:r>
                    <m:r>
                      <a:rPr lang="en-US" i="1">
                        <a:latin typeface="Cambria Math" panose="02040503050406030204" pitchFamily="18" charset="0"/>
                      </a:rPr>
                      <m:t>𝐶</m:t>
                    </m:r>
                    <m:r>
                      <a:rPr lang="en-US" b="0" i="1" smtClean="0">
                        <a:latin typeface="Cambria Math" panose="02040503050406030204" pitchFamily="18" charset="0"/>
                      </a:rPr>
                      <m:t>5 =</m:t>
                    </m:r>
                    <m:r>
                      <m:rPr>
                        <m:nor/>
                      </m:rPr>
                      <a:rPr lang="en-US"/>
                      <m:t>2</m:t>
                    </m:r>
                    <m:r>
                      <m:rPr>
                        <m:nor/>
                      </m:rPr>
                      <a:rPr lang="en-US" b="0" i="0" smtClean="0"/>
                      <m:t>,</m:t>
                    </m:r>
                    <m:r>
                      <m:rPr>
                        <m:nor/>
                      </m:rPr>
                      <a:rPr lang="en-US"/>
                      <m:t>598</m:t>
                    </m:r>
                    <m:r>
                      <m:rPr>
                        <m:nor/>
                      </m:rPr>
                      <a:rPr lang="en-US" b="0" i="0" smtClean="0"/>
                      <m:t>,</m:t>
                    </m:r>
                    <m:r>
                      <m:rPr>
                        <m:nor/>
                      </m:rPr>
                      <a:rPr lang="en-US"/>
                      <m:t>960</m:t>
                    </m:r>
                  </m:oMath>
                </a14:m>
                <a:r>
                  <a:rPr lang="en-US" dirty="0"/>
                  <a:t>.</a:t>
                </a:r>
              </a:p>
              <a:p>
                <a:pPr algn="just"/>
                <a:endParaRPr lang="en-US" dirty="0"/>
              </a:p>
              <a:p>
                <a:pPr algn="just"/>
                <a:r>
                  <a:rPr lang="en-US" dirty="0"/>
                  <a:t>Probability is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24+24+1584</m:t>
                        </m:r>
                      </m:num>
                      <m:den>
                        <m:r>
                          <m:rPr>
                            <m:nor/>
                          </m:rPr>
                          <a:rPr lang="en-US"/>
                          <m:t>2598960</m:t>
                        </m:r>
                      </m:den>
                    </m:f>
                    <m:r>
                      <a:rPr lang="en-US" b="0" i="1" smtClean="0">
                        <a:latin typeface="Cambria Math" panose="02040503050406030204" pitchFamily="18" charset="0"/>
                      </a:rPr>
                      <m:t> =  </m:t>
                    </m:r>
                    <m:f>
                      <m:fPr>
                        <m:ctrlPr>
                          <a:rPr lang="en-US" b="0" i="1" smtClean="0">
                            <a:latin typeface="Cambria Math" panose="02040503050406030204" pitchFamily="18" charset="0"/>
                          </a:rPr>
                        </m:ctrlPr>
                      </m:fPr>
                      <m:num>
                        <m:r>
                          <a:rPr lang="en-US" b="0" i="1" smtClean="0">
                            <a:latin typeface="Cambria Math" panose="02040503050406030204" pitchFamily="18" charset="0"/>
                          </a:rPr>
                          <m:t>1633</m:t>
                        </m:r>
                      </m:num>
                      <m:den>
                        <m:r>
                          <m:rPr>
                            <m:nor/>
                          </m:rPr>
                          <a:rPr lang="en-US"/>
                          <m:t>2598960</m:t>
                        </m:r>
                      </m:den>
                    </m:f>
                    <m:r>
                      <a:rPr lang="en-US" b="0" i="1" smtClean="0">
                        <a:latin typeface="Cambria Math" panose="02040503050406030204" pitchFamily="18" charset="0"/>
                      </a:rPr>
                      <m:t> =  .0628328%.</m:t>
                    </m:r>
                  </m:oMath>
                </a14:m>
                <a:endParaRPr lang="en-US" dirty="0"/>
              </a:p>
              <a:p>
                <a:pPr marL="0" indent="0" algn="just">
                  <a:buNone/>
                </a:pPr>
                <a:endParaRPr lang="en-US" dirty="0"/>
              </a:p>
              <a:p>
                <a:pPr marL="0" indent="0" algn="just">
                  <a:buNone/>
                </a:pPr>
                <a:r>
                  <a:rPr lang="en-US" dirty="0"/>
                  <a:t>Another Approach: Choose two Aces, choose two kings, choose another card.</a:t>
                </a:r>
              </a:p>
              <a:p>
                <a:pPr marL="0" indent="0" algn="just">
                  <a:buNone/>
                </a:pPr>
                <a:r>
                  <a:rPr lang="en-US" dirty="0"/>
                  <a:t> </a:t>
                </a:r>
                <a14:m>
                  <m:oMath xmlns:m="http://schemas.openxmlformats.org/officeDocument/2006/math">
                    <m:r>
                      <a:rPr lang="en-US" i="1">
                        <a:latin typeface="Cambria Math" panose="02040503050406030204" pitchFamily="18" charset="0"/>
                      </a:rPr>
                      <m:t>4</m:t>
                    </m:r>
                    <m:r>
                      <a:rPr lang="en-US" i="1">
                        <a:latin typeface="Cambria Math" panose="02040503050406030204" pitchFamily="18" charset="0"/>
                      </a:rPr>
                      <m:t>𝐶</m:t>
                    </m:r>
                    <m:r>
                      <a:rPr lang="en-US" i="1">
                        <a:latin typeface="Cambria Math" panose="02040503050406030204" pitchFamily="18" charset="0"/>
                      </a:rPr>
                      <m:t>2 ∗4</m:t>
                    </m:r>
                    <m:r>
                      <a:rPr lang="en-US" i="1">
                        <a:latin typeface="Cambria Math" panose="02040503050406030204" pitchFamily="18" charset="0"/>
                      </a:rPr>
                      <m:t>𝐶</m:t>
                    </m:r>
                    <m:r>
                      <a:rPr lang="en-US" i="1">
                        <a:latin typeface="Cambria Math" panose="02040503050406030204" pitchFamily="18" charset="0"/>
                      </a:rPr>
                      <m:t>2 ∗48</m:t>
                    </m:r>
                    <m:r>
                      <a:rPr lang="en-US" b="0" i="1" smtClean="0">
                        <a:latin typeface="Cambria Math" panose="02040503050406030204" pitchFamily="18" charset="0"/>
                      </a:rPr>
                      <m:t>𝐶</m:t>
                    </m:r>
                    <m:r>
                      <a:rPr lang="en-US" b="0" i="1" smtClean="0">
                        <a:latin typeface="Cambria Math" panose="02040503050406030204" pitchFamily="18" charset="0"/>
                      </a:rPr>
                      <m:t>1 =1728,    </m:t>
                    </m:r>
                    <m:r>
                      <a:rPr lang="en-US" b="0" i="1" smtClean="0">
                        <a:latin typeface="Cambria Math" panose="02040503050406030204" pitchFamily="18" charset="0"/>
                      </a:rPr>
                      <m:t>𝑠𝑜</m:t>
                    </m:r>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r>
                          <a:rPr lang="en-US" b="0" i="1" smtClean="0">
                            <a:latin typeface="Cambria Math" panose="02040503050406030204" pitchFamily="18" charset="0"/>
                          </a:rPr>
                          <m:t>728</m:t>
                        </m:r>
                      </m:num>
                      <m:den>
                        <m:r>
                          <m:rPr>
                            <m:nor/>
                          </m:rPr>
                          <a:rPr lang="en-US"/>
                          <m:t>2598960</m:t>
                        </m:r>
                      </m:den>
                    </m:f>
                  </m:oMath>
                </a14:m>
                <a:r>
                  <a:rPr lang="en-US" dirty="0"/>
                  <a:t>  or about .0664881%.</a:t>
                </a:r>
              </a:p>
              <a:p>
                <a:pPr marL="0" indent="0" algn="just">
                  <a:buNone/>
                </a:pPr>
                <a:r>
                  <a:rPr lang="en-US" dirty="0">
                    <a:solidFill>
                      <a:srgbClr val="FF0000"/>
                    </a:solidFill>
                  </a:rPr>
                  <a:t>Which is right? Why?</a:t>
                </a:r>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108197" y="682626"/>
                <a:ext cx="11805636" cy="6149078"/>
              </a:xfrm>
              <a:blipFill>
                <a:blip r:embed="rId2"/>
                <a:stretch>
                  <a:fillRect l="-1085" t="-2279"/>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146</a:t>
            </a:fld>
            <a:endParaRPr lang="en-US"/>
          </a:p>
        </p:txBody>
      </p:sp>
      <p:pic>
        <p:nvPicPr>
          <p:cNvPr id="4" name="Picture 3">
            <a:extLst>
              <a:ext uri="{FF2B5EF4-FFF2-40B4-BE49-F238E27FC236}">
                <a16:creationId xmlns:a16="http://schemas.microsoft.com/office/drawing/2014/main" id="{2BB009E2-A6A7-463C-9C44-006673A8C861}"/>
              </a:ext>
            </a:extLst>
          </p:cNvPr>
          <p:cNvPicPr>
            <a:picLocks noChangeAspect="1"/>
          </p:cNvPicPr>
          <p:nvPr/>
        </p:nvPicPr>
        <p:blipFill>
          <a:blip r:embed="rId3"/>
          <a:stretch>
            <a:fillRect/>
          </a:stretch>
        </p:blipFill>
        <p:spPr>
          <a:xfrm>
            <a:off x="10374460" y="682626"/>
            <a:ext cx="1539373" cy="1371719"/>
          </a:xfrm>
          <a:prstGeom prst="rect">
            <a:avLst/>
          </a:prstGeom>
        </p:spPr>
      </p:pic>
      <p:pic>
        <p:nvPicPr>
          <p:cNvPr id="6" name="Picture 5">
            <a:extLst>
              <a:ext uri="{FF2B5EF4-FFF2-40B4-BE49-F238E27FC236}">
                <a16:creationId xmlns:a16="http://schemas.microsoft.com/office/drawing/2014/main" id="{941876E2-8D27-4127-A881-9C2459C3EEBD}"/>
              </a:ext>
            </a:extLst>
          </p:cNvPr>
          <p:cNvPicPr>
            <a:picLocks noChangeAspect="1"/>
          </p:cNvPicPr>
          <p:nvPr/>
        </p:nvPicPr>
        <p:blipFill>
          <a:blip r:embed="rId4"/>
          <a:stretch>
            <a:fillRect/>
          </a:stretch>
        </p:blipFill>
        <p:spPr>
          <a:xfrm>
            <a:off x="7572652" y="6271621"/>
            <a:ext cx="3183547" cy="534581"/>
          </a:xfrm>
          <a:prstGeom prst="rect">
            <a:avLst/>
          </a:prstGeom>
        </p:spPr>
      </p:pic>
    </p:spTree>
    <p:extLst>
      <p:ext uri="{BB962C8B-B14F-4D97-AF65-F5344CB8AC3E}">
        <p14:creationId xmlns:p14="http://schemas.microsoft.com/office/powerpoint/2010/main" val="271359674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normAutofit/>
          </a:bodyPr>
          <a:lstStyle/>
          <a:p>
            <a:r>
              <a:rPr lang="en-US" b="1" dirty="0">
                <a:solidFill>
                  <a:srgbClr val="FF0000"/>
                </a:solidFill>
              </a:rPr>
              <a:t>Poker Problem: 5 Cards, at least two Aces, two Kings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6149078"/>
              </a:xfrm>
            </p:spPr>
            <p:txBody>
              <a:bodyPr>
                <a:normAutofit fontScale="92500"/>
              </a:bodyPr>
              <a:lstStyle/>
              <a:p>
                <a:pPr marL="0" indent="0" algn="just">
                  <a:buNone/>
                </a:pPr>
                <a:r>
                  <a:rPr lang="en-US" dirty="0"/>
                  <a:t>Consider a 5 card poker hand. What is the probability have at least </a:t>
                </a:r>
              </a:p>
              <a:p>
                <a:pPr marL="0" indent="0" algn="just">
                  <a:buNone/>
                </a:pPr>
                <a:r>
                  <a:rPr lang="en-US" dirty="0"/>
                  <a:t>two Aces and at least two Kings?</a:t>
                </a:r>
              </a:p>
              <a:p>
                <a:pPr algn="just"/>
                <a:r>
                  <a:rPr lang="en-US" dirty="0"/>
                  <a:t>AAAKK: </a:t>
                </a:r>
                <a14:m>
                  <m:oMath xmlns:m="http://schemas.openxmlformats.org/officeDocument/2006/math">
                    <m:r>
                      <a:rPr lang="en-US" i="1">
                        <a:latin typeface="Cambria Math" panose="02040503050406030204" pitchFamily="18" charset="0"/>
                      </a:rPr>
                      <m:t>4</m:t>
                    </m:r>
                    <m:r>
                      <a:rPr lang="en-US" i="1">
                        <a:latin typeface="Cambria Math" panose="02040503050406030204" pitchFamily="18" charset="0"/>
                      </a:rPr>
                      <m:t>𝐶</m:t>
                    </m:r>
                    <m:r>
                      <a:rPr lang="en-US" b="0" i="1" smtClean="0">
                        <a:latin typeface="Cambria Math" panose="02040503050406030204" pitchFamily="18" charset="0"/>
                      </a:rPr>
                      <m:t>3</m:t>
                    </m:r>
                    <m:r>
                      <a:rPr lang="en-US" i="1">
                        <a:latin typeface="Cambria Math" panose="02040503050406030204" pitchFamily="18" charset="0"/>
                      </a:rPr>
                      <m:t> ∗4</m:t>
                    </m:r>
                    <m:r>
                      <a:rPr lang="en-US" i="1">
                        <a:latin typeface="Cambria Math" panose="02040503050406030204" pitchFamily="18" charset="0"/>
                      </a:rPr>
                      <m:t>𝐶</m:t>
                    </m:r>
                    <m:r>
                      <a:rPr lang="en-US" b="0" i="1" smtClean="0">
                        <a:latin typeface="Cambria Math" panose="02040503050406030204" pitchFamily="18" charset="0"/>
                      </a:rPr>
                      <m:t>2</m:t>
                    </m:r>
                    <m:r>
                      <a:rPr lang="en-US" b="0" i="0" smtClean="0">
                        <a:latin typeface="Cambria Math" panose="02040503050406030204" pitchFamily="18" charset="0"/>
                      </a:rPr>
                      <m:t> =  4 ∗6 =  24</m:t>
                    </m:r>
                  </m:oMath>
                </a14:m>
                <a:endParaRPr lang="en-US" dirty="0"/>
              </a:p>
              <a:p>
                <a:pPr algn="just"/>
                <a:r>
                  <a:rPr lang="en-US" dirty="0"/>
                  <a:t>AAKKK: </a:t>
                </a:r>
                <a14:m>
                  <m:oMath xmlns:m="http://schemas.openxmlformats.org/officeDocument/2006/math">
                    <m:r>
                      <a:rPr lang="en-US" i="1">
                        <a:latin typeface="Cambria Math" panose="02040503050406030204" pitchFamily="18" charset="0"/>
                      </a:rPr>
                      <m:t>4</m:t>
                    </m:r>
                    <m:r>
                      <a:rPr lang="en-US" i="1">
                        <a:latin typeface="Cambria Math" panose="02040503050406030204" pitchFamily="18" charset="0"/>
                      </a:rPr>
                      <m:t>𝐶</m:t>
                    </m:r>
                    <m:r>
                      <a:rPr lang="en-US" b="0" i="1" smtClean="0">
                        <a:latin typeface="Cambria Math" panose="02040503050406030204" pitchFamily="18" charset="0"/>
                      </a:rPr>
                      <m:t>2</m:t>
                    </m:r>
                    <m:r>
                      <a:rPr lang="en-US" i="1">
                        <a:latin typeface="Cambria Math" panose="02040503050406030204" pitchFamily="18" charset="0"/>
                      </a:rPr>
                      <m:t> ∗4</m:t>
                    </m:r>
                    <m:r>
                      <a:rPr lang="en-US" i="1">
                        <a:latin typeface="Cambria Math" panose="02040503050406030204" pitchFamily="18" charset="0"/>
                      </a:rPr>
                      <m:t>𝐶</m:t>
                    </m:r>
                    <m:r>
                      <a:rPr lang="en-US" b="0" i="1" smtClean="0">
                        <a:latin typeface="Cambria Math" panose="02040503050406030204" pitchFamily="18" charset="0"/>
                      </a:rPr>
                      <m:t>3  =  6 ∗4 =  24</m:t>
                    </m:r>
                  </m:oMath>
                </a14:m>
                <a:endParaRPr lang="en-US" dirty="0"/>
              </a:p>
              <a:p>
                <a:pPr algn="just"/>
                <a:r>
                  <a:rPr lang="en-US" dirty="0"/>
                  <a:t>AAKKX: </a:t>
                </a:r>
                <a14:m>
                  <m:oMath xmlns:m="http://schemas.openxmlformats.org/officeDocument/2006/math">
                    <m:r>
                      <a:rPr lang="en-US" b="0" i="1" smtClean="0">
                        <a:latin typeface="Cambria Math" panose="02040503050406030204" pitchFamily="18" charset="0"/>
                      </a:rPr>
                      <m:t>4</m:t>
                    </m:r>
                    <m:r>
                      <a:rPr lang="en-US" b="0" i="1" smtClean="0">
                        <a:latin typeface="Cambria Math" panose="02040503050406030204" pitchFamily="18" charset="0"/>
                      </a:rPr>
                      <m:t>𝐶</m:t>
                    </m:r>
                    <m:r>
                      <a:rPr lang="en-US" b="0" i="1" smtClean="0">
                        <a:latin typeface="Cambria Math" panose="02040503050406030204" pitchFamily="18" charset="0"/>
                      </a:rPr>
                      <m:t>2 ∗4</m:t>
                    </m:r>
                    <m:r>
                      <a:rPr lang="en-US" b="0" i="1" smtClean="0">
                        <a:latin typeface="Cambria Math" panose="02040503050406030204" pitchFamily="18" charset="0"/>
                      </a:rPr>
                      <m:t>𝐶</m:t>
                    </m:r>
                    <m:r>
                      <a:rPr lang="en-US" b="0" i="1" smtClean="0">
                        <a:latin typeface="Cambria Math" panose="02040503050406030204" pitchFamily="18" charset="0"/>
                      </a:rPr>
                      <m:t>2 ∗44</m:t>
                    </m:r>
                    <m:r>
                      <a:rPr lang="en-US" b="0" i="1" smtClean="0">
                        <a:latin typeface="Cambria Math" panose="02040503050406030204" pitchFamily="18" charset="0"/>
                      </a:rPr>
                      <m:t>𝐶</m:t>
                    </m:r>
                    <m:r>
                      <a:rPr lang="en-US" b="0" i="1" smtClean="0">
                        <a:latin typeface="Cambria Math" panose="02040503050406030204" pitchFamily="18" charset="0"/>
                      </a:rPr>
                      <m:t>1 =  6 ∗6 ∗44 =1584</m:t>
                    </m:r>
                  </m:oMath>
                </a14:m>
                <a:endParaRPr lang="en-US" dirty="0"/>
              </a:p>
              <a:p>
                <a:pPr algn="just"/>
                <a:r>
                  <a:rPr lang="en-US" dirty="0"/>
                  <a:t>5 card hands: </a:t>
                </a:r>
                <a14:m>
                  <m:oMath xmlns:m="http://schemas.openxmlformats.org/officeDocument/2006/math">
                    <m:r>
                      <a:rPr lang="en-US" i="1" dirty="0" smtClean="0">
                        <a:latin typeface="Cambria Math" panose="02040503050406030204" pitchFamily="18" charset="0"/>
                      </a:rPr>
                      <m:t>5</m:t>
                    </m:r>
                    <m:r>
                      <a:rPr lang="en-US" b="0" i="1" dirty="0" smtClean="0">
                        <a:latin typeface="Cambria Math" panose="02040503050406030204" pitchFamily="18" charset="0"/>
                      </a:rPr>
                      <m:t>2</m:t>
                    </m:r>
                    <m:r>
                      <a:rPr lang="en-US" i="1">
                        <a:latin typeface="Cambria Math" panose="02040503050406030204" pitchFamily="18" charset="0"/>
                      </a:rPr>
                      <m:t>𝐶</m:t>
                    </m:r>
                    <m:r>
                      <a:rPr lang="en-US" b="0" i="1" smtClean="0">
                        <a:latin typeface="Cambria Math" panose="02040503050406030204" pitchFamily="18" charset="0"/>
                      </a:rPr>
                      <m:t>5 =</m:t>
                    </m:r>
                    <m:r>
                      <m:rPr>
                        <m:nor/>
                      </m:rPr>
                      <a:rPr lang="en-US"/>
                      <m:t>2</m:t>
                    </m:r>
                    <m:r>
                      <m:rPr>
                        <m:nor/>
                      </m:rPr>
                      <a:rPr lang="en-US" b="0" i="0" smtClean="0"/>
                      <m:t>,</m:t>
                    </m:r>
                    <m:r>
                      <m:rPr>
                        <m:nor/>
                      </m:rPr>
                      <a:rPr lang="en-US"/>
                      <m:t>598</m:t>
                    </m:r>
                    <m:r>
                      <m:rPr>
                        <m:nor/>
                      </m:rPr>
                      <a:rPr lang="en-US" b="0" i="0" smtClean="0"/>
                      <m:t>,</m:t>
                    </m:r>
                    <m:r>
                      <m:rPr>
                        <m:nor/>
                      </m:rPr>
                      <a:rPr lang="en-US"/>
                      <m:t>960</m:t>
                    </m:r>
                  </m:oMath>
                </a14:m>
                <a:r>
                  <a:rPr lang="en-US" dirty="0"/>
                  <a:t>.</a:t>
                </a:r>
              </a:p>
              <a:p>
                <a:pPr algn="just"/>
                <a:r>
                  <a:rPr lang="en-US" dirty="0"/>
                  <a:t>Probability is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24+24+1584</m:t>
                        </m:r>
                      </m:num>
                      <m:den>
                        <m:r>
                          <m:rPr>
                            <m:nor/>
                          </m:rPr>
                          <a:rPr lang="en-US"/>
                          <m:t>2598960</m:t>
                        </m:r>
                      </m:den>
                    </m:f>
                    <m:r>
                      <a:rPr lang="en-US" b="0" i="1" smtClean="0">
                        <a:latin typeface="Cambria Math" panose="02040503050406030204" pitchFamily="18" charset="0"/>
                      </a:rPr>
                      <m:t> =  </m:t>
                    </m:r>
                    <m:f>
                      <m:fPr>
                        <m:ctrlPr>
                          <a:rPr lang="en-US" b="0" i="1" smtClean="0">
                            <a:latin typeface="Cambria Math" panose="02040503050406030204" pitchFamily="18" charset="0"/>
                          </a:rPr>
                        </m:ctrlPr>
                      </m:fPr>
                      <m:num>
                        <m:r>
                          <a:rPr lang="en-US" b="0" i="1" smtClean="0">
                            <a:latin typeface="Cambria Math" panose="02040503050406030204" pitchFamily="18" charset="0"/>
                          </a:rPr>
                          <m:t>1633</m:t>
                        </m:r>
                      </m:num>
                      <m:den>
                        <m:r>
                          <m:rPr>
                            <m:nor/>
                          </m:rPr>
                          <a:rPr lang="en-US"/>
                          <m:t>2598960</m:t>
                        </m:r>
                      </m:den>
                    </m:f>
                    <m:r>
                      <a:rPr lang="en-US" b="0" i="1" smtClean="0">
                        <a:latin typeface="Cambria Math" panose="02040503050406030204" pitchFamily="18" charset="0"/>
                      </a:rPr>
                      <m:t> =  .0628328%.</m:t>
                    </m:r>
                  </m:oMath>
                </a14:m>
                <a:endParaRPr lang="en-US" dirty="0"/>
              </a:p>
              <a:p>
                <a:pPr marL="0" indent="0" algn="just">
                  <a:buNone/>
                </a:pPr>
                <a:endParaRPr lang="en-US" dirty="0"/>
              </a:p>
              <a:p>
                <a:pPr marL="0" indent="0" algn="just">
                  <a:buNone/>
                </a:pPr>
                <a:r>
                  <a:rPr lang="en-US" dirty="0"/>
                  <a:t>Another Approach: Choose two Aces, choose two kings, choose another card.</a:t>
                </a:r>
              </a:p>
              <a:p>
                <a:pPr marL="0" indent="0" algn="just">
                  <a:buNone/>
                </a:pPr>
                <a:r>
                  <a:rPr lang="en-US" dirty="0"/>
                  <a:t>Another Approach: </a:t>
                </a:r>
                <a14:m>
                  <m:oMath xmlns:m="http://schemas.openxmlformats.org/officeDocument/2006/math">
                    <m:r>
                      <a:rPr lang="en-US" i="1">
                        <a:latin typeface="Cambria Math" panose="02040503050406030204" pitchFamily="18" charset="0"/>
                      </a:rPr>
                      <m:t>4</m:t>
                    </m:r>
                    <m:r>
                      <a:rPr lang="en-US" i="1">
                        <a:latin typeface="Cambria Math" panose="02040503050406030204" pitchFamily="18" charset="0"/>
                      </a:rPr>
                      <m:t>𝐶</m:t>
                    </m:r>
                    <m:r>
                      <a:rPr lang="en-US" i="1">
                        <a:latin typeface="Cambria Math" panose="02040503050406030204" pitchFamily="18" charset="0"/>
                      </a:rPr>
                      <m:t>2 ∗4</m:t>
                    </m:r>
                    <m:r>
                      <a:rPr lang="en-US" i="1">
                        <a:latin typeface="Cambria Math" panose="02040503050406030204" pitchFamily="18" charset="0"/>
                      </a:rPr>
                      <m:t>𝐶</m:t>
                    </m:r>
                    <m:r>
                      <a:rPr lang="en-US" i="1">
                        <a:latin typeface="Cambria Math" panose="02040503050406030204" pitchFamily="18" charset="0"/>
                      </a:rPr>
                      <m:t>2 ∗48</m:t>
                    </m:r>
                    <m:r>
                      <a:rPr lang="en-US" b="0" i="1" smtClean="0">
                        <a:latin typeface="Cambria Math" panose="02040503050406030204" pitchFamily="18" charset="0"/>
                      </a:rPr>
                      <m:t>𝐶</m:t>
                    </m:r>
                    <m:r>
                      <a:rPr lang="en-US" b="0" i="1" smtClean="0">
                        <a:latin typeface="Cambria Math" panose="02040503050406030204" pitchFamily="18" charset="0"/>
                      </a:rPr>
                      <m:t>1 =1728,    </m:t>
                    </m:r>
                    <m:r>
                      <a:rPr lang="en-US" b="0" i="1" smtClean="0">
                        <a:latin typeface="Cambria Math" panose="02040503050406030204" pitchFamily="18" charset="0"/>
                      </a:rPr>
                      <m:t>𝑠𝑜</m:t>
                    </m:r>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r>
                          <a:rPr lang="en-US" b="0" i="1" smtClean="0">
                            <a:latin typeface="Cambria Math" panose="02040503050406030204" pitchFamily="18" charset="0"/>
                          </a:rPr>
                          <m:t>728</m:t>
                        </m:r>
                      </m:num>
                      <m:den>
                        <m:r>
                          <m:rPr>
                            <m:nor/>
                          </m:rPr>
                          <a:rPr lang="en-US"/>
                          <m:t>2598960</m:t>
                        </m:r>
                      </m:den>
                    </m:f>
                  </m:oMath>
                </a14:m>
                <a:r>
                  <a:rPr lang="en-US" dirty="0"/>
                  <a:t>  or about .0664881%.</a:t>
                </a:r>
              </a:p>
              <a:p>
                <a:pPr marL="0" indent="0" algn="just">
                  <a:buNone/>
                </a:pPr>
                <a:r>
                  <a:rPr lang="en-US" dirty="0">
                    <a:solidFill>
                      <a:srgbClr val="FF0000"/>
                    </a:solidFill>
                  </a:rPr>
                  <a:t>The first – the second approach </a:t>
                </a:r>
                <a:r>
                  <a:rPr lang="en-US" b="1" dirty="0">
                    <a:solidFill>
                      <a:srgbClr val="FF0000"/>
                    </a:solidFill>
                  </a:rPr>
                  <a:t>triple</a:t>
                </a:r>
                <a:r>
                  <a:rPr lang="en-US" dirty="0">
                    <a:solidFill>
                      <a:srgbClr val="FF0000"/>
                    </a:solidFill>
                  </a:rPr>
                  <a:t> counts! The “third” ace could be in the 48C1.</a:t>
                </a:r>
              </a:p>
              <a:p>
                <a:pPr marL="0" indent="0" algn="just">
                  <a:buNone/>
                </a:pPr>
                <a:r>
                  <a:rPr lang="en-US" dirty="0">
                    <a:solidFill>
                      <a:srgbClr val="FF0000"/>
                    </a:solidFill>
                  </a:rPr>
                  <a:t>Note (1728-1584) = 144, and 144/3 = 48 = 24+24, the AAAKK and AAKKK.</a:t>
                </a:r>
              </a:p>
              <a:p>
                <a:pPr marL="0" indent="0" algn="just">
                  <a:buNone/>
                </a:pPr>
                <a:endParaRPr lang="en-US" dirty="0">
                  <a:solidFill>
                    <a:srgbClr val="FF0000"/>
                  </a:solidFill>
                </a:endParaRPr>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108197" y="682626"/>
                <a:ext cx="11805636" cy="6149078"/>
              </a:xfrm>
              <a:blipFill>
                <a:blip r:embed="rId2"/>
                <a:stretch>
                  <a:fillRect l="-930" t="-1487" b="-1288"/>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147</a:t>
            </a:fld>
            <a:endParaRPr lang="en-US"/>
          </a:p>
        </p:txBody>
      </p:sp>
      <p:pic>
        <p:nvPicPr>
          <p:cNvPr id="4" name="Picture 3">
            <a:extLst>
              <a:ext uri="{FF2B5EF4-FFF2-40B4-BE49-F238E27FC236}">
                <a16:creationId xmlns:a16="http://schemas.microsoft.com/office/drawing/2014/main" id="{2BB009E2-A6A7-463C-9C44-006673A8C861}"/>
              </a:ext>
            </a:extLst>
          </p:cNvPr>
          <p:cNvPicPr>
            <a:picLocks noChangeAspect="1"/>
          </p:cNvPicPr>
          <p:nvPr/>
        </p:nvPicPr>
        <p:blipFill>
          <a:blip r:embed="rId3"/>
          <a:stretch>
            <a:fillRect/>
          </a:stretch>
        </p:blipFill>
        <p:spPr>
          <a:xfrm>
            <a:off x="10374460" y="682626"/>
            <a:ext cx="1539373" cy="1371719"/>
          </a:xfrm>
          <a:prstGeom prst="rect">
            <a:avLst/>
          </a:prstGeom>
        </p:spPr>
      </p:pic>
    </p:spTree>
    <p:extLst>
      <p:ext uri="{BB962C8B-B14F-4D97-AF65-F5344CB8AC3E}">
        <p14:creationId xmlns:p14="http://schemas.microsoft.com/office/powerpoint/2010/main" val="420068766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normAutofit/>
          </a:bodyPr>
          <a:lstStyle/>
          <a:p>
            <a:r>
              <a:rPr lang="en-US" b="1" dirty="0">
                <a:solidFill>
                  <a:srgbClr val="FF0000"/>
                </a:solidFill>
              </a:rPr>
              <a:t>Poker Problem: 5 Cards, at least two Aces, two Kings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6149078"/>
              </a:xfrm>
            </p:spPr>
            <p:txBody>
              <a:bodyPr>
                <a:normAutofit/>
              </a:bodyPr>
              <a:lstStyle/>
              <a:p>
                <a:pPr marL="0" indent="0" algn="just">
                  <a:buNone/>
                </a:pPr>
                <a:r>
                  <a:rPr lang="en-US" dirty="0"/>
                  <a:t>Consider a 5 card poker hand. What is the probability have at least </a:t>
                </a:r>
              </a:p>
              <a:p>
                <a:pPr marL="0" indent="0" algn="just">
                  <a:buNone/>
                </a:pPr>
                <a:r>
                  <a:rPr lang="en-US" dirty="0"/>
                  <a:t>two Aces and at least two Kings? </a:t>
                </a:r>
                <a:r>
                  <a:rPr lang="en-US" dirty="0">
                    <a:solidFill>
                      <a:srgbClr val="FF0000"/>
                    </a:solidFill>
                  </a:rPr>
                  <a:t>Is it </a:t>
                </a:r>
                <a14:m>
                  <m:oMath xmlns:m="http://schemas.openxmlformats.org/officeDocument/2006/math">
                    <m:r>
                      <a:rPr lang="en-US" i="1">
                        <a:solidFill>
                          <a:srgbClr val="FF0000"/>
                        </a:solidFill>
                        <a:latin typeface="Cambria Math" panose="02040503050406030204" pitchFamily="18" charset="0"/>
                      </a:rPr>
                      <m:t>.0628328%</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𝑜𝑟</m:t>
                    </m:r>
                    <m:r>
                      <a:rPr lang="en-US" b="0" i="1" smtClean="0">
                        <a:solidFill>
                          <a:srgbClr val="FF0000"/>
                        </a:solidFill>
                        <a:latin typeface="Cambria Math" panose="02040503050406030204" pitchFamily="18" charset="0"/>
                      </a:rPr>
                      <m:t> .0664881%</m:t>
                    </m:r>
                  </m:oMath>
                </a14:m>
                <a:r>
                  <a:rPr lang="en-US" dirty="0">
                    <a:solidFill>
                      <a:srgbClr val="FF0000"/>
                    </a:solidFill>
                  </a:rPr>
                  <a:t>?</a:t>
                </a:r>
                <a:endParaRPr lang="en-US" dirty="0"/>
              </a:p>
              <a:p>
                <a:pPr marL="0" indent="0" algn="just">
                  <a:buNone/>
                </a:pPr>
                <a:endParaRPr lang="en-US" dirty="0"/>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108197" y="682626"/>
                <a:ext cx="11805636" cy="6149078"/>
              </a:xfrm>
              <a:blipFill>
                <a:blip r:embed="rId2"/>
                <a:stretch>
                  <a:fillRect l="-1085" t="-168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148</a:t>
            </a:fld>
            <a:endParaRPr lang="en-US"/>
          </a:p>
        </p:txBody>
      </p:sp>
      <p:pic>
        <p:nvPicPr>
          <p:cNvPr id="4" name="Picture 3">
            <a:extLst>
              <a:ext uri="{FF2B5EF4-FFF2-40B4-BE49-F238E27FC236}">
                <a16:creationId xmlns:a16="http://schemas.microsoft.com/office/drawing/2014/main" id="{2BB009E2-A6A7-463C-9C44-006673A8C861}"/>
              </a:ext>
            </a:extLst>
          </p:cNvPr>
          <p:cNvPicPr>
            <a:picLocks noChangeAspect="1"/>
          </p:cNvPicPr>
          <p:nvPr/>
        </p:nvPicPr>
        <p:blipFill>
          <a:blip r:embed="rId3"/>
          <a:stretch>
            <a:fillRect/>
          </a:stretch>
        </p:blipFill>
        <p:spPr>
          <a:xfrm>
            <a:off x="10374460" y="682626"/>
            <a:ext cx="1539373" cy="1371719"/>
          </a:xfrm>
          <a:prstGeom prst="rect">
            <a:avLst/>
          </a:prstGeom>
        </p:spPr>
      </p:pic>
      <p:pic>
        <p:nvPicPr>
          <p:cNvPr id="6" name="Picture 5">
            <a:extLst>
              <a:ext uri="{FF2B5EF4-FFF2-40B4-BE49-F238E27FC236}">
                <a16:creationId xmlns:a16="http://schemas.microsoft.com/office/drawing/2014/main" id="{5C16C1C7-3A26-4401-802B-B23DC0C695CC}"/>
              </a:ext>
            </a:extLst>
          </p:cNvPr>
          <p:cNvPicPr>
            <a:picLocks noChangeAspect="1"/>
          </p:cNvPicPr>
          <p:nvPr/>
        </p:nvPicPr>
        <p:blipFill>
          <a:blip r:embed="rId4"/>
          <a:stretch>
            <a:fillRect/>
          </a:stretch>
        </p:blipFill>
        <p:spPr>
          <a:xfrm>
            <a:off x="180512" y="1688307"/>
            <a:ext cx="6657512" cy="4845658"/>
          </a:xfrm>
          <a:prstGeom prst="rect">
            <a:avLst/>
          </a:prstGeom>
        </p:spPr>
      </p:pic>
      <p:pic>
        <p:nvPicPr>
          <p:cNvPr id="7" name="Picture 6">
            <a:extLst>
              <a:ext uri="{FF2B5EF4-FFF2-40B4-BE49-F238E27FC236}">
                <a16:creationId xmlns:a16="http://schemas.microsoft.com/office/drawing/2014/main" id="{0FE441C9-7C99-4325-B121-40D0AB0527B0}"/>
              </a:ext>
            </a:extLst>
          </p:cNvPr>
          <p:cNvPicPr>
            <a:picLocks noChangeAspect="1"/>
          </p:cNvPicPr>
          <p:nvPr/>
        </p:nvPicPr>
        <p:blipFill>
          <a:blip r:embed="rId5"/>
          <a:stretch>
            <a:fillRect/>
          </a:stretch>
        </p:blipFill>
        <p:spPr>
          <a:xfrm>
            <a:off x="6934944" y="2581900"/>
            <a:ext cx="5148859" cy="3593474"/>
          </a:xfrm>
          <a:prstGeom prst="rect">
            <a:avLst/>
          </a:prstGeom>
        </p:spPr>
      </p:pic>
    </p:spTree>
    <p:extLst>
      <p:ext uri="{BB962C8B-B14F-4D97-AF65-F5344CB8AC3E}">
        <p14:creationId xmlns:p14="http://schemas.microsoft.com/office/powerpoint/2010/main" val="295832530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normAutofit/>
          </a:bodyPr>
          <a:lstStyle/>
          <a:p>
            <a:r>
              <a:rPr lang="en-US" b="1" dirty="0">
                <a:solidFill>
                  <a:srgbClr val="FF0000"/>
                </a:solidFill>
              </a:rPr>
              <a:t>Poker Problem: 5 Cards, at least two Aces, two Kings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6149078"/>
              </a:xfrm>
            </p:spPr>
            <p:txBody>
              <a:bodyPr>
                <a:normAutofit/>
              </a:bodyPr>
              <a:lstStyle/>
              <a:p>
                <a:pPr marL="0" indent="0" algn="just">
                  <a:buNone/>
                </a:pPr>
                <a:r>
                  <a:rPr lang="en-US" dirty="0"/>
                  <a:t>Consider a 5 card poker hand. What is the probability have at least </a:t>
                </a:r>
              </a:p>
              <a:p>
                <a:pPr marL="0" indent="0" algn="just">
                  <a:buNone/>
                </a:pPr>
                <a:r>
                  <a:rPr lang="en-US" dirty="0"/>
                  <a:t>two Aces and at least two Kings? </a:t>
                </a:r>
                <a:r>
                  <a:rPr lang="en-US" dirty="0">
                    <a:solidFill>
                      <a:srgbClr val="FF0000"/>
                    </a:solidFill>
                  </a:rPr>
                  <a:t>Is it </a:t>
                </a:r>
                <a14:m>
                  <m:oMath xmlns:m="http://schemas.openxmlformats.org/officeDocument/2006/math">
                    <m:r>
                      <a:rPr lang="en-US" i="1">
                        <a:solidFill>
                          <a:srgbClr val="FF0000"/>
                        </a:solidFill>
                        <a:latin typeface="Cambria Math" panose="02040503050406030204" pitchFamily="18" charset="0"/>
                      </a:rPr>
                      <m:t>.0628328%</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𝑜𝑟</m:t>
                    </m:r>
                    <m:r>
                      <a:rPr lang="en-US" b="0" i="1" smtClean="0">
                        <a:solidFill>
                          <a:srgbClr val="FF0000"/>
                        </a:solidFill>
                        <a:latin typeface="Cambria Math" panose="02040503050406030204" pitchFamily="18" charset="0"/>
                      </a:rPr>
                      <m:t> .</m:t>
                    </m:r>
                    <m:r>
                      <m:rPr>
                        <m:nor/>
                      </m:rPr>
                      <a:rPr lang="en-US" dirty="0">
                        <a:solidFill>
                          <a:srgbClr val="FF0000"/>
                        </a:solidFill>
                      </a:rPr>
                      <m:t>0664881%</m:t>
                    </m:r>
                  </m:oMath>
                </a14:m>
                <a:r>
                  <a:rPr lang="en-US" dirty="0">
                    <a:solidFill>
                      <a:srgbClr val="FF0000"/>
                    </a:solidFill>
                  </a:rPr>
                  <a:t>?</a:t>
                </a:r>
              </a:p>
              <a:p>
                <a:pPr marL="0" indent="0" algn="just">
                  <a:buNone/>
                </a:pPr>
                <a:endParaRPr lang="en-US" dirty="0">
                  <a:solidFill>
                    <a:srgbClr val="FF0000"/>
                  </a:solidFill>
                </a:endParaRPr>
              </a:p>
              <a:p>
                <a:pPr marL="0" indent="0" algn="just">
                  <a:buNone/>
                </a:pPr>
                <a:endParaRPr lang="en-US" dirty="0">
                  <a:solidFill>
                    <a:srgbClr val="FF0000"/>
                  </a:solidFill>
                </a:endParaRPr>
              </a:p>
              <a:p>
                <a:pPr marL="0" indent="0" algn="just">
                  <a:buNone/>
                </a:pPr>
                <a:endParaRPr lang="en-US" dirty="0">
                  <a:solidFill>
                    <a:srgbClr val="FF0000"/>
                  </a:solidFill>
                </a:endParaRPr>
              </a:p>
              <a:p>
                <a:pPr marL="0" indent="0" algn="just">
                  <a:buNone/>
                </a:pPr>
                <a:endParaRPr lang="en-US" dirty="0">
                  <a:solidFill>
                    <a:srgbClr val="FF0000"/>
                  </a:solidFill>
                </a:endParaRPr>
              </a:p>
              <a:p>
                <a:pPr marL="0" indent="0" algn="just">
                  <a:buNone/>
                </a:pPr>
                <a:endParaRPr lang="en-US" dirty="0">
                  <a:solidFill>
                    <a:srgbClr val="FF0000"/>
                  </a:solidFill>
                </a:endParaRPr>
              </a:p>
              <a:p>
                <a:pPr marL="0" indent="0" algn="just">
                  <a:buNone/>
                </a:pPr>
                <a:endParaRPr lang="en-US" dirty="0">
                  <a:solidFill>
                    <a:srgbClr val="FF0000"/>
                  </a:solidFill>
                </a:endParaRPr>
              </a:p>
              <a:p>
                <a:pPr marL="0" indent="0" algn="just">
                  <a:buNone/>
                </a:pPr>
                <a:endParaRPr lang="en-US" dirty="0">
                  <a:solidFill>
                    <a:srgbClr val="FF0000"/>
                  </a:solidFill>
                </a:endParaRPr>
              </a:p>
              <a:p>
                <a:pPr marL="0" indent="0" algn="just">
                  <a:buNone/>
                </a:pPr>
                <a:r>
                  <a:rPr lang="en-US" dirty="0">
                    <a:solidFill>
                      <a:srgbClr val="FF0000"/>
                    </a:solidFill>
                  </a:rPr>
                  <a:t>The problem is that the simulation is not good enough to determine which probability is correct, as they are so close. We need to go up to 100,000,000; it took about 20 seconds to do a million….</a:t>
                </a:r>
                <a:endParaRPr lang="en-US" dirty="0"/>
              </a:p>
              <a:p>
                <a:pPr marL="0" indent="0" algn="just">
                  <a:buNone/>
                </a:pPr>
                <a:endParaRPr lang="en-US" dirty="0"/>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108197" y="682626"/>
                <a:ext cx="11805636" cy="6149078"/>
              </a:xfrm>
              <a:blipFill>
                <a:blip r:embed="rId2"/>
                <a:stretch>
                  <a:fillRect l="-1085" t="-1685" r="-108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149</a:t>
            </a:fld>
            <a:endParaRPr lang="en-US"/>
          </a:p>
        </p:txBody>
      </p:sp>
      <p:pic>
        <p:nvPicPr>
          <p:cNvPr id="4" name="Picture 3">
            <a:extLst>
              <a:ext uri="{FF2B5EF4-FFF2-40B4-BE49-F238E27FC236}">
                <a16:creationId xmlns:a16="http://schemas.microsoft.com/office/drawing/2014/main" id="{2BB009E2-A6A7-463C-9C44-006673A8C861}"/>
              </a:ext>
            </a:extLst>
          </p:cNvPr>
          <p:cNvPicPr>
            <a:picLocks noChangeAspect="1"/>
          </p:cNvPicPr>
          <p:nvPr/>
        </p:nvPicPr>
        <p:blipFill>
          <a:blip r:embed="rId3"/>
          <a:stretch>
            <a:fillRect/>
          </a:stretch>
        </p:blipFill>
        <p:spPr>
          <a:xfrm>
            <a:off x="10374460" y="682626"/>
            <a:ext cx="1539373" cy="1371719"/>
          </a:xfrm>
          <a:prstGeom prst="rect">
            <a:avLst/>
          </a:prstGeom>
        </p:spPr>
      </p:pic>
      <p:pic>
        <p:nvPicPr>
          <p:cNvPr id="6" name="Picture 5">
            <a:extLst>
              <a:ext uri="{FF2B5EF4-FFF2-40B4-BE49-F238E27FC236}">
                <a16:creationId xmlns:a16="http://schemas.microsoft.com/office/drawing/2014/main" id="{5C16C1C7-3A26-4401-802B-B23DC0C695CC}"/>
              </a:ext>
            </a:extLst>
          </p:cNvPr>
          <p:cNvPicPr>
            <a:picLocks noChangeAspect="1"/>
          </p:cNvPicPr>
          <p:nvPr/>
        </p:nvPicPr>
        <p:blipFill>
          <a:blip r:embed="rId4"/>
          <a:stretch>
            <a:fillRect/>
          </a:stretch>
        </p:blipFill>
        <p:spPr>
          <a:xfrm>
            <a:off x="606640" y="1701599"/>
            <a:ext cx="4746595" cy="3454801"/>
          </a:xfrm>
          <a:prstGeom prst="rect">
            <a:avLst/>
          </a:prstGeom>
        </p:spPr>
      </p:pic>
      <p:pic>
        <p:nvPicPr>
          <p:cNvPr id="7" name="Picture 6">
            <a:extLst>
              <a:ext uri="{FF2B5EF4-FFF2-40B4-BE49-F238E27FC236}">
                <a16:creationId xmlns:a16="http://schemas.microsoft.com/office/drawing/2014/main" id="{0FE441C9-7C99-4325-B121-40D0AB0527B0}"/>
              </a:ext>
            </a:extLst>
          </p:cNvPr>
          <p:cNvPicPr>
            <a:picLocks noChangeAspect="1"/>
          </p:cNvPicPr>
          <p:nvPr/>
        </p:nvPicPr>
        <p:blipFill>
          <a:blip r:embed="rId5"/>
          <a:stretch>
            <a:fillRect/>
          </a:stretch>
        </p:blipFill>
        <p:spPr>
          <a:xfrm>
            <a:off x="6677493" y="1927923"/>
            <a:ext cx="4301594" cy="3002154"/>
          </a:xfrm>
          <a:prstGeom prst="rect">
            <a:avLst/>
          </a:prstGeom>
        </p:spPr>
      </p:pic>
    </p:spTree>
    <p:extLst>
      <p:ext uri="{BB962C8B-B14F-4D97-AF65-F5344CB8AC3E}">
        <p14:creationId xmlns:p14="http://schemas.microsoft.com/office/powerpoint/2010/main" val="753146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285749" y="212726"/>
            <a:ext cx="11658599" cy="939800"/>
          </a:xfrm>
        </p:spPr>
        <p:txBody>
          <a:bodyPr/>
          <a:lstStyle/>
          <a:p>
            <a:r>
              <a:rPr lang="en-US" b="1" dirty="0">
                <a:solidFill>
                  <a:srgbClr val="FF0000"/>
                </a:solidFill>
              </a:rPr>
              <a:t>Permutations: </a:t>
            </a:r>
            <a:r>
              <a:rPr lang="en-US" b="1" dirty="0" err="1">
                <a:solidFill>
                  <a:srgbClr val="FF0000"/>
                </a:solidFill>
              </a:rPr>
              <a:t>nPr</a:t>
            </a:r>
            <a:r>
              <a:rPr lang="en-US" b="1" dirty="0">
                <a:solidFill>
                  <a:srgbClr val="FF0000"/>
                </a:solidFill>
              </a:rPr>
              <a:t> or </a:t>
            </a:r>
            <a:r>
              <a:rPr lang="en-US" b="1" baseline="-25000" dirty="0" err="1">
                <a:solidFill>
                  <a:srgbClr val="FF0000"/>
                </a:solidFill>
              </a:rPr>
              <a:t>n</a:t>
            </a:r>
            <a:r>
              <a:rPr lang="en-US" b="1" dirty="0" err="1">
                <a:solidFill>
                  <a:srgbClr val="FF0000"/>
                </a:solidFill>
              </a:rPr>
              <a:t>P</a:t>
            </a:r>
            <a:r>
              <a:rPr lang="en-US" b="1" baseline="-25000" dirty="0" err="1">
                <a:solidFill>
                  <a:srgbClr val="FF0000"/>
                </a:solidFill>
              </a:rPr>
              <a:t>r</a:t>
            </a:r>
            <a:endParaRPr lang="en-US" b="1" dirty="0">
              <a:solidFill>
                <a:srgbClr val="FF0000"/>
              </a:solidFill>
            </a:endParaRPr>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285750" y="1253330"/>
            <a:ext cx="11658600" cy="5391943"/>
          </a:xfrm>
        </p:spPr>
        <p:txBody>
          <a:bodyPr/>
          <a:lstStyle/>
          <a:p>
            <a:pPr marL="0" indent="0">
              <a:buNone/>
            </a:pPr>
            <a:r>
              <a:rPr lang="en-US" dirty="0"/>
              <a:t>The factorial function is great for ordering n objects; what if we only want to order some of them?</a:t>
            </a:r>
          </a:p>
          <a:p>
            <a:pPr marL="0" indent="0">
              <a:buNone/>
            </a:pPr>
            <a:endParaRPr lang="en-US" dirty="0"/>
          </a:p>
          <a:p>
            <a:pPr marL="0" indent="0" algn="just">
              <a:buNone/>
            </a:pPr>
            <a:r>
              <a:rPr lang="en-US" dirty="0"/>
              <a:t>For example, imagine we have five people: {a, b, c, d, e}. How many ways are there to choose two people where order matters (so the first chosen is president, the second is vice-president)? How many ways are there to choose three people where order matters?</a:t>
            </a:r>
          </a:p>
        </p:txBody>
      </p:sp>
      <p:pic>
        <p:nvPicPr>
          <p:cNvPr id="5" name="Picture 4">
            <a:extLst>
              <a:ext uri="{FF2B5EF4-FFF2-40B4-BE49-F238E27FC236}">
                <a16:creationId xmlns:a16="http://schemas.microsoft.com/office/drawing/2014/main" id="{29697D3E-E739-4D82-8618-6415489591C2}"/>
              </a:ext>
            </a:extLst>
          </p:cNvPr>
          <p:cNvPicPr>
            <a:picLocks noChangeAspect="1"/>
          </p:cNvPicPr>
          <p:nvPr/>
        </p:nvPicPr>
        <p:blipFill>
          <a:blip r:embed="rId2"/>
          <a:stretch>
            <a:fillRect/>
          </a:stretch>
        </p:blipFill>
        <p:spPr>
          <a:xfrm>
            <a:off x="1307789" y="4529958"/>
            <a:ext cx="9614517" cy="1614468"/>
          </a:xfrm>
          <a:prstGeom prst="rect">
            <a:avLst/>
          </a:prstGeom>
        </p:spPr>
      </p:pic>
      <p:sp>
        <p:nvSpPr>
          <p:cNvPr id="6" name="Slide Number Placeholder 5">
            <a:extLst>
              <a:ext uri="{FF2B5EF4-FFF2-40B4-BE49-F238E27FC236}">
                <a16:creationId xmlns:a16="http://schemas.microsoft.com/office/drawing/2014/main" id="{F9ED61C6-A19C-49E5-960D-F1175789A2F1}"/>
              </a:ext>
            </a:extLst>
          </p:cNvPr>
          <p:cNvSpPr>
            <a:spLocks noGrp="1"/>
          </p:cNvSpPr>
          <p:nvPr>
            <p:ph type="sldNum" sz="quarter" idx="12"/>
          </p:nvPr>
        </p:nvSpPr>
        <p:spPr/>
        <p:txBody>
          <a:bodyPr/>
          <a:lstStyle/>
          <a:p>
            <a:fld id="{EB480566-E5A3-49BF-82EA-4C4B115FBFF6}" type="slidenum">
              <a:rPr lang="en-US" smtClean="0"/>
              <a:t>15</a:t>
            </a:fld>
            <a:endParaRPr lang="en-US"/>
          </a:p>
        </p:txBody>
      </p:sp>
    </p:spTree>
    <p:extLst>
      <p:ext uri="{BB962C8B-B14F-4D97-AF65-F5344CB8AC3E}">
        <p14:creationId xmlns:p14="http://schemas.microsoft.com/office/powerpoint/2010/main" val="402407272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normAutofit/>
          </a:bodyPr>
          <a:lstStyle/>
          <a:p>
            <a:r>
              <a:rPr lang="en-US" b="1" dirty="0">
                <a:solidFill>
                  <a:srgbClr val="FF0000"/>
                </a:solidFill>
              </a:rPr>
              <a:t>Poker Problem: 5 Cards, at least two Aces, two Kings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6149078"/>
              </a:xfrm>
            </p:spPr>
            <p:txBody>
              <a:bodyPr>
                <a:normAutofit/>
              </a:bodyPr>
              <a:lstStyle/>
              <a:p>
                <a:pPr marL="0" indent="0" algn="just">
                  <a:buNone/>
                </a:pPr>
                <a:r>
                  <a:rPr lang="en-US" dirty="0"/>
                  <a:t>Consider a 5 card poker hand. What is the probability have at least </a:t>
                </a:r>
              </a:p>
              <a:p>
                <a:pPr marL="0" indent="0" algn="just">
                  <a:buNone/>
                </a:pPr>
                <a:r>
                  <a:rPr lang="en-US" dirty="0"/>
                  <a:t>two Aces and at least two Kings? </a:t>
                </a:r>
                <a:r>
                  <a:rPr lang="en-US" dirty="0">
                    <a:solidFill>
                      <a:srgbClr val="FF0000"/>
                    </a:solidFill>
                  </a:rPr>
                  <a:t>Is it </a:t>
                </a:r>
                <a14:m>
                  <m:oMath xmlns:m="http://schemas.openxmlformats.org/officeDocument/2006/math">
                    <m:r>
                      <a:rPr lang="en-US" i="1">
                        <a:solidFill>
                          <a:srgbClr val="FF0000"/>
                        </a:solidFill>
                        <a:latin typeface="Cambria Math" panose="02040503050406030204" pitchFamily="18" charset="0"/>
                      </a:rPr>
                      <m:t>.0628328%</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𝑜𝑟</m:t>
                    </m:r>
                    <m:r>
                      <a:rPr lang="en-US" b="0" i="1" smtClean="0">
                        <a:solidFill>
                          <a:srgbClr val="FF0000"/>
                        </a:solidFill>
                        <a:latin typeface="Cambria Math" panose="02040503050406030204" pitchFamily="18" charset="0"/>
                      </a:rPr>
                      <m:t> </m:t>
                    </m:r>
                  </m:oMath>
                </a14:m>
                <a:r>
                  <a:rPr lang="en-US" dirty="0">
                    <a:solidFill>
                      <a:srgbClr val="FF0000"/>
                    </a:solidFill>
                  </a:rPr>
                  <a:t>0664881%?</a:t>
                </a: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US" dirty="0">
                    <a:solidFill>
                      <a:srgbClr val="FF0000"/>
                    </a:solidFill>
                  </a:rPr>
                  <a:t>Did  100,000,000  hands and succeeded  approximately 0.0626%.</a:t>
                </a:r>
              </a:p>
              <a:p>
                <a:pPr marL="0" indent="0" algn="just">
                  <a:buNone/>
                </a:pPr>
                <a:r>
                  <a:rPr lang="en-US" dirty="0"/>
                  <a:t>Took 21.46 seconds to do 1,000,000 and 2157.58 seconds for 100,000,000. </a:t>
                </a:r>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108197" y="682626"/>
                <a:ext cx="11805636" cy="6149078"/>
              </a:xfrm>
              <a:blipFill>
                <a:blip r:embed="rId2"/>
                <a:stretch>
                  <a:fillRect l="-1085" t="-1685" b="-1982"/>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150</a:t>
            </a:fld>
            <a:endParaRPr lang="en-US"/>
          </a:p>
        </p:txBody>
      </p:sp>
      <p:pic>
        <p:nvPicPr>
          <p:cNvPr id="7" name="Picture 6">
            <a:extLst>
              <a:ext uri="{FF2B5EF4-FFF2-40B4-BE49-F238E27FC236}">
                <a16:creationId xmlns:a16="http://schemas.microsoft.com/office/drawing/2014/main" id="{0FE441C9-7C99-4325-B121-40D0AB0527B0}"/>
              </a:ext>
            </a:extLst>
          </p:cNvPr>
          <p:cNvPicPr>
            <a:picLocks noChangeAspect="1"/>
          </p:cNvPicPr>
          <p:nvPr/>
        </p:nvPicPr>
        <p:blipFill>
          <a:blip r:embed="rId3"/>
          <a:stretch>
            <a:fillRect/>
          </a:stretch>
        </p:blipFill>
        <p:spPr>
          <a:xfrm>
            <a:off x="6773662" y="1785423"/>
            <a:ext cx="5310141" cy="3706036"/>
          </a:xfrm>
          <a:prstGeom prst="rect">
            <a:avLst/>
          </a:prstGeom>
        </p:spPr>
      </p:pic>
      <p:pic>
        <p:nvPicPr>
          <p:cNvPr id="4" name="Picture 3">
            <a:extLst>
              <a:ext uri="{FF2B5EF4-FFF2-40B4-BE49-F238E27FC236}">
                <a16:creationId xmlns:a16="http://schemas.microsoft.com/office/drawing/2014/main" id="{2BB009E2-A6A7-463C-9C44-006673A8C861}"/>
              </a:ext>
            </a:extLst>
          </p:cNvPr>
          <p:cNvPicPr>
            <a:picLocks noChangeAspect="1"/>
          </p:cNvPicPr>
          <p:nvPr/>
        </p:nvPicPr>
        <p:blipFill>
          <a:blip r:embed="rId4"/>
          <a:stretch>
            <a:fillRect/>
          </a:stretch>
        </p:blipFill>
        <p:spPr>
          <a:xfrm>
            <a:off x="10374460" y="682626"/>
            <a:ext cx="1539373" cy="1371719"/>
          </a:xfrm>
          <a:prstGeom prst="rect">
            <a:avLst/>
          </a:prstGeom>
        </p:spPr>
      </p:pic>
      <p:pic>
        <p:nvPicPr>
          <p:cNvPr id="8" name="Picture 7">
            <a:extLst>
              <a:ext uri="{FF2B5EF4-FFF2-40B4-BE49-F238E27FC236}">
                <a16:creationId xmlns:a16="http://schemas.microsoft.com/office/drawing/2014/main" id="{7119E608-2EFA-496B-85C9-99D42486F0E1}"/>
              </a:ext>
            </a:extLst>
          </p:cNvPr>
          <p:cNvPicPr>
            <a:picLocks noChangeAspect="1"/>
          </p:cNvPicPr>
          <p:nvPr/>
        </p:nvPicPr>
        <p:blipFill>
          <a:blip r:embed="rId5"/>
          <a:stretch>
            <a:fillRect/>
          </a:stretch>
        </p:blipFill>
        <p:spPr>
          <a:xfrm>
            <a:off x="624395" y="1695693"/>
            <a:ext cx="5817833" cy="3883551"/>
          </a:xfrm>
          <a:prstGeom prst="rect">
            <a:avLst/>
          </a:prstGeom>
        </p:spPr>
      </p:pic>
      <p:sp>
        <p:nvSpPr>
          <p:cNvPr id="10" name="Rectangle: Rounded Corners 9">
            <a:extLst>
              <a:ext uri="{FF2B5EF4-FFF2-40B4-BE49-F238E27FC236}">
                <a16:creationId xmlns:a16="http://schemas.microsoft.com/office/drawing/2014/main" id="{46629F00-6B98-401B-8883-BB076E7C6D1B}"/>
              </a:ext>
            </a:extLst>
          </p:cNvPr>
          <p:cNvSpPr/>
          <p:nvPr/>
        </p:nvSpPr>
        <p:spPr>
          <a:xfrm>
            <a:off x="5521911" y="1189608"/>
            <a:ext cx="1837677" cy="426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053874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Sneetches Cliparts, Download Free Clip Art, Free Clip Art on ...">
            <a:extLst>
              <a:ext uri="{FF2B5EF4-FFF2-40B4-BE49-F238E27FC236}">
                <a16:creationId xmlns:a16="http://schemas.microsoft.com/office/drawing/2014/main" id="{D010A534-4FFC-40C3-8518-8B560588D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57425" cy="2028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55BC218-590B-48E1-A97B-CE7A34BF5686}"/>
              </a:ext>
            </a:extLst>
          </p:cNvPr>
          <p:cNvSpPr>
            <a:spLocks noGrp="1"/>
          </p:cNvSpPr>
          <p:nvPr>
            <p:ph type="title"/>
          </p:nvPr>
        </p:nvSpPr>
        <p:spPr>
          <a:xfrm>
            <a:off x="272155" y="205327"/>
            <a:ext cx="11019501" cy="1325563"/>
          </a:xfrm>
        </p:spPr>
        <p:txBody>
          <a:bodyPr>
            <a:normAutofit fontScale="90000"/>
          </a:bodyPr>
          <a:lstStyle/>
          <a:p>
            <a:r>
              <a:rPr lang="en-US" sz="8000" dirty="0">
                <a:solidFill>
                  <a:srgbClr val="7030A0"/>
                </a:solidFill>
              </a:rPr>
              <a:t>         </a:t>
            </a:r>
            <a:r>
              <a:rPr lang="en-US" sz="6800" dirty="0">
                <a:solidFill>
                  <a:srgbClr val="7030A0"/>
                </a:solidFill>
              </a:rPr>
              <a:t>Part IX: </a:t>
            </a:r>
            <a:br>
              <a:rPr lang="en-US" sz="6800" dirty="0">
                <a:solidFill>
                  <a:srgbClr val="7030A0"/>
                </a:solidFill>
              </a:rPr>
            </a:br>
            <a:r>
              <a:rPr lang="en-US" sz="6800" dirty="0">
                <a:solidFill>
                  <a:srgbClr val="7030A0"/>
                </a:solidFill>
              </a:rPr>
              <a:t>           Advanced Combinations</a:t>
            </a:r>
          </a:p>
        </p:txBody>
      </p:sp>
      <p:pic>
        <p:nvPicPr>
          <p:cNvPr id="6" name="Picture 5">
            <a:extLst>
              <a:ext uri="{FF2B5EF4-FFF2-40B4-BE49-F238E27FC236}">
                <a16:creationId xmlns:a16="http://schemas.microsoft.com/office/drawing/2014/main" id="{B0868C49-A1DC-43BC-A1F4-2F104BA33DF6}"/>
              </a:ext>
            </a:extLst>
          </p:cNvPr>
          <p:cNvPicPr>
            <a:picLocks noChangeAspect="1"/>
          </p:cNvPicPr>
          <p:nvPr/>
        </p:nvPicPr>
        <p:blipFill>
          <a:blip r:embed="rId3"/>
          <a:stretch>
            <a:fillRect/>
          </a:stretch>
        </p:blipFill>
        <p:spPr>
          <a:xfrm>
            <a:off x="9705814" y="36845"/>
            <a:ext cx="2486186" cy="1085518"/>
          </a:xfrm>
          <a:prstGeom prst="rect">
            <a:avLst/>
          </a:prstGeom>
        </p:spPr>
      </p:pic>
      <p:sp>
        <p:nvSpPr>
          <p:cNvPr id="4" name="Rectangle 3">
            <a:extLst>
              <a:ext uri="{FF2B5EF4-FFF2-40B4-BE49-F238E27FC236}">
                <a16:creationId xmlns:a16="http://schemas.microsoft.com/office/drawing/2014/main" id="{2B047F78-765C-4031-889C-CD40B2144A1B}"/>
              </a:ext>
            </a:extLst>
          </p:cNvPr>
          <p:cNvSpPr/>
          <p:nvPr/>
        </p:nvSpPr>
        <p:spPr>
          <a:xfrm>
            <a:off x="2382174" y="6352143"/>
            <a:ext cx="8057225" cy="369332"/>
          </a:xfrm>
          <a:prstGeom prst="rect">
            <a:avLst/>
          </a:prstGeom>
        </p:spPr>
        <p:txBody>
          <a:bodyPr wrap="square">
            <a:spAutoFit/>
          </a:bodyPr>
          <a:lstStyle/>
          <a:p>
            <a:r>
              <a:rPr lang="en-US" dirty="0">
                <a:hlinkClick r:id="rId4"/>
              </a:rPr>
              <a:t>https://web.williams.edu/Mathematics/sjmiller/public_html/math/talks/talks.html</a:t>
            </a:r>
            <a:endParaRPr lang="en-US" dirty="0"/>
          </a:p>
        </p:txBody>
      </p:sp>
      <p:pic>
        <p:nvPicPr>
          <p:cNvPr id="10" name="Picture 9">
            <a:extLst>
              <a:ext uri="{FF2B5EF4-FFF2-40B4-BE49-F238E27FC236}">
                <a16:creationId xmlns:a16="http://schemas.microsoft.com/office/drawing/2014/main" id="{8A0B26C5-3891-4162-B826-305D7C0941DA}"/>
              </a:ext>
            </a:extLst>
          </p:cNvPr>
          <p:cNvPicPr>
            <a:picLocks noChangeAspect="1"/>
          </p:cNvPicPr>
          <p:nvPr/>
        </p:nvPicPr>
        <p:blipFill>
          <a:blip r:embed="rId5"/>
          <a:stretch>
            <a:fillRect/>
          </a:stretch>
        </p:blipFill>
        <p:spPr>
          <a:xfrm>
            <a:off x="3524435" y="2013958"/>
            <a:ext cx="4664880" cy="2566919"/>
          </a:xfrm>
          <a:prstGeom prst="rect">
            <a:avLst/>
          </a:prstGeom>
        </p:spPr>
      </p:pic>
      <p:pic>
        <p:nvPicPr>
          <p:cNvPr id="12" name="Picture 11">
            <a:extLst>
              <a:ext uri="{FF2B5EF4-FFF2-40B4-BE49-F238E27FC236}">
                <a16:creationId xmlns:a16="http://schemas.microsoft.com/office/drawing/2014/main" id="{04DF4A54-B123-4292-82E0-7F1A049B1F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617" y="1369859"/>
            <a:ext cx="11354563" cy="4843431"/>
          </a:xfrm>
          <a:prstGeom prst="rect">
            <a:avLst/>
          </a:prstGeom>
        </p:spPr>
      </p:pic>
      <p:sp>
        <p:nvSpPr>
          <p:cNvPr id="5" name="Slide Number Placeholder 4">
            <a:extLst>
              <a:ext uri="{FF2B5EF4-FFF2-40B4-BE49-F238E27FC236}">
                <a16:creationId xmlns:a16="http://schemas.microsoft.com/office/drawing/2014/main" id="{6E797C61-892A-47A4-A572-7013DEAA2757}"/>
              </a:ext>
            </a:extLst>
          </p:cNvPr>
          <p:cNvSpPr>
            <a:spLocks noGrp="1"/>
          </p:cNvSpPr>
          <p:nvPr>
            <p:ph type="sldNum" sz="quarter" idx="12"/>
          </p:nvPr>
        </p:nvSpPr>
        <p:spPr/>
        <p:txBody>
          <a:bodyPr/>
          <a:lstStyle/>
          <a:p>
            <a:fld id="{EB480566-E5A3-49BF-82EA-4C4B115FBFF6}" type="slidenum">
              <a:rPr lang="en-US" smtClean="0"/>
              <a:t>151</a:t>
            </a:fld>
            <a:endParaRPr lang="en-US"/>
          </a:p>
        </p:txBody>
      </p:sp>
    </p:spTree>
    <p:extLst>
      <p:ext uri="{BB962C8B-B14F-4D97-AF65-F5344CB8AC3E}">
        <p14:creationId xmlns:p14="http://schemas.microsoft.com/office/powerpoint/2010/main" val="189145891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2D0CC-ECA1-477B-9F12-61CDEDA34726}"/>
              </a:ext>
            </a:extLst>
          </p:cNvPr>
          <p:cNvSpPr>
            <a:spLocks noGrp="1"/>
          </p:cNvSpPr>
          <p:nvPr>
            <p:ph type="title"/>
          </p:nvPr>
        </p:nvSpPr>
        <p:spPr>
          <a:xfrm>
            <a:off x="672052" y="431353"/>
            <a:ext cx="10515600" cy="1006829"/>
          </a:xfrm>
        </p:spPr>
        <p:txBody>
          <a:bodyPr/>
          <a:lstStyle/>
          <a:p>
            <a:r>
              <a:rPr lang="en-US" dirty="0">
                <a:solidFill>
                  <a:srgbClr val="FF0000"/>
                </a:solidFill>
              </a:rPr>
              <a:t>Expanding (x + y)</a:t>
            </a:r>
            <a:r>
              <a:rPr lang="en-US" baseline="30000" dirty="0">
                <a:solidFill>
                  <a:srgbClr val="FF0000"/>
                </a:solidFill>
              </a:rPr>
              <a:t>n</a:t>
            </a:r>
            <a:endParaRPr lang="en-US" dirty="0">
              <a:solidFill>
                <a:srgbClr val="FF0000"/>
              </a:solidFill>
            </a:endParaRPr>
          </a:p>
        </p:txBody>
      </p:sp>
      <p:sp>
        <p:nvSpPr>
          <p:cNvPr id="3" name="Text Placeholder 2">
            <a:extLst>
              <a:ext uri="{FF2B5EF4-FFF2-40B4-BE49-F238E27FC236}">
                <a16:creationId xmlns:a16="http://schemas.microsoft.com/office/drawing/2014/main" id="{E8AAED39-5B2C-4659-95C5-F51486384A12}"/>
              </a:ext>
            </a:extLst>
          </p:cNvPr>
          <p:cNvSpPr>
            <a:spLocks noGrp="1"/>
          </p:cNvSpPr>
          <p:nvPr>
            <p:ph type="body" idx="1"/>
          </p:nvPr>
        </p:nvSpPr>
        <p:spPr>
          <a:xfrm>
            <a:off x="751951" y="1526960"/>
            <a:ext cx="5426908" cy="4899688"/>
          </a:xfrm>
        </p:spPr>
        <p:txBody>
          <a:bodyPr>
            <a:normAutofit/>
          </a:bodyPr>
          <a:lstStyle/>
          <a:p>
            <a:r>
              <a:rPr lang="en-US" dirty="0">
                <a:solidFill>
                  <a:schemeClr val="tx1"/>
                </a:solidFill>
              </a:rPr>
              <a:t>(x + y)</a:t>
            </a:r>
            <a:r>
              <a:rPr lang="en-US" baseline="30000" dirty="0">
                <a:solidFill>
                  <a:schemeClr val="tx1"/>
                </a:solidFill>
              </a:rPr>
              <a:t>0</a:t>
            </a:r>
            <a:r>
              <a:rPr lang="en-US" dirty="0">
                <a:solidFill>
                  <a:schemeClr val="tx1"/>
                </a:solidFill>
              </a:rPr>
              <a:t>  =  </a:t>
            </a:r>
            <a:r>
              <a:rPr lang="en-US" b="1" dirty="0">
                <a:solidFill>
                  <a:srgbClr val="FF0000"/>
                </a:solidFill>
              </a:rPr>
              <a:t>1</a:t>
            </a:r>
          </a:p>
          <a:p>
            <a:endParaRPr lang="en-US" dirty="0">
              <a:solidFill>
                <a:schemeClr val="tx1"/>
              </a:solidFill>
            </a:endParaRPr>
          </a:p>
          <a:p>
            <a:r>
              <a:rPr lang="en-US" dirty="0">
                <a:solidFill>
                  <a:schemeClr val="tx1"/>
                </a:solidFill>
              </a:rPr>
              <a:t>(x + y)</a:t>
            </a:r>
            <a:r>
              <a:rPr lang="en-US" baseline="30000" dirty="0">
                <a:solidFill>
                  <a:schemeClr val="tx1"/>
                </a:solidFill>
              </a:rPr>
              <a:t>1</a:t>
            </a:r>
            <a:r>
              <a:rPr lang="en-US" dirty="0">
                <a:solidFill>
                  <a:schemeClr val="tx1"/>
                </a:solidFill>
              </a:rPr>
              <a:t>  =  </a:t>
            </a:r>
            <a:r>
              <a:rPr lang="en-US" b="1" dirty="0">
                <a:solidFill>
                  <a:srgbClr val="FF0000"/>
                </a:solidFill>
              </a:rPr>
              <a:t>1</a:t>
            </a:r>
            <a:r>
              <a:rPr lang="en-US" dirty="0">
                <a:solidFill>
                  <a:schemeClr val="tx1"/>
                </a:solidFill>
              </a:rPr>
              <a:t> x + </a:t>
            </a:r>
            <a:r>
              <a:rPr lang="en-US" b="1" dirty="0">
                <a:solidFill>
                  <a:srgbClr val="FF0000"/>
                </a:solidFill>
              </a:rPr>
              <a:t>1</a:t>
            </a:r>
            <a:r>
              <a:rPr lang="en-US" dirty="0">
                <a:solidFill>
                  <a:schemeClr val="tx1"/>
                </a:solidFill>
              </a:rPr>
              <a:t> y</a:t>
            </a:r>
          </a:p>
          <a:p>
            <a:endParaRPr lang="en-US" dirty="0">
              <a:solidFill>
                <a:schemeClr val="tx1"/>
              </a:solidFill>
            </a:endParaRPr>
          </a:p>
          <a:p>
            <a:r>
              <a:rPr lang="en-US" dirty="0">
                <a:solidFill>
                  <a:schemeClr val="tx1"/>
                </a:solidFill>
              </a:rPr>
              <a:t>(x + y)</a:t>
            </a:r>
            <a:r>
              <a:rPr lang="en-US" baseline="30000" dirty="0">
                <a:solidFill>
                  <a:schemeClr val="tx1"/>
                </a:solidFill>
              </a:rPr>
              <a:t>2</a:t>
            </a:r>
            <a:r>
              <a:rPr lang="en-US" dirty="0">
                <a:solidFill>
                  <a:schemeClr val="tx1"/>
                </a:solidFill>
              </a:rPr>
              <a:t>  = </a:t>
            </a:r>
            <a:r>
              <a:rPr lang="en-US" b="1" dirty="0">
                <a:solidFill>
                  <a:srgbClr val="FF0000"/>
                </a:solidFill>
              </a:rPr>
              <a:t>1</a:t>
            </a:r>
            <a:r>
              <a:rPr lang="en-US" dirty="0">
                <a:solidFill>
                  <a:schemeClr val="tx1"/>
                </a:solidFill>
              </a:rPr>
              <a:t> x</a:t>
            </a:r>
            <a:r>
              <a:rPr lang="en-US" baseline="30000" dirty="0">
                <a:solidFill>
                  <a:schemeClr val="tx1"/>
                </a:solidFill>
              </a:rPr>
              <a:t>2 </a:t>
            </a:r>
            <a:r>
              <a:rPr lang="en-US" dirty="0">
                <a:solidFill>
                  <a:schemeClr val="tx1"/>
                </a:solidFill>
              </a:rPr>
              <a:t>+ </a:t>
            </a:r>
            <a:r>
              <a:rPr lang="en-US" b="1" dirty="0">
                <a:solidFill>
                  <a:srgbClr val="FF0000"/>
                </a:solidFill>
              </a:rPr>
              <a:t>2</a:t>
            </a:r>
            <a:r>
              <a:rPr lang="en-US" dirty="0">
                <a:solidFill>
                  <a:schemeClr val="tx1"/>
                </a:solidFill>
              </a:rPr>
              <a:t> x y + </a:t>
            </a:r>
            <a:r>
              <a:rPr lang="en-US" b="1" dirty="0">
                <a:solidFill>
                  <a:srgbClr val="FF0000"/>
                </a:solidFill>
              </a:rPr>
              <a:t>1</a:t>
            </a:r>
            <a:r>
              <a:rPr lang="en-US" dirty="0">
                <a:solidFill>
                  <a:schemeClr val="tx1"/>
                </a:solidFill>
              </a:rPr>
              <a:t> y</a:t>
            </a:r>
            <a:r>
              <a:rPr lang="en-US" baseline="30000" dirty="0">
                <a:solidFill>
                  <a:schemeClr val="tx1"/>
                </a:solidFill>
              </a:rPr>
              <a:t>2</a:t>
            </a:r>
            <a:r>
              <a:rPr lang="en-US" dirty="0">
                <a:solidFill>
                  <a:schemeClr val="tx1"/>
                </a:solidFill>
              </a:rPr>
              <a:t>.</a:t>
            </a:r>
          </a:p>
          <a:p>
            <a:endParaRPr lang="en-US" dirty="0">
              <a:solidFill>
                <a:schemeClr val="tx1"/>
              </a:solidFill>
            </a:endParaRPr>
          </a:p>
          <a:p>
            <a:r>
              <a:rPr lang="en-US" dirty="0">
                <a:solidFill>
                  <a:schemeClr val="tx1"/>
                </a:solidFill>
              </a:rPr>
              <a:t>(x + y)</a:t>
            </a:r>
            <a:r>
              <a:rPr lang="en-US" baseline="30000" dirty="0">
                <a:solidFill>
                  <a:schemeClr val="tx1"/>
                </a:solidFill>
              </a:rPr>
              <a:t>3</a:t>
            </a:r>
            <a:r>
              <a:rPr lang="en-US" dirty="0">
                <a:solidFill>
                  <a:schemeClr val="tx1"/>
                </a:solidFill>
              </a:rPr>
              <a:t>  = </a:t>
            </a:r>
            <a:r>
              <a:rPr lang="en-US" b="1" dirty="0">
                <a:solidFill>
                  <a:srgbClr val="FF0000"/>
                </a:solidFill>
              </a:rPr>
              <a:t>1</a:t>
            </a:r>
            <a:r>
              <a:rPr lang="en-US" dirty="0">
                <a:solidFill>
                  <a:schemeClr val="tx1"/>
                </a:solidFill>
              </a:rPr>
              <a:t> x</a:t>
            </a:r>
            <a:r>
              <a:rPr lang="en-US" baseline="30000" dirty="0">
                <a:solidFill>
                  <a:schemeClr val="tx1"/>
                </a:solidFill>
              </a:rPr>
              <a:t>3</a:t>
            </a:r>
            <a:r>
              <a:rPr lang="en-US" dirty="0">
                <a:solidFill>
                  <a:schemeClr val="tx1"/>
                </a:solidFill>
              </a:rPr>
              <a:t> + </a:t>
            </a:r>
            <a:r>
              <a:rPr lang="en-US" b="1" dirty="0">
                <a:solidFill>
                  <a:srgbClr val="FF0000"/>
                </a:solidFill>
              </a:rPr>
              <a:t>3</a:t>
            </a:r>
            <a:r>
              <a:rPr lang="en-US" dirty="0">
                <a:solidFill>
                  <a:schemeClr val="tx1"/>
                </a:solidFill>
              </a:rPr>
              <a:t> x</a:t>
            </a:r>
            <a:r>
              <a:rPr lang="en-US" baseline="30000" dirty="0">
                <a:solidFill>
                  <a:schemeClr val="tx1"/>
                </a:solidFill>
              </a:rPr>
              <a:t>2</a:t>
            </a:r>
            <a:r>
              <a:rPr lang="en-US" dirty="0">
                <a:solidFill>
                  <a:schemeClr val="tx1"/>
                </a:solidFill>
              </a:rPr>
              <a:t> y + </a:t>
            </a:r>
            <a:r>
              <a:rPr lang="en-US" b="1" dirty="0">
                <a:solidFill>
                  <a:srgbClr val="FF0000"/>
                </a:solidFill>
              </a:rPr>
              <a:t>3</a:t>
            </a:r>
            <a:r>
              <a:rPr lang="en-US" dirty="0">
                <a:solidFill>
                  <a:schemeClr val="tx1"/>
                </a:solidFill>
              </a:rPr>
              <a:t> x y</a:t>
            </a:r>
            <a:r>
              <a:rPr lang="en-US" baseline="30000" dirty="0">
                <a:solidFill>
                  <a:schemeClr val="tx1"/>
                </a:solidFill>
              </a:rPr>
              <a:t>2 </a:t>
            </a:r>
            <a:r>
              <a:rPr lang="en-US" dirty="0">
                <a:solidFill>
                  <a:schemeClr val="tx1"/>
                </a:solidFill>
              </a:rPr>
              <a:t>+ </a:t>
            </a:r>
            <a:r>
              <a:rPr lang="en-US" b="1" dirty="0">
                <a:solidFill>
                  <a:srgbClr val="FF0000"/>
                </a:solidFill>
              </a:rPr>
              <a:t>1</a:t>
            </a:r>
            <a:r>
              <a:rPr lang="en-US" dirty="0">
                <a:solidFill>
                  <a:schemeClr val="tx1"/>
                </a:solidFill>
              </a:rPr>
              <a:t> y</a:t>
            </a:r>
            <a:r>
              <a:rPr lang="en-US" baseline="30000" dirty="0">
                <a:solidFill>
                  <a:schemeClr val="tx1"/>
                </a:solidFill>
              </a:rPr>
              <a:t>3</a:t>
            </a:r>
            <a:r>
              <a:rPr lang="en-US" dirty="0">
                <a:solidFill>
                  <a:schemeClr val="tx1"/>
                </a:solidFill>
              </a:rPr>
              <a:t>.</a:t>
            </a:r>
          </a:p>
          <a:p>
            <a:endParaRPr lang="en-US" dirty="0">
              <a:solidFill>
                <a:schemeClr val="tx1"/>
              </a:solidFill>
            </a:endParaRPr>
          </a:p>
          <a:p>
            <a:r>
              <a:rPr lang="en-US" dirty="0">
                <a:solidFill>
                  <a:schemeClr val="tx1"/>
                </a:solidFill>
              </a:rPr>
              <a:t>We can keep going and get more and more rows…..</a:t>
            </a:r>
          </a:p>
          <a:p>
            <a:endParaRPr lang="en-US" dirty="0">
              <a:solidFill>
                <a:schemeClr val="tx1"/>
              </a:solidFill>
            </a:endParaRPr>
          </a:p>
          <a:p>
            <a:endParaRPr lang="en-US" dirty="0">
              <a:solidFill>
                <a:schemeClr val="tx1"/>
              </a:solidFill>
            </a:endParaRPr>
          </a:p>
        </p:txBody>
      </p:sp>
      <p:pic>
        <p:nvPicPr>
          <p:cNvPr id="6" name="Picture 5">
            <a:extLst>
              <a:ext uri="{FF2B5EF4-FFF2-40B4-BE49-F238E27FC236}">
                <a16:creationId xmlns:a16="http://schemas.microsoft.com/office/drawing/2014/main" id="{480A2D28-5E73-4617-8C8A-AD2348382A0D}"/>
              </a:ext>
            </a:extLst>
          </p:cNvPr>
          <p:cNvPicPr>
            <a:picLocks noChangeAspect="1"/>
          </p:cNvPicPr>
          <p:nvPr/>
        </p:nvPicPr>
        <p:blipFill>
          <a:blip r:embed="rId2"/>
          <a:stretch>
            <a:fillRect/>
          </a:stretch>
        </p:blipFill>
        <p:spPr>
          <a:xfrm>
            <a:off x="5962478" y="1438182"/>
            <a:ext cx="5391322" cy="4606928"/>
          </a:xfrm>
          <a:prstGeom prst="rect">
            <a:avLst/>
          </a:prstGeom>
        </p:spPr>
      </p:pic>
      <p:sp>
        <p:nvSpPr>
          <p:cNvPr id="5" name="Slide Number Placeholder 4">
            <a:extLst>
              <a:ext uri="{FF2B5EF4-FFF2-40B4-BE49-F238E27FC236}">
                <a16:creationId xmlns:a16="http://schemas.microsoft.com/office/drawing/2014/main" id="{D0EEB9C1-6CDD-439A-92F6-C0C8643616B1}"/>
              </a:ext>
            </a:extLst>
          </p:cNvPr>
          <p:cNvSpPr>
            <a:spLocks noGrp="1"/>
          </p:cNvSpPr>
          <p:nvPr>
            <p:ph type="sldNum" sz="quarter" idx="12"/>
          </p:nvPr>
        </p:nvSpPr>
        <p:spPr/>
        <p:txBody>
          <a:bodyPr/>
          <a:lstStyle/>
          <a:p>
            <a:fld id="{EB480566-E5A3-49BF-82EA-4C4B115FBFF6}" type="slidenum">
              <a:rPr lang="en-US" smtClean="0"/>
              <a:t>152</a:t>
            </a:fld>
            <a:endParaRPr lang="en-US"/>
          </a:p>
        </p:txBody>
      </p:sp>
    </p:spTree>
    <p:extLst>
      <p:ext uri="{BB962C8B-B14F-4D97-AF65-F5344CB8AC3E}">
        <p14:creationId xmlns:p14="http://schemas.microsoft.com/office/powerpoint/2010/main" val="422060158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9A549B-64DF-4C69-A99E-08BB9DD85D8E}"/>
              </a:ext>
            </a:extLst>
          </p:cNvPr>
          <p:cNvPicPr>
            <a:picLocks noChangeAspect="1"/>
          </p:cNvPicPr>
          <p:nvPr/>
        </p:nvPicPr>
        <p:blipFill>
          <a:blip r:embed="rId2"/>
          <a:stretch>
            <a:fillRect/>
          </a:stretch>
        </p:blipFill>
        <p:spPr>
          <a:xfrm>
            <a:off x="1136342" y="1367173"/>
            <a:ext cx="10217457" cy="4247598"/>
          </a:xfrm>
          <a:prstGeom prst="rect">
            <a:avLst/>
          </a:prstGeom>
        </p:spPr>
      </p:pic>
      <p:pic>
        <p:nvPicPr>
          <p:cNvPr id="6" name="Picture 5">
            <a:extLst>
              <a:ext uri="{FF2B5EF4-FFF2-40B4-BE49-F238E27FC236}">
                <a16:creationId xmlns:a16="http://schemas.microsoft.com/office/drawing/2014/main" id="{F5C421CC-9930-4114-8682-A3FB08BB7FDE}"/>
              </a:ext>
            </a:extLst>
          </p:cNvPr>
          <p:cNvPicPr>
            <a:picLocks noChangeAspect="1"/>
          </p:cNvPicPr>
          <p:nvPr/>
        </p:nvPicPr>
        <p:blipFill>
          <a:blip r:embed="rId3"/>
          <a:stretch>
            <a:fillRect/>
          </a:stretch>
        </p:blipFill>
        <p:spPr>
          <a:xfrm>
            <a:off x="9082842" y="3854656"/>
            <a:ext cx="2270957" cy="640135"/>
          </a:xfrm>
          <a:prstGeom prst="rect">
            <a:avLst/>
          </a:prstGeom>
        </p:spPr>
      </p:pic>
      <p:sp>
        <p:nvSpPr>
          <p:cNvPr id="7" name="TextBox 6">
            <a:extLst>
              <a:ext uri="{FF2B5EF4-FFF2-40B4-BE49-F238E27FC236}">
                <a16:creationId xmlns:a16="http://schemas.microsoft.com/office/drawing/2014/main" id="{B3A1EB52-4E1B-42FB-AD8D-87C314050C63}"/>
              </a:ext>
            </a:extLst>
          </p:cNvPr>
          <p:cNvSpPr txBox="1"/>
          <p:nvPr/>
        </p:nvSpPr>
        <p:spPr>
          <a:xfrm>
            <a:off x="266330" y="168676"/>
            <a:ext cx="11301274" cy="369332"/>
          </a:xfrm>
          <a:prstGeom prst="rect">
            <a:avLst/>
          </a:prstGeom>
          <a:noFill/>
        </p:spPr>
        <p:txBody>
          <a:bodyPr wrap="square" rtlCol="0">
            <a:spAutoFit/>
          </a:bodyPr>
          <a:lstStyle/>
          <a:p>
            <a:r>
              <a:rPr lang="en-US" dirty="0">
                <a:solidFill>
                  <a:srgbClr val="FF0000"/>
                </a:solidFill>
              </a:rPr>
              <a:t>Why is the Pascal Relation true? Each number is the sum of what is immediately above to the right and to the left.</a:t>
            </a:r>
          </a:p>
        </p:txBody>
      </p:sp>
      <p:sp>
        <p:nvSpPr>
          <p:cNvPr id="2" name="Slide Number Placeholder 1">
            <a:extLst>
              <a:ext uri="{FF2B5EF4-FFF2-40B4-BE49-F238E27FC236}">
                <a16:creationId xmlns:a16="http://schemas.microsoft.com/office/drawing/2014/main" id="{DABD019E-BD91-49FA-8A83-3571C4F89BA3}"/>
              </a:ext>
            </a:extLst>
          </p:cNvPr>
          <p:cNvSpPr>
            <a:spLocks noGrp="1"/>
          </p:cNvSpPr>
          <p:nvPr>
            <p:ph type="sldNum" sz="quarter" idx="12"/>
          </p:nvPr>
        </p:nvSpPr>
        <p:spPr/>
        <p:txBody>
          <a:bodyPr/>
          <a:lstStyle/>
          <a:p>
            <a:fld id="{EB480566-E5A3-49BF-82EA-4C4B115FBFF6}" type="slidenum">
              <a:rPr lang="en-US" smtClean="0"/>
              <a:t>153</a:t>
            </a:fld>
            <a:endParaRPr lang="en-US"/>
          </a:p>
        </p:txBody>
      </p:sp>
    </p:spTree>
    <p:extLst>
      <p:ext uri="{BB962C8B-B14F-4D97-AF65-F5344CB8AC3E}">
        <p14:creationId xmlns:p14="http://schemas.microsoft.com/office/powerpoint/2010/main" val="341879812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2D0CC-ECA1-477B-9F12-61CDEDA34726}"/>
              </a:ext>
            </a:extLst>
          </p:cNvPr>
          <p:cNvSpPr>
            <a:spLocks noGrp="1"/>
          </p:cNvSpPr>
          <p:nvPr>
            <p:ph type="title"/>
          </p:nvPr>
        </p:nvSpPr>
        <p:spPr>
          <a:xfrm>
            <a:off x="672052" y="431353"/>
            <a:ext cx="10515600" cy="1006829"/>
          </a:xfrm>
        </p:spPr>
        <p:txBody>
          <a:bodyPr/>
          <a:lstStyle/>
          <a:p>
            <a:r>
              <a:rPr lang="en-US" dirty="0">
                <a:solidFill>
                  <a:srgbClr val="FF0000"/>
                </a:solidFill>
              </a:rPr>
              <a:t>FOIL</a:t>
            </a:r>
          </a:p>
        </p:txBody>
      </p:sp>
      <p:sp>
        <p:nvSpPr>
          <p:cNvPr id="3" name="Text Placeholder 2">
            <a:extLst>
              <a:ext uri="{FF2B5EF4-FFF2-40B4-BE49-F238E27FC236}">
                <a16:creationId xmlns:a16="http://schemas.microsoft.com/office/drawing/2014/main" id="{E8AAED39-5B2C-4659-95C5-F51486384A12}"/>
              </a:ext>
            </a:extLst>
          </p:cNvPr>
          <p:cNvSpPr>
            <a:spLocks noGrp="1"/>
          </p:cNvSpPr>
          <p:nvPr>
            <p:ph type="body" idx="1"/>
          </p:nvPr>
        </p:nvSpPr>
        <p:spPr>
          <a:xfrm>
            <a:off x="751951" y="1526960"/>
            <a:ext cx="10735754" cy="4899688"/>
          </a:xfrm>
        </p:spPr>
        <p:txBody>
          <a:bodyPr/>
          <a:lstStyle/>
          <a:p>
            <a:r>
              <a:rPr lang="en-US" dirty="0">
                <a:solidFill>
                  <a:schemeClr val="tx1"/>
                </a:solidFill>
              </a:rPr>
              <a:t>FOIL stands for FIRST, OUTSIDE, INSIDE and LAST.</a:t>
            </a:r>
          </a:p>
          <a:p>
            <a:r>
              <a:rPr lang="en-US" dirty="0">
                <a:solidFill>
                  <a:schemeClr val="tx1"/>
                </a:solidFill>
              </a:rPr>
              <a:t>It provides a framework to multiply (</a:t>
            </a:r>
            <a:r>
              <a:rPr lang="en-US" dirty="0" err="1">
                <a:solidFill>
                  <a:schemeClr val="tx1"/>
                </a:solidFill>
              </a:rPr>
              <a:t>a+b</a:t>
            </a:r>
            <a:r>
              <a:rPr lang="en-US" dirty="0">
                <a:solidFill>
                  <a:schemeClr val="tx1"/>
                </a:solidFill>
              </a:rPr>
              <a:t>) and (</a:t>
            </a:r>
            <a:r>
              <a:rPr lang="en-US" dirty="0" err="1">
                <a:solidFill>
                  <a:schemeClr val="tx1"/>
                </a:solidFill>
              </a:rPr>
              <a:t>c+d</a:t>
            </a:r>
            <a:r>
              <a:rPr lang="en-US" dirty="0">
                <a:solidFill>
                  <a:schemeClr val="tx1"/>
                </a:solidFill>
              </a:rPr>
              <a:t>).</a:t>
            </a:r>
          </a:p>
          <a:p>
            <a:endParaRPr lang="en-US" dirty="0">
              <a:solidFill>
                <a:schemeClr val="tx1"/>
              </a:solidFill>
            </a:endParaRPr>
          </a:p>
          <a:p>
            <a:r>
              <a:rPr lang="en-US" dirty="0">
                <a:solidFill>
                  <a:schemeClr val="tx1"/>
                </a:solidFill>
              </a:rPr>
              <a:t>We have:</a:t>
            </a:r>
          </a:p>
          <a:p>
            <a:r>
              <a:rPr lang="en-US" dirty="0">
                <a:solidFill>
                  <a:schemeClr val="tx1"/>
                </a:solidFill>
              </a:rPr>
              <a:t>(a + b) </a:t>
            </a:r>
            <a:r>
              <a:rPr lang="en-US" sz="1800" dirty="0">
                <a:solidFill>
                  <a:schemeClr val="tx1"/>
                </a:solidFill>
              </a:rPr>
              <a:t>* </a:t>
            </a:r>
            <a:r>
              <a:rPr lang="en-US" dirty="0">
                <a:solidFill>
                  <a:schemeClr val="tx1"/>
                </a:solidFill>
              </a:rPr>
              <a:t>(c + d) = a </a:t>
            </a:r>
            <a:r>
              <a:rPr lang="en-US" sz="1800" dirty="0">
                <a:solidFill>
                  <a:schemeClr val="tx1"/>
                </a:solidFill>
              </a:rPr>
              <a:t>*</a:t>
            </a:r>
            <a:r>
              <a:rPr lang="en-US" dirty="0">
                <a:solidFill>
                  <a:schemeClr val="tx1"/>
                </a:solidFill>
              </a:rPr>
              <a:t> c   +   a </a:t>
            </a:r>
            <a:r>
              <a:rPr lang="en-US" sz="1800" dirty="0">
                <a:solidFill>
                  <a:schemeClr val="tx1"/>
                </a:solidFill>
              </a:rPr>
              <a:t>*</a:t>
            </a:r>
            <a:r>
              <a:rPr lang="en-US" dirty="0">
                <a:solidFill>
                  <a:schemeClr val="tx1"/>
                </a:solidFill>
              </a:rPr>
              <a:t> d   +   b </a:t>
            </a:r>
            <a:r>
              <a:rPr lang="en-US" sz="1800" dirty="0">
                <a:solidFill>
                  <a:schemeClr val="tx1"/>
                </a:solidFill>
              </a:rPr>
              <a:t>*</a:t>
            </a:r>
            <a:r>
              <a:rPr lang="en-US" dirty="0">
                <a:solidFill>
                  <a:schemeClr val="tx1"/>
                </a:solidFill>
              </a:rPr>
              <a:t> c  +  b </a:t>
            </a:r>
            <a:r>
              <a:rPr lang="en-US" sz="1800" dirty="0">
                <a:solidFill>
                  <a:schemeClr val="tx1"/>
                </a:solidFill>
              </a:rPr>
              <a:t>*</a:t>
            </a:r>
            <a:r>
              <a:rPr lang="en-US" dirty="0">
                <a:solidFill>
                  <a:schemeClr val="tx1"/>
                </a:solidFill>
              </a:rPr>
              <a:t> d. </a:t>
            </a:r>
          </a:p>
          <a:p>
            <a:r>
              <a:rPr lang="en-US" sz="1800" dirty="0">
                <a:solidFill>
                  <a:schemeClr val="tx1"/>
                </a:solidFill>
              </a:rPr>
              <a:t>                                       FIRST        OUTSIDE         INSIDE        LAST</a:t>
            </a:r>
          </a:p>
        </p:txBody>
      </p:sp>
      <p:sp>
        <p:nvSpPr>
          <p:cNvPr id="5" name="Slide Number Placeholder 4">
            <a:extLst>
              <a:ext uri="{FF2B5EF4-FFF2-40B4-BE49-F238E27FC236}">
                <a16:creationId xmlns:a16="http://schemas.microsoft.com/office/drawing/2014/main" id="{99E58430-5849-42C3-B5D1-24EB128DEE9E}"/>
              </a:ext>
            </a:extLst>
          </p:cNvPr>
          <p:cNvSpPr>
            <a:spLocks noGrp="1"/>
          </p:cNvSpPr>
          <p:nvPr>
            <p:ph type="sldNum" sz="quarter" idx="12"/>
          </p:nvPr>
        </p:nvSpPr>
        <p:spPr/>
        <p:txBody>
          <a:bodyPr/>
          <a:lstStyle/>
          <a:p>
            <a:fld id="{EB480566-E5A3-49BF-82EA-4C4B115FBFF6}" type="slidenum">
              <a:rPr lang="en-US" smtClean="0"/>
              <a:t>154</a:t>
            </a:fld>
            <a:endParaRPr lang="en-US"/>
          </a:p>
        </p:txBody>
      </p:sp>
    </p:spTree>
    <p:extLst>
      <p:ext uri="{BB962C8B-B14F-4D97-AF65-F5344CB8AC3E}">
        <p14:creationId xmlns:p14="http://schemas.microsoft.com/office/powerpoint/2010/main" val="208884994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2D0CC-ECA1-477B-9F12-61CDEDA34726}"/>
              </a:ext>
            </a:extLst>
          </p:cNvPr>
          <p:cNvSpPr>
            <a:spLocks noGrp="1"/>
          </p:cNvSpPr>
          <p:nvPr>
            <p:ph type="title"/>
          </p:nvPr>
        </p:nvSpPr>
        <p:spPr>
          <a:xfrm>
            <a:off x="672052" y="431353"/>
            <a:ext cx="10515600" cy="1006829"/>
          </a:xfrm>
        </p:spPr>
        <p:txBody>
          <a:bodyPr/>
          <a:lstStyle/>
          <a:p>
            <a:r>
              <a:rPr lang="en-US" dirty="0">
                <a:solidFill>
                  <a:srgbClr val="FF0000"/>
                </a:solidFill>
              </a:rPr>
              <a:t>FOIL</a:t>
            </a:r>
          </a:p>
        </p:txBody>
      </p:sp>
      <p:sp>
        <p:nvSpPr>
          <p:cNvPr id="3" name="Text Placeholder 2">
            <a:extLst>
              <a:ext uri="{FF2B5EF4-FFF2-40B4-BE49-F238E27FC236}">
                <a16:creationId xmlns:a16="http://schemas.microsoft.com/office/drawing/2014/main" id="{E8AAED39-5B2C-4659-95C5-F51486384A12}"/>
              </a:ext>
            </a:extLst>
          </p:cNvPr>
          <p:cNvSpPr>
            <a:spLocks noGrp="1"/>
          </p:cNvSpPr>
          <p:nvPr>
            <p:ph type="body" idx="1"/>
          </p:nvPr>
        </p:nvSpPr>
        <p:spPr>
          <a:xfrm>
            <a:off x="751950" y="1526960"/>
            <a:ext cx="11081983" cy="4899688"/>
          </a:xfrm>
        </p:spPr>
        <p:txBody>
          <a:bodyPr>
            <a:normAutofit fontScale="92500" lnSpcReduction="10000"/>
          </a:bodyPr>
          <a:lstStyle/>
          <a:p>
            <a:r>
              <a:rPr lang="en-US" dirty="0">
                <a:solidFill>
                  <a:schemeClr val="tx1"/>
                </a:solidFill>
              </a:rPr>
              <a:t>FOIL stands for FIRST, OUTSIDE, INSIDE and LAST.</a:t>
            </a:r>
          </a:p>
          <a:p>
            <a:r>
              <a:rPr lang="en-US" dirty="0">
                <a:solidFill>
                  <a:schemeClr val="tx1"/>
                </a:solidFill>
              </a:rPr>
              <a:t>We can repeatedly apply it, and its generalizations…..</a:t>
            </a:r>
          </a:p>
          <a:p>
            <a:endParaRPr lang="en-US" dirty="0">
              <a:solidFill>
                <a:schemeClr val="tx1"/>
              </a:solidFill>
            </a:endParaRPr>
          </a:p>
          <a:p>
            <a:r>
              <a:rPr lang="en-US" dirty="0">
                <a:solidFill>
                  <a:schemeClr val="tx1"/>
                </a:solidFill>
              </a:rPr>
              <a:t>We have:</a:t>
            </a:r>
          </a:p>
          <a:p>
            <a:r>
              <a:rPr lang="en-US" dirty="0">
                <a:solidFill>
                  <a:schemeClr val="tx1"/>
                </a:solidFill>
              </a:rPr>
              <a:t>(x + y)</a:t>
            </a:r>
            <a:r>
              <a:rPr lang="en-US" baseline="30000" dirty="0">
                <a:solidFill>
                  <a:schemeClr val="tx1"/>
                </a:solidFill>
              </a:rPr>
              <a:t>2</a:t>
            </a:r>
            <a:r>
              <a:rPr lang="en-US" dirty="0">
                <a:solidFill>
                  <a:schemeClr val="tx1"/>
                </a:solidFill>
              </a:rPr>
              <a:t>  =  (x + y) </a:t>
            </a:r>
            <a:r>
              <a:rPr lang="en-US" sz="1800" dirty="0">
                <a:solidFill>
                  <a:schemeClr val="tx1"/>
                </a:solidFill>
              </a:rPr>
              <a:t>*</a:t>
            </a:r>
            <a:r>
              <a:rPr lang="en-US" dirty="0">
                <a:solidFill>
                  <a:schemeClr val="tx1"/>
                </a:solidFill>
              </a:rPr>
              <a:t> (x + y)  =  x </a:t>
            </a:r>
            <a:r>
              <a:rPr lang="en-US" sz="1800" dirty="0">
                <a:solidFill>
                  <a:schemeClr val="tx1"/>
                </a:solidFill>
              </a:rPr>
              <a:t>*</a:t>
            </a:r>
            <a:r>
              <a:rPr lang="en-US" dirty="0">
                <a:solidFill>
                  <a:schemeClr val="tx1"/>
                </a:solidFill>
              </a:rPr>
              <a:t> x + x </a:t>
            </a:r>
            <a:r>
              <a:rPr lang="en-US" sz="1800" dirty="0">
                <a:solidFill>
                  <a:schemeClr val="tx1"/>
                </a:solidFill>
              </a:rPr>
              <a:t>*</a:t>
            </a:r>
            <a:r>
              <a:rPr lang="en-US" dirty="0">
                <a:solidFill>
                  <a:schemeClr val="tx1"/>
                </a:solidFill>
              </a:rPr>
              <a:t> y + y </a:t>
            </a:r>
            <a:r>
              <a:rPr lang="en-US" sz="1800" dirty="0">
                <a:solidFill>
                  <a:schemeClr val="tx1"/>
                </a:solidFill>
              </a:rPr>
              <a:t>*</a:t>
            </a:r>
            <a:r>
              <a:rPr lang="en-US" dirty="0">
                <a:solidFill>
                  <a:schemeClr val="tx1"/>
                </a:solidFill>
              </a:rPr>
              <a:t> x + y </a:t>
            </a:r>
            <a:r>
              <a:rPr lang="en-US" sz="1800" dirty="0">
                <a:solidFill>
                  <a:schemeClr val="tx1"/>
                </a:solidFill>
              </a:rPr>
              <a:t>*</a:t>
            </a:r>
            <a:r>
              <a:rPr lang="en-US" dirty="0">
                <a:solidFill>
                  <a:schemeClr val="tx1"/>
                </a:solidFill>
              </a:rPr>
              <a:t> y  =  x</a:t>
            </a:r>
            <a:r>
              <a:rPr lang="en-US" baseline="30000" dirty="0">
                <a:solidFill>
                  <a:schemeClr val="tx1"/>
                </a:solidFill>
              </a:rPr>
              <a:t>2</a:t>
            </a:r>
            <a:r>
              <a:rPr lang="en-US" dirty="0">
                <a:solidFill>
                  <a:schemeClr val="tx1"/>
                </a:solidFill>
              </a:rPr>
              <a:t> + x y + y x + y</a:t>
            </a:r>
            <a:r>
              <a:rPr lang="en-US" baseline="30000" dirty="0">
                <a:solidFill>
                  <a:schemeClr val="tx1"/>
                </a:solidFill>
              </a:rPr>
              <a:t>2  </a:t>
            </a:r>
            <a:r>
              <a:rPr lang="en-US" dirty="0">
                <a:solidFill>
                  <a:schemeClr val="tx1"/>
                </a:solidFill>
              </a:rPr>
              <a:t>=  x</a:t>
            </a:r>
            <a:r>
              <a:rPr lang="en-US" baseline="30000" dirty="0">
                <a:solidFill>
                  <a:schemeClr val="tx1"/>
                </a:solidFill>
              </a:rPr>
              <a:t>2 </a:t>
            </a:r>
            <a:r>
              <a:rPr lang="en-US" dirty="0">
                <a:solidFill>
                  <a:schemeClr val="tx1"/>
                </a:solidFill>
              </a:rPr>
              <a:t>+ 2 x y + y</a:t>
            </a:r>
            <a:r>
              <a:rPr lang="en-US" baseline="30000" dirty="0">
                <a:solidFill>
                  <a:schemeClr val="tx1"/>
                </a:solidFill>
              </a:rPr>
              <a:t>2</a:t>
            </a:r>
            <a:r>
              <a:rPr lang="en-US" dirty="0">
                <a:solidFill>
                  <a:schemeClr val="tx1"/>
                </a:solidFill>
              </a:rPr>
              <a:t>.</a:t>
            </a:r>
          </a:p>
          <a:p>
            <a:endParaRPr lang="en-US" dirty="0">
              <a:solidFill>
                <a:schemeClr val="tx1"/>
              </a:solidFill>
            </a:endParaRPr>
          </a:p>
          <a:p>
            <a:r>
              <a:rPr lang="en-US" dirty="0">
                <a:solidFill>
                  <a:schemeClr val="tx1"/>
                </a:solidFill>
              </a:rPr>
              <a:t>So:</a:t>
            </a:r>
          </a:p>
          <a:p>
            <a:r>
              <a:rPr lang="en-US" dirty="0">
                <a:solidFill>
                  <a:schemeClr val="tx1"/>
                </a:solidFill>
              </a:rPr>
              <a:t>(x + y)</a:t>
            </a:r>
            <a:r>
              <a:rPr lang="en-US" baseline="30000" dirty="0">
                <a:solidFill>
                  <a:schemeClr val="tx1"/>
                </a:solidFill>
              </a:rPr>
              <a:t>3</a:t>
            </a:r>
            <a:r>
              <a:rPr lang="en-US" dirty="0">
                <a:solidFill>
                  <a:schemeClr val="tx1"/>
                </a:solidFill>
              </a:rPr>
              <a:t>  = (x + y) </a:t>
            </a:r>
            <a:r>
              <a:rPr lang="en-US" sz="1800" dirty="0">
                <a:solidFill>
                  <a:schemeClr val="tx1"/>
                </a:solidFill>
              </a:rPr>
              <a:t>*</a:t>
            </a:r>
            <a:r>
              <a:rPr lang="en-US" dirty="0">
                <a:solidFill>
                  <a:schemeClr val="tx1"/>
                </a:solidFill>
              </a:rPr>
              <a:t> (x + y)</a:t>
            </a:r>
            <a:r>
              <a:rPr lang="en-US" baseline="30000" dirty="0">
                <a:solidFill>
                  <a:schemeClr val="tx1"/>
                </a:solidFill>
              </a:rPr>
              <a:t>2</a:t>
            </a:r>
            <a:r>
              <a:rPr lang="en-US" dirty="0">
                <a:solidFill>
                  <a:schemeClr val="tx1"/>
                </a:solidFill>
              </a:rPr>
              <a:t>  = (x + y) </a:t>
            </a:r>
            <a:r>
              <a:rPr lang="en-US" sz="1800" dirty="0">
                <a:solidFill>
                  <a:schemeClr val="tx1"/>
                </a:solidFill>
              </a:rPr>
              <a:t>*</a:t>
            </a:r>
            <a:r>
              <a:rPr lang="en-US" dirty="0">
                <a:solidFill>
                  <a:schemeClr val="tx1"/>
                </a:solidFill>
              </a:rPr>
              <a:t> (x</a:t>
            </a:r>
            <a:r>
              <a:rPr lang="en-US" baseline="30000" dirty="0">
                <a:solidFill>
                  <a:schemeClr val="tx1"/>
                </a:solidFill>
              </a:rPr>
              <a:t>2</a:t>
            </a:r>
            <a:r>
              <a:rPr lang="en-US" dirty="0">
                <a:solidFill>
                  <a:schemeClr val="tx1"/>
                </a:solidFill>
              </a:rPr>
              <a:t> + 2 x y + y</a:t>
            </a:r>
            <a:r>
              <a:rPr lang="en-US" baseline="30000" dirty="0">
                <a:solidFill>
                  <a:schemeClr val="tx1"/>
                </a:solidFill>
              </a:rPr>
              <a:t>2</a:t>
            </a:r>
            <a:r>
              <a:rPr lang="en-US" dirty="0">
                <a:solidFill>
                  <a:schemeClr val="tx1"/>
                </a:solidFill>
              </a:rPr>
              <a:t>)</a:t>
            </a:r>
          </a:p>
          <a:p>
            <a:r>
              <a:rPr lang="en-US" dirty="0">
                <a:solidFill>
                  <a:schemeClr val="tx1"/>
                </a:solidFill>
              </a:rPr>
              <a:t>	= x </a:t>
            </a:r>
            <a:r>
              <a:rPr lang="en-US" sz="1800" dirty="0">
                <a:solidFill>
                  <a:schemeClr val="tx1"/>
                </a:solidFill>
              </a:rPr>
              <a:t>*</a:t>
            </a:r>
            <a:r>
              <a:rPr lang="en-US" dirty="0">
                <a:solidFill>
                  <a:schemeClr val="tx1"/>
                </a:solidFill>
              </a:rPr>
              <a:t> (x</a:t>
            </a:r>
            <a:r>
              <a:rPr lang="en-US" baseline="30000" dirty="0">
                <a:solidFill>
                  <a:schemeClr val="tx1"/>
                </a:solidFill>
              </a:rPr>
              <a:t>2</a:t>
            </a:r>
            <a:r>
              <a:rPr lang="en-US" dirty="0">
                <a:solidFill>
                  <a:schemeClr val="tx1"/>
                </a:solidFill>
              </a:rPr>
              <a:t> + 2 x y + y</a:t>
            </a:r>
            <a:r>
              <a:rPr lang="en-US" baseline="30000" dirty="0">
                <a:solidFill>
                  <a:schemeClr val="tx1"/>
                </a:solidFill>
              </a:rPr>
              <a:t>2</a:t>
            </a:r>
            <a:r>
              <a:rPr lang="en-US" dirty="0">
                <a:solidFill>
                  <a:schemeClr val="tx1"/>
                </a:solidFill>
              </a:rPr>
              <a:t>) + y </a:t>
            </a:r>
            <a:r>
              <a:rPr lang="en-US" sz="1800" dirty="0">
                <a:solidFill>
                  <a:schemeClr val="tx1"/>
                </a:solidFill>
              </a:rPr>
              <a:t>*</a:t>
            </a:r>
            <a:r>
              <a:rPr lang="en-US" dirty="0">
                <a:solidFill>
                  <a:schemeClr val="tx1"/>
                </a:solidFill>
              </a:rPr>
              <a:t> (x</a:t>
            </a:r>
            <a:r>
              <a:rPr lang="en-US" baseline="30000" dirty="0">
                <a:solidFill>
                  <a:schemeClr val="tx1"/>
                </a:solidFill>
              </a:rPr>
              <a:t>2</a:t>
            </a:r>
            <a:r>
              <a:rPr lang="en-US" dirty="0">
                <a:solidFill>
                  <a:schemeClr val="tx1"/>
                </a:solidFill>
              </a:rPr>
              <a:t> + 2 x y + y</a:t>
            </a:r>
            <a:r>
              <a:rPr lang="en-US" baseline="30000" dirty="0">
                <a:solidFill>
                  <a:schemeClr val="tx1"/>
                </a:solidFill>
              </a:rPr>
              <a:t>2</a:t>
            </a:r>
            <a:r>
              <a:rPr lang="en-US" dirty="0">
                <a:solidFill>
                  <a:schemeClr val="tx1"/>
                </a:solidFill>
              </a:rPr>
              <a:t>)</a:t>
            </a:r>
          </a:p>
          <a:p>
            <a:r>
              <a:rPr lang="en-US" dirty="0">
                <a:solidFill>
                  <a:schemeClr val="tx1"/>
                </a:solidFill>
              </a:rPr>
              <a:t>	= (x</a:t>
            </a:r>
            <a:r>
              <a:rPr lang="en-US" baseline="30000" dirty="0">
                <a:solidFill>
                  <a:schemeClr val="tx1"/>
                </a:solidFill>
              </a:rPr>
              <a:t>3 </a:t>
            </a:r>
            <a:r>
              <a:rPr lang="en-US" dirty="0">
                <a:solidFill>
                  <a:schemeClr val="tx1"/>
                </a:solidFill>
              </a:rPr>
              <a:t>+ 2 x</a:t>
            </a:r>
            <a:r>
              <a:rPr lang="en-US" baseline="30000" dirty="0">
                <a:solidFill>
                  <a:schemeClr val="tx1"/>
                </a:solidFill>
              </a:rPr>
              <a:t>2</a:t>
            </a:r>
            <a:r>
              <a:rPr lang="en-US" dirty="0">
                <a:solidFill>
                  <a:schemeClr val="tx1"/>
                </a:solidFill>
              </a:rPr>
              <a:t> y + x y</a:t>
            </a:r>
            <a:r>
              <a:rPr lang="en-US" baseline="30000" dirty="0">
                <a:solidFill>
                  <a:schemeClr val="tx1"/>
                </a:solidFill>
              </a:rPr>
              <a:t>2</a:t>
            </a:r>
            <a:r>
              <a:rPr lang="en-US" dirty="0">
                <a:solidFill>
                  <a:schemeClr val="tx1"/>
                </a:solidFill>
              </a:rPr>
              <a:t>) + (x</a:t>
            </a:r>
            <a:r>
              <a:rPr lang="en-US" baseline="30000" dirty="0">
                <a:solidFill>
                  <a:schemeClr val="tx1"/>
                </a:solidFill>
              </a:rPr>
              <a:t>2</a:t>
            </a:r>
            <a:r>
              <a:rPr lang="en-US" dirty="0">
                <a:solidFill>
                  <a:schemeClr val="tx1"/>
                </a:solidFill>
              </a:rPr>
              <a:t> y + 2 x y</a:t>
            </a:r>
            <a:r>
              <a:rPr lang="en-US" baseline="30000" dirty="0">
                <a:solidFill>
                  <a:schemeClr val="tx1"/>
                </a:solidFill>
              </a:rPr>
              <a:t>2</a:t>
            </a:r>
            <a:r>
              <a:rPr lang="en-US" dirty="0">
                <a:solidFill>
                  <a:schemeClr val="tx1"/>
                </a:solidFill>
              </a:rPr>
              <a:t> + y</a:t>
            </a:r>
            <a:r>
              <a:rPr lang="en-US" baseline="30000" dirty="0">
                <a:solidFill>
                  <a:schemeClr val="tx1"/>
                </a:solidFill>
              </a:rPr>
              <a:t>3</a:t>
            </a:r>
            <a:r>
              <a:rPr lang="en-US" dirty="0">
                <a:solidFill>
                  <a:schemeClr val="tx1"/>
                </a:solidFill>
              </a:rPr>
              <a:t>)</a:t>
            </a:r>
          </a:p>
          <a:p>
            <a:r>
              <a:rPr lang="en-US" dirty="0">
                <a:solidFill>
                  <a:schemeClr val="tx1"/>
                </a:solidFill>
              </a:rPr>
              <a:t>	= x</a:t>
            </a:r>
            <a:r>
              <a:rPr lang="en-US" baseline="30000" dirty="0">
                <a:solidFill>
                  <a:schemeClr val="tx1"/>
                </a:solidFill>
              </a:rPr>
              <a:t>3</a:t>
            </a:r>
            <a:r>
              <a:rPr lang="en-US" dirty="0">
                <a:solidFill>
                  <a:schemeClr val="tx1"/>
                </a:solidFill>
              </a:rPr>
              <a:t> + 3 x</a:t>
            </a:r>
            <a:r>
              <a:rPr lang="en-US" baseline="30000" dirty="0">
                <a:solidFill>
                  <a:schemeClr val="tx1"/>
                </a:solidFill>
              </a:rPr>
              <a:t>2</a:t>
            </a:r>
            <a:r>
              <a:rPr lang="en-US" dirty="0">
                <a:solidFill>
                  <a:schemeClr val="tx1"/>
                </a:solidFill>
              </a:rPr>
              <a:t> y + 3 x y</a:t>
            </a:r>
            <a:r>
              <a:rPr lang="en-US" baseline="30000" dirty="0">
                <a:solidFill>
                  <a:schemeClr val="tx1"/>
                </a:solidFill>
              </a:rPr>
              <a:t>2 </a:t>
            </a:r>
            <a:r>
              <a:rPr lang="en-US" dirty="0">
                <a:solidFill>
                  <a:schemeClr val="tx1"/>
                </a:solidFill>
              </a:rPr>
              <a:t>+ y</a:t>
            </a:r>
            <a:r>
              <a:rPr lang="en-US" baseline="30000" dirty="0">
                <a:solidFill>
                  <a:schemeClr val="tx1"/>
                </a:solidFill>
              </a:rPr>
              <a:t>3</a:t>
            </a:r>
            <a:r>
              <a:rPr lang="en-US" dirty="0">
                <a:solidFill>
                  <a:schemeClr val="tx1"/>
                </a:solidFill>
              </a:rPr>
              <a:t>.</a:t>
            </a:r>
          </a:p>
          <a:p>
            <a:r>
              <a:rPr lang="en-US" dirty="0">
                <a:solidFill>
                  <a:schemeClr val="tx1"/>
                </a:solidFill>
              </a:rPr>
              <a:t> </a:t>
            </a:r>
          </a:p>
          <a:p>
            <a:endParaRPr lang="en-US" dirty="0">
              <a:solidFill>
                <a:schemeClr val="tx1"/>
              </a:solidFill>
            </a:endParaRPr>
          </a:p>
          <a:p>
            <a:endParaRPr lang="en-US" dirty="0">
              <a:solidFill>
                <a:schemeClr val="tx1"/>
              </a:solidFill>
            </a:endParaRPr>
          </a:p>
        </p:txBody>
      </p:sp>
      <p:sp>
        <p:nvSpPr>
          <p:cNvPr id="5" name="Slide Number Placeholder 4">
            <a:extLst>
              <a:ext uri="{FF2B5EF4-FFF2-40B4-BE49-F238E27FC236}">
                <a16:creationId xmlns:a16="http://schemas.microsoft.com/office/drawing/2014/main" id="{3A2D7AC2-203B-4D51-B27C-652C6774FBED}"/>
              </a:ext>
            </a:extLst>
          </p:cNvPr>
          <p:cNvSpPr>
            <a:spLocks noGrp="1"/>
          </p:cNvSpPr>
          <p:nvPr>
            <p:ph type="sldNum" sz="quarter" idx="12"/>
          </p:nvPr>
        </p:nvSpPr>
        <p:spPr/>
        <p:txBody>
          <a:bodyPr/>
          <a:lstStyle/>
          <a:p>
            <a:fld id="{EB480566-E5A3-49BF-82EA-4C4B115FBFF6}" type="slidenum">
              <a:rPr lang="en-US" smtClean="0"/>
              <a:t>155</a:t>
            </a:fld>
            <a:endParaRPr lang="en-US"/>
          </a:p>
        </p:txBody>
      </p:sp>
    </p:spTree>
    <p:extLst>
      <p:ext uri="{BB962C8B-B14F-4D97-AF65-F5344CB8AC3E}">
        <p14:creationId xmlns:p14="http://schemas.microsoft.com/office/powerpoint/2010/main" val="94651156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2D0CC-ECA1-477B-9F12-61CDEDA34726}"/>
              </a:ext>
            </a:extLst>
          </p:cNvPr>
          <p:cNvSpPr>
            <a:spLocks noGrp="1"/>
          </p:cNvSpPr>
          <p:nvPr>
            <p:ph type="title"/>
          </p:nvPr>
        </p:nvSpPr>
        <p:spPr>
          <a:xfrm>
            <a:off x="672052" y="431353"/>
            <a:ext cx="10515600" cy="1006829"/>
          </a:xfrm>
        </p:spPr>
        <p:txBody>
          <a:bodyPr/>
          <a:lstStyle/>
          <a:p>
            <a:r>
              <a:rPr lang="en-US" dirty="0">
                <a:solidFill>
                  <a:srgbClr val="FF0000"/>
                </a:solidFill>
              </a:rPr>
              <a:t>Expanding (x + y)</a:t>
            </a:r>
            <a:r>
              <a:rPr lang="en-US" baseline="30000" dirty="0">
                <a:solidFill>
                  <a:srgbClr val="FF0000"/>
                </a:solidFill>
              </a:rPr>
              <a:t>n</a:t>
            </a:r>
            <a:endParaRPr lang="en-US" dirty="0">
              <a:solidFill>
                <a:srgbClr val="FF0000"/>
              </a:solidFill>
            </a:endParaRPr>
          </a:p>
        </p:txBody>
      </p:sp>
      <p:sp>
        <p:nvSpPr>
          <p:cNvPr id="3" name="Text Placeholder 2">
            <a:extLst>
              <a:ext uri="{FF2B5EF4-FFF2-40B4-BE49-F238E27FC236}">
                <a16:creationId xmlns:a16="http://schemas.microsoft.com/office/drawing/2014/main" id="{E8AAED39-5B2C-4659-95C5-F51486384A12}"/>
              </a:ext>
            </a:extLst>
          </p:cNvPr>
          <p:cNvSpPr>
            <a:spLocks noGrp="1"/>
          </p:cNvSpPr>
          <p:nvPr>
            <p:ph type="body" idx="1"/>
          </p:nvPr>
        </p:nvSpPr>
        <p:spPr>
          <a:xfrm>
            <a:off x="751950" y="1526960"/>
            <a:ext cx="11081983" cy="4899688"/>
          </a:xfrm>
        </p:spPr>
        <p:txBody>
          <a:bodyPr>
            <a:normAutofit/>
          </a:bodyPr>
          <a:lstStyle/>
          <a:p>
            <a:r>
              <a:rPr lang="en-US" dirty="0">
                <a:solidFill>
                  <a:schemeClr val="tx1"/>
                </a:solidFill>
              </a:rPr>
              <a:t>(x + y)</a:t>
            </a:r>
            <a:r>
              <a:rPr lang="en-US" baseline="30000" dirty="0">
                <a:solidFill>
                  <a:schemeClr val="tx1"/>
                </a:solidFill>
              </a:rPr>
              <a:t>1</a:t>
            </a:r>
            <a:r>
              <a:rPr lang="en-US" dirty="0">
                <a:solidFill>
                  <a:schemeClr val="tx1"/>
                </a:solidFill>
              </a:rPr>
              <a:t>  =  </a:t>
            </a:r>
            <a:r>
              <a:rPr lang="en-US" b="1" dirty="0">
                <a:solidFill>
                  <a:srgbClr val="FF0000"/>
                </a:solidFill>
              </a:rPr>
              <a:t>1</a:t>
            </a:r>
            <a:r>
              <a:rPr lang="en-US" dirty="0">
                <a:solidFill>
                  <a:schemeClr val="tx1"/>
                </a:solidFill>
              </a:rPr>
              <a:t> x + </a:t>
            </a:r>
            <a:r>
              <a:rPr lang="en-US" b="1" dirty="0">
                <a:solidFill>
                  <a:srgbClr val="FF0000"/>
                </a:solidFill>
              </a:rPr>
              <a:t>1</a:t>
            </a:r>
            <a:r>
              <a:rPr lang="en-US" dirty="0">
                <a:solidFill>
                  <a:schemeClr val="tx1"/>
                </a:solidFill>
              </a:rPr>
              <a:t> y</a:t>
            </a:r>
          </a:p>
          <a:p>
            <a:endParaRPr lang="en-US" dirty="0">
              <a:solidFill>
                <a:schemeClr val="tx1"/>
              </a:solidFill>
            </a:endParaRPr>
          </a:p>
          <a:p>
            <a:r>
              <a:rPr lang="en-US" dirty="0">
                <a:solidFill>
                  <a:schemeClr val="tx1"/>
                </a:solidFill>
              </a:rPr>
              <a:t>(x + y)</a:t>
            </a:r>
            <a:r>
              <a:rPr lang="en-US" baseline="30000" dirty="0">
                <a:solidFill>
                  <a:schemeClr val="tx1"/>
                </a:solidFill>
              </a:rPr>
              <a:t>2</a:t>
            </a:r>
            <a:r>
              <a:rPr lang="en-US" dirty="0">
                <a:solidFill>
                  <a:schemeClr val="tx1"/>
                </a:solidFill>
              </a:rPr>
              <a:t>  = </a:t>
            </a:r>
            <a:r>
              <a:rPr lang="en-US" b="1" dirty="0">
                <a:solidFill>
                  <a:srgbClr val="FF0000"/>
                </a:solidFill>
              </a:rPr>
              <a:t>1</a:t>
            </a:r>
            <a:r>
              <a:rPr lang="en-US" dirty="0">
                <a:solidFill>
                  <a:schemeClr val="tx1"/>
                </a:solidFill>
              </a:rPr>
              <a:t> x</a:t>
            </a:r>
            <a:r>
              <a:rPr lang="en-US" baseline="30000" dirty="0">
                <a:solidFill>
                  <a:schemeClr val="tx1"/>
                </a:solidFill>
              </a:rPr>
              <a:t>2 </a:t>
            </a:r>
            <a:r>
              <a:rPr lang="en-US" dirty="0">
                <a:solidFill>
                  <a:schemeClr val="tx1"/>
                </a:solidFill>
              </a:rPr>
              <a:t>+ </a:t>
            </a:r>
            <a:r>
              <a:rPr lang="en-US" b="1" dirty="0">
                <a:solidFill>
                  <a:srgbClr val="FF0000"/>
                </a:solidFill>
              </a:rPr>
              <a:t>2</a:t>
            </a:r>
            <a:r>
              <a:rPr lang="en-US" dirty="0">
                <a:solidFill>
                  <a:schemeClr val="tx1"/>
                </a:solidFill>
              </a:rPr>
              <a:t> x y + </a:t>
            </a:r>
            <a:r>
              <a:rPr lang="en-US" b="1" dirty="0">
                <a:solidFill>
                  <a:srgbClr val="FF0000"/>
                </a:solidFill>
              </a:rPr>
              <a:t>1</a:t>
            </a:r>
            <a:r>
              <a:rPr lang="en-US" dirty="0">
                <a:solidFill>
                  <a:schemeClr val="tx1"/>
                </a:solidFill>
              </a:rPr>
              <a:t> y</a:t>
            </a:r>
            <a:r>
              <a:rPr lang="en-US" baseline="30000" dirty="0">
                <a:solidFill>
                  <a:schemeClr val="tx1"/>
                </a:solidFill>
              </a:rPr>
              <a:t>2</a:t>
            </a:r>
            <a:r>
              <a:rPr lang="en-US" dirty="0">
                <a:solidFill>
                  <a:schemeClr val="tx1"/>
                </a:solidFill>
              </a:rPr>
              <a:t>.</a:t>
            </a:r>
          </a:p>
          <a:p>
            <a:endParaRPr lang="en-US" dirty="0">
              <a:solidFill>
                <a:schemeClr val="tx1"/>
              </a:solidFill>
            </a:endParaRPr>
          </a:p>
          <a:p>
            <a:r>
              <a:rPr lang="en-US" dirty="0">
                <a:solidFill>
                  <a:schemeClr val="tx1"/>
                </a:solidFill>
              </a:rPr>
              <a:t>(x + y)</a:t>
            </a:r>
            <a:r>
              <a:rPr lang="en-US" baseline="30000" dirty="0">
                <a:solidFill>
                  <a:schemeClr val="tx1"/>
                </a:solidFill>
              </a:rPr>
              <a:t>3</a:t>
            </a:r>
            <a:r>
              <a:rPr lang="en-US" dirty="0">
                <a:solidFill>
                  <a:schemeClr val="tx1"/>
                </a:solidFill>
              </a:rPr>
              <a:t>  = </a:t>
            </a:r>
            <a:r>
              <a:rPr lang="en-US" b="1" dirty="0">
                <a:solidFill>
                  <a:srgbClr val="FF0000"/>
                </a:solidFill>
              </a:rPr>
              <a:t>1</a:t>
            </a:r>
            <a:r>
              <a:rPr lang="en-US" dirty="0">
                <a:solidFill>
                  <a:schemeClr val="tx1"/>
                </a:solidFill>
              </a:rPr>
              <a:t> x</a:t>
            </a:r>
            <a:r>
              <a:rPr lang="en-US" baseline="30000" dirty="0">
                <a:solidFill>
                  <a:schemeClr val="tx1"/>
                </a:solidFill>
              </a:rPr>
              <a:t>3</a:t>
            </a:r>
            <a:r>
              <a:rPr lang="en-US" dirty="0">
                <a:solidFill>
                  <a:schemeClr val="tx1"/>
                </a:solidFill>
              </a:rPr>
              <a:t> + </a:t>
            </a:r>
            <a:r>
              <a:rPr lang="en-US" b="1" dirty="0">
                <a:solidFill>
                  <a:srgbClr val="FF0000"/>
                </a:solidFill>
              </a:rPr>
              <a:t>3</a:t>
            </a:r>
            <a:r>
              <a:rPr lang="en-US" dirty="0">
                <a:solidFill>
                  <a:schemeClr val="tx1"/>
                </a:solidFill>
              </a:rPr>
              <a:t> x</a:t>
            </a:r>
            <a:r>
              <a:rPr lang="en-US" baseline="30000" dirty="0">
                <a:solidFill>
                  <a:schemeClr val="tx1"/>
                </a:solidFill>
              </a:rPr>
              <a:t>2</a:t>
            </a:r>
            <a:r>
              <a:rPr lang="en-US" dirty="0">
                <a:solidFill>
                  <a:schemeClr val="tx1"/>
                </a:solidFill>
              </a:rPr>
              <a:t> y + </a:t>
            </a:r>
            <a:r>
              <a:rPr lang="en-US" b="1" dirty="0">
                <a:solidFill>
                  <a:srgbClr val="FF0000"/>
                </a:solidFill>
              </a:rPr>
              <a:t>3</a:t>
            </a:r>
            <a:r>
              <a:rPr lang="en-US" dirty="0">
                <a:solidFill>
                  <a:schemeClr val="tx1"/>
                </a:solidFill>
              </a:rPr>
              <a:t> x y</a:t>
            </a:r>
            <a:r>
              <a:rPr lang="en-US" baseline="30000" dirty="0">
                <a:solidFill>
                  <a:schemeClr val="tx1"/>
                </a:solidFill>
              </a:rPr>
              <a:t>2 </a:t>
            </a:r>
            <a:r>
              <a:rPr lang="en-US" dirty="0">
                <a:solidFill>
                  <a:schemeClr val="tx1"/>
                </a:solidFill>
              </a:rPr>
              <a:t>+ </a:t>
            </a:r>
            <a:r>
              <a:rPr lang="en-US" b="1" dirty="0">
                <a:solidFill>
                  <a:srgbClr val="FF0000"/>
                </a:solidFill>
              </a:rPr>
              <a:t>1</a:t>
            </a:r>
            <a:r>
              <a:rPr lang="en-US" dirty="0">
                <a:solidFill>
                  <a:schemeClr val="tx1"/>
                </a:solidFill>
              </a:rPr>
              <a:t> y</a:t>
            </a:r>
            <a:r>
              <a:rPr lang="en-US" baseline="30000" dirty="0">
                <a:solidFill>
                  <a:schemeClr val="tx1"/>
                </a:solidFill>
              </a:rPr>
              <a:t>3</a:t>
            </a:r>
            <a:r>
              <a:rPr lang="en-US" dirty="0">
                <a:solidFill>
                  <a:schemeClr val="tx1"/>
                </a:solidFill>
              </a:rPr>
              <a:t>.</a:t>
            </a:r>
          </a:p>
          <a:p>
            <a:endParaRPr lang="en-US" dirty="0">
              <a:solidFill>
                <a:schemeClr val="tx1"/>
              </a:solidFill>
            </a:endParaRPr>
          </a:p>
          <a:p>
            <a:r>
              <a:rPr lang="en-US" dirty="0">
                <a:solidFill>
                  <a:schemeClr val="tx1"/>
                </a:solidFill>
              </a:rPr>
              <a:t>This is the start of Pascal’s Triangle…..</a:t>
            </a:r>
          </a:p>
          <a:p>
            <a:r>
              <a:rPr lang="en-US" dirty="0">
                <a:solidFill>
                  <a:schemeClr val="tx1"/>
                </a:solidFill>
              </a:rPr>
              <a:t>How should we define (x + y)</a:t>
            </a:r>
            <a:r>
              <a:rPr lang="en-US" baseline="30000" dirty="0">
                <a:solidFill>
                  <a:schemeClr val="tx1"/>
                </a:solidFill>
              </a:rPr>
              <a:t>0</a:t>
            </a:r>
            <a:r>
              <a:rPr lang="en-US" dirty="0">
                <a:solidFill>
                  <a:schemeClr val="tx1"/>
                </a:solidFill>
              </a:rPr>
              <a:t>? Well, we often say things to </a:t>
            </a:r>
            <a:r>
              <a:rPr lang="en-US" dirty="0" err="1">
                <a:solidFill>
                  <a:schemeClr val="tx1"/>
                </a:solidFill>
              </a:rPr>
              <a:t>to</a:t>
            </a:r>
            <a:r>
              <a:rPr lang="en-US" dirty="0">
                <a:solidFill>
                  <a:schemeClr val="tx1"/>
                </a:solidFill>
              </a:rPr>
              <a:t> zeroth power are 1, so we extend to….</a:t>
            </a:r>
          </a:p>
          <a:p>
            <a:r>
              <a:rPr lang="en-US" dirty="0">
                <a:solidFill>
                  <a:schemeClr val="tx1"/>
                </a:solidFill>
              </a:rPr>
              <a:t> </a:t>
            </a:r>
          </a:p>
          <a:p>
            <a:endParaRPr lang="en-US" dirty="0">
              <a:solidFill>
                <a:schemeClr val="tx1"/>
              </a:solidFill>
            </a:endParaRPr>
          </a:p>
          <a:p>
            <a:endParaRPr lang="en-US" dirty="0">
              <a:solidFill>
                <a:schemeClr val="tx1"/>
              </a:solidFill>
            </a:endParaRPr>
          </a:p>
        </p:txBody>
      </p:sp>
      <p:sp>
        <p:nvSpPr>
          <p:cNvPr id="5" name="Slide Number Placeholder 4">
            <a:extLst>
              <a:ext uri="{FF2B5EF4-FFF2-40B4-BE49-F238E27FC236}">
                <a16:creationId xmlns:a16="http://schemas.microsoft.com/office/drawing/2014/main" id="{494261EC-F389-453A-BFFA-173D7806C434}"/>
              </a:ext>
            </a:extLst>
          </p:cNvPr>
          <p:cNvSpPr>
            <a:spLocks noGrp="1"/>
          </p:cNvSpPr>
          <p:nvPr>
            <p:ph type="sldNum" sz="quarter" idx="12"/>
          </p:nvPr>
        </p:nvSpPr>
        <p:spPr/>
        <p:txBody>
          <a:bodyPr/>
          <a:lstStyle/>
          <a:p>
            <a:fld id="{EB480566-E5A3-49BF-82EA-4C4B115FBFF6}" type="slidenum">
              <a:rPr lang="en-US" smtClean="0"/>
              <a:t>156</a:t>
            </a:fld>
            <a:endParaRPr lang="en-US"/>
          </a:p>
        </p:txBody>
      </p:sp>
    </p:spTree>
    <p:extLst>
      <p:ext uri="{BB962C8B-B14F-4D97-AF65-F5344CB8AC3E}">
        <p14:creationId xmlns:p14="http://schemas.microsoft.com/office/powerpoint/2010/main" val="389894358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2D0CC-ECA1-477B-9F12-61CDEDA34726}"/>
              </a:ext>
            </a:extLst>
          </p:cNvPr>
          <p:cNvSpPr>
            <a:spLocks noGrp="1"/>
          </p:cNvSpPr>
          <p:nvPr>
            <p:ph type="title"/>
          </p:nvPr>
        </p:nvSpPr>
        <p:spPr>
          <a:xfrm>
            <a:off x="163497" y="136525"/>
            <a:ext cx="10797035" cy="905522"/>
          </a:xfrm>
        </p:spPr>
        <p:txBody>
          <a:bodyPr>
            <a:normAutofit fontScale="90000"/>
          </a:bodyPr>
          <a:lstStyle/>
          <a:p>
            <a:r>
              <a:rPr lang="en-US" dirty="0">
                <a:solidFill>
                  <a:srgbClr val="FF0000"/>
                </a:solidFill>
              </a:rPr>
              <a:t>Expanding (x + y)</a:t>
            </a:r>
            <a:r>
              <a:rPr lang="en-US" baseline="30000" dirty="0">
                <a:solidFill>
                  <a:srgbClr val="FF0000"/>
                </a:solidFill>
              </a:rPr>
              <a:t>n</a:t>
            </a:r>
            <a:r>
              <a:rPr lang="en-US" dirty="0">
                <a:solidFill>
                  <a:srgbClr val="FF0000"/>
                </a:solidFill>
              </a:rPr>
              <a:t> and </a:t>
            </a:r>
            <a:r>
              <a:rPr lang="en-US" dirty="0" err="1">
                <a:solidFill>
                  <a:srgbClr val="FF0000"/>
                </a:solidFill>
              </a:rPr>
              <a:t>nCr</a:t>
            </a:r>
            <a:endParaRPr lang="en-US" dirty="0">
              <a:solidFill>
                <a:srgbClr val="FF0000"/>
              </a:solidFill>
            </a:endParaRP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E8AAED39-5B2C-4659-95C5-F51486384A12}"/>
                  </a:ext>
                </a:extLst>
              </p:cNvPr>
              <p:cNvSpPr>
                <a:spLocks noGrp="1"/>
              </p:cNvSpPr>
              <p:nvPr>
                <p:ph type="body" idx="1"/>
              </p:nvPr>
            </p:nvSpPr>
            <p:spPr>
              <a:xfrm>
                <a:off x="254800" y="1100537"/>
                <a:ext cx="11490357" cy="5620938"/>
              </a:xfrm>
            </p:spPr>
            <p:txBody>
              <a:bodyPr>
                <a:normAutofit/>
              </a:bodyPr>
              <a:lstStyle/>
              <a:p>
                <a:r>
                  <a:rPr lang="en-US" dirty="0">
                    <a:solidFill>
                      <a:schemeClr val="tx1"/>
                    </a:solidFill>
                  </a:rPr>
                  <a:t>Consider </a:t>
                </a:r>
                <a14:m>
                  <m:oMath xmlns:m="http://schemas.openxmlformats.org/officeDocument/2006/math">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𝑦</m:t>
                        </m:r>
                      </m:e>
                    </m:d>
                    <m:r>
                      <a:rPr lang="en-US" b="0" i="1" baseline="30000" smtClean="0">
                        <a:solidFill>
                          <a:schemeClr val="tx1"/>
                        </a:solidFill>
                        <a:latin typeface="Cambria Math" panose="02040503050406030204" pitchFamily="18" charset="0"/>
                      </a:rPr>
                      <m:t>4</m:t>
                    </m:r>
                    <m:r>
                      <a:rPr lang="en-US" i="1">
                        <a:solidFill>
                          <a:schemeClr val="tx1"/>
                        </a:solidFill>
                        <a:latin typeface="Cambria Math" panose="02040503050406030204" pitchFamily="18" charset="0"/>
                      </a:rPr>
                      <m:t> </m:t>
                    </m:r>
                  </m:oMath>
                </a14:m>
                <a:endParaRPr lang="en-US" dirty="0">
                  <a:solidFill>
                    <a:schemeClr val="tx1"/>
                  </a:solidFill>
                </a:endParaRPr>
              </a:p>
              <a:p>
                <a:r>
                  <a:rPr lang="en-US" dirty="0">
                    <a:solidFill>
                      <a:schemeClr val="tx1"/>
                    </a:solidFill>
                  </a:rPr>
                  <a:t>We have </a:t>
                </a:r>
                <a14:m>
                  <m:oMath xmlns:m="http://schemas.openxmlformats.org/officeDocument/2006/math">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𝑦</m:t>
                        </m:r>
                      </m:e>
                    </m:d>
                    <m:r>
                      <a:rPr lang="en-US" b="0" i="1" smtClean="0">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𝑦</m:t>
                        </m:r>
                      </m:e>
                    </m:d>
                    <m:r>
                      <a:rPr lang="en-US" b="0" i="1" smtClean="0">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𝑦</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𝑦</m:t>
                    </m:r>
                    <m:r>
                      <a:rPr lang="en-US" b="0" i="1" smtClean="0">
                        <a:solidFill>
                          <a:schemeClr val="tx1"/>
                        </a:solidFill>
                        <a:latin typeface="Cambria Math" panose="02040503050406030204" pitchFamily="18" charset="0"/>
                      </a:rPr>
                      <m:t>)</m:t>
                    </m:r>
                  </m:oMath>
                </a14:m>
                <a:endParaRPr lang="en-US" dirty="0">
                  <a:solidFill>
                    <a:schemeClr val="tx1"/>
                  </a:solidFill>
                </a:endParaRPr>
              </a:p>
              <a:p>
                <a:r>
                  <a:rPr lang="en-US" dirty="0">
                    <a:solidFill>
                      <a:schemeClr val="tx1"/>
                    </a:solidFill>
                  </a:rPr>
                  <a:t>When we multiply out, for each factor we take an x or a y (but not both)</a:t>
                </a:r>
              </a:p>
              <a:p>
                <a:r>
                  <a:rPr lang="en-US" dirty="0">
                    <a:solidFill>
                      <a:schemeClr val="tx1"/>
                    </a:solidFill>
                  </a:rPr>
                  <a:t>Thus we could have </a:t>
                </a:r>
              </a:p>
              <a:p>
                <a:pPr marL="342900" indent="-342900">
                  <a:buFont typeface="Arial" panose="020B0604020202020204" pitchFamily="34" charset="0"/>
                  <a:buChar char="•"/>
                </a:pPr>
                <a:r>
                  <a:rPr lang="en-US" dirty="0" err="1">
                    <a:solidFill>
                      <a:schemeClr val="tx1"/>
                    </a:solidFill>
                  </a:rPr>
                  <a:t>xxxx</a:t>
                </a:r>
                <a:r>
                  <a:rPr lang="en-US" dirty="0">
                    <a:solidFill>
                      <a:schemeClr val="tx1"/>
                    </a:solidFill>
                  </a:rPr>
                  <a:t> = x</a:t>
                </a:r>
                <a:r>
                  <a:rPr lang="en-US" baseline="30000" dirty="0">
                    <a:solidFill>
                      <a:schemeClr val="tx1"/>
                    </a:solidFill>
                  </a:rPr>
                  <a:t>4 </a:t>
                </a:r>
                <a:r>
                  <a:rPr lang="en-US" dirty="0">
                    <a:solidFill>
                      <a:schemeClr val="tx1"/>
                    </a:solidFill>
                  </a:rPr>
                  <a:t>(</a:t>
                </a:r>
                <a:r>
                  <a:rPr lang="en-US" dirty="0">
                    <a:solidFill>
                      <a:srgbClr val="FF0000"/>
                    </a:solidFill>
                  </a:rPr>
                  <a:t>1 = 4C4 </a:t>
                </a:r>
                <a:r>
                  <a:rPr lang="en-US" dirty="0">
                    <a:solidFill>
                      <a:schemeClr val="tx1"/>
                    </a:solidFill>
                  </a:rPr>
                  <a:t>way),</a:t>
                </a:r>
              </a:p>
              <a:p>
                <a:pPr marL="342900" indent="-342900">
                  <a:buFont typeface="Arial" panose="020B0604020202020204" pitchFamily="34" charset="0"/>
                  <a:buChar char="•"/>
                </a:pPr>
                <a:r>
                  <a:rPr lang="en-US" dirty="0" err="1">
                    <a:solidFill>
                      <a:schemeClr val="tx1"/>
                    </a:solidFill>
                  </a:rPr>
                  <a:t>xxxy</a:t>
                </a:r>
                <a:r>
                  <a:rPr lang="en-US" dirty="0">
                    <a:solidFill>
                      <a:schemeClr val="tx1"/>
                    </a:solidFill>
                  </a:rPr>
                  <a:t>, </a:t>
                </a:r>
                <a:r>
                  <a:rPr lang="en-US" dirty="0" err="1">
                    <a:solidFill>
                      <a:schemeClr val="tx1"/>
                    </a:solidFill>
                  </a:rPr>
                  <a:t>xxyx</a:t>
                </a:r>
                <a:r>
                  <a:rPr lang="en-US" dirty="0">
                    <a:solidFill>
                      <a:schemeClr val="tx1"/>
                    </a:solidFill>
                  </a:rPr>
                  <a:t>, </a:t>
                </a:r>
                <a:r>
                  <a:rPr lang="en-US" dirty="0" err="1">
                    <a:solidFill>
                      <a:schemeClr val="tx1"/>
                    </a:solidFill>
                  </a:rPr>
                  <a:t>xyxx</a:t>
                </a:r>
                <a:r>
                  <a:rPr lang="en-US" dirty="0">
                    <a:solidFill>
                      <a:schemeClr val="tx1"/>
                    </a:solidFill>
                  </a:rPr>
                  <a:t>, </a:t>
                </a:r>
                <a:r>
                  <a:rPr lang="en-US" dirty="0" err="1">
                    <a:solidFill>
                      <a:schemeClr val="tx1"/>
                    </a:solidFill>
                  </a:rPr>
                  <a:t>yxxx</a:t>
                </a:r>
                <a:r>
                  <a:rPr lang="en-US" dirty="0">
                    <a:solidFill>
                      <a:schemeClr val="tx1"/>
                    </a:solidFill>
                  </a:rPr>
                  <a:t>, all of which give x</a:t>
                </a:r>
                <a:r>
                  <a:rPr lang="en-US" baseline="30000" dirty="0">
                    <a:solidFill>
                      <a:schemeClr val="tx1"/>
                    </a:solidFill>
                  </a:rPr>
                  <a:t>3</a:t>
                </a:r>
                <a:r>
                  <a:rPr lang="en-US" dirty="0">
                    <a:solidFill>
                      <a:schemeClr val="tx1"/>
                    </a:solidFill>
                  </a:rPr>
                  <a:t> y (</a:t>
                </a:r>
                <a:r>
                  <a:rPr lang="en-US" dirty="0">
                    <a:solidFill>
                      <a:srgbClr val="FF0000"/>
                    </a:solidFill>
                  </a:rPr>
                  <a:t>4 = 4C3 </a:t>
                </a:r>
                <a:r>
                  <a:rPr lang="en-US" dirty="0">
                    <a:solidFill>
                      <a:schemeClr val="tx1"/>
                    </a:solidFill>
                  </a:rPr>
                  <a:t>ways), </a:t>
                </a:r>
              </a:p>
              <a:p>
                <a:pPr marL="342900" indent="-342900">
                  <a:buFont typeface="Arial" panose="020B0604020202020204" pitchFamily="34" charset="0"/>
                  <a:buChar char="•"/>
                </a:pPr>
                <a:r>
                  <a:rPr lang="en-US" dirty="0" err="1">
                    <a:solidFill>
                      <a:schemeClr val="tx1"/>
                    </a:solidFill>
                  </a:rPr>
                  <a:t>xxyy</a:t>
                </a:r>
                <a:r>
                  <a:rPr lang="en-US" dirty="0">
                    <a:solidFill>
                      <a:schemeClr val="tx1"/>
                    </a:solidFill>
                  </a:rPr>
                  <a:t>, </a:t>
                </a:r>
                <a:r>
                  <a:rPr lang="en-US" dirty="0" err="1">
                    <a:solidFill>
                      <a:schemeClr val="tx1"/>
                    </a:solidFill>
                  </a:rPr>
                  <a:t>xyxy</a:t>
                </a:r>
                <a:r>
                  <a:rPr lang="en-US" dirty="0">
                    <a:solidFill>
                      <a:schemeClr val="tx1"/>
                    </a:solidFill>
                  </a:rPr>
                  <a:t> </a:t>
                </a:r>
                <a:r>
                  <a:rPr lang="en-US" dirty="0" err="1">
                    <a:solidFill>
                      <a:schemeClr val="tx1"/>
                    </a:solidFill>
                  </a:rPr>
                  <a:t>yxxy</a:t>
                </a:r>
                <a:r>
                  <a:rPr lang="en-US" dirty="0">
                    <a:solidFill>
                      <a:schemeClr val="tx1"/>
                    </a:solidFill>
                  </a:rPr>
                  <a:t>, </a:t>
                </a:r>
                <a:r>
                  <a:rPr lang="en-US" dirty="0" err="1">
                    <a:solidFill>
                      <a:schemeClr val="tx1"/>
                    </a:solidFill>
                  </a:rPr>
                  <a:t>xyyx</a:t>
                </a:r>
                <a:r>
                  <a:rPr lang="en-US" dirty="0">
                    <a:solidFill>
                      <a:schemeClr val="tx1"/>
                    </a:solidFill>
                  </a:rPr>
                  <a:t>, </a:t>
                </a:r>
                <a:r>
                  <a:rPr lang="en-US" dirty="0" err="1">
                    <a:solidFill>
                      <a:schemeClr val="tx1"/>
                    </a:solidFill>
                  </a:rPr>
                  <a:t>yxyx</a:t>
                </a:r>
                <a:r>
                  <a:rPr lang="en-US" dirty="0">
                    <a:solidFill>
                      <a:schemeClr val="tx1"/>
                    </a:solidFill>
                  </a:rPr>
                  <a:t>, </a:t>
                </a:r>
                <a:r>
                  <a:rPr lang="en-US" dirty="0" err="1">
                    <a:solidFill>
                      <a:schemeClr val="tx1"/>
                    </a:solidFill>
                  </a:rPr>
                  <a:t>yyxx</a:t>
                </a:r>
                <a:r>
                  <a:rPr lang="en-US" dirty="0">
                    <a:solidFill>
                      <a:schemeClr val="tx1"/>
                    </a:solidFill>
                  </a:rPr>
                  <a:t>, all of which give x</a:t>
                </a:r>
                <a:r>
                  <a:rPr lang="en-US" baseline="30000" dirty="0">
                    <a:solidFill>
                      <a:schemeClr val="tx1"/>
                    </a:solidFill>
                  </a:rPr>
                  <a:t>2</a:t>
                </a:r>
                <a:r>
                  <a:rPr lang="en-US" dirty="0">
                    <a:solidFill>
                      <a:schemeClr val="tx1"/>
                    </a:solidFill>
                  </a:rPr>
                  <a:t> y</a:t>
                </a:r>
                <a:r>
                  <a:rPr lang="en-US" baseline="30000" dirty="0">
                    <a:solidFill>
                      <a:schemeClr val="tx1"/>
                    </a:solidFill>
                  </a:rPr>
                  <a:t>2 </a:t>
                </a:r>
                <a:r>
                  <a:rPr lang="en-US" dirty="0">
                    <a:solidFill>
                      <a:schemeClr val="tx1"/>
                    </a:solidFill>
                  </a:rPr>
                  <a:t>(</a:t>
                </a:r>
                <a:r>
                  <a:rPr lang="en-US" dirty="0">
                    <a:solidFill>
                      <a:srgbClr val="FF0000"/>
                    </a:solidFill>
                  </a:rPr>
                  <a:t>6 = 4C2 </a:t>
                </a:r>
                <a:r>
                  <a:rPr lang="en-US" dirty="0">
                    <a:solidFill>
                      <a:schemeClr val="tx1"/>
                    </a:solidFill>
                  </a:rPr>
                  <a:t>ways),</a:t>
                </a:r>
              </a:p>
              <a:p>
                <a:pPr marL="342900" indent="-342900">
                  <a:buFont typeface="Arial" panose="020B0604020202020204" pitchFamily="34" charset="0"/>
                  <a:buChar char="•"/>
                </a:pPr>
                <a:r>
                  <a:rPr lang="en-US" dirty="0" err="1">
                    <a:solidFill>
                      <a:schemeClr val="tx1"/>
                    </a:solidFill>
                  </a:rPr>
                  <a:t>yyyx</a:t>
                </a:r>
                <a:r>
                  <a:rPr lang="en-US" dirty="0">
                    <a:solidFill>
                      <a:schemeClr val="tx1"/>
                    </a:solidFill>
                  </a:rPr>
                  <a:t>, </a:t>
                </a:r>
                <a:r>
                  <a:rPr lang="en-US" dirty="0" err="1">
                    <a:solidFill>
                      <a:schemeClr val="tx1"/>
                    </a:solidFill>
                  </a:rPr>
                  <a:t>yyxy</a:t>
                </a:r>
                <a:r>
                  <a:rPr lang="en-US" dirty="0">
                    <a:solidFill>
                      <a:schemeClr val="tx1"/>
                    </a:solidFill>
                  </a:rPr>
                  <a:t>, </a:t>
                </a:r>
                <a:r>
                  <a:rPr lang="en-US" dirty="0" err="1">
                    <a:solidFill>
                      <a:schemeClr val="tx1"/>
                    </a:solidFill>
                  </a:rPr>
                  <a:t>yxyy</a:t>
                </a:r>
                <a:r>
                  <a:rPr lang="en-US" dirty="0">
                    <a:solidFill>
                      <a:schemeClr val="tx1"/>
                    </a:solidFill>
                  </a:rPr>
                  <a:t>, </a:t>
                </a:r>
                <a:r>
                  <a:rPr lang="en-US" dirty="0" err="1">
                    <a:solidFill>
                      <a:schemeClr val="tx1"/>
                    </a:solidFill>
                  </a:rPr>
                  <a:t>xyyy</a:t>
                </a:r>
                <a:r>
                  <a:rPr lang="en-US" dirty="0">
                    <a:solidFill>
                      <a:schemeClr val="tx1"/>
                    </a:solidFill>
                  </a:rPr>
                  <a:t>, all of which give x y</a:t>
                </a:r>
                <a:r>
                  <a:rPr lang="en-US" baseline="30000" dirty="0">
                    <a:solidFill>
                      <a:schemeClr val="tx1"/>
                    </a:solidFill>
                  </a:rPr>
                  <a:t>3</a:t>
                </a:r>
                <a:r>
                  <a:rPr lang="en-US" dirty="0">
                    <a:solidFill>
                      <a:schemeClr val="tx1"/>
                    </a:solidFill>
                  </a:rPr>
                  <a:t> (</a:t>
                </a:r>
                <a:r>
                  <a:rPr lang="en-US" dirty="0">
                    <a:solidFill>
                      <a:srgbClr val="FF0000"/>
                    </a:solidFill>
                  </a:rPr>
                  <a:t>4 = 4C1 </a:t>
                </a:r>
                <a:r>
                  <a:rPr lang="en-US" dirty="0">
                    <a:solidFill>
                      <a:schemeClr val="tx1"/>
                    </a:solidFill>
                  </a:rPr>
                  <a:t>ways),</a:t>
                </a:r>
              </a:p>
              <a:p>
                <a:pPr marL="342900" indent="-342900">
                  <a:buFont typeface="Arial" panose="020B0604020202020204" pitchFamily="34" charset="0"/>
                  <a:buChar char="•"/>
                </a:pPr>
                <a:r>
                  <a:rPr lang="en-US" dirty="0" err="1">
                    <a:solidFill>
                      <a:schemeClr val="tx1"/>
                    </a:solidFill>
                  </a:rPr>
                  <a:t>yyyy</a:t>
                </a:r>
                <a:r>
                  <a:rPr lang="en-US" dirty="0">
                    <a:solidFill>
                      <a:schemeClr val="tx1"/>
                    </a:solidFill>
                  </a:rPr>
                  <a:t> = y</a:t>
                </a:r>
                <a:r>
                  <a:rPr lang="en-US" baseline="30000" dirty="0">
                    <a:solidFill>
                      <a:schemeClr val="tx1"/>
                    </a:solidFill>
                  </a:rPr>
                  <a:t>4</a:t>
                </a:r>
                <a:r>
                  <a:rPr lang="en-US" dirty="0">
                    <a:solidFill>
                      <a:schemeClr val="tx1"/>
                    </a:solidFill>
                  </a:rPr>
                  <a:t> (</a:t>
                </a:r>
                <a:r>
                  <a:rPr lang="en-US" dirty="0">
                    <a:solidFill>
                      <a:srgbClr val="FF0000"/>
                    </a:solidFill>
                  </a:rPr>
                  <a:t>1 = 4C0</a:t>
                </a:r>
                <a:r>
                  <a:rPr lang="en-US" dirty="0">
                    <a:solidFill>
                      <a:schemeClr val="tx1"/>
                    </a:solidFill>
                  </a:rPr>
                  <a:t> way).</a:t>
                </a:r>
              </a:p>
              <a:p>
                <a:r>
                  <a:rPr lang="en-US" dirty="0">
                    <a:solidFill>
                      <a:schemeClr val="tx1"/>
                    </a:solidFill>
                  </a:rPr>
                  <a:t>So every term will be of the form </a:t>
                </a:r>
                <a:r>
                  <a:rPr lang="en-US" dirty="0" err="1">
                    <a:solidFill>
                      <a:schemeClr val="tx1"/>
                    </a:solidFill>
                  </a:rPr>
                  <a:t>x</a:t>
                </a:r>
                <a:r>
                  <a:rPr lang="en-US" baseline="30000" dirty="0" err="1">
                    <a:solidFill>
                      <a:schemeClr val="tx1"/>
                    </a:solidFill>
                  </a:rPr>
                  <a:t>a</a:t>
                </a:r>
                <a:r>
                  <a:rPr lang="en-US" dirty="0">
                    <a:solidFill>
                      <a:schemeClr val="tx1"/>
                    </a:solidFill>
                  </a:rPr>
                  <a:t> </a:t>
                </a:r>
                <a:r>
                  <a:rPr lang="en-US" dirty="0" err="1">
                    <a:solidFill>
                      <a:schemeClr val="tx1"/>
                    </a:solidFill>
                  </a:rPr>
                  <a:t>y</a:t>
                </a:r>
                <a:r>
                  <a:rPr lang="en-US" baseline="30000" dirty="0" err="1">
                    <a:solidFill>
                      <a:schemeClr val="tx1"/>
                    </a:solidFill>
                  </a:rPr>
                  <a:t>b</a:t>
                </a:r>
                <a:r>
                  <a:rPr lang="en-US" dirty="0">
                    <a:solidFill>
                      <a:schemeClr val="tx1"/>
                    </a:solidFill>
                  </a:rPr>
                  <a:t> with </a:t>
                </a:r>
                <a:r>
                  <a:rPr lang="en-US" dirty="0" err="1">
                    <a:solidFill>
                      <a:schemeClr val="tx1"/>
                    </a:solidFill>
                  </a:rPr>
                  <a:t>a+b</a:t>
                </a:r>
                <a:r>
                  <a:rPr lang="en-US" dirty="0">
                    <a:solidFill>
                      <a:schemeClr val="tx1"/>
                    </a:solidFill>
                  </a:rPr>
                  <a:t> = 4 and a, b non-negative; so </a:t>
                </a:r>
                <a:r>
                  <a:rPr lang="en-US" dirty="0" err="1">
                    <a:solidFill>
                      <a:schemeClr val="tx1"/>
                    </a:solidFill>
                  </a:rPr>
                  <a:t>x</a:t>
                </a:r>
                <a:r>
                  <a:rPr lang="en-US" baseline="30000" dirty="0" err="1">
                    <a:solidFill>
                      <a:schemeClr val="tx1"/>
                    </a:solidFill>
                  </a:rPr>
                  <a:t>a</a:t>
                </a:r>
                <a:r>
                  <a:rPr lang="en-US" baseline="30000" dirty="0">
                    <a:solidFill>
                      <a:schemeClr val="tx1"/>
                    </a:solidFill>
                  </a:rPr>
                  <a:t> </a:t>
                </a:r>
                <a:r>
                  <a:rPr lang="en-US" dirty="0">
                    <a:solidFill>
                      <a:schemeClr val="tx1"/>
                    </a:solidFill>
                  </a:rPr>
                  <a:t>y</a:t>
                </a:r>
                <a:r>
                  <a:rPr lang="en-US" baseline="30000" dirty="0">
                    <a:solidFill>
                      <a:schemeClr val="tx1"/>
                    </a:solidFill>
                  </a:rPr>
                  <a:t>4-a</a:t>
                </a:r>
                <a:r>
                  <a:rPr lang="en-US" dirty="0">
                    <a:solidFill>
                      <a:schemeClr val="tx1"/>
                    </a:solidFill>
                  </a:rPr>
                  <a:t>.</a:t>
                </a:r>
              </a:p>
              <a:p>
                <a:r>
                  <a:rPr lang="en-US" dirty="0">
                    <a:solidFill>
                      <a:schemeClr val="tx1"/>
                    </a:solidFill>
                  </a:rPr>
                  <a:t>What is the connection with </a:t>
                </a:r>
                <a:r>
                  <a:rPr lang="en-US" dirty="0" err="1">
                    <a:solidFill>
                      <a:schemeClr val="tx1"/>
                    </a:solidFill>
                  </a:rPr>
                  <a:t>nCr</a:t>
                </a:r>
                <a:r>
                  <a:rPr lang="en-US" dirty="0">
                    <a:solidFill>
                      <a:schemeClr val="tx1"/>
                    </a:solidFill>
                  </a:rPr>
                  <a:t>? The coefficient of </a:t>
                </a:r>
                <a:r>
                  <a:rPr lang="en-US" dirty="0" err="1">
                    <a:solidFill>
                      <a:schemeClr val="tx1"/>
                    </a:solidFill>
                  </a:rPr>
                  <a:t>x</a:t>
                </a:r>
                <a:r>
                  <a:rPr lang="en-US" baseline="30000" dirty="0" err="1">
                    <a:solidFill>
                      <a:schemeClr val="tx1"/>
                    </a:solidFill>
                  </a:rPr>
                  <a:t>a</a:t>
                </a:r>
                <a:r>
                  <a:rPr lang="en-US" baseline="30000" dirty="0">
                    <a:solidFill>
                      <a:schemeClr val="tx1"/>
                    </a:solidFill>
                  </a:rPr>
                  <a:t> </a:t>
                </a:r>
                <a:r>
                  <a:rPr lang="en-US" dirty="0">
                    <a:solidFill>
                      <a:schemeClr val="tx1"/>
                    </a:solidFill>
                  </a:rPr>
                  <a:t>y</a:t>
                </a:r>
                <a:r>
                  <a:rPr lang="en-US" baseline="30000" dirty="0">
                    <a:solidFill>
                      <a:schemeClr val="tx1"/>
                    </a:solidFill>
                  </a:rPr>
                  <a:t>4-a</a:t>
                </a:r>
                <a:r>
                  <a:rPr lang="en-US" dirty="0">
                    <a:solidFill>
                      <a:schemeClr val="tx1"/>
                    </a:solidFill>
                  </a:rPr>
                  <a:t> is 4Ca.</a:t>
                </a:r>
              </a:p>
              <a:p>
                <a:r>
                  <a:rPr lang="en-US" dirty="0">
                    <a:solidFill>
                      <a:schemeClr val="tx1"/>
                    </a:solidFill>
                  </a:rPr>
                  <a:t>Makes sense: we have 4 factors, choosing a of them to be x, and 4-a to be y.</a:t>
                </a:r>
              </a:p>
            </p:txBody>
          </p:sp>
        </mc:Choice>
        <mc:Fallback xmlns="">
          <p:sp>
            <p:nvSpPr>
              <p:cNvPr id="3" name="Text Placeholder 2">
                <a:extLst>
                  <a:ext uri="{FF2B5EF4-FFF2-40B4-BE49-F238E27FC236}">
                    <a16:creationId xmlns:a16="http://schemas.microsoft.com/office/drawing/2014/main" id="{E8AAED39-5B2C-4659-95C5-F51486384A12}"/>
                  </a:ext>
                </a:extLst>
              </p:cNvPr>
              <p:cNvSpPr>
                <a:spLocks noGrp="1" noRot="1" noChangeAspect="1" noMove="1" noResize="1" noEditPoints="1" noAdjustHandles="1" noChangeArrowheads="1" noChangeShapeType="1" noTextEdit="1"/>
              </p:cNvSpPr>
              <p:nvPr>
                <p:ph type="body" idx="1"/>
              </p:nvPr>
            </p:nvSpPr>
            <p:spPr>
              <a:xfrm>
                <a:off x="254800" y="1100537"/>
                <a:ext cx="11490357" cy="5620938"/>
              </a:xfrm>
              <a:blipFill>
                <a:blip r:embed="rId2"/>
                <a:stretch>
                  <a:fillRect l="-849" t="-1518"/>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426D7D72-ABC1-4368-995C-B613566355C2}"/>
              </a:ext>
            </a:extLst>
          </p:cNvPr>
          <p:cNvPicPr>
            <a:picLocks noChangeAspect="1"/>
          </p:cNvPicPr>
          <p:nvPr/>
        </p:nvPicPr>
        <p:blipFill>
          <a:blip r:embed="rId3"/>
          <a:stretch>
            <a:fillRect/>
          </a:stretch>
        </p:blipFill>
        <p:spPr>
          <a:xfrm>
            <a:off x="9458325" y="136525"/>
            <a:ext cx="2733675" cy="2286000"/>
          </a:xfrm>
          <a:prstGeom prst="rect">
            <a:avLst/>
          </a:prstGeom>
        </p:spPr>
      </p:pic>
      <p:sp>
        <p:nvSpPr>
          <p:cNvPr id="8" name="Slide Number Placeholder 7">
            <a:extLst>
              <a:ext uri="{FF2B5EF4-FFF2-40B4-BE49-F238E27FC236}">
                <a16:creationId xmlns:a16="http://schemas.microsoft.com/office/drawing/2014/main" id="{6BE7DAFE-D932-4057-BD51-29E35D8D27F3}"/>
              </a:ext>
            </a:extLst>
          </p:cNvPr>
          <p:cNvSpPr>
            <a:spLocks noGrp="1"/>
          </p:cNvSpPr>
          <p:nvPr>
            <p:ph type="sldNum" sz="quarter" idx="12"/>
          </p:nvPr>
        </p:nvSpPr>
        <p:spPr/>
        <p:txBody>
          <a:bodyPr/>
          <a:lstStyle/>
          <a:p>
            <a:fld id="{EB480566-E5A3-49BF-82EA-4C4B115FBFF6}" type="slidenum">
              <a:rPr lang="en-US" smtClean="0"/>
              <a:t>157</a:t>
            </a:fld>
            <a:endParaRPr lang="en-US"/>
          </a:p>
        </p:txBody>
      </p:sp>
    </p:spTree>
    <p:extLst>
      <p:ext uri="{BB962C8B-B14F-4D97-AF65-F5344CB8AC3E}">
        <p14:creationId xmlns:p14="http://schemas.microsoft.com/office/powerpoint/2010/main" val="410389283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400D0-93AA-4295-88ED-D21310EA3455}"/>
              </a:ext>
            </a:extLst>
          </p:cNvPr>
          <p:cNvSpPr>
            <a:spLocks noGrp="1"/>
          </p:cNvSpPr>
          <p:nvPr>
            <p:ph type="title"/>
          </p:nvPr>
        </p:nvSpPr>
        <p:spPr/>
        <p:txBody>
          <a:bodyPr/>
          <a:lstStyle/>
          <a:p>
            <a:r>
              <a:rPr lang="en-US" b="1" dirty="0">
                <a:solidFill>
                  <a:srgbClr val="FF0000"/>
                </a:solidFill>
              </a:rPr>
              <a:t>Pascal’s Triangle</a:t>
            </a:r>
            <a:endParaRPr lang="en-US" dirty="0"/>
          </a:p>
        </p:txBody>
      </p:sp>
      <p:sp>
        <p:nvSpPr>
          <p:cNvPr id="3" name="Content Placeholder 2">
            <a:extLst>
              <a:ext uri="{FF2B5EF4-FFF2-40B4-BE49-F238E27FC236}">
                <a16:creationId xmlns:a16="http://schemas.microsoft.com/office/drawing/2014/main" id="{9F164D79-1785-48B4-AA59-0DE191B7D17B}"/>
              </a:ext>
            </a:extLst>
          </p:cNvPr>
          <p:cNvSpPr>
            <a:spLocks noGrp="1"/>
          </p:cNvSpPr>
          <p:nvPr>
            <p:ph idx="1"/>
          </p:nvPr>
        </p:nvSpPr>
        <p:spPr>
          <a:xfrm>
            <a:off x="838200" y="1825625"/>
            <a:ext cx="5100961" cy="4351338"/>
          </a:xfrm>
        </p:spPr>
        <p:txBody>
          <a:bodyPr>
            <a:normAutofit lnSpcReduction="10000"/>
          </a:bodyPr>
          <a:lstStyle/>
          <a:p>
            <a:pPr marL="0" indent="0">
              <a:buNone/>
            </a:pPr>
            <a:r>
              <a:rPr lang="en-US" dirty="0"/>
              <a:t>The numbers in the n</a:t>
            </a:r>
            <a:r>
              <a:rPr lang="en-US" baseline="30000" dirty="0"/>
              <a:t>th</a:t>
            </a:r>
            <a:r>
              <a:rPr lang="en-US" dirty="0"/>
              <a:t> row of Pascal’s Triangle are the coefficients we obtain in expanding (</a:t>
            </a:r>
            <a:r>
              <a:rPr lang="en-US" dirty="0" err="1"/>
              <a:t>x+y</a:t>
            </a:r>
            <a:r>
              <a:rPr lang="en-US" dirty="0"/>
              <a:t>)</a:t>
            </a:r>
            <a:r>
              <a:rPr lang="en-US" baseline="30000" dirty="0"/>
              <a:t>n</a:t>
            </a:r>
            <a:r>
              <a:rPr lang="en-US" dirty="0"/>
              <a:t>.</a:t>
            </a:r>
          </a:p>
          <a:p>
            <a:pPr marL="0" indent="0">
              <a:buNone/>
            </a:pPr>
            <a:endParaRPr lang="en-US" dirty="0"/>
          </a:p>
          <a:p>
            <a:pPr marL="0" indent="0">
              <a:buNone/>
            </a:pPr>
            <a:r>
              <a:rPr lang="en-US" dirty="0"/>
              <a:t>Equivalently, we have two diagonals of 1, and all other elements are the sum of the elements in the row above immediately to the left and immediately to the right.</a:t>
            </a:r>
          </a:p>
        </p:txBody>
      </p:sp>
      <p:pic>
        <p:nvPicPr>
          <p:cNvPr id="5" name="Picture 4">
            <a:extLst>
              <a:ext uri="{FF2B5EF4-FFF2-40B4-BE49-F238E27FC236}">
                <a16:creationId xmlns:a16="http://schemas.microsoft.com/office/drawing/2014/main" id="{D59FB56E-18FD-4055-94E7-9EA1B009F058}"/>
              </a:ext>
            </a:extLst>
          </p:cNvPr>
          <p:cNvPicPr>
            <a:picLocks noChangeAspect="1"/>
          </p:cNvPicPr>
          <p:nvPr/>
        </p:nvPicPr>
        <p:blipFill>
          <a:blip r:embed="rId2"/>
          <a:stretch>
            <a:fillRect/>
          </a:stretch>
        </p:blipFill>
        <p:spPr>
          <a:xfrm>
            <a:off x="6593083" y="2032886"/>
            <a:ext cx="4823599" cy="3968419"/>
          </a:xfrm>
          <a:prstGeom prst="rect">
            <a:avLst/>
          </a:prstGeom>
        </p:spPr>
      </p:pic>
      <p:sp>
        <p:nvSpPr>
          <p:cNvPr id="6" name="Slide Number Placeholder 5">
            <a:extLst>
              <a:ext uri="{FF2B5EF4-FFF2-40B4-BE49-F238E27FC236}">
                <a16:creationId xmlns:a16="http://schemas.microsoft.com/office/drawing/2014/main" id="{2A010EB1-CAF9-49C4-BD10-24DE97BCE6D3}"/>
              </a:ext>
            </a:extLst>
          </p:cNvPr>
          <p:cNvSpPr>
            <a:spLocks noGrp="1"/>
          </p:cNvSpPr>
          <p:nvPr>
            <p:ph type="sldNum" sz="quarter" idx="12"/>
          </p:nvPr>
        </p:nvSpPr>
        <p:spPr/>
        <p:txBody>
          <a:bodyPr/>
          <a:lstStyle/>
          <a:p>
            <a:fld id="{EB480566-E5A3-49BF-82EA-4C4B115FBFF6}" type="slidenum">
              <a:rPr lang="en-US" smtClean="0"/>
              <a:t>158</a:t>
            </a:fld>
            <a:endParaRPr lang="en-US"/>
          </a:p>
        </p:txBody>
      </p:sp>
    </p:spTree>
    <p:extLst>
      <p:ext uri="{BB962C8B-B14F-4D97-AF65-F5344CB8AC3E}">
        <p14:creationId xmlns:p14="http://schemas.microsoft.com/office/powerpoint/2010/main" val="118708032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2D0CC-ECA1-477B-9F12-61CDEDA34726}"/>
              </a:ext>
            </a:extLst>
          </p:cNvPr>
          <p:cNvSpPr>
            <a:spLocks noGrp="1"/>
          </p:cNvSpPr>
          <p:nvPr>
            <p:ph type="title"/>
          </p:nvPr>
        </p:nvSpPr>
        <p:spPr>
          <a:xfrm>
            <a:off x="163497" y="136525"/>
            <a:ext cx="10797035" cy="905522"/>
          </a:xfrm>
        </p:spPr>
        <p:txBody>
          <a:bodyPr>
            <a:normAutofit fontScale="90000"/>
          </a:bodyPr>
          <a:lstStyle/>
          <a:p>
            <a:r>
              <a:rPr lang="en-US" dirty="0">
                <a:solidFill>
                  <a:srgbClr val="FF0000"/>
                </a:solidFill>
              </a:rPr>
              <a:t>Expanding (x + y)</a:t>
            </a:r>
            <a:r>
              <a:rPr lang="en-US" baseline="30000" dirty="0">
                <a:solidFill>
                  <a:srgbClr val="FF0000"/>
                </a:solidFill>
              </a:rPr>
              <a:t>n</a:t>
            </a:r>
            <a:r>
              <a:rPr lang="en-US" dirty="0">
                <a:solidFill>
                  <a:srgbClr val="FF0000"/>
                </a:solidFill>
              </a:rPr>
              <a:t> and </a:t>
            </a:r>
            <a:r>
              <a:rPr lang="en-US" dirty="0" err="1">
                <a:solidFill>
                  <a:srgbClr val="FF0000"/>
                </a:solidFill>
              </a:rPr>
              <a:t>nCr</a:t>
            </a:r>
            <a:endParaRPr lang="en-US" dirty="0">
              <a:solidFill>
                <a:srgbClr val="FF0000"/>
              </a:solidFill>
            </a:endParaRP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E8AAED39-5B2C-4659-95C5-F51486384A12}"/>
                  </a:ext>
                </a:extLst>
              </p:cNvPr>
              <p:cNvSpPr>
                <a:spLocks noGrp="1"/>
              </p:cNvSpPr>
              <p:nvPr>
                <p:ph type="body" idx="1"/>
              </p:nvPr>
            </p:nvSpPr>
            <p:spPr>
              <a:xfrm>
                <a:off x="254800" y="1100537"/>
                <a:ext cx="11490357" cy="5620938"/>
              </a:xfrm>
            </p:spPr>
            <p:txBody>
              <a:bodyPr>
                <a:normAutofit/>
              </a:bodyPr>
              <a:lstStyle/>
              <a:p>
                <a:r>
                  <a:rPr lang="en-US" dirty="0">
                    <a:solidFill>
                      <a:schemeClr val="tx1"/>
                    </a:solidFill>
                  </a:rPr>
                  <a:t>Consider </a:t>
                </a:r>
                <a14:m>
                  <m:oMath xmlns:m="http://schemas.openxmlformats.org/officeDocument/2006/math">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𝑦</m:t>
                        </m:r>
                      </m:e>
                    </m:d>
                    <m:r>
                      <a:rPr lang="en-US" b="0" i="1" baseline="30000" smtClean="0">
                        <a:solidFill>
                          <a:schemeClr val="tx1"/>
                        </a:solidFill>
                        <a:latin typeface="Cambria Math" panose="02040503050406030204" pitchFamily="18" charset="0"/>
                      </a:rPr>
                      <m:t>4</m:t>
                    </m:r>
                    <m:r>
                      <a:rPr lang="en-US" i="1">
                        <a:solidFill>
                          <a:schemeClr val="tx1"/>
                        </a:solidFill>
                        <a:latin typeface="Cambria Math" panose="02040503050406030204" pitchFamily="18" charset="0"/>
                      </a:rPr>
                      <m:t> </m:t>
                    </m:r>
                  </m:oMath>
                </a14:m>
                <a:endParaRPr lang="en-US" dirty="0">
                  <a:solidFill>
                    <a:schemeClr val="tx1"/>
                  </a:solidFill>
                </a:endParaRPr>
              </a:p>
              <a:p>
                <a:r>
                  <a:rPr lang="en-US" dirty="0">
                    <a:solidFill>
                      <a:schemeClr val="tx1"/>
                    </a:solidFill>
                  </a:rPr>
                  <a:t>We have </a:t>
                </a:r>
                <a14:m>
                  <m:oMath xmlns:m="http://schemas.openxmlformats.org/officeDocument/2006/math">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𝑦</m:t>
                        </m:r>
                      </m:e>
                    </m:d>
                    <m:r>
                      <a:rPr lang="en-US" b="0" i="1" smtClean="0">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𝑦</m:t>
                        </m:r>
                      </m:e>
                    </m:d>
                    <m:r>
                      <a:rPr lang="en-US" b="0" i="1" smtClean="0">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𝑦</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𝑦</m:t>
                    </m:r>
                    <m:r>
                      <a:rPr lang="en-US" b="0" i="1" smtClean="0">
                        <a:solidFill>
                          <a:schemeClr val="tx1"/>
                        </a:solidFill>
                        <a:latin typeface="Cambria Math" panose="02040503050406030204" pitchFamily="18" charset="0"/>
                      </a:rPr>
                      <m:t>)</m:t>
                    </m:r>
                  </m:oMath>
                </a14:m>
                <a:endParaRPr lang="en-US" dirty="0">
                  <a:solidFill>
                    <a:schemeClr val="tx1"/>
                  </a:solidFill>
                </a:endParaRPr>
              </a:p>
              <a:p>
                <a:r>
                  <a:rPr lang="en-US" dirty="0">
                    <a:solidFill>
                      <a:schemeClr val="tx1"/>
                    </a:solidFill>
                  </a:rPr>
                  <a:t>When we multiply out, for each factor we take an x or a y (but not both)</a:t>
                </a:r>
              </a:p>
              <a:p>
                <a:r>
                  <a:rPr lang="en-US" dirty="0">
                    <a:solidFill>
                      <a:schemeClr val="tx1"/>
                    </a:solidFill>
                  </a:rPr>
                  <a:t>So every term will be of the form </a:t>
                </a:r>
                <a:r>
                  <a:rPr lang="en-US" dirty="0" err="1">
                    <a:solidFill>
                      <a:schemeClr val="tx1"/>
                    </a:solidFill>
                  </a:rPr>
                  <a:t>x</a:t>
                </a:r>
                <a:r>
                  <a:rPr lang="en-US" baseline="30000" dirty="0" err="1">
                    <a:solidFill>
                      <a:schemeClr val="tx1"/>
                    </a:solidFill>
                  </a:rPr>
                  <a:t>a</a:t>
                </a:r>
                <a:r>
                  <a:rPr lang="en-US" dirty="0">
                    <a:solidFill>
                      <a:schemeClr val="tx1"/>
                    </a:solidFill>
                  </a:rPr>
                  <a:t> </a:t>
                </a:r>
                <a:r>
                  <a:rPr lang="en-US" dirty="0" err="1">
                    <a:solidFill>
                      <a:schemeClr val="tx1"/>
                    </a:solidFill>
                  </a:rPr>
                  <a:t>y</a:t>
                </a:r>
                <a:r>
                  <a:rPr lang="en-US" baseline="30000" dirty="0" err="1">
                    <a:solidFill>
                      <a:schemeClr val="tx1"/>
                    </a:solidFill>
                  </a:rPr>
                  <a:t>b</a:t>
                </a:r>
                <a:r>
                  <a:rPr lang="en-US" dirty="0">
                    <a:solidFill>
                      <a:schemeClr val="tx1"/>
                    </a:solidFill>
                  </a:rPr>
                  <a:t> with </a:t>
                </a:r>
                <a:r>
                  <a:rPr lang="en-US" dirty="0" err="1">
                    <a:solidFill>
                      <a:schemeClr val="tx1"/>
                    </a:solidFill>
                  </a:rPr>
                  <a:t>a+b</a:t>
                </a:r>
                <a:r>
                  <a:rPr lang="en-US" dirty="0">
                    <a:solidFill>
                      <a:schemeClr val="tx1"/>
                    </a:solidFill>
                  </a:rPr>
                  <a:t> = 4 and a, b non-negative; so </a:t>
                </a:r>
                <a:r>
                  <a:rPr lang="en-US" dirty="0" err="1">
                    <a:solidFill>
                      <a:schemeClr val="tx1"/>
                    </a:solidFill>
                  </a:rPr>
                  <a:t>x</a:t>
                </a:r>
                <a:r>
                  <a:rPr lang="en-US" baseline="30000" dirty="0" err="1">
                    <a:solidFill>
                      <a:schemeClr val="tx1"/>
                    </a:solidFill>
                  </a:rPr>
                  <a:t>a</a:t>
                </a:r>
                <a:r>
                  <a:rPr lang="en-US" baseline="30000" dirty="0">
                    <a:solidFill>
                      <a:schemeClr val="tx1"/>
                    </a:solidFill>
                  </a:rPr>
                  <a:t> </a:t>
                </a:r>
                <a:r>
                  <a:rPr lang="en-US" dirty="0">
                    <a:solidFill>
                      <a:schemeClr val="tx1"/>
                    </a:solidFill>
                  </a:rPr>
                  <a:t>y</a:t>
                </a:r>
                <a:r>
                  <a:rPr lang="en-US" baseline="30000" dirty="0">
                    <a:solidFill>
                      <a:schemeClr val="tx1"/>
                    </a:solidFill>
                  </a:rPr>
                  <a:t>4-a</a:t>
                </a:r>
                <a:r>
                  <a:rPr lang="en-US" dirty="0">
                    <a:solidFill>
                      <a:schemeClr val="tx1"/>
                    </a:solidFill>
                  </a:rPr>
                  <a:t>.</a:t>
                </a:r>
              </a:p>
              <a:p>
                <a:r>
                  <a:rPr lang="en-US" dirty="0">
                    <a:solidFill>
                      <a:schemeClr val="tx1"/>
                    </a:solidFill>
                  </a:rPr>
                  <a:t>What is the connection with </a:t>
                </a:r>
                <a:r>
                  <a:rPr lang="en-US" dirty="0" err="1">
                    <a:solidFill>
                      <a:schemeClr val="tx1"/>
                    </a:solidFill>
                  </a:rPr>
                  <a:t>nCr</a:t>
                </a:r>
                <a:r>
                  <a:rPr lang="en-US" dirty="0">
                    <a:solidFill>
                      <a:schemeClr val="tx1"/>
                    </a:solidFill>
                  </a:rPr>
                  <a:t>? The coefficient of </a:t>
                </a:r>
                <a:r>
                  <a:rPr lang="en-US" dirty="0" err="1">
                    <a:solidFill>
                      <a:schemeClr val="tx1"/>
                    </a:solidFill>
                  </a:rPr>
                  <a:t>x</a:t>
                </a:r>
                <a:r>
                  <a:rPr lang="en-US" baseline="30000" dirty="0" err="1">
                    <a:solidFill>
                      <a:schemeClr val="tx1"/>
                    </a:solidFill>
                  </a:rPr>
                  <a:t>a</a:t>
                </a:r>
                <a:r>
                  <a:rPr lang="en-US" baseline="30000" dirty="0">
                    <a:solidFill>
                      <a:schemeClr val="tx1"/>
                    </a:solidFill>
                  </a:rPr>
                  <a:t> </a:t>
                </a:r>
                <a:r>
                  <a:rPr lang="en-US" dirty="0">
                    <a:solidFill>
                      <a:schemeClr val="tx1"/>
                    </a:solidFill>
                  </a:rPr>
                  <a:t>y</a:t>
                </a:r>
                <a:r>
                  <a:rPr lang="en-US" baseline="30000" dirty="0">
                    <a:solidFill>
                      <a:schemeClr val="tx1"/>
                    </a:solidFill>
                  </a:rPr>
                  <a:t>4-a</a:t>
                </a:r>
                <a:r>
                  <a:rPr lang="en-US" dirty="0">
                    <a:solidFill>
                      <a:schemeClr val="tx1"/>
                    </a:solidFill>
                  </a:rPr>
                  <a:t> is 4Ca.</a:t>
                </a:r>
              </a:p>
              <a:p>
                <a:r>
                  <a:rPr lang="en-US" dirty="0">
                    <a:solidFill>
                      <a:schemeClr val="tx1"/>
                    </a:solidFill>
                  </a:rPr>
                  <a:t>Makes sense: we have 4 factors, choosing a of them to be x, and 4-a to be y.</a:t>
                </a:r>
              </a:p>
              <a:p>
                <a:endParaRPr lang="en-US" dirty="0">
                  <a:solidFill>
                    <a:schemeClr val="tx1"/>
                  </a:solidFill>
                </a:endParaRPr>
              </a:p>
              <a:p>
                <a:r>
                  <a:rPr lang="en-US" dirty="0">
                    <a:solidFill>
                      <a:schemeClr val="tx1"/>
                    </a:solidFill>
                  </a:rPr>
                  <a:t>Thus </a:t>
                </a:r>
                <a14:m>
                  <m:oMath xmlns:m="http://schemas.openxmlformats.org/officeDocument/2006/math">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𝑦</m:t>
                        </m:r>
                      </m:e>
                    </m:d>
                  </m:oMath>
                </a14:m>
                <a:r>
                  <a:rPr lang="en-US" baseline="30000" dirty="0">
                    <a:solidFill>
                      <a:schemeClr val="tx1"/>
                    </a:solidFill>
                  </a:rPr>
                  <a:t>4</a:t>
                </a:r>
                <a:r>
                  <a:rPr lang="en-US" dirty="0">
                    <a:solidFill>
                      <a:schemeClr val="tx1"/>
                    </a:solidFill>
                  </a:rPr>
                  <a:t> = 4C4 x</a:t>
                </a:r>
                <a:r>
                  <a:rPr lang="en-US" baseline="30000" dirty="0">
                    <a:solidFill>
                      <a:schemeClr val="tx1"/>
                    </a:solidFill>
                  </a:rPr>
                  <a:t>4 </a:t>
                </a:r>
                <a:r>
                  <a:rPr lang="en-US" dirty="0">
                    <a:solidFill>
                      <a:schemeClr val="tx1"/>
                    </a:solidFill>
                  </a:rPr>
                  <a:t>+ 4C3 x</a:t>
                </a:r>
                <a:r>
                  <a:rPr lang="en-US" baseline="30000" dirty="0">
                    <a:solidFill>
                      <a:schemeClr val="tx1"/>
                    </a:solidFill>
                  </a:rPr>
                  <a:t>3</a:t>
                </a:r>
                <a:r>
                  <a:rPr lang="en-US" dirty="0">
                    <a:solidFill>
                      <a:schemeClr val="tx1"/>
                    </a:solidFill>
                  </a:rPr>
                  <a:t> y + 4C2 x</a:t>
                </a:r>
                <a:r>
                  <a:rPr lang="en-US" baseline="30000" dirty="0">
                    <a:solidFill>
                      <a:schemeClr val="tx1"/>
                    </a:solidFill>
                  </a:rPr>
                  <a:t>2 </a:t>
                </a:r>
                <a:r>
                  <a:rPr lang="en-US" dirty="0">
                    <a:solidFill>
                      <a:schemeClr val="tx1"/>
                    </a:solidFill>
                  </a:rPr>
                  <a:t>y</a:t>
                </a:r>
                <a:r>
                  <a:rPr lang="en-US" baseline="30000" dirty="0">
                    <a:solidFill>
                      <a:schemeClr val="tx1"/>
                    </a:solidFill>
                  </a:rPr>
                  <a:t>2</a:t>
                </a:r>
                <a:r>
                  <a:rPr lang="en-US" dirty="0">
                    <a:solidFill>
                      <a:schemeClr val="tx1"/>
                    </a:solidFill>
                  </a:rPr>
                  <a:t> + 4C1 x y</a:t>
                </a:r>
                <a:r>
                  <a:rPr lang="en-US" baseline="30000" dirty="0">
                    <a:solidFill>
                      <a:schemeClr val="tx1"/>
                    </a:solidFill>
                  </a:rPr>
                  <a:t>3</a:t>
                </a:r>
                <a:r>
                  <a:rPr lang="en-US" dirty="0">
                    <a:solidFill>
                      <a:schemeClr val="tx1"/>
                    </a:solidFill>
                  </a:rPr>
                  <a:t> + 4C0 y</a:t>
                </a:r>
                <a:r>
                  <a:rPr lang="en-US" baseline="30000" dirty="0">
                    <a:solidFill>
                      <a:schemeClr val="tx1"/>
                    </a:solidFill>
                  </a:rPr>
                  <a:t>4</a:t>
                </a:r>
                <a:r>
                  <a:rPr lang="en-US" dirty="0">
                    <a:solidFill>
                      <a:schemeClr val="tx1"/>
                    </a:solidFill>
                  </a:rPr>
                  <a:t>.</a:t>
                </a:r>
              </a:p>
              <a:p>
                <a:r>
                  <a:rPr lang="en-US" dirty="0">
                    <a:solidFill>
                      <a:schemeClr val="tx1"/>
                    </a:solidFill>
                  </a:rPr>
                  <a:t>More generally have the   </a:t>
                </a:r>
              </a:p>
            </p:txBody>
          </p:sp>
        </mc:Choice>
        <mc:Fallback xmlns="">
          <p:sp>
            <p:nvSpPr>
              <p:cNvPr id="3" name="Text Placeholder 2">
                <a:extLst>
                  <a:ext uri="{FF2B5EF4-FFF2-40B4-BE49-F238E27FC236}">
                    <a16:creationId xmlns:a16="http://schemas.microsoft.com/office/drawing/2014/main" id="{E8AAED39-5B2C-4659-95C5-F51486384A12}"/>
                  </a:ext>
                </a:extLst>
              </p:cNvPr>
              <p:cNvSpPr>
                <a:spLocks noGrp="1" noRot="1" noChangeAspect="1" noMove="1" noResize="1" noEditPoints="1" noAdjustHandles="1" noChangeArrowheads="1" noChangeShapeType="1" noTextEdit="1"/>
              </p:cNvSpPr>
              <p:nvPr>
                <p:ph type="body" idx="1"/>
              </p:nvPr>
            </p:nvSpPr>
            <p:spPr>
              <a:xfrm>
                <a:off x="254800" y="1100537"/>
                <a:ext cx="11490357" cy="5620938"/>
              </a:xfrm>
              <a:blipFill>
                <a:blip r:embed="rId2"/>
                <a:stretch>
                  <a:fillRect l="-849" t="-1518"/>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480A2D28-5E73-4617-8C8A-AD2348382A0D}"/>
              </a:ext>
            </a:extLst>
          </p:cNvPr>
          <p:cNvPicPr>
            <a:picLocks noChangeAspect="1"/>
          </p:cNvPicPr>
          <p:nvPr/>
        </p:nvPicPr>
        <p:blipFill>
          <a:blip r:embed="rId3"/>
          <a:stretch>
            <a:fillRect/>
          </a:stretch>
        </p:blipFill>
        <p:spPr>
          <a:xfrm>
            <a:off x="9327305" y="78035"/>
            <a:ext cx="2701198" cy="2308195"/>
          </a:xfrm>
          <a:prstGeom prst="rect">
            <a:avLst/>
          </a:prstGeom>
        </p:spPr>
      </p:pic>
      <p:pic>
        <p:nvPicPr>
          <p:cNvPr id="5" name="Picture 4">
            <a:extLst>
              <a:ext uri="{FF2B5EF4-FFF2-40B4-BE49-F238E27FC236}">
                <a16:creationId xmlns:a16="http://schemas.microsoft.com/office/drawing/2014/main" id="{741E47AB-E168-495B-AFEF-6FF282D201A8}"/>
              </a:ext>
            </a:extLst>
          </p:cNvPr>
          <p:cNvPicPr>
            <a:picLocks noChangeAspect="1"/>
          </p:cNvPicPr>
          <p:nvPr/>
        </p:nvPicPr>
        <p:blipFill>
          <a:blip r:embed="rId4"/>
          <a:stretch>
            <a:fillRect/>
          </a:stretch>
        </p:blipFill>
        <p:spPr>
          <a:xfrm>
            <a:off x="327840" y="5378450"/>
            <a:ext cx="11344275" cy="1343025"/>
          </a:xfrm>
          <a:prstGeom prst="rect">
            <a:avLst/>
          </a:prstGeom>
        </p:spPr>
      </p:pic>
      <p:sp>
        <p:nvSpPr>
          <p:cNvPr id="7" name="Slide Number Placeholder 6">
            <a:extLst>
              <a:ext uri="{FF2B5EF4-FFF2-40B4-BE49-F238E27FC236}">
                <a16:creationId xmlns:a16="http://schemas.microsoft.com/office/drawing/2014/main" id="{6488E0A3-60B3-441F-8D8F-412DC7739C97}"/>
              </a:ext>
            </a:extLst>
          </p:cNvPr>
          <p:cNvSpPr>
            <a:spLocks noGrp="1"/>
          </p:cNvSpPr>
          <p:nvPr>
            <p:ph type="sldNum" sz="quarter" idx="12"/>
          </p:nvPr>
        </p:nvSpPr>
        <p:spPr/>
        <p:txBody>
          <a:bodyPr/>
          <a:lstStyle/>
          <a:p>
            <a:fld id="{EB480566-E5A3-49BF-82EA-4C4B115FBFF6}" type="slidenum">
              <a:rPr lang="en-US" smtClean="0"/>
              <a:t>159</a:t>
            </a:fld>
            <a:endParaRPr lang="en-US"/>
          </a:p>
        </p:txBody>
      </p:sp>
    </p:spTree>
    <p:extLst>
      <p:ext uri="{BB962C8B-B14F-4D97-AF65-F5344CB8AC3E}">
        <p14:creationId xmlns:p14="http://schemas.microsoft.com/office/powerpoint/2010/main" val="2373253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285749" y="212726"/>
            <a:ext cx="11658599" cy="939800"/>
          </a:xfrm>
        </p:spPr>
        <p:txBody>
          <a:bodyPr/>
          <a:lstStyle/>
          <a:p>
            <a:r>
              <a:rPr lang="en-US" b="1" dirty="0">
                <a:solidFill>
                  <a:srgbClr val="FF0000"/>
                </a:solidFill>
              </a:rPr>
              <a:t>Permutations: </a:t>
            </a:r>
            <a:r>
              <a:rPr lang="en-US" b="1" dirty="0" err="1">
                <a:solidFill>
                  <a:srgbClr val="FF0000"/>
                </a:solidFill>
              </a:rPr>
              <a:t>nPr</a:t>
            </a:r>
            <a:endParaRPr lang="en-US" b="1" dirty="0">
              <a:solidFill>
                <a:srgbClr val="FF0000"/>
              </a:solidFill>
            </a:endParaRPr>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285749" y="964407"/>
            <a:ext cx="11658600" cy="5757068"/>
          </a:xfrm>
        </p:spPr>
        <p:txBody>
          <a:bodyPr>
            <a:normAutofit fontScale="92500" lnSpcReduction="10000"/>
          </a:bodyPr>
          <a:lstStyle/>
          <a:p>
            <a:pPr marL="0" indent="0" algn="just">
              <a:buNone/>
            </a:pPr>
            <a:r>
              <a:rPr lang="en-US" dirty="0"/>
              <a:t>The factorial function is great for ordering n objects; what if we only want to order some of them? </a:t>
            </a:r>
            <a:r>
              <a:rPr lang="en-US" dirty="0" err="1">
                <a:solidFill>
                  <a:srgbClr val="FF0000"/>
                </a:solidFill>
              </a:rPr>
              <a:t>nPr</a:t>
            </a:r>
            <a:r>
              <a:rPr lang="en-US" dirty="0"/>
              <a:t> or </a:t>
            </a:r>
            <a:r>
              <a:rPr lang="en-US" baseline="-25000" dirty="0" err="1">
                <a:solidFill>
                  <a:srgbClr val="FF0000"/>
                </a:solidFill>
              </a:rPr>
              <a:t>n</a:t>
            </a:r>
            <a:r>
              <a:rPr lang="en-US" dirty="0" err="1">
                <a:solidFill>
                  <a:srgbClr val="FF0000"/>
                </a:solidFill>
              </a:rPr>
              <a:t>P</a:t>
            </a:r>
            <a:r>
              <a:rPr lang="en-US" baseline="-25000" dirty="0" err="1">
                <a:solidFill>
                  <a:srgbClr val="FF0000"/>
                </a:solidFill>
              </a:rPr>
              <a:t>r</a:t>
            </a:r>
            <a:r>
              <a:rPr lang="en-US" dirty="0"/>
              <a:t> is the number of ways to choose r people from n when order matters. P stands for </a:t>
            </a:r>
            <a:r>
              <a:rPr lang="en-US" dirty="0">
                <a:solidFill>
                  <a:srgbClr val="FF0000"/>
                </a:solidFill>
              </a:rPr>
              <a:t>permutations</a:t>
            </a:r>
            <a:r>
              <a:rPr lang="en-US" dirty="0"/>
              <a:t>.</a:t>
            </a:r>
          </a:p>
          <a:p>
            <a:pPr marL="0" indent="0">
              <a:buNone/>
            </a:pPr>
            <a:endParaRPr lang="en-US" dirty="0"/>
          </a:p>
          <a:p>
            <a:pPr marL="0" indent="0" algn="just">
              <a:buNone/>
            </a:pPr>
            <a:r>
              <a:rPr lang="en-US" dirty="0"/>
              <a:t>For example, imagine we have five people: {a, b, c, d, e}. </a:t>
            </a:r>
          </a:p>
          <a:p>
            <a:pPr marL="0" indent="0" algn="just">
              <a:buNone/>
            </a:pPr>
            <a:endParaRPr lang="en-US" dirty="0"/>
          </a:p>
          <a:p>
            <a:pPr marL="0" indent="0" algn="just">
              <a:buNone/>
            </a:pPr>
            <a:r>
              <a:rPr lang="en-US" dirty="0"/>
              <a:t>How many ways are there to choose two people where order matters (so the first chosen is president, the second is vice-president)? </a:t>
            </a:r>
          </a:p>
          <a:p>
            <a:pPr lvl="1" algn="just"/>
            <a:r>
              <a:rPr lang="en-US" dirty="0"/>
              <a:t>20 ways: We have 5 choices for the first spot, and then 4 for the second: 5 * 4 = 20.</a:t>
            </a:r>
          </a:p>
          <a:p>
            <a:pPr marL="0" indent="0" algn="just">
              <a:buNone/>
            </a:pPr>
            <a:endParaRPr lang="en-US" dirty="0"/>
          </a:p>
          <a:p>
            <a:pPr marL="0" indent="0" algn="just">
              <a:buNone/>
            </a:pPr>
            <a:r>
              <a:rPr lang="en-US" dirty="0"/>
              <a:t>How many ways are there to choose three people where order matters?</a:t>
            </a:r>
          </a:p>
          <a:p>
            <a:pPr lvl="1" algn="just"/>
            <a:r>
              <a:rPr lang="en-US" dirty="0"/>
              <a:t>60 ways: We have 5 choices for the first spot, 4 for the second, then 3 for the third:        </a:t>
            </a:r>
          </a:p>
          <a:p>
            <a:pPr marL="457200" lvl="1" indent="0" algn="just">
              <a:buNone/>
            </a:pPr>
            <a:r>
              <a:rPr lang="en-US" dirty="0"/>
              <a:t>    5 * 4 * 3 = 60.</a:t>
            </a:r>
          </a:p>
          <a:p>
            <a:pPr marL="0" indent="0" algn="just">
              <a:buNone/>
            </a:pPr>
            <a:r>
              <a:rPr lang="en-US" dirty="0"/>
              <a:t>We denote the first 5P2 or </a:t>
            </a:r>
            <a:r>
              <a:rPr lang="en-US" baseline="-25000" dirty="0"/>
              <a:t>5</a:t>
            </a:r>
            <a:r>
              <a:rPr lang="en-US" dirty="0"/>
              <a:t>P</a:t>
            </a:r>
            <a:r>
              <a:rPr lang="en-US" baseline="-25000" dirty="0"/>
              <a:t>2</a:t>
            </a:r>
            <a:r>
              <a:rPr lang="en-US" dirty="0"/>
              <a:t> and the second 5P3 or </a:t>
            </a:r>
            <a:r>
              <a:rPr lang="en-US" baseline="-25000" dirty="0"/>
              <a:t>5</a:t>
            </a:r>
            <a:r>
              <a:rPr lang="en-US" dirty="0"/>
              <a:t>P</a:t>
            </a:r>
            <a:r>
              <a:rPr lang="en-US" baseline="-25000" dirty="0"/>
              <a:t>3</a:t>
            </a:r>
            <a:r>
              <a:rPr lang="en-US" dirty="0"/>
              <a:t>.</a:t>
            </a:r>
          </a:p>
        </p:txBody>
      </p:sp>
      <p:sp>
        <p:nvSpPr>
          <p:cNvPr id="5" name="Slide Number Placeholder 4">
            <a:extLst>
              <a:ext uri="{FF2B5EF4-FFF2-40B4-BE49-F238E27FC236}">
                <a16:creationId xmlns:a16="http://schemas.microsoft.com/office/drawing/2014/main" id="{D1F84551-AECE-47E8-B2D2-401774958B31}"/>
              </a:ext>
            </a:extLst>
          </p:cNvPr>
          <p:cNvSpPr>
            <a:spLocks noGrp="1"/>
          </p:cNvSpPr>
          <p:nvPr>
            <p:ph type="sldNum" sz="quarter" idx="12"/>
          </p:nvPr>
        </p:nvSpPr>
        <p:spPr/>
        <p:txBody>
          <a:bodyPr/>
          <a:lstStyle/>
          <a:p>
            <a:fld id="{EB480566-E5A3-49BF-82EA-4C4B115FBFF6}" type="slidenum">
              <a:rPr lang="en-US" smtClean="0"/>
              <a:t>16</a:t>
            </a:fld>
            <a:endParaRPr lang="en-US"/>
          </a:p>
        </p:txBody>
      </p:sp>
    </p:spTree>
    <p:extLst>
      <p:ext uri="{BB962C8B-B14F-4D97-AF65-F5344CB8AC3E}">
        <p14:creationId xmlns:p14="http://schemas.microsoft.com/office/powerpoint/2010/main" val="157917880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7A16D7-BA2B-499F-BE12-1B44D8B80992}"/>
              </a:ext>
            </a:extLst>
          </p:cNvPr>
          <p:cNvSpPr txBox="1"/>
          <p:nvPr/>
        </p:nvSpPr>
        <p:spPr>
          <a:xfrm>
            <a:off x="150920" y="221942"/>
            <a:ext cx="11878323" cy="6447919"/>
          </a:xfrm>
          <a:prstGeom prst="rect">
            <a:avLst/>
          </a:prstGeom>
          <a:noFill/>
        </p:spPr>
        <p:txBody>
          <a:bodyPr wrap="square" rtlCol="0">
            <a:spAutoFit/>
          </a:bodyPr>
          <a:lstStyle/>
          <a:p>
            <a:r>
              <a:rPr lang="en-US" sz="2400" b="1" dirty="0">
                <a:solidFill>
                  <a:srgbClr val="FF0000"/>
                </a:solidFill>
              </a:rPr>
              <a:t>Sketch of the proof:</a:t>
            </a:r>
            <a:br>
              <a:rPr lang="en-US" dirty="0"/>
            </a:br>
            <a:br>
              <a:rPr lang="en-US" dirty="0"/>
            </a:br>
            <a:r>
              <a:rPr lang="en-US" sz="2100" dirty="0"/>
              <a:t>Assume we know one row, say</a:t>
            </a:r>
            <a:br>
              <a:rPr lang="en-US" sz="2100" dirty="0"/>
            </a:br>
            <a:r>
              <a:rPr lang="en-US" sz="2100" dirty="0"/>
              <a:t>(</a:t>
            </a:r>
            <a:r>
              <a:rPr lang="en-US" sz="2100" dirty="0" err="1"/>
              <a:t>x+y</a:t>
            </a:r>
            <a:r>
              <a:rPr lang="en-US" sz="2100" dirty="0"/>
              <a:t>)</a:t>
            </a:r>
            <a:r>
              <a:rPr lang="en-US" sz="2100" baseline="30000" dirty="0"/>
              <a:t>5 </a:t>
            </a:r>
            <a:r>
              <a:rPr lang="en-US" sz="2100" dirty="0"/>
              <a:t>= x</a:t>
            </a:r>
            <a:r>
              <a:rPr lang="en-US" sz="2100" baseline="30000" dirty="0"/>
              <a:t>5</a:t>
            </a:r>
            <a:r>
              <a:rPr lang="en-US" sz="2100" dirty="0"/>
              <a:t> + 5 x</a:t>
            </a:r>
            <a:r>
              <a:rPr lang="en-US" sz="2100" baseline="30000" dirty="0"/>
              <a:t>4 </a:t>
            </a:r>
            <a:r>
              <a:rPr lang="en-US" sz="2100" dirty="0"/>
              <a:t>y + 10 x</a:t>
            </a:r>
            <a:r>
              <a:rPr lang="en-US" sz="2100" baseline="30000" dirty="0"/>
              <a:t>3</a:t>
            </a:r>
            <a:r>
              <a:rPr lang="en-US" sz="2100" dirty="0"/>
              <a:t> y</a:t>
            </a:r>
            <a:r>
              <a:rPr lang="en-US" sz="2100" baseline="30000" dirty="0"/>
              <a:t>2 </a:t>
            </a:r>
            <a:r>
              <a:rPr lang="en-US" sz="2100" dirty="0"/>
              <a:t>+ 10 x</a:t>
            </a:r>
            <a:r>
              <a:rPr lang="en-US" sz="2100" baseline="30000" dirty="0"/>
              <a:t>2</a:t>
            </a:r>
            <a:r>
              <a:rPr lang="en-US" sz="2100" dirty="0"/>
              <a:t> y</a:t>
            </a:r>
            <a:r>
              <a:rPr lang="en-US" sz="2100" baseline="30000" dirty="0"/>
              <a:t>3 </a:t>
            </a:r>
            <a:r>
              <a:rPr lang="en-US" sz="2100" dirty="0"/>
              <a:t>+ 5 x y</a:t>
            </a:r>
            <a:r>
              <a:rPr lang="en-US" sz="2100" baseline="30000" dirty="0"/>
              <a:t>4</a:t>
            </a:r>
            <a:r>
              <a:rPr lang="en-US" sz="2100" dirty="0"/>
              <a:t> + y</a:t>
            </a:r>
            <a:r>
              <a:rPr lang="en-US" sz="2100" baseline="30000" dirty="0"/>
              <a:t>5</a:t>
            </a:r>
            <a:r>
              <a:rPr lang="en-US" sz="2100" dirty="0"/>
              <a:t>.</a:t>
            </a:r>
          </a:p>
          <a:p>
            <a:endParaRPr lang="en-US" sz="2100" dirty="0"/>
          </a:p>
          <a:p>
            <a:r>
              <a:rPr lang="en-US" sz="2100" dirty="0"/>
              <a:t>Then</a:t>
            </a:r>
          </a:p>
          <a:p>
            <a:r>
              <a:rPr lang="en-US" sz="2100" dirty="0"/>
              <a:t>(</a:t>
            </a:r>
            <a:r>
              <a:rPr lang="en-US" sz="2100" dirty="0" err="1"/>
              <a:t>x+y</a:t>
            </a:r>
            <a:r>
              <a:rPr lang="en-US" sz="2100" dirty="0"/>
              <a:t>)</a:t>
            </a:r>
            <a:r>
              <a:rPr lang="en-US" sz="2100" baseline="30000" dirty="0"/>
              <a:t>6</a:t>
            </a:r>
            <a:r>
              <a:rPr lang="en-US" sz="2100" dirty="0"/>
              <a:t> 	=  (</a:t>
            </a:r>
            <a:r>
              <a:rPr lang="en-US" sz="2100" dirty="0" err="1"/>
              <a:t>x+y</a:t>
            </a:r>
            <a:r>
              <a:rPr lang="en-US" sz="2100" dirty="0"/>
              <a:t>) (</a:t>
            </a:r>
            <a:r>
              <a:rPr lang="en-US" sz="2100" dirty="0" err="1"/>
              <a:t>x+y</a:t>
            </a:r>
            <a:r>
              <a:rPr lang="en-US" sz="2100" dirty="0"/>
              <a:t>)</a:t>
            </a:r>
            <a:r>
              <a:rPr lang="en-US" sz="2100" baseline="30000" dirty="0"/>
              <a:t>5</a:t>
            </a:r>
            <a:endParaRPr lang="en-US" sz="2100" dirty="0"/>
          </a:p>
          <a:p>
            <a:endParaRPr lang="en-US" sz="2100" dirty="0"/>
          </a:p>
          <a:p>
            <a:r>
              <a:rPr lang="en-US" sz="2100" dirty="0"/>
              <a:t>	=  x (</a:t>
            </a:r>
            <a:r>
              <a:rPr lang="en-US" sz="2100" dirty="0" err="1"/>
              <a:t>x+y</a:t>
            </a:r>
            <a:r>
              <a:rPr lang="en-US" sz="2100" dirty="0"/>
              <a:t>)</a:t>
            </a:r>
            <a:r>
              <a:rPr lang="en-US" sz="2100" baseline="30000" dirty="0"/>
              <a:t>5 </a:t>
            </a:r>
            <a:r>
              <a:rPr lang="en-US" sz="2100" dirty="0"/>
              <a:t>+ y (</a:t>
            </a:r>
            <a:r>
              <a:rPr lang="en-US" sz="2100" dirty="0" err="1"/>
              <a:t>x+y</a:t>
            </a:r>
            <a:r>
              <a:rPr lang="en-US" sz="2100" dirty="0"/>
              <a:t>)</a:t>
            </a:r>
            <a:r>
              <a:rPr lang="en-US" sz="2100" baseline="30000" dirty="0"/>
              <a:t>5</a:t>
            </a:r>
            <a:endParaRPr lang="en-US" sz="2100" dirty="0"/>
          </a:p>
          <a:p>
            <a:endParaRPr lang="en-US" sz="2100" dirty="0"/>
          </a:p>
          <a:p>
            <a:r>
              <a:rPr lang="en-US" sz="2100" dirty="0"/>
              <a:t>	= x (x</a:t>
            </a:r>
            <a:r>
              <a:rPr lang="en-US" sz="2100" baseline="30000" dirty="0"/>
              <a:t>5</a:t>
            </a:r>
            <a:r>
              <a:rPr lang="en-US" sz="2100" dirty="0"/>
              <a:t> + 5 x</a:t>
            </a:r>
            <a:r>
              <a:rPr lang="en-US" sz="2100" baseline="30000" dirty="0"/>
              <a:t>4 </a:t>
            </a:r>
            <a:r>
              <a:rPr lang="en-US" sz="2100" dirty="0"/>
              <a:t>y + 10 x</a:t>
            </a:r>
            <a:r>
              <a:rPr lang="en-US" sz="2100" baseline="30000" dirty="0"/>
              <a:t>3</a:t>
            </a:r>
            <a:r>
              <a:rPr lang="en-US" sz="2100" dirty="0"/>
              <a:t> y</a:t>
            </a:r>
            <a:r>
              <a:rPr lang="en-US" sz="2100" baseline="30000" dirty="0"/>
              <a:t>2 </a:t>
            </a:r>
            <a:r>
              <a:rPr lang="en-US" sz="2100" dirty="0"/>
              <a:t>+ 10 x</a:t>
            </a:r>
            <a:r>
              <a:rPr lang="en-US" sz="2100" baseline="30000" dirty="0"/>
              <a:t>2</a:t>
            </a:r>
            <a:r>
              <a:rPr lang="en-US" sz="2100" dirty="0"/>
              <a:t> y</a:t>
            </a:r>
            <a:r>
              <a:rPr lang="en-US" sz="2100" baseline="30000" dirty="0"/>
              <a:t>3 </a:t>
            </a:r>
            <a:r>
              <a:rPr lang="en-US" sz="2100" dirty="0"/>
              <a:t>+ 5 x y</a:t>
            </a:r>
            <a:r>
              <a:rPr lang="en-US" sz="2100" baseline="30000" dirty="0"/>
              <a:t>4</a:t>
            </a:r>
            <a:r>
              <a:rPr lang="en-US" sz="2100" dirty="0"/>
              <a:t> + y</a:t>
            </a:r>
            <a:r>
              <a:rPr lang="en-US" sz="2100" baseline="30000" dirty="0"/>
              <a:t>5</a:t>
            </a:r>
            <a:r>
              <a:rPr lang="en-US" sz="2100" dirty="0"/>
              <a:t>) + y (x</a:t>
            </a:r>
            <a:r>
              <a:rPr lang="en-US" sz="2100" baseline="30000" dirty="0"/>
              <a:t>5</a:t>
            </a:r>
            <a:r>
              <a:rPr lang="en-US" sz="2100" dirty="0"/>
              <a:t> + 5 x</a:t>
            </a:r>
            <a:r>
              <a:rPr lang="en-US" sz="2100" baseline="30000" dirty="0"/>
              <a:t>4 </a:t>
            </a:r>
            <a:r>
              <a:rPr lang="en-US" sz="2100" dirty="0"/>
              <a:t>y + 10 x</a:t>
            </a:r>
            <a:r>
              <a:rPr lang="en-US" sz="2100" baseline="30000" dirty="0"/>
              <a:t>3</a:t>
            </a:r>
            <a:r>
              <a:rPr lang="en-US" sz="2100" dirty="0"/>
              <a:t> y</a:t>
            </a:r>
            <a:r>
              <a:rPr lang="en-US" sz="2100" baseline="30000" dirty="0"/>
              <a:t>2 </a:t>
            </a:r>
            <a:r>
              <a:rPr lang="en-US" sz="2100" dirty="0"/>
              <a:t>+ 10 x</a:t>
            </a:r>
            <a:r>
              <a:rPr lang="en-US" sz="2100" baseline="30000" dirty="0"/>
              <a:t>2</a:t>
            </a:r>
            <a:r>
              <a:rPr lang="en-US" sz="2100" dirty="0"/>
              <a:t> y</a:t>
            </a:r>
            <a:r>
              <a:rPr lang="en-US" sz="2100" baseline="30000" dirty="0"/>
              <a:t>3 </a:t>
            </a:r>
            <a:r>
              <a:rPr lang="en-US" sz="2100" dirty="0"/>
              <a:t>+ 5 x y</a:t>
            </a:r>
            <a:r>
              <a:rPr lang="en-US" sz="2100" baseline="30000" dirty="0"/>
              <a:t>4</a:t>
            </a:r>
            <a:r>
              <a:rPr lang="en-US" sz="2100" dirty="0"/>
              <a:t> + y</a:t>
            </a:r>
            <a:r>
              <a:rPr lang="en-US" sz="2100" baseline="30000" dirty="0"/>
              <a:t>5</a:t>
            </a:r>
            <a:r>
              <a:rPr lang="en-US" sz="2100" dirty="0"/>
              <a:t>)</a:t>
            </a:r>
          </a:p>
          <a:p>
            <a:endParaRPr lang="en-US" sz="2100" dirty="0"/>
          </a:p>
          <a:p>
            <a:r>
              <a:rPr lang="en-US" sz="2100" dirty="0"/>
              <a:t>	= (x</a:t>
            </a:r>
            <a:r>
              <a:rPr lang="en-US" sz="2100" baseline="30000" dirty="0"/>
              <a:t>6</a:t>
            </a:r>
            <a:r>
              <a:rPr lang="en-US" sz="2100" dirty="0"/>
              <a:t> + 5 x</a:t>
            </a:r>
            <a:r>
              <a:rPr lang="en-US" sz="2100" baseline="30000" dirty="0"/>
              <a:t>5 </a:t>
            </a:r>
            <a:r>
              <a:rPr lang="en-US" sz="2100" dirty="0"/>
              <a:t>y + 10 x</a:t>
            </a:r>
            <a:r>
              <a:rPr lang="en-US" sz="2100" baseline="30000" dirty="0"/>
              <a:t>4</a:t>
            </a:r>
            <a:r>
              <a:rPr lang="en-US" sz="2100" dirty="0"/>
              <a:t> y</a:t>
            </a:r>
            <a:r>
              <a:rPr lang="en-US" sz="2100" baseline="30000" dirty="0"/>
              <a:t>2 </a:t>
            </a:r>
            <a:r>
              <a:rPr lang="en-US" sz="2100" dirty="0"/>
              <a:t>+ 10 x</a:t>
            </a:r>
            <a:r>
              <a:rPr lang="en-US" sz="2100" baseline="30000" dirty="0"/>
              <a:t>3</a:t>
            </a:r>
            <a:r>
              <a:rPr lang="en-US" sz="2100" dirty="0"/>
              <a:t> y</a:t>
            </a:r>
            <a:r>
              <a:rPr lang="en-US" sz="2100" baseline="30000" dirty="0"/>
              <a:t>3 </a:t>
            </a:r>
            <a:r>
              <a:rPr lang="en-US" sz="2100" dirty="0"/>
              <a:t>+ 5 x</a:t>
            </a:r>
            <a:r>
              <a:rPr lang="en-US" sz="2100" baseline="30000" dirty="0"/>
              <a:t>2</a:t>
            </a:r>
            <a:r>
              <a:rPr lang="en-US" sz="2100" dirty="0"/>
              <a:t> y</a:t>
            </a:r>
            <a:r>
              <a:rPr lang="en-US" sz="2100" baseline="30000" dirty="0"/>
              <a:t>4</a:t>
            </a:r>
            <a:r>
              <a:rPr lang="en-US" sz="2100" dirty="0"/>
              <a:t> + x y</a:t>
            </a:r>
            <a:r>
              <a:rPr lang="en-US" sz="2100" baseline="30000" dirty="0"/>
              <a:t>5</a:t>
            </a:r>
            <a:r>
              <a:rPr lang="en-US" sz="2100" dirty="0"/>
              <a:t>) + (x</a:t>
            </a:r>
            <a:r>
              <a:rPr lang="en-US" sz="2100" baseline="30000" dirty="0"/>
              <a:t>5</a:t>
            </a:r>
            <a:r>
              <a:rPr lang="en-US" sz="2100" dirty="0"/>
              <a:t> y + 5 x</a:t>
            </a:r>
            <a:r>
              <a:rPr lang="en-US" sz="2100" baseline="30000" dirty="0"/>
              <a:t>4 </a:t>
            </a:r>
            <a:r>
              <a:rPr lang="en-US" sz="2100" dirty="0"/>
              <a:t>y</a:t>
            </a:r>
            <a:r>
              <a:rPr lang="en-US" sz="2100" baseline="30000" dirty="0"/>
              <a:t>2</a:t>
            </a:r>
            <a:r>
              <a:rPr lang="en-US" sz="2100" dirty="0"/>
              <a:t> + 10 x</a:t>
            </a:r>
            <a:r>
              <a:rPr lang="en-US" sz="2100" baseline="30000" dirty="0"/>
              <a:t>3</a:t>
            </a:r>
            <a:r>
              <a:rPr lang="en-US" sz="2100" dirty="0"/>
              <a:t> y</a:t>
            </a:r>
            <a:r>
              <a:rPr lang="en-US" sz="2100" baseline="30000" dirty="0"/>
              <a:t>3 </a:t>
            </a:r>
            <a:r>
              <a:rPr lang="en-US" sz="2100" dirty="0"/>
              <a:t>+ 10 x</a:t>
            </a:r>
            <a:r>
              <a:rPr lang="en-US" sz="2100" baseline="30000" dirty="0"/>
              <a:t>2</a:t>
            </a:r>
            <a:r>
              <a:rPr lang="en-US" sz="2100" dirty="0"/>
              <a:t> y</a:t>
            </a:r>
            <a:r>
              <a:rPr lang="en-US" sz="2100" baseline="30000" dirty="0"/>
              <a:t>4 </a:t>
            </a:r>
            <a:r>
              <a:rPr lang="en-US" sz="2100" dirty="0"/>
              <a:t>+ 5 x y</a:t>
            </a:r>
            <a:r>
              <a:rPr lang="en-US" sz="2100" baseline="30000" dirty="0"/>
              <a:t>5</a:t>
            </a:r>
            <a:r>
              <a:rPr lang="en-US" sz="2100" dirty="0"/>
              <a:t> + y</a:t>
            </a:r>
            <a:r>
              <a:rPr lang="en-US" sz="2100" baseline="30000" dirty="0"/>
              <a:t>6</a:t>
            </a:r>
            <a:r>
              <a:rPr lang="en-US" sz="2100" dirty="0"/>
              <a:t>)</a:t>
            </a:r>
          </a:p>
          <a:p>
            <a:endParaRPr lang="en-US" sz="2100" dirty="0"/>
          </a:p>
          <a:p>
            <a:r>
              <a:rPr lang="en-US" sz="2100" dirty="0"/>
              <a:t>	=     x</a:t>
            </a:r>
            <a:r>
              <a:rPr lang="en-US" sz="2100" baseline="30000" dirty="0"/>
              <a:t>6</a:t>
            </a:r>
            <a:r>
              <a:rPr lang="en-US" sz="2100" dirty="0"/>
              <a:t> + 5 x</a:t>
            </a:r>
            <a:r>
              <a:rPr lang="en-US" sz="2100" baseline="30000" dirty="0"/>
              <a:t>5 </a:t>
            </a:r>
            <a:r>
              <a:rPr lang="en-US" sz="2100" dirty="0"/>
              <a:t>y + 10 x</a:t>
            </a:r>
            <a:r>
              <a:rPr lang="en-US" sz="2100" baseline="30000" dirty="0"/>
              <a:t>4</a:t>
            </a:r>
            <a:r>
              <a:rPr lang="en-US" sz="2100" dirty="0"/>
              <a:t> y</a:t>
            </a:r>
            <a:r>
              <a:rPr lang="en-US" sz="2100" baseline="30000" dirty="0"/>
              <a:t>2 </a:t>
            </a:r>
            <a:r>
              <a:rPr lang="en-US" sz="2100" dirty="0"/>
              <a:t>+ 10 x</a:t>
            </a:r>
            <a:r>
              <a:rPr lang="en-US" sz="2100" baseline="30000" dirty="0"/>
              <a:t>3</a:t>
            </a:r>
            <a:r>
              <a:rPr lang="en-US" sz="2100" dirty="0"/>
              <a:t> y</a:t>
            </a:r>
            <a:r>
              <a:rPr lang="en-US" sz="2100" baseline="30000" dirty="0"/>
              <a:t>3  </a:t>
            </a:r>
            <a:r>
              <a:rPr lang="en-US" sz="2100" dirty="0"/>
              <a:t>+   5 x</a:t>
            </a:r>
            <a:r>
              <a:rPr lang="en-US" sz="2100" baseline="30000" dirty="0"/>
              <a:t>2</a:t>
            </a:r>
            <a:r>
              <a:rPr lang="en-US" sz="2100" dirty="0"/>
              <a:t> y</a:t>
            </a:r>
            <a:r>
              <a:rPr lang="en-US" sz="2100" baseline="30000" dirty="0"/>
              <a:t>4</a:t>
            </a:r>
            <a:r>
              <a:rPr lang="en-US" sz="2100" dirty="0"/>
              <a:t>  +    x y</a:t>
            </a:r>
            <a:r>
              <a:rPr lang="en-US" sz="2100" baseline="30000" dirty="0"/>
              <a:t>5</a:t>
            </a:r>
            <a:r>
              <a:rPr lang="en-US" sz="2100" dirty="0"/>
              <a:t> </a:t>
            </a:r>
          </a:p>
          <a:p>
            <a:r>
              <a:rPr lang="en-US" sz="2100" dirty="0"/>
              <a:t>	            +   x</a:t>
            </a:r>
            <a:r>
              <a:rPr lang="en-US" sz="2100" baseline="30000" dirty="0"/>
              <a:t>5</a:t>
            </a:r>
            <a:r>
              <a:rPr lang="en-US" sz="2100" dirty="0"/>
              <a:t> y +  5 x</a:t>
            </a:r>
            <a:r>
              <a:rPr lang="en-US" sz="2100" baseline="30000" dirty="0"/>
              <a:t>4 </a:t>
            </a:r>
            <a:r>
              <a:rPr lang="en-US" sz="2100" dirty="0"/>
              <a:t>y</a:t>
            </a:r>
            <a:r>
              <a:rPr lang="en-US" sz="2100" baseline="30000" dirty="0"/>
              <a:t>2</a:t>
            </a:r>
            <a:r>
              <a:rPr lang="en-US" sz="2100" dirty="0"/>
              <a:t>   + 10 x</a:t>
            </a:r>
            <a:r>
              <a:rPr lang="en-US" sz="2100" baseline="30000" dirty="0"/>
              <a:t>3</a:t>
            </a:r>
            <a:r>
              <a:rPr lang="en-US" sz="2100" dirty="0"/>
              <a:t> y</a:t>
            </a:r>
            <a:r>
              <a:rPr lang="en-US" sz="2100" baseline="30000" dirty="0"/>
              <a:t>3  </a:t>
            </a:r>
            <a:r>
              <a:rPr lang="en-US" sz="2100" dirty="0"/>
              <a:t>+ 10 x</a:t>
            </a:r>
            <a:r>
              <a:rPr lang="en-US" sz="2100" baseline="30000" dirty="0"/>
              <a:t>2</a:t>
            </a:r>
            <a:r>
              <a:rPr lang="en-US" sz="2100" dirty="0"/>
              <a:t> y</a:t>
            </a:r>
            <a:r>
              <a:rPr lang="en-US" sz="2100" baseline="30000" dirty="0"/>
              <a:t>4  </a:t>
            </a:r>
            <a:r>
              <a:rPr lang="en-US" sz="2100" dirty="0"/>
              <a:t>+ 5 x y</a:t>
            </a:r>
            <a:r>
              <a:rPr lang="en-US" sz="2100" baseline="30000" dirty="0"/>
              <a:t>5</a:t>
            </a:r>
            <a:r>
              <a:rPr lang="en-US" sz="2100" dirty="0"/>
              <a:t> + y</a:t>
            </a:r>
            <a:r>
              <a:rPr lang="en-US" sz="2100" baseline="30000" dirty="0"/>
              <a:t>6 </a:t>
            </a:r>
          </a:p>
          <a:p>
            <a:endParaRPr lang="en-US" sz="2100" baseline="30000" dirty="0"/>
          </a:p>
          <a:p>
            <a:r>
              <a:rPr lang="en-US" sz="2100" baseline="30000" dirty="0"/>
              <a:t>	</a:t>
            </a:r>
            <a:r>
              <a:rPr lang="en-US" sz="2100" dirty="0"/>
              <a:t>=     x</a:t>
            </a:r>
            <a:r>
              <a:rPr lang="en-US" sz="2100" baseline="30000" dirty="0"/>
              <a:t>6</a:t>
            </a:r>
            <a:r>
              <a:rPr lang="en-US" sz="2100" dirty="0"/>
              <a:t> + (5+1) x</a:t>
            </a:r>
            <a:r>
              <a:rPr lang="en-US" sz="2100" baseline="30000" dirty="0"/>
              <a:t>5 </a:t>
            </a:r>
            <a:r>
              <a:rPr lang="en-US" sz="2100" dirty="0"/>
              <a:t>y + (10+5) x</a:t>
            </a:r>
            <a:r>
              <a:rPr lang="en-US" sz="2100" baseline="30000" dirty="0"/>
              <a:t>4</a:t>
            </a:r>
            <a:r>
              <a:rPr lang="en-US" sz="2100" dirty="0"/>
              <a:t> y</a:t>
            </a:r>
            <a:r>
              <a:rPr lang="en-US" sz="2100" baseline="30000" dirty="0"/>
              <a:t>2 </a:t>
            </a:r>
            <a:r>
              <a:rPr lang="en-US" sz="2100" dirty="0"/>
              <a:t>+ (10+10) x</a:t>
            </a:r>
            <a:r>
              <a:rPr lang="en-US" sz="2100" baseline="30000" dirty="0"/>
              <a:t>3</a:t>
            </a:r>
            <a:r>
              <a:rPr lang="en-US" sz="2100" dirty="0"/>
              <a:t> y</a:t>
            </a:r>
            <a:r>
              <a:rPr lang="en-US" sz="2100" baseline="30000" dirty="0"/>
              <a:t>3  </a:t>
            </a:r>
            <a:r>
              <a:rPr lang="en-US" sz="2100" dirty="0"/>
              <a:t>+  (5+10) x</a:t>
            </a:r>
            <a:r>
              <a:rPr lang="en-US" sz="2100" baseline="30000" dirty="0"/>
              <a:t>2</a:t>
            </a:r>
            <a:r>
              <a:rPr lang="en-US" sz="2100" dirty="0"/>
              <a:t> y</a:t>
            </a:r>
            <a:r>
              <a:rPr lang="en-US" sz="2100" baseline="30000" dirty="0"/>
              <a:t>4</a:t>
            </a:r>
            <a:r>
              <a:rPr lang="en-US" sz="2100" dirty="0"/>
              <a:t>  + (1+5) x y</a:t>
            </a:r>
            <a:r>
              <a:rPr lang="en-US" sz="2100" baseline="30000" dirty="0"/>
              <a:t>5</a:t>
            </a:r>
            <a:r>
              <a:rPr lang="en-US" sz="2100" dirty="0"/>
              <a:t> + y</a:t>
            </a:r>
            <a:r>
              <a:rPr lang="en-US" sz="2100" baseline="30000" dirty="0"/>
              <a:t>6</a:t>
            </a:r>
            <a:r>
              <a:rPr lang="en-US" sz="2100" dirty="0"/>
              <a:t> </a:t>
            </a:r>
          </a:p>
          <a:p>
            <a:endParaRPr lang="en-US" sz="2100" dirty="0"/>
          </a:p>
          <a:p>
            <a:r>
              <a:rPr lang="en-US" sz="2100" baseline="30000" dirty="0"/>
              <a:t>	</a:t>
            </a:r>
            <a:r>
              <a:rPr lang="en-US" sz="2100" dirty="0"/>
              <a:t>=     x</a:t>
            </a:r>
            <a:r>
              <a:rPr lang="en-US" sz="2100" baseline="30000" dirty="0"/>
              <a:t>6</a:t>
            </a:r>
            <a:r>
              <a:rPr lang="en-US" sz="2100" dirty="0"/>
              <a:t> + 6 x</a:t>
            </a:r>
            <a:r>
              <a:rPr lang="en-US" sz="2100" baseline="30000" dirty="0"/>
              <a:t>5 </a:t>
            </a:r>
            <a:r>
              <a:rPr lang="en-US" sz="2100" dirty="0"/>
              <a:t>y + 15 x</a:t>
            </a:r>
            <a:r>
              <a:rPr lang="en-US" sz="2100" baseline="30000" dirty="0"/>
              <a:t>4</a:t>
            </a:r>
            <a:r>
              <a:rPr lang="en-US" sz="2100" dirty="0"/>
              <a:t> y</a:t>
            </a:r>
            <a:r>
              <a:rPr lang="en-US" sz="2100" baseline="30000" dirty="0"/>
              <a:t>2 </a:t>
            </a:r>
            <a:r>
              <a:rPr lang="en-US" sz="2100" dirty="0"/>
              <a:t>+ 20 x</a:t>
            </a:r>
            <a:r>
              <a:rPr lang="en-US" sz="2100" baseline="30000" dirty="0"/>
              <a:t>3</a:t>
            </a:r>
            <a:r>
              <a:rPr lang="en-US" sz="2100" dirty="0"/>
              <a:t> y</a:t>
            </a:r>
            <a:r>
              <a:rPr lang="en-US" sz="2100" baseline="30000" dirty="0"/>
              <a:t>3  </a:t>
            </a:r>
            <a:r>
              <a:rPr lang="en-US" sz="2100" dirty="0"/>
              <a:t>+  15 x</a:t>
            </a:r>
            <a:r>
              <a:rPr lang="en-US" sz="2100" baseline="30000" dirty="0"/>
              <a:t>2</a:t>
            </a:r>
            <a:r>
              <a:rPr lang="en-US" sz="2100" dirty="0"/>
              <a:t> y</a:t>
            </a:r>
            <a:r>
              <a:rPr lang="en-US" sz="2100" baseline="30000" dirty="0"/>
              <a:t>4</a:t>
            </a:r>
            <a:r>
              <a:rPr lang="en-US" sz="2100" dirty="0"/>
              <a:t>  + 6 x y</a:t>
            </a:r>
            <a:r>
              <a:rPr lang="en-US" sz="2100" baseline="30000" dirty="0"/>
              <a:t>5</a:t>
            </a:r>
            <a:r>
              <a:rPr lang="en-US" sz="2100" dirty="0"/>
              <a:t> + y</a:t>
            </a:r>
            <a:r>
              <a:rPr lang="en-US" sz="2100" baseline="30000" dirty="0"/>
              <a:t>6</a:t>
            </a:r>
            <a:endParaRPr lang="en-US" sz="2100" dirty="0"/>
          </a:p>
        </p:txBody>
      </p:sp>
      <p:sp>
        <p:nvSpPr>
          <p:cNvPr id="2" name="Slide Number Placeholder 1">
            <a:extLst>
              <a:ext uri="{FF2B5EF4-FFF2-40B4-BE49-F238E27FC236}">
                <a16:creationId xmlns:a16="http://schemas.microsoft.com/office/drawing/2014/main" id="{8FB5B041-40C8-431E-8288-E452B0BF6FAC}"/>
              </a:ext>
            </a:extLst>
          </p:cNvPr>
          <p:cNvSpPr>
            <a:spLocks noGrp="1"/>
          </p:cNvSpPr>
          <p:nvPr>
            <p:ph type="sldNum" sz="quarter" idx="12"/>
          </p:nvPr>
        </p:nvSpPr>
        <p:spPr/>
        <p:txBody>
          <a:bodyPr/>
          <a:lstStyle/>
          <a:p>
            <a:fld id="{EB480566-E5A3-49BF-82EA-4C4B115FBFF6}" type="slidenum">
              <a:rPr lang="en-US" smtClean="0"/>
              <a:t>160</a:t>
            </a:fld>
            <a:endParaRPr lang="en-US"/>
          </a:p>
        </p:txBody>
      </p:sp>
    </p:spTree>
    <p:extLst>
      <p:ext uri="{BB962C8B-B14F-4D97-AF65-F5344CB8AC3E}">
        <p14:creationId xmlns:p14="http://schemas.microsoft.com/office/powerpoint/2010/main" val="264936815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8FB3A-6642-4726-BD16-B98260CC9C93}"/>
              </a:ext>
            </a:extLst>
          </p:cNvPr>
          <p:cNvSpPr>
            <a:spLocks noGrp="1"/>
          </p:cNvSpPr>
          <p:nvPr>
            <p:ph type="title"/>
          </p:nvPr>
        </p:nvSpPr>
        <p:spPr>
          <a:xfrm>
            <a:off x="190130" y="136525"/>
            <a:ext cx="10515600" cy="673562"/>
          </a:xfrm>
        </p:spPr>
        <p:txBody>
          <a:bodyPr>
            <a:normAutofit fontScale="90000"/>
          </a:bodyPr>
          <a:lstStyle/>
          <a:p>
            <a:r>
              <a:rPr lang="en-US" b="1" dirty="0">
                <a:solidFill>
                  <a:srgbClr val="FF0000"/>
                </a:solidFill>
              </a:rPr>
              <a:t>Pascal’s Identity: Often write </a:t>
            </a:r>
            <a:r>
              <a:rPr lang="en-US" b="1" dirty="0" err="1">
                <a:solidFill>
                  <a:srgbClr val="FF0000"/>
                </a:solidFill>
              </a:rPr>
              <a:t>nCk</a:t>
            </a:r>
            <a:r>
              <a:rPr lang="en-US" b="1" dirty="0">
                <a:solidFill>
                  <a:srgbClr val="FF0000"/>
                </a:solidFill>
              </a:rPr>
              <a:t> as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7041111-5B5C-42E4-B870-ED33B5EECD4A}"/>
                  </a:ext>
                </a:extLst>
              </p:cNvPr>
              <p:cNvSpPr>
                <a:spLocks noGrp="1"/>
              </p:cNvSpPr>
              <p:nvPr>
                <p:ph idx="1"/>
              </p:nvPr>
            </p:nvSpPr>
            <p:spPr>
              <a:xfrm>
                <a:off x="190130" y="810087"/>
                <a:ext cx="11811740" cy="5911388"/>
              </a:xfrm>
            </p:spPr>
            <p:txBody>
              <a:bodyPr>
                <a:normAutofit fontScale="92500" lnSpcReduction="10000"/>
              </a:bodyPr>
              <a:lstStyle/>
              <a:p>
                <a:pPr marL="0" indent="0">
                  <a:buNone/>
                </a:pPr>
                <a:r>
                  <a:rPr lang="en-US" dirty="0"/>
                  <a:t>Rather than doing algebra, we can tell a story involving </a:t>
                </a:r>
                <a:r>
                  <a:rPr lang="en-US" dirty="0" err="1"/>
                  <a:t>nCr’s</a:t>
                </a:r>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Why is this true? Note have n+1 fans and must choose k, order doesn’t matter.</a:t>
                </a:r>
              </a:p>
              <a:p>
                <a:pPr marL="0" indent="0">
                  <a:buNone/>
                </a:pPr>
                <a:r>
                  <a:rPr lang="en-US" dirty="0"/>
                  <a:t>Left: There are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r>
                              <a:rPr lang="en-US" b="0" i="1" smtClean="0">
                                <a:latin typeface="Cambria Math" panose="02040503050406030204" pitchFamily="18" charset="0"/>
                              </a:rPr>
                              <m:t>+1</m:t>
                            </m:r>
                          </m:den>
                        </m:f>
                      </m:e>
                    </m:d>
                    <m:r>
                      <a:rPr lang="en-US" b="0" i="1" smtClean="0">
                        <a:latin typeface="Cambria Math" panose="02040503050406030204" pitchFamily="18" charset="0"/>
                      </a:rPr>
                      <m:t> </m:t>
                    </m:r>
                  </m:oMath>
                </a14:m>
                <a:r>
                  <a:rPr lang="en-US" dirty="0"/>
                  <a:t>ways to choose k+1 people from n.</a:t>
                </a:r>
              </a:p>
              <a:p>
                <a:pPr marL="0" indent="0">
                  <a:buNone/>
                </a:pPr>
                <a:r>
                  <a:rPr lang="en-US" dirty="0"/>
                  <a:t>Right: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0</m:t>
                            </m:r>
                          </m:den>
                        </m:f>
                      </m:e>
                    </m:d>
                  </m:oMath>
                </a14:m>
                <a:r>
                  <a:rPr lang="en-US" dirty="0"/>
                  <a:t> way not to take the Yankee fan, then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𝑘</m:t>
                            </m:r>
                          </m:den>
                        </m:f>
                      </m:e>
                    </m:d>
                  </m:oMath>
                </a14:m>
                <a:r>
                  <a:rPr lang="en-US" dirty="0"/>
                  <a:t> ways to choose k Sox fans, and second term is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i="1">
                                <a:latin typeface="Cambria Math" panose="02040503050406030204" pitchFamily="18" charset="0"/>
                              </a:rPr>
                              <m:t>1</m:t>
                            </m:r>
                          </m:den>
                        </m:f>
                      </m:e>
                    </m:d>
                  </m:oMath>
                </a14:m>
                <a:r>
                  <a:rPr lang="en-US" dirty="0"/>
                  <a:t> way to choose the Yankee fan, and then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𝑘</m:t>
                            </m:r>
                            <m:r>
                              <a:rPr lang="en-US" b="0" i="1" smtClean="0">
                                <a:latin typeface="Cambria Math" panose="02040503050406030204" pitchFamily="18" charset="0"/>
                              </a:rPr>
                              <m:t>−</m:t>
                            </m:r>
                            <m:r>
                              <a:rPr lang="en-US" i="1">
                                <a:latin typeface="Cambria Math" panose="02040503050406030204" pitchFamily="18" charset="0"/>
                              </a:rPr>
                              <m:t>1</m:t>
                            </m:r>
                          </m:den>
                        </m:f>
                      </m:e>
                    </m:d>
                  </m:oMath>
                </a14:m>
                <a:r>
                  <a:rPr lang="en-US" dirty="0"/>
                  <a:t> ways to choose k-1 Sox fans (so again have k fans overall).</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A7041111-5B5C-42E4-B870-ED33B5EECD4A}"/>
                  </a:ext>
                </a:extLst>
              </p:cNvPr>
              <p:cNvSpPr>
                <a:spLocks noGrp="1" noRot="1" noChangeAspect="1" noMove="1" noResize="1" noEditPoints="1" noAdjustHandles="1" noChangeArrowheads="1" noChangeShapeType="1" noTextEdit="1"/>
              </p:cNvSpPr>
              <p:nvPr>
                <p:ph idx="1"/>
              </p:nvPr>
            </p:nvSpPr>
            <p:spPr>
              <a:xfrm>
                <a:off x="190130" y="810087"/>
                <a:ext cx="11811740" cy="5911388"/>
              </a:xfrm>
              <a:blipFill>
                <a:blip r:embed="rId2"/>
                <a:stretch>
                  <a:fillRect l="-929" t="-2062"/>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EF2C5148-ED16-41AC-BD89-67E018DC9A3D}"/>
              </a:ext>
            </a:extLst>
          </p:cNvPr>
          <p:cNvPicPr>
            <a:picLocks noChangeAspect="1"/>
          </p:cNvPicPr>
          <p:nvPr/>
        </p:nvPicPr>
        <p:blipFill>
          <a:blip r:embed="rId3"/>
          <a:stretch>
            <a:fillRect/>
          </a:stretch>
        </p:blipFill>
        <p:spPr>
          <a:xfrm>
            <a:off x="2303778" y="1164290"/>
            <a:ext cx="7140559" cy="2949196"/>
          </a:xfrm>
          <a:prstGeom prst="rect">
            <a:avLst/>
          </a:prstGeom>
        </p:spPr>
      </p:pic>
      <p:pic>
        <p:nvPicPr>
          <p:cNvPr id="10" name="Picture 9">
            <a:extLst>
              <a:ext uri="{FF2B5EF4-FFF2-40B4-BE49-F238E27FC236}">
                <a16:creationId xmlns:a16="http://schemas.microsoft.com/office/drawing/2014/main" id="{7DC8905C-D2B3-40AC-9D7E-42DE5A8DBC65}"/>
              </a:ext>
            </a:extLst>
          </p:cNvPr>
          <p:cNvPicPr>
            <a:picLocks noChangeAspect="1"/>
          </p:cNvPicPr>
          <p:nvPr/>
        </p:nvPicPr>
        <p:blipFill>
          <a:blip r:embed="rId4"/>
          <a:stretch>
            <a:fillRect/>
          </a:stretch>
        </p:blipFill>
        <p:spPr>
          <a:xfrm>
            <a:off x="7469727" y="48087"/>
            <a:ext cx="590550" cy="762000"/>
          </a:xfrm>
          <a:prstGeom prst="rect">
            <a:avLst/>
          </a:prstGeom>
        </p:spPr>
      </p:pic>
      <p:sp>
        <p:nvSpPr>
          <p:cNvPr id="11" name="Slide Number Placeholder 10">
            <a:extLst>
              <a:ext uri="{FF2B5EF4-FFF2-40B4-BE49-F238E27FC236}">
                <a16:creationId xmlns:a16="http://schemas.microsoft.com/office/drawing/2014/main" id="{B4699215-B052-4895-8705-E1338A6B665B}"/>
              </a:ext>
            </a:extLst>
          </p:cNvPr>
          <p:cNvSpPr>
            <a:spLocks noGrp="1"/>
          </p:cNvSpPr>
          <p:nvPr>
            <p:ph type="sldNum" sz="quarter" idx="12"/>
          </p:nvPr>
        </p:nvSpPr>
        <p:spPr/>
        <p:txBody>
          <a:bodyPr/>
          <a:lstStyle/>
          <a:p>
            <a:fld id="{EB480566-E5A3-49BF-82EA-4C4B115FBFF6}" type="slidenum">
              <a:rPr lang="en-US" smtClean="0"/>
              <a:t>161</a:t>
            </a:fld>
            <a:endParaRPr lang="en-US"/>
          </a:p>
        </p:txBody>
      </p:sp>
    </p:spTree>
    <p:extLst>
      <p:ext uri="{BB962C8B-B14F-4D97-AF65-F5344CB8AC3E}">
        <p14:creationId xmlns:p14="http://schemas.microsoft.com/office/powerpoint/2010/main" val="117484610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8FB3A-6642-4726-BD16-B98260CC9C93}"/>
              </a:ext>
            </a:extLst>
          </p:cNvPr>
          <p:cNvSpPr>
            <a:spLocks noGrp="1"/>
          </p:cNvSpPr>
          <p:nvPr>
            <p:ph type="title"/>
          </p:nvPr>
        </p:nvSpPr>
        <p:spPr/>
        <p:txBody>
          <a:bodyPr/>
          <a:lstStyle/>
          <a:p>
            <a:r>
              <a:rPr lang="en-US" b="1" dirty="0">
                <a:solidFill>
                  <a:srgbClr val="FF0000"/>
                </a:solidFill>
              </a:rPr>
              <a:t>Pascal’s Triangle</a:t>
            </a:r>
          </a:p>
        </p:txBody>
      </p:sp>
      <p:pic>
        <p:nvPicPr>
          <p:cNvPr id="12" name="Content Placeholder 11">
            <a:extLst>
              <a:ext uri="{FF2B5EF4-FFF2-40B4-BE49-F238E27FC236}">
                <a16:creationId xmlns:a16="http://schemas.microsoft.com/office/drawing/2014/main" id="{16F8B4C9-C4FF-41EB-AB33-DB29447CB3EA}"/>
              </a:ext>
            </a:extLst>
          </p:cNvPr>
          <p:cNvPicPr>
            <a:picLocks noGrp="1" noChangeAspect="1"/>
          </p:cNvPicPr>
          <p:nvPr>
            <p:ph idx="1"/>
          </p:nvPr>
        </p:nvPicPr>
        <p:blipFill>
          <a:blip r:embed="rId2"/>
          <a:stretch>
            <a:fillRect/>
          </a:stretch>
        </p:blipFill>
        <p:spPr>
          <a:xfrm>
            <a:off x="903441" y="1382427"/>
            <a:ext cx="5591175" cy="390525"/>
          </a:xfrm>
          <a:prstGeom prst="rect">
            <a:avLst/>
          </a:prstGeom>
        </p:spPr>
      </p:pic>
      <p:pic>
        <p:nvPicPr>
          <p:cNvPr id="13" name="Picture 12">
            <a:extLst>
              <a:ext uri="{FF2B5EF4-FFF2-40B4-BE49-F238E27FC236}">
                <a16:creationId xmlns:a16="http://schemas.microsoft.com/office/drawing/2014/main" id="{1C9DDEB3-99B0-467C-B32C-6AC42B7495A0}"/>
              </a:ext>
            </a:extLst>
          </p:cNvPr>
          <p:cNvPicPr>
            <a:picLocks noChangeAspect="1"/>
          </p:cNvPicPr>
          <p:nvPr/>
        </p:nvPicPr>
        <p:blipFill>
          <a:blip r:embed="rId3"/>
          <a:stretch>
            <a:fillRect/>
          </a:stretch>
        </p:blipFill>
        <p:spPr>
          <a:xfrm>
            <a:off x="903441" y="2163970"/>
            <a:ext cx="7582557" cy="2530059"/>
          </a:xfrm>
          <a:prstGeom prst="rect">
            <a:avLst/>
          </a:prstGeom>
        </p:spPr>
      </p:pic>
      <p:sp>
        <p:nvSpPr>
          <p:cNvPr id="3" name="Slide Number Placeholder 2">
            <a:extLst>
              <a:ext uri="{FF2B5EF4-FFF2-40B4-BE49-F238E27FC236}">
                <a16:creationId xmlns:a16="http://schemas.microsoft.com/office/drawing/2014/main" id="{4E5F65AE-9AF4-4786-A3EC-FD327D550370}"/>
              </a:ext>
            </a:extLst>
          </p:cNvPr>
          <p:cNvSpPr>
            <a:spLocks noGrp="1"/>
          </p:cNvSpPr>
          <p:nvPr>
            <p:ph type="sldNum" sz="quarter" idx="12"/>
          </p:nvPr>
        </p:nvSpPr>
        <p:spPr/>
        <p:txBody>
          <a:bodyPr/>
          <a:lstStyle/>
          <a:p>
            <a:fld id="{EB480566-E5A3-49BF-82EA-4C4B115FBFF6}" type="slidenum">
              <a:rPr lang="en-US" smtClean="0"/>
              <a:t>162</a:t>
            </a:fld>
            <a:endParaRPr lang="en-US"/>
          </a:p>
        </p:txBody>
      </p:sp>
    </p:spTree>
    <p:extLst>
      <p:ext uri="{BB962C8B-B14F-4D97-AF65-F5344CB8AC3E}">
        <p14:creationId xmlns:p14="http://schemas.microsoft.com/office/powerpoint/2010/main" val="153466924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8FB3A-6642-4726-BD16-B98260CC9C93}"/>
              </a:ext>
            </a:extLst>
          </p:cNvPr>
          <p:cNvSpPr>
            <a:spLocks noGrp="1"/>
          </p:cNvSpPr>
          <p:nvPr>
            <p:ph type="title"/>
          </p:nvPr>
        </p:nvSpPr>
        <p:spPr/>
        <p:txBody>
          <a:bodyPr/>
          <a:lstStyle/>
          <a:p>
            <a:r>
              <a:rPr lang="en-US" b="1" dirty="0">
                <a:solidFill>
                  <a:srgbClr val="FF0000"/>
                </a:solidFill>
              </a:rPr>
              <a:t>Pascal’s Triangle</a:t>
            </a:r>
          </a:p>
        </p:txBody>
      </p:sp>
      <p:pic>
        <p:nvPicPr>
          <p:cNvPr id="12" name="Content Placeholder 11">
            <a:extLst>
              <a:ext uri="{FF2B5EF4-FFF2-40B4-BE49-F238E27FC236}">
                <a16:creationId xmlns:a16="http://schemas.microsoft.com/office/drawing/2014/main" id="{16F8B4C9-C4FF-41EB-AB33-DB29447CB3EA}"/>
              </a:ext>
            </a:extLst>
          </p:cNvPr>
          <p:cNvPicPr>
            <a:picLocks noGrp="1" noChangeAspect="1"/>
          </p:cNvPicPr>
          <p:nvPr>
            <p:ph idx="1"/>
          </p:nvPr>
        </p:nvPicPr>
        <p:blipFill>
          <a:blip r:embed="rId2"/>
          <a:stretch>
            <a:fillRect/>
          </a:stretch>
        </p:blipFill>
        <p:spPr>
          <a:xfrm>
            <a:off x="903441" y="1382427"/>
            <a:ext cx="5591175" cy="390525"/>
          </a:xfrm>
          <a:prstGeom prst="rect">
            <a:avLst/>
          </a:prstGeom>
        </p:spPr>
      </p:pic>
      <p:pic>
        <p:nvPicPr>
          <p:cNvPr id="3" name="Picture 2">
            <a:extLst>
              <a:ext uri="{FF2B5EF4-FFF2-40B4-BE49-F238E27FC236}">
                <a16:creationId xmlns:a16="http://schemas.microsoft.com/office/drawing/2014/main" id="{142251B2-2BBF-48B1-B8C9-4E5E783AF6A2}"/>
              </a:ext>
            </a:extLst>
          </p:cNvPr>
          <p:cNvPicPr>
            <a:picLocks noChangeAspect="1"/>
          </p:cNvPicPr>
          <p:nvPr/>
        </p:nvPicPr>
        <p:blipFill>
          <a:blip r:embed="rId3"/>
          <a:stretch>
            <a:fillRect/>
          </a:stretch>
        </p:blipFill>
        <p:spPr>
          <a:xfrm>
            <a:off x="903441" y="2118354"/>
            <a:ext cx="7574936" cy="3810330"/>
          </a:xfrm>
          <a:prstGeom prst="rect">
            <a:avLst/>
          </a:prstGeom>
        </p:spPr>
      </p:pic>
      <p:sp>
        <p:nvSpPr>
          <p:cNvPr id="5" name="Slide Number Placeholder 4">
            <a:extLst>
              <a:ext uri="{FF2B5EF4-FFF2-40B4-BE49-F238E27FC236}">
                <a16:creationId xmlns:a16="http://schemas.microsoft.com/office/drawing/2014/main" id="{8DDFDDAE-5A3B-4D42-97F5-1191950199F2}"/>
              </a:ext>
            </a:extLst>
          </p:cNvPr>
          <p:cNvSpPr>
            <a:spLocks noGrp="1"/>
          </p:cNvSpPr>
          <p:nvPr>
            <p:ph type="sldNum" sz="quarter" idx="12"/>
          </p:nvPr>
        </p:nvSpPr>
        <p:spPr/>
        <p:txBody>
          <a:bodyPr/>
          <a:lstStyle/>
          <a:p>
            <a:fld id="{EB480566-E5A3-49BF-82EA-4C4B115FBFF6}" type="slidenum">
              <a:rPr lang="en-US" smtClean="0"/>
              <a:t>163</a:t>
            </a:fld>
            <a:endParaRPr lang="en-US"/>
          </a:p>
        </p:txBody>
      </p:sp>
    </p:spTree>
    <p:extLst>
      <p:ext uri="{BB962C8B-B14F-4D97-AF65-F5344CB8AC3E}">
        <p14:creationId xmlns:p14="http://schemas.microsoft.com/office/powerpoint/2010/main" val="12450132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8FB3A-6642-4726-BD16-B98260CC9C93}"/>
              </a:ext>
            </a:extLst>
          </p:cNvPr>
          <p:cNvSpPr>
            <a:spLocks noGrp="1"/>
          </p:cNvSpPr>
          <p:nvPr>
            <p:ph type="title"/>
          </p:nvPr>
        </p:nvSpPr>
        <p:spPr/>
        <p:txBody>
          <a:bodyPr/>
          <a:lstStyle/>
          <a:p>
            <a:r>
              <a:rPr lang="en-US" b="1" dirty="0">
                <a:solidFill>
                  <a:srgbClr val="FF0000"/>
                </a:solidFill>
              </a:rPr>
              <a:t>Pascal’s Triangle</a:t>
            </a:r>
          </a:p>
        </p:txBody>
      </p:sp>
      <p:pic>
        <p:nvPicPr>
          <p:cNvPr id="7" name="Picture 6">
            <a:extLst>
              <a:ext uri="{FF2B5EF4-FFF2-40B4-BE49-F238E27FC236}">
                <a16:creationId xmlns:a16="http://schemas.microsoft.com/office/drawing/2014/main" id="{8F606FC9-EB1E-458E-A4B2-0A0CCDA4B776}"/>
              </a:ext>
            </a:extLst>
          </p:cNvPr>
          <p:cNvPicPr>
            <a:picLocks noChangeAspect="1"/>
          </p:cNvPicPr>
          <p:nvPr/>
        </p:nvPicPr>
        <p:blipFill>
          <a:blip r:embed="rId2"/>
          <a:stretch>
            <a:fillRect/>
          </a:stretch>
        </p:blipFill>
        <p:spPr>
          <a:xfrm>
            <a:off x="1532573" y="1358284"/>
            <a:ext cx="8809912" cy="3997616"/>
          </a:xfrm>
          <a:prstGeom prst="rect">
            <a:avLst/>
          </a:prstGeom>
        </p:spPr>
      </p:pic>
      <p:sp>
        <p:nvSpPr>
          <p:cNvPr id="9" name="TextBox 8">
            <a:extLst>
              <a:ext uri="{FF2B5EF4-FFF2-40B4-BE49-F238E27FC236}">
                <a16:creationId xmlns:a16="http://schemas.microsoft.com/office/drawing/2014/main" id="{E1AB2E7F-2EC2-4734-B117-AD05118351C7}"/>
              </a:ext>
            </a:extLst>
          </p:cNvPr>
          <p:cNvSpPr txBox="1"/>
          <p:nvPr/>
        </p:nvSpPr>
        <p:spPr>
          <a:xfrm>
            <a:off x="1074198" y="5468645"/>
            <a:ext cx="10191565" cy="477054"/>
          </a:xfrm>
          <a:prstGeom prst="rect">
            <a:avLst/>
          </a:prstGeom>
          <a:noFill/>
        </p:spPr>
        <p:txBody>
          <a:bodyPr wrap="square" rtlCol="0">
            <a:spAutoFit/>
          </a:bodyPr>
          <a:lstStyle/>
          <a:p>
            <a:r>
              <a:rPr lang="en-US" sz="2500" dirty="0">
                <a:solidFill>
                  <a:srgbClr val="0000FF"/>
                </a:solidFill>
                <a:latin typeface="Courier"/>
              </a:rPr>
              <a:t>https://www.youtube.com/watch?v=tt4_4YajqRM </a:t>
            </a:r>
            <a:r>
              <a:rPr lang="en-US" sz="2500" dirty="0">
                <a:solidFill>
                  <a:srgbClr val="000000"/>
                </a:solidFill>
                <a:latin typeface="Arial" panose="020B0604020202020204" pitchFamily="34" charset="0"/>
              </a:rPr>
              <a:t>(start 1:35)</a:t>
            </a:r>
          </a:p>
        </p:txBody>
      </p:sp>
      <p:sp>
        <p:nvSpPr>
          <p:cNvPr id="3" name="Slide Number Placeholder 2">
            <a:extLst>
              <a:ext uri="{FF2B5EF4-FFF2-40B4-BE49-F238E27FC236}">
                <a16:creationId xmlns:a16="http://schemas.microsoft.com/office/drawing/2014/main" id="{A0E36463-3968-443F-8ED5-DC2D81CBF26F}"/>
              </a:ext>
            </a:extLst>
          </p:cNvPr>
          <p:cNvSpPr>
            <a:spLocks noGrp="1"/>
          </p:cNvSpPr>
          <p:nvPr>
            <p:ph type="sldNum" sz="quarter" idx="12"/>
          </p:nvPr>
        </p:nvSpPr>
        <p:spPr/>
        <p:txBody>
          <a:bodyPr/>
          <a:lstStyle/>
          <a:p>
            <a:fld id="{EB480566-E5A3-49BF-82EA-4C4B115FBFF6}" type="slidenum">
              <a:rPr lang="en-US" smtClean="0"/>
              <a:t>164</a:t>
            </a:fld>
            <a:endParaRPr lang="en-US"/>
          </a:p>
        </p:txBody>
      </p:sp>
    </p:spTree>
    <p:extLst>
      <p:ext uri="{BB962C8B-B14F-4D97-AF65-F5344CB8AC3E}">
        <p14:creationId xmlns:p14="http://schemas.microsoft.com/office/powerpoint/2010/main" val="180730384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005256A-314A-47B5-9576-0E20CA4BB2D7}"/>
              </a:ext>
            </a:extLst>
          </p:cNvPr>
          <p:cNvPicPr>
            <a:picLocks noChangeAspect="1"/>
          </p:cNvPicPr>
          <p:nvPr/>
        </p:nvPicPr>
        <p:blipFill>
          <a:blip r:embed="rId2"/>
          <a:stretch>
            <a:fillRect/>
          </a:stretch>
        </p:blipFill>
        <p:spPr>
          <a:xfrm>
            <a:off x="6948042" y="1875346"/>
            <a:ext cx="5243958" cy="4481004"/>
          </a:xfrm>
          <a:prstGeom prst="rect">
            <a:avLst/>
          </a:prstGeom>
        </p:spPr>
      </p:pic>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lstStyle/>
          <a:p>
            <a:r>
              <a:rPr lang="en-US" b="1" dirty="0">
                <a:solidFill>
                  <a:srgbClr val="FF0000"/>
                </a:solidFill>
              </a:rPr>
              <a:t>Combinations: </a:t>
            </a:r>
            <a:r>
              <a:rPr lang="en-US" b="1" dirty="0" err="1">
                <a:solidFill>
                  <a:srgbClr val="FF0000"/>
                </a:solidFill>
              </a:rPr>
              <a:t>nCr</a:t>
            </a:r>
            <a:r>
              <a:rPr lang="en-US" b="1" dirty="0">
                <a:solidFill>
                  <a:srgbClr val="FF0000"/>
                </a:solidFill>
              </a:rPr>
              <a:t> or </a:t>
            </a:r>
            <a:r>
              <a:rPr lang="en-US" b="1" baseline="-25000" dirty="0" err="1">
                <a:solidFill>
                  <a:srgbClr val="FF0000"/>
                </a:solidFill>
              </a:rPr>
              <a:t>n</a:t>
            </a:r>
            <a:r>
              <a:rPr lang="en-US" b="1" dirty="0" err="1">
                <a:solidFill>
                  <a:srgbClr val="FF0000"/>
                </a:solidFill>
              </a:rPr>
              <a:t>C</a:t>
            </a:r>
            <a:r>
              <a:rPr lang="en-US" b="1" baseline="-25000" dirty="0" err="1">
                <a:solidFill>
                  <a:srgbClr val="FF0000"/>
                </a:solidFill>
              </a:rPr>
              <a:t>r</a:t>
            </a:r>
            <a:endParaRPr lang="en-US" b="1" dirty="0">
              <a:solidFill>
                <a:srgbClr val="FF00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5877972"/>
              </a:xfrm>
            </p:spPr>
            <p:txBody>
              <a:bodyPr>
                <a:normAutofit/>
              </a:bodyPr>
              <a:lstStyle/>
              <a:p>
                <a:pPr marL="0" indent="0" algn="just">
                  <a:buNone/>
                </a:pPr>
                <a:r>
                  <a:rPr lang="en-US" dirty="0">
                    <a:solidFill>
                      <a:srgbClr val="FF0000"/>
                    </a:solidFill>
                  </a:rPr>
                  <a:t>nCr</a:t>
                </a:r>
                <a:r>
                  <a:rPr lang="en-US" dirty="0"/>
                  <a:t> or </a:t>
                </a:r>
                <a:r>
                  <a:rPr lang="en-US" baseline="-25000" dirty="0" err="1">
                    <a:solidFill>
                      <a:srgbClr val="FF0000"/>
                    </a:solidFill>
                  </a:rPr>
                  <a:t>n</a:t>
                </a:r>
                <a:r>
                  <a:rPr lang="en-US" dirty="0" err="1">
                    <a:solidFill>
                      <a:srgbClr val="FF0000"/>
                    </a:solidFill>
                  </a:rPr>
                  <a:t>C</a:t>
                </a:r>
                <a:r>
                  <a:rPr lang="en-US" baseline="-25000" dirty="0" err="1">
                    <a:solidFill>
                      <a:srgbClr val="FF0000"/>
                    </a:solidFill>
                  </a:rPr>
                  <a:t>r</a:t>
                </a:r>
                <a:r>
                  <a:rPr lang="en-US" dirty="0"/>
                  <a:t> is the number of ways to choose r objects from n when order DOES NOT matter; the C stands for combinations.</a:t>
                </a:r>
              </a:p>
              <a:p>
                <a:pPr marL="0" indent="0" algn="just">
                  <a:buNone/>
                </a:pPr>
                <a:endParaRPr lang="en-US" dirty="0"/>
              </a:p>
              <a:p>
                <a:pPr marL="0" indent="0" algn="just">
                  <a:buNone/>
                </a:pPr>
                <a:r>
                  <a:rPr lang="en-US" dirty="0"/>
                  <a:t>Theorem: </a:t>
                </a:r>
                <a14:m>
                  <m:oMath xmlns:m="http://schemas.openxmlformats.org/officeDocument/2006/math">
                    <m:r>
                      <a:rPr lang="en-US" b="0" i="1" smtClean="0">
                        <a:latin typeface="Cambria Math" panose="02040503050406030204" pitchFamily="18" charset="0"/>
                      </a:rPr>
                      <m:t>𝑛𝐶𝑟</m:t>
                    </m:r>
                    <m:r>
                      <a:rPr lang="en-US" b="0" i="1" smtClean="0">
                        <a:latin typeface="Cambria Math" panose="02040503050406030204" pitchFamily="18" charset="0"/>
                      </a:rPr>
                      <m:t> ∗</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𝑛𝑃𝑟</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num>
                      <m:den>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den>
                    </m:f>
                    <m:r>
                      <a:rPr lang="en-US" b="0" i="1" smtClean="0">
                        <a:latin typeface="Cambria Math" panose="02040503050406030204" pitchFamily="18" charset="0"/>
                      </a:rPr>
                      <m:t>, </m:t>
                    </m:r>
                  </m:oMath>
                </a14:m>
                <a:r>
                  <a:rPr lang="en-US" dirty="0"/>
                  <a:t>thus </a:t>
                </a:r>
                <a14:m>
                  <m:oMath xmlns:m="http://schemas.openxmlformats.org/officeDocument/2006/math">
                    <m:r>
                      <a:rPr lang="en-US" b="0" i="1" smtClean="0">
                        <a:latin typeface="Cambria Math" panose="02040503050406030204" pitchFamily="18" charset="0"/>
                      </a:rPr>
                      <m:t>𝑛𝐶𝑟</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num>
                      <m:den>
                        <m:r>
                          <a:rPr lang="en-US" b="0" i="1" smtClean="0">
                            <a:latin typeface="Cambria Math" panose="02040503050406030204" pitchFamily="18" charset="0"/>
                          </a:rPr>
                          <m:t>𝑟</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den>
                    </m:f>
                    <m:r>
                      <a:rPr lang="en-US" b="0" i="1" smtClean="0">
                        <a:latin typeface="Cambria Math" panose="02040503050406030204" pitchFamily="18" charset="0"/>
                      </a:rPr>
                      <m:t>.</m:t>
                    </m:r>
                  </m:oMath>
                </a14:m>
                <a:endParaRPr lang="en-US" dirty="0"/>
              </a:p>
              <a:p>
                <a:pPr marL="0" indent="0" algn="just">
                  <a:buNone/>
                </a:pPr>
                <a:endParaRPr lang="en-US" dirty="0"/>
              </a:p>
              <a:p>
                <a:pPr marL="0" indent="0" algn="just">
                  <a:buNone/>
                </a:pPr>
                <a:r>
                  <a:rPr lang="en-US" dirty="0">
                    <a:solidFill>
                      <a:srgbClr val="FF0000"/>
                    </a:solidFill>
                  </a:rPr>
                  <a:t>What value of r leads to the largest value of </a:t>
                </a:r>
                <a:r>
                  <a:rPr lang="en-US" dirty="0" err="1">
                    <a:solidFill>
                      <a:srgbClr val="FF0000"/>
                    </a:solidFill>
                  </a:rPr>
                  <a:t>nCr</a:t>
                </a:r>
                <a:r>
                  <a:rPr lang="en-US" dirty="0">
                    <a:solidFill>
                      <a:srgbClr val="FF0000"/>
                    </a:solidFill>
                  </a:rPr>
                  <a:t>?</a:t>
                </a:r>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108197" y="682626"/>
                <a:ext cx="11805636" cy="5877972"/>
              </a:xfrm>
              <a:blipFill>
                <a:blip r:embed="rId3"/>
                <a:stretch>
                  <a:fillRect l="-1085" t="-1763" r="-1085"/>
                </a:stretch>
              </a:blipFill>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id="{87E96DB1-9241-4C40-8199-E394DD9AE4EB}"/>
              </a:ext>
            </a:extLst>
          </p:cNvPr>
          <p:cNvSpPr/>
          <p:nvPr/>
        </p:nvSpPr>
        <p:spPr>
          <a:xfrm>
            <a:off x="186431" y="2079594"/>
            <a:ext cx="8629095" cy="7257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3CD74F0-9F14-48E4-8A60-C0C2698959FC}"/>
              </a:ext>
            </a:extLst>
          </p:cNvPr>
          <p:cNvPicPr>
            <a:picLocks noChangeAspect="1"/>
          </p:cNvPicPr>
          <p:nvPr/>
        </p:nvPicPr>
        <p:blipFill>
          <a:blip r:embed="rId4"/>
          <a:stretch>
            <a:fillRect/>
          </a:stretch>
        </p:blipFill>
        <p:spPr>
          <a:xfrm>
            <a:off x="108197" y="4052657"/>
            <a:ext cx="7645984" cy="1283913"/>
          </a:xfrm>
          <a:prstGeom prst="rect">
            <a:avLst/>
          </a:prstGeom>
        </p:spPr>
      </p:pic>
      <p:sp>
        <p:nvSpPr>
          <p:cNvPr id="7" name="Slide Number Placeholder 6">
            <a:extLst>
              <a:ext uri="{FF2B5EF4-FFF2-40B4-BE49-F238E27FC236}">
                <a16:creationId xmlns:a16="http://schemas.microsoft.com/office/drawing/2014/main" id="{9C935AC2-7663-4877-91C2-B41AA8B5D616}"/>
              </a:ext>
            </a:extLst>
          </p:cNvPr>
          <p:cNvSpPr>
            <a:spLocks noGrp="1"/>
          </p:cNvSpPr>
          <p:nvPr>
            <p:ph type="sldNum" sz="quarter" idx="12"/>
          </p:nvPr>
        </p:nvSpPr>
        <p:spPr/>
        <p:txBody>
          <a:bodyPr/>
          <a:lstStyle/>
          <a:p>
            <a:fld id="{EB480566-E5A3-49BF-82EA-4C4B115FBFF6}" type="slidenum">
              <a:rPr lang="en-US" smtClean="0"/>
              <a:t>165</a:t>
            </a:fld>
            <a:endParaRPr lang="en-US"/>
          </a:p>
        </p:txBody>
      </p:sp>
    </p:spTree>
    <p:extLst>
      <p:ext uri="{BB962C8B-B14F-4D97-AF65-F5344CB8AC3E}">
        <p14:creationId xmlns:p14="http://schemas.microsoft.com/office/powerpoint/2010/main" val="43835898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lstStyle/>
          <a:p>
            <a:r>
              <a:rPr lang="en-US" b="1" dirty="0">
                <a:solidFill>
                  <a:srgbClr val="FF0000"/>
                </a:solidFill>
              </a:rPr>
              <a:t>Combinations: </a:t>
            </a:r>
            <a:r>
              <a:rPr lang="en-US" b="1" dirty="0" err="1">
                <a:solidFill>
                  <a:srgbClr val="FF0000"/>
                </a:solidFill>
              </a:rPr>
              <a:t>nCr</a:t>
            </a:r>
            <a:r>
              <a:rPr lang="en-US" b="1" dirty="0">
                <a:solidFill>
                  <a:srgbClr val="FF0000"/>
                </a:solidFill>
              </a:rPr>
              <a:t> or </a:t>
            </a:r>
            <a:r>
              <a:rPr lang="en-US" b="1" baseline="-25000" dirty="0" err="1">
                <a:solidFill>
                  <a:srgbClr val="FF0000"/>
                </a:solidFill>
              </a:rPr>
              <a:t>n</a:t>
            </a:r>
            <a:r>
              <a:rPr lang="en-US" b="1" dirty="0" err="1">
                <a:solidFill>
                  <a:srgbClr val="FF0000"/>
                </a:solidFill>
              </a:rPr>
              <a:t>C</a:t>
            </a:r>
            <a:r>
              <a:rPr lang="en-US" b="1" baseline="-25000" dirty="0" err="1">
                <a:solidFill>
                  <a:srgbClr val="FF0000"/>
                </a:solidFill>
              </a:rPr>
              <a:t>r</a:t>
            </a:r>
            <a:endParaRPr lang="en-US" b="1" dirty="0">
              <a:solidFill>
                <a:srgbClr val="FF00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5877972"/>
              </a:xfrm>
            </p:spPr>
            <p:txBody>
              <a:bodyPr>
                <a:normAutofit/>
              </a:bodyPr>
              <a:lstStyle/>
              <a:p>
                <a:pPr marL="0" indent="0" algn="just">
                  <a:buNone/>
                </a:pPr>
                <a:r>
                  <a:rPr lang="en-US" dirty="0">
                    <a:solidFill>
                      <a:srgbClr val="FF0000"/>
                    </a:solidFill>
                  </a:rPr>
                  <a:t>nCr</a:t>
                </a:r>
                <a:r>
                  <a:rPr lang="en-US" dirty="0"/>
                  <a:t> or </a:t>
                </a:r>
                <a:r>
                  <a:rPr lang="en-US" baseline="-25000" dirty="0" err="1">
                    <a:solidFill>
                      <a:srgbClr val="FF0000"/>
                    </a:solidFill>
                  </a:rPr>
                  <a:t>n</a:t>
                </a:r>
                <a:r>
                  <a:rPr lang="en-US" dirty="0" err="1">
                    <a:solidFill>
                      <a:srgbClr val="FF0000"/>
                    </a:solidFill>
                  </a:rPr>
                  <a:t>C</a:t>
                </a:r>
                <a:r>
                  <a:rPr lang="en-US" baseline="-25000" dirty="0" err="1">
                    <a:solidFill>
                      <a:srgbClr val="FF0000"/>
                    </a:solidFill>
                  </a:rPr>
                  <a:t>r</a:t>
                </a:r>
                <a:r>
                  <a:rPr lang="en-US" dirty="0"/>
                  <a:t> is the number of ways to choose r objects from n when order DOES NOT matter; the C stands for combinations.</a:t>
                </a:r>
              </a:p>
              <a:p>
                <a:pPr marL="0" indent="0" algn="just">
                  <a:buNone/>
                </a:pPr>
                <a:endParaRPr lang="en-US" dirty="0"/>
              </a:p>
              <a:p>
                <a:pPr marL="0" indent="0" algn="just">
                  <a:buNone/>
                </a:pPr>
                <a:r>
                  <a:rPr lang="en-US" dirty="0"/>
                  <a:t>Theorem: </a:t>
                </a:r>
                <a14:m>
                  <m:oMath xmlns:m="http://schemas.openxmlformats.org/officeDocument/2006/math">
                    <m:r>
                      <a:rPr lang="en-US" b="0" i="1" smtClean="0">
                        <a:latin typeface="Cambria Math" panose="02040503050406030204" pitchFamily="18" charset="0"/>
                      </a:rPr>
                      <m:t>𝑛𝐶𝑟</m:t>
                    </m:r>
                    <m:r>
                      <a:rPr lang="en-US" b="0" i="1" smtClean="0">
                        <a:latin typeface="Cambria Math" panose="02040503050406030204" pitchFamily="18" charset="0"/>
                      </a:rPr>
                      <m:t> ∗</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𝑛𝑃𝑟</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num>
                      <m:den>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den>
                    </m:f>
                    <m:r>
                      <a:rPr lang="en-US" b="0" i="1" smtClean="0">
                        <a:latin typeface="Cambria Math" panose="02040503050406030204" pitchFamily="18" charset="0"/>
                      </a:rPr>
                      <m:t>, </m:t>
                    </m:r>
                  </m:oMath>
                </a14:m>
                <a:r>
                  <a:rPr lang="en-US" dirty="0"/>
                  <a:t>thus </a:t>
                </a:r>
                <a14:m>
                  <m:oMath xmlns:m="http://schemas.openxmlformats.org/officeDocument/2006/math">
                    <m:r>
                      <a:rPr lang="en-US" b="0" i="1" smtClean="0">
                        <a:latin typeface="Cambria Math" panose="02040503050406030204" pitchFamily="18" charset="0"/>
                      </a:rPr>
                      <m:t>𝑛𝐶𝑟</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num>
                      <m:den>
                        <m:r>
                          <a:rPr lang="en-US" b="0" i="1" smtClean="0">
                            <a:latin typeface="Cambria Math" panose="02040503050406030204" pitchFamily="18" charset="0"/>
                          </a:rPr>
                          <m:t>𝑟</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den>
                    </m:f>
                    <m:r>
                      <a:rPr lang="en-US" b="0" i="1" smtClean="0">
                        <a:latin typeface="Cambria Math" panose="02040503050406030204" pitchFamily="18" charset="0"/>
                      </a:rPr>
                      <m:t>.</m:t>
                    </m:r>
                  </m:oMath>
                </a14:m>
                <a:endParaRPr lang="en-US" dirty="0"/>
              </a:p>
              <a:p>
                <a:pPr marL="0" indent="0" algn="just">
                  <a:buNone/>
                </a:pPr>
                <a:endParaRPr lang="en-US" dirty="0"/>
              </a:p>
              <a:p>
                <a:pPr marL="0" indent="0" algn="just">
                  <a:buNone/>
                </a:pPr>
                <a:r>
                  <a:rPr lang="en-US" dirty="0">
                    <a:solidFill>
                      <a:srgbClr val="FF0000"/>
                    </a:solidFill>
                  </a:rPr>
                  <a:t>What value of r leads to the largest value of </a:t>
                </a:r>
                <a:r>
                  <a:rPr lang="en-US" dirty="0" err="1">
                    <a:solidFill>
                      <a:srgbClr val="FF0000"/>
                    </a:solidFill>
                  </a:rPr>
                  <a:t>nCr</a:t>
                </a:r>
                <a:r>
                  <a:rPr lang="en-US" dirty="0">
                    <a:solidFill>
                      <a:srgbClr val="FF0000"/>
                    </a:solidFill>
                  </a:rPr>
                  <a:t>? It is r = n/2 (if n/2 is not an integer, it is the integer on either side). </a:t>
                </a:r>
              </a:p>
              <a:p>
                <a:pPr marL="0" indent="0" algn="just">
                  <a:buNone/>
                </a:pPr>
                <a:endParaRPr lang="en-US" dirty="0">
                  <a:solidFill>
                    <a:srgbClr val="FF0000"/>
                  </a:solidFill>
                </a:endParaRPr>
              </a:p>
              <a:p>
                <a:pPr marL="0" indent="0" algn="just">
                  <a:buNone/>
                </a:pPr>
                <a:r>
                  <a:rPr lang="en-US" dirty="0"/>
                  <a:t>To see this, note </a:t>
                </a:r>
                <a:r>
                  <a:rPr lang="en-US" dirty="0" err="1"/>
                  <a:t>nCr</a:t>
                </a:r>
                <a:r>
                  <a:rPr lang="en-US" dirty="0"/>
                  <a:t> looks like a polynomial of degree n</a:t>
                </a:r>
                <a:r>
                  <a:rPr lang="en-US" baseline="30000" dirty="0"/>
                  <a:t>r</a:t>
                </a:r>
                <a:r>
                  <a:rPr lang="en-US" dirty="0"/>
                  <a:t> if r is at most n/2, so we want the exponent to be as large as possible, and then use symmetry for r greater than n/2 to relate those values to r less than n/2. (This is NOT a proof, this is a heuristic – see how you go from </a:t>
                </a:r>
                <a:r>
                  <a:rPr lang="en-US" baseline="-25000" dirty="0" err="1"/>
                  <a:t>n</a:t>
                </a:r>
                <a:r>
                  <a:rPr lang="en-US" dirty="0" err="1"/>
                  <a:t>C</a:t>
                </a:r>
                <a:r>
                  <a:rPr lang="en-US" baseline="-25000" dirty="0" err="1"/>
                  <a:t>r</a:t>
                </a:r>
                <a:r>
                  <a:rPr lang="en-US" dirty="0"/>
                  <a:t> to </a:t>
                </a:r>
                <a:r>
                  <a:rPr lang="en-US" baseline="-25000" dirty="0"/>
                  <a:t>n</a:t>
                </a:r>
                <a:r>
                  <a:rPr lang="en-US" dirty="0"/>
                  <a:t>C</a:t>
                </a:r>
                <a:r>
                  <a:rPr lang="en-US" baseline="-25000" dirty="0"/>
                  <a:t>r+1</a:t>
                </a:r>
                <a:r>
                  <a:rPr lang="en-US" dirty="0"/>
                  <a:t>.</a:t>
                </a:r>
                <a:endParaRPr lang="en-US" dirty="0">
                  <a:solidFill>
                    <a:srgbClr val="FF0000"/>
                  </a:solidFill>
                </a:endParaRPr>
              </a:p>
              <a:p>
                <a:pPr marL="0" indent="0" algn="just">
                  <a:buNone/>
                </a:pPr>
                <a:endParaRPr lang="en-US" dirty="0">
                  <a:solidFill>
                    <a:srgbClr val="FF0000"/>
                  </a:solidFill>
                </a:endParaRPr>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108197" y="682626"/>
                <a:ext cx="11805636" cy="5877972"/>
              </a:xfrm>
              <a:blipFill>
                <a:blip r:embed="rId2"/>
                <a:stretch>
                  <a:fillRect l="-1085" t="-1763" r="-1085"/>
                </a:stretch>
              </a:blipFill>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id="{87E96DB1-9241-4C40-8199-E394DD9AE4EB}"/>
              </a:ext>
            </a:extLst>
          </p:cNvPr>
          <p:cNvSpPr/>
          <p:nvPr/>
        </p:nvSpPr>
        <p:spPr>
          <a:xfrm>
            <a:off x="186431" y="2079594"/>
            <a:ext cx="8558074" cy="7612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D004F2FE-0D33-4CB3-A024-861D1A054D1E}"/>
              </a:ext>
            </a:extLst>
          </p:cNvPr>
          <p:cNvSpPr>
            <a:spLocks noGrp="1"/>
          </p:cNvSpPr>
          <p:nvPr>
            <p:ph type="sldNum" sz="quarter" idx="12"/>
          </p:nvPr>
        </p:nvSpPr>
        <p:spPr/>
        <p:txBody>
          <a:bodyPr/>
          <a:lstStyle/>
          <a:p>
            <a:fld id="{EB480566-E5A3-49BF-82EA-4C4B115FBFF6}" type="slidenum">
              <a:rPr lang="en-US" smtClean="0"/>
              <a:t>166</a:t>
            </a:fld>
            <a:endParaRPr lang="en-US"/>
          </a:p>
        </p:txBody>
      </p:sp>
    </p:spTree>
    <p:extLst>
      <p:ext uri="{BB962C8B-B14F-4D97-AF65-F5344CB8AC3E}">
        <p14:creationId xmlns:p14="http://schemas.microsoft.com/office/powerpoint/2010/main" val="47768500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lstStyle/>
          <a:p>
            <a:r>
              <a:rPr lang="en-US" b="1" dirty="0">
                <a:solidFill>
                  <a:srgbClr val="FF0000"/>
                </a:solidFill>
              </a:rPr>
              <a:t>Combinations: </a:t>
            </a:r>
            <a:r>
              <a:rPr lang="en-US" b="1" dirty="0" err="1">
                <a:solidFill>
                  <a:srgbClr val="FF0000"/>
                </a:solidFill>
              </a:rPr>
              <a:t>nCr</a:t>
            </a:r>
            <a:r>
              <a:rPr lang="en-US" b="1" dirty="0">
                <a:solidFill>
                  <a:srgbClr val="FF0000"/>
                </a:solidFill>
              </a:rPr>
              <a:t> or </a:t>
            </a:r>
            <a:r>
              <a:rPr lang="en-US" b="1" baseline="-25000" dirty="0" err="1">
                <a:solidFill>
                  <a:srgbClr val="FF0000"/>
                </a:solidFill>
              </a:rPr>
              <a:t>n</a:t>
            </a:r>
            <a:r>
              <a:rPr lang="en-US" b="1" dirty="0" err="1">
                <a:solidFill>
                  <a:srgbClr val="FF0000"/>
                </a:solidFill>
              </a:rPr>
              <a:t>C</a:t>
            </a:r>
            <a:r>
              <a:rPr lang="en-US" b="1" baseline="-25000" dirty="0" err="1">
                <a:solidFill>
                  <a:srgbClr val="FF0000"/>
                </a:solidFill>
              </a:rPr>
              <a:t>r</a:t>
            </a:r>
            <a:endParaRPr lang="en-US" b="1" dirty="0">
              <a:solidFill>
                <a:srgbClr val="FF00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90442" y="665317"/>
                <a:ext cx="11805636" cy="6056158"/>
              </a:xfrm>
            </p:spPr>
            <p:txBody>
              <a:bodyPr>
                <a:normAutofit lnSpcReduction="10000"/>
              </a:bodyPr>
              <a:lstStyle/>
              <a:p>
                <a:pPr marL="0" indent="0" algn="just">
                  <a:buNone/>
                </a:pPr>
                <a:r>
                  <a:rPr lang="en-US" dirty="0">
                    <a:solidFill>
                      <a:srgbClr val="FF0000"/>
                    </a:solidFill>
                  </a:rPr>
                  <a:t>nCr</a:t>
                </a:r>
                <a:r>
                  <a:rPr lang="en-US" dirty="0"/>
                  <a:t> or </a:t>
                </a:r>
                <a:r>
                  <a:rPr lang="en-US" baseline="-25000" dirty="0" err="1">
                    <a:solidFill>
                      <a:srgbClr val="FF0000"/>
                    </a:solidFill>
                  </a:rPr>
                  <a:t>n</a:t>
                </a:r>
                <a:r>
                  <a:rPr lang="en-US" dirty="0" err="1">
                    <a:solidFill>
                      <a:srgbClr val="FF0000"/>
                    </a:solidFill>
                  </a:rPr>
                  <a:t>C</a:t>
                </a:r>
                <a:r>
                  <a:rPr lang="en-US" baseline="-25000" dirty="0" err="1">
                    <a:solidFill>
                      <a:srgbClr val="FF0000"/>
                    </a:solidFill>
                  </a:rPr>
                  <a:t>r</a:t>
                </a:r>
                <a:r>
                  <a:rPr lang="en-US" dirty="0"/>
                  <a:t> is the number of ways to choose r objects from n when order DOES NOT matter; the C stands for combinations.</a:t>
                </a:r>
              </a:p>
              <a:p>
                <a:pPr marL="0" indent="0" algn="just">
                  <a:buNone/>
                </a:pPr>
                <a:endParaRPr lang="en-US" dirty="0"/>
              </a:p>
              <a:p>
                <a:pPr marL="0" indent="0" algn="just">
                  <a:buNone/>
                </a:pPr>
                <a:r>
                  <a:rPr lang="en-US" dirty="0"/>
                  <a:t>Theorem: </a:t>
                </a:r>
                <a14:m>
                  <m:oMath xmlns:m="http://schemas.openxmlformats.org/officeDocument/2006/math">
                    <m:r>
                      <a:rPr lang="en-US" b="0" i="1" smtClean="0">
                        <a:latin typeface="Cambria Math" panose="02040503050406030204" pitchFamily="18" charset="0"/>
                      </a:rPr>
                      <m:t>𝑛𝐶𝑟</m:t>
                    </m:r>
                    <m:r>
                      <a:rPr lang="en-US" b="0" i="1" smtClean="0">
                        <a:latin typeface="Cambria Math" panose="02040503050406030204" pitchFamily="18" charset="0"/>
                      </a:rPr>
                      <m:t> ∗</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𝑛𝑃𝑟</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num>
                      <m:den>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den>
                    </m:f>
                    <m:r>
                      <a:rPr lang="en-US" b="0" i="1" smtClean="0">
                        <a:latin typeface="Cambria Math" panose="02040503050406030204" pitchFamily="18" charset="0"/>
                      </a:rPr>
                      <m:t>, </m:t>
                    </m:r>
                  </m:oMath>
                </a14:m>
                <a:r>
                  <a:rPr lang="en-US" dirty="0"/>
                  <a:t>thus </a:t>
                </a:r>
                <a14:m>
                  <m:oMath xmlns:m="http://schemas.openxmlformats.org/officeDocument/2006/math">
                    <m:r>
                      <a:rPr lang="en-US" b="0" i="1" smtClean="0">
                        <a:latin typeface="Cambria Math" panose="02040503050406030204" pitchFamily="18" charset="0"/>
                      </a:rPr>
                      <m:t>𝑛𝐶𝑟</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num>
                      <m:den>
                        <m:r>
                          <a:rPr lang="en-US" b="0" i="1" smtClean="0">
                            <a:latin typeface="Cambria Math" panose="02040503050406030204" pitchFamily="18" charset="0"/>
                          </a:rPr>
                          <m:t>𝑟</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den>
                    </m:f>
                    <m:r>
                      <a:rPr lang="en-US" b="0" i="1" smtClean="0">
                        <a:latin typeface="Cambria Math" panose="02040503050406030204" pitchFamily="18" charset="0"/>
                      </a:rPr>
                      <m:t>.</m:t>
                    </m:r>
                  </m:oMath>
                </a14:m>
                <a:endParaRPr lang="en-US" dirty="0"/>
              </a:p>
              <a:p>
                <a:pPr marL="0" indent="0" algn="just">
                  <a:buNone/>
                </a:pPr>
                <a:endParaRPr lang="en-US" dirty="0"/>
              </a:p>
              <a:p>
                <a:pPr marL="0" indent="0" algn="just">
                  <a:buNone/>
                </a:pPr>
                <a:r>
                  <a:rPr lang="en-US" dirty="0">
                    <a:solidFill>
                      <a:srgbClr val="FF0000"/>
                    </a:solidFill>
                  </a:rPr>
                  <a:t>What value of r leads to the largest value of </a:t>
                </a:r>
                <a:r>
                  <a:rPr lang="en-US" dirty="0" err="1">
                    <a:solidFill>
                      <a:srgbClr val="FF0000"/>
                    </a:solidFill>
                  </a:rPr>
                  <a:t>nCr</a:t>
                </a:r>
                <a:r>
                  <a:rPr lang="en-US" dirty="0">
                    <a:solidFill>
                      <a:srgbClr val="FF0000"/>
                    </a:solidFill>
                  </a:rPr>
                  <a:t>? It is r = n/2 (if n/2 is not an integer, it is the integer on either side). </a:t>
                </a:r>
              </a:p>
              <a:p>
                <a:pPr marL="0" indent="0" algn="just">
                  <a:buNone/>
                </a:pPr>
                <a:endParaRPr lang="en-US" dirty="0">
                  <a:solidFill>
                    <a:srgbClr val="FF0000"/>
                  </a:solidFill>
                </a:endParaRPr>
              </a:p>
              <a:p>
                <a:pPr marL="0" indent="0" algn="just">
                  <a:buNone/>
                </a:pPr>
                <a:r>
                  <a:rPr lang="en-US" dirty="0">
                    <a:solidFill>
                      <a:srgbClr val="FF0000"/>
                    </a:solidFill>
                  </a:rPr>
                  <a:t>PROOF:</a:t>
                </a:r>
              </a:p>
              <a:p>
                <a:pPr marL="0" indent="0" algn="just">
                  <a:buNone/>
                </a:pPr>
                <a14:m>
                  <m:oMath xmlns:m="http://schemas.openxmlformats.org/officeDocument/2006/math">
                    <m:sSub>
                      <m:sSubPr>
                        <m:ctrlPr>
                          <a:rPr lang="en-US" i="1" smtClean="0">
                            <a:latin typeface="Cambria Math" panose="02040503050406030204" pitchFamily="18" charset="0"/>
                          </a:rPr>
                        </m:ctrlPr>
                      </m:sSubPr>
                      <m:e>
                        <m:r>
                          <a:rPr lang="en-US" b="0" i="1" baseline="-25000" smtClean="0">
                            <a:latin typeface="Cambria Math" panose="02040503050406030204" pitchFamily="18" charset="0"/>
                          </a:rPr>
                          <m:t>𝑛</m:t>
                        </m:r>
                        <m:r>
                          <a:rPr lang="en-US" b="0" i="1" smtClean="0">
                            <a:latin typeface="Cambria Math" panose="02040503050406030204" pitchFamily="18" charset="0"/>
                          </a:rPr>
                          <m:t>𝐶</m:t>
                        </m:r>
                      </m:e>
                      <m:sub>
                        <m:r>
                          <a:rPr lang="en-US" b="0" i="1" smtClean="0">
                            <a:latin typeface="Cambria Math" panose="02040503050406030204" pitchFamily="18" charset="0"/>
                          </a:rPr>
                          <m:t>𝑟</m:t>
                        </m:r>
                        <m:r>
                          <a:rPr lang="en-US" b="0" i="1" smtClean="0">
                            <a:latin typeface="Cambria Math" panose="02040503050406030204" pitchFamily="18" charset="0"/>
                          </a:rPr>
                          <m:t>+1</m:t>
                        </m:r>
                      </m:sub>
                    </m:sSub>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m:t>
                        </m:r>
                      </m:num>
                      <m:den>
                        <m:r>
                          <a:rPr lang="en-US" b="0" i="1" smtClean="0">
                            <a:latin typeface="Cambria Math" panose="02040503050406030204" pitchFamily="18" charset="0"/>
                          </a:rPr>
                          <m:t>(</m:t>
                        </m:r>
                        <m:r>
                          <a:rPr lang="en-US" i="1">
                            <a:latin typeface="Cambria Math" panose="02040503050406030204" pitchFamily="18" charset="0"/>
                          </a:rPr>
                          <m:t>𝑟</m:t>
                        </m:r>
                        <m:r>
                          <a:rPr lang="en-US" b="0" i="1" smtClean="0">
                            <a:latin typeface="Cambria Math" panose="02040503050406030204" pitchFamily="18" charset="0"/>
                          </a:rPr>
                          <m:t>+1)</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𝑟</m:t>
                            </m:r>
                            <m:r>
                              <a:rPr lang="en-US" b="0" i="1" smtClean="0">
                                <a:latin typeface="Cambria Math" panose="02040503050406030204" pitchFamily="18" charset="0"/>
                              </a:rPr>
                              <m:t>+1)</m:t>
                            </m:r>
                          </m:e>
                        </m:d>
                        <m:r>
                          <a:rPr lang="en-US" i="1">
                            <a:latin typeface="Cambria Math" panose="02040503050406030204" pitchFamily="18" charset="0"/>
                          </a:rPr>
                          <m:t>!</m:t>
                        </m:r>
                      </m:den>
                    </m:f>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m:t>
                        </m:r>
                      </m:num>
                      <m:den>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+1</m:t>
                            </m:r>
                          </m:e>
                        </m:d>
                        <m:r>
                          <a:rPr lang="en-US" b="0" i="1" smtClean="0">
                            <a:latin typeface="Cambria Math" panose="02040503050406030204" pitchFamily="18" charset="0"/>
                          </a:rPr>
                          <m:t>𝑟</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+1)</m:t>
                            </m:r>
                          </m:e>
                        </m:d>
                        <m:r>
                          <a:rPr lang="en-US" i="1">
                            <a:latin typeface="Cambria Math" panose="02040503050406030204" pitchFamily="18" charset="0"/>
                          </a:rPr>
                          <m:t>!</m:t>
                        </m:r>
                      </m:den>
                    </m:f>
                    <m:f>
                      <m:fPr>
                        <m:ctrlPr>
                          <a:rPr lang="en-US" i="1">
                            <a:latin typeface="Cambria Math" panose="02040503050406030204" pitchFamily="18" charset="0"/>
                          </a:rPr>
                        </m:ctrlPr>
                      </m:fPr>
                      <m:num>
                        <m:r>
                          <a:rPr lang="en-US" b="0" i="1" smtClean="0">
                            <a:latin typeface="Cambria Math" panose="02040503050406030204" pitchFamily="18" charset="0"/>
                          </a:rPr>
                          <m:t>(</m:t>
                        </m:r>
                        <m:r>
                          <a:rPr lang="en-US" i="1">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num>
                      <m:den>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𝑟</m:t>
                            </m:r>
                          </m:e>
                        </m:d>
                      </m:den>
                    </m:f>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m:t>
                        </m:r>
                      </m:num>
                      <m:den>
                        <m:r>
                          <a:rPr lang="en-US" i="1">
                            <a:latin typeface="Cambria Math" panose="02040503050406030204" pitchFamily="18" charset="0"/>
                          </a:rPr>
                          <m:t>𝑟</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m:t>
                        </m:r>
                      </m:den>
                    </m:f>
                  </m:oMath>
                </a14:m>
                <a:r>
                  <a:rPr lang="en-US" dirty="0">
                    <a:solidFill>
                      <a:srgbClr val="FF0000"/>
                    </a:solidFill>
                  </a:rPr>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𝑟</m:t>
                        </m:r>
                      </m:num>
                      <m:den>
                        <m:r>
                          <a:rPr lang="en-US" b="0" i="1" smtClean="0">
                            <a:latin typeface="Cambria Math" panose="02040503050406030204" pitchFamily="18" charset="0"/>
                          </a:rPr>
                          <m:t> </m:t>
                        </m:r>
                        <m:r>
                          <a:rPr lang="en-US" b="0" i="1" smtClean="0">
                            <a:latin typeface="Cambria Math" panose="02040503050406030204" pitchFamily="18" charset="0"/>
                          </a:rPr>
                          <m:t>𝑟</m:t>
                        </m:r>
                        <m:r>
                          <a:rPr lang="en-US" b="0" i="1" smtClean="0">
                            <a:latin typeface="Cambria Math" panose="02040503050406030204" pitchFamily="18" charset="0"/>
                          </a:rPr>
                          <m:t>+1</m:t>
                        </m:r>
                      </m:den>
                    </m:f>
                    <m:r>
                      <a:rPr lang="en-US" b="0" i="1" smtClean="0">
                        <a:latin typeface="Cambria Math" panose="02040503050406030204" pitchFamily="18" charset="0"/>
                      </a:rPr>
                      <m:t>   =</m:t>
                    </m:r>
                    <m:r>
                      <a:rPr lang="en-US" b="0" i="1" baseline="-25000" smtClean="0">
                        <a:latin typeface="Cambria Math" panose="02040503050406030204" pitchFamily="18" charset="0"/>
                      </a:rPr>
                      <m:t>𝑛</m:t>
                    </m:r>
                    <m:r>
                      <a:rPr lang="en-US" b="0" i="1" smtClean="0">
                        <a:latin typeface="Cambria Math" panose="02040503050406030204" pitchFamily="18" charset="0"/>
                      </a:rPr>
                      <m:t>𝐶</m:t>
                    </m:r>
                    <m:r>
                      <a:rPr lang="en-US" b="0" i="1" baseline="-25000" smtClean="0">
                        <a:latin typeface="Cambria Math" panose="02040503050406030204" pitchFamily="18" charset="0"/>
                      </a:rPr>
                      <m:t>𝑟</m:t>
                    </m:r>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𝑟</m:t>
                        </m:r>
                      </m:num>
                      <m:den>
                        <m:r>
                          <a:rPr lang="en-US" i="1">
                            <a:latin typeface="Cambria Math" panose="02040503050406030204" pitchFamily="18" charset="0"/>
                          </a:rPr>
                          <m:t> </m:t>
                        </m:r>
                        <m:r>
                          <a:rPr lang="en-US" i="1">
                            <a:latin typeface="Cambria Math" panose="02040503050406030204" pitchFamily="18" charset="0"/>
                          </a:rPr>
                          <m:t>𝑟</m:t>
                        </m:r>
                        <m:r>
                          <a:rPr lang="en-US" b="0" i="1" smtClean="0">
                            <a:latin typeface="Cambria Math" panose="02040503050406030204" pitchFamily="18" charset="0"/>
                          </a:rPr>
                          <m:t>+1</m:t>
                        </m:r>
                      </m:den>
                    </m:f>
                  </m:oMath>
                </a14:m>
                <a:endParaRPr lang="en-US" dirty="0">
                  <a:solidFill>
                    <a:srgbClr val="FF0000"/>
                  </a:solidFill>
                </a:endParaRPr>
              </a:p>
              <a:p>
                <a:pPr marL="0" indent="0" algn="just">
                  <a:buNone/>
                </a:pPr>
                <a:endParaRPr lang="en-US" dirty="0"/>
              </a:p>
              <a:p>
                <a:pPr marL="0" indent="0" algn="just">
                  <a:buNone/>
                </a:pPr>
                <a:r>
                  <a:rPr lang="en-US" dirty="0">
                    <a:solidFill>
                      <a:srgbClr val="FF0000"/>
                    </a:solidFill>
                  </a:rPr>
                  <a:t>As r &lt; n/2, </a:t>
                </a:r>
                <a14:m>
                  <m:oMath xmlns:m="http://schemas.openxmlformats.org/officeDocument/2006/math">
                    <m:r>
                      <m:rPr>
                        <m:sty m:val="p"/>
                      </m:rPr>
                      <a:rPr lang="en-US" b="0" i="0" smtClean="0">
                        <a:solidFill>
                          <a:srgbClr val="FF0000"/>
                        </a:solidFill>
                        <a:latin typeface="Cambria Math" panose="02040503050406030204" pitchFamily="18" charset="0"/>
                      </a:rPr>
                      <m:t>we</m:t>
                    </m:r>
                    <m:r>
                      <a:rPr lang="en-US" b="0" i="0" smtClean="0">
                        <a:solidFill>
                          <a:srgbClr val="FF0000"/>
                        </a:solidFill>
                        <a:latin typeface="Cambria Math" panose="02040503050406030204" pitchFamily="18" charset="0"/>
                      </a:rPr>
                      <m:t> </m:t>
                    </m:r>
                    <m:r>
                      <m:rPr>
                        <m:sty m:val="p"/>
                      </m:rPr>
                      <a:rPr lang="en-US" b="0" i="0" smtClean="0">
                        <a:solidFill>
                          <a:srgbClr val="FF0000"/>
                        </a:solidFill>
                        <a:latin typeface="Cambria Math" panose="02040503050406030204" pitchFamily="18" charset="0"/>
                      </a:rPr>
                      <m:t>have</m:t>
                    </m:r>
                    <m:r>
                      <a:rPr lang="en-US" b="0" i="0" smtClean="0">
                        <a:solidFill>
                          <a:srgbClr val="FF0000"/>
                        </a:solidFill>
                        <a:latin typeface="Cambria Math" panose="02040503050406030204" pitchFamily="18" charset="0"/>
                      </a:rPr>
                      <m:t> </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𝑛</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𝑟</m:t>
                        </m:r>
                      </m:num>
                      <m:den>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𝑟</m:t>
                        </m:r>
                        <m:r>
                          <a:rPr lang="en-US" b="0" i="1" smtClean="0">
                            <a:solidFill>
                              <a:srgbClr val="FF0000"/>
                            </a:solidFill>
                            <a:latin typeface="Cambria Math" panose="02040503050406030204" pitchFamily="18" charset="0"/>
                          </a:rPr>
                          <m:t>+1</m:t>
                        </m:r>
                      </m:den>
                    </m:f>
                  </m:oMath>
                </a14:m>
                <a:r>
                  <a:rPr lang="en-US" dirty="0">
                    <a:solidFill>
                      <a:srgbClr val="FF0000"/>
                    </a:solidFill>
                  </a:rPr>
                  <a:t> &gt; 1. </a:t>
                </a:r>
                <a:r>
                  <a:rPr lang="en-US" dirty="0"/>
                  <a:t>Note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𝑟</m:t>
                        </m:r>
                      </m:num>
                      <m:den>
                        <m:r>
                          <a:rPr lang="en-US" i="1">
                            <a:latin typeface="Cambria Math" panose="02040503050406030204" pitchFamily="18" charset="0"/>
                          </a:rPr>
                          <m:t> </m:t>
                        </m:r>
                        <m:r>
                          <a:rPr lang="en-US" i="1">
                            <a:latin typeface="Cambria Math" panose="02040503050406030204" pitchFamily="18" charset="0"/>
                          </a:rPr>
                          <m:t>𝑟</m:t>
                        </m:r>
                        <m:r>
                          <a:rPr lang="en-US" i="1">
                            <a:latin typeface="Cambria Math" panose="02040503050406030204" pitchFamily="18" charset="0"/>
                          </a:rPr>
                          <m:t>+1</m:t>
                        </m:r>
                      </m:den>
                    </m:f>
                    <m:r>
                      <a:rPr lang="en-US" b="0" i="0" smtClean="0">
                        <a:latin typeface="Cambria Math" panose="02040503050406030204" pitchFamily="18" charset="0"/>
                      </a:rPr>
                      <m:t> </m:t>
                    </m:r>
                  </m:oMath>
                </a14:m>
                <a:r>
                  <a:rPr lang="en-US" dirty="0"/>
                  <a:t>&gt; 1 if n-r &gt; r+1 or r &lt;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−1</m:t>
                        </m:r>
                      </m:num>
                      <m:den>
                        <m:r>
                          <a:rPr lang="en-US" i="1">
                            <a:latin typeface="Cambria Math" panose="02040503050406030204" pitchFamily="18" charset="0"/>
                          </a:rPr>
                          <m:t> </m:t>
                        </m:r>
                        <m:r>
                          <a:rPr lang="en-US" b="0" i="1" smtClean="0">
                            <a:latin typeface="Cambria Math" panose="02040503050406030204" pitchFamily="18" charset="0"/>
                          </a:rPr>
                          <m:t>2</m:t>
                        </m:r>
                      </m:den>
                    </m:f>
                    <m:r>
                      <a:rPr lang="en-US">
                        <a:latin typeface="Cambria Math" panose="02040503050406030204" pitchFamily="18" charset="0"/>
                      </a:rPr>
                      <m:t> </m:t>
                    </m:r>
                  </m:oMath>
                </a14:m>
                <a:r>
                  <a:rPr lang="en-US" dirty="0"/>
                  <a:t>.</a:t>
                </a:r>
                <a:endParaRPr lang="en-US" dirty="0">
                  <a:solidFill>
                    <a:srgbClr val="FF0000"/>
                  </a:solidFill>
                </a:endParaRPr>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90442" y="665317"/>
                <a:ext cx="11805636" cy="6056158"/>
              </a:xfrm>
              <a:blipFill>
                <a:blip r:embed="rId2"/>
                <a:stretch>
                  <a:fillRect l="-1085" t="-2213" r="-1085"/>
                </a:stretch>
              </a:blipFill>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id="{87E96DB1-9241-4C40-8199-E394DD9AE4EB}"/>
              </a:ext>
            </a:extLst>
          </p:cNvPr>
          <p:cNvSpPr/>
          <p:nvPr/>
        </p:nvSpPr>
        <p:spPr>
          <a:xfrm>
            <a:off x="186431" y="1902040"/>
            <a:ext cx="8424169" cy="7257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DEF89047-C839-43E3-8312-29BEF5CCCC15}"/>
              </a:ext>
            </a:extLst>
          </p:cNvPr>
          <p:cNvSpPr>
            <a:spLocks noGrp="1"/>
          </p:cNvSpPr>
          <p:nvPr>
            <p:ph type="sldNum" sz="quarter" idx="12"/>
          </p:nvPr>
        </p:nvSpPr>
        <p:spPr/>
        <p:txBody>
          <a:bodyPr/>
          <a:lstStyle/>
          <a:p>
            <a:fld id="{EB480566-E5A3-49BF-82EA-4C4B115FBFF6}" type="slidenum">
              <a:rPr lang="en-US" smtClean="0"/>
              <a:t>167</a:t>
            </a:fld>
            <a:endParaRPr lang="en-US" dirty="0"/>
          </a:p>
        </p:txBody>
      </p:sp>
    </p:spTree>
    <p:extLst>
      <p:ext uri="{BB962C8B-B14F-4D97-AF65-F5344CB8AC3E}">
        <p14:creationId xmlns:p14="http://schemas.microsoft.com/office/powerpoint/2010/main" val="3928576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285749" y="212726"/>
            <a:ext cx="11658599" cy="541876"/>
          </a:xfrm>
        </p:spPr>
        <p:txBody>
          <a:bodyPr>
            <a:normAutofit fontScale="90000"/>
          </a:bodyPr>
          <a:lstStyle/>
          <a:p>
            <a:r>
              <a:rPr lang="en-US" b="1" dirty="0">
                <a:solidFill>
                  <a:srgbClr val="FF0000"/>
                </a:solidFill>
              </a:rPr>
              <a:t>Permutations: </a:t>
            </a:r>
            <a:r>
              <a:rPr lang="en-US" b="1" dirty="0" err="1">
                <a:solidFill>
                  <a:srgbClr val="FF0000"/>
                </a:solidFill>
              </a:rPr>
              <a:t>nPr</a:t>
            </a:r>
            <a:endParaRPr lang="en-US" b="1" dirty="0">
              <a:solidFill>
                <a:srgbClr val="FF00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247652" y="665825"/>
                <a:ext cx="11696697" cy="6055650"/>
              </a:xfrm>
            </p:spPr>
            <p:txBody>
              <a:bodyPr>
                <a:normAutofit/>
              </a:bodyPr>
              <a:lstStyle/>
              <a:p>
                <a:pPr marL="0" indent="0" algn="just">
                  <a:buNone/>
                </a:pPr>
                <a:r>
                  <a:rPr lang="en-US" dirty="0"/>
                  <a:t>The factorial function is great for ordering n objects; what if we only want to order some of them? </a:t>
                </a:r>
                <a:r>
                  <a:rPr lang="en-US" dirty="0" err="1">
                    <a:solidFill>
                      <a:srgbClr val="FF0000"/>
                    </a:solidFill>
                  </a:rPr>
                  <a:t>nPr</a:t>
                </a:r>
                <a:r>
                  <a:rPr lang="en-US" dirty="0"/>
                  <a:t> or </a:t>
                </a:r>
                <a:r>
                  <a:rPr lang="en-US" baseline="-25000" dirty="0" err="1">
                    <a:solidFill>
                      <a:srgbClr val="FF0000"/>
                    </a:solidFill>
                  </a:rPr>
                  <a:t>n</a:t>
                </a:r>
                <a:r>
                  <a:rPr lang="en-US" dirty="0" err="1">
                    <a:solidFill>
                      <a:srgbClr val="FF0000"/>
                    </a:solidFill>
                  </a:rPr>
                  <a:t>P</a:t>
                </a:r>
                <a:r>
                  <a:rPr lang="en-US" baseline="-25000" dirty="0" err="1">
                    <a:solidFill>
                      <a:srgbClr val="FF0000"/>
                    </a:solidFill>
                  </a:rPr>
                  <a:t>r</a:t>
                </a:r>
                <a:r>
                  <a:rPr lang="en-US" dirty="0"/>
                  <a:t> is the number of ways to choose r people from n when order matters. P stands for </a:t>
                </a:r>
                <a:r>
                  <a:rPr lang="en-US" dirty="0">
                    <a:solidFill>
                      <a:srgbClr val="FF0000"/>
                    </a:solidFill>
                  </a:rPr>
                  <a:t>permutations</a:t>
                </a:r>
                <a:r>
                  <a:rPr lang="en-US" dirty="0"/>
                  <a:t>.</a:t>
                </a:r>
              </a:p>
              <a:p>
                <a:pPr marL="0" indent="0" algn="just">
                  <a:buNone/>
                </a:pPr>
                <a:endParaRPr lang="en-US" dirty="0"/>
              </a:p>
              <a:p>
                <a:pPr marL="0" indent="0" algn="just">
                  <a:buNone/>
                </a:pPr>
                <a:r>
                  <a:rPr lang="en-US" dirty="0"/>
                  <a:t>What if we want to choose 4 people from 11, order matters?</a:t>
                </a:r>
              </a:p>
              <a:p>
                <a:pPr marL="0" indent="0" algn="just">
                  <a:buNone/>
                </a:pPr>
                <a:endParaRPr lang="en-US" dirty="0"/>
              </a:p>
              <a:p>
                <a:pPr marL="0" indent="0" algn="just">
                  <a:buNone/>
                </a:pPr>
                <a:r>
                  <a:rPr lang="en-US" dirty="0"/>
                  <a:t>We have 11 choices for the first, then 10 for the second, then 9 for the third, then 8 for the fourth, or </a:t>
                </a:r>
                <a14:m>
                  <m:oMath xmlns:m="http://schemas.openxmlformats.org/officeDocument/2006/math">
                    <m:r>
                      <a:rPr lang="en-US" b="0" i="1" smtClean="0">
                        <a:latin typeface="Cambria Math" panose="02040503050406030204" pitchFamily="18" charset="0"/>
                      </a:rPr>
                      <m:t>11 ∗10 ∗9 ∗8.</m:t>
                    </m:r>
                  </m:oMath>
                </a14:m>
                <a:endParaRPr lang="en-US" dirty="0"/>
              </a:p>
              <a:p>
                <a:pPr marL="0" indent="0" algn="just">
                  <a:buNone/>
                </a:pPr>
                <a:endParaRPr lang="en-US" dirty="0"/>
              </a:p>
              <a:p>
                <a:pPr marL="0" indent="0" algn="just">
                  <a:buNone/>
                </a:pPr>
                <a:r>
                  <a:rPr lang="en-US" dirty="0"/>
                  <a:t>How can you write using factorials? Hint: you must do one of the most important algebraic attacks in mathematics: you multiply by 1. This doesn’t change the answer, but allows you to re-write the algebra.</a:t>
                </a:r>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247652" y="665825"/>
                <a:ext cx="11696697" cy="6055650"/>
              </a:xfrm>
              <a:blipFill>
                <a:blip r:embed="rId2"/>
                <a:stretch>
                  <a:fillRect l="-1095" t="-1610" r="-109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D7B94E67-4202-4946-BB9D-9DF3A59E083B}"/>
              </a:ext>
            </a:extLst>
          </p:cNvPr>
          <p:cNvPicPr>
            <a:picLocks noChangeAspect="1"/>
          </p:cNvPicPr>
          <p:nvPr/>
        </p:nvPicPr>
        <p:blipFill>
          <a:blip r:embed="rId3"/>
          <a:stretch>
            <a:fillRect/>
          </a:stretch>
        </p:blipFill>
        <p:spPr>
          <a:xfrm>
            <a:off x="5628443" y="5990236"/>
            <a:ext cx="5167729" cy="867764"/>
          </a:xfrm>
          <a:prstGeom prst="rect">
            <a:avLst/>
          </a:prstGeom>
        </p:spPr>
      </p:pic>
      <p:sp>
        <p:nvSpPr>
          <p:cNvPr id="6" name="Slide Number Placeholder 5">
            <a:extLst>
              <a:ext uri="{FF2B5EF4-FFF2-40B4-BE49-F238E27FC236}">
                <a16:creationId xmlns:a16="http://schemas.microsoft.com/office/drawing/2014/main" id="{1C678DAF-DA4A-4DF6-9101-AA71C684FBA7}"/>
              </a:ext>
            </a:extLst>
          </p:cNvPr>
          <p:cNvSpPr>
            <a:spLocks noGrp="1"/>
          </p:cNvSpPr>
          <p:nvPr>
            <p:ph type="sldNum" sz="quarter" idx="12"/>
          </p:nvPr>
        </p:nvSpPr>
        <p:spPr/>
        <p:txBody>
          <a:bodyPr/>
          <a:lstStyle/>
          <a:p>
            <a:fld id="{EB480566-E5A3-49BF-82EA-4C4B115FBFF6}" type="slidenum">
              <a:rPr lang="en-US" smtClean="0"/>
              <a:t>17</a:t>
            </a:fld>
            <a:endParaRPr lang="en-US"/>
          </a:p>
        </p:txBody>
      </p:sp>
    </p:spTree>
    <p:extLst>
      <p:ext uri="{BB962C8B-B14F-4D97-AF65-F5344CB8AC3E}">
        <p14:creationId xmlns:p14="http://schemas.microsoft.com/office/powerpoint/2010/main" val="2069130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152585" y="212726"/>
            <a:ext cx="11658599" cy="506365"/>
          </a:xfrm>
        </p:spPr>
        <p:txBody>
          <a:bodyPr>
            <a:normAutofit fontScale="90000"/>
          </a:bodyPr>
          <a:lstStyle/>
          <a:p>
            <a:r>
              <a:rPr lang="en-US" b="1" dirty="0">
                <a:solidFill>
                  <a:srgbClr val="FF0000"/>
                </a:solidFill>
              </a:rPr>
              <a:t>Permutations: </a:t>
            </a:r>
            <a:r>
              <a:rPr lang="en-US" b="1" dirty="0" err="1">
                <a:solidFill>
                  <a:srgbClr val="FF0000"/>
                </a:solidFill>
              </a:rPr>
              <a:t>nPr</a:t>
            </a:r>
            <a:endParaRPr lang="en-US" b="1" dirty="0">
              <a:solidFill>
                <a:srgbClr val="FF00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52584" y="719091"/>
                <a:ext cx="11658600" cy="5757068"/>
              </a:xfrm>
            </p:spPr>
            <p:txBody>
              <a:bodyPr>
                <a:normAutofit/>
              </a:bodyPr>
              <a:lstStyle/>
              <a:p>
                <a:pPr marL="0" indent="0" algn="just">
                  <a:buNone/>
                </a:pPr>
                <a:r>
                  <a:rPr lang="en-US" dirty="0"/>
                  <a:t>The factorial function is great for ordering n objects; what if we only want to order some of them? </a:t>
                </a:r>
                <a:r>
                  <a:rPr lang="en-US" dirty="0" err="1">
                    <a:solidFill>
                      <a:srgbClr val="FF0000"/>
                    </a:solidFill>
                  </a:rPr>
                  <a:t>nPr</a:t>
                </a:r>
                <a:r>
                  <a:rPr lang="en-US" dirty="0"/>
                  <a:t> or </a:t>
                </a:r>
                <a:r>
                  <a:rPr lang="en-US" baseline="-25000" dirty="0" err="1">
                    <a:solidFill>
                      <a:srgbClr val="FF0000"/>
                    </a:solidFill>
                  </a:rPr>
                  <a:t>n</a:t>
                </a:r>
                <a:r>
                  <a:rPr lang="en-US" dirty="0" err="1">
                    <a:solidFill>
                      <a:srgbClr val="FF0000"/>
                    </a:solidFill>
                  </a:rPr>
                  <a:t>P</a:t>
                </a:r>
                <a:r>
                  <a:rPr lang="en-US" baseline="-25000" dirty="0" err="1">
                    <a:solidFill>
                      <a:srgbClr val="FF0000"/>
                    </a:solidFill>
                  </a:rPr>
                  <a:t>r</a:t>
                </a:r>
                <a:r>
                  <a:rPr lang="en-US" dirty="0"/>
                  <a:t> is the number of ways to choose r people from n when order matters. P stands for </a:t>
                </a:r>
                <a:r>
                  <a:rPr lang="en-US" dirty="0">
                    <a:solidFill>
                      <a:srgbClr val="FF0000"/>
                    </a:solidFill>
                  </a:rPr>
                  <a:t>permutations</a:t>
                </a:r>
                <a:r>
                  <a:rPr lang="en-US" dirty="0"/>
                  <a:t>.</a:t>
                </a:r>
              </a:p>
              <a:p>
                <a:pPr marL="0" indent="0" algn="just">
                  <a:buNone/>
                </a:pPr>
                <a:endParaRPr lang="en-US" dirty="0"/>
              </a:p>
              <a:p>
                <a:pPr marL="0" indent="0" algn="just">
                  <a:buNone/>
                </a:pPr>
                <a:r>
                  <a:rPr lang="en-US" dirty="0"/>
                  <a:t>What if we want to choose 4 people from 11, order matters?</a:t>
                </a:r>
              </a:p>
              <a:p>
                <a:pPr marL="0" indent="0" algn="just">
                  <a:buNone/>
                </a:pPr>
                <a:endParaRPr lang="en-US" dirty="0"/>
              </a:p>
              <a:p>
                <a:pPr marL="0" indent="0" algn="just">
                  <a:buNone/>
                </a:pPr>
                <a:r>
                  <a:rPr lang="en-US" dirty="0"/>
                  <a:t>We have 11 choices for the first, then 10 for the second, then 9 for the third, then 8 for the fourth, or </a:t>
                </a:r>
                <a14:m>
                  <m:oMath xmlns:m="http://schemas.openxmlformats.org/officeDocument/2006/math">
                    <m:r>
                      <a:rPr lang="en-US" b="0" i="1" smtClean="0">
                        <a:latin typeface="Cambria Math" panose="02040503050406030204" pitchFamily="18" charset="0"/>
                      </a:rPr>
                      <m:t>11 ∗10 ∗9 ∗8.</m:t>
                    </m:r>
                  </m:oMath>
                </a14:m>
                <a:endParaRPr lang="en-US" dirty="0"/>
              </a:p>
              <a:p>
                <a:pPr marL="0" indent="0" algn="just">
                  <a:buNone/>
                </a:pPr>
                <a:endParaRPr lang="en-US" dirty="0"/>
              </a:p>
              <a:p>
                <a:pPr marL="0" indent="0" algn="just">
                  <a:buNone/>
                </a:pPr>
                <a:r>
                  <a:rPr lang="en-US" dirty="0"/>
                  <a:t>HINT: Note </a:t>
                </a:r>
                <a14:m>
                  <m:oMath xmlns:m="http://schemas.openxmlformats.org/officeDocument/2006/math">
                    <m:r>
                      <a:rPr lang="en-US" b="0" i="1" smtClean="0">
                        <a:latin typeface="Cambria Math" panose="02040503050406030204" pitchFamily="18" charset="0"/>
                      </a:rPr>
                      <m:t>11 ∗10 ∗9 ∗8</m:t>
                    </m:r>
                  </m:oMath>
                </a14:m>
                <a:r>
                  <a:rPr lang="en-US" dirty="0"/>
                  <a:t> looks a lot like 11!; what would we need to multiply it by to get 11!? You can’t multiply by anything other than 1 or you change the value, so what should we multiply it by?</a:t>
                </a:r>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152584" y="719091"/>
                <a:ext cx="11658600" cy="5757068"/>
              </a:xfrm>
              <a:blipFill>
                <a:blip r:embed="rId2"/>
                <a:stretch>
                  <a:fillRect l="-1045" t="-1801" r="-1045"/>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A4C25929-DC59-4E2B-BE38-3EC529FF3B2C}"/>
              </a:ext>
            </a:extLst>
          </p:cNvPr>
          <p:cNvPicPr>
            <a:picLocks noChangeAspect="1"/>
          </p:cNvPicPr>
          <p:nvPr/>
        </p:nvPicPr>
        <p:blipFill>
          <a:blip r:embed="rId3"/>
          <a:stretch>
            <a:fillRect/>
          </a:stretch>
        </p:blipFill>
        <p:spPr>
          <a:xfrm>
            <a:off x="6631619" y="6088552"/>
            <a:ext cx="4399208" cy="738714"/>
          </a:xfrm>
          <a:prstGeom prst="rect">
            <a:avLst/>
          </a:prstGeom>
        </p:spPr>
      </p:pic>
      <p:sp>
        <p:nvSpPr>
          <p:cNvPr id="5" name="Slide Number Placeholder 4">
            <a:extLst>
              <a:ext uri="{FF2B5EF4-FFF2-40B4-BE49-F238E27FC236}">
                <a16:creationId xmlns:a16="http://schemas.microsoft.com/office/drawing/2014/main" id="{EA298385-E8B8-44BA-9C8A-5110372DCE93}"/>
              </a:ext>
            </a:extLst>
          </p:cNvPr>
          <p:cNvSpPr>
            <a:spLocks noGrp="1"/>
          </p:cNvSpPr>
          <p:nvPr>
            <p:ph type="sldNum" sz="quarter" idx="12"/>
          </p:nvPr>
        </p:nvSpPr>
        <p:spPr/>
        <p:txBody>
          <a:bodyPr/>
          <a:lstStyle/>
          <a:p>
            <a:fld id="{EB480566-E5A3-49BF-82EA-4C4B115FBFF6}" type="slidenum">
              <a:rPr lang="en-US" smtClean="0"/>
              <a:t>18</a:t>
            </a:fld>
            <a:endParaRPr lang="en-US"/>
          </a:p>
        </p:txBody>
      </p:sp>
    </p:spTree>
    <p:extLst>
      <p:ext uri="{BB962C8B-B14F-4D97-AF65-F5344CB8AC3E}">
        <p14:creationId xmlns:p14="http://schemas.microsoft.com/office/powerpoint/2010/main" val="1746165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285749" y="212726"/>
            <a:ext cx="11658599" cy="939800"/>
          </a:xfrm>
        </p:spPr>
        <p:txBody>
          <a:bodyPr/>
          <a:lstStyle/>
          <a:p>
            <a:r>
              <a:rPr lang="en-US" b="1" dirty="0">
                <a:solidFill>
                  <a:srgbClr val="FF0000"/>
                </a:solidFill>
              </a:rPr>
              <a:t>Permutations: </a:t>
            </a:r>
            <a:r>
              <a:rPr lang="en-US" b="1" dirty="0" err="1">
                <a:solidFill>
                  <a:srgbClr val="FF0000"/>
                </a:solidFill>
              </a:rPr>
              <a:t>nPr</a:t>
            </a:r>
            <a:endParaRPr lang="en-US" b="1" dirty="0">
              <a:solidFill>
                <a:srgbClr val="FF00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285749" y="964407"/>
                <a:ext cx="11658600" cy="5757068"/>
              </a:xfrm>
            </p:spPr>
            <p:txBody>
              <a:bodyPr>
                <a:normAutofit lnSpcReduction="10000"/>
              </a:bodyPr>
              <a:lstStyle/>
              <a:p>
                <a:pPr marL="0" indent="0" algn="just">
                  <a:buNone/>
                </a:pPr>
                <a:r>
                  <a:rPr lang="en-US" dirty="0"/>
                  <a:t>The factorial function is great for ordering n objects; what if we only want to order some of them? </a:t>
                </a:r>
                <a:r>
                  <a:rPr lang="en-US" dirty="0" err="1">
                    <a:solidFill>
                      <a:srgbClr val="FF0000"/>
                    </a:solidFill>
                  </a:rPr>
                  <a:t>nPr</a:t>
                </a:r>
                <a:r>
                  <a:rPr lang="en-US" dirty="0"/>
                  <a:t> or </a:t>
                </a:r>
                <a:r>
                  <a:rPr lang="en-US" baseline="-25000" dirty="0" err="1">
                    <a:solidFill>
                      <a:srgbClr val="FF0000"/>
                    </a:solidFill>
                  </a:rPr>
                  <a:t>n</a:t>
                </a:r>
                <a:r>
                  <a:rPr lang="en-US" dirty="0" err="1">
                    <a:solidFill>
                      <a:srgbClr val="FF0000"/>
                    </a:solidFill>
                  </a:rPr>
                  <a:t>P</a:t>
                </a:r>
                <a:r>
                  <a:rPr lang="en-US" baseline="-25000" dirty="0" err="1">
                    <a:solidFill>
                      <a:srgbClr val="FF0000"/>
                    </a:solidFill>
                  </a:rPr>
                  <a:t>r</a:t>
                </a:r>
                <a:r>
                  <a:rPr lang="en-US" dirty="0"/>
                  <a:t> is the number of ways to choose r people from n when order matters. P stands for </a:t>
                </a:r>
                <a:r>
                  <a:rPr lang="en-US" dirty="0">
                    <a:solidFill>
                      <a:srgbClr val="FF0000"/>
                    </a:solidFill>
                  </a:rPr>
                  <a:t>permutations</a:t>
                </a:r>
                <a:r>
                  <a:rPr lang="en-US" dirty="0"/>
                  <a:t>.</a:t>
                </a:r>
              </a:p>
              <a:p>
                <a:pPr marL="0" indent="0" algn="just">
                  <a:buNone/>
                </a:pPr>
                <a:endParaRPr lang="en-US" dirty="0"/>
              </a:p>
              <a:p>
                <a:pPr marL="0" indent="0" algn="just">
                  <a:buNone/>
                </a:pPr>
                <a:r>
                  <a:rPr lang="en-US" dirty="0"/>
                  <a:t>What if we want to choose 4 people from 11, order matters?</a:t>
                </a:r>
              </a:p>
              <a:p>
                <a:pPr marL="0" indent="0" algn="just">
                  <a:buNone/>
                </a:pPr>
                <a:endParaRPr lang="en-US" dirty="0"/>
              </a:p>
              <a:p>
                <a:pPr marL="0" indent="0" algn="just">
                  <a:buNone/>
                </a:pPr>
                <a:r>
                  <a:rPr lang="en-US" dirty="0"/>
                  <a:t>We have 11 choices for the first, then 10 for the second, then 9 for the third, then 8 for the fourth, or </a:t>
                </a:r>
                <a14:m>
                  <m:oMath xmlns:m="http://schemas.openxmlformats.org/officeDocument/2006/math">
                    <m:r>
                      <a:rPr lang="en-US" b="0" i="1" smtClean="0">
                        <a:latin typeface="Cambria Math" panose="02040503050406030204" pitchFamily="18" charset="0"/>
                      </a:rPr>
                      <m:t>11 ∗10 ∗9 ∗8.</m:t>
                    </m:r>
                  </m:oMath>
                </a14:m>
                <a:endParaRPr lang="en-US" dirty="0"/>
              </a:p>
              <a:p>
                <a:pPr marL="0" indent="0" algn="just">
                  <a:buNone/>
                </a:pPr>
                <a:endParaRPr lang="en-US" dirty="0"/>
              </a:p>
              <a:p>
                <a:pPr marL="0" indent="0" algn="just">
                  <a:buNone/>
                </a:pPr>
                <a:r>
                  <a:rPr lang="en-US" dirty="0"/>
                  <a:t>HINT: Note </a:t>
                </a:r>
                <a14:m>
                  <m:oMath xmlns:m="http://schemas.openxmlformats.org/officeDocument/2006/math">
                    <m:r>
                      <a:rPr lang="en-US" b="0" i="1" smtClean="0">
                        <a:latin typeface="Cambria Math" panose="02040503050406030204" pitchFamily="18" charset="0"/>
                      </a:rPr>
                      <m:t>11 ∗10 ∗9 ∗8</m:t>
                    </m:r>
                  </m:oMath>
                </a14:m>
                <a:r>
                  <a:rPr lang="en-US" dirty="0"/>
                  <a:t> looks a lot like 11!; what would we need to multiply it by to get 11!? You can’t multiply by anything other than 1 or you change the value, so what should we multiply it by? Multiply by 7!/7!, so</a:t>
                </a:r>
              </a:p>
              <a:p>
                <a:pPr marL="0" indent="0" algn="just">
                  <a:buNone/>
                </a:pPr>
                <a14:m>
                  <m:oMath xmlns:m="http://schemas.openxmlformats.org/officeDocument/2006/math">
                    <m:r>
                      <a:rPr lang="en-US" b="0" i="1" smtClean="0">
                        <a:latin typeface="Cambria Math" panose="02040503050406030204" pitchFamily="18" charset="0"/>
                      </a:rPr>
                      <m:t>11 ∗10 ∗9 ∗8</m:t>
                    </m:r>
                  </m:oMath>
                </a14:m>
                <a:r>
                  <a:rPr lang="en-US" dirty="0"/>
                  <a:t> = </a:t>
                </a:r>
                <a14:m>
                  <m:oMath xmlns:m="http://schemas.openxmlformats.org/officeDocument/2006/math">
                    <m:r>
                      <a:rPr lang="en-US" b="0" i="1" smtClean="0">
                        <a:latin typeface="Cambria Math" panose="02040503050406030204" pitchFamily="18" charset="0"/>
                      </a:rPr>
                      <m:t>11 ∗10 ∗9 ∗8</m:t>
                    </m:r>
                    <m:r>
                      <a:rPr lang="en-US" b="0" i="0" smtClean="0">
                        <a:latin typeface="Cambria Math" panose="02040503050406030204" pitchFamily="18" charset="0"/>
                      </a:rPr>
                      <m:t> ∗ </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7!</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11 ∗ 10 ∗ 9 ∗ 8 ∗ 7!</m:t>
                        </m:r>
                      </m:num>
                      <m:den>
                        <m:r>
                          <a:rPr lang="en-US" b="0" i="1" smtClean="0">
                            <a:latin typeface="Cambria Math" panose="02040503050406030204" pitchFamily="18" charset="0"/>
                          </a:rPr>
                          <m:t>7!</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11!</m:t>
                        </m:r>
                      </m:num>
                      <m:den>
                        <m:r>
                          <a:rPr lang="en-US" b="0" i="1" smtClean="0">
                            <a:latin typeface="Cambria Math" panose="02040503050406030204" pitchFamily="18" charset="0"/>
                          </a:rPr>
                          <m:t>7!</m:t>
                        </m:r>
                      </m:den>
                    </m:f>
                  </m:oMath>
                </a14:m>
                <a:endParaRPr lang="en-US" dirty="0"/>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285749" y="964407"/>
                <a:ext cx="11658600" cy="5757068"/>
              </a:xfrm>
              <a:blipFill>
                <a:blip r:embed="rId2"/>
                <a:stretch>
                  <a:fillRect l="-1098" t="-2328" r="-1046"/>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6227DFA6-B341-4BFF-ADB9-EE3827D2A0FD}"/>
              </a:ext>
            </a:extLst>
          </p:cNvPr>
          <p:cNvSpPr>
            <a:spLocks noGrp="1"/>
          </p:cNvSpPr>
          <p:nvPr>
            <p:ph type="sldNum" sz="quarter" idx="12"/>
          </p:nvPr>
        </p:nvSpPr>
        <p:spPr/>
        <p:txBody>
          <a:bodyPr/>
          <a:lstStyle/>
          <a:p>
            <a:fld id="{EB480566-E5A3-49BF-82EA-4C4B115FBFF6}" type="slidenum">
              <a:rPr lang="en-US" smtClean="0"/>
              <a:t>19</a:t>
            </a:fld>
            <a:endParaRPr lang="en-US"/>
          </a:p>
        </p:txBody>
      </p:sp>
    </p:spTree>
    <p:extLst>
      <p:ext uri="{BB962C8B-B14F-4D97-AF65-F5344CB8AC3E}">
        <p14:creationId xmlns:p14="http://schemas.microsoft.com/office/powerpoint/2010/main" val="269037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BC218-590B-48E1-A97B-CE7A34BF5686}"/>
              </a:ext>
            </a:extLst>
          </p:cNvPr>
          <p:cNvSpPr>
            <a:spLocks noGrp="1"/>
          </p:cNvSpPr>
          <p:nvPr>
            <p:ph type="title"/>
          </p:nvPr>
        </p:nvSpPr>
        <p:spPr>
          <a:xfrm>
            <a:off x="334299" y="365125"/>
            <a:ext cx="11019501" cy="1325563"/>
          </a:xfrm>
        </p:spPr>
        <p:txBody>
          <a:bodyPr>
            <a:normAutofit/>
          </a:bodyPr>
          <a:lstStyle/>
          <a:p>
            <a:r>
              <a:rPr lang="en-US" sz="8000" dirty="0">
                <a:solidFill>
                  <a:srgbClr val="7030A0"/>
                </a:solidFill>
              </a:rPr>
              <a:t>Part I: Factorials</a:t>
            </a:r>
          </a:p>
        </p:txBody>
      </p:sp>
      <p:pic>
        <p:nvPicPr>
          <p:cNvPr id="6" name="Picture 5">
            <a:extLst>
              <a:ext uri="{FF2B5EF4-FFF2-40B4-BE49-F238E27FC236}">
                <a16:creationId xmlns:a16="http://schemas.microsoft.com/office/drawing/2014/main" id="{B0868C49-A1DC-43BC-A1F4-2F104BA33DF6}"/>
              </a:ext>
            </a:extLst>
          </p:cNvPr>
          <p:cNvPicPr>
            <a:picLocks noChangeAspect="1"/>
          </p:cNvPicPr>
          <p:nvPr/>
        </p:nvPicPr>
        <p:blipFill>
          <a:blip r:embed="rId2"/>
          <a:stretch>
            <a:fillRect/>
          </a:stretch>
        </p:blipFill>
        <p:spPr>
          <a:xfrm>
            <a:off x="9705814" y="36845"/>
            <a:ext cx="2486186" cy="1085518"/>
          </a:xfrm>
          <a:prstGeom prst="rect">
            <a:avLst/>
          </a:prstGeom>
        </p:spPr>
      </p:pic>
      <p:sp>
        <p:nvSpPr>
          <p:cNvPr id="4" name="Rectangle 3">
            <a:extLst>
              <a:ext uri="{FF2B5EF4-FFF2-40B4-BE49-F238E27FC236}">
                <a16:creationId xmlns:a16="http://schemas.microsoft.com/office/drawing/2014/main" id="{2B047F78-765C-4031-889C-CD40B2144A1B}"/>
              </a:ext>
            </a:extLst>
          </p:cNvPr>
          <p:cNvSpPr/>
          <p:nvPr/>
        </p:nvSpPr>
        <p:spPr>
          <a:xfrm>
            <a:off x="2382174" y="6352143"/>
            <a:ext cx="8057225" cy="369332"/>
          </a:xfrm>
          <a:prstGeom prst="rect">
            <a:avLst/>
          </a:prstGeom>
        </p:spPr>
        <p:txBody>
          <a:bodyPr wrap="square">
            <a:spAutoFit/>
          </a:bodyPr>
          <a:lstStyle/>
          <a:p>
            <a:r>
              <a:rPr lang="en-US" dirty="0">
                <a:hlinkClick r:id="rId3"/>
              </a:rPr>
              <a:t>https://web.williams.edu/Mathematics/sjmiller/public_html/math/talks/talks.html</a:t>
            </a:r>
            <a:endParaRPr lang="en-US" dirty="0"/>
          </a:p>
        </p:txBody>
      </p:sp>
      <p:pic>
        <p:nvPicPr>
          <p:cNvPr id="7" name="Picture 6">
            <a:extLst>
              <a:ext uri="{FF2B5EF4-FFF2-40B4-BE49-F238E27FC236}">
                <a16:creationId xmlns:a16="http://schemas.microsoft.com/office/drawing/2014/main" id="{59255670-7B3A-40CF-AAEE-0814564CF850}"/>
              </a:ext>
            </a:extLst>
          </p:cNvPr>
          <p:cNvPicPr>
            <a:picLocks noChangeAspect="1"/>
          </p:cNvPicPr>
          <p:nvPr/>
        </p:nvPicPr>
        <p:blipFill>
          <a:blip r:embed="rId4"/>
          <a:stretch>
            <a:fillRect/>
          </a:stretch>
        </p:blipFill>
        <p:spPr>
          <a:xfrm>
            <a:off x="334299" y="2175399"/>
            <a:ext cx="4095750" cy="838200"/>
          </a:xfrm>
          <a:prstGeom prst="rect">
            <a:avLst/>
          </a:prstGeom>
        </p:spPr>
      </p:pic>
      <p:pic>
        <p:nvPicPr>
          <p:cNvPr id="8" name="Picture 7">
            <a:extLst>
              <a:ext uri="{FF2B5EF4-FFF2-40B4-BE49-F238E27FC236}">
                <a16:creationId xmlns:a16="http://schemas.microsoft.com/office/drawing/2014/main" id="{84EEE320-0689-409D-A5E5-F9E71049E207}"/>
              </a:ext>
            </a:extLst>
          </p:cNvPr>
          <p:cNvPicPr>
            <a:picLocks noChangeAspect="1"/>
          </p:cNvPicPr>
          <p:nvPr/>
        </p:nvPicPr>
        <p:blipFill>
          <a:blip r:embed="rId5"/>
          <a:stretch>
            <a:fillRect/>
          </a:stretch>
        </p:blipFill>
        <p:spPr>
          <a:xfrm>
            <a:off x="4176712" y="3703005"/>
            <a:ext cx="3838575" cy="819150"/>
          </a:xfrm>
          <a:prstGeom prst="rect">
            <a:avLst/>
          </a:prstGeom>
        </p:spPr>
      </p:pic>
      <p:pic>
        <p:nvPicPr>
          <p:cNvPr id="9" name="Picture 8">
            <a:extLst>
              <a:ext uri="{FF2B5EF4-FFF2-40B4-BE49-F238E27FC236}">
                <a16:creationId xmlns:a16="http://schemas.microsoft.com/office/drawing/2014/main" id="{21B4A64E-6D9B-4CBA-80DA-498354BC77BA}"/>
              </a:ext>
            </a:extLst>
          </p:cNvPr>
          <p:cNvPicPr>
            <a:picLocks noChangeAspect="1"/>
          </p:cNvPicPr>
          <p:nvPr/>
        </p:nvPicPr>
        <p:blipFill>
          <a:blip r:embed="rId6"/>
          <a:stretch>
            <a:fillRect/>
          </a:stretch>
        </p:blipFill>
        <p:spPr>
          <a:xfrm>
            <a:off x="8210550" y="5279115"/>
            <a:ext cx="3543300" cy="809625"/>
          </a:xfrm>
          <a:prstGeom prst="rect">
            <a:avLst/>
          </a:prstGeom>
        </p:spPr>
      </p:pic>
      <p:sp>
        <p:nvSpPr>
          <p:cNvPr id="5" name="Slide Number Placeholder 4">
            <a:extLst>
              <a:ext uri="{FF2B5EF4-FFF2-40B4-BE49-F238E27FC236}">
                <a16:creationId xmlns:a16="http://schemas.microsoft.com/office/drawing/2014/main" id="{6CB2BF89-E35C-4D3E-A750-8271297F1162}"/>
              </a:ext>
            </a:extLst>
          </p:cNvPr>
          <p:cNvSpPr>
            <a:spLocks noGrp="1"/>
          </p:cNvSpPr>
          <p:nvPr>
            <p:ph type="sldNum" sz="quarter" idx="12"/>
          </p:nvPr>
        </p:nvSpPr>
        <p:spPr/>
        <p:txBody>
          <a:bodyPr/>
          <a:lstStyle/>
          <a:p>
            <a:fld id="{EB480566-E5A3-49BF-82EA-4C4B115FBFF6}" type="slidenum">
              <a:rPr lang="en-US" smtClean="0"/>
              <a:t>2</a:t>
            </a:fld>
            <a:endParaRPr lang="en-US"/>
          </a:p>
        </p:txBody>
      </p:sp>
    </p:spTree>
    <p:extLst>
      <p:ext uri="{BB962C8B-B14F-4D97-AF65-F5344CB8AC3E}">
        <p14:creationId xmlns:p14="http://schemas.microsoft.com/office/powerpoint/2010/main" val="3704721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285749" y="212726"/>
            <a:ext cx="11658599" cy="939800"/>
          </a:xfrm>
        </p:spPr>
        <p:txBody>
          <a:bodyPr/>
          <a:lstStyle/>
          <a:p>
            <a:r>
              <a:rPr lang="en-US" b="1" dirty="0">
                <a:solidFill>
                  <a:srgbClr val="FF0000"/>
                </a:solidFill>
              </a:rPr>
              <a:t>Permutations: </a:t>
            </a:r>
            <a:r>
              <a:rPr lang="en-US" b="1" dirty="0" err="1">
                <a:solidFill>
                  <a:srgbClr val="FF0000"/>
                </a:solidFill>
              </a:rPr>
              <a:t>nPr</a:t>
            </a:r>
            <a:endParaRPr lang="en-US" b="1" dirty="0">
              <a:solidFill>
                <a:srgbClr val="FF00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285749" y="964407"/>
                <a:ext cx="11658600" cy="5757068"/>
              </a:xfrm>
            </p:spPr>
            <p:txBody>
              <a:bodyPr>
                <a:normAutofit/>
              </a:bodyPr>
              <a:lstStyle/>
              <a:p>
                <a:pPr marL="0" indent="0" algn="just">
                  <a:buNone/>
                </a:pPr>
                <a:r>
                  <a:rPr lang="en-US" dirty="0"/>
                  <a:t>The factorial function is great for ordering n objects; what if we only want to order some of them? </a:t>
                </a:r>
                <a:r>
                  <a:rPr lang="en-US" dirty="0" err="1">
                    <a:solidFill>
                      <a:srgbClr val="FF0000"/>
                    </a:solidFill>
                  </a:rPr>
                  <a:t>nPr</a:t>
                </a:r>
                <a:r>
                  <a:rPr lang="en-US" dirty="0"/>
                  <a:t> or </a:t>
                </a:r>
                <a:r>
                  <a:rPr lang="en-US" baseline="-25000" dirty="0" err="1">
                    <a:solidFill>
                      <a:srgbClr val="FF0000"/>
                    </a:solidFill>
                  </a:rPr>
                  <a:t>n</a:t>
                </a:r>
                <a:r>
                  <a:rPr lang="en-US" dirty="0" err="1">
                    <a:solidFill>
                      <a:srgbClr val="FF0000"/>
                    </a:solidFill>
                  </a:rPr>
                  <a:t>P</a:t>
                </a:r>
                <a:r>
                  <a:rPr lang="en-US" baseline="-25000" dirty="0" err="1">
                    <a:solidFill>
                      <a:srgbClr val="FF0000"/>
                    </a:solidFill>
                  </a:rPr>
                  <a:t>r</a:t>
                </a:r>
                <a:r>
                  <a:rPr lang="en-US" dirty="0"/>
                  <a:t> is the number of ways to choose r people from n when order matters. P stands for </a:t>
                </a:r>
                <a:r>
                  <a:rPr lang="en-US" dirty="0">
                    <a:solidFill>
                      <a:srgbClr val="FF0000"/>
                    </a:solidFill>
                  </a:rPr>
                  <a:t>permutations</a:t>
                </a:r>
                <a:r>
                  <a:rPr lang="en-US" dirty="0"/>
                  <a:t>.</a:t>
                </a:r>
              </a:p>
              <a:p>
                <a:pPr marL="0" indent="0" algn="just">
                  <a:buNone/>
                </a:pPr>
                <a:endParaRPr lang="en-US" dirty="0"/>
              </a:p>
              <a:p>
                <a:pPr marL="0" indent="0" algn="just">
                  <a:buNone/>
                </a:pPr>
                <a:r>
                  <a:rPr lang="en-US" dirty="0"/>
                  <a:t>What if we want to choose 4 people from 11, order matters?</a:t>
                </a:r>
              </a:p>
              <a:p>
                <a:pPr marL="0" indent="0" algn="just">
                  <a:buNone/>
                </a:pPr>
                <a14:m>
                  <m:oMath xmlns:m="http://schemas.openxmlformats.org/officeDocument/2006/math">
                    <m:r>
                      <a:rPr lang="en-US" b="0" i="1" smtClean="0">
                        <a:latin typeface="Cambria Math" panose="02040503050406030204" pitchFamily="18" charset="0"/>
                      </a:rPr>
                      <m:t>11 ∗10 ∗9 ∗8</m:t>
                    </m:r>
                  </m:oMath>
                </a14:m>
                <a:r>
                  <a:rPr lang="en-US" dirty="0"/>
                  <a:t> = </a:t>
                </a:r>
                <a14:m>
                  <m:oMath xmlns:m="http://schemas.openxmlformats.org/officeDocument/2006/math">
                    <m:r>
                      <a:rPr lang="en-US" b="0" i="1" smtClean="0">
                        <a:latin typeface="Cambria Math" panose="02040503050406030204" pitchFamily="18" charset="0"/>
                      </a:rPr>
                      <m:t>11 ∗10 ∗9 ∗8</m:t>
                    </m:r>
                    <m:r>
                      <a:rPr lang="en-US" b="0" i="0" smtClean="0">
                        <a:latin typeface="Cambria Math" panose="02040503050406030204" pitchFamily="18" charset="0"/>
                      </a:rPr>
                      <m:t> ∗ </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7!</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11 ∗ 10 ∗ 9 ∗ 8 ∗ 7!</m:t>
                        </m:r>
                      </m:num>
                      <m:den>
                        <m:r>
                          <a:rPr lang="en-US" b="0" i="1" smtClean="0">
                            <a:latin typeface="Cambria Math" panose="02040503050406030204" pitchFamily="18" charset="0"/>
                          </a:rPr>
                          <m:t>7!</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11!</m:t>
                        </m:r>
                      </m:num>
                      <m:den>
                        <m:r>
                          <a:rPr lang="en-US" b="0" i="1" smtClean="0">
                            <a:latin typeface="Cambria Math" panose="02040503050406030204" pitchFamily="18" charset="0"/>
                          </a:rPr>
                          <m:t>7!</m:t>
                        </m:r>
                      </m:den>
                    </m:f>
                  </m:oMath>
                </a14:m>
                <a:endParaRPr lang="en-US" dirty="0"/>
              </a:p>
              <a:p>
                <a:pPr marL="0" indent="0" algn="just">
                  <a:buNone/>
                </a:pPr>
                <a:endParaRPr lang="en-US" dirty="0"/>
              </a:p>
              <a:p>
                <a:pPr marL="0" indent="0" algn="just">
                  <a:buNone/>
                </a:pPr>
                <a:r>
                  <a:rPr lang="en-US" dirty="0"/>
                  <a:t>More generally, what if we want to choose r people from n, order matters? </a:t>
                </a:r>
              </a:p>
              <a:p>
                <a:pPr marL="0" indent="0" algn="just">
                  <a:buNone/>
                </a:pPr>
                <a:endParaRPr lang="en-US" dirty="0"/>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285749" y="964407"/>
                <a:ext cx="11658600" cy="5757068"/>
              </a:xfrm>
              <a:blipFill>
                <a:blip r:embed="rId2"/>
                <a:stretch>
                  <a:fillRect l="-1098" t="-1693" r="-104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B6D4B58B-1228-4194-86ED-726B3F458864}"/>
              </a:ext>
            </a:extLst>
          </p:cNvPr>
          <p:cNvPicPr>
            <a:picLocks noChangeAspect="1"/>
          </p:cNvPicPr>
          <p:nvPr/>
        </p:nvPicPr>
        <p:blipFill>
          <a:blip r:embed="rId3"/>
          <a:stretch>
            <a:fillRect/>
          </a:stretch>
        </p:blipFill>
        <p:spPr>
          <a:xfrm>
            <a:off x="2320449" y="5202315"/>
            <a:ext cx="7242992" cy="1216241"/>
          </a:xfrm>
          <a:prstGeom prst="rect">
            <a:avLst/>
          </a:prstGeom>
        </p:spPr>
      </p:pic>
      <p:sp>
        <p:nvSpPr>
          <p:cNvPr id="6" name="Slide Number Placeholder 5">
            <a:extLst>
              <a:ext uri="{FF2B5EF4-FFF2-40B4-BE49-F238E27FC236}">
                <a16:creationId xmlns:a16="http://schemas.microsoft.com/office/drawing/2014/main" id="{D75A9627-D85F-408A-B601-F419FC226305}"/>
              </a:ext>
            </a:extLst>
          </p:cNvPr>
          <p:cNvSpPr>
            <a:spLocks noGrp="1"/>
          </p:cNvSpPr>
          <p:nvPr>
            <p:ph type="sldNum" sz="quarter" idx="12"/>
          </p:nvPr>
        </p:nvSpPr>
        <p:spPr/>
        <p:txBody>
          <a:bodyPr/>
          <a:lstStyle/>
          <a:p>
            <a:fld id="{EB480566-E5A3-49BF-82EA-4C4B115FBFF6}" type="slidenum">
              <a:rPr lang="en-US" smtClean="0"/>
              <a:t>20</a:t>
            </a:fld>
            <a:endParaRPr lang="en-US"/>
          </a:p>
        </p:txBody>
      </p:sp>
    </p:spTree>
    <p:extLst>
      <p:ext uri="{BB962C8B-B14F-4D97-AF65-F5344CB8AC3E}">
        <p14:creationId xmlns:p14="http://schemas.microsoft.com/office/powerpoint/2010/main" val="3422693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285749" y="212726"/>
            <a:ext cx="11658599" cy="939800"/>
          </a:xfrm>
        </p:spPr>
        <p:txBody>
          <a:bodyPr/>
          <a:lstStyle/>
          <a:p>
            <a:r>
              <a:rPr lang="en-US" b="1" dirty="0">
                <a:solidFill>
                  <a:srgbClr val="FF0000"/>
                </a:solidFill>
              </a:rPr>
              <a:t>Permutations: </a:t>
            </a:r>
            <a:r>
              <a:rPr lang="en-US" b="1" dirty="0" err="1">
                <a:solidFill>
                  <a:srgbClr val="FF0000"/>
                </a:solidFill>
              </a:rPr>
              <a:t>nPr</a:t>
            </a:r>
            <a:endParaRPr lang="en-US" b="1" dirty="0">
              <a:solidFill>
                <a:srgbClr val="FF00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285749" y="964407"/>
                <a:ext cx="11658600" cy="5757068"/>
              </a:xfrm>
            </p:spPr>
            <p:txBody>
              <a:bodyPr>
                <a:normAutofit lnSpcReduction="10000"/>
              </a:bodyPr>
              <a:lstStyle/>
              <a:p>
                <a:pPr marL="0" indent="0" algn="just">
                  <a:buNone/>
                </a:pPr>
                <a:r>
                  <a:rPr lang="en-US" dirty="0"/>
                  <a:t>The factorial function is great for ordering n objects; what if we only want to order some of them? </a:t>
                </a:r>
                <a:r>
                  <a:rPr lang="en-US" dirty="0" err="1">
                    <a:solidFill>
                      <a:srgbClr val="FF0000"/>
                    </a:solidFill>
                  </a:rPr>
                  <a:t>nPr</a:t>
                </a:r>
                <a:r>
                  <a:rPr lang="en-US" dirty="0"/>
                  <a:t> or </a:t>
                </a:r>
                <a:r>
                  <a:rPr lang="en-US" baseline="-25000" dirty="0" err="1">
                    <a:solidFill>
                      <a:srgbClr val="FF0000"/>
                    </a:solidFill>
                  </a:rPr>
                  <a:t>n</a:t>
                </a:r>
                <a:r>
                  <a:rPr lang="en-US" dirty="0" err="1">
                    <a:solidFill>
                      <a:srgbClr val="FF0000"/>
                    </a:solidFill>
                  </a:rPr>
                  <a:t>P</a:t>
                </a:r>
                <a:r>
                  <a:rPr lang="en-US" baseline="-25000" dirty="0" err="1">
                    <a:solidFill>
                      <a:srgbClr val="FF0000"/>
                    </a:solidFill>
                  </a:rPr>
                  <a:t>r</a:t>
                </a:r>
                <a:r>
                  <a:rPr lang="en-US" dirty="0"/>
                  <a:t> is the number of ways to choose r people from n when order matters. P stands for </a:t>
                </a:r>
                <a:r>
                  <a:rPr lang="en-US" dirty="0">
                    <a:solidFill>
                      <a:srgbClr val="FF0000"/>
                    </a:solidFill>
                  </a:rPr>
                  <a:t>permutations</a:t>
                </a:r>
                <a:r>
                  <a:rPr lang="en-US" dirty="0"/>
                  <a:t>.</a:t>
                </a:r>
              </a:p>
              <a:p>
                <a:pPr marL="0" indent="0" algn="just">
                  <a:buNone/>
                </a:pPr>
                <a:endParaRPr lang="en-US" dirty="0"/>
              </a:p>
              <a:p>
                <a:pPr marL="0" indent="0" algn="just">
                  <a:buNone/>
                </a:pPr>
                <a:r>
                  <a:rPr lang="en-US" dirty="0"/>
                  <a:t>What if we want to choose 4 people from 11?</a:t>
                </a:r>
              </a:p>
              <a:p>
                <a:pPr marL="0" indent="0" algn="just">
                  <a:buNone/>
                </a:pPr>
                <a14:m>
                  <m:oMath xmlns:m="http://schemas.openxmlformats.org/officeDocument/2006/math">
                    <m:r>
                      <a:rPr lang="en-US" b="0" i="1" smtClean="0">
                        <a:latin typeface="Cambria Math" panose="02040503050406030204" pitchFamily="18" charset="0"/>
                      </a:rPr>
                      <m:t>11 ∗10 ∗9 ∗8</m:t>
                    </m:r>
                  </m:oMath>
                </a14:m>
                <a:r>
                  <a:rPr lang="en-US" dirty="0"/>
                  <a:t> = </a:t>
                </a:r>
                <a14:m>
                  <m:oMath xmlns:m="http://schemas.openxmlformats.org/officeDocument/2006/math">
                    <m:r>
                      <a:rPr lang="en-US" b="0" i="1" smtClean="0">
                        <a:latin typeface="Cambria Math" panose="02040503050406030204" pitchFamily="18" charset="0"/>
                      </a:rPr>
                      <m:t>11 ∗10 ∗9 ∗8</m:t>
                    </m:r>
                    <m:r>
                      <a:rPr lang="en-US" b="0" i="0" smtClean="0">
                        <a:latin typeface="Cambria Math" panose="02040503050406030204" pitchFamily="18" charset="0"/>
                      </a:rPr>
                      <m:t> ∗ </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7!</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11 ∗ 10 ∗ 9 ∗ 8 ∗ 7!</m:t>
                        </m:r>
                      </m:num>
                      <m:den>
                        <m:r>
                          <a:rPr lang="en-US" b="0" i="1" smtClean="0">
                            <a:latin typeface="Cambria Math" panose="02040503050406030204" pitchFamily="18" charset="0"/>
                          </a:rPr>
                          <m:t>7!</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11!</m:t>
                        </m:r>
                      </m:num>
                      <m:den>
                        <m:r>
                          <a:rPr lang="en-US" b="0" i="1" smtClean="0">
                            <a:latin typeface="Cambria Math" panose="02040503050406030204" pitchFamily="18" charset="0"/>
                          </a:rPr>
                          <m:t>7!</m:t>
                        </m:r>
                      </m:den>
                    </m:f>
                  </m:oMath>
                </a14:m>
                <a:endParaRPr lang="en-US" dirty="0"/>
              </a:p>
              <a:p>
                <a:pPr marL="0" indent="0" algn="just">
                  <a:buNone/>
                </a:pPr>
                <a:endParaRPr lang="en-US" dirty="0"/>
              </a:p>
              <a:p>
                <a:pPr marL="0" indent="0" algn="just">
                  <a:buNone/>
                </a:pPr>
                <a:r>
                  <a:rPr lang="en-US" dirty="0"/>
                  <a:t>More generally, what if we want to choose r people from n, order matters? It is</a:t>
                </a:r>
              </a:p>
              <a:p>
                <a:pPr marL="0" indent="0" algn="just">
                  <a:buNone/>
                </a:pP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 ∗ …∗(</m:t>
                    </m:r>
                    <m:r>
                      <a:rPr lang="en-US" b="0" i="1" smtClean="0">
                        <a:latin typeface="Cambria Math" panose="02040503050406030204" pitchFamily="18" charset="0"/>
                      </a:rPr>
                      <m:t>𝑛</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−1</m:t>
                        </m:r>
                      </m:e>
                    </m:d>
                    <m:r>
                      <a:rPr lang="en-US" b="0" i="1" smtClean="0">
                        <a:latin typeface="Cambria Math" panose="02040503050406030204" pitchFamily="18" charset="0"/>
                      </a:rPr>
                      <m:t>)</m:t>
                    </m:r>
                  </m:oMath>
                </a14:m>
                <a:r>
                  <a:rPr lang="en-US" dirty="0"/>
                  <a:t>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 ∗ …∗(</m:t>
                    </m:r>
                    <m:r>
                      <a:rPr lang="en-US" b="0" i="1" smtClean="0">
                        <a:latin typeface="Cambria Math" panose="02040503050406030204" pitchFamily="18" charset="0"/>
                      </a:rPr>
                      <m:t>𝑛</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0"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num>
                      <m:den>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den>
                    </m:f>
                  </m:oMath>
                </a14:m>
                <a:endParaRPr lang="en-US" dirty="0"/>
              </a:p>
              <a:p>
                <a:pPr marL="0" indent="0" algn="just">
                  <a:buNone/>
                </a:pPr>
                <a:endParaRPr lang="en-US" dirty="0"/>
              </a:p>
              <a:p>
                <a:pPr marL="0" indent="0" algn="just">
                  <a:buNone/>
                </a:pPr>
                <a:r>
                  <a:rPr lang="en-US" dirty="0"/>
                  <a:t>We thus find </a:t>
                </a:r>
                <a:r>
                  <a:rPr lang="en-US" dirty="0" err="1"/>
                  <a:t>nPr</a:t>
                </a:r>
                <a:r>
                  <a:rPr lang="en-US" dirty="0"/>
                  <a:t> or </a:t>
                </a:r>
                <a:r>
                  <a:rPr lang="en-US" baseline="-25000" dirty="0" err="1"/>
                  <a:t>n</a:t>
                </a:r>
                <a:r>
                  <a:rPr lang="en-US" dirty="0" err="1"/>
                  <a:t>P</a:t>
                </a:r>
                <a:r>
                  <a:rPr lang="en-US" baseline="-25000" dirty="0" err="1"/>
                  <a:t>r</a:t>
                </a:r>
                <a:r>
                  <a:rPr lang="en-US" baseline="-25000" dirty="0"/>
                  <a:t> </a:t>
                </a:r>
                <a:r>
                  <a:rPr lang="en-US" dirty="0"/>
                  <a:t> equals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num>
                      <m:den>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den>
                    </m:f>
                  </m:oMath>
                </a14:m>
                <a:endParaRPr lang="en-US" dirty="0"/>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285749" y="964407"/>
                <a:ext cx="11658600" cy="5757068"/>
              </a:xfrm>
              <a:blipFill>
                <a:blip r:embed="rId2"/>
                <a:stretch>
                  <a:fillRect l="-1098" t="-2328" r="-1046"/>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3488987B-DED6-4743-8AF5-EADDC5B04552}"/>
              </a:ext>
            </a:extLst>
          </p:cNvPr>
          <p:cNvSpPr>
            <a:spLocks noGrp="1"/>
          </p:cNvSpPr>
          <p:nvPr>
            <p:ph type="sldNum" sz="quarter" idx="12"/>
          </p:nvPr>
        </p:nvSpPr>
        <p:spPr/>
        <p:txBody>
          <a:bodyPr/>
          <a:lstStyle/>
          <a:p>
            <a:fld id="{EB480566-E5A3-49BF-82EA-4C4B115FBFF6}" type="slidenum">
              <a:rPr lang="en-US" smtClean="0"/>
              <a:t>21</a:t>
            </a:fld>
            <a:endParaRPr lang="en-US"/>
          </a:p>
        </p:txBody>
      </p:sp>
    </p:spTree>
    <p:extLst>
      <p:ext uri="{BB962C8B-B14F-4D97-AF65-F5344CB8AC3E}">
        <p14:creationId xmlns:p14="http://schemas.microsoft.com/office/powerpoint/2010/main" val="3720971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285749" y="212726"/>
            <a:ext cx="11658599" cy="939800"/>
          </a:xfrm>
        </p:spPr>
        <p:txBody>
          <a:bodyPr/>
          <a:lstStyle/>
          <a:p>
            <a:r>
              <a:rPr lang="en-US" b="1" dirty="0">
                <a:solidFill>
                  <a:srgbClr val="FF0000"/>
                </a:solidFill>
              </a:rPr>
              <a:t>Permutations: </a:t>
            </a:r>
            <a:r>
              <a:rPr lang="en-US" b="1" dirty="0" err="1">
                <a:solidFill>
                  <a:srgbClr val="FF0000"/>
                </a:solidFill>
              </a:rPr>
              <a:t>nPr</a:t>
            </a:r>
            <a:endParaRPr lang="en-US" b="1" dirty="0">
              <a:solidFill>
                <a:srgbClr val="FF00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285749" y="964407"/>
                <a:ext cx="11658600" cy="5757068"/>
              </a:xfrm>
            </p:spPr>
            <p:txBody>
              <a:bodyPr>
                <a:normAutofit/>
              </a:bodyPr>
              <a:lstStyle/>
              <a:p>
                <a:pPr marL="0" indent="0" algn="just">
                  <a:buNone/>
                </a:pPr>
                <a:r>
                  <a:rPr lang="en-US" dirty="0"/>
                  <a:t>We thus find </a:t>
                </a:r>
                <a:r>
                  <a:rPr lang="en-US" dirty="0" err="1"/>
                  <a:t>nPr</a:t>
                </a:r>
                <a:r>
                  <a:rPr lang="en-US" dirty="0"/>
                  <a:t> or </a:t>
                </a:r>
                <a:r>
                  <a:rPr lang="en-US" baseline="-25000" dirty="0" err="1"/>
                  <a:t>n</a:t>
                </a:r>
                <a:r>
                  <a:rPr lang="en-US" dirty="0" err="1"/>
                  <a:t>P</a:t>
                </a:r>
                <a:r>
                  <a:rPr lang="en-US" baseline="-25000" dirty="0" err="1"/>
                  <a:t>r</a:t>
                </a:r>
                <a:r>
                  <a:rPr lang="en-US" baseline="-25000" dirty="0"/>
                  <a:t> </a:t>
                </a:r>
                <a:r>
                  <a:rPr lang="en-US" dirty="0"/>
                  <a:t> equals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num>
                      <m:den>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den>
                    </m:f>
                  </m:oMath>
                </a14:m>
                <a:r>
                  <a:rPr lang="en-US" dirty="0"/>
                  <a:t>. Grows a lot slower than n!</a:t>
                </a:r>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US" dirty="0"/>
                  <a:t>                   r = 1                                            r = 2                                     r = 3</a:t>
                </a:r>
              </a:p>
              <a:p>
                <a:pPr marL="0" indent="0" algn="just">
                  <a:buNone/>
                </a:pPr>
                <a:endParaRPr lang="en-US" dirty="0"/>
              </a:p>
              <a:p>
                <a:pPr marL="0" indent="0" algn="just">
                  <a:buNone/>
                </a:pPr>
                <a:r>
                  <a:rPr lang="en-US" dirty="0"/>
                  <a:t>What do these growth rates look like? They look like …..  </a:t>
                </a:r>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285749" y="964407"/>
                <a:ext cx="11658600" cy="5757068"/>
              </a:xfrm>
              <a:blipFill>
                <a:blip r:embed="rId2"/>
                <a:stretch>
                  <a:fillRect l="-1098" t="-10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94575D33-2751-4377-B0E0-84925F73D16F}"/>
              </a:ext>
            </a:extLst>
          </p:cNvPr>
          <p:cNvPicPr>
            <a:picLocks noChangeAspect="1"/>
          </p:cNvPicPr>
          <p:nvPr/>
        </p:nvPicPr>
        <p:blipFill>
          <a:blip r:embed="rId3"/>
          <a:stretch>
            <a:fillRect/>
          </a:stretch>
        </p:blipFill>
        <p:spPr>
          <a:xfrm>
            <a:off x="384985" y="1904207"/>
            <a:ext cx="3627434" cy="2187130"/>
          </a:xfrm>
          <a:prstGeom prst="rect">
            <a:avLst/>
          </a:prstGeom>
        </p:spPr>
      </p:pic>
      <p:pic>
        <p:nvPicPr>
          <p:cNvPr id="6" name="Picture 5">
            <a:extLst>
              <a:ext uri="{FF2B5EF4-FFF2-40B4-BE49-F238E27FC236}">
                <a16:creationId xmlns:a16="http://schemas.microsoft.com/office/drawing/2014/main" id="{B4E4A491-7445-422D-833A-428D5CC37588}"/>
              </a:ext>
            </a:extLst>
          </p:cNvPr>
          <p:cNvPicPr>
            <a:picLocks noChangeAspect="1"/>
          </p:cNvPicPr>
          <p:nvPr/>
        </p:nvPicPr>
        <p:blipFill>
          <a:blip r:embed="rId4"/>
          <a:stretch>
            <a:fillRect/>
          </a:stretch>
        </p:blipFill>
        <p:spPr>
          <a:xfrm>
            <a:off x="4208847" y="1945715"/>
            <a:ext cx="3642676" cy="2179509"/>
          </a:xfrm>
          <a:prstGeom prst="rect">
            <a:avLst/>
          </a:prstGeom>
        </p:spPr>
      </p:pic>
      <p:pic>
        <p:nvPicPr>
          <p:cNvPr id="7" name="Picture 6">
            <a:extLst>
              <a:ext uri="{FF2B5EF4-FFF2-40B4-BE49-F238E27FC236}">
                <a16:creationId xmlns:a16="http://schemas.microsoft.com/office/drawing/2014/main" id="{F56BED4E-6AA3-4B6F-8960-0CB8A1E526AE}"/>
              </a:ext>
            </a:extLst>
          </p:cNvPr>
          <p:cNvPicPr>
            <a:picLocks noChangeAspect="1"/>
          </p:cNvPicPr>
          <p:nvPr/>
        </p:nvPicPr>
        <p:blipFill>
          <a:blip r:embed="rId5"/>
          <a:stretch>
            <a:fillRect/>
          </a:stretch>
        </p:blipFill>
        <p:spPr>
          <a:xfrm>
            <a:off x="8047951" y="1945715"/>
            <a:ext cx="3703641" cy="2118544"/>
          </a:xfrm>
          <a:prstGeom prst="rect">
            <a:avLst/>
          </a:prstGeom>
        </p:spPr>
      </p:pic>
      <p:pic>
        <p:nvPicPr>
          <p:cNvPr id="8" name="Picture 7">
            <a:extLst>
              <a:ext uri="{FF2B5EF4-FFF2-40B4-BE49-F238E27FC236}">
                <a16:creationId xmlns:a16="http://schemas.microsoft.com/office/drawing/2014/main" id="{E6E0CA95-115B-4994-80DF-9EDDC169F43D}"/>
              </a:ext>
            </a:extLst>
          </p:cNvPr>
          <p:cNvPicPr>
            <a:picLocks noChangeAspect="1"/>
          </p:cNvPicPr>
          <p:nvPr/>
        </p:nvPicPr>
        <p:blipFill>
          <a:blip r:embed="rId6"/>
          <a:stretch>
            <a:fillRect/>
          </a:stretch>
        </p:blipFill>
        <p:spPr>
          <a:xfrm>
            <a:off x="4554245" y="5668594"/>
            <a:ext cx="6270148" cy="1052881"/>
          </a:xfrm>
          <a:prstGeom prst="rect">
            <a:avLst/>
          </a:prstGeom>
        </p:spPr>
      </p:pic>
      <p:sp>
        <p:nvSpPr>
          <p:cNvPr id="9" name="Slide Number Placeholder 8">
            <a:extLst>
              <a:ext uri="{FF2B5EF4-FFF2-40B4-BE49-F238E27FC236}">
                <a16:creationId xmlns:a16="http://schemas.microsoft.com/office/drawing/2014/main" id="{DB2537C2-93C9-4D58-8F0B-06C5AF2661A7}"/>
              </a:ext>
            </a:extLst>
          </p:cNvPr>
          <p:cNvSpPr>
            <a:spLocks noGrp="1"/>
          </p:cNvSpPr>
          <p:nvPr>
            <p:ph type="sldNum" sz="quarter" idx="12"/>
          </p:nvPr>
        </p:nvSpPr>
        <p:spPr/>
        <p:txBody>
          <a:bodyPr/>
          <a:lstStyle/>
          <a:p>
            <a:fld id="{EB480566-E5A3-49BF-82EA-4C4B115FBFF6}" type="slidenum">
              <a:rPr lang="en-US" smtClean="0"/>
              <a:t>22</a:t>
            </a:fld>
            <a:endParaRPr lang="en-US"/>
          </a:p>
        </p:txBody>
      </p:sp>
    </p:spTree>
    <p:extLst>
      <p:ext uri="{BB962C8B-B14F-4D97-AF65-F5344CB8AC3E}">
        <p14:creationId xmlns:p14="http://schemas.microsoft.com/office/powerpoint/2010/main" val="3810520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285749" y="212726"/>
            <a:ext cx="11658599" cy="939800"/>
          </a:xfrm>
        </p:spPr>
        <p:txBody>
          <a:bodyPr/>
          <a:lstStyle/>
          <a:p>
            <a:r>
              <a:rPr lang="en-US" b="1" dirty="0">
                <a:solidFill>
                  <a:srgbClr val="FF0000"/>
                </a:solidFill>
              </a:rPr>
              <a:t>Permutations: </a:t>
            </a:r>
            <a:r>
              <a:rPr lang="en-US" b="1" dirty="0" err="1">
                <a:solidFill>
                  <a:srgbClr val="FF0000"/>
                </a:solidFill>
              </a:rPr>
              <a:t>nPr</a:t>
            </a:r>
            <a:endParaRPr lang="en-US" b="1" dirty="0">
              <a:solidFill>
                <a:srgbClr val="FF00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285749" y="964406"/>
                <a:ext cx="11658600" cy="5893593"/>
              </a:xfrm>
            </p:spPr>
            <p:txBody>
              <a:bodyPr>
                <a:normAutofit/>
              </a:bodyPr>
              <a:lstStyle/>
              <a:p>
                <a:pPr marL="0" indent="0" algn="just">
                  <a:buNone/>
                </a:pPr>
                <a:r>
                  <a:rPr lang="en-US" dirty="0"/>
                  <a:t>We thus find </a:t>
                </a:r>
                <a:r>
                  <a:rPr lang="en-US" dirty="0" err="1"/>
                  <a:t>nPr</a:t>
                </a:r>
                <a:r>
                  <a:rPr lang="en-US" dirty="0"/>
                  <a:t> or </a:t>
                </a:r>
                <a:r>
                  <a:rPr lang="en-US" baseline="-25000" dirty="0" err="1"/>
                  <a:t>n</a:t>
                </a:r>
                <a:r>
                  <a:rPr lang="en-US" dirty="0" err="1"/>
                  <a:t>P</a:t>
                </a:r>
                <a:r>
                  <a:rPr lang="en-US" baseline="-25000" dirty="0" err="1"/>
                  <a:t>r</a:t>
                </a:r>
                <a:r>
                  <a:rPr lang="en-US" baseline="-25000" dirty="0"/>
                  <a:t> </a:t>
                </a:r>
                <a:r>
                  <a:rPr lang="en-US" dirty="0"/>
                  <a:t> equals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num>
                      <m:den>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den>
                    </m:f>
                  </m:oMath>
                </a14:m>
                <a:r>
                  <a:rPr lang="en-US" dirty="0"/>
                  <a:t>. Grows a lot slower than n!</a:t>
                </a:r>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US" dirty="0"/>
                  <a:t>                   r = 1                                            r = 2                                     r = 3</a:t>
                </a:r>
              </a:p>
              <a:p>
                <a:pPr marL="0" indent="0" algn="just">
                  <a:buNone/>
                </a:pPr>
                <a:endParaRPr lang="en-US" dirty="0"/>
              </a:p>
              <a:p>
                <a:pPr marL="0" indent="0" algn="just">
                  <a:buNone/>
                </a:pPr>
                <a:r>
                  <a:rPr lang="en-US" dirty="0"/>
                  <a:t>What do these growth rates look like? They look like polynomials.</a:t>
                </a:r>
              </a:p>
              <a:p>
                <a:pPr marL="0" indent="0" algn="just">
                  <a:buNone/>
                </a:pPr>
                <a:r>
                  <a:rPr lang="en-US" dirty="0"/>
                  <a:t>First looks linear, others are harder but are quadratics and then </a:t>
                </a:r>
                <a:r>
                  <a:rPr lang="en-US" dirty="0" err="1"/>
                  <a:t>cubics</a:t>
                </a:r>
                <a:r>
                  <a:rPr lang="en-US" dirty="0"/>
                  <a:t>.</a:t>
                </a:r>
              </a:p>
              <a:p>
                <a:pPr marL="0" indent="0" algn="just">
                  <a:buNone/>
                </a:pPr>
                <a:r>
                  <a:rPr lang="en-US" dirty="0"/>
                  <a:t>Can we prove? Can we find formulas for these?  </a:t>
                </a:r>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285749" y="964406"/>
                <a:ext cx="11658600" cy="5893593"/>
              </a:xfrm>
              <a:blipFill>
                <a:blip r:embed="rId2"/>
                <a:stretch>
                  <a:fillRect l="-1098" t="-103" b="-1448"/>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94575D33-2751-4377-B0E0-84925F73D16F}"/>
              </a:ext>
            </a:extLst>
          </p:cNvPr>
          <p:cNvPicPr>
            <a:picLocks noChangeAspect="1"/>
          </p:cNvPicPr>
          <p:nvPr/>
        </p:nvPicPr>
        <p:blipFill>
          <a:blip r:embed="rId3"/>
          <a:stretch>
            <a:fillRect/>
          </a:stretch>
        </p:blipFill>
        <p:spPr>
          <a:xfrm>
            <a:off x="384985" y="1904207"/>
            <a:ext cx="3627434" cy="2187130"/>
          </a:xfrm>
          <a:prstGeom prst="rect">
            <a:avLst/>
          </a:prstGeom>
        </p:spPr>
      </p:pic>
      <p:pic>
        <p:nvPicPr>
          <p:cNvPr id="6" name="Picture 5">
            <a:extLst>
              <a:ext uri="{FF2B5EF4-FFF2-40B4-BE49-F238E27FC236}">
                <a16:creationId xmlns:a16="http://schemas.microsoft.com/office/drawing/2014/main" id="{B4E4A491-7445-422D-833A-428D5CC37588}"/>
              </a:ext>
            </a:extLst>
          </p:cNvPr>
          <p:cNvPicPr>
            <a:picLocks noChangeAspect="1"/>
          </p:cNvPicPr>
          <p:nvPr/>
        </p:nvPicPr>
        <p:blipFill>
          <a:blip r:embed="rId4"/>
          <a:stretch>
            <a:fillRect/>
          </a:stretch>
        </p:blipFill>
        <p:spPr>
          <a:xfrm>
            <a:off x="4208847" y="1945715"/>
            <a:ext cx="3642676" cy="2179509"/>
          </a:xfrm>
          <a:prstGeom prst="rect">
            <a:avLst/>
          </a:prstGeom>
        </p:spPr>
      </p:pic>
      <p:pic>
        <p:nvPicPr>
          <p:cNvPr id="7" name="Picture 6">
            <a:extLst>
              <a:ext uri="{FF2B5EF4-FFF2-40B4-BE49-F238E27FC236}">
                <a16:creationId xmlns:a16="http://schemas.microsoft.com/office/drawing/2014/main" id="{F56BED4E-6AA3-4B6F-8960-0CB8A1E526AE}"/>
              </a:ext>
            </a:extLst>
          </p:cNvPr>
          <p:cNvPicPr>
            <a:picLocks noChangeAspect="1"/>
          </p:cNvPicPr>
          <p:nvPr/>
        </p:nvPicPr>
        <p:blipFill>
          <a:blip r:embed="rId5"/>
          <a:stretch>
            <a:fillRect/>
          </a:stretch>
        </p:blipFill>
        <p:spPr>
          <a:xfrm>
            <a:off x="8047951" y="1945715"/>
            <a:ext cx="3703641" cy="2118544"/>
          </a:xfrm>
          <a:prstGeom prst="rect">
            <a:avLst/>
          </a:prstGeom>
        </p:spPr>
      </p:pic>
      <p:sp>
        <p:nvSpPr>
          <p:cNvPr id="8" name="Slide Number Placeholder 7">
            <a:extLst>
              <a:ext uri="{FF2B5EF4-FFF2-40B4-BE49-F238E27FC236}">
                <a16:creationId xmlns:a16="http://schemas.microsoft.com/office/drawing/2014/main" id="{E8381FB9-B953-4428-A0BD-F7D419CF30AE}"/>
              </a:ext>
            </a:extLst>
          </p:cNvPr>
          <p:cNvSpPr>
            <a:spLocks noGrp="1"/>
          </p:cNvSpPr>
          <p:nvPr>
            <p:ph type="sldNum" sz="quarter" idx="12"/>
          </p:nvPr>
        </p:nvSpPr>
        <p:spPr/>
        <p:txBody>
          <a:bodyPr/>
          <a:lstStyle/>
          <a:p>
            <a:fld id="{EB480566-E5A3-49BF-82EA-4C4B115FBFF6}" type="slidenum">
              <a:rPr lang="en-US" smtClean="0"/>
              <a:t>23</a:t>
            </a:fld>
            <a:endParaRPr lang="en-US"/>
          </a:p>
        </p:txBody>
      </p:sp>
    </p:spTree>
    <p:extLst>
      <p:ext uri="{BB962C8B-B14F-4D97-AF65-F5344CB8AC3E}">
        <p14:creationId xmlns:p14="http://schemas.microsoft.com/office/powerpoint/2010/main" val="1717643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200885" y="36483"/>
            <a:ext cx="11658599" cy="791399"/>
          </a:xfrm>
        </p:spPr>
        <p:txBody>
          <a:bodyPr/>
          <a:lstStyle/>
          <a:p>
            <a:r>
              <a:rPr lang="en-US" b="1" dirty="0">
                <a:solidFill>
                  <a:srgbClr val="FF0000"/>
                </a:solidFill>
              </a:rPr>
              <a:t>Permutations: </a:t>
            </a:r>
            <a:r>
              <a:rPr lang="en-US" b="1" dirty="0" err="1">
                <a:solidFill>
                  <a:srgbClr val="FF0000"/>
                </a:solidFill>
              </a:rPr>
              <a:t>nPr</a:t>
            </a:r>
            <a:endParaRPr lang="en-US" b="1" dirty="0">
              <a:solidFill>
                <a:srgbClr val="FF00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266700" y="645319"/>
                <a:ext cx="11658600" cy="6076156"/>
              </a:xfrm>
            </p:spPr>
            <p:txBody>
              <a:bodyPr>
                <a:normAutofit/>
              </a:bodyPr>
              <a:lstStyle/>
              <a:p>
                <a:pPr marL="0" indent="0" algn="just">
                  <a:buNone/>
                </a:pPr>
                <a:r>
                  <a:rPr lang="en-US" dirty="0"/>
                  <a:t>We thus find </a:t>
                </a:r>
                <a:r>
                  <a:rPr lang="en-US" dirty="0" err="1"/>
                  <a:t>nPr</a:t>
                </a:r>
                <a:r>
                  <a:rPr lang="en-US" dirty="0"/>
                  <a:t> or </a:t>
                </a:r>
                <a:r>
                  <a:rPr lang="en-US" baseline="-25000" dirty="0" err="1"/>
                  <a:t>n</a:t>
                </a:r>
                <a:r>
                  <a:rPr lang="en-US" dirty="0" err="1"/>
                  <a:t>P</a:t>
                </a:r>
                <a:r>
                  <a:rPr lang="en-US" baseline="-25000" dirty="0" err="1"/>
                  <a:t>r</a:t>
                </a:r>
                <a:r>
                  <a:rPr lang="en-US" baseline="-25000" dirty="0"/>
                  <a:t> </a:t>
                </a:r>
                <a:r>
                  <a:rPr lang="en-US" dirty="0"/>
                  <a:t> equals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num>
                      <m:den>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den>
                    </m:f>
                  </m:oMath>
                </a14:m>
                <a:r>
                  <a:rPr lang="en-US" dirty="0"/>
                  <a:t>. Grows a lot slower than n!</a:t>
                </a:r>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sz="1200" dirty="0"/>
              </a:p>
              <a:p>
                <a:pPr marL="0" indent="0" algn="just">
                  <a:buNone/>
                </a:pPr>
                <a:r>
                  <a:rPr lang="en-US" dirty="0"/>
                  <a:t>                   r = 1                                            r = 2                                     r = 3</a:t>
                </a:r>
              </a:p>
              <a:p>
                <a:pPr marL="0" indent="0" algn="just">
                  <a:buNone/>
                </a:pPr>
                <a:r>
                  <a:rPr lang="en-US" dirty="0"/>
                  <a:t>nP1 or </a:t>
                </a:r>
                <a:r>
                  <a:rPr lang="en-US" baseline="-25000" dirty="0"/>
                  <a:t>n</a:t>
                </a:r>
                <a:r>
                  <a:rPr lang="en-US" dirty="0"/>
                  <a:t>P</a:t>
                </a:r>
                <a:r>
                  <a:rPr lang="en-US" baseline="-25000" dirty="0"/>
                  <a:t>1</a:t>
                </a:r>
                <a:r>
                  <a:rPr lang="en-US" dirty="0"/>
                  <a:t> is n!/(n-1)!. As n! = n * (n-1)! we have it equals n, so linear!</a:t>
                </a:r>
              </a:p>
              <a:p>
                <a:pPr marL="0" indent="0" algn="just">
                  <a:buNone/>
                </a:pPr>
                <a:endParaRPr lang="en-US" dirty="0"/>
              </a:p>
              <a:p>
                <a:pPr marL="0" indent="0" algn="just">
                  <a:buNone/>
                </a:pPr>
                <a:r>
                  <a:rPr lang="en-US" dirty="0"/>
                  <a:t>nP2 or </a:t>
                </a:r>
                <a:r>
                  <a:rPr lang="en-US" baseline="-25000" dirty="0"/>
                  <a:t>n</a:t>
                </a:r>
                <a:r>
                  <a:rPr lang="en-US" dirty="0"/>
                  <a:t>P</a:t>
                </a:r>
                <a:r>
                  <a:rPr lang="en-US" baseline="-25000" dirty="0"/>
                  <a:t>2</a:t>
                </a:r>
                <a:r>
                  <a:rPr lang="en-US" dirty="0"/>
                  <a:t> is n!/(n-2)!. As n! = n * (n-1) * (n-2)! we have it equals n * (n-1), which equals n</a:t>
                </a:r>
                <a:r>
                  <a:rPr lang="en-US" baseline="30000" dirty="0"/>
                  <a:t>2</a:t>
                </a:r>
                <a:r>
                  <a:rPr lang="en-US" dirty="0"/>
                  <a:t> – n, so quadratic!</a:t>
                </a:r>
              </a:p>
              <a:p>
                <a:pPr marL="0" indent="0" algn="just">
                  <a:buNone/>
                </a:pPr>
                <a:r>
                  <a:rPr lang="en-US" dirty="0"/>
                  <a:t>In general, </a:t>
                </a:r>
                <a:r>
                  <a:rPr lang="en-US" dirty="0" err="1"/>
                  <a:t>nPr</a:t>
                </a:r>
                <a:r>
                  <a:rPr lang="en-US" dirty="0"/>
                  <a:t> is a polynomial of degree r. Good exercise to prove this.</a:t>
                </a:r>
              </a:p>
              <a:p>
                <a:pPr marL="0" indent="0" algn="just">
                  <a:buNone/>
                </a:pPr>
                <a:endParaRPr lang="en-US" dirty="0"/>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266700" y="645319"/>
                <a:ext cx="11658600" cy="6076156"/>
              </a:xfrm>
              <a:blipFill>
                <a:blip r:embed="rId2"/>
                <a:stretch>
                  <a:fillRect l="-1098" t="-201" r="-1046" b="-1103"/>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94575D33-2751-4377-B0E0-84925F73D16F}"/>
              </a:ext>
            </a:extLst>
          </p:cNvPr>
          <p:cNvPicPr>
            <a:picLocks noChangeAspect="1"/>
          </p:cNvPicPr>
          <p:nvPr/>
        </p:nvPicPr>
        <p:blipFill>
          <a:blip r:embed="rId3"/>
          <a:stretch>
            <a:fillRect/>
          </a:stretch>
        </p:blipFill>
        <p:spPr>
          <a:xfrm>
            <a:off x="266700" y="1384782"/>
            <a:ext cx="3627434" cy="2187130"/>
          </a:xfrm>
          <a:prstGeom prst="rect">
            <a:avLst/>
          </a:prstGeom>
        </p:spPr>
      </p:pic>
      <p:pic>
        <p:nvPicPr>
          <p:cNvPr id="6" name="Picture 5">
            <a:extLst>
              <a:ext uri="{FF2B5EF4-FFF2-40B4-BE49-F238E27FC236}">
                <a16:creationId xmlns:a16="http://schemas.microsoft.com/office/drawing/2014/main" id="{B4E4A491-7445-422D-833A-428D5CC37588}"/>
              </a:ext>
            </a:extLst>
          </p:cNvPr>
          <p:cNvPicPr>
            <a:picLocks noChangeAspect="1"/>
          </p:cNvPicPr>
          <p:nvPr/>
        </p:nvPicPr>
        <p:blipFill>
          <a:blip r:embed="rId4"/>
          <a:stretch>
            <a:fillRect/>
          </a:stretch>
        </p:blipFill>
        <p:spPr>
          <a:xfrm>
            <a:off x="4144050" y="1384782"/>
            <a:ext cx="3642676" cy="2179509"/>
          </a:xfrm>
          <a:prstGeom prst="rect">
            <a:avLst/>
          </a:prstGeom>
        </p:spPr>
      </p:pic>
      <p:pic>
        <p:nvPicPr>
          <p:cNvPr id="7" name="Picture 6">
            <a:extLst>
              <a:ext uri="{FF2B5EF4-FFF2-40B4-BE49-F238E27FC236}">
                <a16:creationId xmlns:a16="http://schemas.microsoft.com/office/drawing/2014/main" id="{F56BED4E-6AA3-4B6F-8960-0CB8A1E526AE}"/>
              </a:ext>
            </a:extLst>
          </p:cNvPr>
          <p:cNvPicPr>
            <a:picLocks noChangeAspect="1"/>
          </p:cNvPicPr>
          <p:nvPr/>
        </p:nvPicPr>
        <p:blipFill>
          <a:blip r:embed="rId5"/>
          <a:stretch>
            <a:fillRect/>
          </a:stretch>
        </p:blipFill>
        <p:spPr>
          <a:xfrm>
            <a:off x="8036642" y="1384782"/>
            <a:ext cx="3703641" cy="2118544"/>
          </a:xfrm>
          <a:prstGeom prst="rect">
            <a:avLst/>
          </a:prstGeom>
        </p:spPr>
      </p:pic>
      <p:sp>
        <p:nvSpPr>
          <p:cNvPr id="8" name="Slide Number Placeholder 7">
            <a:extLst>
              <a:ext uri="{FF2B5EF4-FFF2-40B4-BE49-F238E27FC236}">
                <a16:creationId xmlns:a16="http://schemas.microsoft.com/office/drawing/2014/main" id="{B5E58757-B4B2-4225-A334-9432D07F689D}"/>
              </a:ext>
            </a:extLst>
          </p:cNvPr>
          <p:cNvSpPr>
            <a:spLocks noGrp="1"/>
          </p:cNvSpPr>
          <p:nvPr>
            <p:ph type="sldNum" sz="quarter" idx="12"/>
          </p:nvPr>
        </p:nvSpPr>
        <p:spPr/>
        <p:txBody>
          <a:bodyPr/>
          <a:lstStyle/>
          <a:p>
            <a:fld id="{EB480566-E5A3-49BF-82EA-4C4B115FBFF6}" type="slidenum">
              <a:rPr lang="en-US" smtClean="0"/>
              <a:t>24</a:t>
            </a:fld>
            <a:endParaRPr lang="en-US"/>
          </a:p>
        </p:txBody>
      </p:sp>
    </p:spTree>
    <p:extLst>
      <p:ext uri="{BB962C8B-B14F-4D97-AF65-F5344CB8AC3E}">
        <p14:creationId xmlns:p14="http://schemas.microsoft.com/office/powerpoint/2010/main" val="4031742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Sneetches Cliparts, Download Free Clip Art, Free Clip Art on ...">
            <a:extLst>
              <a:ext uri="{FF2B5EF4-FFF2-40B4-BE49-F238E27FC236}">
                <a16:creationId xmlns:a16="http://schemas.microsoft.com/office/drawing/2014/main" id="{D010A534-4FFC-40C3-8518-8B560588D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67" y="12907"/>
            <a:ext cx="2257425" cy="2028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55BC218-590B-48E1-A97B-CE7A34BF5686}"/>
              </a:ext>
            </a:extLst>
          </p:cNvPr>
          <p:cNvSpPr>
            <a:spLocks noGrp="1"/>
          </p:cNvSpPr>
          <p:nvPr>
            <p:ph type="title"/>
          </p:nvPr>
        </p:nvSpPr>
        <p:spPr>
          <a:xfrm>
            <a:off x="272155" y="205327"/>
            <a:ext cx="11019501" cy="1325563"/>
          </a:xfrm>
        </p:spPr>
        <p:txBody>
          <a:bodyPr>
            <a:normAutofit/>
          </a:bodyPr>
          <a:lstStyle/>
          <a:p>
            <a:r>
              <a:rPr lang="en-US" sz="8000" dirty="0">
                <a:solidFill>
                  <a:srgbClr val="7030A0"/>
                </a:solidFill>
              </a:rPr>
              <a:t>        </a:t>
            </a:r>
            <a:r>
              <a:rPr lang="en-US" sz="6800" dirty="0">
                <a:solidFill>
                  <a:srgbClr val="7030A0"/>
                </a:solidFill>
              </a:rPr>
              <a:t>Part III: Combinations</a:t>
            </a:r>
          </a:p>
        </p:txBody>
      </p:sp>
      <p:pic>
        <p:nvPicPr>
          <p:cNvPr id="6" name="Picture 5">
            <a:extLst>
              <a:ext uri="{FF2B5EF4-FFF2-40B4-BE49-F238E27FC236}">
                <a16:creationId xmlns:a16="http://schemas.microsoft.com/office/drawing/2014/main" id="{B0868C49-A1DC-43BC-A1F4-2F104BA33DF6}"/>
              </a:ext>
            </a:extLst>
          </p:cNvPr>
          <p:cNvPicPr>
            <a:picLocks noChangeAspect="1"/>
          </p:cNvPicPr>
          <p:nvPr/>
        </p:nvPicPr>
        <p:blipFill>
          <a:blip r:embed="rId3"/>
          <a:stretch>
            <a:fillRect/>
          </a:stretch>
        </p:blipFill>
        <p:spPr>
          <a:xfrm>
            <a:off x="9705814" y="36845"/>
            <a:ext cx="2486186" cy="1085518"/>
          </a:xfrm>
          <a:prstGeom prst="rect">
            <a:avLst/>
          </a:prstGeom>
        </p:spPr>
      </p:pic>
      <p:sp>
        <p:nvSpPr>
          <p:cNvPr id="4" name="Rectangle 3">
            <a:extLst>
              <a:ext uri="{FF2B5EF4-FFF2-40B4-BE49-F238E27FC236}">
                <a16:creationId xmlns:a16="http://schemas.microsoft.com/office/drawing/2014/main" id="{2B047F78-765C-4031-889C-CD40B2144A1B}"/>
              </a:ext>
            </a:extLst>
          </p:cNvPr>
          <p:cNvSpPr/>
          <p:nvPr/>
        </p:nvSpPr>
        <p:spPr>
          <a:xfrm>
            <a:off x="2382174" y="6352143"/>
            <a:ext cx="8057225" cy="369332"/>
          </a:xfrm>
          <a:prstGeom prst="rect">
            <a:avLst/>
          </a:prstGeom>
        </p:spPr>
        <p:txBody>
          <a:bodyPr wrap="square">
            <a:spAutoFit/>
          </a:bodyPr>
          <a:lstStyle/>
          <a:p>
            <a:r>
              <a:rPr lang="en-US" dirty="0">
                <a:hlinkClick r:id="rId4"/>
              </a:rPr>
              <a:t>https://web.williams.edu/Mathematics/sjmiller/public_html/math/talks/talks.html</a:t>
            </a:r>
            <a:endParaRPr lang="en-US" dirty="0"/>
          </a:p>
        </p:txBody>
      </p:sp>
      <p:pic>
        <p:nvPicPr>
          <p:cNvPr id="10" name="Picture 9">
            <a:extLst>
              <a:ext uri="{FF2B5EF4-FFF2-40B4-BE49-F238E27FC236}">
                <a16:creationId xmlns:a16="http://schemas.microsoft.com/office/drawing/2014/main" id="{8A0B26C5-3891-4162-B826-305D7C0941DA}"/>
              </a:ext>
            </a:extLst>
          </p:cNvPr>
          <p:cNvPicPr>
            <a:picLocks noChangeAspect="1"/>
          </p:cNvPicPr>
          <p:nvPr/>
        </p:nvPicPr>
        <p:blipFill>
          <a:blip r:embed="rId5"/>
          <a:stretch>
            <a:fillRect/>
          </a:stretch>
        </p:blipFill>
        <p:spPr>
          <a:xfrm>
            <a:off x="3524435" y="2013958"/>
            <a:ext cx="4664880" cy="2566919"/>
          </a:xfrm>
          <a:prstGeom prst="rect">
            <a:avLst/>
          </a:prstGeom>
        </p:spPr>
      </p:pic>
      <p:pic>
        <p:nvPicPr>
          <p:cNvPr id="12" name="Picture 11">
            <a:extLst>
              <a:ext uri="{FF2B5EF4-FFF2-40B4-BE49-F238E27FC236}">
                <a16:creationId xmlns:a16="http://schemas.microsoft.com/office/drawing/2014/main" id="{04DF4A54-B123-4292-82E0-7F1A049B1F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617" y="1369859"/>
            <a:ext cx="11354563" cy="4843431"/>
          </a:xfrm>
          <a:prstGeom prst="rect">
            <a:avLst/>
          </a:prstGeom>
        </p:spPr>
      </p:pic>
      <p:sp>
        <p:nvSpPr>
          <p:cNvPr id="5" name="Slide Number Placeholder 4">
            <a:extLst>
              <a:ext uri="{FF2B5EF4-FFF2-40B4-BE49-F238E27FC236}">
                <a16:creationId xmlns:a16="http://schemas.microsoft.com/office/drawing/2014/main" id="{A1B5989B-3EED-4302-9318-8C2F6509EC46}"/>
              </a:ext>
            </a:extLst>
          </p:cNvPr>
          <p:cNvSpPr>
            <a:spLocks noGrp="1"/>
          </p:cNvSpPr>
          <p:nvPr>
            <p:ph type="sldNum" sz="quarter" idx="12"/>
          </p:nvPr>
        </p:nvSpPr>
        <p:spPr/>
        <p:txBody>
          <a:bodyPr/>
          <a:lstStyle/>
          <a:p>
            <a:fld id="{EB480566-E5A3-49BF-82EA-4C4B115FBFF6}" type="slidenum">
              <a:rPr lang="en-US" smtClean="0"/>
              <a:t>25</a:t>
            </a:fld>
            <a:endParaRPr lang="en-US"/>
          </a:p>
        </p:txBody>
      </p:sp>
    </p:spTree>
    <p:extLst>
      <p:ext uri="{BB962C8B-B14F-4D97-AF65-F5344CB8AC3E}">
        <p14:creationId xmlns:p14="http://schemas.microsoft.com/office/powerpoint/2010/main" val="121706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285749" y="212726"/>
            <a:ext cx="11658599" cy="939800"/>
          </a:xfrm>
        </p:spPr>
        <p:txBody>
          <a:bodyPr/>
          <a:lstStyle/>
          <a:p>
            <a:r>
              <a:rPr lang="en-US" b="1" dirty="0">
                <a:solidFill>
                  <a:srgbClr val="FF0000"/>
                </a:solidFill>
              </a:rPr>
              <a:t>Permutation Review: </a:t>
            </a:r>
            <a:r>
              <a:rPr lang="en-US" b="1" dirty="0" err="1">
                <a:solidFill>
                  <a:srgbClr val="FF0000"/>
                </a:solidFill>
              </a:rPr>
              <a:t>nPr</a:t>
            </a:r>
            <a:r>
              <a:rPr lang="en-US" b="1" dirty="0">
                <a:solidFill>
                  <a:srgbClr val="FF0000"/>
                </a:solidFill>
              </a:rPr>
              <a:t> or </a:t>
            </a:r>
            <a:r>
              <a:rPr lang="en-US" b="1" baseline="-25000" dirty="0" err="1">
                <a:solidFill>
                  <a:srgbClr val="FF0000"/>
                </a:solidFill>
              </a:rPr>
              <a:t>n</a:t>
            </a:r>
            <a:r>
              <a:rPr lang="en-US" b="1" dirty="0" err="1">
                <a:solidFill>
                  <a:srgbClr val="FF0000"/>
                </a:solidFill>
              </a:rPr>
              <a:t>P</a:t>
            </a:r>
            <a:r>
              <a:rPr lang="en-US" b="1" baseline="-25000" dirty="0" err="1">
                <a:solidFill>
                  <a:srgbClr val="FF0000"/>
                </a:solidFill>
              </a:rPr>
              <a:t>r</a:t>
            </a:r>
            <a:endParaRPr lang="en-US" b="1" dirty="0">
              <a:solidFill>
                <a:srgbClr val="FF0000"/>
              </a:solidFill>
            </a:endParaRPr>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285750" y="1152526"/>
            <a:ext cx="11658600" cy="5492747"/>
          </a:xfrm>
        </p:spPr>
        <p:txBody>
          <a:bodyPr/>
          <a:lstStyle/>
          <a:p>
            <a:pPr marL="0" indent="0">
              <a:buNone/>
            </a:pPr>
            <a:r>
              <a:rPr lang="en-US" dirty="0"/>
              <a:t>We saw n! is the number of ways of order n objects when order matters.</a:t>
            </a:r>
          </a:p>
          <a:p>
            <a:pPr marL="0" indent="0">
              <a:buNone/>
            </a:pPr>
            <a:endParaRPr lang="en-US" dirty="0"/>
          </a:p>
          <a:p>
            <a:pPr marL="0" indent="0">
              <a:buNone/>
            </a:pPr>
            <a:r>
              <a:rPr lang="en-US" dirty="0"/>
              <a:t>Then </a:t>
            </a:r>
            <a:r>
              <a:rPr lang="en-US" dirty="0" err="1"/>
              <a:t>nPr</a:t>
            </a:r>
            <a:r>
              <a:rPr lang="en-US" dirty="0"/>
              <a:t> or </a:t>
            </a:r>
            <a:r>
              <a:rPr lang="en-US" baseline="-25000" dirty="0" err="1"/>
              <a:t>n</a:t>
            </a:r>
            <a:r>
              <a:rPr lang="en-US" dirty="0" err="1"/>
              <a:t>P</a:t>
            </a:r>
            <a:r>
              <a:rPr lang="en-US" baseline="-25000" dirty="0" err="1"/>
              <a:t>r</a:t>
            </a:r>
            <a:r>
              <a:rPr lang="en-US" dirty="0"/>
              <a:t> is the number of ways of choosing r objects from n, when order matters. Note n! is </a:t>
            </a:r>
            <a:r>
              <a:rPr lang="en-US" dirty="0" err="1"/>
              <a:t>nPr</a:t>
            </a:r>
            <a:r>
              <a:rPr lang="en-US" dirty="0"/>
              <a:t> for some r – what r is it?</a:t>
            </a:r>
          </a:p>
        </p:txBody>
      </p:sp>
      <p:pic>
        <p:nvPicPr>
          <p:cNvPr id="5" name="Picture 4">
            <a:extLst>
              <a:ext uri="{FF2B5EF4-FFF2-40B4-BE49-F238E27FC236}">
                <a16:creationId xmlns:a16="http://schemas.microsoft.com/office/drawing/2014/main" id="{29697D3E-E739-4D82-8618-6415489591C2}"/>
              </a:ext>
            </a:extLst>
          </p:cNvPr>
          <p:cNvPicPr>
            <a:picLocks noChangeAspect="1"/>
          </p:cNvPicPr>
          <p:nvPr/>
        </p:nvPicPr>
        <p:blipFill>
          <a:blip r:embed="rId2"/>
          <a:stretch>
            <a:fillRect/>
          </a:stretch>
        </p:blipFill>
        <p:spPr>
          <a:xfrm>
            <a:off x="1307789" y="4529958"/>
            <a:ext cx="9614517" cy="1614468"/>
          </a:xfrm>
          <a:prstGeom prst="rect">
            <a:avLst/>
          </a:prstGeom>
        </p:spPr>
      </p:pic>
      <p:sp>
        <p:nvSpPr>
          <p:cNvPr id="6" name="Slide Number Placeholder 5">
            <a:extLst>
              <a:ext uri="{FF2B5EF4-FFF2-40B4-BE49-F238E27FC236}">
                <a16:creationId xmlns:a16="http://schemas.microsoft.com/office/drawing/2014/main" id="{256106AA-91B5-4E07-9BDD-3EF0DD1D90F8}"/>
              </a:ext>
            </a:extLst>
          </p:cNvPr>
          <p:cNvSpPr>
            <a:spLocks noGrp="1"/>
          </p:cNvSpPr>
          <p:nvPr>
            <p:ph type="sldNum" sz="quarter" idx="12"/>
          </p:nvPr>
        </p:nvSpPr>
        <p:spPr/>
        <p:txBody>
          <a:bodyPr/>
          <a:lstStyle/>
          <a:p>
            <a:fld id="{EB480566-E5A3-49BF-82EA-4C4B115FBFF6}" type="slidenum">
              <a:rPr lang="en-US" smtClean="0"/>
              <a:t>26</a:t>
            </a:fld>
            <a:endParaRPr lang="en-US"/>
          </a:p>
        </p:txBody>
      </p:sp>
    </p:spTree>
    <p:extLst>
      <p:ext uri="{BB962C8B-B14F-4D97-AF65-F5344CB8AC3E}">
        <p14:creationId xmlns:p14="http://schemas.microsoft.com/office/powerpoint/2010/main" val="849776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266700" y="0"/>
            <a:ext cx="11658599" cy="939800"/>
          </a:xfrm>
        </p:spPr>
        <p:txBody>
          <a:bodyPr/>
          <a:lstStyle/>
          <a:p>
            <a:r>
              <a:rPr lang="en-US" b="1" dirty="0">
                <a:solidFill>
                  <a:srgbClr val="FF0000"/>
                </a:solidFill>
              </a:rPr>
              <a:t>Permutation Review: </a:t>
            </a:r>
            <a:r>
              <a:rPr lang="en-US" b="1" dirty="0" err="1">
                <a:solidFill>
                  <a:srgbClr val="FF0000"/>
                </a:solidFill>
              </a:rPr>
              <a:t>nPr</a:t>
            </a:r>
            <a:r>
              <a:rPr lang="en-US" b="1" dirty="0">
                <a:solidFill>
                  <a:srgbClr val="FF0000"/>
                </a:solidFill>
              </a:rPr>
              <a:t> or </a:t>
            </a:r>
            <a:r>
              <a:rPr lang="en-US" b="1" baseline="-25000" dirty="0" err="1">
                <a:solidFill>
                  <a:srgbClr val="FF0000"/>
                </a:solidFill>
              </a:rPr>
              <a:t>n</a:t>
            </a:r>
            <a:r>
              <a:rPr lang="en-US" b="1" dirty="0" err="1">
                <a:solidFill>
                  <a:srgbClr val="FF0000"/>
                </a:solidFill>
              </a:rPr>
              <a:t>P</a:t>
            </a:r>
            <a:r>
              <a:rPr lang="en-US" b="1" baseline="-25000" dirty="0" err="1">
                <a:solidFill>
                  <a:srgbClr val="FF0000"/>
                </a:solidFill>
              </a:rPr>
              <a:t>r</a:t>
            </a:r>
            <a:endParaRPr lang="en-US" b="1" dirty="0">
              <a:solidFill>
                <a:srgbClr val="FF00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347894" y="788541"/>
                <a:ext cx="11658600" cy="5932934"/>
              </a:xfrm>
            </p:spPr>
            <p:txBody>
              <a:bodyPr/>
              <a:lstStyle/>
              <a:p>
                <a:pPr marL="0" indent="0" algn="just">
                  <a:buNone/>
                </a:pPr>
                <a:r>
                  <a:rPr lang="en-US" dirty="0"/>
                  <a:t>We saw n! is the number of ways of order n objects when order matters.</a:t>
                </a:r>
              </a:p>
              <a:p>
                <a:pPr marL="0" indent="0" algn="just">
                  <a:buNone/>
                </a:pPr>
                <a:endParaRPr lang="en-US" dirty="0"/>
              </a:p>
              <a:p>
                <a:pPr marL="0" indent="0" algn="just">
                  <a:buNone/>
                </a:pPr>
                <a:r>
                  <a:rPr lang="en-US" dirty="0"/>
                  <a:t>Then </a:t>
                </a:r>
                <a:r>
                  <a:rPr lang="en-US" dirty="0" err="1"/>
                  <a:t>nPr</a:t>
                </a:r>
                <a:r>
                  <a:rPr lang="en-US" dirty="0"/>
                  <a:t> or </a:t>
                </a:r>
                <a:r>
                  <a:rPr lang="en-US" baseline="-25000" dirty="0" err="1"/>
                  <a:t>n</a:t>
                </a:r>
                <a:r>
                  <a:rPr lang="en-US" dirty="0" err="1"/>
                  <a:t>P</a:t>
                </a:r>
                <a:r>
                  <a:rPr lang="en-US" baseline="-25000" dirty="0" err="1"/>
                  <a:t>r</a:t>
                </a:r>
                <a:r>
                  <a:rPr lang="en-US" dirty="0"/>
                  <a:t> is the number of ways of choosing r objects from n, when order matters. </a:t>
                </a:r>
                <a:r>
                  <a:rPr lang="en-US" dirty="0">
                    <a:solidFill>
                      <a:srgbClr val="FF0000"/>
                    </a:solidFill>
                  </a:rPr>
                  <a:t>Note n! is </a:t>
                </a:r>
                <a:r>
                  <a:rPr lang="en-US" dirty="0" err="1">
                    <a:solidFill>
                      <a:srgbClr val="FF0000"/>
                    </a:solidFill>
                  </a:rPr>
                  <a:t>nPr</a:t>
                </a:r>
                <a:r>
                  <a:rPr lang="en-US" dirty="0">
                    <a:solidFill>
                      <a:srgbClr val="FF0000"/>
                    </a:solidFill>
                  </a:rPr>
                  <a:t> for some r – it is r = n.</a:t>
                </a:r>
              </a:p>
              <a:p>
                <a:pPr marL="0" indent="0" algn="just">
                  <a:buNone/>
                </a:pPr>
                <a:endParaRPr lang="en-US" dirty="0"/>
              </a:p>
              <a:p>
                <a:pPr marL="0" indent="0" algn="just">
                  <a:buNone/>
                </a:pPr>
                <a:r>
                  <a:rPr lang="en-US" dirty="0"/>
                  <a:t>We saw we could write 11P4 as </a:t>
                </a:r>
                <a14:m>
                  <m:oMath xmlns:m="http://schemas.openxmlformats.org/officeDocument/2006/math">
                    <m:r>
                      <a:rPr lang="en-US" i="1">
                        <a:latin typeface="Cambria Math" panose="02040503050406030204" pitchFamily="18" charset="0"/>
                      </a:rPr>
                      <m:t>11 ∗10 ∗9 ∗8</m:t>
                    </m:r>
                    <m:r>
                      <a:rPr lang="en-US">
                        <a:latin typeface="Cambria Math" panose="02040503050406030204" pitchFamily="18" charset="0"/>
                      </a:rPr>
                      <m:t> </m:t>
                    </m:r>
                    <m:r>
                      <a:rPr lang="en-US" b="0" i="1" smtClean="0">
                        <a:latin typeface="Cambria Math" panose="02040503050406030204" pitchFamily="18" charset="0"/>
                      </a:rPr>
                      <m:t>   </m:t>
                    </m:r>
                    <m:r>
                      <a:rPr lang="en-US" b="0" i="1" smtClean="0">
                        <a:latin typeface="Cambria Math" panose="02040503050406030204" pitchFamily="18" charset="0"/>
                      </a:rPr>
                      <m:t>𝑂𝑅</m:t>
                    </m:r>
                    <m:r>
                      <a:rPr lang="en-US" b="0" i="1" smtClean="0">
                        <a:latin typeface="Cambria Math" panose="02040503050406030204" pitchFamily="18" charset="0"/>
                      </a:rPr>
                      <m:t>  </m:t>
                    </m:r>
                    <m:f>
                      <m:fPr>
                        <m:ctrlPr>
                          <a:rPr lang="en-US" i="1">
                            <a:latin typeface="Cambria Math" panose="02040503050406030204" pitchFamily="18" charset="0"/>
                          </a:rPr>
                        </m:ctrlPr>
                      </m:fPr>
                      <m:num>
                        <m:r>
                          <a:rPr lang="en-US" b="0" i="1" smtClean="0">
                            <a:latin typeface="Cambria Math" panose="02040503050406030204" pitchFamily="18" charset="0"/>
                          </a:rPr>
                          <m:t> </m:t>
                        </m:r>
                        <m:r>
                          <a:rPr lang="en-US" i="1">
                            <a:latin typeface="Cambria Math" panose="02040503050406030204" pitchFamily="18" charset="0"/>
                          </a:rPr>
                          <m:t>11!</m:t>
                        </m:r>
                      </m:num>
                      <m:den>
                        <m:r>
                          <a:rPr lang="en-US" i="1">
                            <a:latin typeface="Cambria Math" panose="02040503050406030204" pitchFamily="18" charset="0"/>
                          </a:rPr>
                          <m:t>7!</m:t>
                        </m:r>
                      </m:den>
                    </m:f>
                  </m:oMath>
                </a14:m>
                <a:r>
                  <a:rPr lang="en-US" dirty="0"/>
                  <a:t>.</a:t>
                </a:r>
              </a:p>
              <a:p>
                <a:pPr marL="0" indent="0" algn="just">
                  <a:buNone/>
                </a:pPr>
                <a:endParaRPr lang="en-US" dirty="0"/>
              </a:p>
              <a:p>
                <a:pPr marL="0" indent="0" algn="just">
                  <a:buNone/>
                </a:pPr>
                <a:r>
                  <a:rPr lang="en-US" dirty="0"/>
                  <a:t>Both have advantages. We can see what is going on with </a:t>
                </a:r>
                <a14:m>
                  <m:oMath xmlns:m="http://schemas.openxmlformats.org/officeDocument/2006/math">
                    <m:r>
                      <a:rPr lang="en-US" i="1">
                        <a:latin typeface="Cambria Math" panose="02040503050406030204" pitchFamily="18" charset="0"/>
                      </a:rPr>
                      <m:t>11 ∗10 ∗9 ∗8</m:t>
                    </m:r>
                  </m:oMath>
                </a14:m>
                <a:r>
                  <a:rPr lang="en-US" dirty="0"/>
                  <a:t>, BUT if we have a factorial function defined then we can compute 11!/7! faster; imagine having to write out the product of 2020P1010.</a:t>
                </a:r>
              </a:p>
              <a:p>
                <a:pPr marL="0" indent="0" algn="just">
                  <a:buNone/>
                </a:pPr>
                <a:r>
                  <a:rPr lang="en-US" dirty="0"/>
                  <a:t> </a:t>
                </a:r>
              </a:p>
              <a:p>
                <a:pPr marL="0" indent="0" algn="just">
                  <a:buNone/>
                </a:pPr>
                <a:r>
                  <a:rPr lang="en-US" dirty="0"/>
                  <a:t>Additionally, the ratio of factorials will help us see connections later in </a:t>
                </a:r>
                <a:r>
                  <a:rPr lang="en-US" dirty="0" err="1"/>
                  <a:t>nCr</a:t>
                </a:r>
                <a:r>
                  <a:rPr lang="en-US" dirty="0"/>
                  <a:t>.</a:t>
                </a:r>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347894" y="788541"/>
                <a:ext cx="11658600" cy="5932934"/>
              </a:xfrm>
              <a:blipFill>
                <a:blip r:embed="rId2"/>
                <a:stretch>
                  <a:fillRect l="-1045" t="-1643" r="-1045" b="-2053"/>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95361B8F-7693-4A9F-86BF-D7F19F027678}"/>
              </a:ext>
            </a:extLst>
          </p:cNvPr>
          <p:cNvSpPr>
            <a:spLocks noGrp="1"/>
          </p:cNvSpPr>
          <p:nvPr>
            <p:ph type="sldNum" sz="quarter" idx="12"/>
          </p:nvPr>
        </p:nvSpPr>
        <p:spPr/>
        <p:txBody>
          <a:bodyPr/>
          <a:lstStyle/>
          <a:p>
            <a:fld id="{EB480566-E5A3-49BF-82EA-4C4B115FBFF6}" type="slidenum">
              <a:rPr lang="en-US" smtClean="0"/>
              <a:t>27</a:t>
            </a:fld>
            <a:endParaRPr lang="en-US"/>
          </a:p>
        </p:txBody>
      </p:sp>
    </p:spTree>
    <p:extLst>
      <p:ext uri="{BB962C8B-B14F-4D97-AF65-F5344CB8AC3E}">
        <p14:creationId xmlns:p14="http://schemas.microsoft.com/office/powerpoint/2010/main" val="1677703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285749" y="212726"/>
            <a:ext cx="11658599" cy="939800"/>
          </a:xfrm>
        </p:spPr>
        <p:txBody>
          <a:bodyPr/>
          <a:lstStyle/>
          <a:p>
            <a:r>
              <a:rPr lang="en-US" b="1" dirty="0">
                <a:solidFill>
                  <a:srgbClr val="FF0000"/>
                </a:solidFill>
              </a:rPr>
              <a:t>Combinations: </a:t>
            </a:r>
            <a:r>
              <a:rPr lang="en-US" b="1" dirty="0" err="1">
                <a:solidFill>
                  <a:srgbClr val="FF0000"/>
                </a:solidFill>
              </a:rPr>
              <a:t>nCr</a:t>
            </a:r>
            <a:r>
              <a:rPr lang="en-US" b="1" dirty="0">
                <a:solidFill>
                  <a:srgbClr val="FF0000"/>
                </a:solidFill>
              </a:rPr>
              <a:t> or </a:t>
            </a:r>
            <a:r>
              <a:rPr lang="en-US" b="1" baseline="-25000" dirty="0" err="1">
                <a:solidFill>
                  <a:srgbClr val="FF0000"/>
                </a:solidFill>
              </a:rPr>
              <a:t>n</a:t>
            </a:r>
            <a:r>
              <a:rPr lang="en-US" b="1" dirty="0" err="1">
                <a:solidFill>
                  <a:srgbClr val="FF0000"/>
                </a:solidFill>
              </a:rPr>
              <a:t>C</a:t>
            </a:r>
            <a:r>
              <a:rPr lang="en-US" b="1" baseline="-25000" dirty="0" err="1">
                <a:solidFill>
                  <a:srgbClr val="FF0000"/>
                </a:solidFill>
              </a:rPr>
              <a:t>r</a:t>
            </a:r>
            <a:endParaRPr lang="en-US" b="1" dirty="0">
              <a:solidFill>
                <a:srgbClr val="FF0000"/>
              </a:solidFill>
            </a:endParaRPr>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297177" y="1023104"/>
            <a:ext cx="11658600" cy="5492747"/>
          </a:xfrm>
        </p:spPr>
        <p:txBody>
          <a:bodyPr/>
          <a:lstStyle/>
          <a:p>
            <a:pPr marL="0" indent="0" algn="just">
              <a:buNone/>
            </a:pPr>
            <a:r>
              <a:rPr lang="en-US" dirty="0"/>
              <a:t>We saw n! is the number of ways of order n objects when order matters.</a:t>
            </a:r>
          </a:p>
          <a:p>
            <a:pPr marL="0" indent="0" algn="just">
              <a:buNone/>
            </a:pPr>
            <a:endParaRPr lang="en-US" dirty="0"/>
          </a:p>
          <a:p>
            <a:pPr marL="0" indent="0" algn="just">
              <a:buNone/>
            </a:pPr>
            <a:r>
              <a:rPr lang="en-US" dirty="0"/>
              <a:t>Then </a:t>
            </a:r>
            <a:r>
              <a:rPr lang="en-US" dirty="0" err="1"/>
              <a:t>nPr</a:t>
            </a:r>
            <a:r>
              <a:rPr lang="en-US" dirty="0"/>
              <a:t> or </a:t>
            </a:r>
            <a:r>
              <a:rPr lang="en-US" baseline="-25000" dirty="0" err="1"/>
              <a:t>n</a:t>
            </a:r>
            <a:r>
              <a:rPr lang="en-US" dirty="0" err="1"/>
              <a:t>P</a:t>
            </a:r>
            <a:r>
              <a:rPr lang="en-US" baseline="-25000" dirty="0" err="1"/>
              <a:t>r</a:t>
            </a:r>
            <a:r>
              <a:rPr lang="en-US" dirty="0"/>
              <a:t> is the number of ways of choosing r objects from n, when order matters. Note n! is </a:t>
            </a:r>
            <a:r>
              <a:rPr lang="en-US" dirty="0" err="1"/>
              <a:t>nPr</a:t>
            </a:r>
            <a:r>
              <a:rPr lang="en-US" dirty="0"/>
              <a:t> for some r – it is r = n.</a:t>
            </a:r>
          </a:p>
          <a:p>
            <a:pPr marL="0" indent="0" algn="just">
              <a:buNone/>
            </a:pPr>
            <a:endParaRPr lang="en-US" dirty="0"/>
          </a:p>
          <a:p>
            <a:pPr marL="0" indent="0" algn="just">
              <a:buNone/>
            </a:pPr>
            <a:r>
              <a:rPr lang="en-US" dirty="0"/>
              <a:t>We now introduce a new function: </a:t>
            </a:r>
            <a:r>
              <a:rPr lang="en-US" dirty="0" err="1">
                <a:solidFill>
                  <a:srgbClr val="FF0000"/>
                </a:solidFill>
              </a:rPr>
              <a:t>nCr</a:t>
            </a:r>
            <a:r>
              <a:rPr lang="en-US" dirty="0"/>
              <a:t> or </a:t>
            </a:r>
            <a:r>
              <a:rPr lang="en-US" baseline="-25000" dirty="0" err="1">
                <a:solidFill>
                  <a:srgbClr val="FF0000"/>
                </a:solidFill>
              </a:rPr>
              <a:t>n</a:t>
            </a:r>
            <a:r>
              <a:rPr lang="en-US" dirty="0" err="1">
                <a:solidFill>
                  <a:srgbClr val="FF0000"/>
                </a:solidFill>
              </a:rPr>
              <a:t>C</a:t>
            </a:r>
            <a:r>
              <a:rPr lang="en-US" baseline="-25000" dirty="0" err="1">
                <a:solidFill>
                  <a:srgbClr val="FF0000"/>
                </a:solidFill>
              </a:rPr>
              <a:t>r</a:t>
            </a:r>
            <a:r>
              <a:rPr lang="en-US" dirty="0"/>
              <a:t> is the number of ways to choose r objects from n when order DOES NOT matter; the C stands for combinations.</a:t>
            </a:r>
          </a:p>
          <a:p>
            <a:pPr marL="0" indent="0" algn="just">
              <a:buNone/>
            </a:pPr>
            <a:endParaRPr lang="en-US" dirty="0"/>
          </a:p>
          <a:p>
            <a:pPr marL="0" indent="0" algn="just">
              <a:buNone/>
            </a:pPr>
            <a:r>
              <a:rPr lang="en-US" dirty="0"/>
              <a:t>Let’s evaluate </a:t>
            </a:r>
            <a:r>
              <a:rPr lang="en-US" baseline="-25000" dirty="0" err="1"/>
              <a:t>n</a:t>
            </a:r>
            <a:r>
              <a:rPr lang="en-US" dirty="0" err="1"/>
              <a:t>C</a:t>
            </a:r>
            <a:r>
              <a:rPr lang="en-US" baseline="-25000" dirty="0" err="1"/>
              <a:t>r</a:t>
            </a:r>
            <a:r>
              <a:rPr lang="en-US" dirty="0"/>
              <a:t> for some r; can you think of some r where it is easy to figure out what </a:t>
            </a:r>
            <a:r>
              <a:rPr lang="en-US" baseline="-25000" dirty="0" err="1"/>
              <a:t>n</a:t>
            </a:r>
            <a:r>
              <a:rPr lang="en-US" dirty="0" err="1"/>
              <a:t>C</a:t>
            </a:r>
            <a:r>
              <a:rPr lang="en-US" baseline="-25000" dirty="0" err="1"/>
              <a:t>r</a:t>
            </a:r>
            <a:r>
              <a:rPr lang="en-US" dirty="0"/>
              <a:t> is? </a:t>
            </a:r>
            <a:r>
              <a:rPr lang="en-US" dirty="0">
                <a:solidFill>
                  <a:srgbClr val="FF0000"/>
                </a:solidFill>
              </a:rPr>
              <a:t>Try r = ….</a:t>
            </a:r>
          </a:p>
        </p:txBody>
      </p:sp>
      <p:pic>
        <p:nvPicPr>
          <p:cNvPr id="6" name="Picture 5">
            <a:extLst>
              <a:ext uri="{FF2B5EF4-FFF2-40B4-BE49-F238E27FC236}">
                <a16:creationId xmlns:a16="http://schemas.microsoft.com/office/drawing/2014/main" id="{71ADEB15-ACDE-45EB-8363-FF5297776A8A}"/>
              </a:ext>
            </a:extLst>
          </p:cNvPr>
          <p:cNvPicPr>
            <a:picLocks noChangeAspect="1"/>
          </p:cNvPicPr>
          <p:nvPr/>
        </p:nvPicPr>
        <p:blipFill>
          <a:blip r:embed="rId2"/>
          <a:stretch>
            <a:fillRect/>
          </a:stretch>
        </p:blipFill>
        <p:spPr>
          <a:xfrm>
            <a:off x="4980373" y="5524045"/>
            <a:ext cx="5906422" cy="991806"/>
          </a:xfrm>
          <a:prstGeom prst="rect">
            <a:avLst/>
          </a:prstGeom>
        </p:spPr>
      </p:pic>
      <p:sp>
        <p:nvSpPr>
          <p:cNvPr id="7" name="Rectangle: Rounded Corners 6">
            <a:extLst>
              <a:ext uri="{FF2B5EF4-FFF2-40B4-BE49-F238E27FC236}">
                <a16:creationId xmlns:a16="http://schemas.microsoft.com/office/drawing/2014/main" id="{0E018EFE-E5FD-464F-B493-10DA9D50B427}"/>
              </a:ext>
            </a:extLst>
          </p:cNvPr>
          <p:cNvSpPr/>
          <p:nvPr/>
        </p:nvSpPr>
        <p:spPr>
          <a:xfrm>
            <a:off x="297177" y="3429000"/>
            <a:ext cx="11597646" cy="8595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1CE584B-3D7D-412F-8D49-4B473DD04903}"/>
              </a:ext>
            </a:extLst>
          </p:cNvPr>
          <p:cNvSpPr/>
          <p:nvPr/>
        </p:nvSpPr>
        <p:spPr>
          <a:xfrm>
            <a:off x="164592" y="3273552"/>
            <a:ext cx="11887200" cy="1143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0C4FAE6-D7A1-4219-815F-F16AAAE635F4}"/>
              </a:ext>
            </a:extLst>
          </p:cNvPr>
          <p:cNvPicPr>
            <a:picLocks noChangeAspect="1"/>
          </p:cNvPicPr>
          <p:nvPr/>
        </p:nvPicPr>
        <p:blipFill>
          <a:blip r:embed="rId3"/>
          <a:stretch>
            <a:fillRect/>
          </a:stretch>
        </p:blipFill>
        <p:spPr>
          <a:xfrm>
            <a:off x="19048" y="3226920"/>
            <a:ext cx="12192000" cy="1263696"/>
          </a:xfrm>
          <a:prstGeom prst="rect">
            <a:avLst/>
          </a:prstGeom>
        </p:spPr>
      </p:pic>
      <p:sp>
        <p:nvSpPr>
          <p:cNvPr id="11" name="Slide Number Placeholder 10">
            <a:extLst>
              <a:ext uri="{FF2B5EF4-FFF2-40B4-BE49-F238E27FC236}">
                <a16:creationId xmlns:a16="http://schemas.microsoft.com/office/drawing/2014/main" id="{1CAE7FCF-75BC-40F0-9DAA-3574059E6711}"/>
              </a:ext>
            </a:extLst>
          </p:cNvPr>
          <p:cNvSpPr>
            <a:spLocks noGrp="1"/>
          </p:cNvSpPr>
          <p:nvPr>
            <p:ph type="sldNum" sz="quarter" idx="12"/>
          </p:nvPr>
        </p:nvSpPr>
        <p:spPr/>
        <p:txBody>
          <a:bodyPr/>
          <a:lstStyle/>
          <a:p>
            <a:fld id="{EB480566-E5A3-49BF-82EA-4C4B115FBFF6}" type="slidenum">
              <a:rPr lang="en-US" smtClean="0"/>
              <a:t>28</a:t>
            </a:fld>
            <a:endParaRPr lang="en-US"/>
          </a:p>
        </p:txBody>
      </p:sp>
    </p:spTree>
    <p:extLst>
      <p:ext uri="{BB962C8B-B14F-4D97-AF65-F5344CB8AC3E}">
        <p14:creationId xmlns:p14="http://schemas.microsoft.com/office/powerpoint/2010/main" val="2275287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060F4F-BC70-4449-A214-163EBA9518A7}"/>
              </a:ext>
            </a:extLst>
          </p:cNvPr>
          <p:cNvPicPr>
            <a:picLocks noChangeAspect="1"/>
          </p:cNvPicPr>
          <p:nvPr/>
        </p:nvPicPr>
        <p:blipFill>
          <a:blip r:embed="rId2"/>
          <a:stretch>
            <a:fillRect/>
          </a:stretch>
        </p:blipFill>
        <p:spPr>
          <a:xfrm>
            <a:off x="5066839" y="5848174"/>
            <a:ext cx="5906422" cy="991806"/>
          </a:xfrm>
          <a:prstGeom prst="rect">
            <a:avLst/>
          </a:prstGeom>
        </p:spPr>
      </p:pic>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285749" y="212726"/>
            <a:ext cx="11658599" cy="939800"/>
          </a:xfrm>
        </p:spPr>
        <p:txBody>
          <a:bodyPr/>
          <a:lstStyle/>
          <a:p>
            <a:r>
              <a:rPr lang="en-US" b="1" dirty="0">
                <a:solidFill>
                  <a:srgbClr val="FF0000"/>
                </a:solidFill>
              </a:rPr>
              <a:t>Combinations: </a:t>
            </a:r>
            <a:r>
              <a:rPr lang="en-US" b="1" dirty="0" err="1">
                <a:solidFill>
                  <a:srgbClr val="FF0000"/>
                </a:solidFill>
              </a:rPr>
              <a:t>nCr</a:t>
            </a:r>
            <a:r>
              <a:rPr lang="en-US" b="1" dirty="0">
                <a:solidFill>
                  <a:srgbClr val="FF0000"/>
                </a:solidFill>
              </a:rPr>
              <a:t> or </a:t>
            </a:r>
            <a:r>
              <a:rPr lang="en-US" b="1" baseline="-25000" dirty="0" err="1">
                <a:solidFill>
                  <a:srgbClr val="FF0000"/>
                </a:solidFill>
              </a:rPr>
              <a:t>n</a:t>
            </a:r>
            <a:r>
              <a:rPr lang="en-US" b="1" dirty="0" err="1">
                <a:solidFill>
                  <a:srgbClr val="FF0000"/>
                </a:solidFill>
              </a:rPr>
              <a:t>C</a:t>
            </a:r>
            <a:r>
              <a:rPr lang="en-US" b="1" baseline="-25000" dirty="0" err="1">
                <a:solidFill>
                  <a:srgbClr val="FF0000"/>
                </a:solidFill>
              </a:rPr>
              <a:t>r</a:t>
            </a:r>
            <a:endParaRPr lang="en-US" b="1" dirty="0">
              <a:solidFill>
                <a:srgbClr val="FF0000"/>
              </a:solidFill>
            </a:endParaRPr>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285750" y="1152526"/>
            <a:ext cx="11658600" cy="5492747"/>
          </a:xfrm>
        </p:spPr>
        <p:txBody>
          <a:bodyPr/>
          <a:lstStyle/>
          <a:p>
            <a:pPr marL="0" indent="0" algn="just">
              <a:buNone/>
            </a:pPr>
            <a:r>
              <a:rPr lang="en-US" dirty="0"/>
              <a:t>We saw n! is the number of ways to order n objects when order matters.</a:t>
            </a:r>
          </a:p>
          <a:p>
            <a:pPr marL="0" indent="0" algn="just">
              <a:buNone/>
            </a:pPr>
            <a:endParaRPr lang="en-US" dirty="0"/>
          </a:p>
          <a:p>
            <a:pPr marL="0" indent="0" algn="just">
              <a:buNone/>
            </a:pPr>
            <a:r>
              <a:rPr lang="en-US" dirty="0"/>
              <a:t>Then </a:t>
            </a:r>
            <a:r>
              <a:rPr lang="en-US" dirty="0" err="1"/>
              <a:t>nPr</a:t>
            </a:r>
            <a:r>
              <a:rPr lang="en-US" dirty="0"/>
              <a:t> or </a:t>
            </a:r>
            <a:r>
              <a:rPr lang="en-US" baseline="-25000" dirty="0" err="1"/>
              <a:t>n</a:t>
            </a:r>
            <a:r>
              <a:rPr lang="en-US" dirty="0" err="1"/>
              <a:t>P</a:t>
            </a:r>
            <a:r>
              <a:rPr lang="en-US" baseline="-25000" dirty="0" err="1"/>
              <a:t>r</a:t>
            </a:r>
            <a:r>
              <a:rPr lang="en-US" dirty="0"/>
              <a:t> is the number of ways of choosing r objects from n, when order matters. Note n! is </a:t>
            </a:r>
            <a:r>
              <a:rPr lang="en-US" dirty="0" err="1"/>
              <a:t>nPr</a:t>
            </a:r>
            <a:r>
              <a:rPr lang="en-US" dirty="0"/>
              <a:t> for some r – it is r = n.</a:t>
            </a:r>
          </a:p>
          <a:p>
            <a:pPr marL="0" indent="0" algn="just">
              <a:buNone/>
            </a:pPr>
            <a:endParaRPr lang="en-US" dirty="0"/>
          </a:p>
          <a:p>
            <a:pPr marL="0" indent="0" algn="just">
              <a:buNone/>
            </a:pPr>
            <a:r>
              <a:rPr lang="en-US" dirty="0"/>
              <a:t>We now introduce a new function: </a:t>
            </a:r>
            <a:r>
              <a:rPr lang="en-US" dirty="0" err="1">
                <a:solidFill>
                  <a:srgbClr val="FF0000"/>
                </a:solidFill>
              </a:rPr>
              <a:t>nCr</a:t>
            </a:r>
            <a:r>
              <a:rPr lang="en-US" dirty="0"/>
              <a:t> or </a:t>
            </a:r>
            <a:r>
              <a:rPr lang="en-US" baseline="-25000" dirty="0" err="1">
                <a:solidFill>
                  <a:srgbClr val="FF0000"/>
                </a:solidFill>
              </a:rPr>
              <a:t>n</a:t>
            </a:r>
            <a:r>
              <a:rPr lang="en-US" dirty="0" err="1">
                <a:solidFill>
                  <a:srgbClr val="FF0000"/>
                </a:solidFill>
              </a:rPr>
              <a:t>C</a:t>
            </a:r>
            <a:r>
              <a:rPr lang="en-US" baseline="-25000" dirty="0" err="1">
                <a:solidFill>
                  <a:srgbClr val="FF0000"/>
                </a:solidFill>
              </a:rPr>
              <a:t>r</a:t>
            </a:r>
            <a:r>
              <a:rPr lang="en-US" dirty="0"/>
              <a:t> is the number of ways to choose r objects from n when order DOES NOT matter; the C stands for combinations.</a:t>
            </a:r>
          </a:p>
          <a:p>
            <a:pPr marL="0" indent="0" algn="just">
              <a:buNone/>
            </a:pPr>
            <a:endParaRPr lang="en-US" dirty="0"/>
          </a:p>
          <a:p>
            <a:pPr marL="0" indent="0" algn="just">
              <a:buNone/>
            </a:pPr>
            <a:r>
              <a:rPr lang="en-US" dirty="0"/>
              <a:t>Let’s evaluate </a:t>
            </a:r>
            <a:r>
              <a:rPr lang="en-US" baseline="-25000" dirty="0" err="1"/>
              <a:t>n</a:t>
            </a:r>
            <a:r>
              <a:rPr lang="en-US" dirty="0" err="1"/>
              <a:t>C</a:t>
            </a:r>
            <a:r>
              <a:rPr lang="en-US" baseline="-25000" dirty="0" err="1"/>
              <a:t>r</a:t>
            </a:r>
            <a:r>
              <a:rPr lang="en-US" dirty="0"/>
              <a:t> for some r; can you think of some r where it is easy to figure out what </a:t>
            </a:r>
            <a:r>
              <a:rPr lang="en-US" baseline="-25000" dirty="0" err="1"/>
              <a:t>n</a:t>
            </a:r>
            <a:r>
              <a:rPr lang="en-US" dirty="0" err="1"/>
              <a:t>C</a:t>
            </a:r>
            <a:r>
              <a:rPr lang="en-US" baseline="-25000" dirty="0" err="1"/>
              <a:t>r</a:t>
            </a:r>
            <a:r>
              <a:rPr lang="en-US" dirty="0"/>
              <a:t> is? </a:t>
            </a:r>
            <a:r>
              <a:rPr lang="en-US" dirty="0">
                <a:solidFill>
                  <a:srgbClr val="FF0000"/>
                </a:solidFill>
              </a:rPr>
              <a:t>Hint: Try r = 0 or n. Then we find….</a:t>
            </a:r>
          </a:p>
        </p:txBody>
      </p:sp>
      <p:sp>
        <p:nvSpPr>
          <p:cNvPr id="6" name="Rectangle: Rounded Corners 5">
            <a:extLst>
              <a:ext uri="{FF2B5EF4-FFF2-40B4-BE49-F238E27FC236}">
                <a16:creationId xmlns:a16="http://schemas.microsoft.com/office/drawing/2014/main" id="{E89F7B5E-3C8A-428D-99C1-EF985ED34A2F}"/>
              </a:ext>
            </a:extLst>
          </p:cNvPr>
          <p:cNvSpPr/>
          <p:nvPr/>
        </p:nvSpPr>
        <p:spPr>
          <a:xfrm>
            <a:off x="308604" y="3566160"/>
            <a:ext cx="11597646" cy="8595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DAA0571-8050-4D66-9F05-E90F5A2A8782}"/>
              </a:ext>
            </a:extLst>
          </p:cNvPr>
          <p:cNvSpPr/>
          <p:nvPr/>
        </p:nvSpPr>
        <p:spPr>
          <a:xfrm>
            <a:off x="171448" y="3429000"/>
            <a:ext cx="11887200" cy="1143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9C2CB43-16D1-40EC-B2B7-86756FEC9BA3}"/>
              </a:ext>
            </a:extLst>
          </p:cNvPr>
          <p:cNvPicPr>
            <a:picLocks noChangeAspect="1"/>
          </p:cNvPicPr>
          <p:nvPr/>
        </p:nvPicPr>
        <p:blipFill>
          <a:blip r:embed="rId3"/>
          <a:stretch>
            <a:fillRect/>
          </a:stretch>
        </p:blipFill>
        <p:spPr>
          <a:xfrm>
            <a:off x="0" y="3364080"/>
            <a:ext cx="12192000" cy="1263696"/>
          </a:xfrm>
          <a:prstGeom prst="rect">
            <a:avLst/>
          </a:prstGeom>
        </p:spPr>
      </p:pic>
      <p:sp>
        <p:nvSpPr>
          <p:cNvPr id="9" name="Slide Number Placeholder 8">
            <a:extLst>
              <a:ext uri="{FF2B5EF4-FFF2-40B4-BE49-F238E27FC236}">
                <a16:creationId xmlns:a16="http://schemas.microsoft.com/office/drawing/2014/main" id="{D3AC74D5-85CF-4C5D-9907-26481BAEB309}"/>
              </a:ext>
            </a:extLst>
          </p:cNvPr>
          <p:cNvSpPr>
            <a:spLocks noGrp="1"/>
          </p:cNvSpPr>
          <p:nvPr>
            <p:ph type="sldNum" sz="quarter" idx="12"/>
          </p:nvPr>
        </p:nvSpPr>
        <p:spPr/>
        <p:txBody>
          <a:bodyPr/>
          <a:lstStyle/>
          <a:p>
            <a:fld id="{EB480566-E5A3-49BF-82EA-4C4B115FBFF6}" type="slidenum">
              <a:rPr lang="en-US" smtClean="0"/>
              <a:t>29</a:t>
            </a:fld>
            <a:endParaRPr lang="en-US"/>
          </a:p>
        </p:txBody>
      </p:sp>
    </p:spTree>
    <p:extLst>
      <p:ext uri="{BB962C8B-B14F-4D97-AF65-F5344CB8AC3E}">
        <p14:creationId xmlns:p14="http://schemas.microsoft.com/office/powerpoint/2010/main" val="316750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285749" y="212726"/>
            <a:ext cx="11658599" cy="939800"/>
          </a:xfrm>
        </p:spPr>
        <p:txBody>
          <a:bodyPr/>
          <a:lstStyle/>
          <a:p>
            <a:r>
              <a:rPr lang="en-US" b="1" dirty="0">
                <a:solidFill>
                  <a:srgbClr val="FF0000"/>
                </a:solidFill>
              </a:rPr>
              <a:t>Basics</a:t>
            </a:r>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285750" y="1253330"/>
            <a:ext cx="11658600" cy="5391943"/>
          </a:xfrm>
        </p:spPr>
        <p:txBody>
          <a:bodyPr/>
          <a:lstStyle/>
          <a:p>
            <a:r>
              <a:rPr lang="en-US" dirty="0"/>
              <a:t>Will explore simple probabilities.</a:t>
            </a:r>
          </a:p>
          <a:p>
            <a:r>
              <a:rPr lang="en-US" dirty="0"/>
              <a:t>Problems from card games, dice, ….</a:t>
            </a:r>
          </a:p>
          <a:p>
            <a:r>
              <a:rPr lang="en-US" dirty="0"/>
              <a:t>In many situations each event is equally likely, so the probability an event A happens is the number of ways A can happen, divided by the number of ways something can happen.</a:t>
            </a:r>
          </a:p>
          <a:p>
            <a:endParaRPr lang="en-US" dirty="0"/>
          </a:p>
          <a:p>
            <a:r>
              <a:rPr lang="en-US" dirty="0"/>
              <a:t>Example: Imagine we roll a fair die; our result is in the set {1, 2, 3, 4, 5, 6}.</a:t>
            </a:r>
          </a:p>
          <a:p>
            <a:r>
              <a:rPr lang="en-US" dirty="0">
                <a:solidFill>
                  <a:srgbClr val="FF0000"/>
                </a:solidFill>
              </a:rPr>
              <a:t>What is the probability we roll a 6? </a:t>
            </a:r>
          </a:p>
          <a:p>
            <a:r>
              <a:rPr lang="en-US" dirty="0">
                <a:solidFill>
                  <a:srgbClr val="FF0000"/>
                </a:solidFill>
              </a:rPr>
              <a:t>What is the probability we roll an even number?</a:t>
            </a:r>
          </a:p>
        </p:txBody>
      </p:sp>
      <p:pic>
        <p:nvPicPr>
          <p:cNvPr id="5" name="Picture 4">
            <a:extLst>
              <a:ext uri="{FF2B5EF4-FFF2-40B4-BE49-F238E27FC236}">
                <a16:creationId xmlns:a16="http://schemas.microsoft.com/office/drawing/2014/main" id="{A40AF45E-2C06-40FB-8FE8-49A0B3CA1305}"/>
              </a:ext>
            </a:extLst>
          </p:cNvPr>
          <p:cNvPicPr>
            <a:picLocks noChangeAspect="1"/>
          </p:cNvPicPr>
          <p:nvPr/>
        </p:nvPicPr>
        <p:blipFill>
          <a:blip r:embed="rId2"/>
          <a:stretch>
            <a:fillRect/>
          </a:stretch>
        </p:blipFill>
        <p:spPr>
          <a:xfrm>
            <a:off x="2741948" y="5916030"/>
            <a:ext cx="6874239" cy="805445"/>
          </a:xfrm>
          <a:prstGeom prst="rect">
            <a:avLst/>
          </a:prstGeom>
        </p:spPr>
      </p:pic>
      <p:sp>
        <p:nvSpPr>
          <p:cNvPr id="6" name="Slide Number Placeholder 5">
            <a:extLst>
              <a:ext uri="{FF2B5EF4-FFF2-40B4-BE49-F238E27FC236}">
                <a16:creationId xmlns:a16="http://schemas.microsoft.com/office/drawing/2014/main" id="{E7A299E6-BDE9-4E55-9AA0-8197915843C4}"/>
              </a:ext>
            </a:extLst>
          </p:cNvPr>
          <p:cNvSpPr>
            <a:spLocks noGrp="1"/>
          </p:cNvSpPr>
          <p:nvPr>
            <p:ph type="sldNum" sz="quarter" idx="12"/>
          </p:nvPr>
        </p:nvSpPr>
        <p:spPr/>
        <p:txBody>
          <a:bodyPr/>
          <a:lstStyle/>
          <a:p>
            <a:fld id="{EB480566-E5A3-49BF-82EA-4C4B115FBFF6}" type="slidenum">
              <a:rPr lang="en-US" smtClean="0"/>
              <a:t>3</a:t>
            </a:fld>
            <a:endParaRPr lang="en-US"/>
          </a:p>
        </p:txBody>
      </p:sp>
    </p:spTree>
    <p:extLst>
      <p:ext uri="{BB962C8B-B14F-4D97-AF65-F5344CB8AC3E}">
        <p14:creationId xmlns:p14="http://schemas.microsoft.com/office/powerpoint/2010/main" val="2836118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285749" y="212726"/>
            <a:ext cx="11658599" cy="939800"/>
          </a:xfrm>
        </p:spPr>
        <p:txBody>
          <a:bodyPr/>
          <a:lstStyle/>
          <a:p>
            <a:r>
              <a:rPr lang="en-US" b="1" dirty="0">
                <a:solidFill>
                  <a:srgbClr val="FF0000"/>
                </a:solidFill>
              </a:rPr>
              <a:t>Combinations: </a:t>
            </a:r>
            <a:r>
              <a:rPr lang="en-US" b="1" dirty="0" err="1">
                <a:solidFill>
                  <a:srgbClr val="FF0000"/>
                </a:solidFill>
              </a:rPr>
              <a:t>nCr</a:t>
            </a:r>
            <a:r>
              <a:rPr lang="en-US" b="1" dirty="0">
                <a:solidFill>
                  <a:srgbClr val="FF0000"/>
                </a:solidFill>
              </a:rPr>
              <a:t> or </a:t>
            </a:r>
            <a:r>
              <a:rPr lang="en-US" b="1" baseline="-25000" dirty="0" err="1">
                <a:solidFill>
                  <a:srgbClr val="FF0000"/>
                </a:solidFill>
              </a:rPr>
              <a:t>n</a:t>
            </a:r>
            <a:r>
              <a:rPr lang="en-US" b="1" dirty="0" err="1">
                <a:solidFill>
                  <a:srgbClr val="FF0000"/>
                </a:solidFill>
              </a:rPr>
              <a:t>C</a:t>
            </a:r>
            <a:r>
              <a:rPr lang="en-US" b="1" baseline="-25000" dirty="0" err="1">
                <a:solidFill>
                  <a:srgbClr val="FF0000"/>
                </a:solidFill>
              </a:rPr>
              <a:t>r</a:t>
            </a:r>
            <a:endParaRPr lang="en-US" b="1" dirty="0">
              <a:solidFill>
                <a:srgbClr val="FF0000"/>
              </a:solidFill>
            </a:endParaRPr>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285750" y="1152526"/>
            <a:ext cx="11658600" cy="5492747"/>
          </a:xfrm>
        </p:spPr>
        <p:txBody>
          <a:bodyPr/>
          <a:lstStyle/>
          <a:p>
            <a:pPr marL="0" indent="0" algn="just">
              <a:buNone/>
            </a:pPr>
            <a:r>
              <a:rPr lang="en-US" dirty="0"/>
              <a:t>We saw n! is the number of ways to order n objects when order matters.</a:t>
            </a:r>
          </a:p>
          <a:p>
            <a:pPr marL="0" indent="0" algn="just">
              <a:buNone/>
            </a:pPr>
            <a:endParaRPr lang="en-US" dirty="0"/>
          </a:p>
          <a:p>
            <a:pPr marL="0" indent="0" algn="just">
              <a:buNone/>
            </a:pPr>
            <a:r>
              <a:rPr lang="en-US" dirty="0"/>
              <a:t>Then </a:t>
            </a:r>
            <a:r>
              <a:rPr lang="en-US" dirty="0" err="1"/>
              <a:t>nPr</a:t>
            </a:r>
            <a:r>
              <a:rPr lang="en-US" dirty="0"/>
              <a:t> or </a:t>
            </a:r>
            <a:r>
              <a:rPr lang="en-US" baseline="-25000" dirty="0" err="1"/>
              <a:t>n</a:t>
            </a:r>
            <a:r>
              <a:rPr lang="en-US" dirty="0" err="1"/>
              <a:t>P</a:t>
            </a:r>
            <a:r>
              <a:rPr lang="en-US" baseline="-25000" dirty="0" err="1"/>
              <a:t>r</a:t>
            </a:r>
            <a:r>
              <a:rPr lang="en-US" dirty="0"/>
              <a:t> is the number of ways of choosing r objects from n, when order matters. Note n! is </a:t>
            </a:r>
            <a:r>
              <a:rPr lang="en-US" dirty="0" err="1"/>
              <a:t>nPr</a:t>
            </a:r>
            <a:r>
              <a:rPr lang="en-US" dirty="0"/>
              <a:t> for some r – it is r = n.</a:t>
            </a:r>
          </a:p>
          <a:p>
            <a:pPr marL="0" indent="0" algn="just">
              <a:buNone/>
            </a:pPr>
            <a:endParaRPr lang="en-US" dirty="0"/>
          </a:p>
          <a:p>
            <a:pPr marL="0" indent="0" algn="just">
              <a:buNone/>
            </a:pPr>
            <a:r>
              <a:rPr lang="en-US" dirty="0"/>
              <a:t>We now introduce a new function: </a:t>
            </a:r>
            <a:r>
              <a:rPr lang="en-US" dirty="0" err="1">
                <a:solidFill>
                  <a:srgbClr val="FF0000"/>
                </a:solidFill>
              </a:rPr>
              <a:t>nCr</a:t>
            </a:r>
            <a:r>
              <a:rPr lang="en-US" dirty="0"/>
              <a:t> or </a:t>
            </a:r>
            <a:r>
              <a:rPr lang="en-US" baseline="-25000" dirty="0" err="1">
                <a:solidFill>
                  <a:srgbClr val="FF0000"/>
                </a:solidFill>
              </a:rPr>
              <a:t>n</a:t>
            </a:r>
            <a:r>
              <a:rPr lang="en-US" dirty="0" err="1">
                <a:solidFill>
                  <a:srgbClr val="FF0000"/>
                </a:solidFill>
              </a:rPr>
              <a:t>C</a:t>
            </a:r>
            <a:r>
              <a:rPr lang="en-US" baseline="-25000" dirty="0" err="1">
                <a:solidFill>
                  <a:srgbClr val="FF0000"/>
                </a:solidFill>
              </a:rPr>
              <a:t>r</a:t>
            </a:r>
            <a:r>
              <a:rPr lang="en-US" dirty="0"/>
              <a:t> is the number of ways to choose r objects from n when order DOES NOT matter; the C stands for combinations.</a:t>
            </a:r>
          </a:p>
          <a:p>
            <a:pPr marL="0" indent="0" algn="just">
              <a:buNone/>
            </a:pPr>
            <a:endParaRPr lang="en-US" dirty="0"/>
          </a:p>
          <a:p>
            <a:pPr marL="0" indent="0" algn="just">
              <a:buNone/>
            </a:pPr>
            <a:r>
              <a:rPr lang="en-US" dirty="0"/>
              <a:t>Let’s evaluate </a:t>
            </a:r>
            <a:r>
              <a:rPr lang="en-US" baseline="-25000" dirty="0" err="1"/>
              <a:t>n</a:t>
            </a:r>
            <a:r>
              <a:rPr lang="en-US" dirty="0" err="1"/>
              <a:t>C</a:t>
            </a:r>
            <a:r>
              <a:rPr lang="en-US" baseline="-25000" dirty="0" err="1"/>
              <a:t>r</a:t>
            </a:r>
            <a:r>
              <a:rPr lang="en-US" dirty="0"/>
              <a:t> for some r; can you think of some r where it is easy to figure out what </a:t>
            </a:r>
            <a:r>
              <a:rPr lang="en-US" baseline="-25000" dirty="0" err="1"/>
              <a:t>n</a:t>
            </a:r>
            <a:r>
              <a:rPr lang="en-US" dirty="0" err="1"/>
              <a:t>C</a:t>
            </a:r>
            <a:r>
              <a:rPr lang="en-US" baseline="-25000" dirty="0" err="1"/>
              <a:t>r</a:t>
            </a:r>
            <a:r>
              <a:rPr lang="en-US" dirty="0"/>
              <a:t> is? </a:t>
            </a:r>
            <a:r>
              <a:rPr lang="en-US" dirty="0">
                <a:solidFill>
                  <a:srgbClr val="FF0000"/>
                </a:solidFill>
              </a:rPr>
              <a:t>Hint: Try r = 0 or n. Then we find </a:t>
            </a:r>
            <a:r>
              <a:rPr lang="en-US" baseline="-25000" dirty="0">
                <a:solidFill>
                  <a:srgbClr val="FF0000"/>
                </a:solidFill>
              </a:rPr>
              <a:t>n</a:t>
            </a:r>
            <a:r>
              <a:rPr lang="en-US" dirty="0">
                <a:solidFill>
                  <a:srgbClr val="FF0000"/>
                </a:solidFill>
              </a:rPr>
              <a:t>C</a:t>
            </a:r>
            <a:r>
              <a:rPr lang="en-US" baseline="-25000" dirty="0">
                <a:solidFill>
                  <a:srgbClr val="FF0000"/>
                </a:solidFill>
              </a:rPr>
              <a:t>0 </a:t>
            </a:r>
            <a:r>
              <a:rPr lang="en-US" dirty="0">
                <a:solidFill>
                  <a:srgbClr val="FF0000"/>
                </a:solidFill>
              </a:rPr>
              <a:t> = </a:t>
            </a:r>
            <a:r>
              <a:rPr lang="en-US" baseline="-25000" dirty="0" err="1">
                <a:solidFill>
                  <a:srgbClr val="FF0000"/>
                </a:solidFill>
              </a:rPr>
              <a:t>n</a:t>
            </a:r>
            <a:r>
              <a:rPr lang="en-US" dirty="0" err="1">
                <a:solidFill>
                  <a:srgbClr val="FF0000"/>
                </a:solidFill>
              </a:rPr>
              <a:t>C</a:t>
            </a:r>
            <a:r>
              <a:rPr lang="en-US" baseline="-25000" dirty="0" err="1">
                <a:solidFill>
                  <a:srgbClr val="FF0000"/>
                </a:solidFill>
              </a:rPr>
              <a:t>n</a:t>
            </a:r>
            <a:r>
              <a:rPr lang="en-US" baseline="-25000" dirty="0">
                <a:solidFill>
                  <a:srgbClr val="FF0000"/>
                </a:solidFill>
              </a:rPr>
              <a:t>  </a:t>
            </a:r>
            <a:r>
              <a:rPr lang="en-US" dirty="0">
                <a:solidFill>
                  <a:srgbClr val="FF0000"/>
                </a:solidFill>
              </a:rPr>
              <a:t>= 1.</a:t>
            </a:r>
          </a:p>
        </p:txBody>
      </p:sp>
      <p:pic>
        <p:nvPicPr>
          <p:cNvPr id="5" name="Picture 4">
            <a:extLst>
              <a:ext uri="{FF2B5EF4-FFF2-40B4-BE49-F238E27FC236}">
                <a16:creationId xmlns:a16="http://schemas.microsoft.com/office/drawing/2014/main" id="{66DC2723-ACAB-4EB0-AF37-91D1EA5A8B66}"/>
              </a:ext>
            </a:extLst>
          </p:cNvPr>
          <p:cNvPicPr>
            <a:picLocks noChangeAspect="1"/>
          </p:cNvPicPr>
          <p:nvPr/>
        </p:nvPicPr>
        <p:blipFill>
          <a:blip r:embed="rId2"/>
          <a:stretch>
            <a:fillRect/>
          </a:stretch>
        </p:blipFill>
        <p:spPr>
          <a:xfrm>
            <a:off x="0" y="3329812"/>
            <a:ext cx="12192000" cy="1263696"/>
          </a:xfrm>
          <a:prstGeom prst="rect">
            <a:avLst/>
          </a:prstGeom>
        </p:spPr>
      </p:pic>
      <p:sp>
        <p:nvSpPr>
          <p:cNvPr id="6" name="Slide Number Placeholder 5">
            <a:extLst>
              <a:ext uri="{FF2B5EF4-FFF2-40B4-BE49-F238E27FC236}">
                <a16:creationId xmlns:a16="http://schemas.microsoft.com/office/drawing/2014/main" id="{A66B554B-CCD6-44B7-9C84-4B0E008365B7}"/>
              </a:ext>
            </a:extLst>
          </p:cNvPr>
          <p:cNvSpPr>
            <a:spLocks noGrp="1"/>
          </p:cNvSpPr>
          <p:nvPr>
            <p:ph type="sldNum" sz="quarter" idx="12"/>
          </p:nvPr>
        </p:nvSpPr>
        <p:spPr/>
        <p:txBody>
          <a:bodyPr/>
          <a:lstStyle/>
          <a:p>
            <a:fld id="{EB480566-E5A3-49BF-82EA-4C4B115FBFF6}" type="slidenum">
              <a:rPr lang="en-US" smtClean="0"/>
              <a:t>30</a:t>
            </a:fld>
            <a:endParaRPr lang="en-US"/>
          </a:p>
        </p:txBody>
      </p:sp>
    </p:spTree>
    <p:extLst>
      <p:ext uri="{BB962C8B-B14F-4D97-AF65-F5344CB8AC3E}">
        <p14:creationId xmlns:p14="http://schemas.microsoft.com/office/powerpoint/2010/main" val="2712709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285749" y="212726"/>
            <a:ext cx="11658599" cy="939800"/>
          </a:xfrm>
        </p:spPr>
        <p:txBody>
          <a:bodyPr/>
          <a:lstStyle/>
          <a:p>
            <a:r>
              <a:rPr lang="en-US" b="1" dirty="0">
                <a:solidFill>
                  <a:srgbClr val="FF0000"/>
                </a:solidFill>
              </a:rPr>
              <a:t>Combinations: </a:t>
            </a:r>
            <a:r>
              <a:rPr lang="en-US" b="1" dirty="0" err="1">
                <a:solidFill>
                  <a:srgbClr val="FF0000"/>
                </a:solidFill>
              </a:rPr>
              <a:t>nCr</a:t>
            </a:r>
            <a:r>
              <a:rPr lang="en-US" b="1" dirty="0">
                <a:solidFill>
                  <a:srgbClr val="FF0000"/>
                </a:solidFill>
              </a:rPr>
              <a:t> or </a:t>
            </a:r>
            <a:r>
              <a:rPr lang="en-US" b="1" baseline="-25000" dirty="0" err="1">
                <a:solidFill>
                  <a:srgbClr val="FF0000"/>
                </a:solidFill>
              </a:rPr>
              <a:t>n</a:t>
            </a:r>
            <a:r>
              <a:rPr lang="en-US" b="1" dirty="0" err="1">
                <a:solidFill>
                  <a:srgbClr val="FF0000"/>
                </a:solidFill>
              </a:rPr>
              <a:t>C</a:t>
            </a:r>
            <a:r>
              <a:rPr lang="en-US" b="1" baseline="-25000" dirty="0" err="1">
                <a:solidFill>
                  <a:srgbClr val="FF0000"/>
                </a:solidFill>
              </a:rPr>
              <a:t>r</a:t>
            </a:r>
            <a:endParaRPr lang="en-US" b="1" dirty="0">
              <a:solidFill>
                <a:srgbClr val="FF0000"/>
              </a:solidFill>
            </a:endParaRPr>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285750" y="1152526"/>
            <a:ext cx="11658600" cy="5492747"/>
          </a:xfrm>
        </p:spPr>
        <p:txBody>
          <a:bodyPr/>
          <a:lstStyle/>
          <a:p>
            <a:pPr marL="0" indent="0" algn="just">
              <a:buNone/>
            </a:pPr>
            <a:r>
              <a:rPr lang="en-US" dirty="0"/>
              <a:t>We now introduce a new function: </a:t>
            </a:r>
            <a:r>
              <a:rPr lang="en-US" dirty="0" err="1">
                <a:solidFill>
                  <a:srgbClr val="FF0000"/>
                </a:solidFill>
              </a:rPr>
              <a:t>nCr</a:t>
            </a:r>
            <a:r>
              <a:rPr lang="en-US" dirty="0"/>
              <a:t> or </a:t>
            </a:r>
            <a:r>
              <a:rPr lang="en-US" baseline="-25000" dirty="0" err="1">
                <a:solidFill>
                  <a:srgbClr val="FF0000"/>
                </a:solidFill>
              </a:rPr>
              <a:t>n</a:t>
            </a:r>
            <a:r>
              <a:rPr lang="en-US" dirty="0" err="1">
                <a:solidFill>
                  <a:srgbClr val="FF0000"/>
                </a:solidFill>
              </a:rPr>
              <a:t>C</a:t>
            </a:r>
            <a:r>
              <a:rPr lang="en-US" baseline="-25000" dirty="0" err="1">
                <a:solidFill>
                  <a:srgbClr val="FF0000"/>
                </a:solidFill>
              </a:rPr>
              <a:t>r</a:t>
            </a:r>
            <a:r>
              <a:rPr lang="en-US" dirty="0"/>
              <a:t> is the number of ways to choose r objects from n when order DOES NOT matter; the C stands for combinations.</a:t>
            </a:r>
          </a:p>
          <a:p>
            <a:pPr marL="0" indent="0" algn="just">
              <a:buNone/>
            </a:pPr>
            <a:endParaRPr lang="en-US" dirty="0"/>
          </a:p>
          <a:p>
            <a:pPr marL="0" indent="0" algn="just">
              <a:buNone/>
            </a:pPr>
            <a:r>
              <a:rPr lang="en-US" dirty="0"/>
              <a:t>Let’s evaluate </a:t>
            </a:r>
            <a:r>
              <a:rPr lang="en-US" baseline="-25000" dirty="0" err="1"/>
              <a:t>n</a:t>
            </a:r>
            <a:r>
              <a:rPr lang="en-US" dirty="0" err="1"/>
              <a:t>C</a:t>
            </a:r>
            <a:r>
              <a:rPr lang="en-US" baseline="-25000" dirty="0" err="1"/>
              <a:t>r</a:t>
            </a:r>
            <a:r>
              <a:rPr lang="en-US" dirty="0"/>
              <a:t> for some r; can you think of some r where it is easy to figure out what </a:t>
            </a:r>
            <a:r>
              <a:rPr lang="en-US" baseline="-25000" dirty="0" err="1"/>
              <a:t>n</a:t>
            </a:r>
            <a:r>
              <a:rPr lang="en-US" dirty="0" err="1"/>
              <a:t>C</a:t>
            </a:r>
            <a:r>
              <a:rPr lang="en-US" baseline="-25000" dirty="0" err="1"/>
              <a:t>r</a:t>
            </a:r>
            <a:r>
              <a:rPr lang="en-US" dirty="0"/>
              <a:t> is? We find </a:t>
            </a:r>
            <a:r>
              <a:rPr lang="en-US" baseline="-25000" dirty="0"/>
              <a:t>n</a:t>
            </a:r>
            <a:r>
              <a:rPr lang="en-US" dirty="0"/>
              <a:t>C</a:t>
            </a:r>
            <a:r>
              <a:rPr lang="en-US" baseline="-25000" dirty="0"/>
              <a:t>0 </a:t>
            </a:r>
            <a:r>
              <a:rPr lang="en-US" dirty="0"/>
              <a:t> = </a:t>
            </a:r>
            <a:r>
              <a:rPr lang="en-US" baseline="-25000" dirty="0" err="1"/>
              <a:t>n</a:t>
            </a:r>
            <a:r>
              <a:rPr lang="en-US" dirty="0" err="1"/>
              <a:t>C</a:t>
            </a:r>
            <a:r>
              <a:rPr lang="en-US" baseline="-25000" dirty="0" err="1"/>
              <a:t>n</a:t>
            </a:r>
            <a:r>
              <a:rPr lang="en-US" baseline="-25000" dirty="0"/>
              <a:t>  </a:t>
            </a:r>
            <a:r>
              <a:rPr lang="en-US" dirty="0"/>
              <a:t>= 1.</a:t>
            </a:r>
          </a:p>
          <a:p>
            <a:pPr marL="0" indent="0" algn="just">
              <a:buNone/>
            </a:pPr>
            <a:endParaRPr lang="en-US" dirty="0">
              <a:solidFill>
                <a:srgbClr val="FF0000"/>
              </a:solidFill>
            </a:endParaRPr>
          </a:p>
          <a:p>
            <a:pPr marL="0" indent="0" algn="just">
              <a:buNone/>
            </a:pPr>
            <a:r>
              <a:rPr lang="en-US" dirty="0">
                <a:solidFill>
                  <a:srgbClr val="FF0000"/>
                </a:solidFill>
              </a:rPr>
              <a:t>What would </a:t>
            </a:r>
            <a:r>
              <a:rPr lang="en-US" baseline="-25000" dirty="0" err="1">
                <a:solidFill>
                  <a:srgbClr val="FF0000"/>
                </a:solidFill>
              </a:rPr>
              <a:t>n</a:t>
            </a:r>
            <a:r>
              <a:rPr lang="en-US" dirty="0" err="1">
                <a:solidFill>
                  <a:srgbClr val="FF0000"/>
                </a:solidFill>
              </a:rPr>
              <a:t>C</a:t>
            </a:r>
            <a:r>
              <a:rPr lang="en-US" baseline="-25000" dirty="0" err="1">
                <a:solidFill>
                  <a:srgbClr val="FF0000"/>
                </a:solidFill>
              </a:rPr>
              <a:t>r</a:t>
            </a:r>
            <a:r>
              <a:rPr lang="en-US" dirty="0">
                <a:solidFill>
                  <a:srgbClr val="FF0000"/>
                </a:solidFill>
              </a:rPr>
              <a:t> be when r = 1 or n-1? </a:t>
            </a:r>
            <a:r>
              <a:rPr lang="en-US" dirty="0"/>
              <a:t>Note this is different than most presentations; we have NOT given the formula for </a:t>
            </a:r>
            <a:r>
              <a:rPr lang="en-US" baseline="-25000" dirty="0" err="1"/>
              <a:t>n</a:t>
            </a:r>
            <a:r>
              <a:rPr lang="en-US" dirty="0" err="1"/>
              <a:t>C</a:t>
            </a:r>
            <a:r>
              <a:rPr lang="en-US" baseline="-25000" dirty="0" err="1"/>
              <a:t>r</a:t>
            </a:r>
            <a:r>
              <a:rPr lang="en-US" dirty="0"/>
              <a:t> but instead are trying to find it….</a:t>
            </a:r>
          </a:p>
          <a:p>
            <a:pPr marL="0" indent="0" algn="just">
              <a:buNone/>
            </a:pPr>
            <a:endParaRPr lang="en-US" dirty="0">
              <a:solidFill>
                <a:srgbClr val="FF0000"/>
              </a:solidFill>
            </a:endParaRPr>
          </a:p>
          <a:p>
            <a:pPr marL="0" indent="0" algn="just">
              <a:buNone/>
            </a:pPr>
            <a:endParaRPr lang="en-US" dirty="0">
              <a:solidFill>
                <a:srgbClr val="FF0000"/>
              </a:solidFill>
            </a:endParaRPr>
          </a:p>
        </p:txBody>
      </p:sp>
      <p:pic>
        <p:nvPicPr>
          <p:cNvPr id="5" name="Picture 4">
            <a:extLst>
              <a:ext uri="{FF2B5EF4-FFF2-40B4-BE49-F238E27FC236}">
                <a16:creationId xmlns:a16="http://schemas.microsoft.com/office/drawing/2014/main" id="{65D582F1-3C30-4E5C-9BD8-AF4B900A6D10}"/>
              </a:ext>
            </a:extLst>
          </p:cNvPr>
          <p:cNvPicPr>
            <a:picLocks noChangeAspect="1"/>
          </p:cNvPicPr>
          <p:nvPr/>
        </p:nvPicPr>
        <p:blipFill>
          <a:blip r:embed="rId2"/>
          <a:stretch>
            <a:fillRect/>
          </a:stretch>
        </p:blipFill>
        <p:spPr>
          <a:xfrm>
            <a:off x="1755468" y="5288879"/>
            <a:ext cx="7645984" cy="1283913"/>
          </a:xfrm>
          <a:prstGeom prst="rect">
            <a:avLst/>
          </a:prstGeom>
        </p:spPr>
      </p:pic>
      <p:sp>
        <p:nvSpPr>
          <p:cNvPr id="7" name="Slide Number Placeholder 6">
            <a:extLst>
              <a:ext uri="{FF2B5EF4-FFF2-40B4-BE49-F238E27FC236}">
                <a16:creationId xmlns:a16="http://schemas.microsoft.com/office/drawing/2014/main" id="{B8386FB5-A1DB-4E77-A96F-EAF748E94556}"/>
              </a:ext>
            </a:extLst>
          </p:cNvPr>
          <p:cNvSpPr>
            <a:spLocks noGrp="1"/>
          </p:cNvSpPr>
          <p:nvPr>
            <p:ph type="sldNum" sz="quarter" idx="12"/>
          </p:nvPr>
        </p:nvSpPr>
        <p:spPr/>
        <p:txBody>
          <a:bodyPr/>
          <a:lstStyle/>
          <a:p>
            <a:fld id="{EB480566-E5A3-49BF-82EA-4C4B115FBFF6}" type="slidenum">
              <a:rPr lang="en-US" smtClean="0"/>
              <a:t>31</a:t>
            </a:fld>
            <a:endParaRPr lang="en-US"/>
          </a:p>
        </p:txBody>
      </p:sp>
    </p:spTree>
    <p:extLst>
      <p:ext uri="{BB962C8B-B14F-4D97-AF65-F5344CB8AC3E}">
        <p14:creationId xmlns:p14="http://schemas.microsoft.com/office/powerpoint/2010/main" val="4114524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lstStyle/>
          <a:p>
            <a:r>
              <a:rPr lang="en-US" b="1" dirty="0">
                <a:solidFill>
                  <a:srgbClr val="FF0000"/>
                </a:solidFill>
              </a:rPr>
              <a:t>Combinations: </a:t>
            </a:r>
            <a:r>
              <a:rPr lang="en-US" b="1" dirty="0" err="1">
                <a:solidFill>
                  <a:srgbClr val="FF0000"/>
                </a:solidFill>
              </a:rPr>
              <a:t>nCr</a:t>
            </a:r>
            <a:r>
              <a:rPr lang="en-US" b="1" dirty="0">
                <a:solidFill>
                  <a:srgbClr val="FF0000"/>
                </a:solidFill>
              </a:rPr>
              <a:t> or </a:t>
            </a:r>
            <a:r>
              <a:rPr lang="en-US" b="1" baseline="-25000" dirty="0" err="1">
                <a:solidFill>
                  <a:srgbClr val="FF0000"/>
                </a:solidFill>
              </a:rPr>
              <a:t>n</a:t>
            </a:r>
            <a:r>
              <a:rPr lang="en-US" b="1" dirty="0" err="1">
                <a:solidFill>
                  <a:srgbClr val="FF0000"/>
                </a:solidFill>
              </a:rPr>
              <a:t>C</a:t>
            </a:r>
            <a:r>
              <a:rPr lang="en-US" b="1" baseline="-25000" dirty="0" err="1">
                <a:solidFill>
                  <a:srgbClr val="FF0000"/>
                </a:solidFill>
              </a:rPr>
              <a:t>r</a:t>
            </a:r>
            <a:endParaRPr lang="en-US" b="1" dirty="0">
              <a:solidFill>
                <a:srgbClr val="FF0000"/>
              </a:solidFill>
            </a:endParaRPr>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5877972"/>
          </a:xfrm>
        </p:spPr>
        <p:txBody>
          <a:bodyPr>
            <a:normAutofit lnSpcReduction="10000"/>
          </a:bodyPr>
          <a:lstStyle/>
          <a:p>
            <a:pPr marL="0" indent="0" algn="just">
              <a:buNone/>
            </a:pPr>
            <a:r>
              <a:rPr lang="en-US" dirty="0"/>
              <a:t>We now introduce a new function: </a:t>
            </a:r>
            <a:r>
              <a:rPr lang="en-US" dirty="0" err="1">
                <a:solidFill>
                  <a:srgbClr val="FF0000"/>
                </a:solidFill>
              </a:rPr>
              <a:t>nCr</a:t>
            </a:r>
            <a:r>
              <a:rPr lang="en-US" dirty="0"/>
              <a:t> or </a:t>
            </a:r>
            <a:r>
              <a:rPr lang="en-US" baseline="-25000" dirty="0" err="1">
                <a:solidFill>
                  <a:srgbClr val="FF0000"/>
                </a:solidFill>
              </a:rPr>
              <a:t>n</a:t>
            </a:r>
            <a:r>
              <a:rPr lang="en-US" dirty="0" err="1">
                <a:solidFill>
                  <a:srgbClr val="FF0000"/>
                </a:solidFill>
              </a:rPr>
              <a:t>C</a:t>
            </a:r>
            <a:r>
              <a:rPr lang="en-US" baseline="-25000" dirty="0" err="1">
                <a:solidFill>
                  <a:srgbClr val="FF0000"/>
                </a:solidFill>
              </a:rPr>
              <a:t>r</a:t>
            </a:r>
            <a:r>
              <a:rPr lang="en-US" dirty="0"/>
              <a:t> is the number of ways to choose r objects from n when order DOES NOT matter; the C stands for combinations.</a:t>
            </a:r>
          </a:p>
          <a:p>
            <a:pPr marL="0" indent="0" algn="just">
              <a:buNone/>
            </a:pPr>
            <a:endParaRPr lang="en-US" dirty="0"/>
          </a:p>
          <a:p>
            <a:pPr marL="0" indent="0" algn="just">
              <a:buNone/>
            </a:pPr>
            <a:r>
              <a:rPr lang="en-US" dirty="0"/>
              <a:t>Let’s evaluate </a:t>
            </a:r>
            <a:r>
              <a:rPr lang="en-US" baseline="-25000" dirty="0" err="1"/>
              <a:t>n</a:t>
            </a:r>
            <a:r>
              <a:rPr lang="en-US" dirty="0" err="1"/>
              <a:t>C</a:t>
            </a:r>
            <a:r>
              <a:rPr lang="en-US" baseline="-25000" dirty="0" err="1"/>
              <a:t>r</a:t>
            </a:r>
            <a:r>
              <a:rPr lang="en-US" dirty="0"/>
              <a:t> for some r. We find </a:t>
            </a:r>
            <a:r>
              <a:rPr lang="en-US" baseline="-25000" dirty="0"/>
              <a:t>n</a:t>
            </a:r>
            <a:r>
              <a:rPr lang="en-US" dirty="0"/>
              <a:t>C</a:t>
            </a:r>
            <a:r>
              <a:rPr lang="en-US" baseline="-25000" dirty="0"/>
              <a:t>0 </a:t>
            </a:r>
            <a:r>
              <a:rPr lang="en-US" dirty="0"/>
              <a:t> = </a:t>
            </a:r>
            <a:r>
              <a:rPr lang="en-US" baseline="-25000" dirty="0" err="1"/>
              <a:t>n</a:t>
            </a:r>
            <a:r>
              <a:rPr lang="en-US" dirty="0" err="1"/>
              <a:t>C</a:t>
            </a:r>
            <a:r>
              <a:rPr lang="en-US" baseline="-25000" dirty="0" err="1"/>
              <a:t>n</a:t>
            </a:r>
            <a:r>
              <a:rPr lang="en-US" baseline="-25000" dirty="0"/>
              <a:t>  </a:t>
            </a:r>
            <a:r>
              <a:rPr lang="en-US" dirty="0"/>
              <a:t>= 1.</a:t>
            </a:r>
          </a:p>
          <a:p>
            <a:pPr marL="0" indent="0" algn="just">
              <a:buNone/>
            </a:pPr>
            <a:endParaRPr lang="en-US" dirty="0">
              <a:solidFill>
                <a:srgbClr val="FF0000"/>
              </a:solidFill>
            </a:endParaRPr>
          </a:p>
          <a:p>
            <a:pPr marL="0" indent="0" algn="just">
              <a:buNone/>
            </a:pPr>
            <a:r>
              <a:rPr lang="en-US" dirty="0">
                <a:solidFill>
                  <a:srgbClr val="FF0000"/>
                </a:solidFill>
              </a:rPr>
              <a:t>What would </a:t>
            </a:r>
            <a:r>
              <a:rPr lang="en-US" baseline="-25000" dirty="0" err="1">
                <a:solidFill>
                  <a:srgbClr val="FF0000"/>
                </a:solidFill>
              </a:rPr>
              <a:t>n</a:t>
            </a:r>
            <a:r>
              <a:rPr lang="en-US" dirty="0" err="1">
                <a:solidFill>
                  <a:srgbClr val="FF0000"/>
                </a:solidFill>
              </a:rPr>
              <a:t>C</a:t>
            </a:r>
            <a:r>
              <a:rPr lang="en-US" baseline="-25000" dirty="0" err="1">
                <a:solidFill>
                  <a:srgbClr val="FF0000"/>
                </a:solidFill>
              </a:rPr>
              <a:t>r</a:t>
            </a:r>
            <a:r>
              <a:rPr lang="en-US" dirty="0">
                <a:solidFill>
                  <a:srgbClr val="FF0000"/>
                </a:solidFill>
              </a:rPr>
              <a:t> be when r = 1 or n-1? </a:t>
            </a:r>
          </a:p>
          <a:p>
            <a:pPr algn="just"/>
            <a:r>
              <a:rPr lang="en-US" dirty="0"/>
              <a:t>If r = 1 we choose just one person. There are n ways to choose one person so </a:t>
            </a:r>
            <a:r>
              <a:rPr lang="en-US" baseline="-25000" dirty="0"/>
              <a:t>n</a:t>
            </a:r>
            <a:r>
              <a:rPr lang="en-US" dirty="0"/>
              <a:t>C</a:t>
            </a:r>
            <a:r>
              <a:rPr lang="en-US" baseline="-25000" dirty="0"/>
              <a:t>1</a:t>
            </a:r>
            <a:r>
              <a:rPr lang="en-US" baseline="30000" dirty="0"/>
              <a:t> </a:t>
            </a:r>
            <a:r>
              <a:rPr lang="en-US" dirty="0"/>
              <a:t>= n.</a:t>
            </a:r>
          </a:p>
          <a:p>
            <a:pPr algn="just"/>
            <a:r>
              <a:rPr lang="en-US" dirty="0"/>
              <a:t>If r = n-1 we choose everyone but one person for our set. There are n ways to choose a person to exclude, so </a:t>
            </a:r>
            <a:r>
              <a:rPr lang="en-US" baseline="-25000" dirty="0"/>
              <a:t>n</a:t>
            </a:r>
            <a:r>
              <a:rPr lang="en-US" dirty="0"/>
              <a:t>C</a:t>
            </a:r>
            <a:r>
              <a:rPr lang="en-US" baseline="-25000" dirty="0"/>
              <a:t>n-1</a:t>
            </a:r>
            <a:r>
              <a:rPr lang="en-US" baseline="30000" dirty="0"/>
              <a:t> </a:t>
            </a:r>
            <a:r>
              <a:rPr lang="en-US" dirty="0"/>
              <a:t>= n.</a:t>
            </a:r>
          </a:p>
          <a:p>
            <a:pPr marL="0" indent="0" algn="just">
              <a:buNone/>
            </a:pPr>
            <a:endParaRPr lang="en-US" dirty="0">
              <a:solidFill>
                <a:srgbClr val="FF0000"/>
              </a:solidFill>
            </a:endParaRPr>
          </a:p>
          <a:p>
            <a:pPr marL="0" indent="0" algn="just">
              <a:buNone/>
            </a:pPr>
            <a:r>
              <a:rPr lang="en-US" dirty="0">
                <a:solidFill>
                  <a:srgbClr val="FF0000"/>
                </a:solidFill>
              </a:rPr>
              <a:t>Hmm. Notice </a:t>
            </a:r>
            <a:r>
              <a:rPr lang="en-US" baseline="-25000" dirty="0">
                <a:solidFill>
                  <a:srgbClr val="FF0000"/>
                </a:solidFill>
              </a:rPr>
              <a:t>n</a:t>
            </a:r>
            <a:r>
              <a:rPr lang="en-US" dirty="0">
                <a:solidFill>
                  <a:srgbClr val="FF0000"/>
                </a:solidFill>
              </a:rPr>
              <a:t>C</a:t>
            </a:r>
            <a:r>
              <a:rPr lang="en-US" baseline="-25000" dirty="0">
                <a:solidFill>
                  <a:srgbClr val="FF0000"/>
                </a:solidFill>
              </a:rPr>
              <a:t>0 </a:t>
            </a:r>
            <a:r>
              <a:rPr lang="en-US" dirty="0">
                <a:solidFill>
                  <a:srgbClr val="FF0000"/>
                </a:solidFill>
              </a:rPr>
              <a:t> = </a:t>
            </a:r>
            <a:r>
              <a:rPr lang="en-US" baseline="-25000" dirty="0" err="1">
                <a:solidFill>
                  <a:srgbClr val="FF0000"/>
                </a:solidFill>
              </a:rPr>
              <a:t>n</a:t>
            </a:r>
            <a:r>
              <a:rPr lang="en-US" dirty="0" err="1">
                <a:solidFill>
                  <a:srgbClr val="FF0000"/>
                </a:solidFill>
              </a:rPr>
              <a:t>C</a:t>
            </a:r>
            <a:r>
              <a:rPr lang="en-US" baseline="-25000" dirty="0" err="1">
                <a:solidFill>
                  <a:srgbClr val="FF0000"/>
                </a:solidFill>
              </a:rPr>
              <a:t>n</a:t>
            </a:r>
            <a:r>
              <a:rPr lang="en-US" baseline="-25000" dirty="0">
                <a:solidFill>
                  <a:srgbClr val="FF0000"/>
                </a:solidFill>
              </a:rPr>
              <a:t>  </a:t>
            </a:r>
            <a:r>
              <a:rPr lang="en-US" dirty="0">
                <a:solidFill>
                  <a:srgbClr val="FF0000"/>
                </a:solidFill>
              </a:rPr>
              <a:t>= 1 and </a:t>
            </a:r>
            <a:r>
              <a:rPr lang="en-US" baseline="-25000" dirty="0">
                <a:solidFill>
                  <a:srgbClr val="FF0000"/>
                </a:solidFill>
              </a:rPr>
              <a:t>n</a:t>
            </a:r>
            <a:r>
              <a:rPr lang="en-US" dirty="0">
                <a:solidFill>
                  <a:srgbClr val="FF0000"/>
                </a:solidFill>
              </a:rPr>
              <a:t>C</a:t>
            </a:r>
            <a:r>
              <a:rPr lang="en-US" baseline="-25000" dirty="0">
                <a:solidFill>
                  <a:srgbClr val="FF0000"/>
                </a:solidFill>
              </a:rPr>
              <a:t>1</a:t>
            </a:r>
            <a:r>
              <a:rPr lang="en-US" baseline="30000" dirty="0">
                <a:solidFill>
                  <a:srgbClr val="FF0000"/>
                </a:solidFill>
              </a:rPr>
              <a:t> </a:t>
            </a:r>
            <a:r>
              <a:rPr lang="en-US" dirty="0">
                <a:solidFill>
                  <a:srgbClr val="FF0000"/>
                </a:solidFill>
              </a:rPr>
              <a:t>= </a:t>
            </a:r>
            <a:r>
              <a:rPr lang="en-US" baseline="-25000" dirty="0">
                <a:solidFill>
                  <a:srgbClr val="FF0000"/>
                </a:solidFill>
              </a:rPr>
              <a:t>n</a:t>
            </a:r>
            <a:r>
              <a:rPr lang="en-US" dirty="0">
                <a:solidFill>
                  <a:srgbClr val="FF0000"/>
                </a:solidFill>
              </a:rPr>
              <a:t>C</a:t>
            </a:r>
            <a:r>
              <a:rPr lang="en-US" baseline="-25000" dirty="0">
                <a:solidFill>
                  <a:srgbClr val="FF0000"/>
                </a:solidFill>
              </a:rPr>
              <a:t>n-1</a:t>
            </a:r>
            <a:r>
              <a:rPr lang="en-US" baseline="30000" dirty="0">
                <a:solidFill>
                  <a:srgbClr val="FF0000"/>
                </a:solidFill>
              </a:rPr>
              <a:t> </a:t>
            </a:r>
            <a:r>
              <a:rPr lang="en-US" dirty="0">
                <a:solidFill>
                  <a:srgbClr val="FF0000"/>
                </a:solidFill>
              </a:rPr>
              <a:t>= n. Any thoughts on what might be true more generally? Maybe compare the values at r and at what? </a:t>
            </a:r>
          </a:p>
          <a:p>
            <a:pPr marL="0" indent="0" algn="just">
              <a:buNone/>
            </a:pPr>
            <a:endParaRPr lang="en-US" dirty="0">
              <a:solidFill>
                <a:srgbClr val="FF0000"/>
              </a:solidFill>
            </a:endParaRPr>
          </a:p>
        </p:txBody>
      </p:sp>
      <p:pic>
        <p:nvPicPr>
          <p:cNvPr id="8" name="Picture 7">
            <a:extLst>
              <a:ext uri="{FF2B5EF4-FFF2-40B4-BE49-F238E27FC236}">
                <a16:creationId xmlns:a16="http://schemas.microsoft.com/office/drawing/2014/main" id="{64C3D155-51A8-412F-9F83-12C271820185}"/>
              </a:ext>
            </a:extLst>
          </p:cNvPr>
          <p:cNvPicPr>
            <a:picLocks noChangeAspect="1"/>
          </p:cNvPicPr>
          <p:nvPr/>
        </p:nvPicPr>
        <p:blipFill>
          <a:blip r:embed="rId2"/>
          <a:stretch>
            <a:fillRect/>
          </a:stretch>
        </p:blipFill>
        <p:spPr>
          <a:xfrm>
            <a:off x="6676008" y="6113091"/>
            <a:ext cx="4279498" cy="718613"/>
          </a:xfrm>
          <a:prstGeom prst="rect">
            <a:avLst/>
          </a:prstGeom>
        </p:spPr>
      </p:pic>
      <p:sp>
        <p:nvSpPr>
          <p:cNvPr id="5" name="Slide Number Placeholder 4">
            <a:extLst>
              <a:ext uri="{FF2B5EF4-FFF2-40B4-BE49-F238E27FC236}">
                <a16:creationId xmlns:a16="http://schemas.microsoft.com/office/drawing/2014/main" id="{10E15F9A-A716-4938-BFF7-6D88A459B988}"/>
              </a:ext>
            </a:extLst>
          </p:cNvPr>
          <p:cNvSpPr>
            <a:spLocks noGrp="1"/>
          </p:cNvSpPr>
          <p:nvPr>
            <p:ph type="sldNum" sz="quarter" idx="12"/>
          </p:nvPr>
        </p:nvSpPr>
        <p:spPr/>
        <p:txBody>
          <a:bodyPr/>
          <a:lstStyle/>
          <a:p>
            <a:fld id="{EB480566-E5A3-49BF-82EA-4C4B115FBFF6}" type="slidenum">
              <a:rPr lang="en-US" smtClean="0"/>
              <a:t>32</a:t>
            </a:fld>
            <a:endParaRPr lang="en-US"/>
          </a:p>
        </p:txBody>
      </p:sp>
    </p:spTree>
    <p:extLst>
      <p:ext uri="{BB962C8B-B14F-4D97-AF65-F5344CB8AC3E}">
        <p14:creationId xmlns:p14="http://schemas.microsoft.com/office/powerpoint/2010/main" val="6333866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lstStyle/>
          <a:p>
            <a:r>
              <a:rPr lang="en-US" b="1" dirty="0">
                <a:solidFill>
                  <a:srgbClr val="FF0000"/>
                </a:solidFill>
              </a:rPr>
              <a:t>Combinations: </a:t>
            </a:r>
            <a:r>
              <a:rPr lang="en-US" b="1" dirty="0" err="1">
                <a:solidFill>
                  <a:srgbClr val="FF0000"/>
                </a:solidFill>
              </a:rPr>
              <a:t>nCr</a:t>
            </a:r>
            <a:r>
              <a:rPr lang="en-US" b="1" dirty="0">
                <a:solidFill>
                  <a:srgbClr val="FF0000"/>
                </a:solidFill>
              </a:rPr>
              <a:t> or </a:t>
            </a:r>
            <a:r>
              <a:rPr lang="en-US" b="1" baseline="-25000" dirty="0" err="1">
                <a:solidFill>
                  <a:srgbClr val="FF0000"/>
                </a:solidFill>
              </a:rPr>
              <a:t>n</a:t>
            </a:r>
            <a:r>
              <a:rPr lang="en-US" b="1" dirty="0" err="1">
                <a:solidFill>
                  <a:srgbClr val="FF0000"/>
                </a:solidFill>
              </a:rPr>
              <a:t>C</a:t>
            </a:r>
            <a:r>
              <a:rPr lang="en-US" b="1" baseline="-25000" dirty="0" err="1">
                <a:solidFill>
                  <a:srgbClr val="FF0000"/>
                </a:solidFill>
              </a:rPr>
              <a:t>r</a:t>
            </a:r>
            <a:endParaRPr lang="en-US" b="1" dirty="0">
              <a:solidFill>
                <a:srgbClr val="FF0000"/>
              </a:solidFill>
            </a:endParaRPr>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5877972"/>
          </a:xfrm>
        </p:spPr>
        <p:txBody>
          <a:bodyPr>
            <a:normAutofit lnSpcReduction="10000"/>
          </a:bodyPr>
          <a:lstStyle/>
          <a:p>
            <a:pPr marL="0" indent="0" algn="just">
              <a:buNone/>
            </a:pPr>
            <a:r>
              <a:rPr lang="en-US" dirty="0"/>
              <a:t>We now introduce a new function: </a:t>
            </a:r>
            <a:r>
              <a:rPr lang="en-US" dirty="0" err="1">
                <a:solidFill>
                  <a:srgbClr val="FF0000"/>
                </a:solidFill>
              </a:rPr>
              <a:t>nCr</a:t>
            </a:r>
            <a:r>
              <a:rPr lang="en-US" dirty="0"/>
              <a:t> or </a:t>
            </a:r>
            <a:r>
              <a:rPr lang="en-US" baseline="-25000" dirty="0" err="1">
                <a:solidFill>
                  <a:srgbClr val="FF0000"/>
                </a:solidFill>
              </a:rPr>
              <a:t>n</a:t>
            </a:r>
            <a:r>
              <a:rPr lang="en-US" dirty="0" err="1">
                <a:solidFill>
                  <a:srgbClr val="FF0000"/>
                </a:solidFill>
              </a:rPr>
              <a:t>C</a:t>
            </a:r>
            <a:r>
              <a:rPr lang="en-US" baseline="-25000" dirty="0" err="1">
                <a:solidFill>
                  <a:srgbClr val="FF0000"/>
                </a:solidFill>
              </a:rPr>
              <a:t>r</a:t>
            </a:r>
            <a:r>
              <a:rPr lang="en-US" dirty="0"/>
              <a:t> is the number of ways to choose r objects from n when order DOES NOT matter; the C stands for combinations.</a:t>
            </a:r>
          </a:p>
          <a:p>
            <a:pPr marL="0" indent="0" algn="just">
              <a:buNone/>
            </a:pPr>
            <a:endParaRPr lang="en-US" dirty="0"/>
          </a:p>
          <a:p>
            <a:pPr marL="0" indent="0" algn="just">
              <a:buNone/>
            </a:pPr>
            <a:r>
              <a:rPr lang="en-US" dirty="0"/>
              <a:t>Let’s evaluate </a:t>
            </a:r>
            <a:r>
              <a:rPr lang="en-US" baseline="-25000" dirty="0" err="1"/>
              <a:t>n</a:t>
            </a:r>
            <a:r>
              <a:rPr lang="en-US" dirty="0" err="1"/>
              <a:t>C</a:t>
            </a:r>
            <a:r>
              <a:rPr lang="en-US" baseline="-25000" dirty="0" err="1"/>
              <a:t>r</a:t>
            </a:r>
            <a:r>
              <a:rPr lang="en-US" dirty="0"/>
              <a:t> for some r. We find </a:t>
            </a:r>
            <a:r>
              <a:rPr lang="en-US" baseline="-25000" dirty="0"/>
              <a:t>n</a:t>
            </a:r>
            <a:r>
              <a:rPr lang="en-US" dirty="0"/>
              <a:t>C</a:t>
            </a:r>
            <a:r>
              <a:rPr lang="en-US" baseline="-25000" dirty="0"/>
              <a:t>0 </a:t>
            </a:r>
            <a:r>
              <a:rPr lang="en-US" dirty="0"/>
              <a:t> = </a:t>
            </a:r>
            <a:r>
              <a:rPr lang="en-US" baseline="-25000" dirty="0" err="1"/>
              <a:t>n</a:t>
            </a:r>
            <a:r>
              <a:rPr lang="en-US" dirty="0" err="1"/>
              <a:t>C</a:t>
            </a:r>
            <a:r>
              <a:rPr lang="en-US" baseline="-25000" dirty="0" err="1"/>
              <a:t>n</a:t>
            </a:r>
            <a:r>
              <a:rPr lang="en-US" baseline="-25000" dirty="0"/>
              <a:t>  </a:t>
            </a:r>
            <a:r>
              <a:rPr lang="en-US" dirty="0"/>
              <a:t>= 1.</a:t>
            </a:r>
          </a:p>
          <a:p>
            <a:pPr marL="0" indent="0" algn="just">
              <a:buNone/>
            </a:pPr>
            <a:endParaRPr lang="en-US" dirty="0">
              <a:solidFill>
                <a:srgbClr val="FF0000"/>
              </a:solidFill>
            </a:endParaRPr>
          </a:p>
          <a:p>
            <a:pPr marL="0" indent="0" algn="just">
              <a:buNone/>
            </a:pPr>
            <a:r>
              <a:rPr lang="en-US" dirty="0">
                <a:solidFill>
                  <a:srgbClr val="FF0000"/>
                </a:solidFill>
              </a:rPr>
              <a:t>What would </a:t>
            </a:r>
            <a:r>
              <a:rPr lang="en-US" baseline="-25000" dirty="0" err="1">
                <a:solidFill>
                  <a:srgbClr val="FF0000"/>
                </a:solidFill>
              </a:rPr>
              <a:t>n</a:t>
            </a:r>
            <a:r>
              <a:rPr lang="en-US" dirty="0" err="1">
                <a:solidFill>
                  <a:srgbClr val="FF0000"/>
                </a:solidFill>
              </a:rPr>
              <a:t>C</a:t>
            </a:r>
            <a:r>
              <a:rPr lang="en-US" baseline="-25000" dirty="0" err="1">
                <a:solidFill>
                  <a:srgbClr val="FF0000"/>
                </a:solidFill>
              </a:rPr>
              <a:t>r</a:t>
            </a:r>
            <a:r>
              <a:rPr lang="en-US" dirty="0">
                <a:solidFill>
                  <a:srgbClr val="FF0000"/>
                </a:solidFill>
              </a:rPr>
              <a:t> be when r = 1 or n-1? </a:t>
            </a:r>
          </a:p>
          <a:p>
            <a:pPr algn="just"/>
            <a:r>
              <a:rPr lang="en-US" dirty="0"/>
              <a:t>If r = 1 we choose just one person. There are n ways to choose one person so </a:t>
            </a:r>
            <a:r>
              <a:rPr lang="en-US" baseline="-25000" dirty="0"/>
              <a:t>n</a:t>
            </a:r>
            <a:r>
              <a:rPr lang="en-US" dirty="0"/>
              <a:t>C</a:t>
            </a:r>
            <a:r>
              <a:rPr lang="en-US" baseline="-25000" dirty="0"/>
              <a:t>1</a:t>
            </a:r>
            <a:r>
              <a:rPr lang="en-US" baseline="30000" dirty="0"/>
              <a:t> </a:t>
            </a:r>
            <a:r>
              <a:rPr lang="en-US" dirty="0"/>
              <a:t>= n.</a:t>
            </a:r>
          </a:p>
          <a:p>
            <a:pPr algn="just"/>
            <a:r>
              <a:rPr lang="en-US" dirty="0"/>
              <a:t>If r = n-1 we choose everyone but one person for our set. There are n ways to choose a person to exclude, so </a:t>
            </a:r>
            <a:r>
              <a:rPr lang="en-US" baseline="-25000" dirty="0"/>
              <a:t>n</a:t>
            </a:r>
            <a:r>
              <a:rPr lang="en-US" dirty="0"/>
              <a:t>C</a:t>
            </a:r>
            <a:r>
              <a:rPr lang="en-US" baseline="-25000" dirty="0"/>
              <a:t>n-1</a:t>
            </a:r>
            <a:r>
              <a:rPr lang="en-US" baseline="30000" dirty="0"/>
              <a:t> </a:t>
            </a:r>
            <a:r>
              <a:rPr lang="en-US" dirty="0"/>
              <a:t>= n.</a:t>
            </a:r>
          </a:p>
          <a:p>
            <a:pPr marL="0" indent="0" algn="just">
              <a:buNone/>
            </a:pPr>
            <a:endParaRPr lang="en-US" dirty="0">
              <a:solidFill>
                <a:srgbClr val="FF0000"/>
              </a:solidFill>
            </a:endParaRPr>
          </a:p>
          <a:p>
            <a:pPr marL="0" indent="0" algn="just">
              <a:buNone/>
            </a:pPr>
            <a:r>
              <a:rPr lang="en-US" dirty="0">
                <a:solidFill>
                  <a:srgbClr val="FF0000"/>
                </a:solidFill>
              </a:rPr>
              <a:t>Hmm. Notice </a:t>
            </a:r>
            <a:r>
              <a:rPr lang="en-US" baseline="-25000" dirty="0">
                <a:solidFill>
                  <a:srgbClr val="FF0000"/>
                </a:solidFill>
              </a:rPr>
              <a:t>n</a:t>
            </a:r>
            <a:r>
              <a:rPr lang="en-US" dirty="0">
                <a:solidFill>
                  <a:srgbClr val="FF0000"/>
                </a:solidFill>
              </a:rPr>
              <a:t>C</a:t>
            </a:r>
            <a:r>
              <a:rPr lang="en-US" baseline="-25000" dirty="0">
                <a:solidFill>
                  <a:srgbClr val="FF0000"/>
                </a:solidFill>
              </a:rPr>
              <a:t>0 </a:t>
            </a:r>
            <a:r>
              <a:rPr lang="en-US" dirty="0">
                <a:solidFill>
                  <a:srgbClr val="FF0000"/>
                </a:solidFill>
              </a:rPr>
              <a:t> = </a:t>
            </a:r>
            <a:r>
              <a:rPr lang="en-US" baseline="-25000" dirty="0" err="1">
                <a:solidFill>
                  <a:srgbClr val="FF0000"/>
                </a:solidFill>
              </a:rPr>
              <a:t>n</a:t>
            </a:r>
            <a:r>
              <a:rPr lang="en-US" dirty="0" err="1">
                <a:solidFill>
                  <a:srgbClr val="FF0000"/>
                </a:solidFill>
              </a:rPr>
              <a:t>C</a:t>
            </a:r>
            <a:r>
              <a:rPr lang="en-US" baseline="-25000" dirty="0" err="1">
                <a:solidFill>
                  <a:srgbClr val="FF0000"/>
                </a:solidFill>
              </a:rPr>
              <a:t>n</a:t>
            </a:r>
            <a:r>
              <a:rPr lang="en-US" baseline="-25000" dirty="0">
                <a:solidFill>
                  <a:srgbClr val="FF0000"/>
                </a:solidFill>
              </a:rPr>
              <a:t>  </a:t>
            </a:r>
            <a:r>
              <a:rPr lang="en-US" dirty="0">
                <a:solidFill>
                  <a:srgbClr val="FF0000"/>
                </a:solidFill>
              </a:rPr>
              <a:t>= 1 and </a:t>
            </a:r>
            <a:r>
              <a:rPr lang="en-US" baseline="-25000" dirty="0">
                <a:solidFill>
                  <a:srgbClr val="FF0000"/>
                </a:solidFill>
              </a:rPr>
              <a:t>n</a:t>
            </a:r>
            <a:r>
              <a:rPr lang="en-US" dirty="0">
                <a:solidFill>
                  <a:srgbClr val="FF0000"/>
                </a:solidFill>
              </a:rPr>
              <a:t>C</a:t>
            </a:r>
            <a:r>
              <a:rPr lang="en-US" baseline="-25000" dirty="0">
                <a:solidFill>
                  <a:srgbClr val="FF0000"/>
                </a:solidFill>
              </a:rPr>
              <a:t>1</a:t>
            </a:r>
            <a:r>
              <a:rPr lang="en-US" baseline="30000" dirty="0">
                <a:solidFill>
                  <a:srgbClr val="FF0000"/>
                </a:solidFill>
              </a:rPr>
              <a:t> </a:t>
            </a:r>
            <a:r>
              <a:rPr lang="en-US" dirty="0">
                <a:solidFill>
                  <a:srgbClr val="FF0000"/>
                </a:solidFill>
              </a:rPr>
              <a:t>= </a:t>
            </a:r>
            <a:r>
              <a:rPr lang="en-US" baseline="-25000" dirty="0">
                <a:solidFill>
                  <a:srgbClr val="FF0000"/>
                </a:solidFill>
              </a:rPr>
              <a:t>n</a:t>
            </a:r>
            <a:r>
              <a:rPr lang="en-US" dirty="0">
                <a:solidFill>
                  <a:srgbClr val="FF0000"/>
                </a:solidFill>
              </a:rPr>
              <a:t>C</a:t>
            </a:r>
            <a:r>
              <a:rPr lang="en-US" baseline="-25000" dirty="0">
                <a:solidFill>
                  <a:srgbClr val="FF0000"/>
                </a:solidFill>
              </a:rPr>
              <a:t>n-1</a:t>
            </a:r>
            <a:r>
              <a:rPr lang="en-US" baseline="30000" dirty="0">
                <a:solidFill>
                  <a:srgbClr val="FF0000"/>
                </a:solidFill>
              </a:rPr>
              <a:t> </a:t>
            </a:r>
            <a:r>
              <a:rPr lang="en-US" dirty="0">
                <a:solidFill>
                  <a:srgbClr val="FF0000"/>
                </a:solidFill>
              </a:rPr>
              <a:t>= n. Any thoughts on what might be true more generally? Maybe compare the values at r and n-r. Are these equal? </a:t>
            </a:r>
          </a:p>
          <a:p>
            <a:pPr marL="0" indent="0" algn="just">
              <a:buNone/>
            </a:pPr>
            <a:endParaRPr lang="en-US" dirty="0">
              <a:solidFill>
                <a:srgbClr val="FF0000"/>
              </a:solidFill>
            </a:endParaRPr>
          </a:p>
        </p:txBody>
      </p:sp>
      <p:sp>
        <p:nvSpPr>
          <p:cNvPr id="5" name="Slide Number Placeholder 4">
            <a:extLst>
              <a:ext uri="{FF2B5EF4-FFF2-40B4-BE49-F238E27FC236}">
                <a16:creationId xmlns:a16="http://schemas.microsoft.com/office/drawing/2014/main" id="{E76F54DA-5DB9-4DDF-83A5-A0FCF6405F07}"/>
              </a:ext>
            </a:extLst>
          </p:cNvPr>
          <p:cNvSpPr>
            <a:spLocks noGrp="1"/>
          </p:cNvSpPr>
          <p:nvPr>
            <p:ph type="sldNum" sz="quarter" idx="12"/>
          </p:nvPr>
        </p:nvSpPr>
        <p:spPr/>
        <p:txBody>
          <a:bodyPr/>
          <a:lstStyle/>
          <a:p>
            <a:fld id="{EB480566-E5A3-49BF-82EA-4C4B115FBFF6}" type="slidenum">
              <a:rPr lang="en-US" smtClean="0"/>
              <a:t>33</a:t>
            </a:fld>
            <a:endParaRPr lang="en-US"/>
          </a:p>
        </p:txBody>
      </p:sp>
    </p:spTree>
    <p:extLst>
      <p:ext uri="{BB962C8B-B14F-4D97-AF65-F5344CB8AC3E}">
        <p14:creationId xmlns:p14="http://schemas.microsoft.com/office/powerpoint/2010/main" val="956342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he Sneetches and Other Stories: Dr. Seuss: 9780394800899 ...">
            <a:extLst>
              <a:ext uri="{FF2B5EF4-FFF2-40B4-BE49-F238E27FC236}">
                <a16:creationId xmlns:a16="http://schemas.microsoft.com/office/drawing/2014/main" id="{C42FAE9A-D222-4625-B58D-950F343A01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6306" y="26296"/>
            <a:ext cx="4565693" cy="67454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lstStyle/>
          <a:p>
            <a:r>
              <a:rPr lang="en-US" b="1" dirty="0">
                <a:solidFill>
                  <a:srgbClr val="FF0000"/>
                </a:solidFill>
              </a:rPr>
              <a:t>Combinations: </a:t>
            </a:r>
            <a:r>
              <a:rPr lang="en-US" b="1" dirty="0" err="1">
                <a:solidFill>
                  <a:srgbClr val="FF0000"/>
                </a:solidFill>
              </a:rPr>
              <a:t>nCr</a:t>
            </a:r>
            <a:r>
              <a:rPr lang="en-US" b="1" dirty="0">
                <a:solidFill>
                  <a:srgbClr val="FF0000"/>
                </a:solidFill>
              </a:rPr>
              <a:t> or </a:t>
            </a:r>
            <a:r>
              <a:rPr lang="en-US" b="1" baseline="-25000" dirty="0" err="1">
                <a:solidFill>
                  <a:srgbClr val="FF0000"/>
                </a:solidFill>
              </a:rPr>
              <a:t>n</a:t>
            </a:r>
            <a:r>
              <a:rPr lang="en-US" b="1" dirty="0" err="1">
                <a:solidFill>
                  <a:srgbClr val="FF0000"/>
                </a:solidFill>
              </a:rPr>
              <a:t>C</a:t>
            </a:r>
            <a:r>
              <a:rPr lang="en-US" b="1" baseline="-25000" dirty="0" err="1">
                <a:solidFill>
                  <a:srgbClr val="FF0000"/>
                </a:solidFill>
              </a:rPr>
              <a:t>r</a:t>
            </a:r>
            <a:endParaRPr lang="en-US" b="1" dirty="0">
              <a:solidFill>
                <a:srgbClr val="FF0000"/>
              </a:solidFill>
            </a:endParaRPr>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7446700" cy="5877972"/>
          </a:xfrm>
        </p:spPr>
        <p:txBody>
          <a:bodyPr>
            <a:normAutofit/>
          </a:bodyPr>
          <a:lstStyle/>
          <a:p>
            <a:pPr marL="0" indent="0" algn="just">
              <a:buNone/>
            </a:pPr>
            <a:r>
              <a:rPr lang="en-US" dirty="0"/>
              <a:t>We now introduce a new function: </a:t>
            </a:r>
            <a:r>
              <a:rPr lang="en-US" dirty="0" err="1">
                <a:solidFill>
                  <a:srgbClr val="FF0000"/>
                </a:solidFill>
              </a:rPr>
              <a:t>nCr</a:t>
            </a:r>
            <a:r>
              <a:rPr lang="en-US" dirty="0"/>
              <a:t> or </a:t>
            </a:r>
            <a:r>
              <a:rPr lang="en-US" baseline="-25000" dirty="0" err="1">
                <a:solidFill>
                  <a:srgbClr val="FF0000"/>
                </a:solidFill>
              </a:rPr>
              <a:t>n</a:t>
            </a:r>
            <a:r>
              <a:rPr lang="en-US" dirty="0" err="1">
                <a:solidFill>
                  <a:srgbClr val="FF0000"/>
                </a:solidFill>
              </a:rPr>
              <a:t>C</a:t>
            </a:r>
            <a:r>
              <a:rPr lang="en-US" baseline="-25000" dirty="0" err="1">
                <a:solidFill>
                  <a:srgbClr val="FF0000"/>
                </a:solidFill>
              </a:rPr>
              <a:t>r</a:t>
            </a:r>
            <a:r>
              <a:rPr lang="en-US" dirty="0"/>
              <a:t> is the number of ways to choose r objects from n when order DOES NOT matter; the C stands for combinations.</a:t>
            </a:r>
          </a:p>
          <a:p>
            <a:pPr marL="0" indent="0" algn="just">
              <a:buNone/>
            </a:pPr>
            <a:endParaRPr lang="en-US" dirty="0"/>
          </a:p>
          <a:p>
            <a:pPr marL="0" indent="0" algn="just">
              <a:buNone/>
            </a:pPr>
            <a:r>
              <a:rPr lang="en-US" dirty="0"/>
              <a:t>Let’s evaluate </a:t>
            </a:r>
            <a:r>
              <a:rPr lang="en-US" baseline="-25000" dirty="0" err="1"/>
              <a:t>n</a:t>
            </a:r>
            <a:r>
              <a:rPr lang="en-US" dirty="0" err="1"/>
              <a:t>C</a:t>
            </a:r>
            <a:r>
              <a:rPr lang="en-US" baseline="-25000" dirty="0" err="1"/>
              <a:t>r</a:t>
            </a:r>
            <a:r>
              <a:rPr lang="en-US" dirty="0"/>
              <a:t> for some r. We find </a:t>
            </a:r>
            <a:r>
              <a:rPr lang="en-US" baseline="-25000" dirty="0"/>
              <a:t>n</a:t>
            </a:r>
            <a:r>
              <a:rPr lang="en-US" dirty="0"/>
              <a:t>C</a:t>
            </a:r>
            <a:r>
              <a:rPr lang="en-US" baseline="-25000" dirty="0"/>
              <a:t>0 </a:t>
            </a:r>
            <a:r>
              <a:rPr lang="en-US" dirty="0"/>
              <a:t> = </a:t>
            </a:r>
            <a:r>
              <a:rPr lang="en-US" baseline="-25000" dirty="0" err="1"/>
              <a:t>n</a:t>
            </a:r>
            <a:r>
              <a:rPr lang="en-US" dirty="0" err="1"/>
              <a:t>C</a:t>
            </a:r>
            <a:r>
              <a:rPr lang="en-US" baseline="-25000" dirty="0" err="1"/>
              <a:t>n</a:t>
            </a:r>
            <a:r>
              <a:rPr lang="en-US" baseline="-25000" dirty="0"/>
              <a:t>  </a:t>
            </a:r>
            <a:r>
              <a:rPr lang="en-US" dirty="0"/>
              <a:t>= 1 and </a:t>
            </a:r>
            <a:r>
              <a:rPr lang="en-US" baseline="-25000" dirty="0"/>
              <a:t>n</a:t>
            </a:r>
            <a:r>
              <a:rPr lang="en-US" dirty="0"/>
              <a:t>C</a:t>
            </a:r>
            <a:r>
              <a:rPr lang="en-US" baseline="-25000" dirty="0"/>
              <a:t>1</a:t>
            </a:r>
            <a:r>
              <a:rPr lang="en-US" baseline="30000" dirty="0"/>
              <a:t> </a:t>
            </a:r>
            <a:r>
              <a:rPr lang="en-US" dirty="0"/>
              <a:t>= </a:t>
            </a:r>
            <a:r>
              <a:rPr lang="en-US" baseline="-25000" dirty="0"/>
              <a:t>n</a:t>
            </a:r>
            <a:r>
              <a:rPr lang="en-US" dirty="0"/>
              <a:t>C</a:t>
            </a:r>
            <a:r>
              <a:rPr lang="en-US" baseline="-25000" dirty="0"/>
              <a:t>n-1</a:t>
            </a:r>
            <a:r>
              <a:rPr lang="en-US" baseline="30000" dirty="0"/>
              <a:t> </a:t>
            </a:r>
            <a:r>
              <a:rPr lang="en-US" dirty="0"/>
              <a:t>= n.</a:t>
            </a:r>
          </a:p>
          <a:p>
            <a:pPr marL="0" indent="0" algn="just">
              <a:buNone/>
            </a:pPr>
            <a:endParaRPr lang="en-US" dirty="0">
              <a:solidFill>
                <a:srgbClr val="FF0000"/>
              </a:solidFill>
            </a:endParaRPr>
          </a:p>
          <a:p>
            <a:pPr marL="0" indent="0" algn="just">
              <a:buNone/>
            </a:pPr>
            <a:r>
              <a:rPr lang="en-US" dirty="0">
                <a:solidFill>
                  <a:srgbClr val="FF0000"/>
                </a:solidFill>
              </a:rPr>
              <a:t>Compare the values at r and n-r. Are these equal? </a:t>
            </a:r>
          </a:p>
          <a:p>
            <a:pPr marL="0" indent="0" algn="just">
              <a:buNone/>
            </a:pPr>
            <a:endParaRPr lang="en-US" dirty="0">
              <a:solidFill>
                <a:srgbClr val="FF0000"/>
              </a:solidFill>
            </a:endParaRPr>
          </a:p>
          <a:p>
            <a:pPr marL="0" indent="0" algn="just">
              <a:buNone/>
            </a:pPr>
            <a:r>
              <a:rPr lang="en-US" dirty="0">
                <a:solidFill>
                  <a:srgbClr val="FF0000"/>
                </a:solidFill>
              </a:rPr>
              <a:t>Note choosing r from n to BE in the group is the same as choosing n-r to EXCLUDE.</a:t>
            </a:r>
          </a:p>
          <a:p>
            <a:pPr marL="0" indent="0" algn="just">
              <a:buNone/>
            </a:pPr>
            <a:endParaRPr lang="en-US" dirty="0">
              <a:solidFill>
                <a:srgbClr val="FF0000"/>
              </a:solidFill>
            </a:endParaRPr>
          </a:p>
          <a:p>
            <a:pPr marL="0" indent="0" algn="just">
              <a:buNone/>
            </a:pPr>
            <a:endParaRPr lang="en-US" dirty="0">
              <a:solidFill>
                <a:srgbClr val="FF0000"/>
              </a:solidFill>
            </a:endParaRPr>
          </a:p>
        </p:txBody>
      </p:sp>
      <p:sp>
        <p:nvSpPr>
          <p:cNvPr id="5" name="Slide Number Placeholder 4">
            <a:extLst>
              <a:ext uri="{FF2B5EF4-FFF2-40B4-BE49-F238E27FC236}">
                <a16:creationId xmlns:a16="http://schemas.microsoft.com/office/drawing/2014/main" id="{5D1222D5-6C7F-476F-8B80-89C33D3AF230}"/>
              </a:ext>
            </a:extLst>
          </p:cNvPr>
          <p:cNvSpPr>
            <a:spLocks noGrp="1"/>
          </p:cNvSpPr>
          <p:nvPr>
            <p:ph type="sldNum" sz="quarter" idx="12"/>
          </p:nvPr>
        </p:nvSpPr>
        <p:spPr/>
        <p:txBody>
          <a:bodyPr/>
          <a:lstStyle/>
          <a:p>
            <a:fld id="{EB480566-E5A3-49BF-82EA-4C4B115FBFF6}" type="slidenum">
              <a:rPr lang="en-US" smtClean="0"/>
              <a:t>34</a:t>
            </a:fld>
            <a:endParaRPr lang="en-US"/>
          </a:p>
        </p:txBody>
      </p:sp>
    </p:spTree>
    <p:extLst>
      <p:ext uri="{BB962C8B-B14F-4D97-AF65-F5344CB8AC3E}">
        <p14:creationId xmlns:p14="http://schemas.microsoft.com/office/powerpoint/2010/main" val="2784813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lstStyle/>
          <a:p>
            <a:r>
              <a:rPr lang="en-US" b="1" dirty="0">
                <a:solidFill>
                  <a:srgbClr val="FF0000"/>
                </a:solidFill>
              </a:rPr>
              <a:t>Combinations: </a:t>
            </a:r>
            <a:r>
              <a:rPr lang="en-US" b="1" dirty="0" err="1">
                <a:solidFill>
                  <a:srgbClr val="FF0000"/>
                </a:solidFill>
              </a:rPr>
              <a:t>nCr</a:t>
            </a:r>
            <a:r>
              <a:rPr lang="en-US" b="1" dirty="0">
                <a:solidFill>
                  <a:srgbClr val="FF0000"/>
                </a:solidFill>
              </a:rPr>
              <a:t> or </a:t>
            </a:r>
            <a:r>
              <a:rPr lang="en-US" b="1" baseline="-25000" dirty="0" err="1">
                <a:solidFill>
                  <a:srgbClr val="FF0000"/>
                </a:solidFill>
              </a:rPr>
              <a:t>n</a:t>
            </a:r>
            <a:r>
              <a:rPr lang="en-US" b="1" dirty="0" err="1">
                <a:solidFill>
                  <a:srgbClr val="FF0000"/>
                </a:solidFill>
              </a:rPr>
              <a:t>C</a:t>
            </a:r>
            <a:r>
              <a:rPr lang="en-US" b="1" baseline="-25000" dirty="0" err="1">
                <a:solidFill>
                  <a:srgbClr val="FF0000"/>
                </a:solidFill>
              </a:rPr>
              <a:t>r</a:t>
            </a:r>
            <a:endParaRPr lang="en-US" b="1" dirty="0">
              <a:solidFill>
                <a:srgbClr val="FF00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5877972"/>
              </a:xfrm>
            </p:spPr>
            <p:txBody>
              <a:bodyPr>
                <a:normAutofit lnSpcReduction="10000"/>
              </a:bodyPr>
              <a:lstStyle/>
              <a:p>
                <a:pPr marL="0" indent="0" algn="just">
                  <a:buNone/>
                </a:pPr>
                <a:r>
                  <a:rPr lang="en-US" dirty="0">
                    <a:solidFill>
                      <a:srgbClr val="FF0000"/>
                    </a:solidFill>
                  </a:rPr>
                  <a:t>nCr</a:t>
                </a:r>
                <a:r>
                  <a:rPr lang="en-US" dirty="0"/>
                  <a:t> or </a:t>
                </a:r>
                <a:r>
                  <a:rPr lang="en-US" baseline="-25000" dirty="0" err="1">
                    <a:solidFill>
                      <a:srgbClr val="FF0000"/>
                    </a:solidFill>
                  </a:rPr>
                  <a:t>n</a:t>
                </a:r>
                <a:r>
                  <a:rPr lang="en-US" dirty="0" err="1">
                    <a:solidFill>
                      <a:srgbClr val="FF0000"/>
                    </a:solidFill>
                  </a:rPr>
                  <a:t>C</a:t>
                </a:r>
                <a:r>
                  <a:rPr lang="en-US" baseline="-25000" dirty="0" err="1">
                    <a:solidFill>
                      <a:srgbClr val="FF0000"/>
                    </a:solidFill>
                  </a:rPr>
                  <a:t>r</a:t>
                </a:r>
                <a:r>
                  <a:rPr lang="en-US" dirty="0"/>
                  <a:t> is the number of ways to choose r objects from n when order DOES NOT matter; the C stands for combinations.</a:t>
                </a:r>
              </a:p>
              <a:p>
                <a:pPr marL="0" indent="0" algn="just">
                  <a:buNone/>
                </a:pPr>
                <a:r>
                  <a:rPr lang="en-US" dirty="0"/>
                  <a:t>The factorial function is great for ordering n objects; what if we only want to order some of them? </a:t>
                </a:r>
                <a:r>
                  <a:rPr lang="en-US" dirty="0" err="1">
                    <a:solidFill>
                      <a:srgbClr val="FF0000"/>
                    </a:solidFill>
                  </a:rPr>
                  <a:t>nPr</a:t>
                </a:r>
                <a:r>
                  <a:rPr lang="en-US" dirty="0"/>
                  <a:t> or </a:t>
                </a:r>
                <a:r>
                  <a:rPr lang="en-US" baseline="-25000" dirty="0" err="1">
                    <a:solidFill>
                      <a:srgbClr val="FF0000"/>
                    </a:solidFill>
                  </a:rPr>
                  <a:t>n</a:t>
                </a:r>
                <a:r>
                  <a:rPr lang="en-US" dirty="0" err="1">
                    <a:solidFill>
                      <a:srgbClr val="FF0000"/>
                    </a:solidFill>
                  </a:rPr>
                  <a:t>P</a:t>
                </a:r>
                <a:r>
                  <a:rPr lang="en-US" baseline="-25000" dirty="0" err="1">
                    <a:solidFill>
                      <a:srgbClr val="FF0000"/>
                    </a:solidFill>
                  </a:rPr>
                  <a:t>r</a:t>
                </a:r>
                <a:r>
                  <a:rPr lang="en-US" dirty="0"/>
                  <a:t> is the number of ways to choose r people from n when order matters. P stands for </a:t>
                </a:r>
                <a:r>
                  <a:rPr lang="en-US" dirty="0">
                    <a:solidFill>
                      <a:srgbClr val="FF0000"/>
                    </a:solidFill>
                  </a:rPr>
                  <a:t>permutations</a:t>
                </a:r>
                <a:r>
                  <a:rPr lang="en-US" dirty="0"/>
                  <a:t>.</a:t>
                </a:r>
              </a:p>
              <a:p>
                <a:pPr marL="0" indent="0" algn="just">
                  <a:buNone/>
                </a:pPr>
                <a:endParaRPr lang="en-US" dirty="0"/>
              </a:p>
              <a:p>
                <a:pPr marL="0" indent="0" algn="just">
                  <a:buNone/>
                </a:pPr>
                <a:r>
                  <a:rPr lang="en-US" dirty="0"/>
                  <a:t>How do you think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𝑛𝐶𝑟</m:t>
                    </m:r>
                    <m:r>
                      <a:rPr lang="en-US" b="0" i="1" smtClean="0">
                        <a:latin typeface="Cambria Math" panose="02040503050406030204" pitchFamily="18" charset="0"/>
                      </a:rPr>
                      <m:t>,     </m:t>
                    </m:r>
                    <m:r>
                      <a:rPr lang="en-US" b="0" i="1" smtClean="0">
                        <a:latin typeface="Cambria Math" panose="02040503050406030204" pitchFamily="18" charset="0"/>
                      </a:rPr>
                      <m:t>𝑟</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𝑛𝑃𝑟</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num>
                      <m:den>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den>
                    </m:f>
                  </m:oMath>
                </a14:m>
                <a:r>
                  <a:rPr lang="en-US" dirty="0"/>
                  <a:t>     are related?</a:t>
                </a:r>
              </a:p>
              <a:p>
                <a:pPr marL="0" indent="0" algn="just">
                  <a:buNone/>
                </a:pPr>
                <a:endParaRPr lang="en-US" dirty="0"/>
              </a:p>
              <a:p>
                <a:pPr algn="just"/>
                <a:r>
                  <a:rPr lang="en-US" dirty="0"/>
                  <a:t>r! is the number of ways to order r objects.</a:t>
                </a:r>
              </a:p>
              <a:p>
                <a:pPr algn="just"/>
                <a:r>
                  <a:rPr lang="en-US" dirty="0" err="1"/>
                  <a:t>nPr</a:t>
                </a:r>
                <a:r>
                  <a:rPr lang="en-US" dirty="0"/>
                  <a:t> is the number of ways to choose r objects from n when order matters.</a:t>
                </a:r>
              </a:p>
              <a:p>
                <a:pPr algn="just"/>
                <a:r>
                  <a:rPr lang="en-US" dirty="0" err="1"/>
                  <a:t>nCr</a:t>
                </a:r>
                <a:r>
                  <a:rPr lang="en-US" dirty="0"/>
                  <a:t> is the number of ways to choose r objects from n when order doesn’t matter.</a:t>
                </a:r>
              </a:p>
              <a:p>
                <a:pPr marL="0" indent="0" algn="just">
                  <a:buNone/>
                </a:pPr>
                <a:r>
                  <a:rPr lang="en-US" dirty="0">
                    <a:solidFill>
                      <a:srgbClr val="FF0000"/>
                    </a:solidFill>
                  </a:rPr>
                  <a:t> </a:t>
                </a:r>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108197" y="682626"/>
                <a:ext cx="11805636" cy="5877972"/>
              </a:xfrm>
              <a:blipFill>
                <a:blip r:embed="rId2"/>
                <a:stretch>
                  <a:fillRect l="-1085" t="-2386" r="-1085"/>
                </a:stretch>
              </a:blipFill>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id="{4F658E7E-B737-4155-BFB0-D475BFC62842}"/>
              </a:ext>
            </a:extLst>
          </p:cNvPr>
          <p:cNvSpPr/>
          <p:nvPr/>
        </p:nvSpPr>
        <p:spPr>
          <a:xfrm>
            <a:off x="195309" y="3016020"/>
            <a:ext cx="10040644" cy="8259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890D6FD-7C30-4C8D-BDE6-DDF9619EBEE0}"/>
              </a:ext>
            </a:extLst>
          </p:cNvPr>
          <p:cNvPicPr>
            <a:picLocks noChangeAspect="1"/>
          </p:cNvPicPr>
          <p:nvPr/>
        </p:nvPicPr>
        <p:blipFill>
          <a:blip r:embed="rId3"/>
          <a:stretch>
            <a:fillRect/>
          </a:stretch>
        </p:blipFill>
        <p:spPr>
          <a:xfrm>
            <a:off x="3075882" y="5637737"/>
            <a:ext cx="6556390" cy="1100949"/>
          </a:xfrm>
          <a:prstGeom prst="rect">
            <a:avLst/>
          </a:prstGeom>
        </p:spPr>
      </p:pic>
      <p:sp>
        <p:nvSpPr>
          <p:cNvPr id="7" name="Slide Number Placeholder 6">
            <a:extLst>
              <a:ext uri="{FF2B5EF4-FFF2-40B4-BE49-F238E27FC236}">
                <a16:creationId xmlns:a16="http://schemas.microsoft.com/office/drawing/2014/main" id="{50BC99D7-70DF-4EC2-A4AB-6887E699C963}"/>
              </a:ext>
            </a:extLst>
          </p:cNvPr>
          <p:cNvSpPr>
            <a:spLocks noGrp="1"/>
          </p:cNvSpPr>
          <p:nvPr>
            <p:ph type="sldNum" sz="quarter" idx="12"/>
          </p:nvPr>
        </p:nvSpPr>
        <p:spPr/>
        <p:txBody>
          <a:bodyPr/>
          <a:lstStyle/>
          <a:p>
            <a:fld id="{EB480566-E5A3-49BF-82EA-4C4B115FBFF6}" type="slidenum">
              <a:rPr lang="en-US" smtClean="0"/>
              <a:t>35</a:t>
            </a:fld>
            <a:endParaRPr lang="en-US"/>
          </a:p>
        </p:txBody>
      </p:sp>
    </p:spTree>
    <p:extLst>
      <p:ext uri="{BB962C8B-B14F-4D97-AF65-F5344CB8AC3E}">
        <p14:creationId xmlns:p14="http://schemas.microsoft.com/office/powerpoint/2010/main" val="2674222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8C350DC-12F5-4C5A-AD10-807EA6810FBF}"/>
              </a:ext>
            </a:extLst>
          </p:cNvPr>
          <p:cNvPicPr>
            <a:picLocks noChangeAspect="1"/>
          </p:cNvPicPr>
          <p:nvPr/>
        </p:nvPicPr>
        <p:blipFill>
          <a:blip r:embed="rId2"/>
          <a:stretch>
            <a:fillRect/>
          </a:stretch>
        </p:blipFill>
        <p:spPr>
          <a:xfrm>
            <a:off x="10629249" y="5140325"/>
            <a:ext cx="1400175" cy="1581150"/>
          </a:xfrm>
          <a:prstGeom prst="rect">
            <a:avLst/>
          </a:prstGeom>
        </p:spPr>
      </p:pic>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lstStyle/>
          <a:p>
            <a:r>
              <a:rPr lang="en-US" b="1" dirty="0">
                <a:solidFill>
                  <a:srgbClr val="FF0000"/>
                </a:solidFill>
              </a:rPr>
              <a:t>Combinations: </a:t>
            </a:r>
            <a:r>
              <a:rPr lang="en-US" b="1" dirty="0" err="1">
                <a:solidFill>
                  <a:srgbClr val="FF0000"/>
                </a:solidFill>
              </a:rPr>
              <a:t>nCr</a:t>
            </a:r>
            <a:r>
              <a:rPr lang="en-US" b="1" dirty="0">
                <a:solidFill>
                  <a:srgbClr val="FF0000"/>
                </a:solidFill>
              </a:rPr>
              <a:t> or </a:t>
            </a:r>
            <a:r>
              <a:rPr lang="en-US" b="1" baseline="-25000" dirty="0" err="1">
                <a:solidFill>
                  <a:srgbClr val="FF0000"/>
                </a:solidFill>
              </a:rPr>
              <a:t>n</a:t>
            </a:r>
            <a:r>
              <a:rPr lang="en-US" b="1" dirty="0" err="1">
                <a:solidFill>
                  <a:srgbClr val="FF0000"/>
                </a:solidFill>
              </a:rPr>
              <a:t>C</a:t>
            </a:r>
            <a:r>
              <a:rPr lang="en-US" b="1" baseline="-25000" dirty="0" err="1">
                <a:solidFill>
                  <a:srgbClr val="FF0000"/>
                </a:solidFill>
              </a:rPr>
              <a:t>r</a:t>
            </a:r>
            <a:endParaRPr lang="en-US" b="1" dirty="0">
              <a:solidFill>
                <a:srgbClr val="FF00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5877972"/>
              </a:xfrm>
            </p:spPr>
            <p:txBody>
              <a:bodyPr>
                <a:normAutofit/>
              </a:bodyPr>
              <a:lstStyle/>
              <a:p>
                <a:pPr marL="0" indent="0" algn="just">
                  <a:buNone/>
                </a:pPr>
                <a:r>
                  <a:rPr lang="en-US" dirty="0">
                    <a:solidFill>
                      <a:srgbClr val="FF0000"/>
                    </a:solidFill>
                  </a:rPr>
                  <a:t>nCr</a:t>
                </a:r>
                <a:r>
                  <a:rPr lang="en-US" dirty="0"/>
                  <a:t> or </a:t>
                </a:r>
                <a:r>
                  <a:rPr lang="en-US" baseline="-25000" dirty="0" err="1">
                    <a:solidFill>
                      <a:srgbClr val="FF0000"/>
                    </a:solidFill>
                  </a:rPr>
                  <a:t>n</a:t>
                </a:r>
                <a:r>
                  <a:rPr lang="en-US" dirty="0" err="1">
                    <a:solidFill>
                      <a:srgbClr val="FF0000"/>
                    </a:solidFill>
                  </a:rPr>
                  <a:t>C</a:t>
                </a:r>
                <a:r>
                  <a:rPr lang="en-US" baseline="-25000" dirty="0" err="1">
                    <a:solidFill>
                      <a:srgbClr val="FF0000"/>
                    </a:solidFill>
                  </a:rPr>
                  <a:t>r</a:t>
                </a:r>
                <a:r>
                  <a:rPr lang="en-US" dirty="0"/>
                  <a:t> is the number of ways to choose r objects from n when order DOES NOT matter; the C stands for combinations.</a:t>
                </a:r>
              </a:p>
              <a:p>
                <a:pPr marL="0" indent="0" algn="just">
                  <a:buNone/>
                </a:pPr>
                <a:r>
                  <a:rPr lang="en-US" dirty="0"/>
                  <a:t>The factorial function is great for ordering n objects; what if we only want to order some of them? </a:t>
                </a:r>
                <a:r>
                  <a:rPr lang="en-US" dirty="0" err="1">
                    <a:solidFill>
                      <a:srgbClr val="FF0000"/>
                    </a:solidFill>
                  </a:rPr>
                  <a:t>nPr</a:t>
                </a:r>
                <a:r>
                  <a:rPr lang="en-US" dirty="0"/>
                  <a:t> or </a:t>
                </a:r>
                <a:r>
                  <a:rPr lang="en-US" baseline="-25000" dirty="0" err="1">
                    <a:solidFill>
                      <a:srgbClr val="FF0000"/>
                    </a:solidFill>
                  </a:rPr>
                  <a:t>n</a:t>
                </a:r>
                <a:r>
                  <a:rPr lang="en-US" dirty="0" err="1">
                    <a:solidFill>
                      <a:srgbClr val="FF0000"/>
                    </a:solidFill>
                  </a:rPr>
                  <a:t>P</a:t>
                </a:r>
                <a:r>
                  <a:rPr lang="en-US" baseline="-25000" dirty="0" err="1">
                    <a:solidFill>
                      <a:srgbClr val="FF0000"/>
                    </a:solidFill>
                  </a:rPr>
                  <a:t>r</a:t>
                </a:r>
                <a:r>
                  <a:rPr lang="en-US" dirty="0"/>
                  <a:t> is the number of ways to choose r people from n when order matters. P stands for </a:t>
                </a:r>
                <a:r>
                  <a:rPr lang="en-US" dirty="0">
                    <a:solidFill>
                      <a:srgbClr val="FF0000"/>
                    </a:solidFill>
                  </a:rPr>
                  <a:t>permutations</a:t>
                </a:r>
                <a:r>
                  <a:rPr lang="en-US" dirty="0"/>
                  <a:t>.</a:t>
                </a:r>
              </a:p>
              <a:p>
                <a:pPr marL="0" indent="0" algn="just">
                  <a:buNone/>
                </a:pPr>
                <a:endParaRPr lang="en-US" dirty="0"/>
              </a:p>
              <a:p>
                <a:pPr marL="0" indent="0" algn="just">
                  <a:buNone/>
                </a:pPr>
                <a:r>
                  <a:rPr lang="en-US" dirty="0"/>
                  <a:t>Claim: </a:t>
                </a:r>
                <a14:m>
                  <m:oMath xmlns:m="http://schemas.openxmlformats.org/officeDocument/2006/math">
                    <m:r>
                      <a:rPr lang="en-US" b="0" i="1" smtClean="0">
                        <a:latin typeface="Cambria Math" panose="02040503050406030204" pitchFamily="18" charset="0"/>
                      </a:rPr>
                      <m:t>𝑛𝐶𝑟</m:t>
                    </m:r>
                    <m:r>
                      <a:rPr lang="en-US" b="0" i="1" smtClean="0">
                        <a:latin typeface="Cambria Math" panose="02040503050406030204" pitchFamily="18" charset="0"/>
                      </a:rPr>
                      <m:t> ∗</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𝑛𝑃𝑟</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num>
                      <m:den>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den>
                    </m:f>
                    <m:r>
                      <a:rPr lang="en-US" b="0" i="1" smtClean="0">
                        <a:latin typeface="Cambria Math" panose="02040503050406030204" pitchFamily="18" charset="0"/>
                      </a:rPr>
                      <m:t>, </m:t>
                    </m:r>
                  </m:oMath>
                </a14:m>
                <a:r>
                  <a:rPr lang="en-US" dirty="0"/>
                  <a:t>thus </a:t>
                </a:r>
                <a14:m>
                  <m:oMath xmlns:m="http://schemas.openxmlformats.org/officeDocument/2006/math">
                    <m:r>
                      <a:rPr lang="en-US" b="0" i="1" smtClean="0">
                        <a:latin typeface="Cambria Math" panose="02040503050406030204" pitchFamily="18" charset="0"/>
                      </a:rPr>
                      <m:t>𝑛𝐶𝑟</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num>
                      <m:den>
                        <m:r>
                          <a:rPr lang="en-US" b="0" i="1" smtClean="0">
                            <a:latin typeface="Cambria Math" panose="02040503050406030204" pitchFamily="18" charset="0"/>
                          </a:rPr>
                          <m:t>𝑟</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den>
                    </m:f>
                    <m:r>
                      <a:rPr lang="en-US" b="0" i="1" smtClean="0">
                        <a:latin typeface="Cambria Math" panose="02040503050406030204" pitchFamily="18" charset="0"/>
                      </a:rPr>
                      <m:t>.</m:t>
                    </m:r>
                  </m:oMath>
                </a14:m>
                <a:endParaRPr lang="en-US" dirty="0"/>
              </a:p>
              <a:p>
                <a:pPr marL="0" indent="0" algn="just">
                  <a:buNone/>
                </a:pPr>
                <a:r>
                  <a:rPr lang="en-US" dirty="0"/>
                  <a:t>Proof: </a:t>
                </a:r>
                <a14:m>
                  <m:oMath xmlns:m="http://schemas.openxmlformats.org/officeDocument/2006/math">
                    <m:r>
                      <a:rPr lang="en-US" b="0" i="1" smtClean="0">
                        <a:latin typeface="Cambria Math" panose="02040503050406030204" pitchFamily="18" charset="0"/>
                      </a:rPr>
                      <m:t>𝑛𝑃𝑟</m:t>
                    </m:r>
                  </m:oMath>
                </a14:m>
                <a:r>
                  <a:rPr lang="en-US" dirty="0"/>
                  <a:t> is the number of ways to choose r objects from n when order MATTERS. </a:t>
                </a:r>
              </a:p>
              <a:p>
                <a:pPr algn="just"/>
                <a:r>
                  <a:rPr lang="en-US" dirty="0"/>
                  <a:t>How many ways are there to order r objects? This is just r!. </a:t>
                </a:r>
              </a:p>
              <a:p>
                <a:pPr algn="just"/>
                <a:r>
                  <a:rPr lang="en-US" dirty="0"/>
                  <a:t>Thus each UNORDERED group of size r contributes r! ORDERED sets.</a:t>
                </a:r>
              </a:p>
              <a:p>
                <a:pPr marL="0" indent="0" algn="just">
                  <a:buNone/>
                </a:pPr>
                <a:r>
                  <a:rPr lang="en-US" dirty="0">
                    <a:solidFill>
                      <a:srgbClr val="FF0000"/>
                    </a:solidFill>
                  </a:rPr>
                  <a:t> </a:t>
                </a:r>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108197" y="682626"/>
                <a:ext cx="11805636" cy="5877972"/>
              </a:xfrm>
              <a:blipFill>
                <a:blip r:embed="rId3"/>
                <a:stretch>
                  <a:fillRect l="-1085" t="-1763" r="-1085"/>
                </a:stretch>
              </a:blipFill>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id="{87E96DB1-9241-4C40-8199-E394DD9AE4EB}"/>
              </a:ext>
            </a:extLst>
          </p:cNvPr>
          <p:cNvSpPr/>
          <p:nvPr/>
        </p:nvSpPr>
        <p:spPr>
          <a:xfrm>
            <a:off x="159798" y="3429000"/>
            <a:ext cx="7998781" cy="6103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E51B8F8-5C77-421B-BB14-FBEF18DFE0E2}"/>
              </a:ext>
            </a:extLst>
          </p:cNvPr>
          <p:cNvPicPr>
            <a:picLocks noChangeAspect="1"/>
          </p:cNvPicPr>
          <p:nvPr/>
        </p:nvPicPr>
        <p:blipFill>
          <a:blip r:embed="rId4"/>
          <a:stretch>
            <a:fillRect/>
          </a:stretch>
        </p:blipFill>
        <p:spPr>
          <a:xfrm>
            <a:off x="108197" y="6127503"/>
            <a:ext cx="1187943" cy="593972"/>
          </a:xfrm>
          <a:prstGeom prst="rect">
            <a:avLst/>
          </a:prstGeom>
        </p:spPr>
      </p:pic>
      <p:pic>
        <p:nvPicPr>
          <p:cNvPr id="7" name="Picture 6">
            <a:extLst>
              <a:ext uri="{FF2B5EF4-FFF2-40B4-BE49-F238E27FC236}">
                <a16:creationId xmlns:a16="http://schemas.microsoft.com/office/drawing/2014/main" id="{D70285EC-8E01-46AD-9A46-7A44F0168DDB}"/>
              </a:ext>
            </a:extLst>
          </p:cNvPr>
          <p:cNvPicPr>
            <a:picLocks noChangeAspect="1"/>
          </p:cNvPicPr>
          <p:nvPr/>
        </p:nvPicPr>
        <p:blipFill>
          <a:blip r:embed="rId5"/>
          <a:stretch>
            <a:fillRect/>
          </a:stretch>
        </p:blipFill>
        <p:spPr>
          <a:xfrm>
            <a:off x="1680514" y="6127503"/>
            <a:ext cx="1187943" cy="619796"/>
          </a:xfrm>
          <a:prstGeom prst="rect">
            <a:avLst/>
          </a:prstGeom>
        </p:spPr>
      </p:pic>
      <p:pic>
        <p:nvPicPr>
          <p:cNvPr id="8" name="Picture 7">
            <a:extLst>
              <a:ext uri="{FF2B5EF4-FFF2-40B4-BE49-F238E27FC236}">
                <a16:creationId xmlns:a16="http://schemas.microsoft.com/office/drawing/2014/main" id="{EDA9FB89-C8C1-4115-827C-6B8E0227194F}"/>
              </a:ext>
            </a:extLst>
          </p:cNvPr>
          <p:cNvPicPr>
            <a:picLocks noChangeAspect="1"/>
          </p:cNvPicPr>
          <p:nvPr/>
        </p:nvPicPr>
        <p:blipFill>
          <a:blip r:embed="rId6"/>
          <a:stretch>
            <a:fillRect/>
          </a:stretch>
        </p:blipFill>
        <p:spPr>
          <a:xfrm>
            <a:off x="3252832" y="6067296"/>
            <a:ext cx="1290340" cy="645170"/>
          </a:xfrm>
          <a:prstGeom prst="rect">
            <a:avLst/>
          </a:prstGeom>
        </p:spPr>
      </p:pic>
      <p:pic>
        <p:nvPicPr>
          <p:cNvPr id="9" name="Picture 8">
            <a:extLst>
              <a:ext uri="{FF2B5EF4-FFF2-40B4-BE49-F238E27FC236}">
                <a16:creationId xmlns:a16="http://schemas.microsoft.com/office/drawing/2014/main" id="{1110E251-A8BA-45D0-9AA2-38216AB24C64}"/>
              </a:ext>
            </a:extLst>
          </p:cNvPr>
          <p:cNvPicPr>
            <a:picLocks noChangeAspect="1"/>
          </p:cNvPicPr>
          <p:nvPr/>
        </p:nvPicPr>
        <p:blipFill>
          <a:blip r:embed="rId7"/>
          <a:stretch>
            <a:fillRect/>
          </a:stretch>
        </p:blipFill>
        <p:spPr>
          <a:xfrm>
            <a:off x="4983466" y="6046209"/>
            <a:ext cx="1290340" cy="641260"/>
          </a:xfrm>
          <a:prstGeom prst="rect">
            <a:avLst/>
          </a:prstGeom>
        </p:spPr>
      </p:pic>
      <p:pic>
        <p:nvPicPr>
          <p:cNvPr id="10" name="Picture 9">
            <a:extLst>
              <a:ext uri="{FF2B5EF4-FFF2-40B4-BE49-F238E27FC236}">
                <a16:creationId xmlns:a16="http://schemas.microsoft.com/office/drawing/2014/main" id="{C04BC934-C330-4AD5-9496-15E3A4F03DC8}"/>
              </a:ext>
            </a:extLst>
          </p:cNvPr>
          <p:cNvPicPr>
            <a:picLocks noChangeAspect="1"/>
          </p:cNvPicPr>
          <p:nvPr/>
        </p:nvPicPr>
        <p:blipFill>
          <a:blip r:embed="rId8"/>
          <a:stretch>
            <a:fillRect/>
          </a:stretch>
        </p:blipFill>
        <p:spPr>
          <a:xfrm>
            <a:off x="6638326" y="6027042"/>
            <a:ext cx="1323670" cy="654049"/>
          </a:xfrm>
          <a:prstGeom prst="rect">
            <a:avLst/>
          </a:prstGeom>
        </p:spPr>
      </p:pic>
      <p:pic>
        <p:nvPicPr>
          <p:cNvPr id="11" name="Picture 10">
            <a:extLst>
              <a:ext uri="{FF2B5EF4-FFF2-40B4-BE49-F238E27FC236}">
                <a16:creationId xmlns:a16="http://schemas.microsoft.com/office/drawing/2014/main" id="{7A7C3917-9E36-4EED-B136-93FF72A183B4}"/>
              </a:ext>
            </a:extLst>
          </p:cNvPr>
          <p:cNvPicPr>
            <a:picLocks noChangeAspect="1"/>
          </p:cNvPicPr>
          <p:nvPr/>
        </p:nvPicPr>
        <p:blipFill>
          <a:blip r:embed="rId9"/>
          <a:stretch>
            <a:fillRect/>
          </a:stretch>
        </p:blipFill>
        <p:spPr>
          <a:xfrm>
            <a:off x="8326516" y="5982483"/>
            <a:ext cx="1247821" cy="651728"/>
          </a:xfrm>
          <a:prstGeom prst="rect">
            <a:avLst/>
          </a:prstGeom>
        </p:spPr>
      </p:pic>
      <p:sp>
        <p:nvSpPr>
          <p:cNvPr id="13" name="Slide Number Placeholder 12">
            <a:extLst>
              <a:ext uri="{FF2B5EF4-FFF2-40B4-BE49-F238E27FC236}">
                <a16:creationId xmlns:a16="http://schemas.microsoft.com/office/drawing/2014/main" id="{0244B011-9CF8-43D5-9B23-701063CF61E6}"/>
              </a:ext>
            </a:extLst>
          </p:cNvPr>
          <p:cNvSpPr>
            <a:spLocks noGrp="1"/>
          </p:cNvSpPr>
          <p:nvPr>
            <p:ph type="sldNum" sz="quarter" idx="12"/>
          </p:nvPr>
        </p:nvSpPr>
        <p:spPr/>
        <p:txBody>
          <a:bodyPr/>
          <a:lstStyle/>
          <a:p>
            <a:fld id="{EB480566-E5A3-49BF-82EA-4C4B115FBFF6}" type="slidenum">
              <a:rPr lang="en-US" smtClean="0"/>
              <a:t>36</a:t>
            </a:fld>
            <a:endParaRPr lang="en-US"/>
          </a:p>
        </p:txBody>
      </p:sp>
    </p:spTree>
    <p:extLst>
      <p:ext uri="{BB962C8B-B14F-4D97-AF65-F5344CB8AC3E}">
        <p14:creationId xmlns:p14="http://schemas.microsoft.com/office/powerpoint/2010/main" val="1432892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lstStyle/>
          <a:p>
            <a:r>
              <a:rPr lang="en-US" b="1" dirty="0">
                <a:solidFill>
                  <a:srgbClr val="FF0000"/>
                </a:solidFill>
              </a:rPr>
              <a:t>Comparing </a:t>
            </a:r>
            <a:r>
              <a:rPr lang="en-US" b="1" dirty="0" err="1">
                <a:solidFill>
                  <a:srgbClr val="FF0000"/>
                </a:solidFill>
              </a:rPr>
              <a:t>nCr</a:t>
            </a:r>
            <a:r>
              <a:rPr lang="en-US" b="1" dirty="0">
                <a:solidFill>
                  <a:srgbClr val="FF0000"/>
                </a:solidFill>
              </a:rPr>
              <a:t> and </a:t>
            </a:r>
            <a:r>
              <a:rPr lang="en-US" b="1" dirty="0" err="1">
                <a:solidFill>
                  <a:srgbClr val="FF0000"/>
                </a:solidFill>
              </a:rPr>
              <a:t>nPr</a:t>
            </a:r>
            <a:endParaRPr lang="en-US" b="1" dirty="0">
              <a:solidFill>
                <a:srgbClr val="FF0000"/>
              </a:solidFill>
            </a:endParaRPr>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5877972"/>
          </a:xfrm>
        </p:spPr>
        <p:txBody>
          <a:bodyPr>
            <a:normAutofit/>
          </a:bodyPr>
          <a:lstStyle/>
          <a:p>
            <a:pPr marL="0" indent="0" algn="just">
              <a:buNone/>
            </a:pPr>
            <a:r>
              <a:rPr lang="en-US" dirty="0">
                <a:solidFill>
                  <a:srgbClr val="FF0000"/>
                </a:solidFill>
              </a:rPr>
              <a:t>nCr</a:t>
            </a:r>
            <a:r>
              <a:rPr lang="en-US" dirty="0"/>
              <a:t> or </a:t>
            </a:r>
            <a:r>
              <a:rPr lang="en-US" baseline="-25000" dirty="0" err="1">
                <a:solidFill>
                  <a:srgbClr val="FF0000"/>
                </a:solidFill>
              </a:rPr>
              <a:t>n</a:t>
            </a:r>
            <a:r>
              <a:rPr lang="en-US" dirty="0" err="1">
                <a:solidFill>
                  <a:srgbClr val="FF0000"/>
                </a:solidFill>
              </a:rPr>
              <a:t>C</a:t>
            </a:r>
            <a:r>
              <a:rPr lang="en-US" baseline="-25000" dirty="0" err="1">
                <a:solidFill>
                  <a:srgbClr val="FF0000"/>
                </a:solidFill>
              </a:rPr>
              <a:t>r</a:t>
            </a:r>
            <a:r>
              <a:rPr lang="en-US" dirty="0"/>
              <a:t> is the number of ways to choose r objects from n when order DOES NOT matter, while </a:t>
            </a:r>
            <a:r>
              <a:rPr lang="en-US" dirty="0" err="1">
                <a:solidFill>
                  <a:srgbClr val="FF0000"/>
                </a:solidFill>
              </a:rPr>
              <a:t>nPr</a:t>
            </a:r>
            <a:r>
              <a:rPr lang="en-US" dirty="0"/>
              <a:t> or </a:t>
            </a:r>
            <a:r>
              <a:rPr lang="en-US" baseline="-25000" dirty="0" err="1">
                <a:solidFill>
                  <a:srgbClr val="FF0000"/>
                </a:solidFill>
              </a:rPr>
              <a:t>n</a:t>
            </a:r>
            <a:r>
              <a:rPr lang="en-US" dirty="0" err="1">
                <a:solidFill>
                  <a:srgbClr val="FF0000"/>
                </a:solidFill>
              </a:rPr>
              <a:t>P</a:t>
            </a:r>
            <a:r>
              <a:rPr lang="en-US" baseline="-25000" dirty="0" err="1">
                <a:solidFill>
                  <a:srgbClr val="FF0000"/>
                </a:solidFill>
              </a:rPr>
              <a:t>r</a:t>
            </a:r>
            <a:r>
              <a:rPr lang="en-US" dirty="0"/>
              <a:t> is the number of ways to choose r people from n when order matters. P stands for </a:t>
            </a:r>
            <a:r>
              <a:rPr lang="en-US" dirty="0">
                <a:solidFill>
                  <a:srgbClr val="FF0000"/>
                </a:solidFill>
              </a:rPr>
              <a:t>permutations</a:t>
            </a:r>
            <a:r>
              <a:rPr lang="en-US" dirty="0"/>
              <a:t>.</a:t>
            </a:r>
          </a:p>
          <a:p>
            <a:pPr marL="0" indent="0" algn="just">
              <a:buNone/>
            </a:pPr>
            <a:endParaRPr lang="en-US" dirty="0"/>
          </a:p>
          <a:p>
            <a:pPr algn="just"/>
            <a:r>
              <a:rPr lang="en-US" dirty="0"/>
              <a:t>How many ways are there to choose 13 cards from a deck of 52 cards when order matters?</a:t>
            </a:r>
          </a:p>
          <a:p>
            <a:pPr algn="just"/>
            <a:endParaRPr lang="en-US" dirty="0"/>
          </a:p>
          <a:p>
            <a:pPr algn="just"/>
            <a:r>
              <a:rPr lang="en-US" dirty="0"/>
              <a:t>How many ways are there to choose 13 cards from a deck of 52 cards when order does not matter?</a:t>
            </a:r>
          </a:p>
          <a:p>
            <a:pPr algn="just"/>
            <a:endParaRPr lang="en-US" dirty="0"/>
          </a:p>
          <a:p>
            <a:pPr algn="just"/>
            <a:r>
              <a:rPr lang="en-US" dirty="0"/>
              <a:t>What is the probability of getting a given set of 13 cards?</a:t>
            </a:r>
          </a:p>
          <a:p>
            <a:pPr marL="0" indent="0" algn="just">
              <a:buNone/>
            </a:pPr>
            <a:endParaRPr lang="en-US" dirty="0"/>
          </a:p>
        </p:txBody>
      </p:sp>
      <p:sp>
        <p:nvSpPr>
          <p:cNvPr id="5" name="Slide Number Placeholder 4">
            <a:extLst>
              <a:ext uri="{FF2B5EF4-FFF2-40B4-BE49-F238E27FC236}">
                <a16:creationId xmlns:a16="http://schemas.microsoft.com/office/drawing/2014/main" id="{3FF0C1BE-9814-4153-B077-68109EA73F0D}"/>
              </a:ext>
            </a:extLst>
          </p:cNvPr>
          <p:cNvSpPr>
            <a:spLocks noGrp="1"/>
          </p:cNvSpPr>
          <p:nvPr>
            <p:ph type="sldNum" sz="quarter" idx="12"/>
          </p:nvPr>
        </p:nvSpPr>
        <p:spPr/>
        <p:txBody>
          <a:bodyPr/>
          <a:lstStyle/>
          <a:p>
            <a:fld id="{EB480566-E5A3-49BF-82EA-4C4B115FBFF6}" type="slidenum">
              <a:rPr lang="en-US" smtClean="0"/>
              <a:t>37</a:t>
            </a:fld>
            <a:endParaRPr lang="en-US"/>
          </a:p>
        </p:txBody>
      </p:sp>
    </p:spTree>
    <p:extLst>
      <p:ext uri="{BB962C8B-B14F-4D97-AF65-F5344CB8AC3E}">
        <p14:creationId xmlns:p14="http://schemas.microsoft.com/office/powerpoint/2010/main" val="1990210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lstStyle/>
          <a:p>
            <a:r>
              <a:rPr lang="en-US" b="1" dirty="0">
                <a:solidFill>
                  <a:srgbClr val="FF0000"/>
                </a:solidFill>
              </a:rPr>
              <a:t>Comparing </a:t>
            </a:r>
            <a:r>
              <a:rPr lang="en-US" b="1" dirty="0" err="1">
                <a:solidFill>
                  <a:srgbClr val="FF0000"/>
                </a:solidFill>
              </a:rPr>
              <a:t>nCr</a:t>
            </a:r>
            <a:r>
              <a:rPr lang="en-US" b="1" dirty="0">
                <a:solidFill>
                  <a:srgbClr val="FF0000"/>
                </a:solidFill>
              </a:rPr>
              <a:t> and </a:t>
            </a:r>
            <a:r>
              <a:rPr lang="en-US" b="1" dirty="0" err="1">
                <a:solidFill>
                  <a:srgbClr val="FF0000"/>
                </a:solidFill>
              </a:rPr>
              <a:t>nPr</a:t>
            </a:r>
            <a:endParaRPr lang="en-US" b="1" dirty="0">
              <a:solidFill>
                <a:srgbClr val="FF0000"/>
              </a:solidFill>
            </a:endParaRPr>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5877972"/>
          </a:xfrm>
        </p:spPr>
        <p:txBody>
          <a:bodyPr>
            <a:normAutofit/>
          </a:bodyPr>
          <a:lstStyle/>
          <a:p>
            <a:pPr marL="0" indent="0" algn="just">
              <a:buNone/>
            </a:pPr>
            <a:r>
              <a:rPr lang="en-US" dirty="0">
                <a:solidFill>
                  <a:srgbClr val="FF0000"/>
                </a:solidFill>
              </a:rPr>
              <a:t>nCr</a:t>
            </a:r>
            <a:r>
              <a:rPr lang="en-US" dirty="0"/>
              <a:t> or </a:t>
            </a:r>
            <a:r>
              <a:rPr lang="en-US" baseline="-25000" dirty="0" err="1">
                <a:solidFill>
                  <a:srgbClr val="FF0000"/>
                </a:solidFill>
              </a:rPr>
              <a:t>n</a:t>
            </a:r>
            <a:r>
              <a:rPr lang="en-US" dirty="0" err="1">
                <a:solidFill>
                  <a:srgbClr val="FF0000"/>
                </a:solidFill>
              </a:rPr>
              <a:t>C</a:t>
            </a:r>
            <a:r>
              <a:rPr lang="en-US" baseline="-25000" dirty="0" err="1">
                <a:solidFill>
                  <a:srgbClr val="FF0000"/>
                </a:solidFill>
              </a:rPr>
              <a:t>r</a:t>
            </a:r>
            <a:r>
              <a:rPr lang="en-US" dirty="0"/>
              <a:t> is the number of ways to choose r objects from n when order DOES NOT matter, while </a:t>
            </a:r>
            <a:r>
              <a:rPr lang="en-US" dirty="0" err="1">
                <a:solidFill>
                  <a:srgbClr val="FF0000"/>
                </a:solidFill>
              </a:rPr>
              <a:t>nPr</a:t>
            </a:r>
            <a:r>
              <a:rPr lang="en-US" dirty="0"/>
              <a:t> or </a:t>
            </a:r>
            <a:r>
              <a:rPr lang="en-US" baseline="-25000" dirty="0" err="1">
                <a:solidFill>
                  <a:srgbClr val="FF0000"/>
                </a:solidFill>
              </a:rPr>
              <a:t>n</a:t>
            </a:r>
            <a:r>
              <a:rPr lang="en-US" dirty="0" err="1">
                <a:solidFill>
                  <a:srgbClr val="FF0000"/>
                </a:solidFill>
              </a:rPr>
              <a:t>P</a:t>
            </a:r>
            <a:r>
              <a:rPr lang="en-US" baseline="-25000" dirty="0" err="1">
                <a:solidFill>
                  <a:srgbClr val="FF0000"/>
                </a:solidFill>
              </a:rPr>
              <a:t>r</a:t>
            </a:r>
            <a:r>
              <a:rPr lang="en-US" dirty="0"/>
              <a:t> is the number of ways to choose r people from n when order matters. P stands for </a:t>
            </a:r>
            <a:r>
              <a:rPr lang="en-US" dirty="0">
                <a:solidFill>
                  <a:srgbClr val="FF0000"/>
                </a:solidFill>
              </a:rPr>
              <a:t>permutations</a:t>
            </a:r>
            <a:r>
              <a:rPr lang="en-US" dirty="0"/>
              <a:t>.</a:t>
            </a:r>
          </a:p>
          <a:p>
            <a:pPr marL="0" indent="0" algn="just">
              <a:buNone/>
            </a:pPr>
            <a:endParaRPr lang="en-US" dirty="0"/>
          </a:p>
          <a:p>
            <a:pPr algn="just"/>
            <a:r>
              <a:rPr lang="en-US" dirty="0"/>
              <a:t>How many ways are there to choose 13 cards from a deck of 52 cards when order matters? 52P13 =  3,954,242,643,911,239,680,000 (about 10</a:t>
            </a:r>
            <a:r>
              <a:rPr lang="en-US" baseline="30000" dirty="0"/>
              <a:t>21.6</a:t>
            </a:r>
            <a:r>
              <a:rPr lang="en-US" dirty="0"/>
              <a:t>).</a:t>
            </a:r>
          </a:p>
          <a:p>
            <a:pPr algn="just"/>
            <a:endParaRPr lang="en-US" dirty="0"/>
          </a:p>
          <a:p>
            <a:pPr algn="just"/>
            <a:r>
              <a:rPr lang="en-US" dirty="0"/>
              <a:t>How many ways are there to choose 13 cards from a deck of 52 cards when order does not matter? 52C13 = 635,013,559,600 (about 10</a:t>
            </a:r>
            <a:r>
              <a:rPr lang="en-US" baseline="30000" dirty="0"/>
              <a:t>11.8</a:t>
            </a:r>
            <a:r>
              <a:rPr lang="en-US" dirty="0"/>
              <a:t>)</a:t>
            </a:r>
          </a:p>
          <a:p>
            <a:pPr algn="just"/>
            <a:endParaRPr lang="en-US" dirty="0"/>
          </a:p>
          <a:p>
            <a:pPr algn="just"/>
            <a:r>
              <a:rPr lang="en-US" dirty="0"/>
              <a:t>What is the probability of getting a given set of 13 cards? 1/52C13 or about 1/10</a:t>
            </a:r>
            <a:r>
              <a:rPr lang="en-US" baseline="30000" dirty="0"/>
              <a:t>11.8</a:t>
            </a:r>
            <a:r>
              <a:rPr lang="en-US" dirty="0"/>
              <a:t>.</a:t>
            </a:r>
          </a:p>
          <a:p>
            <a:pPr marL="0" indent="0" algn="just">
              <a:buNone/>
            </a:pPr>
            <a:endParaRPr lang="en-US" dirty="0"/>
          </a:p>
        </p:txBody>
      </p:sp>
      <p:sp>
        <p:nvSpPr>
          <p:cNvPr id="5" name="Slide Number Placeholder 4">
            <a:extLst>
              <a:ext uri="{FF2B5EF4-FFF2-40B4-BE49-F238E27FC236}">
                <a16:creationId xmlns:a16="http://schemas.microsoft.com/office/drawing/2014/main" id="{02576824-F306-4477-A31D-98FBD79BD127}"/>
              </a:ext>
            </a:extLst>
          </p:cNvPr>
          <p:cNvSpPr>
            <a:spLocks noGrp="1"/>
          </p:cNvSpPr>
          <p:nvPr>
            <p:ph type="sldNum" sz="quarter" idx="12"/>
          </p:nvPr>
        </p:nvSpPr>
        <p:spPr/>
        <p:txBody>
          <a:bodyPr/>
          <a:lstStyle/>
          <a:p>
            <a:fld id="{EB480566-E5A3-49BF-82EA-4C4B115FBFF6}" type="slidenum">
              <a:rPr lang="en-US" smtClean="0"/>
              <a:t>38</a:t>
            </a:fld>
            <a:endParaRPr lang="en-US"/>
          </a:p>
        </p:txBody>
      </p:sp>
    </p:spTree>
    <p:extLst>
      <p:ext uri="{BB962C8B-B14F-4D97-AF65-F5344CB8AC3E}">
        <p14:creationId xmlns:p14="http://schemas.microsoft.com/office/powerpoint/2010/main" val="19249399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lstStyle/>
          <a:p>
            <a:r>
              <a:rPr lang="en-US" b="1" dirty="0">
                <a:solidFill>
                  <a:srgbClr val="FF0000"/>
                </a:solidFill>
              </a:rPr>
              <a:t>Distinct Deals in Bridge</a:t>
            </a:r>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5877972"/>
          </a:xfrm>
        </p:spPr>
        <p:txBody>
          <a:bodyPr>
            <a:normAutofit/>
          </a:bodyPr>
          <a:lstStyle/>
          <a:p>
            <a:pPr marL="0" indent="0" algn="just">
              <a:buNone/>
            </a:pPr>
            <a:r>
              <a:rPr lang="en-US" dirty="0">
                <a:solidFill>
                  <a:srgbClr val="FF0000"/>
                </a:solidFill>
              </a:rPr>
              <a:t>nCr</a:t>
            </a:r>
            <a:r>
              <a:rPr lang="en-US" dirty="0"/>
              <a:t> or </a:t>
            </a:r>
            <a:r>
              <a:rPr lang="en-US" baseline="-25000" dirty="0" err="1">
                <a:solidFill>
                  <a:srgbClr val="FF0000"/>
                </a:solidFill>
              </a:rPr>
              <a:t>n</a:t>
            </a:r>
            <a:r>
              <a:rPr lang="en-US" dirty="0" err="1">
                <a:solidFill>
                  <a:srgbClr val="FF0000"/>
                </a:solidFill>
              </a:rPr>
              <a:t>C</a:t>
            </a:r>
            <a:r>
              <a:rPr lang="en-US" baseline="-25000" dirty="0" err="1">
                <a:solidFill>
                  <a:srgbClr val="FF0000"/>
                </a:solidFill>
              </a:rPr>
              <a:t>r</a:t>
            </a:r>
            <a:r>
              <a:rPr lang="en-US" dirty="0"/>
              <a:t> is the number of ways to choose r objects from n when order DOES NOT matter, while </a:t>
            </a:r>
            <a:r>
              <a:rPr lang="en-US" dirty="0" err="1">
                <a:solidFill>
                  <a:srgbClr val="FF0000"/>
                </a:solidFill>
              </a:rPr>
              <a:t>nPr</a:t>
            </a:r>
            <a:r>
              <a:rPr lang="en-US" dirty="0"/>
              <a:t> or </a:t>
            </a:r>
            <a:r>
              <a:rPr lang="en-US" baseline="-25000" dirty="0" err="1">
                <a:solidFill>
                  <a:srgbClr val="FF0000"/>
                </a:solidFill>
              </a:rPr>
              <a:t>n</a:t>
            </a:r>
            <a:r>
              <a:rPr lang="en-US" dirty="0" err="1">
                <a:solidFill>
                  <a:srgbClr val="FF0000"/>
                </a:solidFill>
              </a:rPr>
              <a:t>P</a:t>
            </a:r>
            <a:r>
              <a:rPr lang="en-US" baseline="-25000" dirty="0" err="1">
                <a:solidFill>
                  <a:srgbClr val="FF0000"/>
                </a:solidFill>
              </a:rPr>
              <a:t>r</a:t>
            </a:r>
            <a:r>
              <a:rPr lang="en-US" dirty="0"/>
              <a:t> is the number of ways to choose r people from n when order matters. P stands for </a:t>
            </a:r>
            <a:r>
              <a:rPr lang="en-US" dirty="0">
                <a:solidFill>
                  <a:srgbClr val="FF0000"/>
                </a:solidFill>
              </a:rPr>
              <a:t>permutations</a:t>
            </a:r>
            <a:r>
              <a:rPr lang="en-US" dirty="0"/>
              <a:t>.</a:t>
            </a:r>
          </a:p>
          <a:p>
            <a:pPr marL="0" indent="0" algn="just">
              <a:buNone/>
            </a:pPr>
            <a:endParaRPr lang="en-US" dirty="0"/>
          </a:p>
          <a:p>
            <a:pPr marL="0" indent="0" algn="just">
              <a:buNone/>
            </a:pPr>
            <a:r>
              <a:rPr lang="en-US" dirty="0"/>
              <a:t>In a hand of bridge, each of the four players is dealt 13 cards. It does not matter what order you get the cards, only which cards you get. </a:t>
            </a:r>
          </a:p>
          <a:p>
            <a:pPr marL="0" indent="0" algn="just">
              <a:buNone/>
            </a:pPr>
            <a:endParaRPr lang="en-US" dirty="0"/>
          </a:p>
          <a:p>
            <a:pPr algn="just"/>
            <a:r>
              <a:rPr lang="en-US" dirty="0"/>
              <a:t>How many ways are there to deal the cards?</a:t>
            </a:r>
          </a:p>
          <a:p>
            <a:pPr marL="0" indent="0" algn="just">
              <a:buNone/>
            </a:pPr>
            <a:endParaRPr lang="en-US" dirty="0"/>
          </a:p>
        </p:txBody>
      </p:sp>
      <p:pic>
        <p:nvPicPr>
          <p:cNvPr id="5" name="Picture 4">
            <a:extLst>
              <a:ext uri="{FF2B5EF4-FFF2-40B4-BE49-F238E27FC236}">
                <a16:creationId xmlns:a16="http://schemas.microsoft.com/office/drawing/2014/main" id="{864E8384-34E8-4096-B7C0-BC44311456F3}"/>
              </a:ext>
            </a:extLst>
          </p:cNvPr>
          <p:cNvPicPr>
            <a:picLocks noChangeAspect="1"/>
          </p:cNvPicPr>
          <p:nvPr/>
        </p:nvPicPr>
        <p:blipFill>
          <a:blip r:embed="rId2"/>
          <a:stretch>
            <a:fillRect/>
          </a:stretch>
        </p:blipFill>
        <p:spPr>
          <a:xfrm>
            <a:off x="2273008" y="4715167"/>
            <a:ext cx="7645984" cy="1283913"/>
          </a:xfrm>
          <a:prstGeom prst="rect">
            <a:avLst/>
          </a:prstGeom>
        </p:spPr>
      </p:pic>
      <p:sp>
        <p:nvSpPr>
          <p:cNvPr id="6" name="Slide Number Placeholder 5">
            <a:extLst>
              <a:ext uri="{FF2B5EF4-FFF2-40B4-BE49-F238E27FC236}">
                <a16:creationId xmlns:a16="http://schemas.microsoft.com/office/drawing/2014/main" id="{AB40B84F-CF6E-4140-A7FA-610D20697E2A}"/>
              </a:ext>
            </a:extLst>
          </p:cNvPr>
          <p:cNvSpPr>
            <a:spLocks noGrp="1"/>
          </p:cNvSpPr>
          <p:nvPr>
            <p:ph type="sldNum" sz="quarter" idx="12"/>
          </p:nvPr>
        </p:nvSpPr>
        <p:spPr/>
        <p:txBody>
          <a:bodyPr/>
          <a:lstStyle/>
          <a:p>
            <a:fld id="{EB480566-E5A3-49BF-82EA-4C4B115FBFF6}" type="slidenum">
              <a:rPr lang="en-US" smtClean="0"/>
              <a:t>39</a:t>
            </a:fld>
            <a:endParaRPr lang="en-US"/>
          </a:p>
        </p:txBody>
      </p:sp>
    </p:spTree>
    <p:extLst>
      <p:ext uri="{BB962C8B-B14F-4D97-AF65-F5344CB8AC3E}">
        <p14:creationId xmlns:p14="http://schemas.microsoft.com/office/powerpoint/2010/main" val="2802131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285749" y="212726"/>
            <a:ext cx="11658599" cy="939800"/>
          </a:xfrm>
        </p:spPr>
        <p:txBody>
          <a:bodyPr/>
          <a:lstStyle/>
          <a:p>
            <a:r>
              <a:rPr lang="en-US" b="1" dirty="0">
                <a:solidFill>
                  <a:srgbClr val="FF0000"/>
                </a:solidFill>
              </a:rPr>
              <a:t>Basics</a:t>
            </a:r>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285750" y="1253330"/>
            <a:ext cx="11658600" cy="5391943"/>
          </a:xfrm>
        </p:spPr>
        <p:txBody>
          <a:bodyPr/>
          <a:lstStyle/>
          <a:p>
            <a:r>
              <a:rPr lang="en-US" dirty="0"/>
              <a:t>Will explore simple probabilities.</a:t>
            </a:r>
          </a:p>
          <a:p>
            <a:r>
              <a:rPr lang="en-US" dirty="0"/>
              <a:t>Problems from card games, dice, ….</a:t>
            </a:r>
          </a:p>
          <a:p>
            <a:r>
              <a:rPr lang="en-US" dirty="0"/>
              <a:t>In many situations each event is equally likely, so the probability an event A happens is the number of ways A can happen, divided by the number of ways something can happen.</a:t>
            </a:r>
          </a:p>
          <a:p>
            <a:endParaRPr lang="en-US" dirty="0"/>
          </a:p>
          <a:p>
            <a:r>
              <a:rPr lang="en-US" dirty="0"/>
              <a:t>Example: Imagine we roll a fair die; our result is in the set {1, 2, 3, 4, 5, 6}.</a:t>
            </a:r>
          </a:p>
          <a:p>
            <a:r>
              <a:rPr lang="en-US" dirty="0"/>
              <a:t>What is the probability we roll a 6? 1/6 (six possible rolls, only one is a 6)</a:t>
            </a:r>
          </a:p>
          <a:p>
            <a:r>
              <a:rPr lang="en-US" dirty="0"/>
              <a:t>What is the probability we roll an even number? 3/6 or 1/2 (six possible rolls, and 2, 4 and 6 are even while the rest are odd).</a:t>
            </a:r>
          </a:p>
        </p:txBody>
      </p:sp>
      <p:sp>
        <p:nvSpPr>
          <p:cNvPr id="5" name="Slide Number Placeholder 4">
            <a:extLst>
              <a:ext uri="{FF2B5EF4-FFF2-40B4-BE49-F238E27FC236}">
                <a16:creationId xmlns:a16="http://schemas.microsoft.com/office/drawing/2014/main" id="{1B3EFF9C-770A-41D5-A4C3-30C255D6610A}"/>
              </a:ext>
            </a:extLst>
          </p:cNvPr>
          <p:cNvSpPr>
            <a:spLocks noGrp="1"/>
          </p:cNvSpPr>
          <p:nvPr>
            <p:ph type="sldNum" sz="quarter" idx="12"/>
          </p:nvPr>
        </p:nvSpPr>
        <p:spPr/>
        <p:txBody>
          <a:bodyPr/>
          <a:lstStyle/>
          <a:p>
            <a:fld id="{EB480566-E5A3-49BF-82EA-4C4B115FBFF6}" type="slidenum">
              <a:rPr lang="en-US" smtClean="0"/>
              <a:t>4</a:t>
            </a:fld>
            <a:endParaRPr lang="en-US"/>
          </a:p>
        </p:txBody>
      </p:sp>
    </p:spTree>
    <p:extLst>
      <p:ext uri="{BB962C8B-B14F-4D97-AF65-F5344CB8AC3E}">
        <p14:creationId xmlns:p14="http://schemas.microsoft.com/office/powerpoint/2010/main" val="34271514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lstStyle/>
          <a:p>
            <a:r>
              <a:rPr lang="en-US" b="1" dirty="0">
                <a:solidFill>
                  <a:srgbClr val="FF0000"/>
                </a:solidFill>
              </a:rPr>
              <a:t>Distinct Deals in Bridge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5877972"/>
              </a:xfrm>
            </p:spPr>
            <p:txBody>
              <a:bodyPr>
                <a:normAutofit/>
              </a:bodyPr>
              <a:lstStyle/>
              <a:p>
                <a:pPr marL="0" indent="0" algn="just">
                  <a:buNone/>
                </a:pPr>
                <a:r>
                  <a:rPr lang="en-US" dirty="0">
                    <a:solidFill>
                      <a:srgbClr val="FF0000"/>
                    </a:solidFill>
                  </a:rPr>
                  <a:t>nCr</a:t>
                </a:r>
                <a:r>
                  <a:rPr lang="en-US" dirty="0"/>
                  <a:t> or </a:t>
                </a:r>
                <a:r>
                  <a:rPr lang="en-US" baseline="-25000" dirty="0" err="1">
                    <a:solidFill>
                      <a:srgbClr val="FF0000"/>
                    </a:solidFill>
                  </a:rPr>
                  <a:t>n</a:t>
                </a:r>
                <a:r>
                  <a:rPr lang="en-US" dirty="0" err="1">
                    <a:solidFill>
                      <a:srgbClr val="FF0000"/>
                    </a:solidFill>
                  </a:rPr>
                  <a:t>C</a:t>
                </a:r>
                <a:r>
                  <a:rPr lang="en-US" baseline="-25000" dirty="0" err="1">
                    <a:solidFill>
                      <a:srgbClr val="FF0000"/>
                    </a:solidFill>
                  </a:rPr>
                  <a:t>r</a:t>
                </a:r>
                <a:r>
                  <a:rPr lang="en-US" dirty="0"/>
                  <a:t> is the number of ways to choose r objects from n when order DOES NOT matter, while </a:t>
                </a:r>
                <a:r>
                  <a:rPr lang="en-US" dirty="0" err="1">
                    <a:solidFill>
                      <a:srgbClr val="FF0000"/>
                    </a:solidFill>
                  </a:rPr>
                  <a:t>nPr</a:t>
                </a:r>
                <a:r>
                  <a:rPr lang="en-US" dirty="0"/>
                  <a:t> or </a:t>
                </a:r>
                <a:r>
                  <a:rPr lang="en-US" baseline="-25000" dirty="0" err="1">
                    <a:solidFill>
                      <a:srgbClr val="FF0000"/>
                    </a:solidFill>
                  </a:rPr>
                  <a:t>n</a:t>
                </a:r>
                <a:r>
                  <a:rPr lang="en-US" dirty="0" err="1">
                    <a:solidFill>
                      <a:srgbClr val="FF0000"/>
                    </a:solidFill>
                  </a:rPr>
                  <a:t>P</a:t>
                </a:r>
                <a:r>
                  <a:rPr lang="en-US" baseline="-25000" dirty="0" err="1">
                    <a:solidFill>
                      <a:srgbClr val="FF0000"/>
                    </a:solidFill>
                  </a:rPr>
                  <a:t>r</a:t>
                </a:r>
                <a:r>
                  <a:rPr lang="en-US" dirty="0"/>
                  <a:t> is the number of ways to choose r people from n when order matters. P stands for </a:t>
                </a:r>
                <a:r>
                  <a:rPr lang="en-US" dirty="0">
                    <a:solidFill>
                      <a:srgbClr val="FF0000"/>
                    </a:solidFill>
                  </a:rPr>
                  <a:t>permutations</a:t>
                </a:r>
                <a:r>
                  <a:rPr lang="en-US" dirty="0"/>
                  <a:t>.</a:t>
                </a:r>
              </a:p>
              <a:p>
                <a:pPr marL="0" indent="0" algn="just">
                  <a:buNone/>
                </a:pPr>
                <a:endParaRPr lang="en-US" dirty="0"/>
              </a:p>
              <a:p>
                <a:pPr marL="0" indent="0" algn="just">
                  <a:buNone/>
                </a:pPr>
                <a:r>
                  <a:rPr lang="en-US" dirty="0"/>
                  <a:t>In a hand of bridge, each of the four players is dealt 13 cards. It does not matter what order you get the cards, only which cards you get. </a:t>
                </a:r>
              </a:p>
              <a:p>
                <a:pPr marL="0" indent="0" algn="just">
                  <a:buNone/>
                </a:pPr>
                <a:endParaRPr lang="en-US" dirty="0"/>
              </a:p>
              <a:p>
                <a:pPr algn="just"/>
                <a:r>
                  <a:rPr lang="en-US" dirty="0"/>
                  <a:t>How many ways are there to deal the cards?</a:t>
                </a:r>
              </a:p>
              <a:p>
                <a:pPr marL="0" indent="0" algn="just">
                  <a:buNone/>
                </a:pPr>
                <a:r>
                  <a:rPr lang="en-US" dirty="0"/>
                  <a:t>	Answer: </a:t>
                </a:r>
                <a14:m>
                  <m:oMath xmlns:m="http://schemas.openxmlformats.org/officeDocument/2006/math">
                    <m:r>
                      <a:rPr lang="en-US" b="0" i="1" smtClean="0">
                        <a:latin typeface="Cambria Math" panose="02040503050406030204" pitchFamily="18" charset="0"/>
                      </a:rPr>
                      <m:t>52</m:t>
                    </m:r>
                    <m:r>
                      <a:rPr lang="en-US" b="0" i="1" smtClean="0">
                        <a:latin typeface="Cambria Math" panose="02040503050406030204" pitchFamily="18" charset="0"/>
                      </a:rPr>
                      <m:t>𝐶</m:t>
                    </m:r>
                    <m:r>
                      <a:rPr lang="en-US" b="0" i="1" smtClean="0">
                        <a:latin typeface="Cambria Math" panose="02040503050406030204" pitchFamily="18" charset="0"/>
                      </a:rPr>
                      <m:t>13 ∗39</m:t>
                    </m:r>
                    <m:r>
                      <a:rPr lang="en-US" b="0" i="1" smtClean="0">
                        <a:latin typeface="Cambria Math" panose="02040503050406030204" pitchFamily="18" charset="0"/>
                      </a:rPr>
                      <m:t>𝐶</m:t>
                    </m:r>
                    <m:r>
                      <a:rPr lang="en-US" b="0" i="1" smtClean="0">
                        <a:latin typeface="Cambria Math" panose="02040503050406030204" pitchFamily="18" charset="0"/>
                      </a:rPr>
                      <m:t>13 ∗26</m:t>
                    </m:r>
                    <m:r>
                      <a:rPr lang="en-US" b="0" i="1" smtClean="0">
                        <a:latin typeface="Cambria Math" panose="02040503050406030204" pitchFamily="18" charset="0"/>
                      </a:rPr>
                      <m:t>𝐶</m:t>
                    </m:r>
                    <m:r>
                      <a:rPr lang="en-US" b="0" i="1" smtClean="0">
                        <a:latin typeface="Cambria Math" panose="02040503050406030204" pitchFamily="18" charset="0"/>
                      </a:rPr>
                      <m:t>13 ∗13</m:t>
                    </m:r>
                    <m:r>
                      <a:rPr lang="en-US" b="0" i="1" smtClean="0">
                        <a:latin typeface="Cambria Math" panose="02040503050406030204" pitchFamily="18" charset="0"/>
                      </a:rPr>
                      <m:t>𝐶</m:t>
                    </m:r>
                    <m:r>
                      <a:rPr lang="en-US" b="0" i="1" smtClean="0">
                        <a:latin typeface="Cambria Math" panose="02040503050406030204" pitchFamily="18" charset="0"/>
                      </a:rPr>
                      <m:t>13</m:t>
                    </m:r>
                  </m:oMath>
                </a14:m>
                <a:endParaRPr lang="en-US" dirty="0"/>
              </a:p>
              <a:p>
                <a:pPr marL="0" indent="0" algn="just">
                  <a:buNone/>
                </a:pPr>
                <a:r>
                  <a:rPr lang="en-US" dirty="0"/>
                  <a:t>	Equals  53,644,737,765,488,792,839,237,440,000 (about 10</a:t>
                </a:r>
                <a:r>
                  <a:rPr lang="en-US" baseline="30000" dirty="0"/>
                  <a:t>28.7</a:t>
                </a:r>
                <a:r>
                  <a:rPr lang="en-US" dirty="0"/>
                  <a:t>)</a:t>
                </a:r>
              </a:p>
              <a:p>
                <a:pPr marL="0" indent="0" algn="just">
                  <a:buNone/>
                </a:pPr>
                <a:endParaRPr lang="en-US" dirty="0"/>
              </a:p>
              <a:p>
                <a:pPr marL="0" indent="0" algn="just">
                  <a:buNone/>
                </a:pPr>
                <a:r>
                  <a:rPr lang="en-US" dirty="0">
                    <a:solidFill>
                      <a:srgbClr val="FF0000"/>
                    </a:solidFill>
                  </a:rPr>
                  <a:t>Do you think in all of human history there have ever been two deals the same?</a:t>
                </a:r>
              </a:p>
              <a:p>
                <a:pPr marL="0" indent="0" algn="just">
                  <a:buNone/>
                </a:pPr>
                <a:endParaRPr lang="en-US" dirty="0"/>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108197" y="682626"/>
                <a:ext cx="11805636" cy="5877972"/>
              </a:xfrm>
              <a:blipFill>
                <a:blip r:embed="rId2"/>
                <a:stretch>
                  <a:fillRect l="-1085" t="-1763" r="-1085" b="-207"/>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F850C671-947B-4DB5-9FCE-2DA40B9FB929}"/>
              </a:ext>
            </a:extLst>
          </p:cNvPr>
          <p:cNvSpPr>
            <a:spLocks noGrp="1"/>
          </p:cNvSpPr>
          <p:nvPr>
            <p:ph type="sldNum" sz="quarter" idx="12"/>
          </p:nvPr>
        </p:nvSpPr>
        <p:spPr/>
        <p:txBody>
          <a:bodyPr/>
          <a:lstStyle/>
          <a:p>
            <a:fld id="{EB480566-E5A3-49BF-82EA-4C4B115FBFF6}" type="slidenum">
              <a:rPr lang="en-US" smtClean="0"/>
              <a:t>40</a:t>
            </a:fld>
            <a:endParaRPr lang="en-US"/>
          </a:p>
        </p:txBody>
      </p:sp>
    </p:spTree>
    <p:extLst>
      <p:ext uri="{BB962C8B-B14F-4D97-AF65-F5344CB8AC3E}">
        <p14:creationId xmlns:p14="http://schemas.microsoft.com/office/powerpoint/2010/main" val="2088918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lstStyle/>
          <a:p>
            <a:r>
              <a:rPr lang="en-US" b="1" dirty="0">
                <a:solidFill>
                  <a:srgbClr val="FF0000"/>
                </a:solidFill>
              </a:rPr>
              <a:t>Distinct Deals in Bridge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5877972"/>
              </a:xfrm>
            </p:spPr>
            <p:txBody>
              <a:bodyPr>
                <a:normAutofit lnSpcReduction="10000"/>
              </a:bodyPr>
              <a:lstStyle/>
              <a:p>
                <a:pPr marL="0" indent="0" algn="just">
                  <a:buNone/>
                </a:pPr>
                <a:r>
                  <a:rPr lang="en-US" dirty="0"/>
                  <a:t>In a hand of bridge, each of the four players is dealt 13 cards. It does not matter what order you get the cards, only which cards you get. </a:t>
                </a:r>
              </a:p>
              <a:p>
                <a:pPr marL="0" indent="0" algn="just">
                  <a:buNone/>
                </a:pPr>
                <a:endParaRPr lang="en-US" dirty="0"/>
              </a:p>
              <a:p>
                <a:pPr algn="just"/>
                <a:r>
                  <a:rPr lang="en-US" dirty="0"/>
                  <a:t>How many ways are there to deal the cards?</a:t>
                </a:r>
              </a:p>
              <a:p>
                <a:pPr marL="0" indent="0" algn="just">
                  <a:buNone/>
                </a:pPr>
                <a:r>
                  <a:rPr lang="en-US" dirty="0"/>
                  <a:t>	Answer: </a:t>
                </a:r>
                <a14:m>
                  <m:oMath xmlns:m="http://schemas.openxmlformats.org/officeDocument/2006/math">
                    <m:r>
                      <a:rPr lang="en-US" b="0" i="1" smtClean="0">
                        <a:latin typeface="Cambria Math" panose="02040503050406030204" pitchFamily="18" charset="0"/>
                      </a:rPr>
                      <m:t>52</m:t>
                    </m:r>
                    <m:r>
                      <a:rPr lang="en-US" b="0" i="1" smtClean="0">
                        <a:latin typeface="Cambria Math" panose="02040503050406030204" pitchFamily="18" charset="0"/>
                      </a:rPr>
                      <m:t>𝐶</m:t>
                    </m:r>
                    <m:r>
                      <a:rPr lang="en-US" b="0" i="1" smtClean="0">
                        <a:latin typeface="Cambria Math" panose="02040503050406030204" pitchFamily="18" charset="0"/>
                      </a:rPr>
                      <m:t>13 ∗39</m:t>
                    </m:r>
                    <m:r>
                      <a:rPr lang="en-US" b="0" i="1" smtClean="0">
                        <a:latin typeface="Cambria Math" panose="02040503050406030204" pitchFamily="18" charset="0"/>
                      </a:rPr>
                      <m:t>𝐶</m:t>
                    </m:r>
                    <m:r>
                      <a:rPr lang="en-US" b="0" i="1" smtClean="0">
                        <a:latin typeface="Cambria Math" panose="02040503050406030204" pitchFamily="18" charset="0"/>
                      </a:rPr>
                      <m:t>13 ∗26</m:t>
                    </m:r>
                    <m:r>
                      <a:rPr lang="en-US" b="0" i="1" smtClean="0">
                        <a:latin typeface="Cambria Math" panose="02040503050406030204" pitchFamily="18" charset="0"/>
                      </a:rPr>
                      <m:t>𝐶</m:t>
                    </m:r>
                    <m:r>
                      <a:rPr lang="en-US" b="0" i="1" smtClean="0">
                        <a:latin typeface="Cambria Math" panose="02040503050406030204" pitchFamily="18" charset="0"/>
                      </a:rPr>
                      <m:t>13 ∗13</m:t>
                    </m:r>
                    <m:r>
                      <a:rPr lang="en-US" b="0" i="1" smtClean="0">
                        <a:latin typeface="Cambria Math" panose="02040503050406030204" pitchFamily="18" charset="0"/>
                      </a:rPr>
                      <m:t>𝐶</m:t>
                    </m:r>
                    <m:r>
                      <a:rPr lang="en-US" b="0" i="1" smtClean="0">
                        <a:latin typeface="Cambria Math" panose="02040503050406030204" pitchFamily="18" charset="0"/>
                      </a:rPr>
                      <m:t>13</m:t>
                    </m:r>
                  </m:oMath>
                </a14:m>
                <a:endParaRPr lang="en-US" dirty="0"/>
              </a:p>
              <a:p>
                <a:pPr marL="0" indent="0" algn="just">
                  <a:buNone/>
                </a:pPr>
                <a:r>
                  <a:rPr lang="en-US" dirty="0"/>
                  <a:t>	Equals  53,644,737,765,488,792,839,237,440,000 (about 10</a:t>
                </a:r>
                <a:r>
                  <a:rPr lang="en-US" baseline="30000" dirty="0"/>
                  <a:t>28.7295</a:t>
                </a:r>
                <a:r>
                  <a:rPr lang="en-US" dirty="0"/>
                  <a:t>)</a:t>
                </a:r>
              </a:p>
              <a:p>
                <a:pPr marL="0" indent="0" algn="just">
                  <a:buNone/>
                </a:pPr>
                <a:endParaRPr lang="en-US" dirty="0"/>
              </a:p>
              <a:p>
                <a:pPr marL="0" indent="0" algn="just">
                  <a:buNone/>
                </a:pPr>
                <a:r>
                  <a:rPr lang="en-US" dirty="0">
                    <a:solidFill>
                      <a:srgbClr val="FF0000"/>
                    </a:solidFill>
                  </a:rPr>
                  <a:t>Do you think in all of human history there have ever been two deals the same?</a:t>
                </a:r>
              </a:p>
              <a:p>
                <a:pPr marL="0" indent="0" algn="just">
                  <a:buNone/>
                </a:pPr>
                <a:endParaRPr lang="en-US" dirty="0"/>
              </a:p>
              <a:p>
                <a:pPr marL="0" indent="0" algn="just">
                  <a:buNone/>
                </a:pPr>
                <a:r>
                  <a:rPr lang="en-US" dirty="0"/>
                  <a:t>Number of seconds since the universe began:</a:t>
                </a:r>
              </a:p>
              <a:p>
                <a:pPr marL="0" indent="0" algn="just">
                  <a:buNone/>
                </a:pPr>
                <a14:m>
                  <m:oMath xmlns:m="http://schemas.openxmlformats.org/officeDocument/2006/math">
                    <m:r>
                      <a:rPr lang="en-US" b="0" i="1" smtClean="0">
                        <a:latin typeface="Cambria Math" panose="02040503050406030204" pitchFamily="18" charset="0"/>
                      </a:rPr>
                      <m:t>60∗60∗24∗366 ∗14,000,000,000</m:t>
                    </m:r>
                  </m:oMath>
                </a14:m>
                <a:r>
                  <a:rPr lang="en-US" baseline="30000" dirty="0"/>
                  <a:t> </a:t>
                </a:r>
                <a:r>
                  <a:rPr lang="en-US" dirty="0"/>
                  <a:t> or about 10</a:t>
                </a:r>
                <a:r>
                  <a:rPr lang="en-US" baseline="30000" dirty="0"/>
                  <a:t>17.6</a:t>
                </a:r>
                <a:r>
                  <a:rPr lang="en-US" dirty="0"/>
                  <a:t>.</a:t>
                </a:r>
              </a:p>
              <a:p>
                <a:pPr marL="0" indent="0" algn="just">
                  <a:buNone/>
                </a:pPr>
                <a:r>
                  <a:rPr lang="en-US" dirty="0"/>
                  <a:t>About 108,000,000,000 people have been born, if each deals a hand a second since the dawn of time get up to about 10</a:t>
                </a:r>
                <a:r>
                  <a:rPr lang="en-US" baseline="30000" dirty="0"/>
                  <a:t>28.6795</a:t>
                </a:r>
                <a:r>
                  <a:rPr lang="en-US" dirty="0"/>
                  <a:t>.</a:t>
                </a:r>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108197" y="682626"/>
                <a:ext cx="11805636" cy="5877972"/>
              </a:xfrm>
              <a:blipFill>
                <a:blip r:embed="rId2"/>
                <a:stretch>
                  <a:fillRect l="-1085" t="-2386" r="-1085" b="-1763"/>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41</a:t>
            </a:fld>
            <a:endParaRPr lang="en-US"/>
          </a:p>
        </p:txBody>
      </p:sp>
    </p:spTree>
    <p:extLst>
      <p:ext uri="{BB962C8B-B14F-4D97-AF65-F5344CB8AC3E}">
        <p14:creationId xmlns:p14="http://schemas.microsoft.com/office/powerpoint/2010/main" val="27021251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BC218-590B-48E1-A97B-CE7A34BF5686}"/>
              </a:ext>
            </a:extLst>
          </p:cNvPr>
          <p:cNvSpPr>
            <a:spLocks noGrp="1"/>
          </p:cNvSpPr>
          <p:nvPr>
            <p:ph type="title"/>
          </p:nvPr>
        </p:nvSpPr>
        <p:spPr>
          <a:xfrm>
            <a:off x="272155" y="205327"/>
            <a:ext cx="11019501" cy="1325563"/>
          </a:xfrm>
        </p:spPr>
        <p:txBody>
          <a:bodyPr>
            <a:normAutofit fontScale="90000"/>
          </a:bodyPr>
          <a:lstStyle/>
          <a:p>
            <a:r>
              <a:rPr lang="en-US" sz="8000" dirty="0">
                <a:solidFill>
                  <a:srgbClr val="7030A0"/>
                </a:solidFill>
              </a:rPr>
              <a:t>         </a:t>
            </a:r>
            <a:r>
              <a:rPr lang="en-US" sz="6800" dirty="0">
                <a:solidFill>
                  <a:srgbClr val="7030A0"/>
                </a:solidFill>
              </a:rPr>
              <a:t>Part IV: </a:t>
            </a:r>
            <a:br>
              <a:rPr lang="en-US" sz="6800" dirty="0">
                <a:solidFill>
                  <a:srgbClr val="7030A0"/>
                </a:solidFill>
              </a:rPr>
            </a:br>
            <a:r>
              <a:rPr lang="en-US" sz="6800" dirty="0">
                <a:solidFill>
                  <a:srgbClr val="7030A0"/>
                </a:solidFill>
              </a:rPr>
              <a:t>           May the Fourth Probabilities</a:t>
            </a:r>
          </a:p>
        </p:txBody>
      </p:sp>
      <p:pic>
        <p:nvPicPr>
          <p:cNvPr id="6" name="Picture 5">
            <a:extLst>
              <a:ext uri="{FF2B5EF4-FFF2-40B4-BE49-F238E27FC236}">
                <a16:creationId xmlns:a16="http://schemas.microsoft.com/office/drawing/2014/main" id="{B0868C49-A1DC-43BC-A1F4-2F104BA33DF6}"/>
              </a:ext>
            </a:extLst>
          </p:cNvPr>
          <p:cNvPicPr>
            <a:picLocks noChangeAspect="1"/>
          </p:cNvPicPr>
          <p:nvPr/>
        </p:nvPicPr>
        <p:blipFill>
          <a:blip r:embed="rId2"/>
          <a:stretch>
            <a:fillRect/>
          </a:stretch>
        </p:blipFill>
        <p:spPr>
          <a:xfrm>
            <a:off x="9705814" y="36845"/>
            <a:ext cx="2486186" cy="1085518"/>
          </a:xfrm>
          <a:prstGeom prst="rect">
            <a:avLst/>
          </a:prstGeom>
        </p:spPr>
      </p:pic>
      <p:sp>
        <p:nvSpPr>
          <p:cNvPr id="4" name="Rectangle 3">
            <a:extLst>
              <a:ext uri="{FF2B5EF4-FFF2-40B4-BE49-F238E27FC236}">
                <a16:creationId xmlns:a16="http://schemas.microsoft.com/office/drawing/2014/main" id="{2B047F78-765C-4031-889C-CD40B2144A1B}"/>
              </a:ext>
            </a:extLst>
          </p:cNvPr>
          <p:cNvSpPr/>
          <p:nvPr/>
        </p:nvSpPr>
        <p:spPr>
          <a:xfrm>
            <a:off x="2328989" y="1904430"/>
            <a:ext cx="8057225" cy="369332"/>
          </a:xfrm>
          <a:prstGeom prst="rect">
            <a:avLst/>
          </a:prstGeom>
        </p:spPr>
        <p:txBody>
          <a:bodyPr wrap="square">
            <a:spAutoFit/>
          </a:bodyPr>
          <a:lstStyle/>
          <a:p>
            <a:r>
              <a:rPr lang="en-US" dirty="0">
                <a:hlinkClick r:id="rId3"/>
              </a:rPr>
              <a:t>https://web.williams.edu/Mathematics/sjmiller/public_html/math/talks/talks.html</a:t>
            </a:r>
            <a:endParaRPr lang="en-US" dirty="0"/>
          </a:p>
        </p:txBody>
      </p:sp>
      <p:pic>
        <p:nvPicPr>
          <p:cNvPr id="5" name="Picture 4">
            <a:extLst>
              <a:ext uri="{FF2B5EF4-FFF2-40B4-BE49-F238E27FC236}">
                <a16:creationId xmlns:a16="http://schemas.microsoft.com/office/drawing/2014/main" id="{A945305D-0DC6-4334-8901-9996E7FFD7F7}"/>
              </a:ext>
            </a:extLst>
          </p:cNvPr>
          <p:cNvPicPr>
            <a:picLocks noChangeAspect="1"/>
          </p:cNvPicPr>
          <p:nvPr/>
        </p:nvPicPr>
        <p:blipFill>
          <a:blip r:embed="rId4"/>
          <a:stretch>
            <a:fillRect/>
          </a:stretch>
        </p:blipFill>
        <p:spPr>
          <a:xfrm>
            <a:off x="2580895" y="5081613"/>
            <a:ext cx="3776706" cy="1710053"/>
          </a:xfrm>
          <a:prstGeom prst="rect">
            <a:avLst/>
          </a:prstGeom>
        </p:spPr>
      </p:pic>
      <p:pic>
        <p:nvPicPr>
          <p:cNvPr id="1028" name="Picture 4" descr="The Value of Failure">
            <a:extLst>
              <a:ext uri="{FF2B5EF4-FFF2-40B4-BE49-F238E27FC236}">
                <a16:creationId xmlns:a16="http://schemas.microsoft.com/office/drawing/2014/main" id="{3622B2E1-2321-42DA-B991-BC270B492A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0896" y="2396670"/>
            <a:ext cx="3776705" cy="25620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pology accepted, Captain Needa.” | Star wars memes, Star wars ...">
            <a:extLst>
              <a:ext uri="{FF2B5EF4-FFF2-40B4-BE49-F238E27FC236}">
                <a16:creationId xmlns:a16="http://schemas.microsoft.com/office/drawing/2014/main" id="{7045D170-5354-4B41-A95E-206528377C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3127" y="2427827"/>
            <a:ext cx="3209964" cy="433987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39974A5D-AB98-4644-9C9D-536A3FB83883}"/>
              </a:ext>
            </a:extLst>
          </p:cNvPr>
          <p:cNvSpPr>
            <a:spLocks noGrp="1"/>
          </p:cNvSpPr>
          <p:nvPr>
            <p:ph type="sldNum" sz="quarter" idx="12"/>
          </p:nvPr>
        </p:nvSpPr>
        <p:spPr/>
        <p:txBody>
          <a:bodyPr/>
          <a:lstStyle/>
          <a:p>
            <a:fld id="{EB480566-E5A3-49BF-82EA-4C4B115FBFF6}" type="slidenum">
              <a:rPr lang="en-US" smtClean="0"/>
              <a:t>42</a:t>
            </a:fld>
            <a:endParaRPr lang="en-US"/>
          </a:p>
        </p:txBody>
      </p:sp>
    </p:spTree>
    <p:extLst>
      <p:ext uri="{BB962C8B-B14F-4D97-AF65-F5344CB8AC3E}">
        <p14:creationId xmlns:p14="http://schemas.microsoft.com/office/powerpoint/2010/main" val="3555818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256CB-0083-4AEC-AA0E-B697DD33A86C}"/>
              </a:ext>
            </a:extLst>
          </p:cNvPr>
          <p:cNvSpPr>
            <a:spLocks noGrp="1"/>
          </p:cNvSpPr>
          <p:nvPr>
            <p:ph type="title"/>
          </p:nvPr>
        </p:nvSpPr>
        <p:spPr/>
        <p:txBody>
          <a:bodyPr/>
          <a:lstStyle/>
          <a:p>
            <a:r>
              <a:rPr lang="en-US" b="1" dirty="0">
                <a:solidFill>
                  <a:srgbClr val="FF0000"/>
                </a:solidFill>
              </a:rPr>
              <a:t>Happy Star Wars Day!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B93FDE0-5382-4C44-9362-86DF98E497CD}"/>
                  </a:ext>
                </a:extLst>
              </p:cNvPr>
              <p:cNvSpPr>
                <a:spLocks noGrp="1"/>
              </p:cNvSpPr>
              <p:nvPr>
                <p:ph idx="1"/>
              </p:nvPr>
            </p:nvSpPr>
            <p:spPr>
              <a:xfrm>
                <a:off x="838200" y="1825624"/>
                <a:ext cx="10515600" cy="4895851"/>
              </a:xfrm>
            </p:spPr>
            <p:txBody>
              <a:bodyPr/>
              <a:lstStyle/>
              <a:p>
                <a:pPr marL="0" indent="0" algn="just">
                  <a:buNone/>
                </a:pPr>
                <a:r>
                  <a:rPr lang="en-US" dirty="0"/>
                  <a:t>In honor of today being Star Wars Day (May the Fourth be with you), will discuss some probabilities inspired by Star Wars.</a:t>
                </a:r>
              </a:p>
              <a:p>
                <a:pPr marL="0" indent="0" algn="just">
                  <a:buNone/>
                </a:pPr>
                <a:endParaRPr lang="en-US" dirty="0"/>
              </a:p>
              <a:p>
                <a:pPr marL="0" indent="0" algn="just">
                  <a:buNone/>
                </a:pPr>
                <a:r>
                  <a:rPr lang="en-US" dirty="0"/>
                  <a:t>Pre-requisite: </a:t>
                </a:r>
                <a:r>
                  <a:rPr lang="en-US" b="1" dirty="0">
                    <a:solidFill>
                      <a:srgbClr val="FF0000"/>
                    </a:solidFill>
                  </a:rPr>
                  <a:t>The Geometric Series Formula </a:t>
                </a:r>
                <a:r>
                  <a:rPr lang="en-US" dirty="0"/>
                  <a:t>(covered in an earlier lecture: Induction and Sums: Part III: From the Geometric Series Formula to Primes </a:t>
                </a:r>
                <a:r>
                  <a:rPr lang="en-US" dirty="0">
                    <a:hlinkClick r:id="rId2"/>
                  </a:rPr>
                  <a:t>https://youtu.be/UWNM8EtzoMI</a:t>
                </a:r>
                <a:r>
                  <a:rPr lang="en-US" dirty="0"/>
                  <a:t>, assuming algebra I, 22 minutes):</a:t>
                </a:r>
              </a:p>
              <a:p>
                <a:pPr marL="0" indent="0" algn="just">
                  <a:buNone/>
                </a:pPr>
                <a:endParaRPr lang="en-US" dirty="0"/>
              </a:p>
              <a:p>
                <a:pPr marL="0" indent="0" algn="just">
                  <a:buNone/>
                </a:pPr>
                <a14:m>
                  <m:oMathPara xmlns:m="http://schemas.openxmlformats.org/officeDocument/2006/math">
                    <m:oMathParaPr>
                      <m:jc m:val="centerGroup"/>
                    </m:oMathParaPr>
                    <m:oMath xmlns:m="http://schemas.openxmlformats.org/officeDocument/2006/math">
                      <m:r>
                        <a:rPr lang="en-US" sz="3400" b="0" i="1" smtClean="0">
                          <a:latin typeface="Cambria Math" panose="02040503050406030204" pitchFamily="18" charset="0"/>
                        </a:rPr>
                        <m:t>𝐼𝑓</m:t>
                      </m:r>
                      <m:r>
                        <a:rPr lang="en-US" sz="3400" b="0" i="1" smtClean="0">
                          <a:latin typeface="Cambria Math" panose="02040503050406030204" pitchFamily="18" charset="0"/>
                        </a:rPr>
                        <m:t>  </m:t>
                      </m:r>
                      <m:d>
                        <m:dPr>
                          <m:begChr m:val="|"/>
                          <m:endChr m:val="|"/>
                          <m:ctrlPr>
                            <a:rPr lang="en-US" sz="3400" b="0" i="1" smtClean="0">
                              <a:latin typeface="Cambria Math" panose="02040503050406030204" pitchFamily="18" charset="0"/>
                            </a:rPr>
                          </m:ctrlPr>
                        </m:dPr>
                        <m:e>
                          <m:r>
                            <a:rPr lang="en-US" sz="3400" b="0" i="1" smtClean="0">
                              <a:latin typeface="Cambria Math" panose="02040503050406030204" pitchFamily="18" charset="0"/>
                            </a:rPr>
                            <m:t>𝑟</m:t>
                          </m:r>
                        </m:e>
                      </m:d>
                      <m:r>
                        <a:rPr lang="en-US" sz="3400" b="0" i="1" smtClean="0">
                          <a:latin typeface="Cambria Math" panose="02040503050406030204" pitchFamily="18" charset="0"/>
                        </a:rPr>
                        <m:t>&lt;  1  </m:t>
                      </m:r>
                      <m:r>
                        <a:rPr lang="en-US" sz="3400" b="0" i="1" smtClean="0">
                          <a:latin typeface="Cambria Math" panose="02040503050406030204" pitchFamily="18" charset="0"/>
                        </a:rPr>
                        <m:t>𝑡h𝑒𝑛</m:t>
                      </m:r>
                      <m:r>
                        <a:rPr lang="en-US" sz="3400" b="0" i="1" smtClean="0">
                          <a:latin typeface="Cambria Math" panose="02040503050406030204" pitchFamily="18" charset="0"/>
                        </a:rPr>
                        <m:t> 1+</m:t>
                      </m:r>
                      <m:r>
                        <a:rPr lang="en-US" sz="3400" b="0" i="1" smtClean="0">
                          <a:latin typeface="Cambria Math" panose="02040503050406030204" pitchFamily="18" charset="0"/>
                        </a:rPr>
                        <m:t>𝑟</m:t>
                      </m:r>
                      <m:r>
                        <a:rPr lang="en-US" sz="3400" b="0" i="1" smtClean="0">
                          <a:latin typeface="Cambria Math" panose="02040503050406030204" pitchFamily="18" charset="0"/>
                        </a:rPr>
                        <m:t>+</m:t>
                      </m:r>
                      <m:r>
                        <a:rPr lang="en-US" sz="3400" b="0" i="1" smtClean="0">
                          <a:latin typeface="Cambria Math" panose="02040503050406030204" pitchFamily="18" charset="0"/>
                        </a:rPr>
                        <m:t>𝑟</m:t>
                      </m:r>
                      <m:r>
                        <a:rPr lang="en-US" sz="3400" b="0" i="1" baseline="30000" smtClean="0">
                          <a:latin typeface="Cambria Math" panose="02040503050406030204" pitchFamily="18" charset="0"/>
                        </a:rPr>
                        <m:t>2</m:t>
                      </m:r>
                      <m:r>
                        <a:rPr lang="en-US" sz="3400" b="0" i="1" smtClean="0">
                          <a:latin typeface="Cambria Math" panose="02040503050406030204" pitchFamily="18" charset="0"/>
                        </a:rPr>
                        <m:t>+</m:t>
                      </m:r>
                      <m:r>
                        <a:rPr lang="en-US" sz="3400" b="0" i="1" smtClean="0">
                          <a:latin typeface="Cambria Math" panose="02040503050406030204" pitchFamily="18" charset="0"/>
                        </a:rPr>
                        <m:t>𝑟</m:t>
                      </m:r>
                      <m:r>
                        <a:rPr lang="en-US" sz="3400" b="0" i="1" baseline="30000" smtClean="0">
                          <a:latin typeface="Cambria Math" panose="02040503050406030204" pitchFamily="18" charset="0"/>
                        </a:rPr>
                        <m:t>3</m:t>
                      </m:r>
                      <m:r>
                        <a:rPr lang="en-US" sz="3400" b="0" i="1" smtClean="0">
                          <a:latin typeface="Cambria Math" panose="02040503050406030204" pitchFamily="18" charset="0"/>
                        </a:rPr>
                        <m:t>+</m:t>
                      </m:r>
                      <m:r>
                        <a:rPr lang="en-US" sz="3400" b="0" i="1" smtClean="0">
                          <a:latin typeface="Cambria Math" panose="02040503050406030204" pitchFamily="18" charset="0"/>
                        </a:rPr>
                        <m:t>𝑟</m:t>
                      </m:r>
                      <m:r>
                        <a:rPr lang="en-US" sz="3400" b="0" i="1" baseline="30000" smtClean="0">
                          <a:latin typeface="Cambria Math" panose="02040503050406030204" pitchFamily="18" charset="0"/>
                        </a:rPr>
                        <m:t>4</m:t>
                      </m:r>
                      <m:r>
                        <a:rPr lang="en-US" sz="3400" b="0" i="1" smtClean="0">
                          <a:latin typeface="Cambria Math" panose="02040503050406030204" pitchFamily="18" charset="0"/>
                        </a:rPr>
                        <m:t>+  </m:t>
                      </m:r>
                      <m:r>
                        <a:rPr lang="en-US" sz="3400" b="0" i="1" smtClean="0">
                          <a:latin typeface="Cambria Math" panose="02040503050406030204" pitchFamily="18" charset="0"/>
                          <a:ea typeface="Cambria Math" panose="02040503050406030204" pitchFamily="18" charset="0"/>
                        </a:rPr>
                        <m:t>∙∙∙ =  </m:t>
                      </m:r>
                      <m:f>
                        <m:fPr>
                          <m:ctrlPr>
                            <a:rPr lang="en-US" sz="3400" b="0" i="1" smtClean="0">
                              <a:latin typeface="Cambria Math" panose="02040503050406030204" pitchFamily="18" charset="0"/>
                              <a:ea typeface="Cambria Math" panose="02040503050406030204" pitchFamily="18" charset="0"/>
                            </a:rPr>
                          </m:ctrlPr>
                        </m:fPr>
                        <m:num>
                          <m:r>
                            <a:rPr lang="en-US" sz="3400" b="0" i="1" smtClean="0">
                              <a:latin typeface="Cambria Math" panose="02040503050406030204" pitchFamily="18" charset="0"/>
                              <a:ea typeface="Cambria Math" panose="02040503050406030204" pitchFamily="18" charset="0"/>
                            </a:rPr>
                            <m:t>1</m:t>
                          </m:r>
                        </m:num>
                        <m:den>
                          <m:r>
                            <a:rPr lang="en-US" sz="3400" b="0" i="1" smtClean="0">
                              <a:latin typeface="Cambria Math" panose="02040503050406030204" pitchFamily="18" charset="0"/>
                              <a:ea typeface="Cambria Math" panose="02040503050406030204" pitchFamily="18" charset="0"/>
                            </a:rPr>
                            <m:t>1−</m:t>
                          </m:r>
                          <m:r>
                            <a:rPr lang="en-US" sz="3400" b="0" i="1" smtClean="0">
                              <a:latin typeface="Cambria Math" panose="02040503050406030204" pitchFamily="18" charset="0"/>
                              <a:ea typeface="Cambria Math" panose="02040503050406030204" pitchFamily="18" charset="0"/>
                            </a:rPr>
                            <m:t>𝑟</m:t>
                          </m:r>
                        </m:den>
                      </m:f>
                    </m:oMath>
                  </m:oMathPara>
                </a14:m>
                <a:endParaRPr lang="en-US" sz="3400" dirty="0"/>
              </a:p>
            </p:txBody>
          </p:sp>
        </mc:Choice>
        <mc:Fallback>
          <p:sp>
            <p:nvSpPr>
              <p:cNvPr id="3" name="Content Placeholder 2">
                <a:extLst>
                  <a:ext uri="{FF2B5EF4-FFF2-40B4-BE49-F238E27FC236}">
                    <a16:creationId xmlns:a16="http://schemas.microsoft.com/office/drawing/2014/main" id="{AB93FDE0-5382-4C44-9362-86DF98E497CD}"/>
                  </a:ext>
                </a:extLst>
              </p:cNvPr>
              <p:cNvSpPr>
                <a:spLocks noGrp="1" noRot="1" noChangeAspect="1" noMove="1" noResize="1" noEditPoints="1" noAdjustHandles="1" noChangeArrowheads="1" noChangeShapeType="1" noTextEdit="1"/>
              </p:cNvSpPr>
              <p:nvPr>
                <p:ph idx="1"/>
              </p:nvPr>
            </p:nvSpPr>
            <p:spPr>
              <a:xfrm>
                <a:off x="838200" y="1825624"/>
                <a:ext cx="10515600" cy="4895851"/>
              </a:xfrm>
              <a:blipFill>
                <a:blip r:embed="rId3"/>
                <a:stretch>
                  <a:fillRect l="-1217" t="-1990" r="-1159"/>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B3F8BE35-FE6C-4C1B-95B6-C314B978094C}"/>
              </a:ext>
            </a:extLst>
          </p:cNvPr>
          <p:cNvSpPr>
            <a:spLocks noGrp="1"/>
          </p:cNvSpPr>
          <p:nvPr>
            <p:ph type="sldNum" sz="quarter" idx="12"/>
          </p:nvPr>
        </p:nvSpPr>
        <p:spPr/>
        <p:txBody>
          <a:bodyPr/>
          <a:lstStyle/>
          <a:p>
            <a:fld id="{EB480566-E5A3-49BF-82EA-4C4B115FBFF6}" type="slidenum">
              <a:rPr lang="en-US" smtClean="0"/>
              <a:t>43</a:t>
            </a:fld>
            <a:endParaRPr lang="en-US"/>
          </a:p>
        </p:txBody>
      </p:sp>
    </p:spTree>
    <p:extLst>
      <p:ext uri="{BB962C8B-B14F-4D97-AF65-F5344CB8AC3E}">
        <p14:creationId xmlns:p14="http://schemas.microsoft.com/office/powerpoint/2010/main" val="11484370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p:txBody>
          <a:bodyPr/>
          <a:lstStyle/>
          <a:p>
            <a:r>
              <a:rPr lang="en-US" b="1" dirty="0">
                <a:solidFill>
                  <a:srgbClr val="FF0000"/>
                </a:solidFill>
              </a:rPr>
              <a:t>The Geometric Series Formula (Review)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p:txBody>
              <a:bodyPr/>
              <a:lstStyle/>
              <a:p>
                <a:pPr marL="0" indent="0" algn="just">
                  <a:buNone/>
                </a:pPr>
                <a:r>
                  <a:rPr lang="en-US" dirty="0"/>
                  <a:t>The Geometric Series Formula is one of the most important in mathematics. It is one of the few sums we can evaluate exactly.</a:t>
                </a:r>
              </a:p>
              <a:p>
                <a:pPr marL="0" indent="0" algn="just">
                  <a:buNone/>
                </a:pPr>
                <a:endParaRPr lang="en-US" dirty="0"/>
              </a:p>
              <a:p>
                <a:pPr marL="0" indent="0" algn="just">
                  <a:buNone/>
                </a:pPr>
                <a:r>
                  <a:rPr lang="en-US" sz="3400" dirty="0"/>
                  <a:t>If |r| &lt; 1 then 1 + r + r</a:t>
                </a:r>
                <a:r>
                  <a:rPr lang="en-US" sz="3400" baseline="30000" dirty="0"/>
                  <a:t>2</a:t>
                </a:r>
                <a:r>
                  <a:rPr lang="en-US" sz="3400" dirty="0"/>
                  <a:t> + r</a:t>
                </a:r>
                <a:r>
                  <a:rPr lang="en-US" sz="3400" baseline="30000" dirty="0"/>
                  <a:t>3 </a:t>
                </a:r>
                <a:r>
                  <a:rPr lang="en-US" sz="3400" dirty="0"/>
                  <a:t>+ r</a:t>
                </a:r>
                <a:r>
                  <a:rPr lang="en-US" sz="3400" baseline="30000" dirty="0"/>
                  <a:t>4</a:t>
                </a:r>
                <a:r>
                  <a:rPr lang="en-US" sz="3400" dirty="0"/>
                  <a:t> + … = </a:t>
                </a:r>
                <a14:m>
                  <m:oMath xmlns:m="http://schemas.openxmlformats.org/officeDocument/2006/math">
                    <m:f>
                      <m:fPr>
                        <m:ctrlPr>
                          <a:rPr lang="en-US" sz="3400" i="1" smtClean="0">
                            <a:latin typeface="Cambria Math" panose="02040503050406030204" pitchFamily="18" charset="0"/>
                          </a:rPr>
                        </m:ctrlPr>
                      </m:fPr>
                      <m:num>
                        <m:r>
                          <a:rPr lang="en-US" sz="3400" b="0" i="1" smtClean="0">
                            <a:latin typeface="Cambria Math" panose="02040503050406030204" pitchFamily="18" charset="0"/>
                          </a:rPr>
                          <m:t>1</m:t>
                        </m:r>
                      </m:num>
                      <m:den>
                        <m:r>
                          <a:rPr lang="en-US" sz="3400" b="0" i="1" smtClean="0">
                            <a:latin typeface="Cambria Math" panose="02040503050406030204" pitchFamily="18" charset="0"/>
                          </a:rPr>
                          <m:t>1−</m:t>
                        </m:r>
                        <m:r>
                          <a:rPr lang="en-US" sz="3400" b="0" i="1" smtClean="0">
                            <a:latin typeface="Cambria Math" panose="02040503050406030204" pitchFamily="18" charset="0"/>
                          </a:rPr>
                          <m:t>𝑟</m:t>
                        </m:r>
                      </m:den>
                    </m:f>
                    <m:r>
                      <a:rPr lang="en-US" sz="3400" b="0" i="1" smtClean="0">
                        <a:latin typeface="Cambria Math" panose="02040503050406030204" pitchFamily="18" charset="0"/>
                      </a:rPr>
                      <m:t>.</m:t>
                    </m:r>
                  </m:oMath>
                </a14:m>
                <a:endParaRPr lang="en-US" sz="3400" b="0" dirty="0"/>
              </a:p>
              <a:p>
                <a:pPr marL="0" indent="0" algn="just">
                  <a:buNone/>
                </a:pPr>
                <a:endParaRPr lang="en-US" dirty="0"/>
              </a:p>
              <a:p>
                <a:pPr marL="0" indent="0" algn="just">
                  <a:buNone/>
                </a:pPr>
                <a:r>
                  <a:rPr lang="en-US" dirty="0"/>
                  <a:t>This is often proved by first computing the finite sum, up to </a:t>
                </a:r>
                <a:r>
                  <a:rPr lang="en-US" dirty="0" err="1"/>
                  <a:t>r</a:t>
                </a:r>
                <a:r>
                  <a:rPr lang="en-US" baseline="30000" dirty="0" err="1"/>
                  <a:t>n</a:t>
                </a:r>
                <a:r>
                  <a:rPr lang="en-US" dirty="0"/>
                  <a:t>, and taking a limit. Note since |r| &lt; 1 that each term </a:t>
                </a:r>
                <a:r>
                  <a:rPr lang="en-US" dirty="0" err="1"/>
                  <a:t>r</a:t>
                </a:r>
                <a:r>
                  <a:rPr lang="en-US" baseline="30000" dirty="0" err="1"/>
                  <a:t>n</a:t>
                </a:r>
                <a:r>
                  <a:rPr lang="en-US" dirty="0"/>
                  <a:t> gets small fast…..</a:t>
                </a:r>
              </a:p>
            </p:txBody>
          </p:sp>
        </mc:Choice>
        <mc:Fallback xmlns="">
          <p:sp>
            <p:nvSpPr>
              <p:cNvPr id="3" name="Content Placeholder 2">
                <a:extLst>
                  <a:ext uri="{FF2B5EF4-FFF2-40B4-BE49-F238E27FC236}">
                    <a16:creationId xmlns:a16="http://schemas.microsoft.com/office/drawing/2014/main" id="{B79E2571-DA50-4621-B538-0AD06AD75D6C}"/>
                  </a:ext>
                </a:extLst>
              </p:cNvPr>
              <p:cNvSpPr>
                <a:spLocks noGrp="1" noRot="1" noChangeAspect="1" noMove="1" noResize="1" noEditPoints="1" noAdjustHandles="1" noChangeArrowheads="1" noChangeShapeType="1" noTextEdit="1"/>
              </p:cNvSpPr>
              <p:nvPr>
                <p:ph idx="1"/>
              </p:nvPr>
            </p:nvSpPr>
            <p:spPr>
              <a:blipFill>
                <a:blip r:embed="rId2"/>
                <a:stretch>
                  <a:fillRect l="-1623" t="-2241" r="-1159"/>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B637C0B5-BDD4-4339-ACBA-7D8F5F3DDE3B}"/>
              </a:ext>
            </a:extLst>
          </p:cNvPr>
          <p:cNvSpPr>
            <a:spLocks noGrp="1"/>
          </p:cNvSpPr>
          <p:nvPr>
            <p:ph type="sldNum" sz="quarter" idx="12"/>
          </p:nvPr>
        </p:nvSpPr>
        <p:spPr/>
        <p:txBody>
          <a:bodyPr/>
          <a:lstStyle/>
          <a:p>
            <a:fld id="{EB480566-E5A3-49BF-82EA-4C4B115FBFF6}" type="slidenum">
              <a:rPr lang="en-US" smtClean="0"/>
              <a:t>44</a:t>
            </a:fld>
            <a:endParaRPr lang="en-US"/>
          </a:p>
        </p:txBody>
      </p:sp>
    </p:spTree>
    <p:extLst>
      <p:ext uri="{BB962C8B-B14F-4D97-AF65-F5344CB8AC3E}">
        <p14:creationId xmlns:p14="http://schemas.microsoft.com/office/powerpoint/2010/main" val="32725875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4370-2DF1-4356-848B-A4B8B24D2A4C}"/>
              </a:ext>
            </a:extLst>
          </p:cNvPr>
          <p:cNvSpPr>
            <a:spLocks noGrp="1"/>
          </p:cNvSpPr>
          <p:nvPr>
            <p:ph type="title"/>
          </p:nvPr>
        </p:nvSpPr>
        <p:spPr>
          <a:xfrm>
            <a:off x="252274" y="202213"/>
            <a:ext cx="11545410" cy="886626"/>
          </a:xfrm>
        </p:spPr>
        <p:txBody>
          <a:bodyPr/>
          <a:lstStyle/>
          <a:p>
            <a:r>
              <a:rPr lang="en-US" b="1" dirty="0">
                <a:solidFill>
                  <a:srgbClr val="FF0000"/>
                </a:solidFill>
              </a:rPr>
              <a:t>The Geometric Series Converges if |r| &lt; 1: Review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12EC02-1B1B-449A-BB7E-010C0F76742E}"/>
                  </a:ext>
                </a:extLst>
              </p:cNvPr>
              <p:cNvSpPr>
                <a:spLocks noGrp="1"/>
              </p:cNvSpPr>
              <p:nvPr>
                <p:ph idx="1"/>
              </p:nvPr>
            </p:nvSpPr>
            <p:spPr>
              <a:xfrm>
                <a:off x="394316" y="1088839"/>
                <a:ext cx="11279820" cy="5161040"/>
              </a:xfrm>
            </p:spPr>
            <p:txBody>
              <a:bodyPr>
                <a:normAutofit/>
              </a:bodyPr>
              <a:lstStyle/>
              <a:p>
                <a:pPr marL="0" indent="0" algn="ctr">
                  <a:buNone/>
                </a:pPr>
                <a14:m>
                  <m:oMath xmlns:m="http://schemas.openxmlformats.org/officeDocument/2006/math">
                    <m:r>
                      <a:rPr lang="en-US" sz="3400" i="1" smtClean="0">
                        <a:latin typeface="Cambria Math" panose="02040503050406030204" pitchFamily="18" charset="0"/>
                      </a:rPr>
                      <m:t>1 +</m:t>
                    </m:r>
                    <m:r>
                      <a:rPr lang="en-US" sz="3400" i="1" smtClean="0">
                        <a:latin typeface="Cambria Math" panose="02040503050406030204" pitchFamily="18" charset="0"/>
                      </a:rPr>
                      <m:t>𝑟</m:t>
                    </m:r>
                    <m:r>
                      <a:rPr lang="en-US" sz="3400" i="1">
                        <a:latin typeface="Cambria Math" panose="02040503050406030204" pitchFamily="18" charset="0"/>
                      </a:rPr>
                      <m:t>+</m:t>
                    </m:r>
                    <m:r>
                      <a:rPr lang="en-US" sz="3400" i="1">
                        <a:latin typeface="Cambria Math" panose="02040503050406030204" pitchFamily="18" charset="0"/>
                      </a:rPr>
                      <m:t>𝑟</m:t>
                    </m:r>
                    <m:r>
                      <a:rPr lang="en-US" sz="3400" i="1" baseline="30000">
                        <a:latin typeface="Cambria Math" panose="02040503050406030204" pitchFamily="18" charset="0"/>
                      </a:rPr>
                      <m:t>2</m:t>
                    </m:r>
                    <m:r>
                      <a:rPr lang="en-US" sz="3400" i="1">
                        <a:latin typeface="Cambria Math" panose="02040503050406030204" pitchFamily="18" charset="0"/>
                      </a:rPr>
                      <m:t>+</m:t>
                    </m:r>
                    <m:r>
                      <a:rPr lang="en-US" sz="3400" i="1">
                        <a:latin typeface="Cambria Math" panose="02040503050406030204" pitchFamily="18" charset="0"/>
                      </a:rPr>
                      <m:t>𝑟</m:t>
                    </m:r>
                    <m:r>
                      <a:rPr lang="en-US" sz="3400" i="1" baseline="30000">
                        <a:latin typeface="Cambria Math" panose="02040503050406030204" pitchFamily="18" charset="0"/>
                      </a:rPr>
                      <m:t>3</m:t>
                    </m:r>
                    <m:r>
                      <a:rPr lang="en-US" sz="3400" i="1">
                        <a:latin typeface="Cambria Math" panose="02040503050406030204" pitchFamily="18" charset="0"/>
                      </a:rPr>
                      <m:t>+</m:t>
                    </m:r>
                    <m:r>
                      <a:rPr lang="en-US" sz="3400" i="1">
                        <a:latin typeface="Cambria Math" panose="02040503050406030204" pitchFamily="18" charset="0"/>
                      </a:rPr>
                      <m:t>𝑟</m:t>
                    </m:r>
                    <m:r>
                      <a:rPr lang="en-US" sz="3400" b="0" i="1" baseline="30000" smtClean="0">
                        <a:latin typeface="Cambria Math" panose="02040503050406030204" pitchFamily="18" charset="0"/>
                      </a:rPr>
                      <m:t>4</m:t>
                    </m:r>
                    <m:r>
                      <a:rPr lang="en-US" sz="3400" i="1">
                        <a:latin typeface="Cambria Math" panose="02040503050406030204" pitchFamily="18" charset="0"/>
                      </a:rPr>
                      <m:t> +…</m:t>
                    </m:r>
                  </m:oMath>
                </a14:m>
                <a:r>
                  <a:rPr lang="en-US" sz="3400" dirty="0"/>
                  <a:t>  = </a:t>
                </a:r>
                <a14:m>
                  <m:oMath xmlns:m="http://schemas.openxmlformats.org/officeDocument/2006/math">
                    <m:f>
                      <m:fPr>
                        <m:ctrlPr>
                          <a:rPr lang="en-US" sz="3400" i="1" smtClean="0">
                            <a:latin typeface="Cambria Math" panose="02040503050406030204" pitchFamily="18" charset="0"/>
                          </a:rPr>
                        </m:ctrlPr>
                      </m:fPr>
                      <m:num>
                        <m:r>
                          <a:rPr lang="en-US" sz="3400" b="0" i="1" smtClean="0">
                            <a:latin typeface="Cambria Math" panose="02040503050406030204" pitchFamily="18" charset="0"/>
                          </a:rPr>
                          <m:t>1</m:t>
                        </m:r>
                      </m:num>
                      <m:den>
                        <m:r>
                          <a:rPr lang="en-US" sz="3400" b="0" i="1" smtClean="0">
                            <a:latin typeface="Cambria Math" panose="02040503050406030204" pitchFamily="18" charset="0"/>
                          </a:rPr>
                          <m:t>1−</m:t>
                        </m:r>
                        <m:r>
                          <a:rPr lang="en-US" sz="3400" b="0" i="1" smtClean="0">
                            <a:latin typeface="Cambria Math" panose="02040503050406030204" pitchFamily="18" charset="0"/>
                          </a:rPr>
                          <m:t>𝑟</m:t>
                        </m:r>
                      </m:den>
                    </m:f>
                    <m:r>
                      <a:rPr lang="en-US" sz="3400" b="0" i="1" smtClean="0">
                        <a:latin typeface="Cambria Math" panose="02040503050406030204" pitchFamily="18" charset="0"/>
                      </a:rPr>
                      <m:t>.</m:t>
                    </m:r>
                  </m:oMath>
                </a14:m>
                <a:r>
                  <a:rPr lang="en-US" dirty="0"/>
                  <a:t> </a:t>
                </a:r>
              </a:p>
              <a:p>
                <a:pPr marL="0" indent="0">
                  <a:buNone/>
                </a:pPr>
                <a:r>
                  <a:rPr lang="en-US" dirty="0"/>
                  <a:t>Why does this converge? Take r = ½. We then have 1 + ½ + ¼ + ….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en>
                    </m:f>
                    <m:r>
                      <a:rPr lang="en-US" b="0" i="1" smtClean="0">
                        <a:latin typeface="Cambria Math" panose="02040503050406030204" pitchFamily="18" charset="0"/>
                      </a:rPr>
                      <m:t> =2</m:t>
                    </m:r>
                  </m:oMath>
                </a14:m>
                <a:r>
                  <a:rPr lang="en-US" dirty="0"/>
                  <a:t>, and we can view this as we start at 0, and each step covers half the distance to 2. We thus never reach it in finitely many steps, but we cover half the ground each time.  </a:t>
                </a:r>
              </a:p>
            </p:txBody>
          </p:sp>
        </mc:Choice>
        <mc:Fallback xmlns="">
          <p:sp>
            <p:nvSpPr>
              <p:cNvPr id="3" name="Content Placeholder 2">
                <a:extLst>
                  <a:ext uri="{FF2B5EF4-FFF2-40B4-BE49-F238E27FC236}">
                    <a16:creationId xmlns:a16="http://schemas.microsoft.com/office/drawing/2014/main" id="{3612EC02-1B1B-449A-BB7E-010C0F76742E}"/>
                  </a:ext>
                </a:extLst>
              </p:cNvPr>
              <p:cNvSpPr>
                <a:spLocks noGrp="1" noRot="1" noChangeAspect="1" noMove="1" noResize="1" noEditPoints="1" noAdjustHandles="1" noChangeArrowheads="1" noChangeShapeType="1" noTextEdit="1"/>
              </p:cNvSpPr>
              <p:nvPr>
                <p:ph idx="1"/>
              </p:nvPr>
            </p:nvSpPr>
            <p:spPr>
              <a:xfrm>
                <a:off x="394316" y="1088839"/>
                <a:ext cx="11279820" cy="5161040"/>
              </a:xfrm>
              <a:blipFill>
                <a:blip r:embed="rId2"/>
                <a:stretch>
                  <a:fillRect l="-1135" t="-709" r="-1297"/>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35A9EDCD-B125-475E-B8F3-502B773F7DB3}"/>
              </a:ext>
            </a:extLst>
          </p:cNvPr>
          <p:cNvPicPr>
            <a:picLocks noChangeAspect="1"/>
          </p:cNvPicPr>
          <p:nvPr/>
        </p:nvPicPr>
        <p:blipFill>
          <a:blip r:embed="rId3"/>
          <a:stretch>
            <a:fillRect/>
          </a:stretch>
        </p:blipFill>
        <p:spPr>
          <a:xfrm>
            <a:off x="3218108" y="3429000"/>
            <a:ext cx="7762875" cy="3028950"/>
          </a:xfrm>
          <a:prstGeom prst="rect">
            <a:avLst/>
          </a:prstGeom>
        </p:spPr>
      </p:pic>
      <p:sp>
        <p:nvSpPr>
          <p:cNvPr id="6" name="Slide Number Placeholder 5">
            <a:extLst>
              <a:ext uri="{FF2B5EF4-FFF2-40B4-BE49-F238E27FC236}">
                <a16:creationId xmlns:a16="http://schemas.microsoft.com/office/drawing/2014/main" id="{8DBE51E3-B9B5-4B24-B227-48C0C37094A2}"/>
              </a:ext>
            </a:extLst>
          </p:cNvPr>
          <p:cNvSpPr>
            <a:spLocks noGrp="1"/>
          </p:cNvSpPr>
          <p:nvPr>
            <p:ph type="sldNum" sz="quarter" idx="12"/>
          </p:nvPr>
        </p:nvSpPr>
        <p:spPr/>
        <p:txBody>
          <a:bodyPr/>
          <a:lstStyle/>
          <a:p>
            <a:fld id="{EB480566-E5A3-49BF-82EA-4C4B115FBFF6}" type="slidenum">
              <a:rPr lang="en-US" smtClean="0"/>
              <a:t>45</a:t>
            </a:fld>
            <a:endParaRPr lang="en-US"/>
          </a:p>
        </p:txBody>
      </p:sp>
    </p:spTree>
    <p:extLst>
      <p:ext uri="{BB962C8B-B14F-4D97-AF65-F5344CB8AC3E}">
        <p14:creationId xmlns:p14="http://schemas.microsoft.com/office/powerpoint/2010/main" val="35349546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4370-2DF1-4356-848B-A4B8B24D2A4C}"/>
              </a:ext>
            </a:extLst>
          </p:cNvPr>
          <p:cNvSpPr>
            <a:spLocks noGrp="1"/>
          </p:cNvSpPr>
          <p:nvPr>
            <p:ph type="title"/>
          </p:nvPr>
        </p:nvSpPr>
        <p:spPr>
          <a:xfrm>
            <a:off x="252273" y="202213"/>
            <a:ext cx="11759213" cy="886626"/>
          </a:xfrm>
        </p:spPr>
        <p:txBody>
          <a:bodyPr/>
          <a:lstStyle/>
          <a:p>
            <a:r>
              <a:rPr lang="en-US" b="1" dirty="0">
                <a:solidFill>
                  <a:srgbClr val="FF0000"/>
                </a:solidFill>
              </a:rPr>
              <a:t>The Geometric Series Converges if |r| &lt; 1: Review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12EC02-1B1B-449A-BB7E-010C0F76742E}"/>
                  </a:ext>
                </a:extLst>
              </p:cNvPr>
              <p:cNvSpPr>
                <a:spLocks noGrp="1"/>
              </p:cNvSpPr>
              <p:nvPr>
                <p:ph idx="1"/>
              </p:nvPr>
            </p:nvSpPr>
            <p:spPr>
              <a:xfrm>
                <a:off x="394316" y="1088839"/>
                <a:ext cx="11279820" cy="5161040"/>
              </a:xfrm>
            </p:spPr>
            <p:txBody>
              <a:bodyPr>
                <a:normAutofit/>
              </a:bodyPr>
              <a:lstStyle/>
              <a:p>
                <a:pPr marL="0" indent="0" algn="ctr">
                  <a:buNone/>
                </a:pPr>
                <a14:m>
                  <m:oMath xmlns:m="http://schemas.openxmlformats.org/officeDocument/2006/math">
                    <m:r>
                      <a:rPr lang="en-US" sz="3400" i="1" smtClean="0">
                        <a:latin typeface="Cambria Math" panose="02040503050406030204" pitchFamily="18" charset="0"/>
                      </a:rPr>
                      <m:t>1 +</m:t>
                    </m:r>
                    <m:r>
                      <a:rPr lang="en-US" sz="3400" i="1" smtClean="0">
                        <a:latin typeface="Cambria Math" panose="02040503050406030204" pitchFamily="18" charset="0"/>
                      </a:rPr>
                      <m:t>𝑟</m:t>
                    </m:r>
                    <m:r>
                      <a:rPr lang="en-US" sz="3400" i="1">
                        <a:latin typeface="Cambria Math" panose="02040503050406030204" pitchFamily="18" charset="0"/>
                      </a:rPr>
                      <m:t>+</m:t>
                    </m:r>
                    <m:r>
                      <a:rPr lang="en-US" sz="3400" i="1">
                        <a:latin typeface="Cambria Math" panose="02040503050406030204" pitchFamily="18" charset="0"/>
                      </a:rPr>
                      <m:t>𝑟</m:t>
                    </m:r>
                    <m:r>
                      <a:rPr lang="en-US" sz="3400" i="1" baseline="30000">
                        <a:latin typeface="Cambria Math" panose="02040503050406030204" pitchFamily="18" charset="0"/>
                      </a:rPr>
                      <m:t>2</m:t>
                    </m:r>
                    <m:r>
                      <a:rPr lang="en-US" sz="3400" i="1">
                        <a:latin typeface="Cambria Math" panose="02040503050406030204" pitchFamily="18" charset="0"/>
                      </a:rPr>
                      <m:t>+</m:t>
                    </m:r>
                    <m:r>
                      <a:rPr lang="en-US" sz="3400" i="1">
                        <a:latin typeface="Cambria Math" panose="02040503050406030204" pitchFamily="18" charset="0"/>
                      </a:rPr>
                      <m:t>𝑟</m:t>
                    </m:r>
                    <m:r>
                      <a:rPr lang="en-US" sz="3400" i="1" baseline="30000">
                        <a:latin typeface="Cambria Math" panose="02040503050406030204" pitchFamily="18" charset="0"/>
                      </a:rPr>
                      <m:t>3</m:t>
                    </m:r>
                    <m:r>
                      <a:rPr lang="en-US" sz="3400" i="1">
                        <a:latin typeface="Cambria Math" panose="02040503050406030204" pitchFamily="18" charset="0"/>
                      </a:rPr>
                      <m:t>+</m:t>
                    </m:r>
                    <m:r>
                      <a:rPr lang="en-US" sz="3400" i="1">
                        <a:latin typeface="Cambria Math" panose="02040503050406030204" pitchFamily="18" charset="0"/>
                      </a:rPr>
                      <m:t>𝑟</m:t>
                    </m:r>
                    <m:r>
                      <a:rPr lang="en-US" sz="3400" b="0" i="1" baseline="30000" smtClean="0">
                        <a:latin typeface="Cambria Math" panose="02040503050406030204" pitchFamily="18" charset="0"/>
                      </a:rPr>
                      <m:t>4</m:t>
                    </m:r>
                    <m:r>
                      <a:rPr lang="en-US" sz="3400" i="1">
                        <a:latin typeface="Cambria Math" panose="02040503050406030204" pitchFamily="18" charset="0"/>
                      </a:rPr>
                      <m:t> +…</m:t>
                    </m:r>
                  </m:oMath>
                </a14:m>
                <a:r>
                  <a:rPr lang="en-US" sz="3400" dirty="0"/>
                  <a:t>  = </a:t>
                </a:r>
                <a14:m>
                  <m:oMath xmlns:m="http://schemas.openxmlformats.org/officeDocument/2006/math">
                    <m:f>
                      <m:fPr>
                        <m:ctrlPr>
                          <a:rPr lang="en-US" sz="3400" i="1" smtClean="0">
                            <a:latin typeface="Cambria Math" panose="02040503050406030204" pitchFamily="18" charset="0"/>
                          </a:rPr>
                        </m:ctrlPr>
                      </m:fPr>
                      <m:num>
                        <m:r>
                          <a:rPr lang="en-US" sz="3400" b="0" i="1" smtClean="0">
                            <a:latin typeface="Cambria Math" panose="02040503050406030204" pitchFamily="18" charset="0"/>
                          </a:rPr>
                          <m:t>1</m:t>
                        </m:r>
                      </m:num>
                      <m:den>
                        <m:r>
                          <a:rPr lang="en-US" sz="3400" b="0" i="1" smtClean="0">
                            <a:latin typeface="Cambria Math" panose="02040503050406030204" pitchFamily="18" charset="0"/>
                          </a:rPr>
                          <m:t>1−</m:t>
                        </m:r>
                        <m:r>
                          <a:rPr lang="en-US" sz="3400" b="0" i="1" smtClean="0">
                            <a:latin typeface="Cambria Math" panose="02040503050406030204" pitchFamily="18" charset="0"/>
                          </a:rPr>
                          <m:t>𝑟</m:t>
                        </m:r>
                      </m:den>
                    </m:f>
                    <m:r>
                      <a:rPr lang="en-US" sz="3400" b="0" i="1" smtClean="0">
                        <a:latin typeface="Cambria Math" panose="02040503050406030204" pitchFamily="18" charset="0"/>
                      </a:rPr>
                      <m:t>.</m:t>
                    </m:r>
                  </m:oMath>
                </a14:m>
                <a:r>
                  <a:rPr lang="en-US" dirty="0"/>
                  <a:t> </a:t>
                </a:r>
              </a:p>
              <a:p>
                <a:pPr marL="0" indent="0">
                  <a:buNone/>
                </a:pPr>
                <a:r>
                  <a:rPr lang="en-US" dirty="0"/>
                  <a:t>Why does this converge? Take r = ½. We then have 1 + ½ + ¼ + ….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en>
                    </m:f>
                    <m:r>
                      <a:rPr lang="en-US" b="0" i="1" smtClean="0">
                        <a:latin typeface="Cambria Math" panose="02040503050406030204" pitchFamily="18" charset="0"/>
                      </a:rPr>
                      <m:t> =2</m:t>
                    </m:r>
                  </m:oMath>
                </a14:m>
                <a:r>
                  <a:rPr lang="en-US" dirty="0"/>
                  <a:t>, and we can view this as we start at 0, and each step covers half the distance to 2. We thus never reach it in finitely many steps, but we cover half the ground each time.  </a:t>
                </a:r>
              </a:p>
            </p:txBody>
          </p:sp>
        </mc:Choice>
        <mc:Fallback xmlns="">
          <p:sp>
            <p:nvSpPr>
              <p:cNvPr id="3" name="Content Placeholder 2">
                <a:extLst>
                  <a:ext uri="{FF2B5EF4-FFF2-40B4-BE49-F238E27FC236}">
                    <a16:creationId xmlns:a16="http://schemas.microsoft.com/office/drawing/2014/main" id="{3612EC02-1B1B-449A-BB7E-010C0F76742E}"/>
                  </a:ext>
                </a:extLst>
              </p:cNvPr>
              <p:cNvSpPr>
                <a:spLocks noGrp="1" noRot="1" noChangeAspect="1" noMove="1" noResize="1" noEditPoints="1" noAdjustHandles="1" noChangeArrowheads="1" noChangeShapeType="1" noTextEdit="1"/>
              </p:cNvSpPr>
              <p:nvPr>
                <p:ph idx="1"/>
              </p:nvPr>
            </p:nvSpPr>
            <p:spPr>
              <a:xfrm>
                <a:off x="394316" y="1088839"/>
                <a:ext cx="11279820" cy="5161040"/>
              </a:xfrm>
              <a:blipFill>
                <a:blip r:embed="rId2"/>
                <a:stretch>
                  <a:fillRect l="-1135" t="-709" r="-129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0DB00B39-E49A-47CC-94E6-2E51364C2ED5}"/>
              </a:ext>
            </a:extLst>
          </p:cNvPr>
          <p:cNvPicPr>
            <a:picLocks noChangeAspect="1"/>
          </p:cNvPicPr>
          <p:nvPr/>
        </p:nvPicPr>
        <p:blipFill>
          <a:blip r:embed="rId3"/>
          <a:stretch>
            <a:fillRect/>
          </a:stretch>
        </p:blipFill>
        <p:spPr>
          <a:xfrm>
            <a:off x="3458268" y="3429000"/>
            <a:ext cx="7477125" cy="3000375"/>
          </a:xfrm>
          <a:prstGeom prst="rect">
            <a:avLst/>
          </a:prstGeom>
        </p:spPr>
      </p:pic>
      <p:sp>
        <p:nvSpPr>
          <p:cNvPr id="5" name="Slide Number Placeholder 4">
            <a:extLst>
              <a:ext uri="{FF2B5EF4-FFF2-40B4-BE49-F238E27FC236}">
                <a16:creationId xmlns:a16="http://schemas.microsoft.com/office/drawing/2014/main" id="{BAEFD1CC-E46B-4A9D-8A50-6FAEF3689426}"/>
              </a:ext>
            </a:extLst>
          </p:cNvPr>
          <p:cNvSpPr>
            <a:spLocks noGrp="1"/>
          </p:cNvSpPr>
          <p:nvPr>
            <p:ph type="sldNum" sz="quarter" idx="12"/>
          </p:nvPr>
        </p:nvSpPr>
        <p:spPr/>
        <p:txBody>
          <a:bodyPr/>
          <a:lstStyle/>
          <a:p>
            <a:fld id="{EB480566-E5A3-49BF-82EA-4C4B115FBFF6}" type="slidenum">
              <a:rPr lang="en-US" smtClean="0"/>
              <a:t>46</a:t>
            </a:fld>
            <a:endParaRPr lang="en-US"/>
          </a:p>
        </p:txBody>
      </p:sp>
    </p:spTree>
    <p:extLst>
      <p:ext uri="{BB962C8B-B14F-4D97-AF65-F5344CB8AC3E}">
        <p14:creationId xmlns:p14="http://schemas.microsoft.com/office/powerpoint/2010/main" val="1702260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4370-2DF1-4356-848B-A4B8B24D2A4C}"/>
              </a:ext>
            </a:extLst>
          </p:cNvPr>
          <p:cNvSpPr>
            <a:spLocks noGrp="1"/>
          </p:cNvSpPr>
          <p:nvPr>
            <p:ph type="title"/>
          </p:nvPr>
        </p:nvSpPr>
        <p:spPr>
          <a:xfrm>
            <a:off x="252273" y="202213"/>
            <a:ext cx="11670437" cy="886626"/>
          </a:xfrm>
        </p:spPr>
        <p:txBody>
          <a:bodyPr/>
          <a:lstStyle/>
          <a:p>
            <a:r>
              <a:rPr lang="en-US" b="1" dirty="0">
                <a:solidFill>
                  <a:srgbClr val="FF0000"/>
                </a:solidFill>
              </a:rPr>
              <a:t>The Geometric Series Converges if |r| &lt; 1: Review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12EC02-1B1B-449A-BB7E-010C0F76742E}"/>
                  </a:ext>
                </a:extLst>
              </p:cNvPr>
              <p:cNvSpPr>
                <a:spLocks noGrp="1"/>
              </p:cNvSpPr>
              <p:nvPr>
                <p:ph idx="1"/>
              </p:nvPr>
            </p:nvSpPr>
            <p:spPr>
              <a:xfrm>
                <a:off x="394316" y="1088839"/>
                <a:ext cx="11279820" cy="5161040"/>
              </a:xfrm>
            </p:spPr>
            <p:txBody>
              <a:bodyPr>
                <a:normAutofit/>
              </a:bodyPr>
              <a:lstStyle/>
              <a:p>
                <a:pPr marL="0" indent="0" algn="ctr">
                  <a:buNone/>
                </a:pPr>
                <a14:m>
                  <m:oMath xmlns:m="http://schemas.openxmlformats.org/officeDocument/2006/math">
                    <m:r>
                      <a:rPr lang="en-US" sz="3400" i="1" smtClean="0">
                        <a:latin typeface="Cambria Math" panose="02040503050406030204" pitchFamily="18" charset="0"/>
                      </a:rPr>
                      <m:t>1 +</m:t>
                    </m:r>
                    <m:r>
                      <a:rPr lang="en-US" sz="3400" i="1" smtClean="0">
                        <a:latin typeface="Cambria Math" panose="02040503050406030204" pitchFamily="18" charset="0"/>
                      </a:rPr>
                      <m:t>𝑟</m:t>
                    </m:r>
                    <m:r>
                      <a:rPr lang="en-US" sz="3400" i="1">
                        <a:latin typeface="Cambria Math" panose="02040503050406030204" pitchFamily="18" charset="0"/>
                      </a:rPr>
                      <m:t>+</m:t>
                    </m:r>
                    <m:r>
                      <a:rPr lang="en-US" sz="3400" i="1">
                        <a:latin typeface="Cambria Math" panose="02040503050406030204" pitchFamily="18" charset="0"/>
                      </a:rPr>
                      <m:t>𝑟</m:t>
                    </m:r>
                    <m:r>
                      <a:rPr lang="en-US" sz="3400" i="1" baseline="30000">
                        <a:latin typeface="Cambria Math" panose="02040503050406030204" pitchFamily="18" charset="0"/>
                      </a:rPr>
                      <m:t>2</m:t>
                    </m:r>
                    <m:r>
                      <a:rPr lang="en-US" sz="3400" i="1">
                        <a:latin typeface="Cambria Math" panose="02040503050406030204" pitchFamily="18" charset="0"/>
                      </a:rPr>
                      <m:t>+</m:t>
                    </m:r>
                    <m:r>
                      <a:rPr lang="en-US" sz="3400" i="1">
                        <a:latin typeface="Cambria Math" panose="02040503050406030204" pitchFamily="18" charset="0"/>
                      </a:rPr>
                      <m:t>𝑟</m:t>
                    </m:r>
                    <m:r>
                      <a:rPr lang="en-US" sz="3400" i="1" baseline="30000">
                        <a:latin typeface="Cambria Math" panose="02040503050406030204" pitchFamily="18" charset="0"/>
                      </a:rPr>
                      <m:t>3</m:t>
                    </m:r>
                    <m:r>
                      <a:rPr lang="en-US" sz="3400" i="1">
                        <a:latin typeface="Cambria Math" panose="02040503050406030204" pitchFamily="18" charset="0"/>
                      </a:rPr>
                      <m:t>+</m:t>
                    </m:r>
                    <m:r>
                      <a:rPr lang="en-US" sz="3400" i="1">
                        <a:latin typeface="Cambria Math" panose="02040503050406030204" pitchFamily="18" charset="0"/>
                      </a:rPr>
                      <m:t>𝑟</m:t>
                    </m:r>
                    <m:r>
                      <a:rPr lang="en-US" sz="3400" b="0" i="1" baseline="30000" smtClean="0">
                        <a:latin typeface="Cambria Math" panose="02040503050406030204" pitchFamily="18" charset="0"/>
                      </a:rPr>
                      <m:t>4</m:t>
                    </m:r>
                    <m:r>
                      <a:rPr lang="en-US" sz="3400" i="1">
                        <a:latin typeface="Cambria Math" panose="02040503050406030204" pitchFamily="18" charset="0"/>
                      </a:rPr>
                      <m:t> +…</m:t>
                    </m:r>
                  </m:oMath>
                </a14:m>
                <a:r>
                  <a:rPr lang="en-US" sz="3400" dirty="0"/>
                  <a:t>  = </a:t>
                </a:r>
                <a14:m>
                  <m:oMath xmlns:m="http://schemas.openxmlformats.org/officeDocument/2006/math">
                    <m:f>
                      <m:fPr>
                        <m:ctrlPr>
                          <a:rPr lang="en-US" sz="3400" i="1" smtClean="0">
                            <a:latin typeface="Cambria Math" panose="02040503050406030204" pitchFamily="18" charset="0"/>
                          </a:rPr>
                        </m:ctrlPr>
                      </m:fPr>
                      <m:num>
                        <m:r>
                          <a:rPr lang="en-US" sz="3400" b="0" i="1" smtClean="0">
                            <a:latin typeface="Cambria Math" panose="02040503050406030204" pitchFamily="18" charset="0"/>
                          </a:rPr>
                          <m:t>1</m:t>
                        </m:r>
                      </m:num>
                      <m:den>
                        <m:r>
                          <a:rPr lang="en-US" sz="3400" b="0" i="1" smtClean="0">
                            <a:latin typeface="Cambria Math" panose="02040503050406030204" pitchFamily="18" charset="0"/>
                          </a:rPr>
                          <m:t>1−</m:t>
                        </m:r>
                        <m:r>
                          <a:rPr lang="en-US" sz="3400" b="0" i="1" smtClean="0">
                            <a:latin typeface="Cambria Math" panose="02040503050406030204" pitchFamily="18" charset="0"/>
                          </a:rPr>
                          <m:t>𝑟</m:t>
                        </m:r>
                      </m:den>
                    </m:f>
                    <m:r>
                      <a:rPr lang="en-US" sz="3400" b="0" i="1" smtClean="0">
                        <a:latin typeface="Cambria Math" panose="02040503050406030204" pitchFamily="18" charset="0"/>
                      </a:rPr>
                      <m:t>.</m:t>
                    </m:r>
                  </m:oMath>
                </a14:m>
                <a:r>
                  <a:rPr lang="en-US" dirty="0"/>
                  <a:t> </a:t>
                </a:r>
              </a:p>
              <a:p>
                <a:pPr marL="0" indent="0">
                  <a:buNone/>
                </a:pPr>
                <a:r>
                  <a:rPr lang="en-US" dirty="0"/>
                  <a:t>Why does this converge? Take r = ½. We then have 1 + ½ + ¼ + ….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en>
                    </m:f>
                    <m:r>
                      <a:rPr lang="en-US" b="0" i="1" smtClean="0">
                        <a:latin typeface="Cambria Math" panose="02040503050406030204" pitchFamily="18" charset="0"/>
                      </a:rPr>
                      <m:t> =2</m:t>
                    </m:r>
                  </m:oMath>
                </a14:m>
                <a:r>
                  <a:rPr lang="en-US" dirty="0"/>
                  <a:t>, and we can view this as we start at 0, and each step covers half the distance to 2. We thus never reach it in finitely many steps, but we cover half the ground each time.  </a:t>
                </a:r>
              </a:p>
            </p:txBody>
          </p:sp>
        </mc:Choice>
        <mc:Fallback xmlns="">
          <p:sp>
            <p:nvSpPr>
              <p:cNvPr id="3" name="Content Placeholder 2">
                <a:extLst>
                  <a:ext uri="{FF2B5EF4-FFF2-40B4-BE49-F238E27FC236}">
                    <a16:creationId xmlns:a16="http://schemas.microsoft.com/office/drawing/2014/main" id="{3612EC02-1B1B-449A-BB7E-010C0F76742E}"/>
                  </a:ext>
                </a:extLst>
              </p:cNvPr>
              <p:cNvSpPr>
                <a:spLocks noGrp="1" noRot="1" noChangeAspect="1" noMove="1" noResize="1" noEditPoints="1" noAdjustHandles="1" noChangeArrowheads="1" noChangeShapeType="1" noTextEdit="1"/>
              </p:cNvSpPr>
              <p:nvPr>
                <p:ph idx="1"/>
              </p:nvPr>
            </p:nvSpPr>
            <p:spPr>
              <a:xfrm>
                <a:off x="394316" y="1088839"/>
                <a:ext cx="11279820" cy="5161040"/>
              </a:xfrm>
              <a:blipFill>
                <a:blip r:embed="rId2"/>
                <a:stretch>
                  <a:fillRect l="-1135" t="-709" r="-1297"/>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C6603A54-6619-4C83-8765-129EA555218C}"/>
              </a:ext>
            </a:extLst>
          </p:cNvPr>
          <p:cNvPicPr>
            <a:picLocks noChangeAspect="1"/>
          </p:cNvPicPr>
          <p:nvPr/>
        </p:nvPicPr>
        <p:blipFill>
          <a:blip r:embed="rId3"/>
          <a:stretch>
            <a:fillRect/>
          </a:stretch>
        </p:blipFill>
        <p:spPr>
          <a:xfrm>
            <a:off x="3581307" y="3483715"/>
            <a:ext cx="7381875" cy="2819400"/>
          </a:xfrm>
          <a:prstGeom prst="rect">
            <a:avLst/>
          </a:prstGeom>
        </p:spPr>
      </p:pic>
      <p:sp>
        <p:nvSpPr>
          <p:cNvPr id="6" name="Slide Number Placeholder 5">
            <a:extLst>
              <a:ext uri="{FF2B5EF4-FFF2-40B4-BE49-F238E27FC236}">
                <a16:creationId xmlns:a16="http://schemas.microsoft.com/office/drawing/2014/main" id="{A06F4F4A-1D37-432B-B246-A1E03288BBDD}"/>
              </a:ext>
            </a:extLst>
          </p:cNvPr>
          <p:cNvSpPr>
            <a:spLocks noGrp="1"/>
          </p:cNvSpPr>
          <p:nvPr>
            <p:ph type="sldNum" sz="quarter" idx="12"/>
          </p:nvPr>
        </p:nvSpPr>
        <p:spPr/>
        <p:txBody>
          <a:bodyPr/>
          <a:lstStyle/>
          <a:p>
            <a:fld id="{EB480566-E5A3-49BF-82EA-4C4B115FBFF6}" type="slidenum">
              <a:rPr lang="en-US" smtClean="0"/>
              <a:t>47</a:t>
            </a:fld>
            <a:endParaRPr lang="en-US"/>
          </a:p>
        </p:txBody>
      </p:sp>
    </p:spTree>
    <p:extLst>
      <p:ext uri="{BB962C8B-B14F-4D97-AF65-F5344CB8AC3E}">
        <p14:creationId xmlns:p14="http://schemas.microsoft.com/office/powerpoint/2010/main" val="24338589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4370-2DF1-4356-848B-A4B8B24D2A4C}"/>
              </a:ext>
            </a:extLst>
          </p:cNvPr>
          <p:cNvSpPr>
            <a:spLocks noGrp="1"/>
          </p:cNvSpPr>
          <p:nvPr>
            <p:ph type="title"/>
          </p:nvPr>
        </p:nvSpPr>
        <p:spPr>
          <a:xfrm>
            <a:off x="252273" y="202213"/>
            <a:ext cx="11661559" cy="886626"/>
          </a:xfrm>
        </p:spPr>
        <p:txBody>
          <a:bodyPr/>
          <a:lstStyle/>
          <a:p>
            <a:r>
              <a:rPr lang="en-US" b="1" dirty="0">
                <a:solidFill>
                  <a:srgbClr val="FF0000"/>
                </a:solidFill>
              </a:rPr>
              <a:t>The Geometric Series Converges if |r| &lt; 1: Review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12EC02-1B1B-449A-BB7E-010C0F76742E}"/>
                  </a:ext>
                </a:extLst>
              </p:cNvPr>
              <p:cNvSpPr>
                <a:spLocks noGrp="1"/>
              </p:cNvSpPr>
              <p:nvPr>
                <p:ph idx="1"/>
              </p:nvPr>
            </p:nvSpPr>
            <p:spPr>
              <a:xfrm>
                <a:off x="394316" y="1088839"/>
                <a:ext cx="11279820" cy="5161040"/>
              </a:xfrm>
            </p:spPr>
            <p:txBody>
              <a:bodyPr>
                <a:normAutofit/>
              </a:bodyPr>
              <a:lstStyle/>
              <a:p>
                <a:pPr marL="0" indent="0" algn="ctr">
                  <a:buNone/>
                </a:pPr>
                <a14:m>
                  <m:oMath xmlns:m="http://schemas.openxmlformats.org/officeDocument/2006/math">
                    <m:r>
                      <a:rPr lang="en-US" sz="3400" i="1" smtClean="0">
                        <a:latin typeface="Cambria Math" panose="02040503050406030204" pitchFamily="18" charset="0"/>
                      </a:rPr>
                      <m:t>1 +</m:t>
                    </m:r>
                    <m:r>
                      <a:rPr lang="en-US" sz="3400" i="1" smtClean="0">
                        <a:latin typeface="Cambria Math" panose="02040503050406030204" pitchFamily="18" charset="0"/>
                      </a:rPr>
                      <m:t>𝑟</m:t>
                    </m:r>
                    <m:r>
                      <a:rPr lang="en-US" sz="3400" i="1">
                        <a:latin typeface="Cambria Math" panose="02040503050406030204" pitchFamily="18" charset="0"/>
                      </a:rPr>
                      <m:t>+</m:t>
                    </m:r>
                    <m:r>
                      <a:rPr lang="en-US" sz="3400" i="1">
                        <a:latin typeface="Cambria Math" panose="02040503050406030204" pitchFamily="18" charset="0"/>
                      </a:rPr>
                      <m:t>𝑟</m:t>
                    </m:r>
                    <m:r>
                      <a:rPr lang="en-US" sz="3400" i="1" baseline="30000">
                        <a:latin typeface="Cambria Math" panose="02040503050406030204" pitchFamily="18" charset="0"/>
                      </a:rPr>
                      <m:t>2</m:t>
                    </m:r>
                    <m:r>
                      <a:rPr lang="en-US" sz="3400" i="1">
                        <a:latin typeface="Cambria Math" panose="02040503050406030204" pitchFamily="18" charset="0"/>
                      </a:rPr>
                      <m:t>+</m:t>
                    </m:r>
                    <m:r>
                      <a:rPr lang="en-US" sz="3400" i="1">
                        <a:latin typeface="Cambria Math" panose="02040503050406030204" pitchFamily="18" charset="0"/>
                      </a:rPr>
                      <m:t>𝑟</m:t>
                    </m:r>
                    <m:r>
                      <a:rPr lang="en-US" sz="3400" i="1" baseline="30000">
                        <a:latin typeface="Cambria Math" panose="02040503050406030204" pitchFamily="18" charset="0"/>
                      </a:rPr>
                      <m:t>3</m:t>
                    </m:r>
                    <m:r>
                      <a:rPr lang="en-US" sz="3400" i="1">
                        <a:latin typeface="Cambria Math" panose="02040503050406030204" pitchFamily="18" charset="0"/>
                      </a:rPr>
                      <m:t>+</m:t>
                    </m:r>
                    <m:r>
                      <a:rPr lang="en-US" sz="3400" i="1">
                        <a:latin typeface="Cambria Math" panose="02040503050406030204" pitchFamily="18" charset="0"/>
                      </a:rPr>
                      <m:t>𝑟</m:t>
                    </m:r>
                    <m:r>
                      <a:rPr lang="en-US" sz="3400" b="0" i="1" baseline="30000" smtClean="0">
                        <a:latin typeface="Cambria Math" panose="02040503050406030204" pitchFamily="18" charset="0"/>
                      </a:rPr>
                      <m:t>4</m:t>
                    </m:r>
                    <m:r>
                      <a:rPr lang="en-US" sz="3400" i="1">
                        <a:latin typeface="Cambria Math" panose="02040503050406030204" pitchFamily="18" charset="0"/>
                      </a:rPr>
                      <m:t> +…</m:t>
                    </m:r>
                  </m:oMath>
                </a14:m>
                <a:r>
                  <a:rPr lang="en-US" sz="3400" dirty="0"/>
                  <a:t>  = </a:t>
                </a:r>
                <a14:m>
                  <m:oMath xmlns:m="http://schemas.openxmlformats.org/officeDocument/2006/math">
                    <m:f>
                      <m:fPr>
                        <m:ctrlPr>
                          <a:rPr lang="en-US" sz="3400" i="1" smtClean="0">
                            <a:latin typeface="Cambria Math" panose="02040503050406030204" pitchFamily="18" charset="0"/>
                          </a:rPr>
                        </m:ctrlPr>
                      </m:fPr>
                      <m:num>
                        <m:r>
                          <a:rPr lang="en-US" sz="3400" b="0" i="1" smtClean="0">
                            <a:latin typeface="Cambria Math" panose="02040503050406030204" pitchFamily="18" charset="0"/>
                          </a:rPr>
                          <m:t>1</m:t>
                        </m:r>
                      </m:num>
                      <m:den>
                        <m:r>
                          <a:rPr lang="en-US" sz="3400" b="0" i="1" smtClean="0">
                            <a:latin typeface="Cambria Math" panose="02040503050406030204" pitchFamily="18" charset="0"/>
                          </a:rPr>
                          <m:t>1−</m:t>
                        </m:r>
                        <m:r>
                          <a:rPr lang="en-US" sz="3400" b="0" i="1" smtClean="0">
                            <a:latin typeface="Cambria Math" panose="02040503050406030204" pitchFamily="18" charset="0"/>
                          </a:rPr>
                          <m:t>𝑟</m:t>
                        </m:r>
                      </m:den>
                    </m:f>
                    <m:r>
                      <a:rPr lang="en-US" sz="3400" b="0" i="1" smtClean="0">
                        <a:latin typeface="Cambria Math" panose="02040503050406030204" pitchFamily="18" charset="0"/>
                      </a:rPr>
                      <m:t>.</m:t>
                    </m:r>
                  </m:oMath>
                </a14:m>
                <a:r>
                  <a:rPr lang="en-US" dirty="0"/>
                  <a:t> </a:t>
                </a:r>
              </a:p>
              <a:p>
                <a:pPr marL="0" indent="0">
                  <a:buNone/>
                </a:pPr>
                <a:r>
                  <a:rPr lang="en-US" dirty="0"/>
                  <a:t>Why does this converge? Take r = ½. We then have 1 + ½ + ¼ + ….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en>
                    </m:f>
                    <m:r>
                      <a:rPr lang="en-US" b="0" i="1" smtClean="0">
                        <a:latin typeface="Cambria Math" panose="02040503050406030204" pitchFamily="18" charset="0"/>
                      </a:rPr>
                      <m:t> =2</m:t>
                    </m:r>
                  </m:oMath>
                </a14:m>
                <a:r>
                  <a:rPr lang="en-US" dirty="0"/>
                  <a:t>, and we can view this as we start at 0, and each step covers half the distance to 2. We thus never reach it in finitely many steps, but we cover half the ground each time.  </a:t>
                </a:r>
              </a:p>
            </p:txBody>
          </p:sp>
        </mc:Choice>
        <mc:Fallback xmlns="">
          <p:sp>
            <p:nvSpPr>
              <p:cNvPr id="3" name="Content Placeholder 2">
                <a:extLst>
                  <a:ext uri="{FF2B5EF4-FFF2-40B4-BE49-F238E27FC236}">
                    <a16:creationId xmlns:a16="http://schemas.microsoft.com/office/drawing/2014/main" id="{3612EC02-1B1B-449A-BB7E-010C0F76742E}"/>
                  </a:ext>
                </a:extLst>
              </p:cNvPr>
              <p:cNvSpPr>
                <a:spLocks noGrp="1" noRot="1" noChangeAspect="1" noMove="1" noResize="1" noEditPoints="1" noAdjustHandles="1" noChangeArrowheads="1" noChangeShapeType="1" noTextEdit="1"/>
              </p:cNvSpPr>
              <p:nvPr>
                <p:ph idx="1"/>
              </p:nvPr>
            </p:nvSpPr>
            <p:spPr>
              <a:xfrm>
                <a:off x="394316" y="1088839"/>
                <a:ext cx="11279820" cy="5161040"/>
              </a:xfrm>
              <a:blipFill>
                <a:blip r:embed="rId2"/>
                <a:stretch>
                  <a:fillRect l="-1135" t="-709" r="-129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3EF7F243-70A8-40C2-8B73-2C5FCB920DE8}"/>
              </a:ext>
            </a:extLst>
          </p:cNvPr>
          <p:cNvPicPr>
            <a:picLocks noChangeAspect="1"/>
          </p:cNvPicPr>
          <p:nvPr/>
        </p:nvPicPr>
        <p:blipFill>
          <a:blip r:embed="rId3"/>
          <a:stretch>
            <a:fillRect/>
          </a:stretch>
        </p:blipFill>
        <p:spPr>
          <a:xfrm>
            <a:off x="3581401" y="3679825"/>
            <a:ext cx="7286625" cy="2676525"/>
          </a:xfrm>
          <a:prstGeom prst="rect">
            <a:avLst/>
          </a:prstGeom>
        </p:spPr>
      </p:pic>
      <p:sp>
        <p:nvSpPr>
          <p:cNvPr id="5" name="Slide Number Placeholder 4">
            <a:extLst>
              <a:ext uri="{FF2B5EF4-FFF2-40B4-BE49-F238E27FC236}">
                <a16:creationId xmlns:a16="http://schemas.microsoft.com/office/drawing/2014/main" id="{48DAD89E-621F-43E5-B6C2-275D91A2A63C}"/>
              </a:ext>
            </a:extLst>
          </p:cNvPr>
          <p:cNvSpPr>
            <a:spLocks noGrp="1"/>
          </p:cNvSpPr>
          <p:nvPr>
            <p:ph type="sldNum" sz="quarter" idx="12"/>
          </p:nvPr>
        </p:nvSpPr>
        <p:spPr/>
        <p:txBody>
          <a:bodyPr/>
          <a:lstStyle/>
          <a:p>
            <a:fld id="{EB480566-E5A3-49BF-82EA-4C4B115FBFF6}" type="slidenum">
              <a:rPr lang="en-US" smtClean="0"/>
              <a:t>48</a:t>
            </a:fld>
            <a:endParaRPr lang="en-US"/>
          </a:p>
        </p:txBody>
      </p:sp>
    </p:spTree>
    <p:extLst>
      <p:ext uri="{BB962C8B-B14F-4D97-AF65-F5344CB8AC3E}">
        <p14:creationId xmlns:p14="http://schemas.microsoft.com/office/powerpoint/2010/main" val="41154802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242656" y="136526"/>
            <a:ext cx="10515600" cy="857774"/>
          </a:xfrm>
        </p:spPr>
        <p:txBody>
          <a:bodyPr/>
          <a:lstStyle/>
          <a:p>
            <a:r>
              <a:rPr lang="en-US" b="1" dirty="0">
                <a:solidFill>
                  <a:srgbClr val="FF0000"/>
                </a:solidFill>
              </a:rPr>
              <a:t>The Geometric Series Formula: Review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230819" y="994300"/>
                <a:ext cx="11718525" cy="5557420"/>
              </a:xfrm>
            </p:spPr>
            <p:txBody>
              <a:bodyPr/>
              <a:lstStyle/>
              <a:p>
                <a:pPr marL="0" indent="0">
                  <a:buNone/>
                </a:pPr>
                <a:r>
                  <a:rPr lang="en-US" dirty="0"/>
                  <a:t>The Geometric Series Formula is one of the most important in mathematics. It is one of the few sums we can evaluate exactly.</a:t>
                </a:r>
              </a:p>
              <a:p>
                <a:pPr marL="0" indent="0">
                  <a:buNone/>
                </a:pPr>
                <a:endParaRPr lang="en-US" dirty="0"/>
              </a:p>
              <a:p>
                <a:pPr marL="0" indent="0">
                  <a:buNone/>
                </a:pPr>
                <a:r>
                  <a:rPr lang="en-US" dirty="0"/>
                  <a:t>Lemma: If |r| &lt; 1 then 1 + r + r</a:t>
                </a:r>
                <a:r>
                  <a:rPr lang="en-US" baseline="30000" dirty="0"/>
                  <a:t>2</a:t>
                </a:r>
                <a:r>
                  <a:rPr lang="en-US" dirty="0"/>
                  <a:t> + r</a:t>
                </a:r>
                <a:r>
                  <a:rPr lang="en-US" baseline="30000" dirty="0"/>
                  <a:t>3 </a:t>
                </a:r>
                <a:r>
                  <a:rPr lang="en-US" dirty="0"/>
                  <a:t>+ r</a:t>
                </a:r>
                <a:r>
                  <a:rPr lang="en-US" baseline="30000" dirty="0"/>
                  <a:t>4</a:t>
                </a:r>
                <a:r>
                  <a:rPr lang="en-US" dirty="0"/>
                  <a:t> + … + </a:t>
                </a:r>
                <a:r>
                  <a:rPr lang="en-US" dirty="0" err="1"/>
                  <a:t>r</a:t>
                </a:r>
                <a:r>
                  <a:rPr lang="en-US" baseline="30000" dirty="0" err="1"/>
                  <a:t>n</a:t>
                </a:r>
                <a:r>
                  <a:rPr lang="en-US" baseline="30000" dirty="0"/>
                  <a:t>  </a:t>
                </a:r>
                <a:r>
                  <a:rPr lang="en-US" dirty="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1 −</m:t>
                        </m:r>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𝑛</m:t>
                            </m:r>
                            <m:r>
                              <a:rPr lang="en-US" i="1">
                                <a:latin typeface="Cambria Math" panose="02040503050406030204" pitchFamily="18" charset="0"/>
                              </a:rPr>
                              <m:t>+1</m:t>
                            </m:r>
                          </m:sup>
                        </m:sSup>
                      </m:num>
                      <m:den>
                        <m:r>
                          <a:rPr lang="en-US" b="0" i="1" smtClean="0">
                            <a:latin typeface="Cambria Math" panose="02040503050406030204" pitchFamily="18" charset="0"/>
                          </a:rPr>
                          <m:t>1−</m:t>
                        </m:r>
                        <m:r>
                          <a:rPr lang="en-US" b="0" i="1" smtClean="0">
                            <a:latin typeface="Cambria Math" panose="02040503050406030204" pitchFamily="18" charset="0"/>
                          </a:rPr>
                          <m:t>𝑟</m:t>
                        </m:r>
                      </m:den>
                    </m:f>
                    <m:r>
                      <a:rPr lang="en-US" b="0" i="1" smtClean="0">
                        <a:latin typeface="Cambria Math" panose="02040503050406030204" pitchFamily="18" charset="0"/>
                      </a:rPr>
                      <m:t>.</m:t>
                    </m:r>
                  </m:oMath>
                </a14:m>
                <a:endParaRPr lang="en-US" b="0" dirty="0"/>
              </a:p>
              <a:p>
                <a:pPr marL="0" indent="0">
                  <a:buNone/>
                </a:pPr>
                <a:r>
                  <a:rPr lang="en-US" dirty="0"/>
                  <a:t>Proof: Let S</a:t>
                </a:r>
                <a:r>
                  <a:rPr lang="en-US" baseline="-25000" dirty="0"/>
                  <a:t>n</a:t>
                </a:r>
                <a:r>
                  <a:rPr lang="en-US" dirty="0"/>
                  <a:t>  = 1 + r + r</a:t>
                </a:r>
                <a:r>
                  <a:rPr lang="en-US" baseline="30000" dirty="0"/>
                  <a:t>2</a:t>
                </a:r>
                <a:r>
                  <a:rPr lang="en-US" dirty="0"/>
                  <a:t> + r</a:t>
                </a:r>
                <a:r>
                  <a:rPr lang="en-US" baseline="30000" dirty="0"/>
                  <a:t>3 </a:t>
                </a:r>
                <a:r>
                  <a:rPr lang="en-US" dirty="0"/>
                  <a:t>+ r</a:t>
                </a:r>
                <a:r>
                  <a:rPr lang="en-US" baseline="30000" dirty="0"/>
                  <a:t>4</a:t>
                </a:r>
                <a:r>
                  <a:rPr lang="en-US" dirty="0"/>
                  <a:t> + … + </a:t>
                </a:r>
                <a:r>
                  <a:rPr lang="en-US" dirty="0" err="1"/>
                  <a:t>r</a:t>
                </a:r>
                <a:r>
                  <a:rPr lang="en-US" baseline="30000" dirty="0" err="1"/>
                  <a:t>n</a:t>
                </a:r>
                <a:r>
                  <a:rPr lang="en-US" baseline="30000" dirty="0"/>
                  <a:t> </a:t>
                </a:r>
              </a:p>
              <a:p>
                <a:pPr marL="0" indent="0">
                  <a:buNone/>
                </a:pPr>
                <a:r>
                  <a:rPr lang="en-US" b="0" dirty="0"/>
                  <a:t>Then       r S</a:t>
                </a:r>
                <a:r>
                  <a:rPr lang="en-US" b="0" baseline="-25000" dirty="0"/>
                  <a:t>n</a:t>
                </a:r>
                <a:r>
                  <a:rPr lang="en-US" b="0" dirty="0"/>
                  <a:t>  =       </a:t>
                </a:r>
                <a:r>
                  <a:rPr lang="en-US" dirty="0"/>
                  <a:t>r + r</a:t>
                </a:r>
                <a:r>
                  <a:rPr lang="en-US" baseline="30000" dirty="0"/>
                  <a:t>2</a:t>
                </a:r>
                <a:r>
                  <a:rPr lang="en-US" dirty="0"/>
                  <a:t> + r</a:t>
                </a:r>
                <a:r>
                  <a:rPr lang="en-US" baseline="30000" dirty="0"/>
                  <a:t>3 </a:t>
                </a:r>
                <a:r>
                  <a:rPr lang="en-US" dirty="0"/>
                  <a:t>+ r</a:t>
                </a:r>
                <a:r>
                  <a:rPr lang="en-US" baseline="30000" dirty="0"/>
                  <a:t>4</a:t>
                </a:r>
                <a:r>
                  <a:rPr lang="en-US" dirty="0"/>
                  <a:t> + … + </a:t>
                </a:r>
                <a:r>
                  <a:rPr lang="en-US" dirty="0" err="1"/>
                  <a:t>r</a:t>
                </a:r>
                <a:r>
                  <a:rPr lang="en-US" baseline="30000" dirty="0" err="1"/>
                  <a:t>n</a:t>
                </a:r>
                <a:r>
                  <a:rPr lang="en-US" baseline="30000" dirty="0"/>
                  <a:t> </a:t>
                </a:r>
                <a:r>
                  <a:rPr lang="en-US" dirty="0"/>
                  <a:t> + r</a:t>
                </a:r>
                <a:r>
                  <a:rPr lang="en-US" baseline="30000" dirty="0"/>
                  <a:t>n+1</a:t>
                </a:r>
              </a:p>
              <a:p>
                <a:pPr marL="0" indent="0">
                  <a:buNone/>
                </a:pPr>
                <a:r>
                  <a:rPr lang="en-US" dirty="0">
                    <a:solidFill>
                      <a:srgbClr val="FF0000"/>
                    </a:solidFill>
                  </a:rPr>
                  <a:t>What should we do now?</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B79E2571-DA50-4621-B538-0AD06AD75D6C}"/>
                  </a:ext>
                </a:extLst>
              </p:cNvPr>
              <p:cNvSpPr>
                <a:spLocks noGrp="1" noRot="1" noChangeAspect="1" noMove="1" noResize="1" noEditPoints="1" noAdjustHandles="1" noChangeArrowheads="1" noChangeShapeType="1" noTextEdit="1"/>
              </p:cNvSpPr>
              <p:nvPr>
                <p:ph idx="1"/>
              </p:nvPr>
            </p:nvSpPr>
            <p:spPr>
              <a:xfrm>
                <a:off x="230819" y="994300"/>
                <a:ext cx="11718525" cy="5557420"/>
              </a:xfrm>
              <a:blipFill>
                <a:blip r:embed="rId2"/>
                <a:stretch>
                  <a:fillRect l="-1093" t="-1754"/>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3E597D8-89B6-4DE6-A76C-555D64D4689A}"/>
              </a:ext>
            </a:extLst>
          </p:cNvPr>
          <p:cNvSpPr>
            <a:spLocks noGrp="1"/>
          </p:cNvSpPr>
          <p:nvPr>
            <p:ph type="sldNum" sz="quarter" idx="12"/>
          </p:nvPr>
        </p:nvSpPr>
        <p:spPr/>
        <p:txBody>
          <a:bodyPr/>
          <a:lstStyle/>
          <a:p>
            <a:fld id="{EB480566-E5A3-49BF-82EA-4C4B115FBFF6}" type="slidenum">
              <a:rPr lang="en-US" smtClean="0"/>
              <a:t>49</a:t>
            </a:fld>
            <a:endParaRPr lang="en-US"/>
          </a:p>
        </p:txBody>
      </p:sp>
    </p:spTree>
    <p:extLst>
      <p:ext uri="{BB962C8B-B14F-4D97-AF65-F5344CB8AC3E}">
        <p14:creationId xmlns:p14="http://schemas.microsoft.com/office/powerpoint/2010/main" val="2997865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143706" y="26296"/>
            <a:ext cx="11658599" cy="939800"/>
          </a:xfrm>
        </p:spPr>
        <p:txBody>
          <a:bodyPr/>
          <a:lstStyle/>
          <a:p>
            <a:r>
              <a:rPr lang="en-US" b="1" dirty="0">
                <a:solidFill>
                  <a:srgbClr val="FF0000"/>
                </a:solidFill>
              </a:rPr>
              <a:t>Factorial Function n!</a:t>
            </a:r>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43705" y="783924"/>
            <a:ext cx="11761249" cy="6047780"/>
          </a:xfrm>
        </p:spPr>
        <p:txBody>
          <a:bodyPr/>
          <a:lstStyle/>
          <a:p>
            <a:pPr marL="0" indent="0">
              <a:buNone/>
            </a:pPr>
            <a:r>
              <a:rPr lang="en-US" dirty="0"/>
              <a:t>One of the most useful functions in probability is the </a:t>
            </a:r>
            <a:r>
              <a:rPr lang="en-US" b="1" dirty="0">
                <a:solidFill>
                  <a:srgbClr val="FF0000"/>
                </a:solidFill>
              </a:rPr>
              <a:t>factorial function</a:t>
            </a:r>
            <a:r>
              <a:rPr lang="en-US" dirty="0"/>
              <a:t>. We denote the factorial of an integer n by writing </a:t>
            </a:r>
            <a:r>
              <a:rPr lang="en-US" b="1" dirty="0">
                <a:solidFill>
                  <a:srgbClr val="FF0000"/>
                </a:solidFill>
              </a:rPr>
              <a:t>n!</a:t>
            </a:r>
            <a:r>
              <a:rPr lang="en-US" dirty="0"/>
              <a:t> (so n followed by an exclamation point).</a:t>
            </a:r>
          </a:p>
          <a:p>
            <a:pPr marL="0" indent="0">
              <a:buNone/>
            </a:pPr>
            <a:endParaRPr lang="en-US" dirty="0"/>
          </a:p>
          <a:p>
            <a:pPr marL="0" indent="0">
              <a:buNone/>
            </a:pPr>
            <a:r>
              <a:rPr lang="en-US" dirty="0"/>
              <a:t>It has a nice meaning: n! is the number of ways to arrange n objects when order matters.</a:t>
            </a:r>
          </a:p>
          <a:p>
            <a:pPr marL="0" indent="0">
              <a:buNone/>
            </a:pPr>
            <a:endParaRPr lang="en-US" dirty="0"/>
          </a:p>
          <a:p>
            <a:pPr marL="0" indent="0">
              <a:buNone/>
            </a:pPr>
            <a:r>
              <a:rPr lang="en-US" dirty="0"/>
              <a:t>Thus if we want to order the elements of {a} there is just one way.</a:t>
            </a:r>
          </a:p>
          <a:p>
            <a:pPr marL="0" indent="0">
              <a:buNone/>
            </a:pPr>
            <a:r>
              <a:rPr lang="en-US" dirty="0"/>
              <a:t>If we want to order the elements of {</a:t>
            </a:r>
            <a:r>
              <a:rPr lang="en-US" dirty="0" err="1"/>
              <a:t>a,b</a:t>
            </a:r>
            <a:r>
              <a:rPr lang="en-US" dirty="0"/>
              <a:t>} there are two ways: ab and </a:t>
            </a:r>
            <a:r>
              <a:rPr lang="en-US" dirty="0" err="1"/>
              <a:t>ba</a:t>
            </a:r>
            <a:r>
              <a:rPr lang="en-US" dirty="0"/>
              <a:t>.</a:t>
            </a:r>
          </a:p>
          <a:p>
            <a:pPr marL="0" indent="0">
              <a:buNone/>
            </a:pPr>
            <a:r>
              <a:rPr lang="en-US" dirty="0"/>
              <a:t>If we want to order the elements of {</a:t>
            </a:r>
            <a:r>
              <a:rPr lang="en-US" dirty="0" err="1"/>
              <a:t>a,b,c</a:t>
            </a:r>
            <a:r>
              <a:rPr lang="en-US" dirty="0"/>
              <a:t>} there are six ways:</a:t>
            </a:r>
          </a:p>
          <a:p>
            <a:pPr marL="0" indent="0">
              <a:buNone/>
            </a:pPr>
            <a:r>
              <a:rPr lang="en-US" dirty="0"/>
              <a:t>	</a:t>
            </a:r>
            <a:r>
              <a:rPr lang="en-US" dirty="0" err="1"/>
              <a:t>abc</a:t>
            </a:r>
            <a:r>
              <a:rPr lang="en-US" dirty="0"/>
              <a:t>, </a:t>
            </a:r>
            <a:r>
              <a:rPr lang="en-US" dirty="0" err="1"/>
              <a:t>acb</a:t>
            </a:r>
            <a:r>
              <a:rPr lang="en-US" dirty="0"/>
              <a:t>, bac, </a:t>
            </a:r>
            <a:r>
              <a:rPr lang="en-US" dirty="0" err="1"/>
              <a:t>bca</a:t>
            </a:r>
            <a:r>
              <a:rPr lang="en-US" dirty="0"/>
              <a:t>, cab, </a:t>
            </a:r>
            <a:r>
              <a:rPr lang="en-US" dirty="0" err="1"/>
              <a:t>cba</a:t>
            </a:r>
            <a:r>
              <a:rPr lang="en-US" dirty="0"/>
              <a:t> (why did we list this way?)</a:t>
            </a:r>
          </a:p>
        </p:txBody>
      </p:sp>
      <p:pic>
        <p:nvPicPr>
          <p:cNvPr id="5" name="Picture 4">
            <a:extLst>
              <a:ext uri="{FF2B5EF4-FFF2-40B4-BE49-F238E27FC236}">
                <a16:creationId xmlns:a16="http://schemas.microsoft.com/office/drawing/2014/main" id="{F983DC5D-D59C-4F4F-9DF4-D125A624277B}"/>
              </a:ext>
            </a:extLst>
          </p:cNvPr>
          <p:cNvPicPr>
            <a:picLocks noChangeAspect="1"/>
          </p:cNvPicPr>
          <p:nvPr/>
        </p:nvPicPr>
        <p:blipFill>
          <a:blip r:embed="rId2"/>
          <a:stretch>
            <a:fillRect/>
          </a:stretch>
        </p:blipFill>
        <p:spPr>
          <a:xfrm>
            <a:off x="4820576" y="5883069"/>
            <a:ext cx="6172940" cy="843701"/>
          </a:xfrm>
          <a:prstGeom prst="rect">
            <a:avLst/>
          </a:prstGeom>
        </p:spPr>
      </p:pic>
      <p:sp>
        <p:nvSpPr>
          <p:cNvPr id="6" name="Slide Number Placeholder 5">
            <a:extLst>
              <a:ext uri="{FF2B5EF4-FFF2-40B4-BE49-F238E27FC236}">
                <a16:creationId xmlns:a16="http://schemas.microsoft.com/office/drawing/2014/main" id="{00E8FDF3-2671-46C6-8C6D-32ACFDE33255}"/>
              </a:ext>
            </a:extLst>
          </p:cNvPr>
          <p:cNvSpPr>
            <a:spLocks noGrp="1"/>
          </p:cNvSpPr>
          <p:nvPr>
            <p:ph type="sldNum" sz="quarter" idx="12"/>
          </p:nvPr>
        </p:nvSpPr>
        <p:spPr/>
        <p:txBody>
          <a:bodyPr/>
          <a:lstStyle/>
          <a:p>
            <a:fld id="{EB480566-E5A3-49BF-82EA-4C4B115FBFF6}" type="slidenum">
              <a:rPr lang="en-US" smtClean="0"/>
              <a:t>5</a:t>
            </a:fld>
            <a:endParaRPr lang="en-US"/>
          </a:p>
        </p:txBody>
      </p:sp>
    </p:spTree>
    <p:extLst>
      <p:ext uri="{BB962C8B-B14F-4D97-AF65-F5344CB8AC3E}">
        <p14:creationId xmlns:p14="http://schemas.microsoft.com/office/powerpoint/2010/main" val="24047755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242656" y="136526"/>
            <a:ext cx="10515600" cy="857774"/>
          </a:xfrm>
        </p:spPr>
        <p:txBody>
          <a:bodyPr/>
          <a:lstStyle/>
          <a:p>
            <a:r>
              <a:rPr lang="en-US" b="1" dirty="0">
                <a:solidFill>
                  <a:srgbClr val="FF0000"/>
                </a:solidFill>
              </a:rPr>
              <a:t>The Geometric Series Formula: Review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230819" y="994300"/>
                <a:ext cx="11718525" cy="5557420"/>
              </a:xfrm>
            </p:spPr>
            <p:txBody>
              <a:bodyPr/>
              <a:lstStyle/>
              <a:p>
                <a:pPr marL="0" indent="0">
                  <a:buNone/>
                </a:pPr>
                <a:r>
                  <a:rPr lang="en-US" dirty="0"/>
                  <a:t>The Geometric Series Formula is one of the most important in mathematics. It is one of the few sums we can evaluate exactly.</a:t>
                </a:r>
              </a:p>
              <a:p>
                <a:pPr marL="0" indent="0">
                  <a:buNone/>
                </a:pPr>
                <a:endParaRPr lang="en-US" dirty="0"/>
              </a:p>
              <a:p>
                <a:pPr marL="0" indent="0">
                  <a:buNone/>
                </a:pPr>
                <a:r>
                  <a:rPr lang="en-US" dirty="0"/>
                  <a:t>Lemma: If |r| &lt; 1 then 1 + r + r</a:t>
                </a:r>
                <a:r>
                  <a:rPr lang="en-US" baseline="30000" dirty="0"/>
                  <a:t>2</a:t>
                </a:r>
                <a:r>
                  <a:rPr lang="en-US" dirty="0"/>
                  <a:t> + r</a:t>
                </a:r>
                <a:r>
                  <a:rPr lang="en-US" baseline="30000" dirty="0"/>
                  <a:t>3 </a:t>
                </a:r>
                <a:r>
                  <a:rPr lang="en-US" dirty="0"/>
                  <a:t>+ r</a:t>
                </a:r>
                <a:r>
                  <a:rPr lang="en-US" baseline="30000" dirty="0"/>
                  <a:t>4</a:t>
                </a:r>
                <a:r>
                  <a:rPr lang="en-US" dirty="0"/>
                  <a:t> + … + </a:t>
                </a:r>
                <a:r>
                  <a:rPr lang="en-US" dirty="0" err="1"/>
                  <a:t>r</a:t>
                </a:r>
                <a:r>
                  <a:rPr lang="en-US" baseline="30000" dirty="0" err="1"/>
                  <a:t>n</a:t>
                </a:r>
                <a:r>
                  <a:rPr lang="en-US" baseline="30000" dirty="0"/>
                  <a:t>  </a:t>
                </a:r>
                <a:r>
                  <a:rPr lang="en-US" dirty="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1 −</m:t>
                        </m:r>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𝑛</m:t>
                            </m:r>
                            <m:r>
                              <a:rPr lang="en-US" i="1">
                                <a:latin typeface="Cambria Math" panose="02040503050406030204" pitchFamily="18" charset="0"/>
                              </a:rPr>
                              <m:t>+1</m:t>
                            </m:r>
                          </m:sup>
                        </m:sSup>
                      </m:num>
                      <m:den>
                        <m:r>
                          <a:rPr lang="en-US" b="0" i="1" smtClean="0">
                            <a:latin typeface="Cambria Math" panose="02040503050406030204" pitchFamily="18" charset="0"/>
                          </a:rPr>
                          <m:t>1−</m:t>
                        </m:r>
                        <m:r>
                          <a:rPr lang="en-US" b="0" i="1" smtClean="0">
                            <a:latin typeface="Cambria Math" panose="02040503050406030204" pitchFamily="18" charset="0"/>
                          </a:rPr>
                          <m:t>𝑟</m:t>
                        </m:r>
                      </m:den>
                    </m:f>
                    <m:r>
                      <a:rPr lang="en-US" b="0" i="1" smtClean="0">
                        <a:latin typeface="Cambria Math" panose="02040503050406030204" pitchFamily="18" charset="0"/>
                      </a:rPr>
                      <m:t>.</m:t>
                    </m:r>
                  </m:oMath>
                </a14:m>
                <a:endParaRPr lang="en-US" b="0" dirty="0"/>
              </a:p>
              <a:p>
                <a:pPr marL="0" indent="0">
                  <a:buNone/>
                </a:pPr>
                <a:r>
                  <a:rPr lang="en-US" dirty="0"/>
                  <a:t>Proof: Let S</a:t>
                </a:r>
                <a:r>
                  <a:rPr lang="en-US" baseline="-25000" dirty="0"/>
                  <a:t>n</a:t>
                </a:r>
                <a:r>
                  <a:rPr lang="en-US" dirty="0"/>
                  <a:t>  = 1 + r + r</a:t>
                </a:r>
                <a:r>
                  <a:rPr lang="en-US" baseline="30000" dirty="0"/>
                  <a:t>2</a:t>
                </a:r>
                <a:r>
                  <a:rPr lang="en-US" dirty="0"/>
                  <a:t> + r</a:t>
                </a:r>
                <a:r>
                  <a:rPr lang="en-US" baseline="30000" dirty="0"/>
                  <a:t>3 </a:t>
                </a:r>
                <a:r>
                  <a:rPr lang="en-US" dirty="0"/>
                  <a:t>+ r</a:t>
                </a:r>
                <a:r>
                  <a:rPr lang="en-US" baseline="30000" dirty="0"/>
                  <a:t>4</a:t>
                </a:r>
                <a:r>
                  <a:rPr lang="en-US" dirty="0"/>
                  <a:t> + … + </a:t>
                </a:r>
                <a:r>
                  <a:rPr lang="en-US" dirty="0" err="1"/>
                  <a:t>r</a:t>
                </a:r>
                <a:r>
                  <a:rPr lang="en-US" baseline="30000" dirty="0" err="1"/>
                  <a:t>n</a:t>
                </a:r>
                <a:r>
                  <a:rPr lang="en-US" baseline="30000" dirty="0"/>
                  <a:t> </a:t>
                </a:r>
              </a:p>
              <a:p>
                <a:pPr marL="0" indent="0">
                  <a:buNone/>
                </a:pPr>
                <a:r>
                  <a:rPr lang="en-US" b="0" dirty="0"/>
                  <a:t>Then       r S</a:t>
                </a:r>
                <a:r>
                  <a:rPr lang="en-US" b="0" baseline="-25000" dirty="0"/>
                  <a:t>n</a:t>
                </a:r>
                <a:r>
                  <a:rPr lang="en-US" b="0" dirty="0"/>
                  <a:t>  =       </a:t>
                </a:r>
                <a:r>
                  <a:rPr lang="en-US" dirty="0"/>
                  <a:t>r + r</a:t>
                </a:r>
                <a:r>
                  <a:rPr lang="en-US" baseline="30000" dirty="0"/>
                  <a:t>2</a:t>
                </a:r>
                <a:r>
                  <a:rPr lang="en-US" dirty="0"/>
                  <a:t> + r</a:t>
                </a:r>
                <a:r>
                  <a:rPr lang="en-US" baseline="30000" dirty="0"/>
                  <a:t>3 </a:t>
                </a:r>
                <a:r>
                  <a:rPr lang="en-US" dirty="0"/>
                  <a:t>+ r</a:t>
                </a:r>
                <a:r>
                  <a:rPr lang="en-US" baseline="30000" dirty="0"/>
                  <a:t>4</a:t>
                </a:r>
                <a:r>
                  <a:rPr lang="en-US" dirty="0"/>
                  <a:t> + … + </a:t>
                </a:r>
                <a:r>
                  <a:rPr lang="en-US" dirty="0" err="1"/>
                  <a:t>r</a:t>
                </a:r>
                <a:r>
                  <a:rPr lang="en-US" baseline="30000" dirty="0" err="1"/>
                  <a:t>n</a:t>
                </a:r>
                <a:r>
                  <a:rPr lang="en-US" baseline="30000" dirty="0"/>
                  <a:t> </a:t>
                </a:r>
                <a:r>
                  <a:rPr lang="en-US" dirty="0"/>
                  <a:t> + r</a:t>
                </a:r>
                <a:r>
                  <a:rPr lang="en-US" baseline="30000" dirty="0"/>
                  <a:t>n+1</a:t>
                </a:r>
              </a:p>
              <a:p>
                <a:pPr marL="0" indent="0">
                  <a:buNone/>
                </a:pPr>
                <a:r>
                  <a:rPr lang="en-US" dirty="0"/>
                  <a:t>Subtract: S</a:t>
                </a:r>
                <a:r>
                  <a:rPr lang="en-US" baseline="-25000" dirty="0"/>
                  <a:t>n </a:t>
                </a:r>
                <a:r>
                  <a:rPr lang="en-US" dirty="0"/>
                  <a:t>– r S</a:t>
                </a:r>
                <a:r>
                  <a:rPr lang="en-US" baseline="-25000" dirty="0"/>
                  <a:t>n</a:t>
                </a:r>
                <a:r>
                  <a:rPr lang="en-US" dirty="0"/>
                  <a:t> = 1 – r</a:t>
                </a:r>
                <a:r>
                  <a:rPr lang="en-US" baseline="30000" dirty="0"/>
                  <a:t>n+1</a:t>
                </a:r>
                <a:r>
                  <a:rPr lang="en-US" dirty="0"/>
                  <a:t>, </a:t>
                </a:r>
              </a:p>
              <a:p>
                <a:pPr marL="0" indent="0">
                  <a:buNone/>
                </a:pPr>
                <a:r>
                  <a:rPr lang="en-US" dirty="0"/>
                  <a:t>So (1-r) S</a:t>
                </a:r>
                <a:r>
                  <a:rPr lang="en-US" baseline="-25000" dirty="0"/>
                  <a:t>n</a:t>
                </a:r>
                <a:r>
                  <a:rPr lang="en-US" dirty="0"/>
                  <a:t>  = 1 – r</a:t>
                </a:r>
                <a:r>
                  <a:rPr lang="en-US" baseline="30000" dirty="0"/>
                  <a:t>n+1</a:t>
                </a:r>
                <a:r>
                  <a:rPr lang="en-US" dirty="0"/>
                  <a:t>,  or S</a:t>
                </a:r>
                <a:r>
                  <a:rPr lang="en-US" baseline="-25000" dirty="0"/>
                  <a:t>n</a:t>
                </a: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B79E2571-DA50-4621-B538-0AD06AD75D6C}"/>
                  </a:ext>
                </a:extLst>
              </p:cNvPr>
              <p:cNvSpPr>
                <a:spLocks noGrp="1" noRot="1" noChangeAspect="1" noMove="1" noResize="1" noEditPoints="1" noAdjustHandles="1" noChangeArrowheads="1" noChangeShapeType="1" noTextEdit="1"/>
              </p:cNvSpPr>
              <p:nvPr>
                <p:ph idx="1"/>
              </p:nvPr>
            </p:nvSpPr>
            <p:spPr>
              <a:xfrm>
                <a:off x="230819" y="994300"/>
                <a:ext cx="11718525" cy="5557420"/>
              </a:xfrm>
              <a:blipFill>
                <a:blip r:embed="rId2"/>
                <a:stretch>
                  <a:fillRect l="-1093" t="-1754"/>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E29B1821-7BD6-4687-8869-279E78CEEAF2}"/>
              </a:ext>
            </a:extLst>
          </p:cNvPr>
          <p:cNvSpPr>
            <a:spLocks noGrp="1"/>
          </p:cNvSpPr>
          <p:nvPr>
            <p:ph type="sldNum" sz="quarter" idx="12"/>
          </p:nvPr>
        </p:nvSpPr>
        <p:spPr/>
        <p:txBody>
          <a:bodyPr/>
          <a:lstStyle/>
          <a:p>
            <a:fld id="{EB480566-E5A3-49BF-82EA-4C4B115FBFF6}" type="slidenum">
              <a:rPr lang="en-US" smtClean="0"/>
              <a:t>50</a:t>
            </a:fld>
            <a:endParaRPr lang="en-US"/>
          </a:p>
        </p:txBody>
      </p:sp>
    </p:spTree>
    <p:extLst>
      <p:ext uri="{BB962C8B-B14F-4D97-AF65-F5344CB8AC3E}">
        <p14:creationId xmlns:p14="http://schemas.microsoft.com/office/powerpoint/2010/main" val="23269785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242656" y="136526"/>
            <a:ext cx="10515600" cy="857774"/>
          </a:xfrm>
        </p:spPr>
        <p:txBody>
          <a:bodyPr/>
          <a:lstStyle/>
          <a:p>
            <a:r>
              <a:rPr lang="en-US" b="1" dirty="0">
                <a:solidFill>
                  <a:srgbClr val="FF0000"/>
                </a:solidFill>
              </a:rPr>
              <a:t>The Geometric Series Formula: Review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230819" y="994300"/>
                <a:ext cx="11718525" cy="5557420"/>
              </a:xfrm>
            </p:spPr>
            <p:txBody>
              <a:bodyPr/>
              <a:lstStyle/>
              <a:p>
                <a:pPr marL="0" indent="0">
                  <a:buNone/>
                </a:pPr>
                <a:r>
                  <a:rPr lang="en-US" dirty="0"/>
                  <a:t>The Geometric Series Formula is one of the most important in mathematics. It is one of the few sums we can evaluate exactly.</a:t>
                </a:r>
              </a:p>
              <a:p>
                <a:pPr marL="0" indent="0">
                  <a:buNone/>
                </a:pPr>
                <a:endParaRPr lang="en-US" dirty="0"/>
              </a:p>
              <a:p>
                <a:pPr marL="0" indent="0">
                  <a:buNone/>
                </a:pPr>
                <a:r>
                  <a:rPr lang="en-US" dirty="0"/>
                  <a:t>Lemma: If |r| &lt; 1 then 1 + r + r</a:t>
                </a:r>
                <a:r>
                  <a:rPr lang="en-US" baseline="30000" dirty="0"/>
                  <a:t>2</a:t>
                </a:r>
                <a:r>
                  <a:rPr lang="en-US" dirty="0"/>
                  <a:t> + r</a:t>
                </a:r>
                <a:r>
                  <a:rPr lang="en-US" baseline="30000" dirty="0"/>
                  <a:t>3 </a:t>
                </a:r>
                <a:r>
                  <a:rPr lang="en-US" dirty="0"/>
                  <a:t>+ r</a:t>
                </a:r>
                <a:r>
                  <a:rPr lang="en-US" baseline="30000" dirty="0"/>
                  <a:t>4</a:t>
                </a:r>
                <a:r>
                  <a:rPr lang="en-US" dirty="0"/>
                  <a:t> + … + </a:t>
                </a:r>
                <a:r>
                  <a:rPr lang="en-US" dirty="0" err="1"/>
                  <a:t>r</a:t>
                </a:r>
                <a:r>
                  <a:rPr lang="en-US" baseline="30000" dirty="0" err="1"/>
                  <a:t>n</a:t>
                </a:r>
                <a:r>
                  <a:rPr lang="en-US" baseline="30000" dirty="0"/>
                  <a:t>  </a:t>
                </a:r>
                <a:r>
                  <a:rPr lang="en-US" dirty="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1 −</m:t>
                        </m:r>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𝑛</m:t>
                            </m:r>
                            <m:r>
                              <a:rPr lang="en-US" i="1">
                                <a:latin typeface="Cambria Math" panose="02040503050406030204" pitchFamily="18" charset="0"/>
                              </a:rPr>
                              <m:t>+1</m:t>
                            </m:r>
                          </m:sup>
                        </m:sSup>
                      </m:num>
                      <m:den>
                        <m:r>
                          <a:rPr lang="en-US" b="0" i="1" smtClean="0">
                            <a:latin typeface="Cambria Math" panose="02040503050406030204" pitchFamily="18" charset="0"/>
                          </a:rPr>
                          <m:t>1−</m:t>
                        </m:r>
                        <m:r>
                          <a:rPr lang="en-US" b="0" i="1" smtClean="0">
                            <a:latin typeface="Cambria Math" panose="02040503050406030204" pitchFamily="18" charset="0"/>
                          </a:rPr>
                          <m:t>𝑟</m:t>
                        </m:r>
                      </m:den>
                    </m:f>
                    <m:r>
                      <a:rPr lang="en-US" b="0" i="1" smtClean="0">
                        <a:latin typeface="Cambria Math" panose="02040503050406030204" pitchFamily="18" charset="0"/>
                      </a:rPr>
                      <m:t>.</m:t>
                    </m:r>
                  </m:oMath>
                </a14:m>
                <a:endParaRPr lang="en-US" b="0" dirty="0"/>
              </a:p>
              <a:p>
                <a:pPr marL="0" indent="0">
                  <a:buNone/>
                </a:pPr>
                <a:r>
                  <a:rPr lang="en-US" dirty="0"/>
                  <a:t>Proof: Let S</a:t>
                </a:r>
                <a:r>
                  <a:rPr lang="en-US" baseline="-25000" dirty="0"/>
                  <a:t>n</a:t>
                </a:r>
                <a:r>
                  <a:rPr lang="en-US" dirty="0"/>
                  <a:t>  = 1 + r + r</a:t>
                </a:r>
                <a:r>
                  <a:rPr lang="en-US" baseline="30000" dirty="0"/>
                  <a:t>2</a:t>
                </a:r>
                <a:r>
                  <a:rPr lang="en-US" dirty="0"/>
                  <a:t> + r</a:t>
                </a:r>
                <a:r>
                  <a:rPr lang="en-US" baseline="30000" dirty="0"/>
                  <a:t>3 </a:t>
                </a:r>
                <a:r>
                  <a:rPr lang="en-US" dirty="0"/>
                  <a:t>+ r</a:t>
                </a:r>
                <a:r>
                  <a:rPr lang="en-US" baseline="30000" dirty="0"/>
                  <a:t>4</a:t>
                </a:r>
                <a:r>
                  <a:rPr lang="en-US" dirty="0"/>
                  <a:t> + … + </a:t>
                </a:r>
                <a:r>
                  <a:rPr lang="en-US" dirty="0" err="1"/>
                  <a:t>r</a:t>
                </a:r>
                <a:r>
                  <a:rPr lang="en-US" baseline="30000" dirty="0" err="1"/>
                  <a:t>n</a:t>
                </a:r>
                <a:r>
                  <a:rPr lang="en-US" baseline="30000" dirty="0"/>
                  <a:t> </a:t>
                </a:r>
              </a:p>
              <a:p>
                <a:pPr marL="0" indent="0">
                  <a:buNone/>
                </a:pPr>
                <a:r>
                  <a:rPr lang="en-US" b="0" dirty="0"/>
                  <a:t>Then       r S</a:t>
                </a:r>
                <a:r>
                  <a:rPr lang="en-US" b="0" baseline="-25000" dirty="0"/>
                  <a:t>n</a:t>
                </a:r>
                <a:r>
                  <a:rPr lang="en-US" b="0" dirty="0"/>
                  <a:t>  =       </a:t>
                </a:r>
                <a:r>
                  <a:rPr lang="en-US" dirty="0"/>
                  <a:t>r + r</a:t>
                </a:r>
                <a:r>
                  <a:rPr lang="en-US" baseline="30000" dirty="0"/>
                  <a:t>2</a:t>
                </a:r>
                <a:r>
                  <a:rPr lang="en-US" dirty="0"/>
                  <a:t> + r</a:t>
                </a:r>
                <a:r>
                  <a:rPr lang="en-US" baseline="30000" dirty="0"/>
                  <a:t>3 </a:t>
                </a:r>
                <a:r>
                  <a:rPr lang="en-US" dirty="0"/>
                  <a:t>+ r</a:t>
                </a:r>
                <a:r>
                  <a:rPr lang="en-US" baseline="30000" dirty="0"/>
                  <a:t>4</a:t>
                </a:r>
                <a:r>
                  <a:rPr lang="en-US" dirty="0"/>
                  <a:t> + … + </a:t>
                </a:r>
                <a:r>
                  <a:rPr lang="en-US" dirty="0" err="1"/>
                  <a:t>r</a:t>
                </a:r>
                <a:r>
                  <a:rPr lang="en-US" baseline="30000" dirty="0" err="1"/>
                  <a:t>n</a:t>
                </a:r>
                <a:r>
                  <a:rPr lang="en-US" baseline="30000" dirty="0"/>
                  <a:t> </a:t>
                </a:r>
                <a:r>
                  <a:rPr lang="en-US" dirty="0"/>
                  <a:t> + r</a:t>
                </a:r>
                <a:r>
                  <a:rPr lang="en-US" baseline="30000" dirty="0"/>
                  <a:t>n+1</a:t>
                </a:r>
              </a:p>
              <a:p>
                <a:pPr marL="0" indent="0">
                  <a:buNone/>
                </a:pPr>
                <a:r>
                  <a:rPr lang="en-US" dirty="0"/>
                  <a:t>Subtract: S</a:t>
                </a:r>
                <a:r>
                  <a:rPr lang="en-US" baseline="-25000" dirty="0"/>
                  <a:t>n </a:t>
                </a:r>
                <a:r>
                  <a:rPr lang="en-US" dirty="0"/>
                  <a:t>– r S</a:t>
                </a:r>
                <a:r>
                  <a:rPr lang="en-US" baseline="-25000" dirty="0"/>
                  <a:t>n</a:t>
                </a:r>
                <a:r>
                  <a:rPr lang="en-US" dirty="0"/>
                  <a:t> = 1 – r</a:t>
                </a:r>
                <a:r>
                  <a:rPr lang="en-US" baseline="30000" dirty="0"/>
                  <a:t>n+1</a:t>
                </a:r>
                <a:r>
                  <a:rPr lang="en-US" dirty="0"/>
                  <a:t>, </a:t>
                </a:r>
              </a:p>
              <a:p>
                <a:pPr marL="0" indent="0">
                  <a:buNone/>
                </a:pPr>
                <a:r>
                  <a:rPr lang="en-US" dirty="0"/>
                  <a:t>So (1-r) S</a:t>
                </a:r>
                <a:r>
                  <a:rPr lang="en-US" baseline="-25000" dirty="0"/>
                  <a:t>n</a:t>
                </a:r>
                <a:r>
                  <a:rPr lang="en-US" dirty="0"/>
                  <a:t>  = 1 – r</a:t>
                </a:r>
                <a:r>
                  <a:rPr lang="en-US" baseline="30000" dirty="0"/>
                  <a:t>n+1</a:t>
                </a:r>
                <a:r>
                  <a:rPr lang="en-US" dirty="0"/>
                  <a:t>,  or S</a:t>
                </a:r>
                <a:r>
                  <a:rPr lang="en-US" baseline="-25000" dirty="0"/>
                  <a:t>n</a:t>
                </a:r>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1 −</m:t>
                        </m:r>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𝑛</m:t>
                            </m:r>
                            <m:r>
                              <a:rPr lang="en-US" i="1">
                                <a:latin typeface="Cambria Math" panose="02040503050406030204" pitchFamily="18" charset="0"/>
                              </a:rPr>
                              <m:t>+1</m:t>
                            </m:r>
                          </m:sup>
                        </m:sSup>
                      </m:num>
                      <m:den>
                        <m:r>
                          <a:rPr lang="en-US" i="1">
                            <a:latin typeface="Cambria Math" panose="02040503050406030204" pitchFamily="18" charset="0"/>
                          </a:rPr>
                          <m:t>1−</m:t>
                        </m:r>
                        <m:r>
                          <a:rPr lang="en-US" i="1">
                            <a:latin typeface="Cambria Math" panose="02040503050406030204" pitchFamily="18" charset="0"/>
                          </a:rPr>
                          <m:t>𝑟</m:t>
                        </m:r>
                      </m:den>
                    </m:f>
                  </m:oMath>
                </a14:m>
                <a:r>
                  <a:rPr lang="en-US" dirty="0"/>
                  <a:t>.</a:t>
                </a:r>
              </a:p>
              <a:p>
                <a:pPr marL="0" indent="0">
                  <a:buNone/>
                </a:pPr>
                <a:r>
                  <a:rPr lang="en-US" dirty="0"/>
                  <a:t>If we let n go to infinity, we see r</a:t>
                </a:r>
                <a:r>
                  <a:rPr lang="en-US" baseline="30000" dirty="0"/>
                  <a:t>n+1</a:t>
                </a:r>
                <a:r>
                  <a:rPr lang="en-US" dirty="0"/>
                  <a:t> goes to</a:t>
                </a:r>
                <a:endParaRPr lang="en-US" b="0"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B79E2571-DA50-4621-B538-0AD06AD75D6C}"/>
                  </a:ext>
                </a:extLst>
              </p:cNvPr>
              <p:cNvSpPr>
                <a:spLocks noGrp="1" noRot="1" noChangeAspect="1" noMove="1" noResize="1" noEditPoints="1" noAdjustHandles="1" noChangeArrowheads="1" noChangeShapeType="1" noTextEdit="1"/>
              </p:cNvSpPr>
              <p:nvPr>
                <p:ph idx="1"/>
              </p:nvPr>
            </p:nvSpPr>
            <p:spPr>
              <a:xfrm>
                <a:off x="230819" y="994300"/>
                <a:ext cx="11718525" cy="5557420"/>
              </a:xfrm>
              <a:blipFill>
                <a:blip r:embed="rId2"/>
                <a:stretch>
                  <a:fillRect l="-1093" t="-1754"/>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2103C3D6-2015-40F8-A481-3A43846DE493}"/>
              </a:ext>
            </a:extLst>
          </p:cNvPr>
          <p:cNvSpPr>
            <a:spLocks noGrp="1"/>
          </p:cNvSpPr>
          <p:nvPr>
            <p:ph type="sldNum" sz="quarter" idx="12"/>
          </p:nvPr>
        </p:nvSpPr>
        <p:spPr/>
        <p:txBody>
          <a:bodyPr/>
          <a:lstStyle/>
          <a:p>
            <a:fld id="{EB480566-E5A3-49BF-82EA-4C4B115FBFF6}" type="slidenum">
              <a:rPr lang="en-US" smtClean="0"/>
              <a:t>51</a:t>
            </a:fld>
            <a:endParaRPr lang="en-US"/>
          </a:p>
        </p:txBody>
      </p:sp>
    </p:spTree>
    <p:extLst>
      <p:ext uri="{BB962C8B-B14F-4D97-AF65-F5344CB8AC3E}">
        <p14:creationId xmlns:p14="http://schemas.microsoft.com/office/powerpoint/2010/main" val="3339376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242656" y="136526"/>
            <a:ext cx="10515600" cy="857774"/>
          </a:xfrm>
        </p:spPr>
        <p:txBody>
          <a:bodyPr/>
          <a:lstStyle/>
          <a:p>
            <a:r>
              <a:rPr lang="en-US" b="1" dirty="0">
                <a:solidFill>
                  <a:srgbClr val="FF0000"/>
                </a:solidFill>
              </a:rPr>
              <a:t>The Geometric Series Formula: Review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230819" y="994300"/>
                <a:ext cx="11718525" cy="5557420"/>
              </a:xfrm>
            </p:spPr>
            <p:txBody>
              <a:bodyPr/>
              <a:lstStyle/>
              <a:p>
                <a:pPr marL="0" indent="0">
                  <a:buNone/>
                </a:pPr>
                <a:r>
                  <a:rPr lang="en-US" dirty="0"/>
                  <a:t>The Geometric Series Formula is one of the most important in mathematics. It is one of the few sums we can evaluate exactly.</a:t>
                </a:r>
              </a:p>
              <a:p>
                <a:pPr marL="0" indent="0">
                  <a:buNone/>
                </a:pPr>
                <a:endParaRPr lang="en-US" dirty="0"/>
              </a:p>
              <a:p>
                <a:pPr marL="0" indent="0">
                  <a:buNone/>
                </a:pPr>
                <a:r>
                  <a:rPr lang="en-US" dirty="0"/>
                  <a:t>Lemma: If |r| &lt; 1 then 1 + r + r</a:t>
                </a:r>
                <a:r>
                  <a:rPr lang="en-US" baseline="30000" dirty="0"/>
                  <a:t>2</a:t>
                </a:r>
                <a:r>
                  <a:rPr lang="en-US" dirty="0"/>
                  <a:t> + r</a:t>
                </a:r>
                <a:r>
                  <a:rPr lang="en-US" baseline="30000" dirty="0"/>
                  <a:t>3 </a:t>
                </a:r>
                <a:r>
                  <a:rPr lang="en-US" dirty="0"/>
                  <a:t>+ r</a:t>
                </a:r>
                <a:r>
                  <a:rPr lang="en-US" baseline="30000" dirty="0"/>
                  <a:t>4</a:t>
                </a:r>
                <a:r>
                  <a:rPr lang="en-US" dirty="0"/>
                  <a:t> + … + </a:t>
                </a:r>
                <a:r>
                  <a:rPr lang="en-US" dirty="0" err="1"/>
                  <a:t>r</a:t>
                </a:r>
                <a:r>
                  <a:rPr lang="en-US" baseline="30000" dirty="0" err="1"/>
                  <a:t>n</a:t>
                </a:r>
                <a:r>
                  <a:rPr lang="en-US" baseline="30000" dirty="0"/>
                  <a:t>  </a:t>
                </a:r>
                <a:r>
                  <a:rPr lang="en-US" dirty="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1 −</m:t>
                        </m:r>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𝑛</m:t>
                            </m:r>
                            <m:r>
                              <a:rPr lang="en-US" i="1">
                                <a:latin typeface="Cambria Math" panose="02040503050406030204" pitchFamily="18" charset="0"/>
                              </a:rPr>
                              <m:t>+1</m:t>
                            </m:r>
                          </m:sup>
                        </m:sSup>
                      </m:num>
                      <m:den>
                        <m:r>
                          <a:rPr lang="en-US" b="0" i="1" smtClean="0">
                            <a:latin typeface="Cambria Math" panose="02040503050406030204" pitchFamily="18" charset="0"/>
                          </a:rPr>
                          <m:t>1−</m:t>
                        </m:r>
                        <m:r>
                          <a:rPr lang="en-US" b="0" i="1" smtClean="0">
                            <a:latin typeface="Cambria Math" panose="02040503050406030204" pitchFamily="18" charset="0"/>
                          </a:rPr>
                          <m:t>𝑟</m:t>
                        </m:r>
                      </m:den>
                    </m:f>
                    <m:r>
                      <a:rPr lang="en-US" b="0" i="1" smtClean="0">
                        <a:latin typeface="Cambria Math" panose="02040503050406030204" pitchFamily="18" charset="0"/>
                      </a:rPr>
                      <m:t>.</m:t>
                    </m:r>
                  </m:oMath>
                </a14:m>
                <a:endParaRPr lang="en-US" b="0" dirty="0"/>
              </a:p>
              <a:p>
                <a:pPr marL="0" indent="0">
                  <a:buNone/>
                </a:pPr>
                <a:r>
                  <a:rPr lang="en-US" dirty="0"/>
                  <a:t>Proof: Let S</a:t>
                </a:r>
                <a:r>
                  <a:rPr lang="en-US" baseline="-25000" dirty="0"/>
                  <a:t>n</a:t>
                </a:r>
                <a:r>
                  <a:rPr lang="en-US" dirty="0"/>
                  <a:t>  = 1 + r + r</a:t>
                </a:r>
                <a:r>
                  <a:rPr lang="en-US" baseline="30000" dirty="0"/>
                  <a:t>2</a:t>
                </a:r>
                <a:r>
                  <a:rPr lang="en-US" dirty="0"/>
                  <a:t> + r</a:t>
                </a:r>
                <a:r>
                  <a:rPr lang="en-US" baseline="30000" dirty="0"/>
                  <a:t>3 </a:t>
                </a:r>
                <a:r>
                  <a:rPr lang="en-US" dirty="0"/>
                  <a:t>+ r</a:t>
                </a:r>
                <a:r>
                  <a:rPr lang="en-US" baseline="30000" dirty="0"/>
                  <a:t>4</a:t>
                </a:r>
                <a:r>
                  <a:rPr lang="en-US" dirty="0"/>
                  <a:t> + … + </a:t>
                </a:r>
                <a:r>
                  <a:rPr lang="en-US" dirty="0" err="1"/>
                  <a:t>r</a:t>
                </a:r>
                <a:r>
                  <a:rPr lang="en-US" baseline="30000" dirty="0" err="1"/>
                  <a:t>n</a:t>
                </a:r>
                <a:r>
                  <a:rPr lang="en-US" baseline="30000" dirty="0"/>
                  <a:t> </a:t>
                </a:r>
              </a:p>
              <a:p>
                <a:pPr marL="0" indent="0">
                  <a:buNone/>
                </a:pPr>
                <a:r>
                  <a:rPr lang="en-US" b="0" dirty="0"/>
                  <a:t>Then       r S</a:t>
                </a:r>
                <a:r>
                  <a:rPr lang="en-US" b="0" baseline="-25000" dirty="0"/>
                  <a:t>n</a:t>
                </a:r>
                <a:r>
                  <a:rPr lang="en-US" b="0" dirty="0"/>
                  <a:t>  =       </a:t>
                </a:r>
                <a:r>
                  <a:rPr lang="en-US" dirty="0"/>
                  <a:t>r + r</a:t>
                </a:r>
                <a:r>
                  <a:rPr lang="en-US" baseline="30000" dirty="0"/>
                  <a:t>2</a:t>
                </a:r>
                <a:r>
                  <a:rPr lang="en-US" dirty="0"/>
                  <a:t> + r</a:t>
                </a:r>
                <a:r>
                  <a:rPr lang="en-US" baseline="30000" dirty="0"/>
                  <a:t>3 </a:t>
                </a:r>
                <a:r>
                  <a:rPr lang="en-US" dirty="0"/>
                  <a:t>+ r</a:t>
                </a:r>
                <a:r>
                  <a:rPr lang="en-US" baseline="30000" dirty="0"/>
                  <a:t>4</a:t>
                </a:r>
                <a:r>
                  <a:rPr lang="en-US" dirty="0"/>
                  <a:t> + … + </a:t>
                </a:r>
                <a:r>
                  <a:rPr lang="en-US" dirty="0" err="1"/>
                  <a:t>r</a:t>
                </a:r>
                <a:r>
                  <a:rPr lang="en-US" baseline="30000" dirty="0" err="1"/>
                  <a:t>n</a:t>
                </a:r>
                <a:r>
                  <a:rPr lang="en-US" baseline="30000" dirty="0"/>
                  <a:t> </a:t>
                </a:r>
                <a:r>
                  <a:rPr lang="en-US" dirty="0"/>
                  <a:t> + r</a:t>
                </a:r>
                <a:r>
                  <a:rPr lang="en-US" baseline="30000" dirty="0"/>
                  <a:t>n+1</a:t>
                </a:r>
              </a:p>
              <a:p>
                <a:pPr marL="0" indent="0">
                  <a:buNone/>
                </a:pPr>
                <a:r>
                  <a:rPr lang="en-US" dirty="0"/>
                  <a:t>Subtract: S</a:t>
                </a:r>
                <a:r>
                  <a:rPr lang="en-US" baseline="-25000" dirty="0"/>
                  <a:t>n </a:t>
                </a:r>
                <a:r>
                  <a:rPr lang="en-US" dirty="0"/>
                  <a:t>– r S</a:t>
                </a:r>
                <a:r>
                  <a:rPr lang="en-US" baseline="-25000" dirty="0"/>
                  <a:t>n</a:t>
                </a:r>
                <a:r>
                  <a:rPr lang="en-US" dirty="0"/>
                  <a:t> = 1 – r</a:t>
                </a:r>
                <a:r>
                  <a:rPr lang="en-US" baseline="30000" dirty="0"/>
                  <a:t>n+1</a:t>
                </a:r>
                <a:r>
                  <a:rPr lang="en-US" dirty="0"/>
                  <a:t>, </a:t>
                </a:r>
              </a:p>
              <a:p>
                <a:pPr marL="0" indent="0">
                  <a:buNone/>
                </a:pPr>
                <a:r>
                  <a:rPr lang="en-US" dirty="0"/>
                  <a:t>So (1-r) S</a:t>
                </a:r>
                <a:r>
                  <a:rPr lang="en-US" baseline="-25000" dirty="0"/>
                  <a:t>n</a:t>
                </a:r>
                <a:r>
                  <a:rPr lang="en-US" dirty="0"/>
                  <a:t>  = 1 – r</a:t>
                </a:r>
                <a:r>
                  <a:rPr lang="en-US" baseline="30000" dirty="0"/>
                  <a:t>n+1</a:t>
                </a:r>
                <a:r>
                  <a:rPr lang="en-US" dirty="0"/>
                  <a:t>,  or S</a:t>
                </a:r>
                <a:r>
                  <a:rPr lang="en-US" baseline="-25000" dirty="0"/>
                  <a:t>n</a:t>
                </a:r>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1 −</m:t>
                        </m:r>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𝑛</m:t>
                            </m:r>
                            <m:r>
                              <a:rPr lang="en-US" i="1">
                                <a:latin typeface="Cambria Math" panose="02040503050406030204" pitchFamily="18" charset="0"/>
                              </a:rPr>
                              <m:t>+1</m:t>
                            </m:r>
                          </m:sup>
                        </m:sSup>
                      </m:num>
                      <m:den>
                        <m:r>
                          <a:rPr lang="en-US" i="1">
                            <a:latin typeface="Cambria Math" panose="02040503050406030204" pitchFamily="18" charset="0"/>
                          </a:rPr>
                          <m:t>1−</m:t>
                        </m:r>
                        <m:r>
                          <a:rPr lang="en-US" i="1">
                            <a:latin typeface="Cambria Math" panose="02040503050406030204" pitchFamily="18" charset="0"/>
                          </a:rPr>
                          <m:t>𝑟</m:t>
                        </m:r>
                      </m:den>
                    </m:f>
                  </m:oMath>
                </a14:m>
                <a:r>
                  <a:rPr lang="en-US" dirty="0"/>
                  <a:t>.</a:t>
                </a:r>
              </a:p>
              <a:p>
                <a:pPr marL="0" indent="0">
                  <a:buNone/>
                </a:pPr>
                <a:r>
                  <a:rPr lang="en-US" dirty="0"/>
                  <a:t>If we let n go to infinity, we see r</a:t>
                </a:r>
                <a:r>
                  <a:rPr lang="en-US" baseline="30000" dirty="0"/>
                  <a:t>n+1</a:t>
                </a:r>
                <a:r>
                  <a:rPr lang="en-US" dirty="0"/>
                  <a:t> goes to 0, so we get the infinite sum is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1 </m:t>
                        </m:r>
                      </m:num>
                      <m:den>
                        <m:r>
                          <a:rPr lang="en-US" i="1">
                            <a:latin typeface="Cambria Math" panose="02040503050406030204" pitchFamily="18" charset="0"/>
                          </a:rPr>
                          <m:t>1−</m:t>
                        </m:r>
                        <m:r>
                          <a:rPr lang="en-US" i="1">
                            <a:latin typeface="Cambria Math" panose="02040503050406030204" pitchFamily="18" charset="0"/>
                          </a:rPr>
                          <m:t>𝑟</m:t>
                        </m:r>
                      </m:den>
                    </m:f>
                  </m:oMath>
                </a14:m>
                <a:r>
                  <a:rPr lang="en-US" dirty="0"/>
                  <a:t>. </a:t>
                </a:r>
                <a:endParaRPr lang="en-US" b="0"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B79E2571-DA50-4621-B538-0AD06AD75D6C}"/>
                  </a:ext>
                </a:extLst>
              </p:cNvPr>
              <p:cNvSpPr>
                <a:spLocks noGrp="1" noRot="1" noChangeAspect="1" noMove="1" noResize="1" noEditPoints="1" noAdjustHandles="1" noChangeArrowheads="1" noChangeShapeType="1" noTextEdit="1"/>
              </p:cNvSpPr>
              <p:nvPr>
                <p:ph idx="1"/>
              </p:nvPr>
            </p:nvSpPr>
            <p:spPr>
              <a:xfrm>
                <a:off x="230819" y="994300"/>
                <a:ext cx="11718525" cy="5557420"/>
              </a:xfrm>
              <a:blipFill>
                <a:blip r:embed="rId2"/>
                <a:stretch>
                  <a:fillRect l="-1093" t="-1754" r="-364"/>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806F9271-12C4-46BB-82B8-282786362C77}"/>
              </a:ext>
            </a:extLst>
          </p:cNvPr>
          <p:cNvSpPr>
            <a:spLocks noGrp="1"/>
          </p:cNvSpPr>
          <p:nvPr>
            <p:ph type="sldNum" sz="quarter" idx="12"/>
          </p:nvPr>
        </p:nvSpPr>
        <p:spPr/>
        <p:txBody>
          <a:bodyPr/>
          <a:lstStyle/>
          <a:p>
            <a:fld id="{EB480566-E5A3-49BF-82EA-4C4B115FBFF6}" type="slidenum">
              <a:rPr lang="en-US" smtClean="0"/>
              <a:t>52</a:t>
            </a:fld>
            <a:endParaRPr lang="en-US"/>
          </a:p>
        </p:txBody>
      </p:sp>
    </p:spTree>
    <p:extLst>
      <p:ext uri="{BB962C8B-B14F-4D97-AF65-F5344CB8AC3E}">
        <p14:creationId xmlns:p14="http://schemas.microsoft.com/office/powerpoint/2010/main" val="18097941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242656" y="136526"/>
            <a:ext cx="10515600" cy="857774"/>
          </a:xfrm>
        </p:spPr>
        <p:txBody>
          <a:bodyPr/>
          <a:lstStyle/>
          <a:p>
            <a:r>
              <a:rPr lang="en-US" b="1" dirty="0"/>
              <a:t>The Darth Vader Problem</a:t>
            </a:r>
          </a:p>
        </p:txBody>
      </p:sp>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230819" y="994300"/>
            <a:ext cx="11718525" cy="5557420"/>
          </a:xfrm>
        </p:spPr>
        <p:txBody>
          <a:bodyPr/>
          <a:lstStyle/>
          <a:p>
            <a:pPr marL="0" indent="0">
              <a:buNone/>
            </a:pPr>
            <a:r>
              <a:rPr lang="en-US" dirty="0"/>
              <a:t>Only the Emperor is less forgiving than Darth Vader; one mistake and you are dead! No one seems to fail him twice….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If your probability of failing him on a task is p, how many tasks till you die?</a:t>
            </a:r>
          </a:p>
          <a:p>
            <a:pPr marL="0" indent="0">
              <a:buNone/>
            </a:pPr>
            <a:endParaRPr lang="en-US" dirty="0"/>
          </a:p>
          <a:p>
            <a:pPr marL="0" indent="0">
              <a:buNone/>
            </a:pPr>
            <a:endParaRPr lang="en-US" dirty="0"/>
          </a:p>
          <a:p>
            <a:pPr marL="0" indent="0">
              <a:buNone/>
            </a:pPr>
            <a:endParaRPr lang="en-US" dirty="0"/>
          </a:p>
        </p:txBody>
      </p:sp>
      <p:pic>
        <p:nvPicPr>
          <p:cNvPr id="5" name="Picture 4" descr="The Value of Failure">
            <a:extLst>
              <a:ext uri="{FF2B5EF4-FFF2-40B4-BE49-F238E27FC236}">
                <a16:creationId xmlns:a16="http://schemas.microsoft.com/office/drawing/2014/main" id="{7FA9C0AC-AA0F-4047-8817-B15702BA73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914" y="1852074"/>
            <a:ext cx="5743400" cy="38961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Apology accepted, Captain Needa.” | Star wars memes, Star wars ...">
            <a:extLst>
              <a:ext uri="{FF2B5EF4-FFF2-40B4-BE49-F238E27FC236}">
                <a16:creationId xmlns:a16="http://schemas.microsoft.com/office/drawing/2014/main" id="{CFF51988-D7FC-4A0E-99E9-822266BB3C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2803" y="1408400"/>
            <a:ext cx="3209964" cy="433987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4FF7E803-CA16-4707-8814-F0E3EAA9B387}"/>
              </a:ext>
            </a:extLst>
          </p:cNvPr>
          <p:cNvSpPr>
            <a:spLocks noGrp="1"/>
          </p:cNvSpPr>
          <p:nvPr>
            <p:ph type="sldNum" sz="quarter" idx="12"/>
          </p:nvPr>
        </p:nvSpPr>
        <p:spPr/>
        <p:txBody>
          <a:bodyPr/>
          <a:lstStyle/>
          <a:p>
            <a:fld id="{EB480566-E5A3-49BF-82EA-4C4B115FBFF6}" type="slidenum">
              <a:rPr lang="en-US" smtClean="0"/>
              <a:t>53</a:t>
            </a:fld>
            <a:endParaRPr lang="en-US"/>
          </a:p>
        </p:txBody>
      </p:sp>
    </p:spTree>
    <p:extLst>
      <p:ext uri="{BB962C8B-B14F-4D97-AF65-F5344CB8AC3E}">
        <p14:creationId xmlns:p14="http://schemas.microsoft.com/office/powerpoint/2010/main" val="21090699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242656" y="136526"/>
            <a:ext cx="10515600" cy="857774"/>
          </a:xfrm>
        </p:spPr>
        <p:txBody>
          <a:bodyPr/>
          <a:lstStyle/>
          <a:p>
            <a:r>
              <a:rPr lang="en-US" b="1" dirty="0"/>
              <a:t>The Darth Vader Problem</a:t>
            </a:r>
          </a:p>
        </p:txBody>
      </p:sp>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230819" y="994300"/>
            <a:ext cx="11718525" cy="5557420"/>
          </a:xfrm>
        </p:spPr>
        <p:txBody>
          <a:bodyPr/>
          <a:lstStyle/>
          <a:p>
            <a:pPr marL="0" indent="0">
              <a:buNone/>
            </a:pPr>
            <a:r>
              <a:rPr lang="en-US" dirty="0"/>
              <a:t>If your </a:t>
            </a:r>
            <a:r>
              <a:rPr lang="en-US" dirty="0">
                <a:solidFill>
                  <a:srgbClr val="FF0000"/>
                </a:solidFill>
              </a:rPr>
              <a:t>probability of failing him on a task is p</a:t>
            </a:r>
            <a:r>
              <a:rPr lang="en-US" dirty="0"/>
              <a:t>, </a:t>
            </a:r>
          </a:p>
          <a:p>
            <a:pPr marL="0" indent="0">
              <a:buNone/>
            </a:pPr>
            <a:r>
              <a:rPr lang="en-US" dirty="0"/>
              <a:t>how many tasks till you die?</a:t>
            </a:r>
          </a:p>
          <a:p>
            <a:pPr marL="0" indent="0">
              <a:buNone/>
            </a:pPr>
            <a:endParaRPr lang="en-US" dirty="0"/>
          </a:p>
          <a:p>
            <a:pPr marL="0" indent="0">
              <a:buNone/>
            </a:pPr>
            <a:r>
              <a:rPr lang="en-US" dirty="0"/>
              <a:t>Could be unlucky and fail at the first task and die.</a:t>
            </a:r>
          </a:p>
          <a:p>
            <a:pPr marL="0" indent="0">
              <a:buNone/>
            </a:pPr>
            <a:r>
              <a:rPr lang="en-US" dirty="0"/>
              <a:t>Could be very lucky and never fail and live a long, long time….</a:t>
            </a:r>
          </a:p>
          <a:p>
            <a:pPr marL="0" indent="0">
              <a:buNone/>
            </a:pPr>
            <a:endParaRPr lang="en-US" dirty="0"/>
          </a:p>
          <a:p>
            <a:r>
              <a:rPr lang="en-US" dirty="0"/>
              <a:t>What is the probability your first failure is on your first task?</a:t>
            </a:r>
          </a:p>
          <a:p>
            <a:r>
              <a:rPr lang="en-US" dirty="0"/>
              <a:t>What is the probability your first failure is on your second task?</a:t>
            </a:r>
          </a:p>
          <a:p>
            <a:r>
              <a:rPr lang="en-US" dirty="0"/>
              <a:t>What is the probability your first failure is on your third task?</a:t>
            </a:r>
          </a:p>
          <a:p>
            <a:r>
              <a:rPr lang="en-US" dirty="0"/>
              <a:t>What is the probability your first failure is on your n</a:t>
            </a:r>
            <a:r>
              <a:rPr lang="en-US" baseline="30000" dirty="0"/>
              <a:t>th</a:t>
            </a:r>
            <a:r>
              <a:rPr lang="en-US" dirty="0"/>
              <a:t> task?</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descr="The Value of Failure">
            <a:extLst>
              <a:ext uri="{FF2B5EF4-FFF2-40B4-BE49-F238E27FC236}">
                <a16:creationId xmlns:a16="http://schemas.microsoft.com/office/drawing/2014/main" id="{7FA9C0AC-AA0F-4047-8817-B15702BA73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9371" y="193032"/>
            <a:ext cx="4151810" cy="28164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B75CEC5-3F05-4394-AFFD-1533C0AE7B49}"/>
              </a:ext>
            </a:extLst>
          </p:cNvPr>
          <p:cNvPicPr>
            <a:picLocks noChangeAspect="1"/>
          </p:cNvPicPr>
          <p:nvPr/>
        </p:nvPicPr>
        <p:blipFill>
          <a:blip r:embed="rId3"/>
          <a:stretch>
            <a:fillRect/>
          </a:stretch>
        </p:blipFill>
        <p:spPr>
          <a:xfrm>
            <a:off x="3391269" y="6032896"/>
            <a:ext cx="4778959" cy="802482"/>
          </a:xfrm>
          <a:prstGeom prst="rect">
            <a:avLst/>
          </a:prstGeom>
        </p:spPr>
      </p:pic>
      <p:sp>
        <p:nvSpPr>
          <p:cNvPr id="8" name="Slide Number Placeholder 7">
            <a:extLst>
              <a:ext uri="{FF2B5EF4-FFF2-40B4-BE49-F238E27FC236}">
                <a16:creationId xmlns:a16="http://schemas.microsoft.com/office/drawing/2014/main" id="{3AFC2324-F489-4ADF-92B8-7364BB562A95}"/>
              </a:ext>
            </a:extLst>
          </p:cNvPr>
          <p:cNvSpPr>
            <a:spLocks noGrp="1"/>
          </p:cNvSpPr>
          <p:nvPr>
            <p:ph type="sldNum" sz="quarter" idx="12"/>
          </p:nvPr>
        </p:nvSpPr>
        <p:spPr/>
        <p:txBody>
          <a:bodyPr/>
          <a:lstStyle/>
          <a:p>
            <a:fld id="{EB480566-E5A3-49BF-82EA-4C4B115FBFF6}" type="slidenum">
              <a:rPr lang="en-US" smtClean="0"/>
              <a:t>54</a:t>
            </a:fld>
            <a:endParaRPr lang="en-US"/>
          </a:p>
        </p:txBody>
      </p:sp>
    </p:spTree>
    <p:extLst>
      <p:ext uri="{BB962C8B-B14F-4D97-AF65-F5344CB8AC3E}">
        <p14:creationId xmlns:p14="http://schemas.microsoft.com/office/powerpoint/2010/main" val="4763238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242656" y="136526"/>
            <a:ext cx="10515600" cy="857774"/>
          </a:xfrm>
        </p:spPr>
        <p:txBody>
          <a:bodyPr/>
          <a:lstStyle/>
          <a:p>
            <a:r>
              <a:rPr lang="en-US" b="1" dirty="0"/>
              <a:t>The Darth Vader Problem</a:t>
            </a:r>
          </a:p>
        </p:txBody>
      </p:sp>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230819" y="994300"/>
            <a:ext cx="11718525" cy="5557420"/>
          </a:xfrm>
        </p:spPr>
        <p:txBody>
          <a:bodyPr/>
          <a:lstStyle/>
          <a:p>
            <a:pPr marL="0" indent="0">
              <a:buNone/>
            </a:pPr>
            <a:r>
              <a:rPr lang="en-US" dirty="0"/>
              <a:t>If your </a:t>
            </a:r>
            <a:r>
              <a:rPr lang="en-US" dirty="0">
                <a:solidFill>
                  <a:srgbClr val="FF0000"/>
                </a:solidFill>
              </a:rPr>
              <a:t>probability of failing him on a task is p</a:t>
            </a:r>
            <a:r>
              <a:rPr lang="en-US" dirty="0"/>
              <a:t>, </a:t>
            </a:r>
          </a:p>
          <a:p>
            <a:pPr marL="0" indent="0">
              <a:buNone/>
            </a:pPr>
            <a:r>
              <a:rPr lang="en-US" dirty="0"/>
              <a:t>how many tasks till you die?</a:t>
            </a:r>
          </a:p>
          <a:p>
            <a:pPr marL="0" indent="0">
              <a:buNone/>
            </a:pPr>
            <a:endParaRPr lang="en-US" dirty="0"/>
          </a:p>
          <a:p>
            <a:pPr marL="0" indent="0">
              <a:buNone/>
            </a:pPr>
            <a:r>
              <a:rPr lang="en-US" dirty="0"/>
              <a:t>Could be unlucky and fail at the first task and die.</a:t>
            </a:r>
          </a:p>
          <a:p>
            <a:pPr marL="0" indent="0">
              <a:buNone/>
            </a:pPr>
            <a:r>
              <a:rPr lang="en-US" dirty="0"/>
              <a:t>Could be very lucky and never fail and live a long, long time….</a:t>
            </a:r>
          </a:p>
          <a:p>
            <a:pPr marL="0" indent="0">
              <a:buNone/>
            </a:pPr>
            <a:endParaRPr lang="en-US" dirty="0"/>
          </a:p>
          <a:p>
            <a:r>
              <a:rPr lang="en-US" dirty="0"/>
              <a:t>What is the probability your first failure is on your first task?                 </a:t>
            </a:r>
            <a:r>
              <a:rPr lang="en-US" dirty="0">
                <a:solidFill>
                  <a:srgbClr val="FF0000"/>
                </a:solidFill>
              </a:rPr>
              <a:t>p</a:t>
            </a:r>
          </a:p>
          <a:p>
            <a:r>
              <a:rPr lang="en-US" dirty="0"/>
              <a:t>What is the probability your first failure is on your second task? </a:t>
            </a:r>
            <a:r>
              <a:rPr lang="en-US" dirty="0">
                <a:solidFill>
                  <a:srgbClr val="FF0000"/>
                </a:solidFill>
              </a:rPr>
              <a:t>(1-p)  p</a:t>
            </a:r>
            <a:endParaRPr lang="en-US" dirty="0"/>
          </a:p>
          <a:p>
            <a:r>
              <a:rPr lang="en-US" dirty="0"/>
              <a:t>What is the probability your first failure is on your third task?     </a:t>
            </a:r>
            <a:r>
              <a:rPr lang="en-US" dirty="0">
                <a:solidFill>
                  <a:srgbClr val="FF0000"/>
                </a:solidFill>
              </a:rPr>
              <a:t>(1-p)</a:t>
            </a:r>
            <a:r>
              <a:rPr lang="en-US" baseline="30000" dirty="0">
                <a:solidFill>
                  <a:srgbClr val="FF0000"/>
                </a:solidFill>
              </a:rPr>
              <a:t>2</a:t>
            </a:r>
            <a:r>
              <a:rPr lang="en-US" dirty="0">
                <a:solidFill>
                  <a:srgbClr val="FF0000"/>
                </a:solidFill>
              </a:rPr>
              <a:t> p</a:t>
            </a:r>
            <a:endParaRPr lang="en-US" dirty="0"/>
          </a:p>
          <a:p>
            <a:r>
              <a:rPr lang="en-US" dirty="0"/>
              <a:t>What is the probability your first failure is on your n</a:t>
            </a:r>
            <a:r>
              <a:rPr lang="en-US" baseline="30000" dirty="0"/>
              <a:t>th</a:t>
            </a:r>
            <a:r>
              <a:rPr lang="en-US" dirty="0"/>
              <a:t> task?         </a:t>
            </a:r>
            <a:r>
              <a:rPr lang="en-US" dirty="0">
                <a:solidFill>
                  <a:srgbClr val="FF0000"/>
                </a:solidFill>
              </a:rPr>
              <a:t>(1-p)</a:t>
            </a:r>
            <a:r>
              <a:rPr lang="en-US" baseline="30000" dirty="0">
                <a:solidFill>
                  <a:srgbClr val="FF0000"/>
                </a:solidFill>
              </a:rPr>
              <a:t>n-1</a:t>
            </a:r>
            <a:r>
              <a:rPr lang="en-US" dirty="0">
                <a:solidFill>
                  <a:srgbClr val="FF0000"/>
                </a:solidFill>
              </a:rPr>
              <a:t> p</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descr="The Value of Failure">
            <a:extLst>
              <a:ext uri="{FF2B5EF4-FFF2-40B4-BE49-F238E27FC236}">
                <a16:creationId xmlns:a16="http://schemas.microsoft.com/office/drawing/2014/main" id="{7FA9C0AC-AA0F-4047-8817-B15702BA73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3198" y="193031"/>
            <a:ext cx="4177983" cy="283425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6A910FD9-CD3D-4673-81AE-F2D6CA025668}"/>
              </a:ext>
            </a:extLst>
          </p:cNvPr>
          <p:cNvSpPr>
            <a:spLocks noGrp="1"/>
          </p:cNvSpPr>
          <p:nvPr>
            <p:ph type="sldNum" sz="quarter" idx="12"/>
          </p:nvPr>
        </p:nvSpPr>
        <p:spPr/>
        <p:txBody>
          <a:bodyPr/>
          <a:lstStyle/>
          <a:p>
            <a:fld id="{EB480566-E5A3-49BF-82EA-4C4B115FBFF6}" type="slidenum">
              <a:rPr lang="en-US" smtClean="0"/>
              <a:t>55</a:t>
            </a:fld>
            <a:endParaRPr lang="en-US"/>
          </a:p>
        </p:txBody>
      </p:sp>
    </p:spTree>
    <p:extLst>
      <p:ext uri="{BB962C8B-B14F-4D97-AF65-F5344CB8AC3E}">
        <p14:creationId xmlns:p14="http://schemas.microsoft.com/office/powerpoint/2010/main" val="29480847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242656" y="136526"/>
            <a:ext cx="10515600" cy="857774"/>
          </a:xfrm>
        </p:spPr>
        <p:txBody>
          <a:bodyPr/>
          <a:lstStyle/>
          <a:p>
            <a:r>
              <a:rPr lang="en-US" b="1" dirty="0"/>
              <a:t>The Darth Vader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230819" y="994300"/>
                <a:ext cx="11718525" cy="5557420"/>
              </a:xfrm>
            </p:spPr>
            <p:txBody>
              <a:bodyPr/>
              <a:lstStyle/>
              <a:p>
                <a:pPr marL="0" indent="0">
                  <a:buNone/>
                </a:pPr>
                <a:r>
                  <a:rPr lang="en-US" dirty="0"/>
                  <a:t>If your </a:t>
                </a:r>
                <a:r>
                  <a:rPr lang="en-US" dirty="0">
                    <a:solidFill>
                      <a:srgbClr val="FF0000"/>
                    </a:solidFill>
                  </a:rPr>
                  <a:t>probability of failing him on a task is p</a:t>
                </a:r>
                <a:r>
                  <a:rPr lang="en-US" dirty="0"/>
                  <a:t>, </a:t>
                </a:r>
              </a:p>
              <a:p>
                <a:pPr marL="0" indent="0">
                  <a:buNone/>
                </a:pPr>
                <a:r>
                  <a:rPr lang="en-US" dirty="0"/>
                  <a:t>how many tasks till you die?</a:t>
                </a:r>
              </a:p>
              <a:p>
                <a:pPr marL="0" indent="0">
                  <a:buNone/>
                </a:pPr>
                <a:endParaRPr lang="en-US" dirty="0"/>
              </a:p>
              <a:p>
                <a:r>
                  <a:rPr lang="en-US" dirty="0"/>
                  <a:t>What is the probability your first failure is on your first task?                 </a:t>
                </a:r>
                <a:r>
                  <a:rPr lang="en-US" dirty="0">
                    <a:solidFill>
                      <a:srgbClr val="FF0000"/>
                    </a:solidFill>
                  </a:rPr>
                  <a:t>p</a:t>
                </a:r>
              </a:p>
              <a:p>
                <a:r>
                  <a:rPr lang="en-US" dirty="0"/>
                  <a:t>What is the probability your first failure is on your second task? </a:t>
                </a:r>
                <a:r>
                  <a:rPr lang="en-US" dirty="0">
                    <a:solidFill>
                      <a:srgbClr val="FF0000"/>
                    </a:solidFill>
                  </a:rPr>
                  <a:t>(1-p)  p</a:t>
                </a:r>
                <a:endParaRPr lang="en-US" dirty="0"/>
              </a:p>
              <a:p>
                <a:r>
                  <a:rPr lang="en-US" dirty="0"/>
                  <a:t>What is the probability your first failure is on your third task?     </a:t>
                </a:r>
                <a:r>
                  <a:rPr lang="en-US" dirty="0">
                    <a:solidFill>
                      <a:srgbClr val="FF0000"/>
                    </a:solidFill>
                  </a:rPr>
                  <a:t>(1-p)</a:t>
                </a:r>
                <a:r>
                  <a:rPr lang="en-US" baseline="30000" dirty="0">
                    <a:solidFill>
                      <a:srgbClr val="FF0000"/>
                    </a:solidFill>
                  </a:rPr>
                  <a:t>2</a:t>
                </a:r>
                <a:r>
                  <a:rPr lang="en-US" dirty="0">
                    <a:solidFill>
                      <a:srgbClr val="FF0000"/>
                    </a:solidFill>
                  </a:rPr>
                  <a:t> p</a:t>
                </a:r>
                <a:endParaRPr lang="en-US" dirty="0"/>
              </a:p>
              <a:p>
                <a:r>
                  <a:rPr lang="en-US" dirty="0"/>
                  <a:t>What is the probability your first failure is on your n</a:t>
                </a:r>
                <a:r>
                  <a:rPr lang="en-US" baseline="30000" dirty="0"/>
                  <a:t>th</a:t>
                </a:r>
                <a:r>
                  <a:rPr lang="en-US" dirty="0"/>
                  <a:t> task?       </a:t>
                </a:r>
                <a:r>
                  <a:rPr lang="en-US" dirty="0">
                    <a:solidFill>
                      <a:srgbClr val="FF0000"/>
                    </a:solidFill>
                  </a:rPr>
                  <a:t>(1-p)</a:t>
                </a:r>
                <a:r>
                  <a:rPr lang="en-US" baseline="30000" dirty="0">
                    <a:solidFill>
                      <a:srgbClr val="FF0000"/>
                    </a:solidFill>
                  </a:rPr>
                  <a:t>n-1</a:t>
                </a:r>
                <a:r>
                  <a:rPr lang="en-US" dirty="0">
                    <a:solidFill>
                      <a:srgbClr val="FF0000"/>
                    </a:solidFill>
                  </a:rPr>
                  <a:t> p</a:t>
                </a:r>
                <a:endParaRPr lang="en-US" dirty="0"/>
              </a:p>
              <a:p>
                <a:pPr marL="0" indent="0">
                  <a:buNone/>
                </a:pPr>
                <a:endParaRPr lang="en-US" dirty="0"/>
              </a:p>
              <a:p>
                <a:pPr marL="0" indent="0">
                  <a:buNone/>
                </a:pPr>
                <a:r>
                  <a:rPr lang="en-US" dirty="0"/>
                  <a:t>The EXPECTED VALUE of a random variable is the sum of the product of each value it takes on times the probability it takes on that value.</a:t>
                </a:r>
              </a:p>
              <a:p>
                <a:pPr marL="0" indent="0">
                  <a:buNone/>
                </a:pPr>
                <a:r>
                  <a:rPr lang="en-US" dirty="0"/>
                  <a:t>Here it is :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𝑃𝑟𝑜𝑏</m:t>
                    </m:r>
                    <m:d>
                      <m:dPr>
                        <m:ctrlPr>
                          <a:rPr lang="en-US" b="0" i="1" smtClean="0">
                            <a:latin typeface="Cambria Math" panose="02040503050406030204" pitchFamily="18" charset="0"/>
                          </a:rPr>
                        </m:ctrlPr>
                      </m:dPr>
                      <m:e>
                        <m:r>
                          <a:rPr lang="en-US" b="0" i="1" smtClean="0">
                            <a:latin typeface="Cambria Math" panose="02040503050406030204" pitchFamily="18" charset="0"/>
                          </a:rPr>
                          <m:t>𝑓𝑖𝑟𝑠𝑡</m:t>
                        </m:r>
                        <m:r>
                          <a:rPr lang="en-US" b="0" i="1" smtClean="0">
                            <a:latin typeface="Cambria Math" panose="02040503050406030204" pitchFamily="18" charset="0"/>
                          </a:rPr>
                          <m:t> </m:t>
                        </m:r>
                        <m:r>
                          <a:rPr lang="en-US" b="0" i="1" smtClean="0">
                            <a:latin typeface="Cambria Math" panose="02040503050406030204" pitchFamily="18" charset="0"/>
                          </a:rPr>
                          <m:t>𝑓𝑎𝑖𝑙</m:t>
                        </m:r>
                        <m:r>
                          <a:rPr lang="en-US" b="0" i="1" smtClean="0">
                            <a:latin typeface="Cambria Math" panose="02040503050406030204" pitchFamily="18" charset="0"/>
                          </a:rPr>
                          <m:t> </m:t>
                        </m:r>
                        <m:r>
                          <a:rPr lang="en-US" b="0" i="1" smtClean="0">
                            <a:latin typeface="Cambria Math" panose="02040503050406030204" pitchFamily="18" charset="0"/>
                          </a:rPr>
                          <m:t>𝑎𝑡</m:t>
                        </m:r>
                        <m:r>
                          <a:rPr lang="en-US" b="0" i="1" smtClean="0">
                            <a:latin typeface="Cambria Math" panose="02040503050406030204" pitchFamily="18" charset="0"/>
                          </a:rPr>
                          <m:t> 1</m:t>
                        </m:r>
                      </m:e>
                    </m:d>
                    <m:r>
                      <a:rPr lang="en-US" b="0" i="1" smtClean="0">
                        <a:latin typeface="Cambria Math" panose="02040503050406030204" pitchFamily="18" charset="0"/>
                      </a:rPr>
                      <m:t>+2∗</m:t>
                    </m:r>
                    <m:r>
                      <a:rPr lang="en-US" b="0" i="1" smtClean="0">
                        <a:latin typeface="Cambria Math" panose="02040503050406030204" pitchFamily="18" charset="0"/>
                      </a:rPr>
                      <m:t>𝑃𝑟𝑜𝑏</m:t>
                    </m:r>
                    <m:d>
                      <m:dPr>
                        <m:ctrlPr>
                          <a:rPr lang="en-US" b="0" i="1" smtClean="0">
                            <a:latin typeface="Cambria Math" panose="02040503050406030204" pitchFamily="18" charset="0"/>
                          </a:rPr>
                        </m:ctrlPr>
                      </m:dPr>
                      <m:e>
                        <m:r>
                          <a:rPr lang="en-US" b="0" i="1" smtClean="0">
                            <a:latin typeface="Cambria Math" panose="02040503050406030204" pitchFamily="18" charset="0"/>
                          </a:rPr>
                          <m:t>𝑓𝑖𝑟𝑠𝑡</m:t>
                        </m:r>
                        <m:r>
                          <a:rPr lang="en-US" b="0" i="1" smtClean="0">
                            <a:latin typeface="Cambria Math" panose="02040503050406030204" pitchFamily="18" charset="0"/>
                          </a:rPr>
                          <m:t> </m:t>
                        </m:r>
                        <m:r>
                          <a:rPr lang="en-US" b="0" i="1" smtClean="0">
                            <a:latin typeface="Cambria Math" panose="02040503050406030204" pitchFamily="18" charset="0"/>
                          </a:rPr>
                          <m:t>𝑓𝑎𝑖𝑙</m:t>
                        </m:r>
                        <m:r>
                          <a:rPr lang="en-US" b="0" i="1" smtClean="0">
                            <a:latin typeface="Cambria Math" panose="02040503050406030204" pitchFamily="18" charset="0"/>
                          </a:rPr>
                          <m:t> </m:t>
                        </m:r>
                        <m:r>
                          <a:rPr lang="en-US" b="0" i="1" smtClean="0">
                            <a:latin typeface="Cambria Math" panose="02040503050406030204" pitchFamily="18" charset="0"/>
                          </a:rPr>
                          <m:t>𝑎𝑡</m:t>
                        </m:r>
                        <m:r>
                          <a:rPr lang="en-US" b="0" i="1" smtClean="0">
                            <a:latin typeface="Cambria Math" panose="02040503050406030204" pitchFamily="18" charset="0"/>
                          </a:rPr>
                          <m:t> 2</m:t>
                        </m:r>
                      </m:e>
                    </m:d>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oMath>
                </a14:m>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B79E2571-DA50-4621-B538-0AD06AD75D6C}"/>
                  </a:ext>
                </a:extLst>
              </p:cNvPr>
              <p:cNvSpPr>
                <a:spLocks noGrp="1" noRot="1" noChangeAspect="1" noMove="1" noResize="1" noEditPoints="1" noAdjustHandles="1" noChangeArrowheads="1" noChangeShapeType="1" noTextEdit="1"/>
              </p:cNvSpPr>
              <p:nvPr>
                <p:ph idx="1"/>
              </p:nvPr>
            </p:nvSpPr>
            <p:spPr>
              <a:xfrm>
                <a:off x="230819" y="994300"/>
                <a:ext cx="11718525" cy="5557420"/>
              </a:xfrm>
              <a:blipFill>
                <a:blip r:embed="rId2"/>
                <a:stretch>
                  <a:fillRect l="-1093" t="-1754" b="-1316"/>
                </a:stretch>
              </a:blipFill>
            </p:spPr>
            <p:txBody>
              <a:bodyPr/>
              <a:lstStyle/>
              <a:p>
                <a:r>
                  <a:rPr lang="en-US">
                    <a:noFill/>
                  </a:rPr>
                  <a:t> </a:t>
                </a:r>
              </a:p>
            </p:txBody>
          </p:sp>
        </mc:Fallback>
      </mc:AlternateContent>
      <p:pic>
        <p:nvPicPr>
          <p:cNvPr id="6" name="Picture 6" descr="Apology accepted, Captain Needa.” | Star wars memes, Star wars ...">
            <a:extLst>
              <a:ext uri="{FF2B5EF4-FFF2-40B4-BE49-F238E27FC236}">
                <a16:creationId xmlns:a16="http://schemas.microsoft.com/office/drawing/2014/main" id="{D246E579-2EB3-4D3F-A049-56DED19E8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0443" y="136525"/>
            <a:ext cx="1760738" cy="238051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1F7A85C3-DD14-43FD-8ABF-9474C17DC914}"/>
              </a:ext>
            </a:extLst>
          </p:cNvPr>
          <p:cNvSpPr>
            <a:spLocks noGrp="1"/>
          </p:cNvSpPr>
          <p:nvPr>
            <p:ph type="sldNum" sz="quarter" idx="12"/>
          </p:nvPr>
        </p:nvSpPr>
        <p:spPr/>
        <p:txBody>
          <a:bodyPr/>
          <a:lstStyle/>
          <a:p>
            <a:fld id="{EB480566-E5A3-49BF-82EA-4C4B115FBFF6}" type="slidenum">
              <a:rPr lang="en-US" smtClean="0"/>
              <a:t>56</a:t>
            </a:fld>
            <a:endParaRPr lang="en-US"/>
          </a:p>
        </p:txBody>
      </p:sp>
    </p:spTree>
    <p:extLst>
      <p:ext uri="{BB962C8B-B14F-4D97-AF65-F5344CB8AC3E}">
        <p14:creationId xmlns:p14="http://schemas.microsoft.com/office/powerpoint/2010/main" val="26931235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242656" y="136526"/>
            <a:ext cx="10515600" cy="857774"/>
          </a:xfrm>
        </p:spPr>
        <p:txBody>
          <a:bodyPr/>
          <a:lstStyle/>
          <a:p>
            <a:r>
              <a:rPr lang="en-US" b="1" dirty="0"/>
              <a:t>The Darth Vader Problem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230819" y="994300"/>
                <a:ext cx="11718525" cy="5557420"/>
              </a:xfrm>
            </p:spPr>
            <p:txBody>
              <a:bodyPr/>
              <a:lstStyle/>
              <a:p>
                <a:pPr marL="0" indent="0">
                  <a:buNone/>
                </a:pPr>
                <a:r>
                  <a:rPr lang="en-US" dirty="0"/>
                  <a:t>If your </a:t>
                </a:r>
                <a:r>
                  <a:rPr lang="en-US" dirty="0">
                    <a:solidFill>
                      <a:srgbClr val="FF0000"/>
                    </a:solidFill>
                  </a:rPr>
                  <a:t>probability of failing him on a task is p</a:t>
                </a:r>
                <a:r>
                  <a:rPr lang="en-US" dirty="0"/>
                  <a:t>, </a:t>
                </a:r>
              </a:p>
              <a:p>
                <a:pPr marL="0" indent="0">
                  <a:buNone/>
                </a:pPr>
                <a:r>
                  <a:rPr lang="en-US" dirty="0"/>
                  <a:t>how many tasks till you die?</a:t>
                </a:r>
              </a:p>
              <a:p>
                <a:pPr marL="0" indent="0">
                  <a:buNone/>
                </a:pPr>
                <a:endParaRPr lang="en-US" dirty="0"/>
              </a:p>
              <a:p>
                <a:r>
                  <a:rPr lang="en-US" dirty="0"/>
                  <a:t>What is the probability your first failure is on your first task?                 </a:t>
                </a:r>
                <a:r>
                  <a:rPr lang="en-US" dirty="0">
                    <a:solidFill>
                      <a:srgbClr val="FF0000"/>
                    </a:solidFill>
                  </a:rPr>
                  <a:t>p</a:t>
                </a:r>
              </a:p>
              <a:p>
                <a:r>
                  <a:rPr lang="en-US" dirty="0"/>
                  <a:t>What is the probability your first failure is on your second task? </a:t>
                </a:r>
                <a:r>
                  <a:rPr lang="en-US" dirty="0">
                    <a:solidFill>
                      <a:srgbClr val="FF0000"/>
                    </a:solidFill>
                  </a:rPr>
                  <a:t>(1-p)  p</a:t>
                </a:r>
                <a:endParaRPr lang="en-US" dirty="0"/>
              </a:p>
              <a:p>
                <a:r>
                  <a:rPr lang="en-US" dirty="0"/>
                  <a:t>What is the probability your first failure is on your third task?     </a:t>
                </a:r>
                <a:r>
                  <a:rPr lang="en-US" dirty="0">
                    <a:solidFill>
                      <a:srgbClr val="FF0000"/>
                    </a:solidFill>
                  </a:rPr>
                  <a:t>(1-p)</a:t>
                </a:r>
                <a:r>
                  <a:rPr lang="en-US" baseline="30000" dirty="0">
                    <a:solidFill>
                      <a:srgbClr val="FF0000"/>
                    </a:solidFill>
                  </a:rPr>
                  <a:t>2</a:t>
                </a:r>
                <a:r>
                  <a:rPr lang="en-US" dirty="0">
                    <a:solidFill>
                      <a:srgbClr val="FF0000"/>
                    </a:solidFill>
                  </a:rPr>
                  <a:t> p</a:t>
                </a:r>
                <a:endParaRPr lang="en-US" dirty="0"/>
              </a:p>
              <a:p>
                <a:r>
                  <a:rPr lang="en-US" dirty="0"/>
                  <a:t>What is the probability your first failure is on your n</a:t>
                </a:r>
                <a:r>
                  <a:rPr lang="en-US" baseline="30000" dirty="0"/>
                  <a:t>th</a:t>
                </a:r>
                <a:r>
                  <a:rPr lang="en-US" dirty="0"/>
                  <a:t> task?        </a:t>
                </a:r>
                <a:r>
                  <a:rPr lang="en-US" dirty="0">
                    <a:solidFill>
                      <a:srgbClr val="FF0000"/>
                    </a:solidFill>
                  </a:rPr>
                  <a:t>(1-p)</a:t>
                </a:r>
                <a:r>
                  <a:rPr lang="en-US" baseline="30000" dirty="0">
                    <a:solidFill>
                      <a:srgbClr val="FF0000"/>
                    </a:solidFill>
                  </a:rPr>
                  <a:t>n-1</a:t>
                </a:r>
                <a:r>
                  <a:rPr lang="en-US" dirty="0">
                    <a:solidFill>
                      <a:srgbClr val="FF0000"/>
                    </a:solidFill>
                  </a:rPr>
                  <a:t> p</a:t>
                </a:r>
                <a:endParaRPr lang="en-US" dirty="0"/>
              </a:p>
              <a:p>
                <a:pPr marL="0" indent="0">
                  <a:buNone/>
                </a:pPr>
                <a:endParaRPr lang="en-US" dirty="0"/>
              </a:p>
              <a:p>
                <a:pPr marL="0" indent="0">
                  <a:buNone/>
                </a:pPr>
                <a:r>
                  <a:rPr lang="en-US" dirty="0"/>
                  <a:t>The EXPECTED VALUE of a random variable is the sum of the product of each value it takes on times the probability it takes on that value.</a:t>
                </a:r>
              </a:p>
              <a:p>
                <a:pPr marL="0" indent="0">
                  <a:buNone/>
                </a:pPr>
                <a:r>
                  <a:rPr lang="en-US" dirty="0"/>
                  <a:t>Here it is :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smtClean="0">
                        <a:latin typeface="Cambria Math" panose="02040503050406030204" pitchFamily="18" charset="0"/>
                      </a:rPr>
                      <m:t>𝑝</m:t>
                    </m:r>
                    <m:r>
                      <a:rPr lang="en-US" b="0" i="1" smtClean="0">
                        <a:latin typeface="Cambria Math" panose="02040503050406030204" pitchFamily="18" charset="0"/>
                      </a:rPr>
                      <m:t>+3∗</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baseline="30000" smtClean="0">
                        <a:latin typeface="Cambria Math" panose="02040503050406030204" pitchFamily="18" charset="0"/>
                      </a:rPr>
                      <m:t>2</m:t>
                    </m:r>
                    <m:r>
                      <a:rPr lang="en-US" b="0" i="1" smtClean="0">
                        <a:latin typeface="Cambria Math" panose="02040503050406030204" pitchFamily="18" charset="0"/>
                      </a:rPr>
                      <m:t> </m:t>
                    </m:r>
                    <m:r>
                      <a:rPr lang="en-US" b="0" i="1" smtClean="0">
                        <a:latin typeface="Cambria Math" panose="02040503050406030204" pitchFamily="18" charset="0"/>
                      </a:rPr>
                      <m:t>𝑝</m:t>
                    </m:r>
                    <m:r>
                      <a:rPr lang="en-US" i="1">
                        <a:latin typeface="Cambria Math" panose="02040503050406030204" pitchFamily="18" charset="0"/>
                      </a:rPr>
                      <m:t>+</m:t>
                    </m:r>
                    <m:r>
                      <a:rPr lang="en-US" b="0" i="1" smtClean="0">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rPr>
                      <m:t>𝑛</m:t>
                    </m:r>
                    <m:r>
                      <a:rPr lang="en-US" i="1">
                        <a:latin typeface="Cambria Math" panose="02040503050406030204" pitchFamily="18" charset="0"/>
                      </a:rPr>
                      <m:t>∗</m:t>
                    </m:r>
                    <m:r>
                      <a:rPr lang="en-US" b="0" i="1" smtClean="0">
                        <a:latin typeface="Cambria Math" panose="02040503050406030204" pitchFamily="18" charset="0"/>
                      </a:rPr>
                      <m:t> </m:t>
                    </m:r>
                  </m:oMath>
                </a14:m>
                <a:r>
                  <a:rPr lang="en-US" dirty="0"/>
                  <a:t>(1-</a:t>
                </a:r>
                <a:r>
                  <a:rPr lang="en-US" i="1" dirty="0"/>
                  <a:t>p</a:t>
                </a:r>
                <a:r>
                  <a:rPr lang="en-US" dirty="0"/>
                  <a:t>)</a:t>
                </a:r>
                <a:r>
                  <a:rPr lang="en-US" baseline="30000" dirty="0"/>
                  <a:t>n-1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oMath>
                </a14:m>
                <a:endParaRPr lang="en-US" dirty="0"/>
              </a:p>
              <a:p>
                <a:pPr marL="0" indent="0">
                  <a:buNone/>
                </a:pPr>
                <a:endParaRPr lang="en-US" dirty="0"/>
              </a:p>
              <a:p>
                <a:pPr marL="0" indent="0">
                  <a:buNone/>
                </a:pPr>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B79E2571-DA50-4621-B538-0AD06AD75D6C}"/>
                  </a:ext>
                </a:extLst>
              </p:cNvPr>
              <p:cNvSpPr>
                <a:spLocks noGrp="1" noRot="1" noChangeAspect="1" noMove="1" noResize="1" noEditPoints="1" noAdjustHandles="1" noChangeArrowheads="1" noChangeShapeType="1" noTextEdit="1"/>
              </p:cNvSpPr>
              <p:nvPr>
                <p:ph idx="1"/>
              </p:nvPr>
            </p:nvSpPr>
            <p:spPr>
              <a:xfrm>
                <a:off x="230819" y="994300"/>
                <a:ext cx="11718525" cy="5557420"/>
              </a:xfrm>
              <a:blipFill>
                <a:blip r:embed="rId2"/>
                <a:stretch>
                  <a:fillRect l="-1093" t="-1754" b="-1316"/>
                </a:stretch>
              </a:blipFill>
            </p:spPr>
            <p:txBody>
              <a:bodyPr/>
              <a:lstStyle/>
              <a:p>
                <a:r>
                  <a:rPr lang="en-US">
                    <a:noFill/>
                  </a:rPr>
                  <a:t> </a:t>
                </a:r>
              </a:p>
            </p:txBody>
          </p:sp>
        </mc:Fallback>
      </mc:AlternateContent>
      <p:pic>
        <p:nvPicPr>
          <p:cNvPr id="6" name="Picture 6" descr="Apology accepted, Captain Needa.” | Star wars memes, Star wars ...">
            <a:extLst>
              <a:ext uri="{FF2B5EF4-FFF2-40B4-BE49-F238E27FC236}">
                <a16:creationId xmlns:a16="http://schemas.microsoft.com/office/drawing/2014/main" id="{D246E579-2EB3-4D3F-A049-56DED19E8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0443" y="136525"/>
            <a:ext cx="1760738" cy="2380518"/>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31551255-FBA8-4631-A16A-2EA50D0EAB4B}"/>
              </a:ext>
            </a:extLst>
          </p:cNvPr>
          <p:cNvSpPr>
            <a:spLocks noGrp="1"/>
          </p:cNvSpPr>
          <p:nvPr>
            <p:ph type="sldNum" sz="quarter" idx="12"/>
          </p:nvPr>
        </p:nvSpPr>
        <p:spPr/>
        <p:txBody>
          <a:bodyPr/>
          <a:lstStyle/>
          <a:p>
            <a:fld id="{EB480566-E5A3-49BF-82EA-4C4B115FBFF6}" type="slidenum">
              <a:rPr lang="en-US" smtClean="0"/>
              <a:t>57</a:t>
            </a:fld>
            <a:endParaRPr lang="en-US"/>
          </a:p>
        </p:txBody>
      </p:sp>
    </p:spTree>
    <p:extLst>
      <p:ext uri="{BB962C8B-B14F-4D97-AF65-F5344CB8AC3E}">
        <p14:creationId xmlns:p14="http://schemas.microsoft.com/office/powerpoint/2010/main" val="30151416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242656" y="136526"/>
            <a:ext cx="10515600" cy="857774"/>
          </a:xfrm>
        </p:spPr>
        <p:txBody>
          <a:bodyPr/>
          <a:lstStyle/>
          <a:p>
            <a:r>
              <a:rPr lang="en-US" b="1" dirty="0"/>
              <a:t>The Darth Vader Problem: LOWER BOUND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230819" y="994300"/>
                <a:ext cx="11718525" cy="5557420"/>
              </a:xfrm>
            </p:spPr>
            <p:txBody>
              <a:bodyPr/>
              <a:lstStyle/>
              <a:p>
                <a:pPr marL="0" indent="0">
                  <a:buNone/>
                </a:pPr>
                <a:r>
                  <a:rPr lang="en-US" dirty="0"/>
                  <a:t>If your </a:t>
                </a:r>
                <a:r>
                  <a:rPr lang="en-US" dirty="0">
                    <a:solidFill>
                      <a:srgbClr val="FF0000"/>
                    </a:solidFill>
                  </a:rPr>
                  <a:t>probability of failing a task is p</a:t>
                </a:r>
                <a:r>
                  <a:rPr lang="en-US" dirty="0"/>
                  <a:t>, how many tasks till you die?</a:t>
                </a:r>
              </a:p>
              <a:p>
                <a:pPr marL="0" indent="0">
                  <a:buNone/>
                </a:pPr>
                <a:endParaRPr lang="en-US" dirty="0"/>
              </a:p>
              <a:p>
                <a:pPr marL="0" indent="0">
                  <a:buNone/>
                </a:pPr>
                <a:r>
                  <a:rPr lang="en-US" dirty="0"/>
                  <a:t>The EXPECTED VALUE of a random variable is the sum of the product</a:t>
                </a:r>
              </a:p>
              <a:p>
                <a:pPr marL="0" indent="0">
                  <a:buNone/>
                </a:pPr>
                <a:r>
                  <a:rPr lang="en-US" dirty="0"/>
                  <a:t>of each value it takes on times the probability it takes on that value.</a:t>
                </a:r>
              </a:p>
              <a:p>
                <a:pPr marL="0" indent="0">
                  <a:buNone/>
                </a:pPr>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(1+2∗</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smtClean="0">
                          <a:latin typeface="Cambria Math" panose="02040503050406030204" pitchFamily="18" charset="0"/>
                        </a:rPr>
                        <m:t>+3∗</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baseline="30000" smtClean="0">
                          <a:latin typeface="Cambria Math" panose="02040503050406030204" pitchFamily="18" charset="0"/>
                        </a:rPr>
                        <m:t>2</m:t>
                      </m:r>
                      <m:r>
                        <a:rPr lang="en-US" b="0" i="1" smtClean="0">
                          <a:latin typeface="Cambria Math" panose="02040503050406030204" pitchFamily="18" charset="0"/>
                        </a:rPr>
                        <m:t> +4</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r>
                        <a:rPr lang="en-US" b="0" i="1" baseline="30000" smtClean="0">
                          <a:latin typeface="Cambria Math" panose="02040503050406030204" pitchFamily="18" charset="0"/>
                        </a:rPr>
                        <m:t>3</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oMath>
                  </m:oMathPara>
                </a14:m>
                <a:endParaRPr lang="en-US" dirty="0"/>
              </a:p>
              <a:p>
                <a:pPr marL="0" indent="0">
                  <a:buNone/>
                </a:pPr>
                <a:endParaRPr lang="en-US" dirty="0"/>
              </a:p>
              <a:p>
                <a:pPr marL="0" indent="0">
                  <a:buNone/>
                </a:pPr>
                <a:r>
                  <a:rPr lang="en-US" dirty="0"/>
                  <a:t>Note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(1+</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r>
                      <a:rPr lang="en-US" i="1" baseline="30000">
                        <a:latin typeface="Cambria Math" panose="02040503050406030204" pitchFamily="18" charset="0"/>
                      </a:rPr>
                      <m:t>2</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r>
                      <a:rPr lang="en-US" i="1" baseline="30000">
                        <a:latin typeface="Cambria Math" panose="02040503050406030204" pitchFamily="18" charset="0"/>
                      </a:rPr>
                      <m:t>3</m:t>
                    </m:r>
                    <m:r>
                      <a:rPr lang="en-US" b="0" i="1" smtClean="0">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𝑝</m:t>
                        </m:r>
                      </m:e>
                    </m:d>
                  </m:oMath>
                </a14:m>
                <a:endParaRPr lang="en-US" b="0" dirty="0">
                  <a:ea typeface="Cambria Math" panose="02040503050406030204" pitchFamily="18" charset="0"/>
                </a:endParaRPr>
              </a:p>
              <a:p>
                <a:pPr marL="0" indent="0">
                  <a:buNone/>
                </a:pPr>
                <a:r>
                  <a:rPr lang="en-US" dirty="0"/>
                  <a:t>Using the Geometric Series formula with r = </a:t>
                </a:r>
                <a:r>
                  <a:rPr lang="en-US" dirty="0">
                    <a:solidFill>
                      <a:srgbClr val="FF0000"/>
                    </a:solidFill>
                  </a:rPr>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B79E2571-DA50-4621-B538-0AD06AD75D6C}"/>
                  </a:ext>
                </a:extLst>
              </p:cNvPr>
              <p:cNvSpPr>
                <a:spLocks noGrp="1" noRot="1" noChangeAspect="1" noMove="1" noResize="1" noEditPoints="1" noAdjustHandles="1" noChangeArrowheads="1" noChangeShapeType="1" noTextEdit="1"/>
              </p:cNvSpPr>
              <p:nvPr>
                <p:ph idx="1"/>
              </p:nvPr>
            </p:nvSpPr>
            <p:spPr>
              <a:xfrm>
                <a:off x="230819" y="994300"/>
                <a:ext cx="11718525" cy="5557420"/>
              </a:xfrm>
              <a:blipFill>
                <a:blip r:embed="rId2"/>
                <a:stretch>
                  <a:fillRect l="-1093" t="-1754"/>
                </a:stretch>
              </a:blipFill>
            </p:spPr>
            <p:txBody>
              <a:bodyPr/>
              <a:lstStyle/>
              <a:p>
                <a:r>
                  <a:rPr lang="en-US">
                    <a:noFill/>
                  </a:rPr>
                  <a:t> </a:t>
                </a:r>
              </a:p>
            </p:txBody>
          </p:sp>
        </mc:Fallback>
      </mc:AlternateContent>
      <p:pic>
        <p:nvPicPr>
          <p:cNvPr id="6" name="Picture 6" descr="Apology accepted, Captain Needa.” | Star wars memes, Star wars ...">
            <a:extLst>
              <a:ext uri="{FF2B5EF4-FFF2-40B4-BE49-F238E27FC236}">
                <a16:creationId xmlns:a16="http://schemas.microsoft.com/office/drawing/2014/main" id="{D246E579-2EB3-4D3F-A049-56DED19E8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0443" y="136525"/>
            <a:ext cx="1760738" cy="238051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AFDA95AA-BE58-48F1-B104-B7442DBD0637}"/>
              </a:ext>
            </a:extLst>
          </p:cNvPr>
          <p:cNvSpPr>
            <a:spLocks noGrp="1"/>
          </p:cNvSpPr>
          <p:nvPr>
            <p:ph type="sldNum" sz="quarter" idx="12"/>
          </p:nvPr>
        </p:nvSpPr>
        <p:spPr/>
        <p:txBody>
          <a:bodyPr/>
          <a:lstStyle/>
          <a:p>
            <a:fld id="{EB480566-E5A3-49BF-82EA-4C4B115FBFF6}" type="slidenum">
              <a:rPr lang="en-US" smtClean="0"/>
              <a:t>58</a:t>
            </a:fld>
            <a:endParaRPr lang="en-US"/>
          </a:p>
        </p:txBody>
      </p:sp>
    </p:spTree>
    <p:extLst>
      <p:ext uri="{BB962C8B-B14F-4D97-AF65-F5344CB8AC3E}">
        <p14:creationId xmlns:p14="http://schemas.microsoft.com/office/powerpoint/2010/main" val="29623506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242656" y="136526"/>
            <a:ext cx="10515600" cy="857774"/>
          </a:xfrm>
        </p:spPr>
        <p:txBody>
          <a:bodyPr/>
          <a:lstStyle/>
          <a:p>
            <a:r>
              <a:rPr lang="en-US" b="1" dirty="0"/>
              <a:t>The Darth Vader Problem: LOWER BOUND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230819" y="994300"/>
                <a:ext cx="11718525" cy="5557420"/>
              </a:xfrm>
            </p:spPr>
            <p:txBody>
              <a:bodyPr/>
              <a:lstStyle/>
              <a:p>
                <a:pPr marL="0" indent="0">
                  <a:buNone/>
                </a:pPr>
                <a:r>
                  <a:rPr lang="en-US" dirty="0"/>
                  <a:t>If your </a:t>
                </a:r>
                <a:r>
                  <a:rPr lang="en-US" dirty="0">
                    <a:solidFill>
                      <a:srgbClr val="FF0000"/>
                    </a:solidFill>
                  </a:rPr>
                  <a:t>probability of failing a task is p</a:t>
                </a:r>
                <a:r>
                  <a:rPr lang="en-US" dirty="0"/>
                  <a:t>, how many tasks till you die?</a:t>
                </a:r>
              </a:p>
              <a:p>
                <a:pPr marL="0" indent="0">
                  <a:buNone/>
                </a:pPr>
                <a:endParaRPr lang="en-US" dirty="0"/>
              </a:p>
              <a:p>
                <a:pPr marL="0" indent="0">
                  <a:buNone/>
                </a:pPr>
                <a:r>
                  <a:rPr lang="en-US" dirty="0"/>
                  <a:t>The EXPECTED VALUE of a random variable is the sum of the product</a:t>
                </a:r>
              </a:p>
              <a:p>
                <a:pPr marL="0" indent="0">
                  <a:buNone/>
                </a:pPr>
                <a:r>
                  <a:rPr lang="en-US" dirty="0"/>
                  <a:t>of each value it takes on times the probability it takes on that value.</a:t>
                </a:r>
              </a:p>
              <a:p>
                <a:pPr marL="0" indent="0">
                  <a:buNone/>
                </a:pPr>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(1+2∗</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smtClean="0">
                          <a:latin typeface="Cambria Math" panose="02040503050406030204" pitchFamily="18" charset="0"/>
                        </a:rPr>
                        <m:t>+3∗</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baseline="30000" smtClean="0">
                          <a:latin typeface="Cambria Math" panose="02040503050406030204" pitchFamily="18" charset="0"/>
                        </a:rPr>
                        <m:t>2</m:t>
                      </m:r>
                      <m:r>
                        <a:rPr lang="en-US" b="0" i="1" smtClean="0">
                          <a:latin typeface="Cambria Math" panose="02040503050406030204" pitchFamily="18" charset="0"/>
                        </a:rPr>
                        <m:t> +4</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r>
                        <a:rPr lang="en-US" b="0" i="1" baseline="30000" smtClean="0">
                          <a:latin typeface="Cambria Math" panose="02040503050406030204" pitchFamily="18" charset="0"/>
                        </a:rPr>
                        <m:t>3</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oMath>
                  </m:oMathPara>
                </a14:m>
                <a:endParaRPr lang="en-US" dirty="0"/>
              </a:p>
              <a:p>
                <a:pPr marL="0" indent="0">
                  <a:buNone/>
                </a:pPr>
                <a:endParaRPr lang="en-US" dirty="0"/>
              </a:p>
              <a:p>
                <a:pPr marL="0" indent="0">
                  <a:buNone/>
                </a:pPr>
                <a:r>
                  <a:rPr lang="en-US" dirty="0"/>
                  <a:t>Note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(1+</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r>
                      <a:rPr lang="en-US" i="1" baseline="30000">
                        <a:latin typeface="Cambria Math" panose="02040503050406030204" pitchFamily="18" charset="0"/>
                      </a:rPr>
                      <m:t>2</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r>
                      <a:rPr lang="en-US" i="1" baseline="30000">
                        <a:latin typeface="Cambria Math" panose="02040503050406030204" pitchFamily="18" charset="0"/>
                      </a:rPr>
                      <m:t>3</m:t>
                    </m:r>
                    <m:r>
                      <a:rPr lang="en-US" b="0" i="1" smtClean="0">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𝑝</m:t>
                        </m:r>
                      </m:e>
                    </m:d>
                  </m:oMath>
                </a14:m>
                <a:endParaRPr lang="en-US" b="0" dirty="0">
                  <a:ea typeface="Cambria Math" panose="02040503050406030204" pitchFamily="18" charset="0"/>
                </a:endParaRPr>
              </a:p>
              <a:p>
                <a:pPr marL="0" indent="0">
                  <a:buNone/>
                </a:pPr>
                <a:r>
                  <a:rPr lang="en-US" dirty="0"/>
                  <a:t>Using the Geometric Series formula with r = 1-p we get  </a:t>
                </a:r>
                <a14:m>
                  <m:oMath xmlns:m="http://schemas.openxmlformats.org/officeDocument/2006/math">
                    <m:r>
                      <a:rPr lang="en-US" i="1">
                        <a:latin typeface="Cambria Math" panose="02040503050406030204" pitchFamily="18" charset="0"/>
                      </a:rPr>
                      <m:t>𝑝</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1−(1−</m:t>
                        </m:r>
                        <m:r>
                          <a:rPr lang="en-US" b="0" i="1" smtClean="0">
                            <a:latin typeface="Cambria Math" panose="02040503050406030204" pitchFamily="18" charset="0"/>
                          </a:rPr>
                          <m:t>𝑝</m:t>
                        </m:r>
                        <m:r>
                          <a:rPr lang="en-US" b="0" i="1" smtClean="0">
                            <a:latin typeface="Cambria Math" panose="02040503050406030204" pitchFamily="18" charset="0"/>
                          </a:rPr>
                          <m:t>)</m:t>
                        </m:r>
                      </m:den>
                    </m:f>
                  </m:oMath>
                </a14:m>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𝑆</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𝑝</m:t>
                        </m:r>
                      </m:e>
                    </m:d>
                  </m:oMath>
                </a14:m>
                <a:endParaRPr lang="en-US" dirty="0"/>
              </a:p>
              <a:p>
                <a:pPr marL="0" indent="0">
                  <a:buNone/>
                </a:pPr>
                <a:r>
                  <a:rPr lang="en-US" dirty="0"/>
                  <a:t>Gives the useless lower bound of S(p) is at least 1. </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B79E2571-DA50-4621-B538-0AD06AD75D6C}"/>
                  </a:ext>
                </a:extLst>
              </p:cNvPr>
              <p:cNvSpPr>
                <a:spLocks noGrp="1" noRot="1" noChangeAspect="1" noMove="1" noResize="1" noEditPoints="1" noAdjustHandles="1" noChangeArrowheads="1" noChangeShapeType="1" noTextEdit="1"/>
              </p:cNvSpPr>
              <p:nvPr>
                <p:ph idx="1"/>
              </p:nvPr>
            </p:nvSpPr>
            <p:spPr>
              <a:xfrm>
                <a:off x="230819" y="994300"/>
                <a:ext cx="11718525" cy="5557420"/>
              </a:xfrm>
              <a:blipFill>
                <a:blip r:embed="rId2"/>
                <a:stretch>
                  <a:fillRect l="-1093" t="-1754"/>
                </a:stretch>
              </a:blipFill>
            </p:spPr>
            <p:txBody>
              <a:bodyPr/>
              <a:lstStyle/>
              <a:p>
                <a:r>
                  <a:rPr lang="en-US">
                    <a:noFill/>
                  </a:rPr>
                  <a:t> </a:t>
                </a:r>
              </a:p>
            </p:txBody>
          </p:sp>
        </mc:Fallback>
      </mc:AlternateContent>
      <p:pic>
        <p:nvPicPr>
          <p:cNvPr id="6" name="Picture 6" descr="Apology accepted, Captain Needa.” | Star wars memes, Star wars ...">
            <a:extLst>
              <a:ext uri="{FF2B5EF4-FFF2-40B4-BE49-F238E27FC236}">
                <a16:creationId xmlns:a16="http://schemas.microsoft.com/office/drawing/2014/main" id="{D246E579-2EB3-4D3F-A049-56DED19E8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0443" y="136525"/>
            <a:ext cx="1760738" cy="238051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7CDBE0D2-DA0D-4613-8CA4-A119F3259A9B}"/>
              </a:ext>
            </a:extLst>
          </p:cNvPr>
          <p:cNvSpPr>
            <a:spLocks noGrp="1"/>
          </p:cNvSpPr>
          <p:nvPr>
            <p:ph type="sldNum" sz="quarter" idx="12"/>
          </p:nvPr>
        </p:nvSpPr>
        <p:spPr/>
        <p:txBody>
          <a:bodyPr/>
          <a:lstStyle/>
          <a:p>
            <a:fld id="{EB480566-E5A3-49BF-82EA-4C4B115FBFF6}" type="slidenum">
              <a:rPr lang="en-US" smtClean="0"/>
              <a:t>59</a:t>
            </a:fld>
            <a:endParaRPr lang="en-US"/>
          </a:p>
        </p:txBody>
      </p:sp>
    </p:spTree>
    <p:extLst>
      <p:ext uri="{BB962C8B-B14F-4D97-AF65-F5344CB8AC3E}">
        <p14:creationId xmlns:p14="http://schemas.microsoft.com/office/powerpoint/2010/main" val="4149755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285749" y="212726"/>
            <a:ext cx="11658599" cy="939800"/>
          </a:xfrm>
        </p:spPr>
        <p:txBody>
          <a:bodyPr/>
          <a:lstStyle/>
          <a:p>
            <a:r>
              <a:rPr lang="en-US" b="1" dirty="0">
                <a:solidFill>
                  <a:srgbClr val="FF0000"/>
                </a:solidFill>
              </a:rPr>
              <a:t>Factorial Function n!</a:t>
            </a:r>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285750" y="1253330"/>
            <a:ext cx="11658600" cy="5391943"/>
          </a:xfrm>
        </p:spPr>
        <p:txBody>
          <a:bodyPr/>
          <a:lstStyle/>
          <a:p>
            <a:pPr marL="0" indent="0">
              <a:buNone/>
            </a:pPr>
            <a:r>
              <a:rPr lang="en-US" dirty="0"/>
              <a:t>It has a nice meaning: n! is the number of ways to arrange n objects when order matters.</a:t>
            </a:r>
          </a:p>
          <a:p>
            <a:pPr marL="0" indent="0">
              <a:buNone/>
            </a:pPr>
            <a:endParaRPr lang="en-US" dirty="0"/>
          </a:p>
          <a:p>
            <a:pPr marL="0" indent="0">
              <a:buNone/>
            </a:pPr>
            <a:r>
              <a:rPr lang="en-US" dirty="0"/>
              <a:t>If we want to order the elements of {</a:t>
            </a:r>
            <a:r>
              <a:rPr lang="en-US" dirty="0" err="1"/>
              <a:t>a,b,c</a:t>
            </a:r>
            <a:r>
              <a:rPr lang="en-US" dirty="0"/>
              <a:t>} there are six ways:</a:t>
            </a:r>
          </a:p>
          <a:p>
            <a:pPr marL="0" indent="0">
              <a:buNone/>
            </a:pPr>
            <a:r>
              <a:rPr lang="en-US" dirty="0"/>
              <a:t>	</a:t>
            </a:r>
            <a:r>
              <a:rPr lang="en-US" dirty="0" err="1"/>
              <a:t>abc</a:t>
            </a:r>
            <a:r>
              <a:rPr lang="en-US" dirty="0"/>
              <a:t>, </a:t>
            </a:r>
            <a:r>
              <a:rPr lang="en-US" dirty="0" err="1"/>
              <a:t>acb</a:t>
            </a:r>
            <a:r>
              <a:rPr lang="en-US" dirty="0"/>
              <a:t>, bac, </a:t>
            </a:r>
            <a:r>
              <a:rPr lang="en-US" dirty="0" err="1"/>
              <a:t>bca</a:t>
            </a:r>
            <a:r>
              <a:rPr lang="en-US" dirty="0"/>
              <a:t>, cab, </a:t>
            </a:r>
            <a:r>
              <a:rPr lang="en-US" dirty="0" err="1"/>
              <a:t>cba</a:t>
            </a:r>
            <a:r>
              <a:rPr lang="en-US" dirty="0"/>
              <a:t> (why did we list this way?)</a:t>
            </a:r>
          </a:p>
          <a:p>
            <a:pPr marL="0" indent="0">
              <a:buNone/>
            </a:pPr>
            <a:endParaRPr lang="en-US" dirty="0"/>
          </a:p>
          <a:p>
            <a:pPr marL="0" indent="0" algn="just">
              <a:buNone/>
            </a:pPr>
            <a:r>
              <a:rPr lang="en-US" dirty="0"/>
              <a:t>We want to make sure we do not miss any cases. We first do all the ways with a as the first element, and then use the PREVIOUS result about how to order a set of two elements. Then we do all the ways with b as the first element, then all the ways with c first.</a:t>
            </a:r>
          </a:p>
        </p:txBody>
      </p:sp>
      <p:sp>
        <p:nvSpPr>
          <p:cNvPr id="5" name="Slide Number Placeholder 4">
            <a:extLst>
              <a:ext uri="{FF2B5EF4-FFF2-40B4-BE49-F238E27FC236}">
                <a16:creationId xmlns:a16="http://schemas.microsoft.com/office/drawing/2014/main" id="{FA1761DC-C36E-4A8E-9EC1-3C00E5EA00EA}"/>
              </a:ext>
            </a:extLst>
          </p:cNvPr>
          <p:cNvSpPr>
            <a:spLocks noGrp="1"/>
          </p:cNvSpPr>
          <p:nvPr>
            <p:ph type="sldNum" sz="quarter" idx="12"/>
          </p:nvPr>
        </p:nvSpPr>
        <p:spPr/>
        <p:txBody>
          <a:bodyPr/>
          <a:lstStyle/>
          <a:p>
            <a:fld id="{EB480566-E5A3-49BF-82EA-4C4B115FBFF6}" type="slidenum">
              <a:rPr lang="en-US" smtClean="0"/>
              <a:t>6</a:t>
            </a:fld>
            <a:endParaRPr lang="en-US"/>
          </a:p>
        </p:txBody>
      </p:sp>
    </p:spTree>
    <p:extLst>
      <p:ext uri="{BB962C8B-B14F-4D97-AF65-F5344CB8AC3E}">
        <p14:creationId xmlns:p14="http://schemas.microsoft.com/office/powerpoint/2010/main" val="24395655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242656" y="136526"/>
            <a:ext cx="10515600" cy="857774"/>
          </a:xfrm>
        </p:spPr>
        <p:txBody>
          <a:bodyPr/>
          <a:lstStyle/>
          <a:p>
            <a:r>
              <a:rPr lang="en-US" b="1" dirty="0"/>
              <a:t>The Darth Vader Problem: UPPER BOUND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230819" y="994300"/>
                <a:ext cx="11718525" cy="5557420"/>
              </a:xfrm>
            </p:spPr>
            <p:txBody>
              <a:bodyPr/>
              <a:lstStyle/>
              <a:p>
                <a:pPr marL="0" indent="0">
                  <a:buNone/>
                </a:pPr>
                <a:r>
                  <a:rPr lang="en-US" dirty="0"/>
                  <a:t>If your </a:t>
                </a:r>
                <a:r>
                  <a:rPr lang="en-US" dirty="0">
                    <a:solidFill>
                      <a:srgbClr val="FF0000"/>
                    </a:solidFill>
                  </a:rPr>
                  <a:t>probability of failing a task is p</a:t>
                </a:r>
                <a:r>
                  <a:rPr lang="en-US" dirty="0"/>
                  <a:t>, how many tasks till you die?</a:t>
                </a:r>
              </a:p>
              <a:p>
                <a:pPr marL="0" indent="0">
                  <a:buNone/>
                </a:pPr>
                <a:endParaRPr lang="en-US" dirty="0"/>
              </a:p>
              <a:p>
                <a:pPr marL="0" indent="0">
                  <a:buNone/>
                </a:pPr>
                <a:r>
                  <a:rPr lang="en-US" dirty="0"/>
                  <a:t>The EXPECTED VALUE of a random variable is the sum of the product</a:t>
                </a:r>
              </a:p>
              <a:p>
                <a:pPr marL="0" indent="0">
                  <a:buNone/>
                </a:pPr>
                <a:r>
                  <a:rPr lang="en-US" dirty="0"/>
                  <a:t>of each value it takes on times the probability it takes on that value.</a:t>
                </a:r>
              </a:p>
              <a:p>
                <a:pPr marL="0" indent="0">
                  <a:buNone/>
                </a:pPr>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(1+2∗</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smtClean="0">
                          <a:latin typeface="Cambria Math" panose="02040503050406030204" pitchFamily="18" charset="0"/>
                        </a:rPr>
                        <m:t>+3∗</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baseline="30000" smtClean="0">
                          <a:latin typeface="Cambria Math" panose="02040503050406030204" pitchFamily="18" charset="0"/>
                        </a:rPr>
                        <m:t>2</m:t>
                      </m:r>
                      <m:r>
                        <a:rPr lang="en-US" b="0" i="1" smtClean="0">
                          <a:latin typeface="Cambria Math" panose="02040503050406030204" pitchFamily="18" charset="0"/>
                        </a:rPr>
                        <m:t> +4</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r>
                        <a:rPr lang="en-US" b="0" i="1" baseline="30000" smtClean="0">
                          <a:latin typeface="Cambria Math" panose="02040503050406030204" pitchFamily="18" charset="0"/>
                        </a:rPr>
                        <m:t>3</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oMath>
                  </m:oMathPara>
                </a14:m>
                <a:endParaRPr lang="en-US" dirty="0"/>
              </a:p>
              <a:p>
                <a:pPr marL="0" indent="0">
                  <a:buNone/>
                </a:pPr>
                <a:endParaRPr lang="en-US" dirty="0"/>
              </a:p>
              <a:p>
                <a:pPr marL="0" indent="0">
                  <a:buNone/>
                </a:pPr>
                <a:r>
                  <a:rPr lang="en-US" dirty="0"/>
                  <a:t>Note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(1+2</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r>
                      <a:rPr lang="en-US" i="1">
                        <a:latin typeface="Cambria Math" panose="02040503050406030204" pitchFamily="18" charset="0"/>
                      </a:rPr>
                      <m:t>+</m:t>
                    </m:r>
                    <m:r>
                      <a:rPr lang="en-US" b="0" i="1" smtClean="0">
                        <a:latin typeface="Cambria Math" panose="02040503050406030204" pitchFamily="18" charset="0"/>
                      </a:rPr>
                      <m:t>2</m:t>
                    </m:r>
                    <m:r>
                      <a:rPr lang="en-US" b="0" i="1" baseline="30000" smtClean="0">
                        <a:latin typeface="Cambria Math" panose="02040503050406030204" pitchFamily="18" charset="0"/>
                      </a:rPr>
                      <m:t>2</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r>
                      <a:rPr lang="en-US" i="1" baseline="30000">
                        <a:latin typeface="Cambria Math" panose="02040503050406030204" pitchFamily="18" charset="0"/>
                      </a:rPr>
                      <m:t>2</m:t>
                    </m:r>
                    <m:r>
                      <a:rPr lang="en-US" i="1">
                        <a:latin typeface="Cambria Math" panose="02040503050406030204" pitchFamily="18" charset="0"/>
                      </a:rPr>
                      <m:t> +</m:t>
                    </m:r>
                    <m:r>
                      <a:rPr lang="en-US" b="0" i="1" smtClean="0">
                        <a:latin typeface="Cambria Math" panose="02040503050406030204" pitchFamily="18" charset="0"/>
                      </a:rPr>
                      <m:t>2</m:t>
                    </m:r>
                    <m:r>
                      <a:rPr lang="en-US" b="0" i="1" baseline="30000" smtClean="0">
                        <a:latin typeface="Cambria Math" panose="02040503050406030204" pitchFamily="18" charset="0"/>
                      </a:rPr>
                      <m:t>3</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r>
                      <a:rPr lang="en-US" i="1" baseline="30000">
                        <a:latin typeface="Cambria Math" panose="02040503050406030204" pitchFamily="18" charset="0"/>
                      </a:rPr>
                      <m:t>3</m:t>
                    </m:r>
                    <m:r>
                      <a:rPr lang="en-US" b="0" i="1" smtClean="0">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𝑝</m:t>
                        </m:r>
                      </m:e>
                    </m:d>
                  </m:oMath>
                </a14:m>
                <a:endParaRPr lang="en-US" b="0" dirty="0">
                  <a:ea typeface="Cambria Math" panose="02040503050406030204" pitchFamily="18" charset="0"/>
                </a:endParaRPr>
              </a:p>
              <a:p>
                <a:pPr marL="0" indent="0">
                  <a:buNone/>
                </a:pPr>
                <a:r>
                  <a:rPr lang="en-US" dirty="0"/>
                  <a:t>If (1-p) &lt; </a:t>
                </a:r>
                <a:r>
                  <a:rPr lang="en-US" dirty="0">
                    <a:solidFill>
                      <a:srgbClr val="FF0000"/>
                    </a:solidFill>
                  </a:rPr>
                  <a:t>???</a:t>
                </a:r>
                <a:r>
                  <a:rPr lang="en-US" dirty="0"/>
                  <a:t> then we can use the geometric series with ratio r = </a:t>
                </a:r>
                <a:r>
                  <a:rPr lang="en-US" dirty="0">
                    <a:solidFill>
                      <a:srgbClr val="FF0000"/>
                    </a:solidFill>
                  </a:rPr>
                  <a:t>???</a:t>
                </a:r>
                <a:r>
                  <a:rPr lang="en-US" dirty="0"/>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B79E2571-DA50-4621-B538-0AD06AD75D6C}"/>
                  </a:ext>
                </a:extLst>
              </p:cNvPr>
              <p:cNvSpPr>
                <a:spLocks noGrp="1" noRot="1" noChangeAspect="1" noMove="1" noResize="1" noEditPoints="1" noAdjustHandles="1" noChangeArrowheads="1" noChangeShapeType="1" noTextEdit="1"/>
              </p:cNvSpPr>
              <p:nvPr>
                <p:ph idx="1"/>
              </p:nvPr>
            </p:nvSpPr>
            <p:spPr>
              <a:xfrm>
                <a:off x="230819" y="994300"/>
                <a:ext cx="11718525" cy="5557420"/>
              </a:xfrm>
              <a:blipFill>
                <a:blip r:embed="rId2"/>
                <a:stretch>
                  <a:fillRect l="-1093" t="-1754"/>
                </a:stretch>
              </a:blipFill>
            </p:spPr>
            <p:txBody>
              <a:bodyPr/>
              <a:lstStyle/>
              <a:p>
                <a:r>
                  <a:rPr lang="en-US">
                    <a:noFill/>
                  </a:rPr>
                  <a:t> </a:t>
                </a:r>
              </a:p>
            </p:txBody>
          </p:sp>
        </mc:Fallback>
      </mc:AlternateContent>
      <p:pic>
        <p:nvPicPr>
          <p:cNvPr id="6" name="Picture 6" descr="Apology accepted, Captain Needa.” | Star wars memes, Star wars ...">
            <a:extLst>
              <a:ext uri="{FF2B5EF4-FFF2-40B4-BE49-F238E27FC236}">
                <a16:creationId xmlns:a16="http://schemas.microsoft.com/office/drawing/2014/main" id="{D246E579-2EB3-4D3F-A049-56DED19E8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0443" y="136525"/>
            <a:ext cx="1760738" cy="238051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23B5AE03-6996-47E4-93BF-DB3A0D84CDC8}"/>
              </a:ext>
            </a:extLst>
          </p:cNvPr>
          <p:cNvSpPr>
            <a:spLocks noGrp="1"/>
          </p:cNvSpPr>
          <p:nvPr>
            <p:ph type="sldNum" sz="quarter" idx="12"/>
          </p:nvPr>
        </p:nvSpPr>
        <p:spPr/>
        <p:txBody>
          <a:bodyPr/>
          <a:lstStyle/>
          <a:p>
            <a:fld id="{EB480566-E5A3-49BF-82EA-4C4B115FBFF6}" type="slidenum">
              <a:rPr lang="en-US" smtClean="0"/>
              <a:t>60</a:t>
            </a:fld>
            <a:endParaRPr lang="en-US"/>
          </a:p>
        </p:txBody>
      </p:sp>
    </p:spTree>
    <p:extLst>
      <p:ext uri="{BB962C8B-B14F-4D97-AF65-F5344CB8AC3E}">
        <p14:creationId xmlns:p14="http://schemas.microsoft.com/office/powerpoint/2010/main" val="14635313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242656" y="136526"/>
            <a:ext cx="10515600" cy="857774"/>
          </a:xfrm>
        </p:spPr>
        <p:txBody>
          <a:bodyPr/>
          <a:lstStyle/>
          <a:p>
            <a:r>
              <a:rPr lang="en-US" b="1" dirty="0"/>
              <a:t>The Darth Vader Problem: UPPER BOUND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230819" y="994300"/>
                <a:ext cx="11718525" cy="5557420"/>
              </a:xfrm>
            </p:spPr>
            <p:txBody>
              <a:bodyPr/>
              <a:lstStyle/>
              <a:p>
                <a:pPr marL="0" indent="0">
                  <a:buNone/>
                </a:pPr>
                <a:r>
                  <a:rPr lang="en-US" dirty="0"/>
                  <a:t>If your </a:t>
                </a:r>
                <a:r>
                  <a:rPr lang="en-US" dirty="0">
                    <a:solidFill>
                      <a:srgbClr val="FF0000"/>
                    </a:solidFill>
                  </a:rPr>
                  <a:t>probability of failing a task is p</a:t>
                </a:r>
                <a:r>
                  <a:rPr lang="en-US" dirty="0"/>
                  <a:t>, how many tasks till you die?</a:t>
                </a:r>
              </a:p>
              <a:p>
                <a:pPr marL="0" indent="0">
                  <a:buNone/>
                </a:pPr>
                <a:endParaRPr lang="en-US" dirty="0"/>
              </a:p>
              <a:p>
                <a:pPr marL="0" indent="0">
                  <a:buNone/>
                </a:pPr>
                <a:r>
                  <a:rPr lang="en-US" dirty="0"/>
                  <a:t>The EXPECTED VALUE of a random variable is the sum of the product</a:t>
                </a:r>
              </a:p>
              <a:p>
                <a:pPr marL="0" indent="0">
                  <a:buNone/>
                </a:pPr>
                <a:r>
                  <a:rPr lang="en-US" dirty="0"/>
                  <a:t>of each value it takes on times the probability it takes on that value.</a:t>
                </a:r>
              </a:p>
              <a:p>
                <a:pPr marL="0" indent="0">
                  <a:buNone/>
                </a:pPr>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(1+2∗</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smtClean="0">
                          <a:latin typeface="Cambria Math" panose="02040503050406030204" pitchFamily="18" charset="0"/>
                        </a:rPr>
                        <m:t>+3∗</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baseline="30000" smtClean="0">
                          <a:latin typeface="Cambria Math" panose="02040503050406030204" pitchFamily="18" charset="0"/>
                        </a:rPr>
                        <m:t>2</m:t>
                      </m:r>
                      <m:r>
                        <a:rPr lang="en-US" b="0" i="1" smtClean="0">
                          <a:latin typeface="Cambria Math" panose="02040503050406030204" pitchFamily="18" charset="0"/>
                        </a:rPr>
                        <m:t> +4</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r>
                        <a:rPr lang="en-US" b="0" i="1" baseline="30000" smtClean="0">
                          <a:latin typeface="Cambria Math" panose="02040503050406030204" pitchFamily="18" charset="0"/>
                        </a:rPr>
                        <m:t>3</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oMath>
                  </m:oMathPara>
                </a14:m>
                <a:endParaRPr lang="en-US" dirty="0"/>
              </a:p>
              <a:p>
                <a:pPr marL="0" indent="0">
                  <a:buNone/>
                </a:pPr>
                <a:endParaRPr lang="en-US" dirty="0"/>
              </a:p>
              <a:p>
                <a:pPr marL="0" indent="0">
                  <a:buNone/>
                </a:pPr>
                <a:r>
                  <a:rPr lang="en-US" dirty="0"/>
                  <a:t>Note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(1+2</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r>
                      <a:rPr lang="en-US" i="1">
                        <a:latin typeface="Cambria Math" panose="02040503050406030204" pitchFamily="18" charset="0"/>
                      </a:rPr>
                      <m:t>+</m:t>
                    </m:r>
                    <m:r>
                      <a:rPr lang="en-US" b="0" i="1" smtClean="0">
                        <a:latin typeface="Cambria Math" panose="02040503050406030204" pitchFamily="18" charset="0"/>
                      </a:rPr>
                      <m:t>2</m:t>
                    </m:r>
                    <m:r>
                      <a:rPr lang="en-US" b="0" i="1" baseline="30000" smtClean="0">
                        <a:latin typeface="Cambria Math" panose="02040503050406030204" pitchFamily="18" charset="0"/>
                      </a:rPr>
                      <m:t>2</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r>
                      <a:rPr lang="en-US" i="1" baseline="30000">
                        <a:latin typeface="Cambria Math" panose="02040503050406030204" pitchFamily="18" charset="0"/>
                      </a:rPr>
                      <m:t>2</m:t>
                    </m:r>
                    <m:r>
                      <a:rPr lang="en-US" i="1">
                        <a:latin typeface="Cambria Math" panose="02040503050406030204" pitchFamily="18" charset="0"/>
                      </a:rPr>
                      <m:t> +</m:t>
                    </m:r>
                    <m:r>
                      <a:rPr lang="en-US" b="0" i="1" smtClean="0">
                        <a:latin typeface="Cambria Math" panose="02040503050406030204" pitchFamily="18" charset="0"/>
                      </a:rPr>
                      <m:t>2</m:t>
                    </m:r>
                    <m:r>
                      <a:rPr lang="en-US" b="0" i="1" baseline="30000" smtClean="0">
                        <a:latin typeface="Cambria Math" panose="02040503050406030204" pitchFamily="18" charset="0"/>
                      </a:rPr>
                      <m:t>3</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r>
                      <a:rPr lang="en-US" i="1" baseline="30000">
                        <a:latin typeface="Cambria Math" panose="02040503050406030204" pitchFamily="18" charset="0"/>
                      </a:rPr>
                      <m:t>3</m:t>
                    </m:r>
                    <m:r>
                      <a:rPr lang="en-US" b="0" i="1" smtClean="0">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𝑝</m:t>
                        </m:r>
                      </m:e>
                    </m:d>
                  </m:oMath>
                </a14:m>
                <a:endParaRPr lang="en-US" b="0" dirty="0">
                  <a:ea typeface="Cambria Math" panose="02040503050406030204" pitchFamily="18" charset="0"/>
                </a:endParaRPr>
              </a:p>
              <a:p>
                <a:pPr marL="0" indent="0">
                  <a:buNone/>
                </a:pPr>
                <a:r>
                  <a:rPr lang="en-US" dirty="0"/>
                  <a:t>If (1-p) &lt; ½ then 2(1-p) &lt; 1 so can use the Geometric Series formula and get </a:t>
                </a:r>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 </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1−2(1−</m:t>
                        </m:r>
                        <m:r>
                          <a:rPr lang="en-US" b="0" i="1" smtClean="0">
                            <a:latin typeface="Cambria Math" panose="02040503050406030204" pitchFamily="18" charset="0"/>
                          </a:rPr>
                          <m:t>𝑝</m:t>
                        </m:r>
                        <m:r>
                          <a:rPr lang="en-US" b="0" i="1" smtClean="0">
                            <a:latin typeface="Cambria Math" panose="02040503050406030204" pitchFamily="18" charset="0"/>
                          </a:rPr>
                          <m:t>)</m:t>
                        </m:r>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𝑆</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𝑝</m:t>
                        </m:r>
                      </m:e>
                    </m:d>
                  </m:oMath>
                </a14:m>
                <a:endParaRPr lang="en-US" dirty="0"/>
              </a:p>
              <a:p>
                <a:pPr marL="0" indent="0">
                  <a:buNone/>
                </a:pPr>
                <a:r>
                  <a:rPr lang="en-US" dirty="0"/>
                  <a:t>For example, if p = ¾ gives an upper bound of 3/2 or 1.5.</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B79E2571-DA50-4621-B538-0AD06AD75D6C}"/>
                  </a:ext>
                </a:extLst>
              </p:cNvPr>
              <p:cNvSpPr>
                <a:spLocks noGrp="1" noRot="1" noChangeAspect="1" noMove="1" noResize="1" noEditPoints="1" noAdjustHandles="1" noChangeArrowheads="1" noChangeShapeType="1" noTextEdit="1"/>
              </p:cNvSpPr>
              <p:nvPr>
                <p:ph idx="1"/>
              </p:nvPr>
            </p:nvSpPr>
            <p:spPr>
              <a:xfrm>
                <a:off x="230819" y="994300"/>
                <a:ext cx="11718525" cy="5557420"/>
              </a:xfrm>
              <a:blipFill>
                <a:blip r:embed="rId2"/>
                <a:stretch>
                  <a:fillRect l="-1093" t="-1754" b="-2851"/>
                </a:stretch>
              </a:blipFill>
            </p:spPr>
            <p:txBody>
              <a:bodyPr/>
              <a:lstStyle/>
              <a:p>
                <a:r>
                  <a:rPr lang="en-US">
                    <a:noFill/>
                  </a:rPr>
                  <a:t> </a:t>
                </a:r>
              </a:p>
            </p:txBody>
          </p:sp>
        </mc:Fallback>
      </mc:AlternateContent>
      <p:pic>
        <p:nvPicPr>
          <p:cNvPr id="6" name="Picture 6" descr="Apology accepted, Captain Needa.” | Star wars memes, Star wars ...">
            <a:extLst>
              <a:ext uri="{FF2B5EF4-FFF2-40B4-BE49-F238E27FC236}">
                <a16:creationId xmlns:a16="http://schemas.microsoft.com/office/drawing/2014/main" id="{D246E579-2EB3-4D3F-A049-56DED19E8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0443" y="136525"/>
            <a:ext cx="1760738" cy="238051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CBFA5074-EF8F-4DE3-B521-BC9E01D54D36}"/>
              </a:ext>
            </a:extLst>
          </p:cNvPr>
          <p:cNvSpPr>
            <a:spLocks noGrp="1"/>
          </p:cNvSpPr>
          <p:nvPr>
            <p:ph type="sldNum" sz="quarter" idx="12"/>
          </p:nvPr>
        </p:nvSpPr>
        <p:spPr/>
        <p:txBody>
          <a:bodyPr/>
          <a:lstStyle/>
          <a:p>
            <a:fld id="{EB480566-E5A3-49BF-82EA-4C4B115FBFF6}" type="slidenum">
              <a:rPr lang="en-US" smtClean="0"/>
              <a:t>61</a:t>
            </a:fld>
            <a:endParaRPr lang="en-US"/>
          </a:p>
        </p:txBody>
      </p:sp>
    </p:spTree>
    <p:extLst>
      <p:ext uri="{BB962C8B-B14F-4D97-AF65-F5344CB8AC3E}">
        <p14:creationId xmlns:p14="http://schemas.microsoft.com/office/powerpoint/2010/main" val="12316641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242656" y="136526"/>
            <a:ext cx="10515600" cy="857774"/>
          </a:xfrm>
        </p:spPr>
        <p:txBody>
          <a:bodyPr/>
          <a:lstStyle/>
          <a:p>
            <a:r>
              <a:rPr lang="en-US" b="1" dirty="0"/>
              <a:t>The Darth Vader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230819" y="994300"/>
                <a:ext cx="11718525" cy="5557420"/>
              </a:xfrm>
            </p:spPr>
            <p:txBody>
              <a:bodyPr/>
              <a:lstStyle/>
              <a:p>
                <a:pPr marL="0" indent="0">
                  <a:buNone/>
                </a:pPr>
                <a:r>
                  <a:rPr lang="en-US" dirty="0"/>
                  <a:t>If your </a:t>
                </a:r>
                <a:r>
                  <a:rPr lang="en-US" dirty="0">
                    <a:solidFill>
                      <a:srgbClr val="FF0000"/>
                    </a:solidFill>
                  </a:rPr>
                  <a:t>probability of failing a task is p</a:t>
                </a:r>
                <a:r>
                  <a:rPr lang="en-US" dirty="0"/>
                  <a:t>, how many tasks till you die?</a:t>
                </a:r>
              </a:p>
              <a:p>
                <a:pPr marL="0" indent="0">
                  <a:buNone/>
                </a:pPr>
                <a:endParaRPr lang="en-US" dirty="0"/>
              </a:p>
              <a:p>
                <a:pPr marL="0" indent="0">
                  <a:buNone/>
                </a:pPr>
                <a:r>
                  <a:rPr lang="en-US" dirty="0"/>
                  <a:t>The EXPECTED VALUE of a random variable is the sum of the product</a:t>
                </a:r>
              </a:p>
              <a:p>
                <a:pPr marL="0" indent="0">
                  <a:buNone/>
                </a:pPr>
                <a:r>
                  <a:rPr lang="en-US" dirty="0"/>
                  <a:t>of each value it takes on times the probability it takes on that value.</a:t>
                </a:r>
              </a:p>
              <a:p>
                <a:pPr marL="0" indent="0">
                  <a:buNone/>
                </a:pPr>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(1+2∗</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smtClean="0">
                          <a:latin typeface="Cambria Math" panose="02040503050406030204" pitchFamily="18" charset="0"/>
                        </a:rPr>
                        <m:t>+3∗</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baseline="30000" smtClean="0">
                          <a:latin typeface="Cambria Math" panose="02040503050406030204" pitchFamily="18" charset="0"/>
                        </a:rPr>
                        <m:t>2</m:t>
                      </m:r>
                      <m:r>
                        <a:rPr lang="en-US" b="0" i="1" smtClean="0">
                          <a:latin typeface="Cambria Math" panose="02040503050406030204" pitchFamily="18" charset="0"/>
                        </a:rPr>
                        <m:t> +4</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r>
                        <a:rPr lang="en-US" b="0" i="1" baseline="30000" smtClean="0">
                          <a:latin typeface="Cambria Math" panose="02040503050406030204" pitchFamily="18" charset="0"/>
                        </a:rPr>
                        <m:t>3</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oMath>
                  </m:oMathPara>
                </a14:m>
                <a:endParaRPr lang="en-US" dirty="0"/>
              </a:p>
              <a:p>
                <a:pPr marL="0" indent="0">
                  <a:buNone/>
                </a:pPr>
                <a:endParaRPr lang="en-US" dirty="0"/>
              </a:p>
              <a:p>
                <a:pPr marL="0" indent="0">
                  <a:buNone/>
                </a:pPr>
                <a:r>
                  <a:rPr lang="en-US" dirty="0"/>
                  <a:t>Bounds: </a:t>
                </a:r>
                <a14:m>
                  <m:oMath xmlns:m="http://schemas.openxmlformats.org/officeDocument/2006/math">
                    <m:r>
                      <a:rPr lang="en-US" b="0" i="1" smtClean="0">
                        <a:latin typeface="Cambria Math" panose="02040503050406030204" pitchFamily="18" charset="0"/>
                        <a:ea typeface="Cambria Math" panose="02040503050406030204" pitchFamily="18" charset="0"/>
                      </a:rPr>
                      <m:t>𝐼</m:t>
                    </m:r>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 </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𝑝</m:t>
                        </m:r>
                      </m:e>
                    </m:d>
                    <m:r>
                      <a:rPr lang="en-US" i="1">
                        <a:latin typeface="Cambria Math" panose="02040503050406030204" pitchFamily="18" charset="0"/>
                        <a:ea typeface="Cambria Math" panose="02040503050406030204" pitchFamily="18" charset="0"/>
                      </a:rPr>
                      <m:t>&lt;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𝑠𝑜</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&gt;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oMath>
                </a14:m>
                <a:endParaRPr lang="en-US" b="0" i="1" dirty="0">
                  <a:latin typeface="Cambria Math" panose="02040503050406030204" pitchFamily="18" charset="0"/>
                </a:endParaRPr>
              </a:p>
              <a:p>
                <a:pPr marL="0" indent="0">
                  <a:buNone/>
                </a:pPr>
                <a:r>
                  <a:rPr lang="en-US" i="1" dirty="0">
                    <a:latin typeface="Cambria Math" panose="02040503050406030204" pitchFamily="18" charset="0"/>
                  </a:rPr>
                  <a:t>Then </a:t>
                </a:r>
                <a14:m>
                  <m:oMath xmlns:m="http://schemas.openxmlformats.org/officeDocument/2006/math">
                    <m:r>
                      <a:rPr lang="en-US" i="1">
                        <a:latin typeface="Cambria Math" panose="02040503050406030204" pitchFamily="18" charset="0"/>
                      </a:rPr>
                      <m:t>1 </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𝑆</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𝑝</m:t>
                        </m:r>
                      </m:e>
                    </m:d>
                    <m:r>
                      <a:rPr lang="en-US" i="1">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𝑝</m:t>
                        </m:r>
                      </m:num>
                      <m:den>
                        <m:r>
                          <a:rPr lang="en-US" i="1">
                            <a:latin typeface="Cambria Math" panose="02040503050406030204" pitchFamily="18" charset="0"/>
                            <a:ea typeface="Cambria Math" panose="02040503050406030204" pitchFamily="18" charset="0"/>
                          </a:rPr>
                          <m:t>1 −2</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𝑝</m:t>
                            </m:r>
                          </m:e>
                        </m:d>
                      </m:den>
                    </m:f>
                    <m:r>
                      <a:rPr lang="en-US" i="1">
                        <a:latin typeface="Cambria Math" panose="02040503050406030204" pitchFamily="18" charset="0"/>
                        <a:ea typeface="Cambria Math" panose="02040503050406030204" pitchFamily="18" charset="0"/>
                      </a:rPr>
                      <m:t>.</m:t>
                    </m:r>
                  </m:oMath>
                </a14:m>
                <a:endParaRPr lang="en-US" dirty="0"/>
              </a:p>
              <a:p>
                <a:pPr marL="0" indent="0">
                  <a:buNone/>
                </a:pPr>
                <a:endParaRPr lang="en-US" b="0" i="1" dirty="0">
                  <a:latin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B79E2571-DA50-4621-B538-0AD06AD75D6C}"/>
                  </a:ext>
                </a:extLst>
              </p:cNvPr>
              <p:cNvSpPr>
                <a:spLocks noGrp="1" noRot="1" noChangeAspect="1" noMove="1" noResize="1" noEditPoints="1" noAdjustHandles="1" noChangeArrowheads="1" noChangeShapeType="1" noTextEdit="1"/>
              </p:cNvSpPr>
              <p:nvPr>
                <p:ph idx="1"/>
              </p:nvPr>
            </p:nvSpPr>
            <p:spPr>
              <a:xfrm>
                <a:off x="230819" y="994300"/>
                <a:ext cx="11718525" cy="5557420"/>
              </a:xfrm>
              <a:blipFill>
                <a:blip r:embed="rId2"/>
                <a:stretch>
                  <a:fillRect l="-1093" t="-1754"/>
                </a:stretch>
              </a:blipFill>
            </p:spPr>
            <p:txBody>
              <a:bodyPr/>
              <a:lstStyle/>
              <a:p>
                <a:r>
                  <a:rPr lang="en-US">
                    <a:noFill/>
                  </a:rPr>
                  <a:t> </a:t>
                </a:r>
              </a:p>
            </p:txBody>
          </p:sp>
        </mc:Fallback>
      </mc:AlternateContent>
      <p:pic>
        <p:nvPicPr>
          <p:cNvPr id="6" name="Picture 6" descr="Apology accepted, Captain Needa.” | Star wars memes, Star wars ...">
            <a:extLst>
              <a:ext uri="{FF2B5EF4-FFF2-40B4-BE49-F238E27FC236}">
                <a16:creationId xmlns:a16="http://schemas.microsoft.com/office/drawing/2014/main" id="{D246E579-2EB3-4D3F-A049-56DED19E8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0443" y="136525"/>
            <a:ext cx="1760738" cy="23805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9A35494-9D0A-4791-BA9E-1F9640B20A60}"/>
              </a:ext>
            </a:extLst>
          </p:cNvPr>
          <p:cNvPicPr>
            <a:picLocks noChangeAspect="1"/>
          </p:cNvPicPr>
          <p:nvPr/>
        </p:nvPicPr>
        <p:blipFill>
          <a:blip r:embed="rId4"/>
          <a:stretch>
            <a:fillRect/>
          </a:stretch>
        </p:blipFill>
        <p:spPr>
          <a:xfrm>
            <a:off x="5503061" y="4038874"/>
            <a:ext cx="5023990" cy="2614636"/>
          </a:xfrm>
          <a:prstGeom prst="rect">
            <a:avLst/>
          </a:prstGeom>
        </p:spPr>
      </p:pic>
      <p:sp>
        <p:nvSpPr>
          <p:cNvPr id="7" name="Slide Number Placeholder 6">
            <a:extLst>
              <a:ext uri="{FF2B5EF4-FFF2-40B4-BE49-F238E27FC236}">
                <a16:creationId xmlns:a16="http://schemas.microsoft.com/office/drawing/2014/main" id="{886C2422-A7C2-4F6A-B3C2-16C8D7B4F7F4}"/>
              </a:ext>
            </a:extLst>
          </p:cNvPr>
          <p:cNvSpPr>
            <a:spLocks noGrp="1"/>
          </p:cNvSpPr>
          <p:nvPr>
            <p:ph type="sldNum" sz="quarter" idx="12"/>
          </p:nvPr>
        </p:nvSpPr>
        <p:spPr/>
        <p:txBody>
          <a:bodyPr/>
          <a:lstStyle/>
          <a:p>
            <a:fld id="{EB480566-E5A3-49BF-82EA-4C4B115FBFF6}" type="slidenum">
              <a:rPr lang="en-US" smtClean="0"/>
              <a:t>62</a:t>
            </a:fld>
            <a:endParaRPr lang="en-US"/>
          </a:p>
        </p:txBody>
      </p:sp>
    </p:spTree>
    <p:extLst>
      <p:ext uri="{BB962C8B-B14F-4D97-AF65-F5344CB8AC3E}">
        <p14:creationId xmlns:p14="http://schemas.microsoft.com/office/powerpoint/2010/main" val="821662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242656" y="136526"/>
            <a:ext cx="10515600" cy="857774"/>
          </a:xfrm>
        </p:spPr>
        <p:txBody>
          <a:bodyPr/>
          <a:lstStyle/>
          <a:p>
            <a:r>
              <a:rPr lang="en-US" b="1" dirty="0"/>
              <a:t>The Darth Vader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230819" y="994300"/>
                <a:ext cx="11718525" cy="5557420"/>
              </a:xfrm>
            </p:spPr>
            <p:txBody>
              <a:bodyPr/>
              <a:lstStyle/>
              <a:p>
                <a:pPr marL="0" indent="0">
                  <a:buNone/>
                </a:pPr>
                <a:r>
                  <a:rPr lang="en-US" dirty="0"/>
                  <a:t>If your </a:t>
                </a:r>
                <a:r>
                  <a:rPr lang="en-US" dirty="0">
                    <a:solidFill>
                      <a:srgbClr val="FF0000"/>
                    </a:solidFill>
                  </a:rPr>
                  <a:t>probability of failing a task is p</a:t>
                </a:r>
                <a:r>
                  <a:rPr lang="en-US" dirty="0"/>
                  <a:t>, how many tasks till you die?</a:t>
                </a:r>
              </a:p>
              <a:p>
                <a:pPr marL="0" indent="0">
                  <a:buNone/>
                </a:pPr>
                <a:endParaRPr lang="en-US" dirty="0"/>
              </a:p>
              <a:p>
                <a:pPr marL="0" indent="0">
                  <a:buNone/>
                </a:pPr>
                <a:r>
                  <a:rPr lang="en-US" dirty="0"/>
                  <a:t>The EXPECTED VALUE of a random variable is the sum of the product</a:t>
                </a:r>
              </a:p>
              <a:p>
                <a:pPr marL="0" indent="0">
                  <a:buNone/>
                </a:pPr>
                <a:r>
                  <a:rPr lang="en-US" dirty="0"/>
                  <a:t>of each value it takes on times the probability it takes on that value.</a:t>
                </a:r>
              </a:p>
              <a:p>
                <a:pPr marL="0" indent="0">
                  <a:buNone/>
                </a:pPr>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(1+2∗</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smtClean="0">
                          <a:latin typeface="Cambria Math" panose="02040503050406030204" pitchFamily="18" charset="0"/>
                        </a:rPr>
                        <m:t>+3∗</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baseline="30000" smtClean="0">
                          <a:latin typeface="Cambria Math" panose="02040503050406030204" pitchFamily="18" charset="0"/>
                        </a:rPr>
                        <m:t>2</m:t>
                      </m:r>
                      <m:r>
                        <a:rPr lang="en-US" b="0" i="1" smtClean="0">
                          <a:latin typeface="Cambria Math" panose="02040503050406030204" pitchFamily="18" charset="0"/>
                        </a:rPr>
                        <m:t> +4</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r>
                        <a:rPr lang="en-US" b="0" i="1" baseline="30000" smtClean="0">
                          <a:latin typeface="Cambria Math" panose="02040503050406030204" pitchFamily="18" charset="0"/>
                        </a:rPr>
                        <m:t>3</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oMath>
                  </m:oMathPara>
                </a14:m>
                <a:endParaRPr lang="en-US" dirty="0"/>
              </a:p>
              <a:p>
                <a:pPr marL="0" indent="0">
                  <a:buNone/>
                </a:pPr>
                <a:endParaRPr lang="en-US" dirty="0"/>
              </a:p>
              <a:p>
                <a:pPr marL="0" indent="0">
                  <a:buNone/>
                </a:pPr>
                <a:r>
                  <a:rPr lang="en-US" i="1" dirty="0">
                    <a:latin typeface="Cambria Math" panose="02040503050406030204" pitchFamily="18" charset="0"/>
                  </a:rPr>
                  <a:t>Using Calculus one can show S(p) = 1/p; is this formula reasonable?</a:t>
                </a:r>
              </a:p>
              <a:p>
                <a:pPr marL="0" indent="0">
                  <a:buNone/>
                </a:pPr>
                <a:r>
                  <a:rPr lang="en-US" b="0" i="1" dirty="0">
                    <a:latin typeface="Cambria Math" panose="02040503050406030204" pitchFamily="18" charset="0"/>
                  </a:rPr>
                  <a:t>Look at extreme cases: what happens as p goes to 0 or </a:t>
                </a:r>
                <a:r>
                  <a:rPr lang="en-US" i="1" dirty="0">
                    <a:latin typeface="Cambria Math" panose="02040503050406030204" pitchFamily="18" charset="0"/>
                  </a:rPr>
                  <a:t>1</a:t>
                </a:r>
                <a:r>
                  <a:rPr lang="en-US" b="0" i="1" dirty="0">
                    <a:latin typeface="Cambria Math" panose="02040503050406030204" pitchFamily="18" charset="0"/>
                  </a:rPr>
                  <a:t>?</a:t>
                </a:r>
              </a:p>
            </p:txBody>
          </p:sp>
        </mc:Choice>
        <mc:Fallback xmlns="">
          <p:sp>
            <p:nvSpPr>
              <p:cNvPr id="3" name="Content Placeholder 2">
                <a:extLst>
                  <a:ext uri="{FF2B5EF4-FFF2-40B4-BE49-F238E27FC236}">
                    <a16:creationId xmlns:a16="http://schemas.microsoft.com/office/drawing/2014/main" id="{B79E2571-DA50-4621-B538-0AD06AD75D6C}"/>
                  </a:ext>
                </a:extLst>
              </p:cNvPr>
              <p:cNvSpPr>
                <a:spLocks noGrp="1" noRot="1" noChangeAspect="1" noMove="1" noResize="1" noEditPoints="1" noAdjustHandles="1" noChangeArrowheads="1" noChangeShapeType="1" noTextEdit="1"/>
              </p:cNvSpPr>
              <p:nvPr>
                <p:ph idx="1"/>
              </p:nvPr>
            </p:nvSpPr>
            <p:spPr>
              <a:xfrm>
                <a:off x="230819" y="994300"/>
                <a:ext cx="11718525" cy="5557420"/>
              </a:xfrm>
              <a:blipFill>
                <a:blip r:embed="rId2"/>
                <a:stretch>
                  <a:fillRect l="-1093" t="-1754"/>
                </a:stretch>
              </a:blipFill>
            </p:spPr>
            <p:txBody>
              <a:bodyPr/>
              <a:lstStyle/>
              <a:p>
                <a:r>
                  <a:rPr lang="en-US">
                    <a:noFill/>
                  </a:rPr>
                  <a:t> </a:t>
                </a:r>
              </a:p>
            </p:txBody>
          </p:sp>
        </mc:Fallback>
      </mc:AlternateContent>
      <p:pic>
        <p:nvPicPr>
          <p:cNvPr id="6" name="Picture 6" descr="Apology accepted, Captain Needa.” | Star wars memes, Star wars ...">
            <a:extLst>
              <a:ext uri="{FF2B5EF4-FFF2-40B4-BE49-F238E27FC236}">
                <a16:creationId xmlns:a16="http://schemas.microsoft.com/office/drawing/2014/main" id="{D246E579-2EB3-4D3F-A049-56DED19E8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0443" y="136525"/>
            <a:ext cx="1760738" cy="23805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2ABCF59-DA8D-484D-80E9-F807EDE5952C}"/>
              </a:ext>
            </a:extLst>
          </p:cNvPr>
          <p:cNvPicPr>
            <a:picLocks noChangeAspect="1"/>
          </p:cNvPicPr>
          <p:nvPr/>
        </p:nvPicPr>
        <p:blipFill>
          <a:blip r:embed="rId4"/>
          <a:stretch>
            <a:fillRect/>
          </a:stretch>
        </p:blipFill>
        <p:spPr>
          <a:xfrm>
            <a:off x="2547890" y="5504673"/>
            <a:ext cx="6285391" cy="1055441"/>
          </a:xfrm>
          <a:prstGeom prst="rect">
            <a:avLst/>
          </a:prstGeom>
        </p:spPr>
      </p:pic>
      <p:sp>
        <p:nvSpPr>
          <p:cNvPr id="8" name="Slide Number Placeholder 7">
            <a:extLst>
              <a:ext uri="{FF2B5EF4-FFF2-40B4-BE49-F238E27FC236}">
                <a16:creationId xmlns:a16="http://schemas.microsoft.com/office/drawing/2014/main" id="{AAEC7397-AEEF-4619-AAF6-81C16A7F2D2B}"/>
              </a:ext>
            </a:extLst>
          </p:cNvPr>
          <p:cNvSpPr>
            <a:spLocks noGrp="1"/>
          </p:cNvSpPr>
          <p:nvPr>
            <p:ph type="sldNum" sz="quarter" idx="12"/>
          </p:nvPr>
        </p:nvSpPr>
        <p:spPr/>
        <p:txBody>
          <a:bodyPr/>
          <a:lstStyle/>
          <a:p>
            <a:fld id="{EB480566-E5A3-49BF-82EA-4C4B115FBFF6}" type="slidenum">
              <a:rPr lang="en-US" smtClean="0"/>
              <a:t>63</a:t>
            </a:fld>
            <a:endParaRPr lang="en-US"/>
          </a:p>
        </p:txBody>
      </p:sp>
    </p:spTree>
    <p:extLst>
      <p:ext uri="{BB962C8B-B14F-4D97-AF65-F5344CB8AC3E}">
        <p14:creationId xmlns:p14="http://schemas.microsoft.com/office/powerpoint/2010/main" val="5368230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242656" y="136526"/>
            <a:ext cx="10515600" cy="857774"/>
          </a:xfrm>
        </p:spPr>
        <p:txBody>
          <a:bodyPr/>
          <a:lstStyle/>
          <a:p>
            <a:r>
              <a:rPr lang="en-US" b="1" dirty="0"/>
              <a:t>The Darth Vader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230819" y="994300"/>
                <a:ext cx="11718525" cy="5557420"/>
              </a:xfrm>
            </p:spPr>
            <p:txBody>
              <a:bodyPr/>
              <a:lstStyle/>
              <a:p>
                <a:pPr marL="0" indent="0">
                  <a:buNone/>
                </a:pPr>
                <a:r>
                  <a:rPr lang="en-US" dirty="0"/>
                  <a:t>If your </a:t>
                </a:r>
                <a:r>
                  <a:rPr lang="en-US" dirty="0">
                    <a:solidFill>
                      <a:srgbClr val="FF0000"/>
                    </a:solidFill>
                  </a:rPr>
                  <a:t>probability of failing a task is p</a:t>
                </a:r>
                <a:r>
                  <a:rPr lang="en-US" dirty="0"/>
                  <a:t>, how many tasks till you die?</a:t>
                </a:r>
              </a:p>
              <a:p>
                <a:pPr marL="0" indent="0">
                  <a:buNone/>
                </a:pPr>
                <a:endParaRPr lang="en-US" dirty="0"/>
              </a:p>
              <a:p>
                <a:pPr marL="0" indent="0">
                  <a:buNone/>
                </a:pPr>
                <a:r>
                  <a:rPr lang="en-US" dirty="0"/>
                  <a:t>The EXPECTED VALUE of a random variable is the sum of the product</a:t>
                </a:r>
              </a:p>
              <a:p>
                <a:pPr marL="0" indent="0">
                  <a:buNone/>
                </a:pPr>
                <a:r>
                  <a:rPr lang="en-US" dirty="0"/>
                  <a:t>of each value it takes on times the probability it takes on that value.</a:t>
                </a:r>
              </a:p>
              <a:p>
                <a:pPr marL="0" indent="0">
                  <a:buNone/>
                </a:pPr>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(1+2∗</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smtClean="0">
                          <a:latin typeface="Cambria Math" panose="02040503050406030204" pitchFamily="18" charset="0"/>
                        </a:rPr>
                        <m:t>+3∗</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baseline="30000" smtClean="0">
                          <a:latin typeface="Cambria Math" panose="02040503050406030204" pitchFamily="18" charset="0"/>
                        </a:rPr>
                        <m:t>2</m:t>
                      </m:r>
                      <m:r>
                        <a:rPr lang="en-US" b="0" i="1" smtClean="0">
                          <a:latin typeface="Cambria Math" panose="02040503050406030204" pitchFamily="18" charset="0"/>
                        </a:rPr>
                        <m:t> +4</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r>
                        <a:rPr lang="en-US" b="0" i="1" baseline="30000" smtClean="0">
                          <a:latin typeface="Cambria Math" panose="02040503050406030204" pitchFamily="18" charset="0"/>
                        </a:rPr>
                        <m:t>3</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oMath>
                  </m:oMathPara>
                </a14:m>
                <a:endParaRPr lang="en-US" dirty="0"/>
              </a:p>
              <a:p>
                <a:pPr marL="0" indent="0">
                  <a:buNone/>
                </a:pPr>
                <a:endParaRPr lang="en-US" dirty="0"/>
              </a:p>
              <a:p>
                <a:pPr marL="0" indent="0">
                  <a:buNone/>
                </a:pPr>
                <a:r>
                  <a:rPr lang="en-US" i="1" dirty="0">
                    <a:latin typeface="Cambria Math" panose="02040503050406030204" pitchFamily="18" charset="0"/>
                  </a:rPr>
                  <a:t>Using Calculus one can show S(p) = 1/p; is this formula reasonable?</a:t>
                </a:r>
              </a:p>
              <a:p>
                <a:pPr marL="0" indent="0">
                  <a:buNone/>
                </a:pPr>
                <a:r>
                  <a:rPr lang="en-US" b="0" i="1" dirty="0">
                    <a:latin typeface="Cambria Math" panose="02040503050406030204" pitchFamily="18" charset="0"/>
                  </a:rPr>
                  <a:t>Look at extreme cases: what happens as p goes to 0 or infinity?</a:t>
                </a:r>
              </a:p>
              <a:p>
                <a:r>
                  <a:rPr lang="en-US" i="1" dirty="0">
                    <a:latin typeface="Cambria Math" panose="02040503050406030204" pitchFamily="18" charset="0"/>
                  </a:rPr>
                  <a:t>As p goes to 1 you are a complete failure, and only do one tasks.</a:t>
                </a:r>
              </a:p>
              <a:p>
                <a:r>
                  <a:rPr lang="en-US" i="1" dirty="0">
                    <a:latin typeface="Cambria Math" panose="02040503050406030204" pitchFamily="18" charset="0"/>
                  </a:rPr>
                  <a:t>As p goes to 0 you never fail, and tasks goes to infinity! </a:t>
                </a:r>
                <a:endParaRPr lang="en-US" b="0" i="1" dirty="0">
                  <a:latin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B79E2571-DA50-4621-B538-0AD06AD75D6C}"/>
                  </a:ext>
                </a:extLst>
              </p:cNvPr>
              <p:cNvSpPr>
                <a:spLocks noGrp="1" noRot="1" noChangeAspect="1" noMove="1" noResize="1" noEditPoints="1" noAdjustHandles="1" noChangeArrowheads="1" noChangeShapeType="1" noTextEdit="1"/>
              </p:cNvSpPr>
              <p:nvPr>
                <p:ph idx="1"/>
              </p:nvPr>
            </p:nvSpPr>
            <p:spPr>
              <a:xfrm>
                <a:off x="230819" y="994300"/>
                <a:ext cx="11718525" cy="5557420"/>
              </a:xfrm>
              <a:blipFill>
                <a:blip r:embed="rId2"/>
                <a:stretch>
                  <a:fillRect l="-1093" t="-1754" b="-1206"/>
                </a:stretch>
              </a:blipFill>
            </p:spPr>
            <p:txBody>
              <a:bodyPr/>
              <a:lstStyle/>
              <a:p>
                <a:r>
                  <a:rPr lang="en-US">
                    <a:noFill/>
                  </a:rPr>
                  <a:t> </a:t>
                </a:r>
              </a:p>
            </p:txBody>
          </p:sp>
        </mc:Fallback>
      </mc:AlternateContent>
      <p:pic>
        <p:nvPicPr>
          <p:cNvPr id="6" name="Picture 6" descr="Apology accepted, Captain Needa.” | Star wars memes, Star wars ...">
            <a:extLst>
              <a:ext uri="{FF2B5EF4-FFF2-40B4-BE49-F238E27FC236}">
                <a16:creationId xmlns:a16="http://schemas.microsoft.com/office/drawing/2014/main" id="{D246E579-2EB3-4D3F-A049-56DED19E8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0443" y="136525"/>
            <a:ext cx="1760738" cy="238051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4407E585-DAFB-40FE-8FEE-16BD36D99F3F}"/>
              </a:ext>
            </a:extLst>
          </p:cNvPr>
          <p:cNvSpPr>
            <a:spLocks noGrp="1"/>
          </p:cNvSpPr>
          <p:nvPr>
            <p:ph type="sldNum" sz="quarter" idx="12"/>
          </p:nvPr>
        </p:nvSpPr>
        <p:spPr/>
        <p:txBody>
          <a:bodyPr/>
          <a:lstStyle/>
          <a:p>
            <a:fld id="{EB480566-E5A3-49BF-82EA-4C4B115FBFF6}" type="slidenum">
              <a:rPr lang="en-US" smtClean="0"/>
              <a:t>64</a:t>
            </a:fld>
            <a:endParaRPr lang="en-US"/>
          </a:p>
        </p:txBody>
      </p:sp>
    </p:spTree>
    <p:extLst>
      <p:ext uri="{BB962C8B-B14F-4D97-AF65-F5344CB8AC3E}">
        <p14:creationId xmlns:p14="http://schemas.microsoft.com/office/powerpoint/2010/main" val="8346397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t>The Darth Vader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a:bodyPr>
              <a:lstStyle/>
              <a:p>
                <a:pPr marL="0" indent="0">
                  <a:buNone/>
                </a:pPr>
                <a:r>
                  <a:rPr lang="en-US" dirty="0">
                    <a:solidFill>
                      <a:srgbClr val="FF0000"/>
                    </a:solidFill>
                  </a:rPr>
                  <a:t>Probability of failing a task is p</a:t>
                </a:r>
                <a:r>
                  <a:rPr lang="en-US" dirty="0"/>
                  <a:t>, how many tasks till you die?</a:t>
                </a:r>
              </a:p>
              <a:p>
                <a:pPr marL="0" indent="0">
                  <a:buNone/>
                </a:pPr>
                <a:endParaRPr lang="en-US" dirty="0"/>
              </a:p>
              <a:p>
                <a:pPr marL="0" indent="0">
                  <a:buNone/>
                </a:pPr>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(1+2∗</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smtClean="0">
                          <a:latin typeface="Cambria Math" panose="02040503050406030204" pitchFamily="18" charset="0"/>
                        </a:rPr>
                        <m:t>+3∗</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baseline="30000" smtClean="0">
                          <a:latin typeface="Cambria Math" panose="02040503050406030204" pitchFamily="18" charset="0"/>
                        </a:rPr>
                        <m:t>2</m:t>
                      </m:r>
                      <m:r>
                        <a:rPr lang="en-US" b="0" i="1" smtClean="0">
                          <a:latin typeface="Cambria Math" panose="02040503050406030204" pitchFamily="18" charset="0"/>
                        </a:rPr>
                        <m:t> +4</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r>
                        <a:rPr lang="en-US" b="0" i="1" baseline="30000" smtClean="0">
                          <a:latin typeface="Cambria Math" panose="02040503050406030204" pitchFamily="18" charset="0"/>
                        </a:rPr>
                        <m:t>3</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oMath>
                  </m:oMathPara>
                </a14:m>
                <a:endParaRPr lang="en-US" dirty="0"/>
              </a:p>
              <a:p>
                <a:pPr marL="0" indent="0">
                  <a:buNone/>
                </a:pPr>
                <a:endParaRPr lang="en-US" dirty="0"/>
              </a:p>
              <a:p>
                <a:pPr marL="0" indent="0">
                  <a:buNone/>
                </a:pPr>
                <a:r>
                  <a:rPr lang="en-US" dirty="0"/>
                  <a:t>Let </a:t>
                </a:r>
                <a:r>
                  <a:rPr lang="en-US" dirty="0">
                    <a:solidFill>
                      <a:srgbClr val="FF0000"/>
                    </a:solidFill>
                  </a:rPr>
                  <a:t>q = 1-p</a:t>
                </a:r>
                <a:r>
                  <a:rPr lang="en-US" dirty="0"/>
                  <a:t>. Note this is p(1 + 2q + 3q</a:t>
                </a:r>
                <a:r>
                  <a:rPr lang="en-US" baseline="30000" dirty="0"/>
                  <a:t>2</a:t>
                </a:r>
                <a:r>
                  <a:rPr lang="en-US" dirty="0"/>
                  <a:t> + 4q</a:t>
                </a:r>
                <a:r>
                  <a:rPr lang="en-US" baseline="30000" dirty="0"/>
                  <a:t>3</a:t>
                </a:r>
                <a:r>
                  <a:rPr lang="en-US" dirty="0"/>
                  <a:t> </a:t>
                </a:r>
                <a14:m>
                  <m:oMath xmlns:m="http://schemas.openxmlformats.org/officeDocument/2006/math">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a:t>
                </a:r>
              </a:p>
              <a:p>
                <a:pPr marL="0" indent="0">
                  <a:buNone/>
                </a:pPr>
                <a:r>
                  <a:rPr lang="en-US" dirty="0"/>
                  <a:t>We can rewrite: It is</a:t>
                </a:r>
              </a:p>
              <a:p>
                <a:pPr marL="0" indent="0">
                  <a:buNone/>
                </a:pPr>
                <a:r>
                  <a:rPr lang="en-US" dirty="0"/>
                  <a:t>p(1 + q + q</a:t>
                </a:r>
                <a:r>
                  <a:rPr lang="en-US" baseline="30000" dirty="0"/>
                  <a:t>2</a:t>
                </a:r>
                <a:r>
                  <a:rPr lang="en-US" dirty="0"/>
                  <a:t> + q</a:t>
                </a:r>
                <a:r>
                  <a:rPr lang="en-US" baseline="30000" dirty="0"/>
                  <a:t>3</a:t>
                </a:r>
                <a:r>
                  <a:rPr lang="en-US" dirty="0"/>
                  <a:t> </a:t>
                </a:r>
                <a14:m>
                  <m:oMath xmlns:m="http://schemas.openxmlformats.org/officeDocument/2006/math">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 + p(q + q</a:t>
                </a:r>
                <a:r>
                  <a:rPr lang="en-US" baseline="30000" dirty="0"/>
                  <a:t>2</a:t>
                </a:r>
                <a:r>
                  <a:rPr lang="en-US" dirty="0"/>
                  <a:t> + q</a:t>
                </a:r>
                <a:r>
                  <a:rPr lang="en-US" baseline="30000" dirty="0"/>
                  <a:t>3</a:t>
                </a:r>
                <a:r>
                  <a:rPr lang="en-US" dirty="0"/>
                  <a:t> </a:t>
                </a:r>
                <a14:m>
                  <m:oMath xmlns:m="http://schemas.openxmlformats.org/officeDocument/2006/math">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 + p (q</a:t>
                </a:r>
                <a:r>
                  <a:rPr lang="en-US" baseline="30000" dirty="0"/>
                  <a:t>2</a:t>
                </a:r>
                <a:r>
                  <a:rPr lang="en-US" dirty="0"/>
                  <a:t> + q</a:t>
                </a:r>
                <a:r>
                  <a:rPr lang="en-US" baseline="30000" dirty="0"/>
                  <a:t>3</a:t>
                </a:r>
                <a:r>
                  <a:rPr lang="en-US" dirty="0"/>
                  <a:t> + q</a:t>
                </a:r>
                <a:r>
                  <a:rPr lang="en-US" baseline="30000" dirty="0"/>
                  <a:t>4</a:t>
                </a:r>
                <a:r>
                  <a:rPr lang="en-US" dirty="0"/>
                  <a:t> </a:t>
                </a:r>
                <a14:m>
                  <m:oMath xmlns:m="http://schemas.openxmlformats.org/officeDocument/2006/math">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 + </a:t>
                </a:r>
                <a14:m>
                  <m:oMath xmlns:m="http://schemas.openxmlformats.org/officeDocument/2006/math">
                    <m:r>
                      <a:rPr lang="en-US" i="1">
                        <a:latin typeface="Cambria Math" panose="02040503050406030204" pitchFamily="18" charset="0"/>
                        <a:ea typeface="Cambria Math" panose="02040503050406030204" pitchFamily="18" charset="0"/>
                      </a:rPr>
                      <m:t>∙∙∙</m:t>
                    </m:r>
                  </m:oMath>
                </a14:m>
                <a:endParaRPr lang="en-US" dirty="0"/>
              </a:p>
              <a:p>
                <a:pPr marL="0" indent="0">
                  <a:buNone/>
                </a:pPr>
                <a:r>
                  <a:rPr lang="en-US" dirty="0"/>
                  <a:t>Each is a geometric series with ratios </a:t>
                </a:r>
                <a:r>
                  <a:rPr lang="en-US" dirty="0">
                    <a:solidFill>
                      <a:srgbClr val="FF0000"/>
                    </a:solidFill>
                  </a:rPr>
                  <a:t>???</a:t>
                </a:r>
              </a:p>
            </p:txBody>
          </p:sp>
        </mc:Choice>
        <mc:Fallback xmlns="">
          <p:sp>
            <p:nvSpPr>
              <p:cNvPr id="3" name="Content Placeholder 2">
                <a:extLst>
                  <a:ext uri="{FF2B5EF4-FFF2-40B4-BE49-F238E27FC236}">
                    <a16:creationId xmlns:a16="http://schemas.microsoft.com/office/drawing/2014/main" id="{B79E2571-DA50-4621-B538-0AD06AD75D6C}"/>
                  </a:ext>
                </a:extLst>
              </p:cNvPr>
              <p:cNvSpPr>
                <a:spLocks noGrp="1" noRot="1" noChangeAspect="1" noMove="1" noResize="1" noEditPoints="1" noAdjustHandles="1" noChangeArrowheads="1" noChangeShapeType="1" noTextEdit="1"/>
              </p:cNvSpPr>
              <p:nvPr>
                <p:ph idx="1"/>
              </p:nvPr>
            </p:nvSpPr>
            <p:spPr>
              <a:xfrm>
                <a:off x="1" y="994300"/>
                <a:ext cx="12192000" cy="5863700"/>
              </a:xfrm>
              <a:blipFill>
                <a:blip r:embed="rId2"/>
                <a:stretch>
                  <a:fillRect l="-1000" t="-1663"/>
                </a:stretch>
              </a:blipFill>
            </p:spPr>
            <p:txBody>
              <a:bodyPr/>
              <a:lstStyle/>
              <a:p>
                <a:r>
                  <a:rPr lang="en-US">
                    <a:noFill/>
                  </a:rPr>
                  <a:t> </a:t>
                </a:r>
              </a:p>
            </p:txBody>
          </p:sp>
        </mc:Fallback>
      </mc:AlternateContent>
      <p:pic>
        <p:nvPicPr>
          <p:cNvPr id="7" name="Picture 6" descr="The Value of Failure">
            <a:extLst>
              <a:ext uri="{FF2B5EF4-FFF2-40B4-BE49-F238E27FC236}">
                <a16:creationId xmlns:a16="http://schemas.microsoft.com/office/drawing/2014/main" id="{BC5F84CE-010F-4046-881C-B4F58D09A9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3383" y="-1"/>
            <a:ext cx="3438616" cy="233268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87C7EB4F-AEF1-4396-803E-BB21FC9D548E}"/>
              </a:ext>
            </a:extLst>
          </p:cNvPr>
          <p:cNvSpPr>
            <a:spLocks noGrp="1"/>
          </p:cNvSpPr>
          <p:nvPr>
            <p:ph type="sldNum" sz="quarter" idx="12"/>
          </p:nvPr>
        </p:nvSpPr>
        <p:spPr/>
        <p:txBody>
          <a:bodyPr/>
          <a:lstStyle/>
          <a:p>
            <a:fld id="{EB480566-E5A3-49BF-82EA-4C4B115FBFF6}" type="slidenum">
              <a:rPr lang="en-US" smtClean="0"/>
              <a:t>65</a:t>
            </a:fld>
            <a:endParaRPr lang="en-US"/>
          </a:p>
        </p:txBody>
      </p:sp>
    </p:spTree>
    <p:extLst>
      <p:ext uri="{BB962C8B-B14F-4D97-AF65-F5344CB8AC3E}">
        <p14:creationId xmlns:p14="http://schemas.microsoft.com/office/powerpoint/2010/main" val="25951829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t>The Darth Vader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a:bodyPr>
              <a:lstStyle/>
              <a:p>
                <a:pPr marL="0" indent="0">
                  <a:buNone/>
                </a:pPr>
                <a:r>
                  <a:rPr lang="en-US" dirty="0"/>
                  <a:t>Probability of </a:t>
                </a:r>
                <a:r>
                  <a:rPr lang="en-US" dirty="0">
                    <a:solidFill>
                      <a:srgbClr val="FF0000"/>
                    </a:solidFill>
                  </a:rPr>
                  <a:t>failing a task is p</a:t>
                </a:r>
                <a:r>
                  <a:rPr lang="en-US" dirty="0"/>
                  <a:t>, how many tasks till you die?</a:t>
                </a:r>
              </a:p>
              <a:p>
                <a:pPr marL="0" indent="0">
                  <a:buNone/>
                </a:pPr>
                <a:endParaRPr lang="en-US" dirty="0"/>
              </a:p>
              <a:p>
                <a:pPr marL="0" indent="0">
                  <a:buNone/>
                </a:pPr>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(1+2∗</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smtClean="0">
                          <a:latin typeface="Cambria Math" panose="02040503050406030204" pitchFamily="18" charset="0"/>
                        </a:rPr>
                        <m:t>+3∗</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baseline="30000" smtClean="0">
                          <a:latin typeface="Cambria Math" panose="02040503050406030204" pitchFamily="18" charset="0"/>
                        </a:rPr>
                        <m:t>2</m:t>
                      </m:r>
                      <m:r>
                        <a:rPr lang="en-US" b="0" i="1" smtClean="0">
                          <a:latin typeface="Cambria Math" panose="02040503050406030204" pitchFamily="18" charset="0"/>
                        </a:rPr>
                        <m:t> +4</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r>
                        <a:rPr lang="en-US" b="0" i="1" baseline="30000" smtClean="0">
                          <a:latin typeface="Cambria Math" panose="02040503050406030204" pitchFamily="18" charset="0"/>
                        </a:rPr>
                        <m:t>3</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oMath>
                  </m:oMathPara>
                </a14:m>
                <a:endParaRPr lang="en-US" dirty="0"/>
              </a:p>
              <a:p>
                <a:pPr marL="0" indent="0">
                  <a:buNone/>
                </a:pPr>
                <a:endParaRPr lang="en-US" dirty="0"/>
              </a:p>
              <a:p>
                <a:pPr marL="0" indent="0">
                  <a:buNone/>
                </a:pPr>
                <a:r>
                  <a:rPr lang="en-US" dirty="0"/>
                  <a:t>Let </a:t>
                </a:r>
                <a:r>
                  <a:rPr lang="en-US" dirty="0">
                    <a:solidFill>
                      <a:srgbClr val="FF0000"/>
                    </a:solidFill>
                  </a:rPr>
                  <a:t>q = 1-p</a:t>
                </a:r>
                <a:r>
                  <a:rPr lang="en-US" dirty="0"/>
                  <a:t>. Note this is p(1 + 2q + 3q</a:t>
                </a:r>
                <a:r>
                  <a:rPr lang="en-US" baseline="30000" dirty="0"/>
                  <a:t>2</a:t>
                </a:r>
                <a:r>
                  <a:rPr lang="en-US" dirty="0"/>
                  <a:t> + 4q</a:t>
                </a:r>
                <a:r>
                  <a:rPr lang="en-US" baseline="30000" dirty="0"/>
                  <a:t>3</a:t>
                </a:r>
                <a:r>
                  <a:rPr lang="en-US" dirty="0"/>
                  <a:t> </a:t>
                </a:r>
                <a14:m>
                  <m:oMath xmlns:m="http://schemas.openxmlformats.org/officeDocument/2006/math">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a:t>
                </a:r>
              </a:p>
              <a:p>
                <a:pPr marL="0" indent="0">
                  <a:buNone/>
                </a:pPr>
                <a:r>
                  <a:rPr lang="en-US" dirty="0"/>
                  <a:t>We can rewrite: It is</a:t>
                </a:r>
              </a:p>
              <a:p>
                <a:pPr marL="0" indent="0">
                  <a:buNone/>
                </a:pPr>
                <a:r>
                  <a:rPr lang="en-US" dirty="0"/>
                  <a:t>p(1 + q + q</a:t>
                </a:r>
                <a:r>
                  <a:rPr lang="en-US" baseline="30000" dirty="0"/>
                  <a:t>2</a:t>
                </a:r>
                <a:r>
                  <a:rPr lang="en-US" dirty="0"/>
                  <a:t> + q</a:t>
                </a:r>
                <a:r>
                  <a:rPr lang="en-US" baseline="30000" dirty="0"/>
                  <a:t>3</a:t>
                </a:r>
                <a:r>
                  <a:rPr lang="en-US" dirty="0"/>
                  <a:t> </a:t>
                </a:r>
                <a14:m>
                  <m:oMath xmlns:m="http://schemas.openxmlformats.org/officeDocument/2006/math">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 + p(q + q</a:t>
                </a:r>
                <a:r>
                  <a:rPr lang="en-US" baseline="30000" dirty="0"/>
                  <a:t>2</a:t>
                </a:r>
                <a:r>
                  <a:rPr lang="en-US" dirty="0"/>
                  <a:t> + q</a:t>
                </a:r>
                <a:r>
                  <a:rPr lang="en-US" baseline="30000" dirty="0"/>
                  <a:t>3</a:t>
                </a:r>
                <a:r>
                  <a:rPr lang="en-US" dirty="0"/>
                  <a:t> </a:t>
                </a:r>
                <a14:m>
                  <m:oMath xmlns:m="http://schemas.openxmlformats.org/officeDocument/2006/math">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 + p (q</a:t>
                </a:r>
                <a:r>
                  <a:rPr lang="en-US" baseline="30000" dirty="0"/>
                  <a:t>2</a:t>
                </a:r>
                <a:r>
                  <a:rPr lang="en-US" dirty="0"/>
                  <a:t> + q</a:t>
                </a:r>
                <a:r>
                  <a:rPr lang="en-US" baseline="30000" dirty="0"/>
                  <a:t>3</a:t>
                </a:r>
                <a:r>
                  <a:rPr lang="en-US" dirty="0"/>
                  <a:t> + q</a:t>
                </a:r>
                <a:r>
                  <a:rPr lang="en-US" baseline="30000" dirty="0"/>
                  <a:t>4</a:t>
                </a:r>
                <a:r>
                  <a:rPr lang="en-US" dirty="0"/>
                  <a:t> </a:t>
                </a:r>
                <a14:m>
                  <m:oMath xmlns:m="http://schemas.openxmlformats.org/officeDocument/2006/math">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 + </a:t>
                </a:r>
                <a14:m>
                  <m:oMath xmlns:m="http://schemas.openxmlformats.org/officeDocument/2006/math">
                    <m:r>
                      <a:rPr lang="en-US" i="1">
                        <a:latin typeface="Cambria Math" panose="02040503050406030204" pitchFamily="18" charset="0"/>
                        <a:ea typeface="Cambria Math" panose="02040503050406030204" pitchFamily="18" charset="0"/>
                      </a:rPr>
                      <m:t>∙∙∙</m:t>
                    </m:r>
                  </m:oMath>
                </a14:m>
                <a:endParaRPr lang="en-US" dirty="0"/>
              </a:p>
              <a:p>
                <a:pPr marL="0" indent="0">
                  <a:buNone/>
                </a:pPr>
                <a:r>
                  <a:rPr lang="en-US" dirty="0"/>
                  <a:t>Each is a geometric series with ratios q, q, q, … but different starting terms. </a:t>
                </a:r>
              </a:p>
              <a:p>
                <a:pPr marL="0" indent="0">
                  <a:buNone/>
                </a:pPr>
                <a:r>
                  <a:rPr lang="en-US" dirty="0"/>
                  <a:t>S(p) = p (1 + q + q</a:t>
                </a:r>
                <a:r>
                  <a:rPr lang="en-US" baseline="30000" dirty="0"/>
                  <a:t>2</a:t>
                </a:r>
                <a:r>
                  <a:rPr lang="en-US" dirty="0"/>
                  <a:t> + </a:t>
                </a:r>
                <a14:m>
                  <m:oMath xmlns:m="http://schemas.openxmlformats.org/officeDocument/2006/math">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 + </a:t>
                </a:r>
                <a:r>
                  <a:rPr lang="en-US" dirty="0" err="1"/>
                  <a:t>pq</a:t>
                </a:r>
                <a:r>
                  <a:rPr lang="en-US" dirty="0"/>
                  <a:t> (1 + q + q</a:t>
                </a:r>
                <a:r>
                  <a:rPr lang="en-US" baseline="30000" dirty="0"/>
                  <a:t>2</a:t>
                </a:r>
                <a:r>
                  <a:rPr lang="en-US" dirty="0"/>
                  <a:t> + </a:t>
                </a:r>
                <a14:m>
                  <m:oMath xmlns:m="http://schemas.openxmlformats.org/officeDocument/2006/math">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  + pq</a:t>
                </a:r>
                <a:r>
                  <a:rPr lang="en-US" baseline="30000" dirty="0"/>
                  <a:t>2</a:t>
                </a:r>
                <a:r>
                  <a:rPr lang="en-US" dirty="0"/>
                  <a:t> (1 + q + q</a:t>
                </a:r>
                <a:r>
                  <a:rPr lang="en-US" baseline="30000" dirty="0"/>
                  <a:t>2</a:t>
                </a:r>
                <a:r>
                  <a:rPr lang="en-US" dirty="0"/>
                  <a:t> </a:t>
                </a:r>
                <a14:m>
                  <m:oMath xmlns:m="http://schemas.openxmlformats.org/officeDocument/2006/math">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 +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a:t>
                </a:r>
              </a:p>
              <a:p>
                <a:pPr marL="0" indent="0">
                  <a:buNone/>
                </a:pPr>
                <a:r>
                  <a:rPr lang="en-US" dirty="0"/>
                  <a:t>S(p) = </a:t>
                </a:r>
                <a14:m>
                  <m:oMath xmlns:m="http://schemas.openxmlformats.org/officeDocument/2006/math">
                    <m:d>
                      <m:dPr>
                        <m:ctrlPr>
                          <a:rPr lang="en-US" b="0" i="1" smtClean="0">
                            <a:latin typeface="Cambria Math" panose="02040503050406030204" pitchFamily="18" charset="0"/>
                          </a:rPr>
                        </m:ctrlPr>
                      </m:dPr>
                      <m:e>
                        <m:r>
                          <a:rPr lang="en-US"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𝑝𝑞</m:t>
                        </m:r>
                        <m:r>
                          <a:rPr lang="en-US" b="0" i="1" smtClean="0">
                            <a:latin typeface="Cambria Math" panose="02040503050406030204" pitchFamily="18" charset="0"/>
                          </a:rPr>
                          <m:t>+</m:t>
                        </m:r>
                        <m:r>
                          <a:rPr lang="en-US" b="0" i="1" smtClean="0">
                            <a:latin typeface="Cambria Math" panose="02040503050406030204" pitchFamily="18" charset="0"/>
                          </a:rPr>
                          <m:t>𝑝𝑞</m:t>
                        </m:r>
                        <m:r>
                          <a:rPr lang="en-US" b="0" i="1" baseline="30000"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𝑝𝑞</m:t>
                        </m:r>
                        <m:r>
                          <a:rPr lang="en-US" b="0" i="1" baseline="30000" smtClean="0">
                            <a:latin typeface="Cambria Math" panose="02040503050406030204" pitchFamily="18" charset="0"/>
                          </a:rPr>
                          <m:t>3</m:t>
                        </m:r>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e>
                    </m:d>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m:t>
                        </m:r>
                        <m:r>
                          <a:rPr lang="en-US" i="1">
                            <a:latin typeface="Cambria Math" panose="02040503050406030204" pitchFamily="18" charset="0"/>
                          </a:rPr>
                          <m:t>𝑞</m:t>
                        </m:r>
                      </m:den>
                    </m:f>
                    <m:r>
                      <a:rPr lang="en-US" i="1">
                        <a:latin typeface="Cambria Math" panose="02040503050406030204" pitchFamily="18" charset="0"/>
                      </a:rPr>
                      <m:t> </m:t>
                    </m:r>
                  </m:oMath>
                </a14:m>
                <a:r>
                  <a:rPr lang="en-US" dirty="0"/>
                  <a:t> =</a:t>
                </a:r>
              </a:p>
            </p:txBody>
          </p:sp>
        </mc:Choice>
        <mc:Fallback xmlns="">
          <p:sp>
            <p:nvSpPr>
              <p:cNvPr id="3" name="Content Placeholder 2">
                <a:extLst>
                  <a:ext uri="{FF2B5EF4-FFF2-40B4-BE49-F238E27FC236}">
                    <a16:creationId xmlns:a16="http://schemas.microsoft.com/office/drawing/2014/main" id="{B79E2571-DA50-4621-B538-0AD06AD75D6C}"/>
                  </a:ext>
                </a:extLst>
              </p:cNvPr>
              <p:cNvSpPr>
                <a:spLocks noGrp="1" noRot="1" noChangeAspect="1" noMove="1" noResize="1" noEditPoints="1" noAdjustHandles="1" noChangeArrowheads="1" noChangeShapeType="1" noTextEdit="1"/>
              </p:cNvSpPr>
              <p:nvPr>
                <p:ph idx="1"/>
              </p:nvPr>
            </p:nvSpPr>
            <p:spPr>
              <a:xfrm>
                <a:off x="1" y="994300"/>
                <a:ext cx="12192000" cy="5863700"/>
              </a:xfrm>
              <a:blipFill>
                <a:blip r:embed="rId2"/>
                <a:stretch>
                  <a:fillRect l="-1000" t="-1663"/>
                </a:stretch>
              </a:blipFill>
            </p:spPr>
            <p:txBody>
              <a:bodyPr/>
              <a:lstStyle/>
              <a:p>
                <a:r>
                  <a:rPr lang="en-US">
                    <a:noFill/>
                  </a:rPr>
                  <a:t> </a:t>
                </a:r>
              </a:p>
            </p:txBody>
          </p:sp>
        </mc:Fallback>
      </mc:AlternateContent>
      <p:pic>
        <p:nvPicPr>
          <p:cNvPr id="7" name="Picture 6" descr="The Value of Failure">
            <a:extLst>
              <a:ext uri="{FF2B5EF4-FFF2-40B4-BE49-F238E27FC236}">
                <a16:creationId xmlns:a16="http://schemas.microsoft.com/office/drawing/2014/main" id="{BC5F84CE-010F-4046-881C-B4F58D09A9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8994" y="0"/>
            <a:ext cx="3483006" cy="236279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DE3A1FB6-D640-41D8-9003-5D7ECB4B7C60}"/>
              </a:ext>
            </a:extLst>
          </p:cNvPr>
          <p:cNvSpPr>
            <a:spLocks noGrp="1"/>
          </p:cNvSpPr>
          <p:nvPr>
            <p:ph type="sldNum" sz="quarter" idx="12"/>
          </p:nvPr>
        </p:nvSpPr>
        <p:spPr/>
        <p:txBody>
          <a:bodyPr/>
          <a:lstStyle/>
          <a:p>
            <a:fld id="{EB480566-E5A3-49BF-82EA-4C4B115FBFF6}" type="slidenum">
              <a:rPr lang="en-US" smtClean="0"/>
              <a:t>66</a:t>
            </a:fld>
            <a:endParaRPr lang="en-US"/>
          </a:p>
        </p:txBody>
      </p:sp>
    </p:spTree>
    <p:extLst>
      <p:ext uri="{BB962C8B-B14F-4D97-AF65-F5344CB8AC3E}">
        <p14:creationId xmlns:p14="http://schemas.microsoft.com/office/powerpoint/2010/main" val="39727804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t>The Darth Vader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lnSpcReduction="10000"/>
              </a:bodyPr>
              <a:lstStyle/>
              <a:p>
                <a:pPr marL="0" indent="0">
                  <a:buNone/>
                </a:pPr>
                <a:r>
                  <a:rPr lang="en-US" dirty="0">
                    <a:solidFill>
                      <a:srgbClr val="FF0000"/>
                    </a:solidFill>
                  </a:rPr>
                  <a:t>Probability of failing a task is p</a:t>
                </a:r>
                <a:r>
                  <a:rPr lang="en-US" dirty="0"/>
                  <a:t>, how many tasks till you die?</a:t>
                </a:r>
              </a:p>
              <a:p>
                <a:pPr marL="0" indent="0">
                  <a:buNone/>
                </a:pPr>
                <a:endParaRPr lang="en-US" dirty="0"/>
              </a:p>
              <a:p>
                <a:pPr marL="0" indent="0">
                  <a:buNone/>
                </a:pPr>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(1+2∗</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smtClean="0">
                          <a:latin typeface="Cambria Math" panose="02040503050406030204" pitchFamily="18" charset="0"/>
                        </a:rPr>
                        <m:t>+3∗</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baseline="30000" smtClean="0">
                          <a:latin typeface="Cambria Math" panose="02040503050406030204" pitchFamily="18" charset="0"/>
                        </a:rPr>
                        <m:t>2</m:t>
                      </m:r>
                      <m:r>
                        <a:rPr lang="en-US" b="0" i="1" smtClean="0">
                          <a:latin typeface="Cambria Math" panose="02040503050406030204" pitchFamily="18" charset="0"/>
                        </a:rPr>
                        <m:t> +4</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r>
                        <a:rPr lang="en-US" b="0" i="1" baseline="30000" smtClean="0">
                          <a:latin typeface="Cambria Math" panose="02040503050406030204" pitchFamily="18" charset="0"/>
                        </a:rPr>
                        <m:t>3</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oMath>
                  </m:oMathPara>
                </a14:m>
                <a:endParaRPr lang="en-US" dirty="0"/>
              </a:p>
              <a:p>
                <a:pPr marL="0" indent="0">
                  <a:buNone/>
                </a:pPr>
                <a:endParaRPr lang="en-US" dirty="0"/>
              </a:p>
              <a:p>
                <a:pPr marL="0" indent="0">
                  <a:buNone/>
                </a:pPr>
                <a:r>
                  <a:rPr lang="en-US" dirty="0"/>
                  <a:t>Let </a:t>
                </a:r>
                <a:r>
                  <a:rPr lang="en-US" dirty="0">
                    <a:solidFill>
                      <a:srgbClr val="FF0000"/>
                    </a:solidFill>
                  </a:rPr>
                  <a:t>q = 1-p</a:t>
                </a:r>
                <a:r>
                  <a:rPr lang="en-US" dirty="0"/>
                  <a:t>. Note this is p(1 + 2q + 3q</a:t>
                </a:r>
                <a:r>
                  <a:rPr lang="en-US" baseline="30000" dirty="0"/>
                  <a:t>2</a:t>
                </a:r>
                <a:r>
                  <a:rPr lang="en-US" dirty="0"/>
                  <a:t> + 4q</a:t>
                </a:r>
                <a:r>
                  <a:rPr lang="en-US" baseline="30000" dirty="0"/>
                  <a:t>3</a:t>
                </a:r>
                <a:r>
                  <a:rPr lang="en-US" dirty="0"/>
                  <a:t> </a:t>
                </a:r>
                <a14:m>
                  <m:oMath xmlns:m="http://schemas.openxmlformats.org/officeDocument/2006/math">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a:t>
                </a:r>
              </a:p>
              <a:p>
                <a:pPr marL="0" indent="0">
                  <a:buNone/>
                </a:pPr>
                <a:r>
                  <a:rPr lang="en-US" dirty="0"/>
                  <a:t>We can rewrite: It is</a:t>
                </a:r>
              </a:p>
              <a:p>
                <a:pPr marL="0" indent="0">
                  <a:buNone/>
                </a:pPr>
                <a:r>
                  <a:rPr lang="en-US" dirty="0"/>
                  <a:t>p(1 + q + q</a:t>
                </a:r>
                <a:r>
                  <a:rPr lang="en-US" baseline="30000" dirty="0"/>
                  <a:t>2</a:t>
                </a:r>
                <a:r>
                  <a:rPr lang="en-US" dirty="0"/>
                  <a:t> + q</a:t>
                </a:r>
                <a:r>
                  <a:rPr lang="en-US" baseline="30000" dirty="0"/>
                  <a:t>3</a:t>
                </a:r>
                <a:r>
                  <a:rPr lang="en-US" dirty="0"/>
                  <a:t> </a:t>
                </a:r>
                <a14:m>
                  <m:oMath xmlns:m="http://schemas.openxmlformats.org/officeDocument/2006/math">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 + p(q + q</a:t>
                </a:r>
                <a:r>
                  <a:rPr lang="en-US" baseline="30000" dirty="0"/>
                  <a:t>2</a:t>
                </a:r>
                <a:r>
                  <a:rPr lang="en-US" dirty="0"/>
                  <a:t> + q</a:t>
                </a:r>
                <a:r>
                  <a:rPr lang="en-US" baseline="30000" dirty="0"/>
                  <a:t>3</a:t>
                </a:r>
                <a:r>
                  <a:rPr lang="en-US" dirty="0"/>
                  <a:t> </a:t>
                </a:r>
                <a14:m>
                  <m:oMath xmlns:m="http://schemas.openxmlformats.org/officeDocument/2006/math">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 + p (q</a:t>
                </a:r>
                <a:r>
                  <a:rPr lang="en-US" baseline="30000" dirty="0"/>
                  <a:t>2</a:t>
                </a:r>
                <a:r>
                  <a:rPr lang="en-US" dirty="0"/>
                  <a:t> + q</a:t>
                </a:r>
                <a:r>
                  <a:rPr lang="en-US" baseline="30000" dirty="0"/>
                  <a:t>3</a:t>
                </a:r>
                <a:r>
                  <a:rPr lang="en-US" dirty="0"/>
                  <a:t> + q</a:t>
                </a:r>
                <a:r>
                  <a:rPr lang="en-US" baseline="30000" dirty="0"/>
                  <a:t>4</a:t>
                </a:r>
                <a:r>
                  <a:rPr lang="en-US" dirty="0"/>
                  <a:t> </a:t>
                </a:r>
                <a14:m>
                  <m:oMath xmlns:m="http://schemas.openxmlformats.org/officeDocument/2006/math">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 + </a:t>
                </a:r>
                <a14:m>
                  <m:oMath xmlns:m="http://schemas.openxmlformats.org/officeDocument/2006/math">
                    <m:r>
                      <a:rPr lang="en-US" i="1">
                        <a:latin typeface="Cambria Math" panose="02040503050406030204" pitchFamily="18" charset="0"/>
                        <a:ea typeface="Cambria Math" panose="02040503050406030204" pitchFamily="18" charset="0"/>
                      </a:rPr>
                      <m:t>∙∙∙</m:t>
                    </m:r>
                  </m:oMath>
                </a14:m>
                <a:endParaRPr lang="en-US" dirty="0"/>
              </a:p>
              <a:p>
                <a:pPr marL="0" indent="0">
                  <a:buNone/>
                </a:pPr>
                <a:r>
                  <a:rPr lang="en-US" dirty="0"/>
                  <a:t>Each is a geometric series with ratios q, q, q, … but different starting terms. </a:t>
                </a:r>
              </a:p>
              <a:p>
                <a:pPr marL="0" indent="0">
                  <a:buNone/>
                </a:pPr>
                <a:r>
                  <a:rPr lang="en-US" dirty="0"/>
                  <a:t>S(p) = p (1 + q + q</a:t>
                </a:r>
                <a:r>
                  <a:rPr lang="en-US" baseline="30000" dirty="0"/>
                  <a:t>2</a:t>
                </a:r>
                <a:r>
                  <a:rPr lang="en-US" dirty="0"/>
                  <a:t> + </a:t>
                </a:r>
                <a14:m>
                  <m:oMath xmlns:m="http://schemas.openxmlformats.org/officeDocument/2006/math">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 + </a:t>
                </a:r>
                <a:r>
                  <a:rPr lang="en-US" dirty="0" err="1"/>
                  <a:t>pq</a:t>
                </a:r>
                <a:r>
                  <a:rPr lang="en-US" dirty="0"/>
                  <a:t> (1 + q + q</a:t>
                </a:r>
                <a:r>
                  <a:rPr lang="en-US" baseline="30000" dirty="0"/>
                  <a:t>2</a:t>
                </a:r>
                <a:r>
                  <a:rPr lang="en-US" dirty="0"/>
                  <a:t> + </a:t>
                </a:r>
                <a14:m>
                  <m:oMath xmlns:m="http://schemas.openxmlformats.org/officeDocument/2006/math">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  + pq</a:t>
                </a:r>
                <a:r>
                  <a:rPr lang="en-US" baseline="30000" dirty="0"/>
                  <a:t>2</a:t>
                </a:r>
                <a:r>
                  <a:rPr lang="en-US" dirty="0"/>
                  <a:t> (1 + q + q</a:t>
                </a:r>
                <a:r>
                  <a:rPr lang="en-US" baseline="30000" dirty="0"/>
                  <a:t>2</a:t>
                </a:r>
                <a:r>
                  <a:rPr lang="en-US" dirty="0"/>
                  <a:t> </a:t>
                </a:r>
                <a14:m>
                  <m:oMath xmlns:m="http://schemas.openxmlformats.org/officeDocument/2006/math">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 +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a:t>
                </a:r>
              </a:p>
              <a:p>
                <a:pPr marL="0" indent="0">
                  <a:buNone/>
                </a:pPr>
                <a:r>
                  <a:rPr lang="en-US" dirty="0"/>
                  <a:t>S(p) = </a:t>
                </a:r>
                <a14:m>
                  <m:oMath xmlns:m="http://schemas.openxmlformats.org/officeDocument/2006/math">
                    <m:d>
                      <m:dPr>
                        <m:ctrlPr>
                          <a:rPr lang="en-US" b="0" i="1" smtClean="0">
                            <a:latin typeface="Cambria Math" panose="02040503050406030204" pitchFamily="18" charset="0"/>
                          </a:rPr>
                        </m:ctrlPr>
                      </m:dPr>
                      <m:e>
                        <m:r>
                          <a:rPr lang="en-US"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𝑝𝑞</m:t>
                        </m:r>
                        <m:r>
                          <a:rPr lang="en-US" b="0" i="1" smtClean="0">
                            <a:latin typeface="Cambria Math" panose="02040503050406030204" pitchFamily="18" charset="0"/>
                          </a:rPr>
                          <m:t>+</m:t>
                        </m:r>
                        <m:r>
                          <a:rPr lang="en-US" b="0" i="1" smtClean="0">
                            <a:latin typeface="Cambria Math" panose="02040503050406030204" pitchFamily="18" charset="0"/>
                          </a:rPr>
                          <m:t>𝑝𝑞</m:t>
                        </m:r>
                        <m:r>
                          <a:rPr lang="en-US" b="0" i="1" baseline="30000"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𝑝𝑞</m:t>
                        </m:r>
                        <m:r>
                          <a:rPr lang="en-US" b="0" i="1" baseline="30000" smtClean="0">
                            <a:latin typeface="Cambria Math" panose="02040503050406030204" pitchFamily="18" charset="0"/>
                          </a:rPr>
                          <m:t>3</m:t>
                        </m:r>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e>
                    </m:d>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m:t>
                        </m:r>
                        <m:r>
                          <a:rPr lang="en-US" i="1">
                            <a:latin typeface="Cambria Math" panose="02040503050406030204" pitchFamily="18" charset="0"/>
                          </a:rPr>
                          <m:t>𝑞</m:t>
                        </m:r>
                      </m:den>
                    </m:f>
                    <m:r>
                      <a:rPr lang="en-US" i="1">
                        <a:latin typeface="Cambria Math" panose="02040503050406030204" pitchFamily="18" charset="0"/>
                      </a:rPr>
                      <m:t> </m:t>
                    </m:r>
                  </m:oMath>
                </a14:m>
                <a:r>
                  <a:rPr lang="en-US" dirty="0"/>
                  <a:t> = </a:t>
                </a:r>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 </m:t>
                    </m:r>
                    <m:d>
                      <m:dPr>
                        <m:ctrlPr>
                          <a:rPr lang="en-US" i="1">
                            <a:latin typeface="Cambria Math" panose="02040503050406030204" pitchFamily="18" charset="0"/>
                          </a:rPr>
                        </m:ctrlPr>
                      </m:dPr>
                      <m:e>
                        <m:r>
                          <a:rPr lang="en-US" b="0" i="1" smtClean="0">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𝑞</m:t>
                        </m:r>
                        <m:r>
                          <a:rPr lang="en-US" i="1" baseline="30000">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𝑞</m:t>
                        </m:r>
                        <m:r>
                          <a:rPr lang="en-US" i="1" baseline="30000">
                            <a:latin typeface="Cambria Math" panose="02040503050406030204" pitchFamily="18" charset="0"/>
                          </a:rPr>
                          <m:t>3</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e>
                    </m:d>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m:t>
                        </m:r>
                        <m:r>
                          <a:rPr lang="en-US" i="1">
                            <a:latin typeface="Cambria Math" panose="02040503050406030204" pitchFamily="18" charset="0"/>
                          </a:rPr>
                          <m:t>𝑞</m:t>
                        </m:r>
                      </m:den>
                    </m:f>
                  </m:oMath>
                </a14:m>
                <a:r>
                  <a:rPr lang="en-US" dirty="0"/>
                  <a:t> = </a:t>
                </a:r>
                <a14:m>
                  <m:oMath xmlns:m="http://schemas.openxmlformats.org/officeDocument/2006/math">
                    <m:r>
                      <a:rPr lang="en-US" i="1">
                        <a:latin typeface="Cambria Math" panose="02040503050406030204" pitchFamily="18" charset="0"/>
                      </a:rPr>
                      <m:t>𝑝</m:t>
                    </m:r>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m:t>
                        </m:r>
                        <m:r>
                          <a:rPr lang="en-US" i="1">
                            <a:latin typeface="Cambria Math" panose="02040503050406030204" pitchFamily="18" charset="0"/>
                          </a:rPr>
                          <m:t>𝑞</m:t>
                        </m:r>
                      </m:den>
                    </m:f>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m:t>
                        </m:r>
                        <m:r>
                          <a:rPr lang="en-US" i="1">
                            <a:latin typeface="Cambria Math" panose="02040503050406030204" pitchFamily="18" charset="0"/>
                          </a:rPr>
                          <m:t>𝑞</m:t>
                        </m:r>
                      </m:den>
                    </m:f>
                  </m:oMath>
                </a14:m>
                <a:endParaRPr lang="en-US" dirty="0"/>
              </a:p>
              <a:p>
                <a:pPr marL="0" indent="0">
                  <a:buNone/>
                </a:pPr>
                <a:r>
                  <a:rPr lang="en-US" dirty="0">
                    <a:solidFill>
                      <a:srgbClr val="FF0000"/>
                    </a:solidFill>
                  </a:rPr>
                  <a:t>Thus S(p) = 1/p as claimed! And without calculus!</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B79E2571-DA50-4621-B538-0AD06AD75D6C}"/>
                  </a:ext>
                </a:extLst>
              </p:cNvPr>
              <p:cNvSpPr>
                <a:spLocks noGrp="1" noRot="1" noChangeAspect="1" noMove="1" noResize="1" noEditPoints="1" noAdjustHandles="1" noChangeArrowheads="1" noChangeShapeType="1" noTextEdit="1"/>
              </p:cNvSpPr>
              <p:nvPr>
                <p:ph idx="1"/>
              </p:nvPr>
            </p:nvSpPr>
            <p:spPr>
              <a:xfrm>
                <a:off x="1" y="994300"/>
                <a:ext cx="12192000" cy="5863700"/>
              </a:xfrm>
              <a:blipFill>
                <a:blip r:embed="rId2"/>
                <a:stretch>
                  <a:fillRect l="-1000" t="-2287"/>
                </a:stretch>
              </a:blipFill>
            </p:spPr>
            <p:txBody>
              <a:bodyPr/>
              <a:lstStyle/>
              <a:p>
                <a:r>
                  <a:rPr lang="en-US">
                    <a:noFill/>
                  </a:rPr>
                  <a:t> </a:t>
                </a:r>
              </a:p>
            </p:txBody>
          </p:sp>
        </mc:Fallback>
      </mc:AlternateContent>
      <p:pic>
        <p:nvPicPr>
          <p:cNvPr id="7" name="Picture 6" descr="The Value of Failure">
            <a:extLst>
              <a:ext uri="{FF2B5EF4-FFF2-40B4-BE49-F238E27FC236}">
                <a16:creationId xmlns:a16="http://schemas.microsoft.com/office/drawing/2014/main" id="{BC5F84CE-010F-4046-881C-B4F58D09A9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4174" y="-1"/>
            <a:ext cx="3297825" cy="223717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6A0A6827-32E4-4A1C-8DEB-1294C57AB7ED}"/>
              </a:ext>
            </a:extLst>
          </p:cNvPr>
          <p:cNvSpPr>
            <a:spLocks noGrp="1"/>
          </p:cNvSpPr>
          <p:nvPr>
            <p:ph type="sldNum" sz="quarter" idx="12"/>
          </p:nvPr>
        </p:nvSpPr>
        <p:spPr/>
        <p:txBody>
          <a:bodyPr/>
          <a:lstStyle/>
          <a:p>
            <a:fld id="{EB480566-E5A3-49BF-82EA-4C4B115FBFF6}" type="slidenum">
              <a:rPr lang="en-US" smtClean="0"/>
              <a:t>67</a:t>
            </a:fld>
            <a:endParaRPr lang="en-US"/>
          </a:p>
        </p:txBody>
      </p:sp>
    </p:spTree>
    <p:extLst>
      <p:ext uri="{BB962C8B-B14F-4D97-AF65-F5344CB8AC3E}">
        <p14:creationId xmlns:p14="http://schemas.microsoft.com/office/powerpoint/2010/main" val="3076533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BC218-590B-48E1-A97B-CE7A34BF5686}"/>
              </a:ext>
            </a:extLst>
          </p:cNvPr>
          <p:cNvSpPr>
            <a:spLocks noGrp="1"/>
          </p:cNvSpPr>
          <p:nvPr>
            <p:ph type="title"/>
          </p:nvPr>
        </p:nvSpPr>
        <p:spPr>
          <a:xfrm>
            <a:off x="240304" y="136524"/>
            <a:ext cx="11019501" cy="1750611"/>
          </a:xfrm>
        </p:spPr>
        <p:txBody>
          <a:bodyPr>
            <a:normAutofit/>
          </a:bodyPr>
          <a:lstStyle/>
          <a:p>
            <a:r>
              <a:rPr lang="en-US" sz="8000" dirty="0">
                <a:solidFill>
                  <a:srgbClr val="7030A0"/>
                </a:solidFill>
              </a:rPr>
              <a:t>      </a:t>
            </a:r>
            <a:r>
              <a:rPr lang="en-US" sz="6100" dirty="0">
                <a:solidFill>
                  <a:srgbClr val="7030A0"/>
                </a:solidFill>
              </a:rPr>
              <a:t>Part V: Die Another Game</a:t>
            </a:r>
          </a:p>
        </p:txBody>
      </p:sp>
      <p:pic>
        <p:nvPicPr>
          <p:cNvPr id="6" name="Picture 5">
            <a:extLst>
              <a:ext uri="{FF2B5EF4-FFF2-40B4-BE49-F238E27FC236}">
                <a16:creationId xmlns:a16="http://schemas.microsoft.com/office/drawing/2014/main" id="{B0868C49-A1DC-43BC-A1F4-2F104BA33DF6}"/>
              </a:ext>
            </a:extLst>
          </p:cNvPr>
          <p:cNvPicPr>
            <a:picLocks noChangeAspect="1"/>
          </p:cNvPicPr>
          <p:nvPr/>
        </p:nvPicPr>
        <p:blipFill>
          <a:blip r:embed="rId2"/>
          <a:stretch>
            <a:fillRect/>
          </a:stretch>
        </p:blipFill>
        <p:spPr>
          <a:xfrm>
            <a:off x="9705814" y="36845"/>
            <a:ext cx="2486186" cy="1085518"/>
          </a:xfrm>
          <a:prstGeom prst="rect">
            <a:avLst/>
          </a:prstGeom>
        </p:spPr>
      </p:pic>
      <p:sp>
        <p:nvSpPr>
          <p:cNvPr id="4" name="Rectangle 3">
            <a:extLst>
              <a:ext uri="{FF2B5EF4-FFF2-40B4-BE49-F238E27FC236}">
                <a16:creationId xmlns:a16="http://schemas.microsoft.com/office/drawing/2014/main" id="{2B047F78-765C-4031-889C-CD40B2144A1B}"/>
              </a:ext>
            </a:extLst>
          </p:cNvPr>
          <p:cNvSpPr/>
          <p:nvPr/>
        </p:nvSpPr>
        <p:spPr>
          <a:xfrm>
            <a:off x="2382174" y="6352143"/>
            <a:ext cx="8057225" cy="369332"/>
          </a:xfrm>
          <a:prstGeom prst="rect">
            <a:avLst/>
          </a:prstGeom>
        </p:spPr>
        <p:txBody>
          <a:bodyPr wrap="square">
            <a:spAutoFit/>
          </a:bodyPr>
          <a:lstStyle/>
          <a:p>
            <a:r>
              <a:rPr lang="en-US" dirty="0">
                <a:hlinkClick r:id="rId3"/>
              </a:rPr>
              <a:t>https://web.williams.edu/Mathematics/sjmiller/public_html/math/talks/talks.html</a:t>
            </a:r>
            <a:endParaRPr lang="en-US" dirty="0"/>
          </a:p>
        </p:txBody>
      </p:sp>
      <p:pic>
        <p:nvPicPr>
          <p:cNvPr id="8" name="Picture 7">
            <a:extLst>
              <a:ext uri="{FF2B5EF4-FFF2-40B4-BE49-F238E27FC236}">
                <a16:creationId xmlns:a16="http://schemas.microsoft.com/office/drawing/2014/main" id="{1B37AC95-DEA3-4F3C-BA8F-74B07B80A3F3}"/>
              </a:ext>
            </a:extLst>
          </p:cNvPr>
          <p:cNvPicPr>
            <a:picLocks noChangeAspect="1"/>
          </p:cNvPicPr>
          <p:nvPr/>
        </p:nvPicPr>
        <p:blipFill>
          <a:blip r:embed="rId4"/>
          <a:stretch>
            <a:fillRect/>
          </a:stretch>
        </p:blipFill>
        <p:spPr>
          <a:xfrm>
            <a:off x="1" y="66268"/>
            <a:ext cx="1794294" cy="1219200"/>
          </a:xfrm>
          <a:prstGeom prst="rect">
            <a:avLst/>
          </a:prstGeom>
        </p:spPr>
      </p:pic>
      <p:pic>
        <p:nvPicPr>
          <p:cNvPr id="2052" name="Picture 4" descr="Thanksgiving James Bond | Tim Kane Books">
            <a:extLst>
              <a:ext uri="{FF2B5EF4-FFF2-40B4-BE49-F238E27FC236}">
                <a16:creationId xmlns:a16="http://schemas.microsoft.com/office/drawing/2014/main" id="{66C32C7F-34A2-40F3-BEE1-9214CCC4E3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538" y="1613358"/>
            <a:ext cx="10706433" cy="416547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9A3F6488-BD28-4DA8-98EB-6287552EE38A}"/>
              </a:ext>
            </a:extLst>
          </p:cNvPr>
          <p:cNvSpPr/>
          <p:nvPr/>
        </p:nvSpPr>
        <p:spPr>
          <a:xfrm>
            <a:off x="749986" y="5778830"/>
            <a:ext cx="3447482" cy="369332"/>
          </a:xfrm>
          <a:prstGeom prst="rect">
            <a:avLst/>
          </a:prstGeom>
        </p:spPr>
        <p:txBody>
          <a:bodyPr wrap="none">
            <a:spAutoFit/>
          </a:bodyPr>
          <a:lstStyle/>
          <a:p>
            <a:r>
              <a:rPr lang="en-US" dirty="0">
                <a:hlinkClick r:id="rId6"/>
              </a:rPr>
              <a:t>https://youtu.be/tBz2GIxfYXA?t=2</a:t>
            </a:r>
            <a:r>
              <a:rPr lang="en-US" dirty="0"/>
              <a:t> </a:t>
            </a:r>
          </a:p>
        </p:txBody>
      </p:sp>
      <p:sp>
        <p:nvSpPr>
          <p:cNvPr id="11" name="Slide Number Placeholder 10">
            <a:extLst>
              <a:ext uri="{FF2B5EF4-FFF2-40B4-BE49-F238E27FC236}">
                <a16:creationId xmlns:a16="http://schemas.microsoft.com/office/drawing/2014/main" id="{A9E276FC-CCC5-4534-B353-A7044B0471A3}"/>
              </a:ext>
            </a:extLst>
          </p:cNvPr>
          <p:cNvSpPr>
            <a:spLocks noGrp="1"/>
          </p:cNvSpPr>
          <p:nvPr>
            <p:ph type="sldNum" sz="quarter" idx="12"/>
          </p:nvPr>
        </p:nvSpPr>
        <p:spPr/>
        <p:txBody>
          <a:bodyPr/>
          <a:lstStyle/>
          <a:p>
            <a:fld id="{EB480566-E5A3-49BF-82EA-4C4B115FBFF6}" type="slidenum">
              <a:rPr lang="en-US" smtClean="0"/>
              <a:t>68</a:t>
            </a:fld>
            <a:endParaRPr lang="en-US"/>
          </a:p>
        </p:txBody>
      </p:sp>
    </p:spTree>
    <p:extLst>
      <p:ext uri="{BB962C8B-B14F-4D97-AF65-F5344CB8AC3E}">
        <p14:creationId xmlns:p14="http://schemas.microsoft.com/office/powerpoint/2010/main" val="28162935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t>The Darth Vader Problem: Review</a:t>
            </a:r>
          </a:p>
        </p:txBody>
      </p:sp>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a:bodyPr>
          <a:lstStyle/>
          <a:p>
            <a:pPr marL="0" indent="0">
              <a:buNone/>
            </a:pPr>
            <a:r>
              <a:rPr lang="en-US" dirty="0"/>
              <a:t>Probability of </a:t>
            </a:r>
            <a:r>
              <a:rPr lang="en-US" dirty="0">
                <a:solidFill>
                  <a:srgbClr val="FF0000"/>
                </a:solidFill>
              </a:rPr>
              <a:t>failing a task is p</a:t>
            </a:r>
            <a:r>
              <a:rPr lang="en-US" dirty="0"/>
              <a:t>, how many tasks till you die?</a:t>
            </a:r>
          </a:p>
          <a:p>
            <a:pPr marL="0" indent="0">
              <a:buNone/>
            </a:pPr>
            <a:r>
              <a:rPr lang="en-US" dirty="0"/>
              <a:t>Answer: Expect 1/p.</a:t>
            </a:r>
          </a:p>
          <a:p>
            <a:pPr marL="0" indent="0">
              <a:buNone/>
            </a:pPr>
            <a:endParaRPr lang="en-US" dirty="0"/>
          </a:p>
          <a:p>
            <a:pPr marL="0" indent="0">
              <a:buNone/>
            </a:pPr>
            <a:r>
              <a:rPr lang="en-US" dirty="0"/>
              <a:t>Equivalently, if the </a:t>
            </a:r>
            <a:r>
              <a:rPr lang="en-US" dirty="0">
                <a:solidFill>
                  <a:srgbClr val="FF0000"/>
                </a:solidFill>
              </a:rPr>
              <a:t>probability of a success is p</a:t>
            </a:r>
            <a:r>
              <a:rPr lang="en-US" dirty="0"/>
              <a:t>, the number of tasks or tries you need before the first success is 1/p.</a:t>
            </a:r>
          </a:p>
          <a:p>
            <a:pPr marL="0" indent="0">
              <a:buNone/>
            </a:pPr>
            <a:endParaRPr lang="en-US" b="0" i="1" dirty="0">
              <a:latin typeface="Cambria Math" panose="02040503050406030204" pitchFamily="18" charset="0"/>
            </a:endParaRPr>
          </a:p>
        </p:txBody>
      </p:sp>
      <p:pic>
        <p:nvPicPr>
          <p:cNvPr id="7" name="Picture 6" descr="The Value of Failure">
            <a:extLst>
              <a:ext uri="{FF2B5EF4-FFF2-40B4-BE49-F238E27FC236}">
                <a16:creationId xmlns:a16="http://schemas.microsoft.com/office/drawing/2014/main" id="{BC5F84CE-010F-4046-881C-B4F58D09A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8994" y="0"/>
            <a:ext cx="3483006" cy="236279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CB054A8E-ECCC-46FB-8897-68989DB2D6AA}"/>
              </a:ext>
            </a:extLst>
          </p:cNvPr>
          <p:cNvSpPr>
            <a:spLocks noGrp="1"/>
          </p:cNvSpPr>
          <p:nvPr>
            <p:ph type="sldNum" sz="quarter" idx="12"/>
          </p:nvPr>
        </p:nvSpPr>
        <p:spPr/>
        <p:txBody>
          <a:bodyPr/>
          <a:lstStyle/>
          <a:p>
            <a:fld id="{EB480566-E5A3-49BF-82EA-4C4B115FBFF6}" type="slidenum">
              <a:rPr lang="en-US" smtClean="0"/>
              <a:t>69</a:t>
            </a:fld>
            <a:endParaRPr lang="en-US"/>
          </a:p>
        </p:txBody>
      </p:sp>
    </p:spTree>
    <p:extLst>
      <p:ext uri="{BB962C8B-B14F-4D97-AF65-F5344CB8AC3E}">
        <p14:creationId xmlns:p14="http://schemas.microsoft.com/office/powerpoint/2010/main" val="3083068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285749" y="212726"/>
            <a:ext cx="11658599" cy="939800"/>
          </a:xfrm>
        </p:spPr>
        <p:txBody>
          <a:bodyPr/>
          <a:lstStyle/>
          <a:p>
            <a:r>
              <a:rPr lang="en-US" b="1" dirty="0">
                <a:solidFill>
                  <a:srgbClr val="FF0000"/>
                </a:solidFill>
              </a:rPr>
              <a:t>Factorial Function n!</a:t>
            </a:r>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285750" y="1253330"/>
            <a:ext cx="11658600" cy="5391943"/>
          </a:xfrm>
        </p:spPr>
        <p:txBody>
          <a:bodyPr/>
          <a:lstStyle/>
          <a:p>
            <a:pPr marL="0" indent="0">
              <a:buNone/>
            </a:pPr>
            <a:r>
              <a:rPr lang="en-US" dirty="0"/>
              <a:t>It has a nice meaning: n! is the number of ways to arrange n objects when order matters. If we want to order the elements of {</a:t>
            </a:r>
            <a:r>
              <a:rPr lang="en-US" dirty="0" err="1"/>
              <a:t>a,b,c</a:t>
            </a:r>
            <a:r>
              <a:rPr lang="en-US" dirty="0"/>
              <a:t>} there are six ways:</a:t>
            </a:r>
          </a:p>
          <a:p>
            <a:pPr marL="0" indent="0">
              <a:buNone/>
            </a:pPr>
            <a:r>
              <a:rPr lang="en-US" dirty="0"/>
              <a:t>	</a:t>
            </a:r>
            <a:r>
              <a:rPr lang="en-US" dirty="0" err="1"/>
              <a:t>abc</a:t>
            </a:r>
            <a:r>
              <a:rPr lang="en-US" dirty="0"/>
              <a:t>, </a:t>
            </a:r>
            <a:r>
              <a:rPr lang="en-US" dirty="0" err="1"/>
              <a:t>acb</a:t>
            </a:r>
            <a:r>
              <a:rPr lang="en-US" dirty="0"/>
              <a:t>, bac, </a:t>
            </a:r>
            <a:r>
              <a:rPr lang="en-US" dirty="0" err="1"/>
              <a:t>bca</a:t>
            </a:r>
            <a:r>
              <a:rPr lang="en-US" dirty="0"/>
              <a:t>, cab, </a:t>
            </a:r>
            <a:r>
              <a:rPr lang="en-US" dirty="0" err="1"/>
              <a:t>cba</a:t>
            </a:r>
            <a:r>
              <a:rPr lang="en-US" dirty="0"/>
              <a:t> (why did we list this way?)</a:t>
            </a:r>
          </a:p>
          <a:p>
            <a:pPr marL="0" indent="0">
              <a:buNone/>
            </a:pPr>
            <a:endParaRPr lang="en-US" dirty="0"/>
          </a:p>
        </p:txBody>
      </p:sp>
      <p:pic>
        <p:nvPicPr>
          <p:cNvPr id="5" name="Picture 4">
            <a:extLst>
              <a:ext uri="{FF2B5EF4-FFF2-40B4-BE49-F238E27FC236}">
                <a16:creationId xmlns:a16="http://schemas.microsoft.com/office/drawing/2014/main" id="{B9A81133-62AD-4ECD-9434-6C00E4DD2CFD}"/>
              </a:ext>
            </a:extLst>
          </p:cNvPr>
          <p:cNvPicPr>
            <a:picLocks noChangeAspect="1"/>
          </p:cNvPicPr>
          <p:nvPr/>
        </p:nvPicPr>
        <p:blipFill>
          <a:blip r:embed="rId2"/>
          <a:stretch>
            <a:fillRect/>
          </a:stretch>
        </p:blipFill>
        <p:spPr>
          <a:xfrm>
            <a:off x="1269507" y="2684246"/>
            <a:ext cx="9765437" cy="2714625"/>
          </a:xfrm>
          <a:prstGeom prst="rect">
            <a:avLst/>
          </a:prstGeom>
        </p:spPr>
      </p:pic>
      <p:pic>
        <p:nvPicPr>
          <p:cNvPr id="6" name="Picture 5">
            <a:extLst>
              <a:ext uri="{FF2B5EF4-FFF2-40B4-BE49-F238E27FC236}">
                <a16:creationId xmlns:a16="http://schemas.microsoft.com/office/drawing/2014/main" id="{7F81F088-9583-492C-9FA1-6F8824520EF4}"/>
              </a:ext>
            </a:extLst>
          </p:cNvPr>
          <p:cNvPicPr>
            <a:picLocks noChangeAspect="1"/>
          </p:cNvPicPr>
          <p:nvPr/>
        </p:nvPicPr>
        <p:blipFill>
          <a:blip r:embed="rId3"/>
          <a:stretch>
            <a:fillRect/>
          </a:stretch>
        </p:blipFill>
        <p:spPr>
          <a:xfrm>
            <a:off x="1340528" y="5398871"/>
            <a:ext cx="2340542" cy="631821"/>
          </a:xfrm>
          <a:prstGeom prst="rect">
            <a:avLst/>
          </a:prstGeom>
        </p:spPr>
      </p:pic>
      <p:pic>
        <p:nvPicPr>
          <p:cNvPr id="7" name="Picture 6">
            <a:extLst>
              <a:ext uri="{FF2B5EF4-FFF2-40B4-BE49-F238E27FC236}">
                <a16:creationId xmlns:a16="http://schemas.microsoft.com/office/drawing/2014/main" id="{1E7F8CFE-C776-4D63-86C2-328DC924F88C}"/>
              </a:ext>
            </a:extLst>
          </p:cNvPr>
          <p:cNvPicPr>
            <a:picLocks noChangeAspect="1"/>
          </p:cNvPicPr>
          <p:nvPr/>
        </p:nvPicPr>
        <p:blipFill>
          <a:blip r:embed="rId4"/>
          <a:stretch>
            <a:fillRect/>
          </a:stretch>
        </p:blipFill>
        <p:spPr>
          <a:xfrm>
            <a:off x="4878142" y="5468938"/>
            <a:ext cx="2499202" cy="533328"/>
          </a:xfrm>
          <a:prstGeom prst="rect">
            <a:avLst/>
          </a:prstGeom>
        </p:spPr>
      </p:pic>
      <p:pic>
        <p:nvPicPr>
          <p:cNvPr id="8" name="Picture 7">
            <a:extLst>
              <a:ext uri="{FF2B5EF4-FFF2-40B4-BE49-F238E27FC236}">
                <a16:creationId xmlns:a16="http://schemas.microsoft.com/office/drawing/2014/main" id="{66594A87-C05E-459B-A073-3402511C6BA3}"/>
              </a:ext>
            </a:extLst>
          </p:cNvPr>
          <p:cNvPicPr>
            <a:picLocks noChangeAspect="1"/>
          </p:cNvPicPr>
          <p:nvPr/>
        </p:nvPicPr>
        <p:blipFill>
          <a:blip r:embed="rId5"/>
          <a:stretch>
            <a:fillRect/>
          </a:stretch>
        </p:blipFill>
        <p:spPr>
          <a:xfrm>
            <a:off x="8108271" y="5363535"/>
            <a:ext cx="2814221" cy="571054"/>
          </a:xfrm>
          <a:prstGeom prst="rect">
            <a:avLst/>
          </a:prstGeom>
        </p:spPr>
      </p:pic>
      <p:sp>
        <p:nvSpPr>
          <p:cNvPr id="9" name="Slide Number Placeholder 8">
            <a:extLst>
              <a:ext uri="{FF2B5EF4-FFF2-40B4-BE49-F238E27FC236}">
                <a16:creationId xmlns:a16="http://schemas.microsoft.com/office/drawing/2014/main" id="{935485E7-799C-4C7F-A825-F0F0DEB91AB3}"/>
              </a:ext>
            </a:extLst>
          </p:cNvPr>
          <p:cNvSpPr>
            <a:spLocks noGrp="1"/>
          </p:cNvSpPr>
          <p:nvPr>
            <p:ph type="sldNum" sz="quarter" idx="12"/>
          </p:nvPr>
        </p:nvSpPr>
        <p:spPr/>
        <p:txBody>
          <a:bodyPr/>
          <a:lstStyle/>
          <a:p>
            <a:fld id="{EB480566-E5A3-49BF-82EA-4C4B115FBFF6}" type="slidenum">
              <a:rPr lang="en-US" smtClean="0"/>
              <a:t>7</a:t>
            </a:fld>
            <a:endParaRPr lang="en-US"/>
          </a:p>
        </p:txBody>
      </p:sp>
    </p:spTree>
    <p:extLst>
      <p:ext uri="{BB962C8B-B14F-4D97-AF65-F5344CB8AC3E}">
        <p14:creationId xmlns:p14="http://schemas.microsoft.com/office/powerpoint/2010/main" val="41072653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solidFill>
                  <a:srgbClr val="FF0000"/>
                </a:solidFill>
              </a:rPr>
              <a:t>The Sixes Game</a:t>
            </a:r>
          </a:p>
        </p:txBody>
      </p:sp>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a:bodyPr>
          <a:lstStyle/>
          <a:p>
            <a:pPr marL="0" indent="0">
              <a:buNone/>
            </a:pPr>
            <a:r>
              <a:rPr lang="en-US" dirty="0"/>
              <a:t>Probability of </a:t>
            </a:r>
            <a:r>
              <a:rPr lang="en-US" dirty="0">
                <a:solidFill>
                  <a:srgbClr val="FF0000"/>
                </a:solidFill>
              </a:rPr>
              <a:t>failing a task is p</a:t>
            </a:r>
            <a:r>
              <a:rPr lang="en-US" dirty="0"/>
              <a:t>, how many tasks till you die?</a:t>
            </a:r>
          </a:p>
          <a:p>
            <a:pPr marL="0" indent="0">
              <a:buNone/>
            </a:pPr>
            <a:r>
              <a:rPr lang="en-US" dirty="0"/>
              <a:t>Answer: Expect 1/p.</a:t>
            </a:r>
          </a:p>
          <a:p>
            <a:pPr marL="0" indent="0">
              <a:buNone/>
            </a:pPr>
            <a:endParaRPr lang="en-US" dirty="0"/>
          </a:p>
          <a:p>
            <a:pPr marL="0" indent="0">
              <a:buNone/>
            </a:pPr>
            <a:r>
              <a:rPr lang="en-US" dirty="0"/>
              <a:t>Equivalently, if the </a:t>
            </a:r>
            <a:r>
              <a:rPr lang="en-US" dirty="0">
                <a:solidFill>
                  <a:srgbClr val="FF0000"/>
                </a:solidFill>
              </a:rPr>
              <a:t>probability of a success is p</a:t>
            </a:r>
            <a:r>
              <a:rPr lang="en-US" dirty="0"/>
              <a:t>, the number of tasks or tries you need before the first success is 1/p.</a:t>
            </a:r>
          </a:p>
          <a:p>
            <a:pPr marL="0" indent="0">
              <a:buNone/>
            </a:pPr>
            <a:endParaRPr lang="en-US" b="0" i="1" dirty="0">
              <a:latin typeface="Cambria Math" panose="02040503050406030204" pitchFamily="18" charset="0"/>
            </a:endParaRPr>
          </a:p>
          <a:p>
            <a:pPr marL="0" indent="0">
              <a:buNone/>
            </a:pPr>
            <a:r>
              <a:rPr lang="en-US" i="1" dirty="0">
                <a:latin typeface="Cambria Math" panose="02040503050406030204" pitchFamily="18" charset="0"/>
              </a:rPr>
              <a:t>We can use this to study a new game!</a:t>
            </a:r>
          </a:p>
          <a:p>
            <a:pPr marL="0" indent="0">
              <a:buNone/>
            </a:pPr>
            <a:r>
              <a:rPr lang="en-US" b="0" i="1" dirty="0">
                <a:latin typeface="Cambria Math" panose="02040503050406030204" pitchFamily="18" charset="0"/>
              </a:rPr>
              <a:t>The sixes game: you roll a fair die until you get a 6. How many rolls do you expect before this happens?</a:t>
            </a:r>
          </a:p>
        </p:txBody>
      </p:sp>
      <p:pic>
        <p:nvPicPr>
          <p:cNvPr id="7" name="Picture 6" descr="The Value of Failure">
            <a:extLst>
              <a:ext uri="{FF2B5EF4-FFF2-40B4-BE49-F238E27FC236}">
                <a16:creationId xmlns:a16="http://schemas.microsoft.com/office/drawing/2014/main" id="{BC5F84CE-010F-4046-881C-B4F58D09A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8994" y="0"/>
            <a:ext cx="3483006" cy="23627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9832460-2E32-4AE6-8C04-257BF35A51BB}"/>
              </a:ext>
            </a:extLst>
          </p:cNvPr>
          <p:cNvPicPr>
            <a:picLocks noChangeAspect="1"/>
          </p:cNvPicPr>
          <p:nvPr/>
        </p:nvPicPr>
        <p:blipFill>
          <a:blip r:embed="rId3"/>
          <a:stretch>
            <a:fillRect/>
          </a:stretch>
        </p:blipFill>
        <p:spPr>
          <a:xfrm>
            <a:off x="2547890" y="5504673"/>
            <a:ext cx="6285391" cy="1055441"/>
          </a:xfrm>
          <a:prstGeom prst="rect">
            <a:avLst/>
          </a:prstGeom>
        </p:spPr>
      </p:pic>
      <p:sp>
        <p:nvSpPr>
          <p:cNvPr id="5" name="Slide Number Placeholder 4">
            <a:extLst>
              <a:ext uri="{FF2B5EF4-FFF2-40B4-BE49-F238E27FC236}">
                <a16:creationId xmlns:a16="http://schemas.microsoft.com/office/drawing/2014/main" id="{F9DB8DF7-CB9E-4361-B15D-0B4F8B07A155}"/>
              </a:ext>
            </a:extLst>
          </p:cNvPr>
          <p:cNvSpPr>
            <a:spLocks noGrp="1"/>
          </p:cNvSpPr>
          <p:nvPr>
            <p:ph type="sldNum" sz="quarter" idx="12"/>
          </p:nvPr>
        </p:nvSpPr>
        <p:spPr/>
        <p:txBody>
          <a:bodyPr/>
          <a:lstStyle/>
          <a:p>
            <a:fld id="{EB480566-E5A3-49BF-82EA-4C4B115FBFF6}" type="slidenum">
              <a:rPr lang="en-US" smtClean="0"/>
              <a:t>70</a:t>
            </a:fld>
            <a:endParaRPr lang="en-US"/>
          </a:p>
        </p:txBody>
      </p:sp>
      <p:pic>
        <p:nvPicPr>
          <p:cNvPr id="8" name="Picture 7">
            <a:extLst>
              <a:ext uri="{FF2B5EF4-FFF2-40B4-BE49-F238E27FC236}">
                <a16:creationId xmlns:a16="http://schemas.microsoft.com/office/drawing/2014/main" id="{FE840E0A-6A57-483D-8A1A-4EB2E00511E0}"/>
              </a:ext>
            </a:extLst>
          </p:cNvPr>
          <p:cNvPicPr>
            <a:picLocks noChangeAspect="1"/>
          </p:cNvPicPr>
          <p:nvPr/>
        </p:nvPicPr>
        <p:blipFill>
          <a:blip r:embed="rId4"/>
          <a:stretch>
            <a:fillRect/>
          </a:stretch>
        </p:blipFill>
        <p:spPr>
          <a:xfrm>
            <a:off x="10239556" y="3214473"/>
            <a:ext cx="1794294" cy="1219200"/>
          </a:xfrm>
          <a:prstGeom prst="rect">
            <a:avLst/>
          </a:prstGeom>
        </p:spPr>
      </p:pic>
    </p:spTree>
    <p:extLst>
      <p:ext uri="{BB962C8B-B14F-4D97-AF65-F5344CB8AC3E}">
        <p14:creationId xmlns:p14="http://schemas.microsoft.com/office/powerpoint/2010/main" val="39508566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solidFill>
                  <a:srgbClr val="FF0000"/>
                </a:solidFill>
              </a:rPr>
              <a:t>The Sixes Game</a:t>
            </a:r>
            <a:endParaRPr lang="en-US" b="1" dirty="0"/>
          </a:p>
        </p:txBody>
      </p:sp>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a:bodyPr>
          <a:lstStyle/>
          <a:p>
            <a:pPr marL="0" indent="0">
              <a:buNone/>
            </a:pPr>
            <a:r>
              <a:rPr lang="en-US" dirty="0"/>
              <a:t>Probability of </a:t>
            </a:r>
            <a:r>
              <a:rPr lang="en-US" dirty="0">
                <a:solidFill>
                  <a:srgbClr val="FF0000"/>
                </a:solidFill>
              </a:rPr>
              <a:t>failing a task is p</a:t>
            </a:r>
            <a:r>
              <a:rPr lang="en-US" dirty="0"/>
              <a:t>, how many tasks till you die?</a:t>
            </a:r>
          </a:p>
          <a:p>
            <a:pPr marL="0" indent="0">
              <a:buNone/>
            </a:pPr>
            <a:r>
              <a:rPr lang="en-US" dirty="0"/>
              <a:t>Answer: Expect 1/p</a:t>
            </a:r>
          </a:p>
          <a:p>
            <a:pPr marL="0" indent="0">
              <a:buNone/>
            </a:pPr>
            <a:endParaRPr lang="en-US" dirty="0"/>
          </a:p>
          <a:p>
            <a:pPr marL="0" indent="0">
              <a:buNone/>
            </a:pPr>
            <a:r>
              <a:rPr lang="en-US" dirty="0"/>
              <a:t>Equivalently, if the </a:t>
            </a:r>
            <a:r>
              <a:rPr lang="en-US" dirty="0">
                <a:solidFill>
                  <a:srgbClr val="FF0000"/>
                </a:solidFill>
              </a:rPr>
              <a:t>probability of a success is p</a:t>
            </a:r>
            <a:r>
              <a:rPr lang="en-US" dirty="0"/>
              <a:t>, the number of tasks or tries you need before the first success is 1/p.</a:t>
            </a:r>
          </a:p>
          <a:p>
            <a:pPr marL="0" indent="0">
              <a:buNone/>
            </a:pPr>
            <a:endParaRPr lang="en-US" b="0" i="1" dirty="0">
              <a:latin typeface="Cambria Math" panose="02040503050406030204" pitchFamily="18" charset="0"/>
            </a:endParaRPr>
          </a:p>
          <a:p>
            <a:pPr marL="0" indent="0">
              <a:buNone/>
            </a:pPr>
            <a:r>
              <a:rPr lang="en-US" i="1" dirty="0">
                <a:latin typeface="Cambria Math" panose="02040503050406030204" pitchFamily="18" charset="0"/>
              </a:rPr>
              <a:t>We can use this to study a new game!</a:t>
            </a:r>
          </a:p>
          <a:p>
            <a:pPr marL="0" indent="0">
              <a:buNone/>
            </a:pPr>
            <a:r>
              <a:rPr lang="en-US" b="0" i="1" dirty="0">
                <a:latin typeface="Cambria Math" panose="02040503050406030204" pitchFamily="18" charset="0"/>
              </a:rPr>
              <a:t>The sixes game: you roll a fair die until you get a 6. How many rolls do you expect before this happens?</a:t>
            </a:r>
          </a:p>
          <a:p>
            <a:pPr marL="0" indent="0">
              <a:buNone/>
            </a:pPr>
            <a:r>
              <a:rPr lang="en-US" dirty="0">
                <a:latin typeface="Cambria Math" panose="02040503050406030204" pitchFamily="18" charset="0"/>
              </a:rPr>
              <a:t>Answer: As the probability of rolling a 6 is p = 1/6 (all six outcomes are equally likely) we expect it will take 6 rolls.</a:t>
            </a:r>
            <a:endParaRPr lang="en-US" b="0" dirty="0">
              <a:latin typeface="Cambria Math" panose="02040503050406030204" pitchFamily="18" charset="0"/>
            </a:endParaRPr>
          </a:p>
        </p:txBody>
      </p:sp>
      <p:pic>
        <p:nvPicPr>
          <p:cNvPr id="7" name="Picture 6" descr="The Value of Failure">
            <a:extLst>
              <a:ext uri="{FF2B5EF4-FFF2-40B4-BE49-F238E27FC236}">
                <a16:creationId xmlns:a16="http://schemas.microsoft.com/office/drawing/2014/main" id="{BC5F84CE-010F-4046-881C-B4F58D09A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8994" y="0"/>
            <a:ext cx="3483006" cy="236279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E45C2966-8CB0-4D3F-84B6-22F3FEA0A7AE}"/>
              </a:ext>
            </a:extLst>
          </p:cNvPr>
          <p:cNvSpPr>
            <a:spLocks noGrp="1"/>
          </p:cNvSpPr>
          <p:nvPr>
            <p:ph type="sldNum" sz="quarter" idx="12"/>
          </p:nvPr>
        </p:nvSpPr>
        <p:spPr/>
        <p:txBody>
          <a:bodyPr/>
          <a:lstStyle/>
          <a:p>
            <a:fld id="{EB480566-E5A3-49BF-82EA-4C4B115FBFF6}" type="slidenum">
              <a:rPr lang="en-US" smtClean="0"/>
              <a:t>71</a:t>
            </a:fld>
            <a:endParaRPr lang="en-US"/>
          </a:p>
        </p:txBody>
      </p:sp>
      <p:pic>
        <p:nvPicPr>
          <p:cNvPr id="8" name="Picture 7">
            <a:extLst>
              <a:ext uri="{FF2B5EF4-FFF2-40B4-BE49-F238E27FC236}">
                <a16:creationId xmlns:a16="http://schemas.microsoft.com/office/drawing/2014/main" id="{3C3A387A-C2B5-4B97-98CA-6C28BECC5BE9}"/>
              </a:ext>
            </a:extLst>
          </p:cNvPr>
          <p:cNvPicPr>
            <a:picLocks noChangeAspect="1"/>
          </p:cNvPicPr>
          <p:nvPr/>
        </p:nvPicPr>
        <p:blipFill>
          <a:blip r:embed="rId3"/>
          <a:stretch>
            <a:fillRect/>
          </a:stretch>
        </p:blipFill>
        <p:spPr>
          <a:xfrm>
            <a:off x="10274061" y="3140373"/>
            <a:ext cx="1794294" cy="1219200"/>
          </a:xfrm>
          <a:prstGeom prst="rect">
            <a:avLst/>
          </a:prstGeom>
        </p:spPr>
      </p:pic>
    </p:spTree>
    <p:extLst>
      <p:ext uri="{BB962C8B-B14F-4D97-AF65-F5344CB8AC3E}">
        <p14:creationId xmlns:p14="http://schemas.microsoft.com/office/powerpoint/2010/main" val="13106402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solidFill>
                  <a:srgbClr val="FF0000"/>
                </a:solidFill>
              </a:rPr>
              <a:t>The Double Sixes Game</a:t>
            </a:r>
          </a:p>
        </p:txBody>
      </p:sp>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a:bodyPr>
          <a:lstStyle/>
          <a:p>
            <a:pPr marL="0" indent="0">
              <a:buNone/>
            </a:pPr>
            <a:r>
              <a:rPr lang="en-US" dirty="0"/>
              <a:t>You have two fair die.</a:t>
            </a:r>
          </a:p>
          <a:p>
            <a:pPr marL="0" indent="0">
              <a:buNone/>
            </a:pPr>
            <a:r>
              <a:rPr lang="en-US" dirty="0">
                <a:latin typeface="Cambria Math" panose="02040503050406030204" pitchFamily="18" charset="0"/>
              </a:rPr>
              <a:t>On each turn you can roll one or both of the die.</a:t>
            </a:r>
          </a:p>
          <a:p>
            <a:pPr marL="0" indent="0">
              <a:buNone/>
            </a:pPr>
            <a:r>
              <a:rPr lang="en-US" b="0" dirty="0">
                <a:latin typeface="Cambria Math" panose="02040503050406030204" pitchFamily="18" charset="0"/>
              </a:rPr>
              <a:t>The goal is to have both show a </a:t>
            </a:r>
            <a:r>
              <a:rPr lang="en-US" dirty="0">
                <a:latin typeface="Cambria Math" panose="02040503050406030204" pitchFamily="18" charset="0"/>
              </a:rPr>
              <a:t>6.</a:t>
            </a:r>
          </a:p>
          <a:p>
            <a:pPr marL="0" indent="0">
              <a:buNone/>
            </a:pPr>
            <a:r>
              <a:rPr lang="en-US" b="0" dirty="0">
                <a:latin typeface="Cambria Math" panose="02040503050406030204" pitchFamily="18" charset="0"/>
              </a:rPr>
              <a:t>Thus once one of the die lands on a 6 you can stop rolling it.</a:t>
            </a:r>
          </a:p>
          <a:p>
            <a:pPr marL="0" indent="0">
              <a:buNone/>
            </a:pPr>
            <a:endParaRPr lang="en-US" dirty="0">
              <a:latin typeface="Cambria Math" panose="02040503050406030204" pitchFamily="18" charset="0"/>
            </a:endParaRPr>
          </a:p>
          <a:p>
            <a:pPr marL="0" indent="0">
              <a:buNone/>
            </a:pPr>
            <a:r>
              <a:rPr lang="en-US" b="0" dirty="0">
                <a:latin typeface="Cambria Math" panose="02040503050406030204" pitchFamily="18" charset="0"/>
              </a:rPr>
              <a:t>Questions:</a:t>
            </a:r>
          </a:p>
          <a:p>
            <a:pPr lvl="1"/>
            <a:r>
              <a:rPr lang="en-US" dirty="0">
                <a:latin typeface="Cambria Math" panose="02040503050406030204" pitchFamily="18" charset="0"/>
              </a:rPr>
              <a:t>How many rolls do you expect before you have double sixes?</a:t>
            </a:r>
          </a:p>
          <a:p>
            <a:pPr lvl="1"/>
            <a:r>
              <a:rPr lang="en-US" b="0" dirty="0">
                <a:latin typeface="Cambria Math" panose="02040503050406030204" pitchFamily="18" charset="0"/>
              </a:rPr>
              <a:t>What is the probability you win on your first turn? On your second? On your n</a:t>
            </a:r>
            <a:r>
              <a:rPr lang="en-US" b="0" baseline="30000" dirty="0">
                <a:latin typeface="Cambria Math" panose="02040503050406030204" pitchFamily="18" charset="0"/>
              </a:rPr>
              <a:t>th</a:t>
            </a:r>
            <a:r>
              <a:rPr lang="en-US" b="0" dirty="0">
                <a:latin typeface="Cambria Math" panose="02040503050406030204" pitchFamily="18" charset="0"/>
              </a:rPr>
              <a:t>?</a:t>
            </a:r>
          </a:p>
          <a:p>
            <a:pPr marL="457200" lvl="1" indent="0">
              <a:buNone/>
            </a:pPr>
            <a:endParaRPr lang="en-US" dirty="0">
              <a:latin typeface="Cambria Math" panose="02040503050406030204" pitchFamily="18" charset="0"/>
            </a:endParaRPr>
          </a:p>
          <a:p>
            <a:pPr marL="0" indent="0">
              <a:buNone/>
            </a:pPr>
            <a:r>
              <a:rPr lang="en-US" dirty="0">
                <a:latin typeface="Cambria Math" panose="02040503050406030204" pitchFamily="18" charset="0"/>
              </a:rPr>
              <a:t>Can we use the Darth Vader Theorem here? Why or why not?</a:t>
            </a:r>
          </a:p>
        </p:txBody>
      </p:sp>
      <p:pic>
        <p:nvPicPr>
          <p:cNvPr id="18434" name="Picture 2" descr="Double Sixes Stock Illustrations – 2 Double Sixes Stock ...">
            <a:extLst>
              <a:ext uri="{FF2B5EF4-FFF2-40B4-BE49-F238E27FC236}">
                <a16:creationId xmlns:a16="http://schemas.microsoft.com/office/drawing/2014/main" id="{74A85BAF-E8DC-427E-AA75-5A201F2BA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4617" y="136525"/>
            <a:ext cx="2404370" cy="18032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616740D-54C8-4B8A-8939-0E7127AB8447}"/>
              </a:ext>
            </a:extLst>
          </p:cNvPr>
          <p:cNvPicPr>
            <a:picLocks noChangeAspect="1"/>
          </p:cNvPicPr>
          <p:nvPr/>
        </p:nvPicPr>
        <p:blipFill>
          <a:blip r:embed="rId3"/>
          <a:stretch>
            <a:fillRect/>
          </a:stretch>
        </p:blipFill>
        <p:spPr>
          <a:xfrm>
            <a:off x="2592279" y="5666033"/>
            <a:ext cx="6285391" cy="1055441"/>
          </a:xfrm>
          <a:prstGeom prst="rect">
            <a:avLst/>
          </a:prstGeom>
        </p:spPr>
      </p:pic>
      <p:sp>
        <p:nvSpPr>
          <p:cNvPr id="5" name="Slide Number Placeholder 4">
            <a:extLst>
              <a:ext uri="{FF2B5EF4-FFF2-40B4-BE49-F238E27FC236}">
                <a16:creationId xmlns:a16="http://schemas.microsoft.com/office/drawing/2014/main" id="{75265B97-F48A-4C6A-BCDC-60CC7D392EC8}"/>
              </a:ext>
            </a:extLst>
          </p:cNvPr>
          <p:cNvSpPr>
            <a:spLocks noGrp="1"/>
          </p:cNvSpPr>
          <p:nvPr>
            <p:ph type="sldNum" sz="quarter" idx="12"/>
          </p:nvPr>
        </p:nvSpPr>
        <p:spPr/>
        <p:txBody>
          <a:bodyPr/>
          <a:lstStyle/>
          <a:p>
            <a:fld id="{EB480566-E5A3-49BF-82EA-4C4B115FBFF6}" type="slidenum">
              <a:rPr lang="en-US" smtClean="0"/>
              <a:t>72</a:t>
            </a:fld>
            <a:endParaRPr lang="en-US"/>
          </a:p>
        </p:txBody>
      </p:sp>
    </p:spTree>
    <p:extLst>
      <p:ext uri="{BB962C8B-B14F-4D97-AF65-F5344CB8AC3E}">
        <p14:creationId xmlns:p14="http://schemas.microsoft.com/office/powerpoint/2010/main" val="5210174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solidFill>
                  <a:srgbClr val="FF0000"/>
                </a:solidFill>
              </a:rPr>
              <a:t>The Double Sixes Game</a:t>
            </a:r>
          </a:p>
        </p:txBody>
      </p:sp>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a:bodyPr>
          <a:lstStyle/>
          <a:p>
            <a:pPr marL="0" indent="0">
              <a:buNone/>
            </a:pPr>
            <a:r>
              <a:rPr lang="en-US" dirty="0"/>
              <a:t>You have two fair die.</a:t>
            </a:r>
          </a:p>
          <a:p>
            <a:pPr marL="0" indent="0">
              <a:buNone/>
            </a:pPr>
            <a:r>
              <a:rPr lang="en-US" dirty="0">
                <a:latin typeface="Cambria Math" panose="02040503050406030204" pitchFamily="18" charset="0"/>
              </a:rPr>
              <a:t>On each turn you can roll one or both of the die.</a:t>
            </a:r>
          </a:p>
          <a:p>
            <a:pPr marL="0" indent="0">
              <a:buNone/>
            </a:pPr>
            <a:r>
              <a:rPr lang="en-US" b="0" dirty="0">
                <a:latin typeface="Cambria Math" panose="02040503050406030204" pitchFamily="18" charset="0"/>
              </a:rPr>
              <a:t>The goal is to have both show a </a:t>
            </a:r>
            <a:r>
              <a:rPr lang="en-US" dirty="0">
                <a:latin typeface="Cambria Math" panose="02040503050406030204" pitchFamily="18" charset="0"/>
              </a:rPr>
              <a:t>6.</a:t>
            </a:r>
          </a:p>
          <a:p>
            <a:pPr marL="0" indent="0">
              <a:buNone/>
            </a:pPr>
            <a:r>
              <a:rPr lang="en-US" b="0" dirty="0">
                <a:latin typeface="Cambria Math" panose="02040503050406030204" pitchFamily="18" charset="0"/>
              </a:rPr>
              <a:t>Thus once one of the die lands on a 6 you can stop rolling it.</a:t>
            </a:r>
          </a:p>
          <a:p>
            <a:pPr marL="0" indent="0">
              <a:buNone/>
            </a:pPr>
            <a:endParaRPr lang="en-US" dirty="0">
              <a:latin typeface="Cambria Math" panose="02040503050406030204" pitchFamily="18" charset="0"/>
            </a:endParaRPr>
          </a:p>
          <a:p>
            <a:pPr marL="0" indent="0">
              <a:buNone/>
            </a:pPr>
            <a:r>
              <a:rPr lang="en-US" b="0" dirty="0">
                <a:latin typeface="Cambria Math" panose="02040503050406030204" pitchFamily="18" charset="0"/>
              </a:rPr>
              <a:t>Questions:</a:t>
            </a:r>
          </a:p>
          <a:p>
            <a:pPr lvl="1"/>
            <a:r>
              <a:rPr lang="en-US" dirty="0">
                <a:latin typeface="Cambria Math" panose="02040503050406030204" pitchFamily="18" charset="0"/>
              </a:rPr>
              <a:t>How many rolls do you expect before you have double sixes?</a:t>
            </a:r>
          </a:p>
          <a:p>
            <a:pPr lvl="1"/>
            <a:r>
              <a:rPr lang="en-US" b="0" dirty="0">
                <a:latin typeface="Cambria Math" panose="02040503050406030204" pitchFamily="18" charset="0"/>
              </a:rPr>
              <a:t>What is the probability you win on your first turn? On your second? On your n</a:t>
            </a:r>
            <a:r>
              <a:rPr lang="en-US" b="0" baseline="30000" dirty="0">
                <a:latin typeface="Cambria Math" panose="02040503050406030204" pitchFamily="18" charset="0"/>
              </a:rPr>
              <a:t>th</a:t>
            </a:r>
            <a:r>
              <a:rPr lang="en-US" b="0" dirty="0">
                <a:latin typeface="Cambria Math" panose="02040503050406030204" pitchFamily="18" charset="0"/>
              </a:rPr>
              <a:t>?</a:t>
            </a:r>
          </a:p>
          <a:p>
            <a:pPr marL="457200" lvl="1" indent="0">
              <a:buNone/>
            </a:pPr>
            <a:endParaRPr lang="en-US" dirty="0">
              <a:latin typeface="Cambria Math" panose="02040503050406030204" pitchFamily="18" charset="0"/>
            </a:endParaRPr>
          </a:p>
          <a:p>
            <a:pPr marL="0" indent="0">
              <a:buNone/>
            </a:pPr>
            <a:r>
              <a:rPr lang="en-US" dirty="0">
                <a:latin typeface="Cambria Math" panose="02040503050406030204" pitchFamily="18" charset="0"/>
              </a:rPr>
              <a:t>Can we use the Darth Vader Theorem here? Why or why not?</a:t>
            </a:r>
          </a:p>
          <a:p>
            <a:pPr marL="0" indent="0">
              <a:buNone/>
            </a:pPr>
            <a:r>
              <a:rPr lang="en-US" dirty="0">
                <a:solidFill>
                  <a:srgbClr val="FF0000"/>
                </a:solidFill>
                <a:latin typeface="Cambria Math" panose="02040503050406030204" pitchFamily="18" charset="0"/>
              </a:rPr>
              <a:t>Hard to use: the difficulty is that our probability of a success is NOT constant; it depends on whether or not we rolled a 6 earlier…. Need a new method.</a:t>
            </a:r>
          </a:p>
        </p:txBody>
      </p:sp>
      <p:pic>
        <p:nvPicPr>
          <p:cNvPr id="18434" name="Picture 2" descr="Double Sixes Stock Illustrations – 2 Double Sixes Stock ...">
            <a:extLst>
              <a:ext uri="{FF2B5EF4-FFF2-40B4-BE49-F238E27FC236}">
                <a16:creationId xmlns:a16="http://schemas.microsoft.com/office/drawing/2014/main" id="{74A85BAF-E8DC-427E-AA75-5A201F2BA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4617" y="136525"/>
            <a:ext cx="2404370" cy="180327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627E1656-1A90-4750-B926-7022A4AA6529}"/>
              </a:ext>
            </a:extLst>
          </p:cNvPr>
          <p:cNvSpPr>
            <a:spLocks noGrp="1"/>
          </p:cNvSpPr>
          <p:nvPr>
            <p:ph type="sldNum" sz="quarter" idx="12"/>
          </p:nvPr>
        </p:nvSpPr>
        <p:spPr/>
        <p:txBody>
          <a:bodyPr/>
          <a:lstStyle/>
          <a:p>
            <a:fld id="{EB480566-E5A3-49BF-82EA-4C4B115FBFF6}" type="slidenum">
              <a:rPr lang="en-US" smtClean="0"/>
              <a:t>73</a:t>
            </a:fld>
            <a:endParaRPr lang="en-US"/>
          </a:p>
        </p:txBody>
      </p:sp>
    </p:spTree>
    <p:extLst>
      <p:ext uri="{BB962C8B-B14F-4D97-AF65-F5344CB8AC3E}">
        <p14:creationId xmlns:p14="http://schemas.microsoft.com/office/powerpoint/2010/main" val="42912438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solidFill>
                  <a:srgbClr val="FF0000"/>
                </a:solidFill>
              </a:rPr>
              <a:t>The Double Sixes Game</a:t>
            </a:r>
          </a:p>
        </p:txBody>
      </p:sp>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a:bodyPr>
          <a:lstStyle/>
          <a:p>
            <a:pPr marL="0" indent="0">
              <a:buNone/>
            </a:pPr>
            <a:r>
              <a:rPr lang="en-US" dirty="0"/>
              <a:t>You have two fair die.</a:t>
            </a:r>
          </a:p>
          <a:p>
            <a:pPr marL="0" indent="0">
              <a:buNone/>
            </a:pPr>
            <a:r>
              <a:rPr lang="en-US" dirty="0">
                <a:latin typeface="Cambria Math" panose="02040503050406030204" pitchFamily="18" charset="0"/>
              </a:rPr>
              <a:t>On each turn you can roll one or both of the die.</a:t>
            </a:r>
          </a:p>
          <a:p>
            <a:pPr marL="0" indent="0">
              <a:buNone/>
            </a:pPr>
            <a:r>
              <a:rPr lang="en-US" b="0" dirty="0">
                <a:latin typeface="Cambria Math" panose="02040503050406030204" pitchFamily="18" charset="0"/>
              </a:rPr>
              <a:t>The goal is to have both show a </a:t>
            </a:r>
            <a:r>
              <a:rPr lang="en-US" dirty="0">
                <a:latin typeface="Cambria Math" panose="02040503050406030204" pitchFamily="18" charset="0"/>
              </a:rPr>
              <a:t>6.</a:t>
            </a:r>
          </a:p>
          <a:p>
            <a:pPr marL="0" indent="0">
              <a:buNone/>
            </a:pPr>
            <a:r>
              <a:rPr lang="en-US" b="0" dirty="0">
                <a:latin typeface="Cambria Math" panose="02040503050406030204" pitchFamily="18" charset="0"/>
              </a:rPr>
              <a:t>Thus once one of the die lands on a 6 you can stop rolling it.</a:t>
            </a:r>
          </a:p>
          <a:p>
            <a:pPr marL="0" indent="0">
              <a:buNone/>
            </a:pPr>
            <a:endParaRPr lang="en-US" dirty="0">
              <a:latin typeface="Cambria Math" panose="02040503050406030204" pitchFamily="18" charset="0"/>
            </a:endParaRPr>
          </a:p>
          <a:p>
            <a:pPr marL="0" indent="0">
              <a:buNone/>
            </a:pPr>
            <a:r>
              <a:rPr lang="en-US" dirty="0">
                <a:latin typeface="Cambria Math" panose="02040503050406030204" pitchFamily="18" charset="0"/>
              </a:rPr>
              <a:t>We will first find the probability of winning after a given number of rolls.</a:t>
            </a:r>
          </a:p>
          <a:p>
            <a:pPr marL="0" indent="0">
              <a:buNone/>
            </a:pPr>
            <a:r>
              <a:rPr lang="en-US" dirty="0">
                <a:latin typeface="Cambria Math" panose="02040503050406030204" pitchFamily="18" charset="0"/>
              </a:rPr>
              <a:t>It is easy to find the probability of winning on the first roll: It is </a:t>
            </a:r>
            <a:r>
              <a:rPr lang="en-US" dirty="0">
                <a:solidFill>
                  <a:srgbClr val="FF0000"/>
                </a:solidFill>
                <a:latin typeface="Cambria Math" panose="02040503050406030204" pitchFamily="18" charset="0"/>
              </a:rPr>
              <a:t>???.</a:t>
            </a:r>
          </a:p>
        </p:txBody>
      </p:sp>
      <p:pic>
        <p:nvPicPr>
          <p:cNvPr id="18434" name="Picture 2" descr="Double Sixes Stock Illustrations – 2 Double Sixes Stock ...">
            <a:extLst>
              <a:ext uri="{FF2B5EF4-FFF2-40B4-BE49-F238E27FC236}">
                <a16:creationId xmlns:a16="http://schemas.microsoft.com/office/drawing/2014/main" id="{74A85BAF-E8DC-427E-AA75-5A201F2BA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4617" y="136525"/>
            <a:ext cx="2404370" cy="18032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8F7D523-4052-4891-B850-5829FC3A097A}"/>
              </a:ext>
            </a:extLst>
          </p:cNvPr>
          <p:cNvPicPr>
            <a:picLocks noChangeAspect="1"/>
          </p:cNvPicPr>
          <p:nvPr/>
        </p:nvPicPr>
        <p:blipFill>
          <a:blip r:embed="rId3"/>
          <a:stretch>
            <a:fillRect/>
          </a:stretch>
        </p:blipFill>
        <p:spPr>
          <a:xfrm>
            <a:off x="3045041" y="5080107"/>
            <a:ext cx="6285391" cy="1055441"/>
          </a:xfrm>
          <a:prstGeom prst="rect">
            <a:avLst/>
          </a:prstGeom>
        </p:spPr>
      </p:pic>
      <p:sp>
        <p:nvSpPr>
          <p:cNvPr id="5" name="Slide Number Placeholder 4">
            <a:extLst>
              <a:ext uri="{FF2B5EF4-FFF2-40B4-BE49-F238E27FC236}">
                <a16:creationId xmlns:a16="http://schemas.microsoft.com/office/drawing/2014/main" id="{DFDE7F45-5006-4365-99AC-2A738C1E05BE}"/>
              </a:ext>
            </a:extLst>
          </p:cNvPr>
          <p:cNvSpPr>
            <a:spLocks noGrp="1"/>
          </p:cNvSpPr>
          <p:nvPr>
            <p:ph type="sldNum" sz="quarter" idx="12"/>
          </p:nvPr>
        </p:nvSpPr>
        <p:spPr/>
        <p:txBody>
          <a:bodyPr/>
          <a:lstStyle/>
          <a:p>
            <a:fld id="{EB480566-E5A3-49BF-82EA-4C4B115FBFF6}" type="slidenum">
              <a:rPr lang="en-US" smtClean="0"/>
              <a:t>74</a:t>
            </a:fld>
            <a:endParaRPr lang="en-US"/>
          </a:p>
        </p:txBody>
      </p:sp>
    </p:spTree>
    <p:extLst>
      <p:ext uri="{BB962C8B-B14F-4D97-AF65-F5344CB8AC3E}">
        <p14:creationId xmlns:p14="http://schemas.microsoft.com/office/powerpoint/2010/main" val="35261342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solidFill>
                  <a:srgbClr val="FF0000"/>
                </a:solidFill>
              </a:rPr>
              <a:t>The Double Sixes Game</a:t>
            </a:r>
          </a:p>
        </p:txBody>
      </p:sp>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a:bodyPr>
          <a:lstStyle/>
          <a:p>
            <a:pPr marL="0" indent="0">
              <a:buNone/>
            </a:pPr>
            <a:r>
              <a:rPr lang="en-US" dirty="0"/>
              <a:t>You have two fair die.</a:t>
            </a:r>
          </a:p>
          <a:p>
            <a:pPr marL="0" indent="0">
              <a:buNone/>
            </a:pPr>
            <a:r>
              <a:rPr lang="en-US" dirty="0">
                <a:latin typeface="Cambria Math" panose="02040503050406030204" pitchFamily="18" charset="0"/>
              </a:rPr>
              <a:t>On each turn you can roll one or both of the die.</a:t>
            </a:r>
          </a:p>
          <a:p>
            <a:pPr marL="0" indent="0">
              <a:buNone/>
            </a:pPr>
            <a:r>
              <a:rPr lang="en-US" b="0" dirty="0">
                <a:latin typeface="Cambria Math" panose="02040503050406030204" pitchFamily="18" charset="0"/>
              </a:rPr>
              <a:t>The goal is to have both show a </a:t>
            </a:r>
            <a:r>
              <a:rPr lang="en-US" dirty="0">
                <a:latin typeface="Cambria Math" panose="02040503050406030204" pitchFamily="18" charset="0"/>
              </a:rPr>
              <a:t>6.</a:t>
            </a:r>
          </a:p>
          <a:p>
            <a:pPr marL="0" indent="0">
              <a:buNone/>
            </a:pPr>
            <a:r>
              <a:rPr lang="en-US" b="0" dirty="0">
                <a:latin typeface="Cambria Math" panose="02040503050406030204" pitchFamily="18" charset="0"/>
              </a:rPr>
              <a:t>Thus once one of the die lands on a 6 you can stop rolling it.</a:t>
            </a:r>
          </a:p>
          <a:p>
            <a:pPr marL="0" indent="0">
              <a:buNone/>
            </a:pPr>
            <a:endParaRPr lang="en-US" dirty="0">
              <a:latin typeface="Cambria Math" panose="02040503050406030204" pitchFamily="18" charset="0"/>
            </a:endParaRPr>
          </a:p>
          <a:p>
            <a:pPr marL="0" indent="0">
              <a:buNone/>
            </a:pPr>
            <a:r>
              <a:rPr lang="en-US" dirty="0">
                <a:latin typeface="Cambria Math" panose="02040503050406030204" pitchFamily="18" charset="0"/>
              </a:rPr>
              <a:t>We will first find the probability of winning after a given number of rolls.</a:t>
            </a:r>
          </a:p>
          <a:p>
            <a:pPr marL="0" indent="0">
              <a:buNone/>
            </a:pPr>
            <a:r>
              <a:rPr lang="en-US" dirty="0">
                <a:latin typeface="Cambria Math" panose="02040503050406030204" pitchFamily="18" charset="0"/>
              </a:rPr>
              <a:t>It is easy to find the probability of winning on the first roll: It is </a:t>
            </a:r>
            <a:r>
              <a:rPr lang="en-US" dirty="0">
                <a:solidFill>
                  <a:srgbClr val="FF0000"/>
                </a:solidFill>
                <a:latin typeface="Cambria Math" panose="02040503050406030204" pitchFamily="18" charset="0"/>
              </a:rPr>
              <a:t>1/36.</a:t>
            </a:r>
          </a:p>
          <a:p>
            <a:pPr marL="0" indent="0">
              <a:buNone/>
            </a:pPr>
            <a:endParaRPr lang="en-US" dirty="0">
              <a:solidFill>
                <a:srgbClr val="FF0000"/>
              </a:solidFill>
              <a:latin typeface="Cambria Math" panose="02040503050406030204" pitchFamily="18" charset="0"/>
            </a:endParaRPr>
          </a:p>
          <a:p>
            <a:pPr marL="0" indent="0">
              <a:buNone/>
            </a:pPr>
            <a:r>
              <a:rPr lang="en-US" dirty="0">
                <a:latin typeface="Cambria Math" panose="02040503050406030204" pitchFamily="18" charset="0"/>
              </a:rPr>
              <a:t>What is the probability you win on the second roll? It is </a:t>
            </a:r>
            <a:r>
              <a:rPr lang="en-US" dirty="0">
                <a:solidFill>
                  <a:srgbClr val="FF0000"/>
                </a:solidFill>
                <a:latin typeface="Cambria Math" panose="02040503050406030204" pitchFamily="18" charset="0"/>
              </a:rPr>
              <a:t>???</a:t>
            </a:r>
            <a:r>
              <a:rPr lang="en-US" dirty="0">
                <a:latin typeface="Cambria Math" panose="02040503050406030204" pitchFamily="18" charset="0"/>
              </a:rPr>
              <a:t>.</a:t>
            </a:r>
            <a:endParaRPr lang="en-US" dirty="0">
              <a:solidFill>
                <a:srgbClr val="FF0000"/>
              </a:solidFill>
              <a:latin typeface="Cambria Math" panose="02040503050406030204" pitchFamily="18" charset="0"/>
            </a:endParaRPr>
          </a:p>
        </p:txBody>
      </p:sp>
      <p:pic>
        <p:nvPicPr>
          <p:cNvPr id="18434" name="Picture 2" descr="Double Sixes Stock Illustrations – 2 Double Sixes Stock ...">
            <a:extLst>
              <a:ext uri="{FF2B5EF4-FFF2-40B4-BE49-F238E27FC236}">
                <a16:creationId xmlns:a16="http://schemas.microsoft.com/office/drawing/2014/main" id="{74A85BAF-E8DC-427E-AA75-5A201F2BA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4617" y="136525"/>
            <a:ext cx="2404370" cy="18032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2D62878-7897-4257-B817-4AB579CE480E}"/>
              </a:ext>
            </a:extLst>
          </p:cNvPr>
          <p:cNvPicPr>
            <a:picLocks noChangeAspect="1"/>
          </p:cNvPicPr>
          <p:nvPr/>
        </p:nvPicPr>
        <p:blipFill>
          <a:blip r:embed="rId3"/>
          <a:stretch>
            <a:fillRect/>
          </a:stretch>
        </p:blipFill>
        <p:spPr>
          <a:xfrm>
            <a:off x="2953304" y="5568379"/>
            <a:ext cx="6285391" cy="1055441"/>
          </a:xfrm>
          <a:prstGeom prst="rect">
            <a:avLst/>
          </a:prstGeom>
        </p:spPr>
      </p:pic>
      <p:sp>
        <p:nvSpPr>
          <p:cNvPr id="5" name="Slide Number Placeholder 4">
            <a:extLst>
              <a:ext uri="{FF2B5EF4-FFF2-40B4-BE49-F238E27FC236}">
                <a16:creationId xmlns:a16="http://schemas.microsoft.com/office/drawing/2014/main" id="{11B8B199-04BC-430C-B3AE-03D00CBCE2CF}"/>
              </a:ext>
            </a:extLst>
          </p:cNvPr>
          <p:cNvSpPr>
            <a:spLocks noGrp="1"/>
          </p:cNvSpPr>
          <p:nvPr>
            <p:ph type="sldNum" sz="quarter" idx="12"/>
          </p:nvPr>
        </p:nvSpPr>
        <p:spPr/>
        <p:txBody>
          <a:bodyPr/>
          <a:lstStyle/>
          <a:p>
            <a:fld id="{EB480566-E5A3-49BF-82EA-4C4B115FBFF6}" type="slidenum">
              <a:rPr lang="en-US" smtClean="0"/>
              <a:t>75</a:t>
            </a:fld>
            <a:endParaRPr lang="en-US"/>
          </a:p>
        </p:txBody>
      </p:sp>
    </p:spTree>
    <p:extLst>
      <p:ext uri="{BB962C8B-B14F-4D97-AF65-F5344CB8AC3E}">
        <p14:creationId xmlns:p14="http://schemas.microsoft.com/office/powerpoint/2010/main" val="29710151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solidFill>
                  <a:srgbClr val="FF0000"/>
                </a:solidFill>
              </a:rPr>
              <a:t>The Double Sixes Game</a:t>
            </a:r>
          </a:p>
        </p:txBody>
      </p:sp>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a:bodyPr>
          <a:lstStyle/>
          <a:p>
            <a:pPr marL="0" indent="0">
              <a:buNone/>
            </a:pPr>
            <a:r>
              <a:rPr lang="en-US" dirty="0"/>
              <a:t>You have two fair die.</a:t>
            </a:r>
          </a:p>
          <a:p>
            <a:pPr marL="0" indent="0">
              <a:buNone/>
            </a:pPr>
            <a:r>
              <a:rPr lang="en-US" dirty="0">
                <a:latin typeface="Cambria Math" panose="02040503050406030204" pitchFamily="18" charset="0"/>
              </a:rPr>
              <a:t>On each turn you can roll one or both of the die.</a:t>
            </a:r>
          </a:p>
          <a:p>
            <a:pPr marL="0" indent="0">
              <a:buNone/>
            </a:pPr>
            <a:r>
              <a:rPr lang="en-US" b="0" dirty="0">
                <a:latin typeface="Cambria Math" panose="02040503050406030204" pitchFamily="18" charset="0"/>
              </a:rPr>
              <a:t>The goal is to have both show a </a:t>
            </a:r>
            <a:r>
              <a:rPr lang="en-US" dirty="0">
                <a:latin typeface="Cambria Math" panose="02040503050406030204" pitchFamily="18" charset="0"/>
              </a:rPr>
              <a:t>6.</a:t>
            </a:r>
          </a:p>
          <a:p>
            <a:pPr marL="0" indent="0">
              <a:buNone/>
            </a:pPr>
            <a:r>
              <a:rPr lang="en-US" b="0" dirty="0">
                <a:latin typeface="Cambria Math" panose="02040503050406030204" pitchFamily="18" charset="0"/>
              </a:rPr>
              <a:t>Thus once one of the die lands on a 6 you can stop rolling it.</a:t>
            </a:r>
          </a:p>
          <a:p>
            <a:pPr marL="0" indent="0">
              <a:buNone/>
            </a:pPr>
            <a:endParaRPr lang="en-US" dirty="0">
              <a:latin typeface="Cambria Math" panose="02040503050406030204" pitchFamily="18" charset="0"/>
            </a:endParaRPr>
          </a:p>
          <a:p>
            <a:pPr marL="0" indent="0">
              <a:buNone/>
            </a:pPr>
            <a:r>
              <a:rPr lang="en-US" dirty="0">
                <a:latin typeface="Cambria Math" panose="02040503050406030204" pitchFamily="18" charset="0"/>
              </a:rPr>
              <a:t>We will first find the probability of winning after a given number of rolls.</a:t>
            </a:r>
          </a:p>
          <a:p>
            <a:pPr marL="0" indent="0">
              <a:buNone/>
            </a:pPr>
            <a:r>
              <a:rPr lang="en-US" dirty="0">
                <a:latin typeface="Cambria Math" panose="02040503050406030204" pitchFamily="18" charset="0"/>
              </a:rPr>
              <a:t>It is easy to find the probability of winning on the first roll: It is </a:t>
            </a:r>
            <a:r>
              <a:rPr lang="en-US" dirty="0">
                <a:solidFill>
                  <a:srgbClr val="FF0000"/>
                </a:solidFill>
                <a:latin typeface="Cambria Math" panose="02040503050406030204" pitchFamily="18" charset="0"/>
              </a:rPr>
              <a:t>1/36.</a:t>
            </a:r>
          </a:p>
          <a:p>
            <a:pPr marL="0" indent="0">
              <a:buNone/>
            </a:pPr>
            <a:endParaRPr lang="en-US" dirty="0">
              <a:solidFill>
                <a:srgbClr val="FF0000"/>
              </a:solidFill>
              <a:latin typeface="Cambria Math" panose="02040503050406030204" pitchFamily="18" charset="0"/>
            </a:endParaRPr>
          </a:p>
          <a:p>
            <a:pPr marL="0" indent="0">
              <a:buNone/>
            </a:pPr>
            <a:r>
              <a:rPr lang="en-US" dirty="0">
                <a:latin typeface="Cambria Math" panose="02040503050406030204" pitchFamily="18" charset="0"/>
              </a:rPr>
              <a:t>What is the probability you win on the second roll? It is</a:t>
            </a:r>
          </a:p>
          <a:p>
            <a:pPr marL="0" indent="0">
              <a:buNone/>
            </a:pPr>
            <a:r>
              <a:rPr lang="en-US" dirty="0">
                <a:solidFill>
                  <a:srgbClr val="FF0000"/>
                </a:solidFill>
                <a:latin typeface="Cambria Math" panose="02040503050406030204" pitchFamily="18" charset="0"/>
              </a:rPr>
              <a:t>10/36 </a:t>
            </a:r>
            <a:r>
              <a:rPr lang="en-US" sz="1800" dirty="0">
                <a:solidFill>
                  <a:srgbClr val="FF0000"/>
                </a:solidFill>
                <a:latin typeface="Cambria Math" panose="02040503050406030204" pitchFamily="18" charset="0"/>
              </a:rPr>
              <a:t>*</a:t>
            </a:r>
            <a:r>
              <a:rPr lang="en-US" dirty="0">
                <a:solidFill>
                  <a:srgbClr val="FF0000"/>
                </a:solidFill>
                <a:latin typeface="Cambria Math" panose="02040503050406030204" pitchFamily="18" charset="0"/>
              </a:rPr>
              <a:t> 1/6 + 25/36 </a:t>
            </a:r>
            <a:r>
              <a:rPr lang="en-US" sz="1800" dirty="0">
                <a:solidFill>
                  <a:srgbClr val="FF0000"/>
                </a:solidFill>
                <a:latin typeface="Cambria Math" panose="02040503050406030204" pitchFamily="18" charset="0"/>
              </a:rPr>
              <a:t>*</a:t>
            </a:r>
            <a:r>
              <a:rPr lang="en-US" dirty="0">
                <a:solidFill>
                  <a:srgbClr val="FF0000"/>
                </a:solidFill>
                <a:latin typeface="Cambria Math" panose="02040503050406030204" pitchFamily="18" charset="0"/>
              </a:rPr>
              <a:t> 1/36. But why???</a:t>
            </a:r>
          </a:p>
        </p:txBody>
      </p:sp>
      <p:pic>
        <p:nvPicPr>
          <p:cNvPr id="18434" name="Picture 2" descr="Double Sixes Stock Illustrations – 2 Double Sixes Stock ...">
            <a:extLst>
              <a:ext uri="{FF2B5EF4-FFF2-40B4-BE49-F238E27FC236}">
                <a16:creationId xmlns:a16="http://schemas.microsoft.com/office/drawing/2014/main" id="{74A85BAF-E8DC-427E-AA75-5A201F2BA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4617" y="136525"/>
            <a:ext cx="2404370" cy="180327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A827625F-62A8-4641-958A-670B7E1E3FE3}"/>
              </a:ext>
            </a:extLst>
          </p:cNvPr>
          <p:cNvSpPr>
            <a:spLocks noGrp="1"/>
          </p:cNvSpPr>
          <p:nvPr>
            <p:ph type="sldNum" sz="quarter" idx="12"/>
          </p:nvPr>
        </p:nvSpPr>
        <p:spPr/>
        <p:txBody>
          <a:bodyPr/>
          <a:lstStyle/>
          <a:p>
            <a:fld id="{EB480566-E5A3-49BF-82EA-4C4B115FBFF6}" type="slidenum">
              <a:rPr lang="en-US" smtClean="0"/>
              <a:t>76</a:t>
            </a:fld>
            <a:endParaRPr lang="en-US"/>
          </a:p>
        </p:txBody>
      </p:sp>
    </p:spTree>
    <p:extLst>
      <p:ext uri="{BB962C8B-B14F-4D97-AF65-F5344CB8AC3E}">
        <p14:creationId xmlns:p14="http://schemas.microsoft.com/office/powerpoint/2010/main" val="27471285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ouble Sixes Stock Illustrations – 2 Double Sixes Stock ...">
            <a:extLst>
              <a:ext uri="{FF2B5EF4-FFF2-40B4-BE49-F238E27FC236}">
                <a16:creationId xmlns:a16="http://schemas.microsoft.com/office/drawing/2014/main" id="{74A85BAF-E8DC-427E-AA75-5A201F2BA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4496" y="92661"/>
            <a:ext cx="2267503" cy="1700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solidFill>
                  <a:srgbClr val="FF0000"/>
                </a:solidFill>
              </a:rPr>
              <a:t>The Double Sixes Game</a:t>
            </a:r>
          </a:p>
        </p:txBody>
      </p:sp>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a:bodyPr>
          <a:lstStyle/>
          <a:p>
            <a:pPr marL="0" indent="0">
              <a:buNone/>
            </a:pPr>
            <a:r>
              <a:rPr lang="en-US" dirty="0"/>
              <a:t>You have two fair die. </a:t>
            </a:r>
            <a:r>
              <a:rPr lang="en-US" dirty="0">
                <a:latin typeface="Cambria Math" panose="02040503050406030204" pitchFamily="18" charset="0"/>
              </a:rPr>
              <a:t>On each turn you can roll one or both of the die.</a:t>
            </a:r>
          </a:p>
          <a:p>
            <a:pPr marL="0" indent="0">
              <a:buNone/>
            </a:pPr>
            <a:r>
              <a:rPr lang="en-US" b="0" dirty="0">
                <a:latin typeface="Cambria Math" panose="02040503050406030204" pitchFamily="18" charset="0"/>
              </a:rPr>
              <a:t>The goal is to have both show a </a:t>
            </a:r>
            <a:r>
              <a:rPr lang="en-US" dirty="0">
                <a:latin typeface="Cambria Math" panose="02040503050406030204" pitchFamily="18" charset="0"/>
              </a:rPr>
              <a:t>6. </a:t>
            </a:r>
            <a:r>
              <a:rPr lang="en-US" b="0" dirty="0">
                <a:latin typeface="Cambria Math" panose="02040503050406030204" pitchFamily="18" charset="0"/>
              </a:rPr>
              <a:t>Thus once one of the die lands on a 6 you can stop rolling it.</a:t>
            </a:r>
          </a:p>
          <a:p>
            <a:pPr marL="0" indent="0">
              <a:buNone/>
            </a:pPr>
            <a:endParaRPr lang="en-US" dirty="0">
              <a:latin typeface="Cambria Math" panose="02040503050406030204" pitchFamily="18" charset="0"/>
            </a:endParaRPr>
          </a:p>
        </p:txBody>
      </p:sp>
      <p:pic>
        <p:nvPicPr>
          <p:cNvPr id="5" name="Picture 4">
            <a:extLst>
              <a:ext uri="{FF2B5EF4-FFF2-40B4-BE49-F238E27FC236}">
                <a16:creationId xmlns:a16="http://schemas.microsoft.com/office/drawing/2014/main" id="{F303FA6D-D198-4DE9-9227-6C1464058BD4}"/>
              </a:ext>
            </a:extLst>
          </p:cNvPr>
          <p:cNvPicPr>
            <a:picLocks noChangeAspect="1"/>
          </p:cNvPicPr>
          <p:nvPr/>
        </p:nvPicPr>
        <p:blipFill>
          <a:blip r:embed="rId3"/>
          <a:stretch>
            <a:fillRect/>
          </a:stretch>
        </p:blipFill>
        <p:spPr>
          <a:xfrm>
            <a:off x="0" y="2379645"/>
            <a:ext cx="12192000" cy="4061612"/>
          </a:xfrm>
          <a:prstGeom prst="rect">
            <a:avLst/>
          </a:prstGeom>
        </p:spPr>
      </p:pic>
      <p:sp>
        <p:nvSpPr>
          <p:cNvPr id="6" name="Slide Number Placeholder 5">
            <a:extLst>
              <a:ext uri="{FF2B5EF4-FFF2-40B4-BE49-F238E27FC236}">
                <a16:creationId xmlns:a16="http://schemas.microsoft.com/office/drawing/2014/main" id="{7154E2E6-0CB5-406C-AD55-E4036F486266}"/>
              </a:ext>
            </a:extLst>
          </p:cNvPr>
          <p:cNvSpPr>
            <a:spLocks noGrp="1"/>
          </p:cNvSpPr>
          <p:nvPr>
            <p:ph type="sldNum" sz="quarter" idx="12"/>
          </p:nvPr>
        </p:nvSpPr>
        <p:spPr/>
        <p:txBody>
          <a:bodyPr/>
          <a:lstStyle/>
          <a:p>
            <a:fld id="{EB480566-E5A3-49BF-82EA-4C4B115FBFF6}" type="slidenum">
              <a:rPr lang="en-US" smtClean="0"/>
              <a:t>77</a:t>
            </a:fld>
            <a:endParaRPr lang="en-US"/>
          </a:p>
        </p:txBody>
      </p:sp>
    </p:spTree>
    <p:extLst>
      <p:ext uri="{BB962C8B-B14F-4D97-AF65-F5344CB8AC3E}">
        <p14:creationId xmlns:p14="http://schemas.microsoft.com/office/powerpoint/2010/main" val="40462313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ouble Sixes Stock Illustrations – 2 Double Sixes Stock ...">
            <a:extLst>
              <a:ext uri="{FF2B5EF4-FFF2-40B4-BE49-F238E27FC236}">
                <a16:creationId xmlns:a16="http://schemas.microsoft.com/office/drawing/2014/main" id="{74A85BAF-E8DC-427E-AA75-5A201F2BA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4496" y="92661"/>
            <a:ext cx="2267503" cy="1700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solidFill>
                  <a:srgbClr val="FF0000"/>
                </a:solidFill>
              </a:rPr>
              <a:t>Great Probability Results</a:t>
            </a:r>
          </a:p>
        </p:txBody>
      </p:sp>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a:bodyPr>
          <a:lstStyle/>
          <a:p>
            <a:pPr marL="0" indent="0">
              <a:buNone/>
            </a:pPr>
            <a:endParaRPr lang="en-US" dirty="0">
              <a:latin typeface="Cambria Math" panose="02040503050406030204" pitchFamily="18" charset="0"/>
            </a:endParaRPr>
          </a:p>
          <a:p>
            <a:pPr marL="0" indent="0">
              <a:buNone/>
            </a:pPr>
            <a:r>
              <a:rPr lang="en-US" dirty="0">
                <a:latin typeface="Cambria Math" panose="02040503050406030204" pitchFamily="18" charset="0"/>
              </a:rPr>
              <a:t>We can continue the analysis, but there are more and more branches as we go down.</a:t>
            </a:r>
          </a:p>
          <a:p>
            <a:pPr marL="0" indent="0">
              <a:buNone/>
            </a:pPr>
            <a:endParaRPr lang="en-US" dirty="0">
              <a:latin typeface="Cambria Math" panose="02040503050406030204" pitchFamily="18" charset="0"/>
            </a:endParaRPr>
          </a:p>
          <a:p>
            <a:pPr marL="0" indent="0">
              <a:buNone/>
            </a:pPr>
            <a:r>
              <a:rPr lang="en-US" dirty="0">
                <a:latin typeface="Cambria Math" panose="02040503050406030204" pitchFamily="18" charset="0"/>
              </a:rPr>
              <a:t>We introduce a WONDERFUL idea in probability:</a:t>
            </a:r>
          </a:p>
          <a:p>
            <a:pPr marL="0" indent="0">
              <a:buNone/>
            </a:pPr>
            <a:endParaRPr lang="en-US" dirty="0">
              <a:latin typeface="Cambria Math" panose="02040503050406030204" pitchFamily="18" charset="0"/>
            </a:endParaRPr>
          </a:p>
        </p:txBody>
      </p:sp>
      <p:sp>
        <p:nvSpPr>
          <p:cNvPr id="6" name="Slide Number Placeholder 5">
            <a:extLst>
              <a:ext uri="{FF2B5EF4-FFF2-40B4-BE49-F238E27FC236}">
                <a16:creationId xmlns:a16="http://schemas.microsoft.com/office/drawing/2014/main" id="{C4672091-D706-44C1-AE7F-604E1B70B200}"/>
              </a:ext>
            </a:extLst>
          </p:cNvPr>
          <p:cNvSpPr>
            <a:spLocks noGrp="1"/>
          </p:cNvSpPr>
          <p:nvPr>
            <p:ph type="sldNum" sz="quarter" idx="12"/>
          </p:nvPr>
        </p:nvSpPr>
        <p:spPr/>
        <p:txBody>
          <a:bodyPr/>
          <a:lstStyle/>
          <a:p>
            <a:fld id="{EB480566-E5A3-49BF-82EA-4C4B115FBFF6}" type="slidenum">
              <a:rPr lang="en-US" smtClean="0"/>
              <a:t>78</a:t>
            </a:fld>
            <a:endParaRPr lang="en-US"/>
          </a:p>
        </p:txBody>
      </p:sp>
      <p:sp>
        <p:nvSpPr>
          <p:cNvPr id="8" name="Rectangle: Rounded Corners 7">
            <a:extLst>
              <a:ext uri="{FF2B5EF4-FFF2-40B4-BE49-F238E27FC236}">
                <a16:creationId xmlns:a16="http://schemas.microsoft.com/office/drawing/2014/main" id="{38413E0E-F959-429E-8841-ACA32B9251C8}"/>
              </a:ext>
            </a:extLst>
          </p:cNvPr>
          <p:cNvSpPr/>
          <p:nvPr/>
        </p:nvSpPr>
        <p:spPr>
          <a:xfrm>
            <a:off x="79899" y="4110361"/>
            <a:ext cx="11833934" cy="8700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Cambria Math" panose="02040503050406030204" pitchFamily="18" charset="0"/>
              </a:rPr>
              <a:t>The Law of Complementary Events: If the probability something happens is p, then the probability it does not happen is ????.</a:t>
            </a:r>
          </a:p>
        </p:txBody>
      </p:sp>
    </p:spTree>
    <p:extLst>
      <p:ext uri="{BB962C8B-B14F-4D97-AF65-F5344CB8AC3E}">
        <p14:creationId xmlns:p14="http://schemas.microsoft.com/office/powerpoint/2010/main" val="9116365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ouble Sixes Stock Illustrations – 2 Double Sixes Stock ...">
            <a:extLst>
              <a:ext uri="{FF2B5EF4-FFF2-40B4-BE49-F238E27FC236}">
                <a16:creationId xmlns:a16="http://schemas.microsoft.com/office/drawing/2014/main" id="{74A85BAF-E8DC-427E-AA75-5A201F2BA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4496" y="92661"/>
            <a:ext cx="2267503" cy="1700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solidFill>
                  <a:srgbClr val="FF0000"/>
                </a:solidFill>
              </a:rPr>
              <a:t>Great Probability Results</a:t>
            </a:r>
          </a:p>
        </p:txBody>
      </p:sp>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a:bodyPr>
          <a:lstStyle/>
          <a:p>
            <a:pPr marL="0" indent="0">
              <a:buNone/>
            </a:pPr>
            <a:endParaRPr lang="en-US" dirty="0">
              <a:latin typeface="Cambria Math" panose="02040503050406030204" pitchFamily="18" charset="0"/>
            </a:endParaRPr>
          </a:p>
          <a:p>
            <a:pPr marL="0" indent="0">
              <a:buNone/>
            </a:pPr>
            <a:r>
              <a:rPr lang="en-US" dirty="0">
                <a:latin typeface="Cambria Math" panose="02040503050406030204" pitchFamily="18" charset="0"/>
              </a:rPr>
              <a:t>We can continue the analysis, but there are more and more branches as we go down.</a:t>
            </a:r>
          </a:p>
          <a:p>
            <a:pPr marL="0" indent="0">
              <a:buNone/>
            </a:pPr>
            <a:endParaRPr lang="en-US" dirty="0">
              <a:latin typeface="Cambria Math" panose="02040503050406030204" pitchFamily="18" charset="0"/>
            </a:endParaRPr>
          </a:p>
          <a:p>
            <a:pPr marL="0" indent="0">
              <a:buNone/>
            </a:pPr>
            <a:r>
              <a:rPr lang="en-US" dirty="0">
                <a:latin typeface="Cambria Math" panose="02040503050406030204" pitchFamily="18" charset="0"/>
              </a:rPr>
              <a:t>We introduce a WONDERFUL idea in probability:</a:t>
            </a:r>
          </a:p>
          <a:p>
            <a:pPr marL="0" indent="0">
              <a:buNone/>
            </a:pPr>
            <a:endParaRPr lang="en-US" dirty="0">
              <a:latin typeface="Cambria Math" panose="02040503050406030204" pitchFamily="18" charset="0"/>
            </a:endParaRPr>
          </a:p>
        </p:txBody>
      </p:sp>
      <p:sp>
        <p:nvSpPr>
          <p:cNvPr id="6" name="Rectangle: Rounded Corners 5">
            <a:extLst>
              <a:ext uri="{FF2B5EF4-FFF2-40B4-BE49-F238E27FC236}">
                <a16:creationId xmlns:a16="http://schemas.microsoft.com/office/drawing/2014/main" id="{3657B001-AF6F-4E47-820C-BE56AE717F10}"/>
              </a:ext>
            </a:extLst>
          </p:cNvPr>
          <p:cNvSpPr/>
          <p:nvPr/>
        </p:nvSpPr>
        <p:spPr>
          <a:xfrm>
            <a:off x="79899" y="4110361"/>
            <a:ext cx="11833934" cy="8700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Cambria Math" panose="02040503050406030204" pitchFamily="18" charset="0"/>
              </a:rPr>
              <a:t>The Law of Complementary Events: If the probability something happens is p, then the probability it does not happen is 1-p.</a:t>
            </a:r>
          </a:p>
        </p:txBody>
      </p:sp>
      <p:sp>
        <p:nvSpPr>
          <p:cNvPr id="7" name="Slide Number Placeholder 6">
            <a:extLst>
              <a:ext uri="{FF2B5EF4-FFF2-40B4-BE49-F238E27FC236}">
                <a16:creationId xmlns:a16="http://schemas.microsoft.com/office/drawing/2014/main" id="{86ACD752-F8DE-45B5-A82D-9890B99B700B}"/>
              </a:ext>
            </a:extLst>
          </p:cNvPr>
          <p:cNvSpPr>
            <a:spLocks noGrp="1"/>
          </p:cNvSpPr>
          <p:nvPr>
            <p:ph type="sldNum" sz="quarter" idx="12"/>
          </p:nvPr>
        </p:nvSpPr>
        <p:spPr/>
        <p:txBody>
          <a:bodyPr/>
          <a:lstStyle/>
          <a:p>
            <a:fld id="{EB480566-E5A3-49BF-82EA-4C4B115FBFF6}" type="slidenum">
              <a:rPr lang="en-US" smtClean="0"/>
              <a:t>79</a:t>
            </a:fld>
            <a:endParaRPr lang="en-US"/>
          </a:p>
        </p:txBody>
      </p:sp>
    </p:spTree>
    <p:extLst>
      <p:ext uri="{BB962C8B-B14F-4D97-AF65-F5344CB8AC3E}">
        <p14:creationId xmlns:p14="http://schemas.microsoft.com/office/powerpoint/2010/main" val="680346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285749" y="212726"/>
            <a:ext cx="11658599" cy="939800"/>
          </a:xfrm>
        </p:spPr>
        <p:txBody>
          <a:bodyPr/>
          <a:lstStyle/>
          <a:p>
            <a:r>
              <a:rPr lang="en-US" b="1" dirty="0">
                <a:solidFill>
                  <a:srgbClr val="FF0000"/>
                </a:solidFill>
              </a:rPr>
              <a:t>Factorial Function n!</a:t>
            </a:r>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285750" y="1253330"/>
            <a:ext cx="11658600" cy="5391943"/>
          </a:xfrm>
        </p:spPr>
        <p:txBody>
          <a:bodyPr/>
          <a:lstStyle/>
          <a:p>
            <a:pPr marL="0" indent="0">
              <a:buNone/>
            </a:pPr>
            <a:r>
              <a:rPr lang="en-US" dirty="0"/>
              <a:t>It has a nice meaning: n! is the number of ways to arrange n objects when order matters.</a:t>
            </a:r>
          </a:p>
          <a:p>
            <a:pPr marL="0" indent="0">
              <a:buNone/>
            </a:pPr>
            <a:endParaRPr lang="en-US" dirty="0"/>
          </a:p>
          <a:p>
            <a:pPr marL="0" indent="0">
              <a:buNone/>
            </a:pPr>
            <a:r>
              <a:rPr lang="en-US" dirty="0"/>
              <a:t>How many ways are there to order {</a:t>
            </a:r>
            <a:r>
              <a:rPr lang="en-US" dirty="0" err="1"/>
              <a:t>a,b,c,d</a:t>
            </a:r>
            <a:r>
              <a:rPr lang="en-US" dirty="0"/>
              <a:t>}? </a:t>
            </a:r>
          </a:p>
          <a:p>
            <a:pPr marL="0" indent="0">
              <a:buNone/>
            </a:pPr>
            <a:endParaRPr lang="en-US" dirty="0"/>
          </a:p>
        </p:txBody>
      </p:sp>
      <p:pic>
        <p:nvPicPr>
          <p:cNvPr id="6" name="Picture 5">
            <a:extLst>
              <a:ext uri="{FF2B5EF4-FFF2-40B4-BE49-F238E27FC236}">
                <a16:creationId xmlns:a16="http://schemas.microsoft.com/office/drawing/2014/main" id="{14C24F33-7993-4B67-89DB-1B1A0C249202}"/>
              </a:ext>
            </a:extLst>
          </p:cNvPr>
          <p:cNvPicPr>
            <a:picLocks noChangeAspect="1"/>
          </p:cNvPicPr>
          <p:nvPr/>
        </p:nvPicPr>
        <p:blipFill>
          <a:blip r:embed="rId2"/>
          <a:stretch>
            <a:fillRect/>
          </a:stretch>
        </p:blipFill>
        <p:spPr>
          <a:xfrm>
            <a:off x="941033" y="3792033"/>
            <a:ext cx="9614517" cy="1614468"/>
          </a:xfrm>
          <a:prstGeom prst="rect">
            <a:avLst/>
          </a:prstGeom>
        </p:spPr>
      </p:pic>
      <p:sp>
        <p:nvSpPr>
          <p:cNvPr id="5" name="Slide Number Placeholder 4">
            <a:extLst>
              <a:ext uri="{FF2B5EF4-FFF2-40B4-BE49-F238E27FC236}">
                <a16:creationId xmlns:a16="http://schemas.microsoft.com/office/drawing/2014/main" id="{D20CA534-3F51-4C5F-95C1-91D7B6C950FB}"/>
              </a:ext>
            </a:extLst>
          </p:cNvPr>
          <p:cNvSpPr>
            <a:spLocks noGrp="1"/>
          </p:cNvSpPr>
          <p:nvPr>
            <p:ph type="sldNum" sz="quarter" idx="12"/>
          </p:nvPr>
        </p:nvSpPr>
        <p:spPr/>
        <p:txBody>
          <a:bodyPr/>
          <a:lstStyle/>
          <a:p>
            <a:fld id="{EB480566-E5A3-49BF-82EA-4C4B115FBFF6}" type="slidenum">
              <a:rPr lang="en-US" smtClean="0"/>
              <a:t>8</a:t>
            </a:fld>
            <a:endParaRPr lang="en-US"/>
          </a:p>
        </p:txBody>
      </p:sp>
    </p:spTree>
    <p:extLst>
      <p:ext uri="{BB962C8B-B14F-4D97-AF65-F5344CB8AC3E}">
        <p14:creationId xmlns:p14="http://schemas.microsoft.com/office/powerpoint/2010/main" val="29097157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ouble Sixes Stock Illustrations – 2 Double Sixes Stock ...">
            <a:extLst>
              <a:ext uri="{FF2B5EF4-FFF2-40B4-BE49-F238E27FC236}">
                <a16:creationId xmlns:a16="http://schemas.microsoft.com/office/drawing/2014/main" id="{74A85BAF-E8DC-427E-AA75-5A201F2BA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4496" y="92661"/>
            <a:ext cx="2267503" cy="1700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solidFill>
                  <a:srgbClr val="FF0000"/>
                </a:solidFill>
              </a:rPr>
              <a:t>Great Probability Results</a:t>
            </a:r>
          </a:p>
        </p:txBody>
      </p:sp>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a:bodyPr>
          <a:lstStyle/>
          <a:p>
            <a:pPr marL="0" indent="0">
              <a:buNone/>
            </a:pPr>
            <a:r>
              <a:rPr lang="en-US" dirty="0">
                <a:latin typeface="Cambria Math" panose="02040503050406030204" pitchFamily="18" charset="0"/>
              </a:rPr>
              <a:t>We introduce another WONDERFUL idea in probability:</a:t>
            </a:r>
          </a:p>
          <a:p>
            <a:pPr marL="0" indent="0">
              <a:buNone/>
            </a:pPr>
            <a:endParaRPr lang="en-US" dirty="0">
              <a:latin typeface="Cambria Math" panose="02040503050406030204" pitchFamily="18" charset="0"/>
            </a:endParaRPr>
          </a:p>
        </p:txBody>
      </p:sp>
      <p:sp>
        <p:nvSpPr>
          <p:cNvPr id="6" name="Rectangle: Rounded Corners 5">
            <a:extLst>
              <a:ext uri="{FF2B5EF4-FFF2-40B4-BE49-F238E27FC236}">
                <a16:creationId xmlns:a16="http://schemas.microsoft.com/office/drawing/2014/main" id="{3657B001-AF6F-4E47-820C-BE56AE717F10}"/>
              </a:ext>
            </a:extLst>
          </p:cNvPr>
          <p:cNvSpPr/>
          <p:nvPr/>
        </p:nvSpPr>
        <p:spPr>
          <a:xfrm>
            <a:off x="88777" y="1837154"/>
            <a:ext cx="11833934" cy="13294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Cambria Math" panose="02040503050406030204" pitchFamily="18" charset="0"/>
              </a:rPr>
              <a:t>The Law of Double Counting: The probability A or B happens is the sum of the probability each happens minus the probability they both happen:</a:t>
            </a:r>
          </a:p>
          <a:p>
            <a:r>
              <a:rPr lang="en-US" sz="2800" dirty="0">
                <a:solidFill>
                  <a:srgbClr val="FF0000"/>
                </a:solidFill>
                <a:latin typeface="Cambria Math" panose="02040503050406030204" pitchFamily="18" charset="0"/>
              </a:rPr>
              <a:t>Prob(A or B) = Prob(A) + Prob(B) – Prob(A and B).</a:t>
            </a:r>
          </a:p>
        </p:txBody>
      </p:sp>
      <p:pic>
        <p:nvPicPr>
          <p:cNvPr id="7" name="Picture 6">
            <a:extLst>
              <a:ext uri="{FF2B5EF4-FFF2-40B4-BE49-F238E27FC236}">
                <a16:creationId xmlns:a16="http://schemas.microsoft.com/office/drawing/2014/main" id="{5C56D8EA-E749-44BD-B70E-54C07E48E36F}"/>
              </a:ext>
            </a:extLst>
          </p:cNvPr>
          <p:cNvPicPr>
            <a:picLocks noChangeAspect="1"/>
          </p:cNvPicPr>
          <p:nvPr/>
        </p:nvPicPr>
        <p:blipFill>
          <a:blip r:embed="rId3"/>
          <a:stretch>
            <a:fillRect/>
          </a:stretch>
        </p:blipFill>
        <p:spPr>
          <a:xfrm>
            <a:off x="1358284" y="3533313"/>
            <a:ext cx="9436964" cy="3173088"/>
          </a:xfrm>
          <a:prstGeom prst="rect">
            <a:avLst/>
          </a:prstGeom>
        </p:spPr>
      </p:pic>
      <p:sp>
        <p:nvSpPr>
          <p:cNvPr id="8" name="Slide Number Placeholder 7">
            <a:extLst>
              <a:ext uri="{FF2B5EF4-FFF2-40B4-BE49-F238E27FC236}">
                <a16:creationId xmlns:a16="http://schemas.microsoft.com/office/drawing/2014/main" id="{24F3BB97-0AFC-4044-8897-FB35F4261DA4}"/>
              </a:ext>
            </a:extLst>
          </p:cNvPr>
          <p:cNvSpPr>
            <a:spLocks noGrp="1"/>
          </p:cNvSpPr>
          <p:nvPr>
            <p:ph type="sldNum" sz="quarter" idx="12"/>
          </p:nvPr>
        </p:nvSpPr>
        <p:spPr/>
        <p:txBody>
          <a:bodyPr/>
          <a:lstStyle/>
          <a:p>
            <a:fld id="{EB480566-E5A3-49BF-82EA-4C4B115FBFF6}" type="slidenum">
              <a:rPr lang="en-US" smtClean="0"/>
              <a:t>80</a:t>
            </a:fld>
            <a:endParaRPr lang="en-US"/>
          </a:p>
        </p:txBody>
      </p:sp>
    </p:spTree>
    <p:extLst>
      <p:ext uri="{BB962C8B-B14F-4D97-AF65-F5344CB8AC3E}">
        <p14:creationId xmlns:p14="http://schemas.microsoft.com/office/powerpoint/2010/main" val="18669688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ouble Sixes Stock Illustrations – 2 Double Sixes Stock ...">
            <a:extLst>
              <a:ext uri="{FF2B5EF4-FFF2-40B4-BE49-F238E27FC236}">
                <a16:creationId xmlns:a16="http://schemas.microsoft.com/office/drawing/2014/main" id="{74A85BAF-E8DC-427E-AA75-5A201F2BA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4496" y="92661"/>
            <a:ext cx="2267503" cy="1700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solidFill>
                  <a:srgbClr val="FF0000"/>
                </a:solidFill>
              </a:rPr>
              <a:t>The Double Sixes Game</a:t>
            </a:r>
          </a:p>
        </p:txBody>
      </p:sp>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a:bodyPr>
          <a:lstStyle/>
          <a:p>
            <a:pPr marL="0" indent="0">
              <a:buNone/>
            </a:pPr>
            <a:r>
              <a:rPr lang="en-US" sz="2000" dirty="0"/>
              <a:t>You have two fair die. </a:t>
            </a:r>
            <a:r>
              <a:rPr lang="en-US" sz="2000" dirty="0">
                <a:latin typeface="Cambria Math" panose="02040503050406030204" pitchFamily="18" charset="0"/>
              </a:rPr>
              <a:t>On each turn you can roll one or both of the die.</a:t>
            </a:r>
          </a:p>
          <a:p>
            <a:pPr marL="0" indent="0">
              <a:buNone/>
            </a:pPr>
            <a:r>
              <a:rPr lang="en-US" sz="2000" b="0" dirty="0">
                <a:latin typeface="Cambria Math" panose="02040503050406030204" pitchFamily="18" charset="0"/>
              </a:rPr>
              <a:t>Want both to show a </a:t>
            </a:r>
            <a:r>
              <a:rPr lang="en-US" sz="2000" dirty="0">
                <a:latin typeface="Cambria Math" panose="02040503050406030204" pitchFamily="18" charset="0"/>
              </a:rPr>
              <a:t>6. </a:t>
            </a:r>
            <a:r>
              <a:rPr lang="en-US" sz="2000" b="0" dirty="0">
                <a:latin typeface="Cambria Math" panose="02040503050406030204" pitchFamily="18" charset="0"/>
              </a:rPr>
              <a:t>Once one of the die lands on a 6 you can stop rolling it.</a:t>
            </a:r>
          </a:p>
          <a:p>
            <a:pPr marL="0" indent="0">
              <a:buNone/>
            </a:pPr>
            <a:endParaRPr lang="en-US" dirty="0">
              <a:latin typeface="Cambria Math" panose="02040503050406030204" pitchFamily="18" charset="0"/>
            </a:endParaRPr>
          </a:p>
          <a:p>
            <a:pPr marL="0" indent="0">
              <a:buNone/>
            </a:pPr>
            <a:endParaRPr lang="en-US" b="0"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b="0" dirty="0">
              <a:latin typeface="Cambria Math" panose="02040503050406030204" pitchFamily="18" charset="0"/>
            </a:endParaRPr>
          </a:p>
          <a:p>
            <a:pPr marL="0" indent="0">
              <a:buNone/>
            </a:pPr>
            <a:r>
              <a:rPr lang="en-US" b="0" dirty="0">
                <a:latin typeface="Cambria Math" panose="02040503050406030204" pitchFamily="18" charset="0"/>
              </a:rPr>
              <a:t>What is the probability we win by the n</a:t>
            </a:r>
            <a:r>
              <a:rPr lang="en-US" b="0" baseline="30000" dirty="0">
                <a:latin typeface="Cambria Math" panose="02040503050406030204" pitchFamily="18" charset="0"/>
              </a:rPr>
              <a:t>th</a:t>
            </a:r>
            <a:r>
              <a:rPr lang="en-US" b="0" dirty="0">
                <a:latin typeface="Cambria Math" panose="02040503050406030204" pitchFamily="18" charset="0"/>
              </a:rPr>
              <a:t> turn?</a:t>
            </a:r>
          </a:p>
          <a:p>
            <a:pPr marL="0" indent="0">
              <a:buNone/>
            </a:pPr>
            <a:r>
              <a:rPr lang="en-US" dirty="0">
                <a:latin typeface="Cambria Math" panose="02040503050406030204" pitchFamily="18" charset="0"/>
              </a:rPr>
              <a:t>It is 1 minus the probability we have NOT won. </a:t>
            </a:r>
          </a:p>
          <a:p>
            <a:pPr marL="0" indent="0">
              <a:buNone/>
            </a:pPr>
            <a:r>
              <a:rPr lang="en-US" b="0" dirty="0">
                <a:latin typeface="Cambria Math" panose="02040503050406030204" pitchFamily="18" charset="0"/>
              </a:rPr>
              <a:t>What is the probability we haven’t won? It is </a:t>
            </a:r>
            <a:r>
              <a:rPr lang="en-US" b="0" dirty="0">
                <a:solidFill>
                  <a:srgbClr val="FF0000"/>
                </a:solidFill>
                <a:latin typeface="Cambria Math" panose="02040503050406030204" pitchFamily="18" charset="0"/>
              </a:rPr>
              <a:t>???</a:t>
            </a:r>
            <a:r>
              <a:rPr lang="en-US" dirty="0">
                <a:latin typeface="Cambria Math" panose="02040503050406030204" pitchFamily="18" charset="0"/>
              </a:rPr>
              <a:t>.</a:t>
            </a:r>
            <a:endParaRPr lang="en-US" b="0" dirty="0">
              <a:latin typeface="Cambria Math" panose="02040503050406030204" pitchFamily="18" charset="0"/>
            </a:endParaRPr>
          </a:p>
          <a:p>
            <a:pPr marL="0" indent="0">
              <a:buNone/>
            </a:pPr>
            <a:endParaRPr lang="en-US" b="0"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p:txBody>
      </p:sp>
      <p:sp>
        <p:nvSpPr>
          <p:cNvPr id="6" name="Rectangle: Rounded Corners 5">
            <a:extLst>
              <a:ext uri="{FF2B5EF4-FFF2-40B4-BE49-F238E27FC236}">
                <a16:creationId xmlns:a16="http://schemas.microsoft.com/office/drawing/2014/main" id="{3657B001-AF6F-4E47-820C-BE56AE717F10}"/>
              </a:ext>
            </a:extLst>
          </p:cNvPr>
          <p:cNvSpPr/>
          <p:nvPr/>
        </p:nvSpPr>
        <p:spPr>
          <a:xfrm>
            <a:off x="46607" y="1766132"/>
            <a:ext cx="11833934" cy="8700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Cambria Math" panose="02040503050406030204" pitchFamily="18" charset="0"/>
              </a:rPr>
              <a:t>The Law of Complementary Events: If the probability something happens is p, then the probability it does not happen is 1-p.</a:t>
            </a:r>
          </a:p>
        </p:txBody>
      </p:sp>
      <p:sp>
        <p:nvSpPr>
          <p:cNvPr id="7" name="Rectangle: Rounded Corners 6">
            <a:extLst>
              <a:ext uri="{FF2B5EF4-FFF2-40B4-BE49-F238E27FC236}">
                <a16:creationId xmlns:a16="http://schemas.microsoft.com/office/drawing/2014/main" id="{30FF8909-940E-41C2-9CA4-F36224E90D69}"/>
              </a:ext>
            </a:extLst>
          </p:cNvPr>
          <p:cNvSpPr/>
          <p:nvPr/>
        </p:nvSpPr>
        <p:spPr>
          <a:xfrm>
            <a:off x="46607" y="2730992"/>
            <a:ext cx="11833934" cy="13294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Cambria Math" panose="02040503050406030204" pitchFamily="18" charset="0"/>
              </a:rPr>
              <a:t>The Law of Double Counting: The probability A or B happens is the sum of the probability each happens minus the probability they both happen:</a:t>
            </a:r>
          </a:p>
          <a:p>
            <a:r>
              <a:rPr lang="en-US" sz="2800" dirty="0">
                <a:solidFill>
                  <a:srgbClr val="FF0000"/>
                </a:solidFill>
                <a:latin typeface="Cambria Math" panose="02040503050406030204" pitchFamily="18" charset="0"/>
              </a:rPr>
              <a:t>Prob(A or B) = Prob(A) + Prob(B) – Prob(A and B).</a:t>
            </a:r>
          </a:p>
        </p:txBody>
      </p:sp>
      <p:pic>
        <p:nvPicPr>
          <p:cNvPr id="8" name="Picture 7">
            <a:extLst>
              <a:ext uri="{FF2B5EF4-FFF2-40B4-BE49-F238E27FC236}">
                <a16:creationId xmlns:a16="http://schemas.microsoft.com/office/drawing/2014/main" id="{5A984618-27A6-4C96-82AC-D661FED59DC4}"/>
              </a:ext>
            </a:extLst>
          </p:cNvPr>
          <p:cNvPicPr>
            <a:picLocks noChangeAspect="1"/>
          </p:cNvPicPr>
          <p:nvPr/>
        </p:nvPicPr>
        <p:blipFill>
          <a:blip r:embed="rId3"/>
          <a:stretch>
            <a:fillRect/>
          </a:stretch>
        </p:blipFill>
        <p:spPr>
          <a:xfrm>
            <a:off x="4107034" y="5885831"/>
            <a:ext cx="5110578" cy="858167"/>
          </a:xfrm>
          <a:prstGeom prst="rect">
            <a:avLst/>
          </a:prstGeom>
        </p:spPr>
      </p:pic>
      <p:sp>
        <p:nvSpPr>
          <p:cNvPr id="5" name="Slide Number Placeholder 4">
            <a:extLst>
              <a:ext uri="{FF2B5EF4-FFF2-40B4-BE49-F238E27FC236}">
                <a16:creationId xmlns:a16="http://schemas.microsoft.com/office/drawing/2014/main" id="{15AD368C-513B-427F-B8EF-35AB8003F394}"/>
              </a:ext>
            </a:extLst>
          </p:cNvPr>
          <p:cNvSpPr>
            <a:spLocks noGrp="1"/>
          </p:cNvSpPr>
          <p:nvPr>
            <p:ph type="sldNum" sz="quarter" idx="12"/>
          </p:nvPr>
        </p:nvSpPr>
        <p:spPr/>
        <p:txBody>
          <a:bodyPr/>
          <a:lstStyle/>
          <a:p>
            <a:fld id="{EB480566-E5A3-49BF-82EA-4C4B115FBFF6}" type="slidenum">
              <a:rPr lang="en-US" smtClean="0"/>
              <a:t>81</a:t>
            </a:fld>
            <a:endParaRPr lang="en-US"/>
          </a:p>
        </p:txBody>
      </p:sp>
    </p:spTree>
    <p:extLst>
      <p:ext uri="{BB962C8B-B14F-4D97-AF65-F5344CB8AC3E}">
        <p14:creationId xmlns:p14="http://schemas.microsoft.com/office/powerpoint/2010/main" val="39667592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ouble Sixes Stock Illustrations – 2 Double Sixes Stock ...">
            <a:extLst>
              <a:ext uri="{FF2B5EF4-FFF2-40B4-BE49-F238E27FC236}">
                <a16:creationId xmlns:a16="http://schemas.microsoft.com/office/drawing/2014/main" id="{74A85BAF-E8DC-427E-AA75-5A201F2BA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4496" y="92661"/>
            <a:ext cx="2267503" cy="1700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solidFill>
                  <a:srgbClr val="FF0000"/>
                </a:solidFill>
              </a:rPr>
              <a:t>The Double Sixes Game</a:t>
            </a:r>
          </a:p>
        </p:txBody>
      </p:sp>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lnSpcReduction="10000"/>
          </a:bodyPr>
          <a:lstStyle/>
          <a:p>
            <a:pPr marL="0" indent="0">
              <a:buNone/>
            </a:pPr>
            <a:r>
              <a:rPr lang="en-US" sz="2000" dirty="0"/>
              <a:t>You have two fair die. </a:t>
            </a:r>
            <a:r>
              <a:rPr lang="en-US" sz="2000" dirty="0">
                <a:latin typeface="Cambria Math" panose="02040503050406030204" pitchFamily="18" charset="0"/>
              </a:rPr>
              <a:t>On each turn you can roll one or both of the die.</a:t>
            </a:r>
          </a:p>
          <a:p>
            <a:pPr marL="0" indent="0">
              <a:buNone/>
            </a:pPr>
            <a:r>
              <a:rPr lang="en-US" sz="2000" b="0" dirty="0">
                <a:latin typeface="Cambria Math" panose="02040503050406030204" pitchFamily="18" charset="0"/>
              </a:rPr>
              <a:t>Want both to show a </a:t>
            </a:r>
            <a:r>
              <a:rPr lang="en-US" sz="2000" dirty="0">
                <a:latin typeface="Cambria Math" panose="02040503050406030204" pitchFamily="18" charset="0"/>
              </a:rPr>
              <a:t>6. </a:t>
            </a:r>
            <a:r>
              <a:rPr lang="en-US" sz="2000" b="0" dirty="0">
                <a:latin typeface="Cambria Math" panose="02040503050406030204" pitchFamily="18" charset="0"/>
              </a:rPr>
              <a:t>Once one of the die lands on a 6 you can stop rolling it.</a:t>
            </a:r>
          </a:p>
          <a:p>
            <a:pPr marL="0" indent="0">
              <a:buNone/>
            </a:pPr>
            <a:endParaRPr lang="en-US" dirty="0">
              <a:latin typeface="Cambria Math" panose="02040503050406030204" pitchFamily="18" charset="0"/>
            </a:endParaRPr>
          </a:p>
          <a:p>
            <a:pPr marL="0" indent="0">
              <a:buNone/>
            </a:pPr>
            <a:endParaRPr lang="en-US" b="0"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b="0" dirty="0">
              <a:latin typeface="Cambria Math" panose="02040503050406030204" pitchFamily="18" charset="0"/>
            </a:endParaRPr>
          </a:p>
          <a:p>
            <a:pPr marL="0" indent="0">
              <a:buNone/>
            </a:pPr>
            <a:r>
              <a:rPr lang="en-US" b="0" dirty="0">
                <a:latin typeface="Cambria Math" panose="02040503050406030204" pitchFamily="18" charset="0"/>
              </a:rPr>
              <a:t>What is the probability we win by the n</a:t>
            </a:r>
            <a:r>
              <a:rPr lang="en-US" b="0" baseline="30000" dirty="0">
                <a:latin typeface="Cambria Math" panose="02040503050406030204" pitchFamily="18" charset="0"/>
              </a:rPr>
              <a:t>th</a:t>
            </a:r>
            <a:r>
              <a:rPr lang="en-US" b="0" dirty="0">
                <a:latin typeface="Cambria Math" panose="02040503050406030204" pitchFamily="18" charset="0"/>
              </a:rPr>
              <a:t> turn?</a:t>
            </a:r>
          </a:p>
          <a:p>
            <a:pPr marL="0" indent="0">
              <a:buNone/>
            </a:pPr>
            <a:r>
              <a:rPr lang="en-US" dirty="0">
                <a:latin typeface="Cambria Math" panose="02040503050406030204" pitchFamily="18" charset="0"/>
              </a:rPr>
              <a:t>It is 1 minus the probability we have NOT won. </a:t>
            </a:r>
          </a:p>
          <a:p>
            <a:pPr marL="0" indent="0">
              <a:buNone/>
            </a:pPr>
            <a:r>
              <a:rPr lang="en-US" b="0" dirty="0">
                <a:latin typeface="Cambria Math" panose="02040503050406030204" pitchFamily="18" charset="0"/>
              </a:rPr>
              <a:t>What is the probability we haven’t won? It is </a:t>
            </a:r>
            <a:r>
              <a:rPr lang="en-US" b="0" dirty="0">
                <a:solidFill>
                  <a:srgbClr val="FFC000"/>
                </a:solidFill>
                <a:latin typeface="Cambria Math" panose="02040503050406030204" pitchFamily="18" charset="0"/>
              </a:rPr>
              <a:t>(5/6)</a:t>
            </a:r>
            <a:r>
              <a:rPr lang="en-US" b="0" baseline="30000" dirty="0">
                <a:solidFill>
                  <a:srgbClr val="FFC000"/>
                </a:solidFill>
                <a:latin typeface="Cambria Math" panose="02040503050406030204" pitchFamily="18" charset="0"/>
              </a:rPr>
              <a:t>n</a:t>
            </a:r>
            <a:r>
              <a:rPr lang="en-US" b="0" dirty="0">
                <a:solidFill>
                  <a:srgbClr val="FFC000"/>
                </a:solidFill>
                <a:latin typeface="Cambria Math" panose="02040503050406030204" pitchFamily="18" charset="0"/>
              </a:rPr>
              <a:t> </a:t>
            </a:r>
            <a:r>
              <a:rPr lang="en-US" b="0" dirty="0">
                <a:solidFill>
                  <a:srgbClr val="FF0000"/>
                </a:solidFill>
                <a:latin typeface="Cambria Math" panose="02040503050406030204" pitchFamily="18" charset="0"/>
              </a:rPr>
              <a:t>+</a:t>
            </a:r>
            <a:r>
              <a:rPr lang="en-US" b="0" dirty="0">
                <a:latin typeface="Cambria Math" panose="02040503050406030204" pitchFamily="18" charset="0"/>
              </a:rPr>
              <a:t> </a:t>
            </a:r>
            <a:r>
              <a:rPr lang="en-US" b="0" dirty="0">
                <a:solidFill>
                  <a:schemeClr val="accent1"/>
                </a:solidFill>
                <a:latin typeface="Cambria Math" panose="02040503050406030204" pitchFamily="18" charset="0"/>
              </a:rPr>
              <a:t>(5/6)</a:t>
            </a:r>
            <a:r>
              <a:rPr lang="en-US" b="0" baseline="30000" dirty="0">
                <a:solidFill>
                  <a:schemeClr val="accent1"/>
                </a:solidFill>
                <a:latin typeface="Cambria Math" panose="02040503050406030204" pitchFamily="18" charset="0"/>
              </a:rPr>
              <a:t>n</a:t>
            </a:r>
            <a:r>
              <a:rPr lang="en-US" b="0" dirty="0">
                <a:solidFill>
                  <a:schemeClr val="accent1"/>
                </a:solidFill>
                <a:latin typeface="Cambria Math" panose="02040503050406030204" pitchFamily="18" charset="0"/>
              </a:rPr>
              <a:t> </a:t>
            </a:r>
            <a:r>
              <a:rPr lang="en-US" b="0" dirty="0">
                <a:solidFill>
                  <a:srgbClr val="FF0000"/>
                </a:solidFill>
                <a:latin typeface="Cambria Math" panose="02040503050406030204" pitchFamily="18" charset="0"/>
              </a:rPr>
              <a:t>–</a:t>
            </a:r>
            <a:r>
              <a:rPr lang="en-US" b="0" dirty="0">
                <a:latin typeface="Cambria Math" panose="02040503050406030204" pitchFamily="18" charset="0"/>
              </a:rPr>
              <a:t> </a:t>
            </a:r>
            <a:r>
              <a:rPr lang="en-US" b="0" dirty="0">
                <a:solidFill>
                  <a:schemeClr val="accent6"/>
                </a:solidFill>
                <a:latin typeface="Cambria Math" panose="02040503050406030204" pitchFamily="18" charset="0"/>
              </a:rPr>
              <a:t>(25/36)</a:t>
            </a:r>
            <a:r>
              <a:rPr lang="en-US" b="0" baseline="30000" dirty="0">
                <a:solidFill>
                  <a:schemeClr val="accent6"/>
                </a:solidFill>
                <a:latin typeface="Cambria Math" panose="02040503050406030204" pitchFamily="18" charset="0"/>
              </a:rPr>
              <a:t>n</a:t>
            </a:r>
            <a:r>
              <a:rPr lang="en-US" b="0" dirty="0">
                <a:latin typeface="Cambria Math" panose="02040503050406030204" pitchFamily="18" charset="0"/>
              </a:rPr>
              <a:t>.</a:t>
            </a:r>
          </a:p>
          <a:p>
            <a:pPr marL="0" indent="0">
              <a:buNone/>
            </a:pPr>
            <a:r>
              <a:rPr lang="en-US" dirty="0">
                <a:latin typeface="Cambria Math" panose="02040503050406030204" pitchFamily="18" charset="0"/>
              </a:rPr>
              <a:t>Where did this come from? It is the </a:t>
            </a:r>
            <a:r>
              <a:rPr lang="en-US" dirty="0">
                <a:solidFill>
                  <a:srgbClr val="FFC000"/>
                </a:solidFill>
                <a:latin typeface="Cambria Math" panose="02040503050406030204" pitchFamily="18" charset="0"/>
              </a:rPr>
              <a:t>probability the first die is never a 6 </a:t>
            </a:r>
            <a:r>
              <a:rPr lang="en-US" dirty="0">
                <a:solidFill>
                  <a:srgbClr val="FF0000"/>
                </a:solidFill>
                <a:latin typeface="Cambria Math" panose="02040503050406030204" pitchFamily="18" charset="0"/>
              </a:rPr>
              <a:t>PLUS</a:t>
            </a:r>
            <a:r>
              <a:rPr lang="en-US" dirty="0">
                <a:latin typeface="Cambria Math" panose="02040503050406030204" pitchFamily="18" charset="0"/>
              </a:rPr>
              <a:t> the </a:t>
            </a:r>
            <a:r>
              <a:rPr lang="en-US" dirty="0">
                <a:solidFill>
                  <a:schemeClr val="accent1"/>
                </a:solidFill>
                <a:latin typeface="Cambria Math" panose="02040503050406030204" pitchFamily="18" charset="0"/>
              </a:rPr>
              <a:t>probability the second is never a six</a:t>
            </a:r>
            <a:r>
              <a:rPr lang="en-US" dirty="0">
                <a:latin typeface="Cambria Math" panose="02040503050406030204" pitchFamily="18" charset="0"/>
              </a:rPr>
              <a:t>, </a:t>
            </a:r>
            <a:r>
              <a:rPr lang="en-US" dirty="0">
                <a:solidFill>
                  <a:srgbClr val="FF0000"/>
                </a:solidFill>
                <a:latin typeface="Cambria Math" panose="02040503050406030204" pitchFamily="18" charset="0"/>
              </a:rPr>
              <a:t>MINUS</a:t>
            </a:r>
            <a:r>
              <a:rPr lang="en-US" dirty="0">
                <a:latin typeface="Cambria Math" panose="02040503050406030204" pitchFamily="18" charset="0"/>
              </a:rPr>
              <a:t> the </a:t>
            </a:r>
            <a:r>
              <a:rPr lang="en-US" dirty="0">
                <a:solidFill>
                  <a:schemeClr val="accent6"/>
                </a:solidFill>
                <a:latin typeface="Cambria Math" panose="02040503050406030204" pitchFamily="18" charset="0"/>
              </a:rPr>
              <a:t>probability neither die is ever a 6</a:t>
            </a:r>
            <a:r>
              <a:rPr lang="en-US" dirty="0">
                <a:latin typeface="Cambria Math" panose="02040503050406030204" pitchFamily="18" charset="0"/>
              </a:rPr>
              <a:t> (we must subtract as we </a:t>
            </a:r>
            <a:r>
              <a:rPr lang="en-US" dirty="0" err="1">
                <a:latin typeface="Cambria Math" panose="02040503050406030204" pitchFamily="18" charset="0"/>
              </a:rPr>
              <a:t>we</a:t>
            </a:r>
            <a:r>
              <a:rPr lang="en-US" dirty="0">
                <a:latin typeface="Cambria Math" panose="02040503050406030204" pitchFamily="18" charset="0"/>
              </a:rPr>
              <a:t> </a:t>
            </a:r>
            <a:r>
              <a:rPr lang="en-US" dirty="0">
                <a:solidFill>
                  <a:srgbClr val="FF0000"/>
                </a:solidFill>
                <a:latin typeface="Cambria Math" panose="02040503050406030204" pitchFamily="18" charset="0"/>
              </a:rPr>
              <a:t>DOUBLE COUNTED </a:t>
            </a:r>
            <a:r>
              <a:rPr lang="en-US" dirty="0">
                <a:latin typeface="Cambria Math" panose="02040503050406030204" pitchFamily="18" charset="0"/>
              </a:rPr>
              <a:t>that that probability).</a:t>
            </a:r>
            <a:endParaRPr lang="en-US" b="0" dirty="0">
              <a:latin typeface="Cambria Math" panose="02040503050406030204" pitchFamily="18" charset="0"/>
            </a:endParaRPr>
          </a:p>
          <a:p>
            <a:pPr marL="0" indent="0">
              <a:buNone/>
            </a:pPr>
            <a:endParaRPr lang="en-US" b="0"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p:txBody>
      </p:sp>
      <p:sp>
        <p:nvSpPr>
          <p:cNvPr id="6" name="Rectangle: Rounded Corners 5">
            <a:extLst>
              <a:ext uri="{FF2B5EF4-FFF2-40B4-BE49-F238E27FC236}">
                <a16:creationId xmlns:a16="http://schemas.microsoft.com/office/drawing/2014/main" id="{3657B001-AF6F-4E47-820C-BE56AE717F10}"/>
              </a:ext>
            </a:extLst>
          </p:cNvPr>
          <p:cNvSpPr/>
          <p:nvPr/>
        </p:nvSpPr>
        <p:spPr>
          <a:xfrm>
            <a:off x="46607" y="1766132"/>
            <a:ext cx="11833934" cy="8700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Cambria Math" panose="02040503050406030204" pitchFamily="18" charset="0"/>
              </a:rPr>
              <a:t>The Law of Complementary Events: If the probability something happens is p, then the probability it does not happen is 1-p.</a:t>
            </a:r>
          </a:p>
        </p:txBody>
      </p:sp>
      <p:sp>
        <p:nvSpPr>
          <p:cNvPr id="7" name="Rectangle: Rounded Corners 6">
            <a:extLst>
              <a:ext uri="{FF2B5EF4-FFF2-40B4-BE49-F238E27FC236}">
                <a16:creationId xmlns:a16="http://schemas.microsoft.com/office/drawing/2014/main" id="{30FF8909-940E-41C2-9CA4-F36224E90D69}"/>
              </a:ext>
            </a:extLst>
          </p:cNvPr>
          <p:cNvSpPr/>
          <p:nvPr/>
        </p:nvSpPr>
        <p:spPr>
          <a:xfrm>
            <a:off x="46607" y="2730992"/>
            <a:ext cx="11833934" cy="13294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Cambria Math" panose="02040503050406030204" pitchFamily="18" charset="0"/>
              </a:rPr>
              <a:t>The Law of Double Counting: The probability A or B happens is the sum of the probability each happens minus the probability they both happen:</a:t>
            </a:r>
          </a:p>
          <a:p>
            <a:r>
              <a:rPr lang="en-US" sz="2800" dirty="0">
                <a:solidFill>
                  <a:srgbClr val="FF0000"/>
                </a:solidFill>
                <a:latin typeface="Cambria Math" panose="02040503050406030204" pitchFamily="18" charset="0"/>
              </a:rPr>
              <a:t>Prob(A or B) = Prob(A) + Prob(B) – Prob(A and B).</a:t>
            </a:r>
          </a:p>
        </p:txBody>
      </p:sp>
      <p:sp>
        <p:nvSpPr>
          <p:cNvPr id="5" name="Slide Number Placeholder 4">
            <a:extLst>
              <a:ext uri="{FF2B5EF4-FFF2-40B4-BE49-F238E27FC236}">
                <a16:creationId xmlns:a16="http://schemas.microsoft.com/office/drawing/2014/main" id="{C4079C8C-6CB1-4577-A0E4-D777EC5E9694}"/>
              </a:ext>
            </a:extLst>
          </p:cNvPr>
          <p:cNvSpPr>
            <a:spLocks noGrp="1"/>
          </p:cNvSpPr>
          <p:nvPr>
            <p:ph type="sldNum" sz="quarter" idx="12"/>
          </p:nvPr>
        </p:nvSpPr>
        <p:spPr/>
        <p:txBody>
          <a:bodyPr/>
          <a:lstStyle/>
          <a:p>
            <a:fld id="{EB480566-E5A3-49BF-82EA-4C4B115FBFF6}" type="slidenum">
              <a:rPr lang="en-US" smtClean="0"/>
              <a:t>82</a:t>
            </a:fld>
            <a:endParaRPr lang="en-US"/>
          </a:p>
        </p:txBody>
      </p:sp>
    </p:spTree>
    <p:extLst>
      <p:ext uri="{BB962C8B-B14F-4D97-AF65-F5344CB8AC3E}">
        <p14:creationId xmlns:p14="http://schemas.microsoft.com/office/powerpoint/2010/main" val="27989699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ouble Sixes Stock Illustrations – 2 Double Sixes Stock ...">
            <a:extLst>
              <a:ext uri="{FF2B5EF4-FFF2-40B4-BE49-F238E27FC236}">
                <a16:creationId xmlns:a16="http://schemas.microsoft.com/office/drawing/2014/main" id="{74A85BAF-E8DC-427E-AA75-5A201F2BA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4496" y="92661"/>
            <a:ext cx="2267503" cy="1700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solidFill>
                  <a:srgbClr val="FF0000"/>
                </a:solidFill>
              </a:rPr>
              <a:t>The Double Sixes Game</a:t>
            </a:r>
          </a:p>
        </p:txBody>
      </p:sp>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a:bodyPr>
          <a:lstStyle/>
          <a:p>
            <a:pPr marL="0" indent="0">
              <a:buNone/>
            </a:pPr>
            <a:r>
              <a:rPr lang="en-US" dirty="0"/>
              <a:t>You have two fair die. </a:t>
            </a:r>
            <a:r>
              <a:rPr lang="en-US" dirty="0">
                <a:latin typeface="Cambria Math" panose="02040503050406030204" pitchFamily="18" charset="0"/>
              </a:rPr>
              <a:t>On each turn you can roll one or both of the die.</a:t>
            </a:r>
          </a:p>
          <a:p>
            <a:pPr marL="0" indent="0">
              <a:buNone/>
            </a:pPr>
            <a:r>
              <a:rPr lang="en-US" b="0" dirty="0">
                <a:latin typeface="Cambria Math" panose="02040503050406030204" pitchFamily="18" charset="0"/>
              </a:rPr>
              <a:t>The goal is to have both show a </a:t>
            </a:r>
            <a:r>
              <a:rPr lang="en-US" dirty="0">
                <a:latin typeface="Cambria Math" panose="02040503050406030204" pitchFamily="18" charset="0"/>
              </a:rPr>
              <a:t>6. </a:t>
            </a:r>
            <a:r>
              <a:rPr lang="en-US" b="0" dirty="0">
                <a:latin typeface="Cambria Math" panose="02040503050406030204" pitchFamily="18" charset="0"/>
              </a:rPr>
              <a:t>Thus once one of the die lands on a 6 you can stop rolling it.</a:t>
            </a:r>
          </a:p>
          <a:p>
            <a:pPr marL="0" indent="0">
              <a:buNone/>
            </a:pPr>
            <a:endParaRPr lang="en-US" dirty="0">
              <a:latin typeface="Cambria Math" panose="02040503050406030204" pitchFamily="18" charset="0"/>
            </a:endParaRPr>
          </a:p>
          <a:p>
            <a:pPr marL="0" indent="0">
              <a:buNone/>
            </a:pPr>
            <a:endParaRPr lang="en-US" b="0"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r>
              <a:rPr lang="en-US" b="0" dirty="0">
                <a:latin typeface="Cambria Math" panose="02040503050406030204" pitchFamily="18" charset="0"/>
              </a:rPr>
              <a:t>What is the probability we win </a:t>
            </a:r>
            <a:r>
              <a:rPr lang="en-US" b="0" dirty="0">
                <a:solidFill>
                  <a:srgbClr val="FF0000"/>
                </a:solidFill>
                <a:latin typeface="Cambria Math" panose="02040503050406030204" pitchFamily="18" charset="0"/>
              </a:rPr>
              <a:t>BY</a:t>
            </a:r>
            <a:r>
              <a:rPr lang="en-US" b="0" dirty="0">
                <a:latin typeface="Cambria Math" panose="02040503050406030204" pitchFamily="18" charset="0"/>
              </a:rPr>
              <a:t> the n</a:t>
            </a:r>
            <a:r>
              <a:rPr lang="en-US" b="0" baseline="30000" dirty="0">
                <a:latin typeface="Cambria Math" panose="02040503050406030204" pitchFamily="18" charset="0"/>
              </a:rPr>
              <a:t>th</a:t>
            </a:r>
            <a:r>
              <a:rPr lang="en-US" b="0" dirty="0">
                <a:latin typeface="Cambria Math" panose="02040503050406030204" pitchFamily="18" charset="0"/>
              </a:rPr>
              <a:t> turn? 1 – 2</a:t>
            </a:r>
            <a:r>
              <a:rPr lang="en-US" sz="1800" b="0" dirty="0">
                <a:latin typeface="Cambria Math" panose="02040503050406030204" pitchFamily="18" charset="0"/>
              </a:rPr>
              <a:t>*</a:t>
            </a:r>
            <a:r>
              <a:rPr lang="en-US" b="0" dirty="0">
                <a:latin typeface="Cambria Math" panose="02040503050406030204" pitchFamily="18" charset="0"/>
              </a:rPr>
              <a:t>(5/6)</a:t>
            </a:r>
            <a:r>
              <a:rPr lang="en-US" b="0" baseline="30000" dirty="0">
                <a:latin typeface="Cambria Math" panose="02040503050406030204" pitchFamily="18" charset="0"/>
              </a:rPr>
              <a:t>n </a:t>
            </a:r>
            <a:r>
              <a:rPr lang="en-US" b="0" dirty="0">
                <a:latin typeface="Cambria Math" panose="02040503050406030204" pitchFamily="18" charset="0"/>
              </a:rPr>
              <a:t>+ (25/36)</a:t>
            </a:r>
            <a:r>
              <a:rPr lang="en-US" b="0" baseline="30000" dirty="0">
                <a:latin typeface="Cambria Math" panose="02040503050406030204" pitchFamily="18" charset="0"/>
              </a:rPr>
              <a:t>n</a:t>
            </a:r>
            <a:r>
              <a:rPr lang="en-US" b="0" dirty="0">
                <a:latin typeface="Cambria Math" panose="02040503050406030204" pitchFamily="18" charset="0"/>
              </a:rPr>
              <a:t>.</a:t>
            </a:r>
          </a:p>
          <a:p>
            <a:pPr marL="0" indent="0">
              <a:buNone/>
            </a:pPr>
            <a:r>
              <a:rPr lang="en-US" dirty="0">
                <a:latin typeface="Cambria Math" panose="02040503050406030204" pitchFamily="18" charset="0"/>
              </a:rPr>
              <a:t>It is 1 minus the probability we have NOT won. </a:t>
            </a:r>
          </a:p>
          <a:p>
            <a:pPr marL="0" indent="0">
              <a:buNone/>
            </a:pPr>
            <a:r>
              <a:rPr lang="en-US" b="0" dirty="0">
                <a:latin typeface="Cambria Math" panose="02040503050406030204" pitchFamily="18" charset="0"/>
              </a:rPr>
              <a:t>What is the probability we haven’t won? It is (5/6)</a:t>
            </a:r>
            <a:r>
              <a:rPr lang="en-US" b="0" baseline="30000" dirty="0">
                <a:latin typeface="Cambria Math" panose="02040503050406030204" pitchFamily="18" charset="0"/>
              </a:rPr>
              <a:t>n</a:t>
            </a:r>
            <a:r>
              <a:rPr lang="en-US" b="0" dirty="0">
                <a:latin typeface="Cambria Math" panose="02040503050406030204" pitchFamily="18" charset="0"/>
              </a:rPr>
              <a:t> + (5/6)</a:t>
            </a:r>
            <a:r>
              <a:rPr lang="en-US" b="0" baseline="30000" dirty="0">
                <a:latin typeface="Cambria Math" panose="02040503050406030204" pitchFamily="18" charset="0"/>
              </a:rPr>
              <a:t>n</a:t>
            </a:r>
            <a:r>
              <a:rPr lang="en-US" b="0" dirty="0">
                <a:latin typeface="Cambria Math" panose="02040503050406030204" pitchFamily="18" charset="0"/>
              </a:rPr>
              <a:t> – (25/36)</a:t>
            </a:r>
            <a:r>
              <a:rPr lang="en-US" b="0" baseline="30000" dirty="0">
                <a:latin typeface="Cambria Math" panose="02040503050406030204" pitchFamily="18" charset="0"/>
              </a:rPr>
              <a:t>n</a:t>
            </a:r>
            <a:r>
              <a:rPr lang="en-US" b="0" dirty="0">
                <a:latin typeface="Cambria Math" panose="02040503050406030204" pitchFamily="18" charset="0"/>
              </a:rPr>
              <a:t>.</a:t>
            </a:r>
          </a:p>
          <a:p>
            <a:pPr marL="0" indent="0">
              <a:buNone/>
            </a:pPr>
            <a:r>
              <a:rPr lang="en-US" dirty="0">
                <a:latin typeface="Cambria Math" panose="02040503050406030204" pitchFamily="18" charset="0"/>
              </a:rPr>
              <a:t>So…, what is the probability we win </a:t>
            </a:r>
            <a:r>
              <a:rPr lang="en-US" dirty="0">
                <a:solidFill>
                  <a:srgbClr val="FF0000"/>
                </a:solidFill>
                <a:latin typeface="Cambria Math" panose="02040503050406030204" pitchFamily="18" charset="0"/>
              </a:rPr>
              <a:t>ON</a:t>
            </a:r>
            <a:r>
              <a:rPr lang="en-US" dirty="0">
                <a:latin typeface="Cambria Math" panose="02040503050406030204" pitchFamily="18" charset="0"/>
              </a:rPr>
              <a:t> the n</a:t>
            </a:r>
            <a:r>
              <a:rPr lang="en-US" baseline="30000" dirty="0">
                <a:latin typeface="Cambria Math" panose="02040503050406030204" pitchFamily="18" charset="0"/>
              </a:rPr>
              <a:t>th</a:t>
            </a:r>
            <a:r>
              <a:rPr lang="en-US" dirty="0">
                <a:latin typeface="Cambria Math" panose="02040503050406030204" pitchFamily="18" charset="0"/>
              </a:rPr>
              <a:t> turn?</a:t>
            </a:r>
          </a:p>
          <a:p>
            <a:pPr marL="0" indent="0">
              <a:buNone/>
            </a:pPr>
            <a:endParaRPr lang="en-US" dirty="0">
              <a:latin typeface="Cambria Math" panose="02040503050406030204" pitchFamily="18" charset="0"/>
            </a:endParaRPr>
          </a:p>
        </p:txBody>
      </p:sp>
      <p:sp>
        <p:nvSpPr>
          <p:cNvPr id="6" name="Rectangle: Rounded Corners 5">
            <a:extLst>
              <a:ext uri="{FF2B5EF4-FFF2-40B4-BE49-F238E27FC236}">
                <a16:creationId xmlns:a16="http://schemas.microsoft.com/office/drawing/2014/main" id="{3657B001-AF6F-4E47-820C-BE56AE717F10}"/>
              </a:ext>
            </a:extLst>
          </p:cNvPr>
          <p:cNvSpPr/>
          <p:nvPr/>
        </p:nvSpPr>
        <p:spPr>
          <a:xfrm>
            <a:off x="97654" y="2370307"/>
            <a:ext cx="11833934" cy="8700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Cambria Math" panose="02040503050406030204" pitchFamily="18" charset="0"/>
              </a:rPr>
              <a:t>The Law of Complementary Events: If the probability something happens is p, then the probability it does not happen is 1-p.</a:t>
            </a:r>
          </a:p>
        </p:txBody>
      </p:sp>
      <p:pic>
        <p:nvPicPr>
          <p:cNvPr id="7" name="Picture 6">
            <a:extLst>
              <a:ext uri="{FF2B5EF4-FFF2-40B4-BE49-F238E27FC236}">
                <a16:creationId xmlns:a16="http://schemas.microsoft.com/office/drawing/2014/main" id="{00E3312B-4C28-49CD-A053-7B789D2589A9}"/>
              </a:ext>
            </a:extLst>
          </p:cNvPr>
          <p:cNvPicPr>
            <a:picLocks noChangeAspect="1"/>
          </p:cNvPicPr>
          <p:nvPr/>
        </p:nvPicPr>
        <p:blipFill>
          <a:blip r:embed="rId3"/>
          <a:stretch>
            <a:fillRect/>
          </a:stretch>
        </p:blipFill>
        <p:spPr>
          <a:xfrm>
            <a:off x="4107034" y="5885831"/>
            <a:ext cx="5110578" cy="858167"/>
          </a:xfrm>
          <a:prstGeom prst="rect">
            <a:avLst/>
          </a:prstGeom>
        </p:spPr>
      </p:pic>
      <p:sp>
        <p:nvSpPr>
          <p:cNvPr id="5" name="Slide Number Placeholder 4">
            <a:extLst>
              <a:ext uri="{FF2B5EF4-FFF2-40B4-BE49-F238E27FC236}">
                <a16:creationId xmlns:a16="http://schemas.microsoft.com/office/drawing/2014/main" id="{84F6D8EB-81CC-4493-AF09-796E713F8099}"/>
              </a:ext>
            </a:extLst>
          </p:cNvPr>
          <p:cNvSpPr>
            <a:spLocks noGrp="1"/>
          </p:cNvSpPr>
          <p:nvPr>
            <p:ph type="sldNum" sz="quarter" idx="12"/>
          </p:nvPr>
        </p:nvSpPr>
        <p:spPr/>
        <p:txBody>
          <a:bodyPr/>
          <a:lstStyle/>
          <a:p>
            <a:fld id="{EB480566-E5A3-49BF-82EA-4C4B115FBFF6}" type="slidenum">
              <a:rPr lang="en-US" smtClean="0"/>
              <a:t>83</a:t>
            </a:fld>
            <a:endParaRPr lang="en-US"/>
          </a:p>
        </p:txBody>
      </p:sp>
    </p:spTree>
    <p:extLst>
      <p:ext uri="{BB962C8B-B14F-4D97-AF65-F5344CB8AC3E}">
        <p14:creationId xmlns:p14="http://schemas.microsoft.com/office/powerpoint/2010/main" val="7937991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ouble Sixes Stock Illustrations – 2 Double Sixes Stock ...">
            <a:extLst>
              <a:ext uri="{FF2B5EF4-FFF2-40B4-BE49-F238E27FC236}">
                <a16:creationId xmlns:a16="http://schemas.microsoft.com/office/drawing/2014/main" id="{74A85BAF-E8DC-427E-AA75-5A201F2BA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4496" y="92661"/>
            <a:ext cx="2267503" cy="1700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solidFill>
                  <a:srgbClr val="FF0000"/>
                </a:solidFill>
              </a:rPr>
              <a:t>The Double Sixes Game</a:t>
            </a:r>
          </a:p>
        </p:txBody>
      </p:sp>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a:bodyPr>
          <a:lstStyle/>
          <a:p>
            <a:pPr marL="0" indent="0">
              <a:buNone/>
            </a:pPr>
            <a:r>
              <a:rPr lang="en-US" dirty="0"/>
              <a:t>You have two fair die. </a:t>
            </a:r>
            <a:r>
              <a:rPr lang="en-US" dirty="0">
                <a:latin typeface="Cambria Math" panose="02040503050406030204" pitchFamily="18" charset="0"/>
              </a:rPr>
              <a:t>On each turn you can roll one or both of the die.</a:t>
            </a:r>
          </a:p>
          <a:p>
            <a:pPr marL="0" indent="0">
              <a:buNone/>
            </a:pPr>
            <a:r>
              <a:rPr lang="en-US" b="0" dirty="0">
                <a:latin typeface="Cambria Math" panose="02040503050406030204" pitchFamily="18" charset="0"/>
              </a:rPr>
              <a:t>The goal is to have both show a </a:t>
            </a:r>
            <a:r>
              <a:rPr lang="en-US" dirty="0">
                <a:latin typeface="Cambria Math" panose="02040503050406030204" pitchFamily="18" charset="0"/>
              </a:rPr>
              <a:t>6. </a:t>
            </a:r>
            <a:r>
              <a:rPr lang="en-US" b="0" dirty="0">
                <a:latin typeface="Cambria Math" panose="02040503050406030204" pitchFamily="18" charset="0"/>
              </a:rPr>
              <a:t>Thus once one of the die lands on a 6 you can stop rolling it.</a:t>
            </a:r>
          </a:p>
          <a:p>
            <a:pPr marL="0" indent="0">
              <a:buNone/>
            </a:pPr>
            <a:endParaRPr lang="en-US" dirty="0">
              <a:latin typeface="Cambria Math" panose="02040503050406030204" pitchFamily="18" charset="0"/>
            </a:endParaRPr>
          </a:p>
          <a:p>
            <a:pPr marL="0" indent="0">
              <a:buNone/>
            </a:pPr>
            <a:endParaRPr lang="en-US" b="0"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r>
              <a:rPr lang="en-US" b="0" dirty="0">
                <a:latin typeface="Cambria Math" panose="02040503050406030204" pitchFamily="18" charset="0"/>
              </a:rPr>
              <a:t>What is the probability we win </a:t>
            </a:r>
            <a:r>
              <a:rPr lang="en-US" b="0" dirty="0">
                <a:solidFill>
                  <a:srgbClr val="FF0000"/>
                </a:solidFill>
                <a:latin typeface="Cambria Math" panose="02040503050406030204" pitchFamily="18" charset="0"/>
              </a:rPr>
              <a:t>BY</a:t>
            </a:r>
            <a:r>
              <a:rPr lang="en-US" b="0" dirty="0">
                <a:latin typeface="Cambria Math" panose="02040503050406030204" pitchFamily="18" charset="0"/>
              </a:rPr>
              <a:t> the n</a:t>
            </a:r>
            <a:r>
              <a:rPr lang="en-US" b="0" baseline="30000" dirty="0">
                <a:latin typeface="Cambria Math" panose="02040503050406030204" pitchFamily="18" charset="0"/>
              </a:rPr>
              <a:t>th</a:t>
            </a:r>
            <a:r>
              <a:rPr lang="en-US" b="0" dirty="0">
                <a:latin typeface="Cambria Math" panose="02040503050406030204" pitchFamily="18" charset="0"/>
              </a:rPr>
              <a:t> turn? 1 – 2</a:t>
            </a:r>
            <a:r>
              <a:rPr lang="en-US" sz="1800" b="0" dirty="0">
                <a:latin typeface="Cambria Math" panose="02040503050406030204" pitchFamily="18" charset="0"/>
              </a:rPr>
              <a:t>*</a:t>
            </a:r>
            <a:r>
              <a:rPr lang="en-US" b="0" dirty="0">
                <a:latin typeface="Cambria Math" panose="02040503050406030204" pitchFamily="18" charset="0"/>
              </a:rPr>
              <a:t>(5/6)</a:t>
            </a:r>
            <a:r>
              <a:rPr lang="en-US" b="0" baseline="30000" dirty="0">
                <a:latin typeface="Cambria Math" panose="02040503050406030204" pitchFamily="18" charset="0"/>
              </a:rPr>
              <a:t>n </a:t>
            </a:r>
            <a:r>
              <a:rPr lang="en-US" b="0" dirty="0">
                <a:latin typeface="Cambria Math" panose="02040503050406030204" pitchFamily="18" charset="0"/>
              </a:rPr>
              <a:t>+ (25/36)</a:t>
            </a:r>
            <a:r>
              <a:rPr lang="en-US" b="0" baseline="30000" dirty="0">
                <a:latin typeface="Cambria Math" panose="02040503050406030204" pitchFamily="18" charset="0"/>
              </a:rPr>
              <a:t>n</a:t>
            </a:r>
            <a:r>
              <a:rPr lang="en-US" b="0" dirty="0">
                <a:latin typeface="Cambria Math" panose="02040503050406030204" pitchFamily="18" charset="0"/>
              </a:rPr>
              <a:t>.</a:t>
            </a:r>
          </a:p>
          <a:p>
            <a:pPr marL="0" indent="0">
              <a:buNone/>
            </a:pPr>
            <a:r>
              <a:rPr lang="en-US" dirty="0">
                <a:latin typeface="Cambria Math" panose="02040503050406030204" pitchFamily="18" charset="0"/>
              </a:rPr>
              <a:t>It is 1 minus the probability we have NOT won. </a:t>
            </a:r>
          </a:p>
          <a:p>
            <a:pPr marL="0" indent="0">
              <a:buNone/>
            </a:pPr>
            <a:r>
              <a:rPr lang="en-US" b="0" dirty="0">
                <a:latin typeface="Cambria Math" panose="02040503050406030204" pitchFamily="18" charset="0"/>
              </a:rPr>
              <a:t>What is the probability we haven’t won? It is (5/6)</a:t>
            </a:r>
            <a:r>
              <a:rPr lang="en-US" b="0" baseline="30000" dirty="0">
                <a:latin typeface="Cambria Math" panose="02040503050406030204" pitchFamily="18" charset="0"/>
              </a:rPr>
              <a:t>n</a:t>
            </a:r>
            <a:r>
              <a:rPr lang="en-US" b="0" dirty="0">
                <a:latin typeface="Cambria Math" panose="02040503050406030204" pitchFamily="18" charset="0"/>
              </a:rPr>
              <a:t> + (5/6)</a:t>
            </a:r>
            <a:r>
              <a:rPr lang="en-US" b="0" baseline="30000" dirty="0">
                <a:latin typeface="Cambria Math" panose="02040503050406030204" pitchFamily="18" charset="0"/>
              </a:rPr>
              <a:t>n</a:t>
            </a:r>
            <a:r>
              <a:rPr lang="en-US" b="0" dirty="0">
                <a:latin typeface="Cambria Math" panose="02040503050406030204" pitchFamily="18" charset="0"/>
              </a:rPr>
              <a:t> – (25/36)</a:t>
            </a:r>
            <a:r>
              <a:rPr lang="en-US" b="0" baseline="30000" dirty="0">
                <a:latin typeface="Cambria Math" panose="02040503050406030204" pitchFamily="18" charset="0"/>
              </a:rPr>
              <a:t>n</a:t>
            </a:r>
            <a:r>
              <a:rPr lang="en-US" b="0" dirty="0">
                <a:latin typeface="Cambria Math" panose="02040503050406030204" pitchFamily="18" charset="0"/>
              </a:rPr>
              <a:t>.</a:t>
            </a:r>
          </a:p>
          <a:p>
            <a:pPr marL="0" indent="0">
              <a:buNone/>
            </a:pPr>
            <a:r>
              <a:rPr lang="en-US" dirty="0">
                <a:latin typeface="Cambria Math" panose="02040503050406030204" pitchFamily="18" charset="0"/>
              </a:rPr>
              <a:t>So…, what is the probability we win </a:t>
            </a:r>
            <a:r>
              <a:rPr lang="en-US" dirty="0">
                <a:solidFill>
                  <a:srgbClr val="FF0000"/>
                </a:solidFill>
                <a:latin typeface="Cambria Math" panose="02040503050406030204" pitchFamily="18" charset="0"/>
              </a:rPr>
              <a:t>ON</a:t>
            </a:r>
            <a:r>
              <a:rPr lang="en-US" dirty="0">
                <a:latin typeface="Cambria Math" panose="02040503050406030204" pitchFamily="18" charset="0"/>
              </a:rPr>
              <a:t> the n</a:t>
            </a:r>
            <a:r>
              <a:rPr lang="en-US" baseline="30000" dirty="0">
                <a:latin typeface="Cambria Math" panose="02040503050406030204" pitchFamily="18" charset="0"/>
              </a:rPr>
              <a:t>th</a:t>
            </a:r>
            <a:r>
              <a:rPr lang="en-US" dirty="0">
                <a:latin typeface="Cambria Math" panose="02040503050406030204" pitchFamily="18" charset="0"/>
              </a:rPr>
              <a:t> turn?</a:t>
            </a:r>
          </a:p>
          <a:p>
            <a:pPr marL="0" indent="0">
              <a:buNone/>
            </a:pPr>
            <a:r>
              <a:rPr lang="en-US" dirty="0">
                <a:solidFill>
                  <a:srgbClr val="FF0000"/>
                </a:solidFill>
                <a:latin typeface="Cambria Math" panose="02040503050406030204" pitchFamily="18" charset="0"/>
              </a:rPr>
              <a:t>It is the probability we win BY the n</a:t>
            </a:r>
            <a:r>
              <a:rPr lang="en-US" baseline="30000" dirty="0">
                <a:solidFill>
                  <a:srgbClr val="FF0000"/>
                </a:solidFill>
                <a:latin typeface="Cambria Math" panose="02040503050406030204" pitchFamily="18" charset="0"/>
              </a:rPr>
              <a:t>th</a:t>
            </a:r>
            <a:r>
              <a:rPr lang="en-US" dirty="0">
                <a:solidFill>
                  <a:srgbClr val="FF0000"/>
                </a:solidFill>
                <a:latin typeface="Cambria Math" panose="02040503050406030204" pitchFamily="18" charset="0"/>
              </a:rPr>
              <a:t> turn MINUS the probability we win BY the (n-1)</a:t>
            </a:r>
            <a:r>
              <a:rPr lang="en-US" baseline="30000" dirty="0" err="1">
                <a:solidFill>
                  <a:srgbClr val="FF0000"/>
                </a:solidFill>
                <a:latin typeface="Cambria Math" panose="02040503050406030204" pitchFamily="18" charset="0"/>
              </a:rPr>
              <a:t>st</a:t>
            </a:r>
            <a:r>
              <a:rPr lang="en-US" dirty="0">
                <a:solidFill>
                  <a:srgbClr val="FF0000"/>
                </a:solidFill>
                <a:latin typeface="Cambria Math" panose="02040503050406030204" pitchFamily="18" charset="0"/>
              </a:rPr>
              <a:t> turn! </a:t>
            </a:r>
            <a:r>
              <a:rPr lang="en-US" dirty="0">
                <a:latin typeface="Cambria Math" panose="02040503050406030204" pitchFamily="18" charset="0"/>
              </a:rPr>
              <a:t>(1 – 2</a:t>
            </a:r>
            <a:r>
              <a:rPr lang="en-US" sz="1800" dirty="0">
                <a:latin typeface="Cambria Math" panose="02040503050406030204" pitchFamily="18" charset="0"/>
              </a:rPr>
              <a:t>*</a:t>
            </a:r>
            <a:r>
              <a:rPr lang="en-US" dirty="0">
                <a:latin typeface="Cambria Math" panose="02040503050406030204" pitchFamily="18" charset="0"/>
              </a:rPr>
              <a:t>(5/6)</a:t>
            </a:r>
            <a:r>
              <a:rPr lang="en-US" baseline="30000" dirty="0">
                <a:latin typeface="Cambria Math" panose="02040503050406030204" pitchFamily="18" charset="0"/>
              </a:rPr>
              <a:t>n </a:t>
            </a:r>
            <a:r>
              <a:rPr lang="en-US" dirty="0">
                <a:latin typeface="Cambria Math" panose="02040503050406030204" pitchFamily="18" charset="0"/>
              </a:rPr>
              <a:t>+ (25/36)</a:t>
            </a:r>
            <a:r>
              <a:rPr lang="en-US" baseline="30000" dirty="0">
                <a:latin typeface="Cambria Math" panose="02040503050406030204" pitchFamily="18" charset="0"/>
              </a:rPr>
              <a:t>n</a:t>
            </a:r>
            <a:r>
              <a:rPr lang="en-US" dirty="0">
                <a:latin typeface="Cambria Math" panose="02040503050406030204" pitchFamily="18" charset="0"/>
              </a:rPr>
              <a:t>) – (1 – 2</a:t>
            </a:r>
            <a:r>
              <a:rPr lang="en-US" sz="1800" dirty="0">
                <a:latin typeface="Cambria Math" panose="02040503050406030204" pitchFamily="18" charset="0"/>
              </a:rPr>
              <a:t>*</a:t>
            </a:r>
            <a:r>
              <a:rPr lang="en-US" dirty="0">
                <a:latin typeface="Cambria Math" panose="02040503050406030204" pitchFamily="18" charset="0"/>
              </a:rPr>
              <a:t>(5/6)</a:t>
            </a:r>
            <a:r>
              <a:rPr lang="en-US" baseline="30000" dirty="0">
                <a:latin typeface="Cambria Math" panose="02040503050406030204" pitchFamily="18" charset="0"/>
              </a:rPr>
              <a:t>n-1 </a:t>
            </a:r>
            <a:r>
              <a:rPr lang="en-US" dirty="0">
                <a:latin typeface="Cambria Math" panose="02040503050406030204" pitchFamily="18" charset="0"/>
              </a:rPr>
              <a:t>+ (25/36)</a:t>
            </a:r>
            <a:r>
              <a:rPr lang="en-US" baseline="30000" dirty="0">
                <a:latin typeface="Cambria Math" panose="02040503050406030204" pitchFamily="18" charset="0"/>
              </a:rPr>
              <a:t>n-1</a:t>
            </a:r>
            <a:r>
              <a:rPr lang="en-US" dirty="0">
                <a:latin typeface="Cambria Math" panose="02040503050406030204" pitchFamily="18" charset="0"/>
              </a:rPr>
              <a:t>)</a:t>
            </a:r>
            <a:endParaRPr lang="en-US" dirty="0">
              <a:solidFill>
                <a:srgbClr val="FF0000"/>
              </a:solidFill>
              <a:latin typeface="Cambria Math" panose="02040503050406030204" pitchFamily="18" charset="0"/>
            </a:endParaRPr>
          </a:p>
          <a:p>
            <a:pPr marL="0" indent="0">
              <a:buNone/>
            </a:pPr>
            <a:endParaRPr lang="en-US" dirty="0">
              <a:latin typeface="Cambria Math" panose="02040503050406030204" pitchFamily="18" charset="0"/>
            </a:endParaRPr>
          </a:p>
        </p:txBody>
      </p:sp>
      <p:sp>
        <p:nvSpPr>
          <p:cNvPr id="6" name="Rectangle: Rounded Corners 5">
            <a:extLst>
              <a:ext uri="{FF2B5EF4-FFF2-40B4-BE49-F238E27FC236}">
                <a16:creationId xmlns:a16="http://schemas.microsoft.com/office/drawing/2014/main" id="{3657B001-AF6F-4E47-820C-BE56AE717F10}"/>
              </a:ext>
            </a:extLst>
          </p:cNvPr>
          <p:cNvSpPr/>
          <p:nvPr/>
        </p:nvSpPr>
        <p:spPr>
          <a:xfrm>
            <a:off x="97654" y="2370307"/>
            <a:ext cx="11833934" cy="8700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Cambria Math" panose="02040503050406030204" pitchFamily="18" charset="0"/>
              </a:rPr>
              <a:t>The Law of Complementary Events: If the probability something happens is p, then the probability it does not happen is 1-p.</a:t>
            </a:r>
          </a:p>
        </p:txBody>
      </p:sp>
      <p:sp>
        <p:nvSpPr>
          <p:cNvPr id="5" name="Slide Number Placeholder 4">
            <a:extLst>
              <a:ext uri="{FF2B5EF4-FFF2-40B4-BE49-F238E27FC236}">
                <a16:creationId xmlns:a16="http://schemas.microsoft.com/office/drawing/2014/main" id="{AA7A2AAE-461C-4427-AE3C-01B68C9268B6}"/>
              </a:ext>
            </a:extLst>
          </p:cNvPr>
          <p:cNvSpPr>
            <a:spLocks noGrp="1"/>
          </p:cNvSpPr>
          <p:nvPr>
            <p:ph type="sldNum" sz="quarter" idx="12"/>
          </p:nvPr>
        </p:nvSpPr>
        <p:spPr/>
        <p:txBody>
          <a:bodyPr/>
          <a:lstStyle/>
          <a:p>
            <a:fld id="{EB480566-E5A3-49BF-82EA-4C4B115FBFF6}" type="slidenum">
              <a:rPr lang="en-US" smtClean="0"/>
              <a:t>84</a:t>
            </a:fld>
            <a:endParaRPr lang="en-US"/>
          </a:p>
        </p:txBody>
      </p:sp>
    </p:spTree>
    <p:extLst>
      <p:ext uri="{BB962C8B-B14F-4D97-AF65-F5344CB8AC3E}">
        <p14:creationId xmlns:p14="http://schemas.microsoft.com/office/powerpoint/2010/main" val="31920328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ouble Sixes Stock Illustrations – 2 Double Sixes Stock ...">
            <a:extLst>
              <a:ext uri="{FF2B5EF4-FFF2-40B4-BE49-F238E27FC236}">
                <a16:creationId xmlns:a16="http://schemas.microsoft.com/office/drawing/2014/main" id="{74A85BAF-E8DC-427E-AA75-5A201F2BA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4496" y="92661"/>
            <a:ext cx="2267503" cy="1700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solidFill>
                  <a:srgbClr val="FF0000"/>
                </a:solidFill>
              </a:rPr>
              <a:t>The Double Sixes Game</a:t>
            </a:r>
          </a:p>
        </p:txBody>
      </p:sp>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a:bodyPr>
          <a:lstStyle/>
          <a:p>
            <a:pPr marL="0" indent="0">
              <a:buNone/>
            </a:pPr>
            <a:r>
              <a:rPr lang="en-US" dirty="0"/>
              <a:t>You have two fair die. </a:t>
            </a:r>
            <a:r>
              <a:rPr lang="en-US" dirty="0">
                <a:latin typeface="Cambria Math" panose="02040503050406030204" pitchFamily="18" charset="0"/>
              </a:rPr>
              <a:t>On each turn you can roll one or both of the die.</a:t>
            </a:r>
          </a:p>
          <a:p>
            <a:pPr marL="0" indent="0">
              <a:buNone/>
            </a:pPr>
            <a:r>
              <a:rPr lang="en-US" b="0" dirty="0">
                <a:latin typeface="Cambria Math" panose="02040503050406030204" pitchFamily="18" charset="0"/>
              </a:rPr>
              <a:t>The goal is to have both show a </a:t>
            </a:r>
            <a:r>
              <a:rPr lang="en-US" dirty="0">
                <a:latin typeface="Cambria Math" panose="02040503050406030204" pitchFamily="18" charset="0"/>
              </a:rPr>
              <a:t>6. </a:t>
            </a:r>
            <a:r>
              <a:rPr lang="en-US" b="0" dirty="0">
                <a:latin typeface="Cambria Math" panose="02040503050406030204" pitchFamily="18" charset="0"/>
              </a:rPr>
              <a:t>Thus once one of the die lands on a 6 you can stop rolling it.</a:t>
            </a:r>
          </a:p>
          <a:p>
            <a:pPr marL="0" indent="0">
              <a:buNone/>
            </a:pPr>
            <a:endParaRPr lang="en-US" dirty="0">
              <a:latin typeface="Cambria Math" panose="02040503050406030204" pitchFamily="18" charset="0"/>
            </a:endParaRPr>
          </a:p>
          <a:p>
            <a:pPr marL="0" indent="0">
              <a:buNone/>
            </a:pPr>
            <a:endParaRPr lang="en-US" b="0"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r>
              <a:rPr lang="en-US" b="0" dirty="0">
                <a:latin typeface="Cambria Math" panose="02040503050406030204" pitchFamily="18" charset="0"/>
              </a:rPr>
              <a:t>What is the probability we win </a:t>
            </a:r>
            <a:r>
              <a:rPr lang="en-US" b="0" dirty="0">
                <a:solidFill>
                  <a:srgbClr val="FF0000"/>
                </a:solidFill>
                <a:latin typeface="Cambria Math" panose="02040503050406030204" pitchFamily="18" charset="0"/>
              </a:rPr>
              <a:t>BY</a:t>
            </a:r>
            <a:r>
              <a:rPr lang="en-US" b="0" dirty="0">
                <a:latin typeface="Cambria Math" panose="02040503050406030204" pitchFamily="18" charset="0"/>
              </a:rPr>
              <a:t> the n</a:t>
            </a:r>
            <a:r>
              <a:rPr lang="en-US" b="0" baseline="30000" dirty="0">
                <a:latin typeface="Cambria Math" panose="02040503050406030204" pitchFamily="18" charset="0"/>
              </a:rPr>
              <a:t>th</a:t>
            </a:r>
            <a:r>
              <a:rPr lang="en-US" b="0" dirty="0">
                <a:latin typeface="Cambria Math" panose="02040503050406030204" pitchFamily="18" charset="0"/>
              </a:rPr>
              <a:t> turn? 1 – 2*(5/6)</a:t>
            </a:r>
            <a:r>
              <a:rPr lang="en-US" b="0" baseline="30000" dirty="0">
                <a:latin typeface="Cambria Math" panose="02040503050406030204" pitchFamily="18" charset="0"/>
              </a:rPr>
              <a:t>n </a:t>
            </a:r>
            <a:r>
              <a:rPr lang="en-US" b="0" dirty="0">
                <a:latin typeface="Cambria Math" panose="02040503050406030204" pitchFamily="18" charset="0"/>
              </a:rPr>
              <a:t>+ (25/36)</a:t>
            </a:r>
            <a:r>
              <a:rPr lang="en-US" b="0" baseline="30000" dirty="0">
                <a:latin typeface="Cambria Math" panose="02040503050406030204" pitchFamily="18" charset="0"/>
              </a:rPr>
              <a:t>n</a:t>
            </a:r>
            <a:r>
              <a:rPr lang="en-US" b="0" dirty="0">
                <a:latin typeface="Cambria Math" panose="02040503050406030204" pitchFamily="18" charset="0"/>
              </a:rPr>
              <a:t>.</a:t>
            </a:r>
          </a:p>
          <a:p>
            <a:pPr marL="0" indent="0">
              <a:buNone/>
            </a:pPr>
            <a:r>
              <a:rPr lang="en-US" dirty="0">
                <a:latin typeface="Cambria Math" panose="02040503050406030204" pitchFamily="18" charset="0"/>
              </a:rPr>
              <a:t>It is 1 minus the probability we have NOT won. </a:t>
            </a:r>
          </a:p>
          <a:p>
            <a:pPr marL="0" indent="0">
              <a:buNone/>
            </a:pPr>
            <a:r>
              <a:rPr lang="en-US" b="0" dirty="0">
                <a:latin typeface="Cambria Math" panose="02040503050406030204" pitchFamily="18" charset="0"/>
              </a:rPr>
              <a:t>What is the probability we haven’t won? It is (5/6)</a:t>
            </a:r>
            <a:r>
              <a:rPr lang="en-US" b="0" baseline="30000" dirty="0">
                <a:latin typeface="Cambria Math" panose="02040503050406030204" pitchFamily="18" charset="0"/>
              </a:rPr>
              <a:t>n</a:t>
            </a:r>
            <a:r>
              <a:rPr lang="en-US" b="0" dirty="0">
                <a:latin typeface="Cambria Math" panose="02040503050406030204" pitchFamily="18" charset="0"/>
              </a:rPr>
              <a:t> + (5/6)</a:t>
            </a:r>
            <a:r>
              <a:rPr lang="en-US" b="0" baseline="30000" dirty="0">
                <a:latin typeface="Cambria Math" panose="02040503050406030204" pitchFamily="18" charset="0"/>
              </a:rPr>
              <a:t>n</a:t>
            </a:r>
            <a:r>
              <a:rPr lang="en-US" b="0" dirty="0">
                <a:latin typeface="Cambria Math" panose="02040503050406030204" pitchFamily="18" charset="0"/>
              </a:rPr>
              <a:t> – (25/36)</a:t>
            </a:r>
            <a:r>
              <a:rPr lang="en-US" b="0" baseline="30000" dirty="0">
                <a:latin typeface="Cambria Math" panose="02040503050406030204" pitchFamily="18" charset="0"/>
              </a:rPr>
              <a:t>n</a:t>
            </a:r>
            <a:r>
              <a:rPr lang="en-US" b="0" dirty="0">
                <a:latin typeface="Cambria Math" panose="02040503050406030204" pitchFamily="18" charset="0"/>
              </a:rPr>
              <a:t>.</a:t>
            </a:r>
          </a:p>
          <a:p>
            <a:pPr marL="0" indent="0">
              <a:buNone/>
            </a:pPr>
            <a:r>
              <a:rPr lang="en-US" dirty="0">
                <a:latin typeface="Cambria Math" panose="02040503050406030204" pitchFamily="18" charset="0"/>
              </a:rPr>
              <a:t>So…, what is the probability we win </a:t>
            </a:r>
            <a:r>
              <a:rPr lang="en-US" dirty="0">
                <a:solidFill>
                  <a:srgbClr val="FF0000"/>
                </a:solidFill>
                <a:latin typeface="Cambria Math" panose="02040503050406030204" pitchFamily="18" charset="0"/>
              </a:rPr>
              <a:t>ON</a:t>
            </a:r>
            <a:r>
              <a:rPr lang="en-US" dirty="0">
                <a:latin typeface="Cambria Math" panose="02040503050406030204" pitchFamily="18" charset="0"/>
              </a:rPr>
              <a:t> the n</a:t>
            </a:r>
            <a:r>
              <a:rPr lang="en-US" baseline="30000" dirty="0">
                <a:latin typeface="Cambria Math" panose="02040503050406030204" pitchFamily="18" charset="0"/>
              </a:rPr>
              <a:t>th</a:t>
            </a:r>
            <a:r>
              <a:rPr lang="en-US" dirty="0">
                <a:latin typeface="Cambria Math" panose="02040503050406030204" pitchFamily="18" charset="0"/>
              </a:rPr>
              <a:t> turn?</a:t>
            </a:r>
          </a:p>
          <a:p>
            <a:pPr marL="0" indent="0">
              <a:buNone/>
            </a:pPr>
            <a:r>
              <a:rPr lang="en-US" dirty="0">
                <a:solidFill>
                  <a:srgbClr val="FF0000"/>
                </a:solidFill>
                <a:latin typeface="Cambria Math" panose="02040503050406030204" pitchFamily="18" charset="0"/>
              </a:rPr>
              <a:t>It is the probability we win BY the n</a:t>
            </a:r>
            <a:r>
              <a:rPr lang="en-US" baseline="30000" dirty="0">
                <a:solidFill>
                  <a:srgbClr val="FF0000"/>
                </a:solidFill>
                <a:latin typeface="Cambria Math" panose="02040503050406030204" pitchFamily="18" charset="0"/>
              </a:rPr>
              <a:t>th</a:t>
            </a:r>
            <a:r>
              <a:rPr lang="en-US" dirty="0">
                <a:solidFill>
                  <a:srgbClr val="FF0000"/>
                </a:solidFill>
                <a:latin typeface="Cambria Math" panose="02040503050406030204" pitchFamily="18" charset="0"/>
              </a:rPr>
              <a:t> turn MINUS the probability we win BY the (n-1)</a:t>
            </a:r>
            <a:r>
              <a:rPr lang="en-US" baseline="30000" dirty="0" err="1">
                <a:solidFill>
                  <a:srgbClr val="FF0000"/>
                </a:solidFill>
                <a:latin typeface="Cambria Math" panose="02040503050406030204" pitchFamily="18" charset="0"/>
              </a:rPr>
              <a:t>st</a:t>
            </a:r>
            <a:r>
              <a:rPr lang="en-US" dirty="0">
                <a:solidFill>
                  <a:srgbClr val="FF0000"/>
                </a:solidFill>
                <a:latin typeface="Cambria Math" panose="02040503050406030204" pitchFamily="18" charset="0"/>
              </a:rPr>
              <a:t> turn! </a:t>
            </a:r>
            <a:r>
              <a:rPr lang="en-US" dirty="0">
                <a:latin typeface="Cambria Math" panose="02040503050406030204" pitchFamily="18" charset="0"/>
              </a:rPr>
              <a:t> (2/6)(5/6)</a:t>
            </a:r>
            <a:r>
              <a:rPr lang="en-US" baseline="30000" dirty="0">
                <a:latin typeface="Cambria Math" panose="02040503050406030204" pitchFamily="18" charset="0"/>
              </a:rPr>
              <a:t>n-1 </a:t>
            </a:r>
            <a:r>
              <a:rPr lang="en-US" dirty="0">
                <a:latin typeface="Cambria Math" panose="02040503050406030204" pitchFamily="18" charset="0"/>
              </a:rPr>
              <a:t>– (11/36)(25/36)</a:t>
            </a:r>
            <a:r>
              <a:rPr lang="en-US" baseline="30000" dirty="0">
                <a:latin typeface="Cambria Math" panose="02040503050406030204" pitchFamily="18" charset="0"/>
              </a:rPr>
              <a:t>n-1</a:t>
            </a:r>
            <a:r>
              <a:rPr lang="en-US" dirty="0">
                <a:latin typeface="Cambria Math" panose="02040503050406030204" pitchFamily="18" charset="0"/>
              </a:rPr>
              <a:t>.</a:t>
            </a:r>
            <a:endParaRPr lang="en-US" dirty="0">
              <a:solidFill>
                <a:srgbClr val="FF0000"/>
              </a:solidFill>
              <a:latin typeface="Cambria Math" panose="02040503050406030204" pitchFamily="18" charset="0"/>
            </a:endParaRPr>
          </a:p>
          <a:p>
            <a:pPr marL="0" indent="0">
              <a:buNone/>
            </a:pPr>
            <a:endParaRPr lang="en-US" dirty="0">
              <a:latin typeface="Cambria Math" panose="02040503050406030204" pitchFamily="18" charset="0"/>
            </a:endParaRPr>
          </a:p>
        </p:txBody>
      </p:sp>
      <p:sp>
        <p:nvSpPr>
          <p:cNvPr id="6" name="Rectangle: Rounded Corners 5">
            <a:extLst>
              <a:ext uri="{FF2B5EF4-FFF2-40B4-BE49-F238E27FC236}">
                <a16:creationId xmlns:a16="http://schemas.microsoft.com/office/drawing/2014/main" id="{3657B001-AF6F-4E47-820C-BE56AE717F10}"/>
              </a:ext>
            </a:extLst>
          </p:cNvPr>
          <p:cNvSpPr/>
          <p:nvPr/>
        </p:nvSpPr>
        <p:spPr>
          <a:xfrm>
            <a:off x="97654" y="2370307"/>
            <a:ext cx="11833934" cy="8700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Cambria Math" panose="02040503050406030204" pitchFamily="18" charset="0"/>
              </a:rPr>
              <a:t>The Law of Complementary Events: If the probability something happens is p, then the probability it does not happen is 1-p.</a:t>
            </a:r>
          </a:p>
        </p:txBody>
      </p:sp>
      <p:sp>
        <p:nvSpPr>
          <p:cNvPr id="5" name="Slide Number Placeholder 4">
            <a:extLst>
              <a:ext uri="{FF2B5EF4-FFF2-40B4-BE49-F238E27FC236}">
                <a16:creationId xmlns:a16="http://schemas.microsoft.com/office/drawing/2014/main" id="{B2DDEE27-7231-4A6F-BAB6-DAA7D0A52726}"/>
              </a:ext>
            </a:extLst>
          </p:cNvPr>
          <p:cNvSpPr>
            <a:spLocks noGrp="1"/>
          </p:cNvSpPr>
          <p:nvPr>
            <p:ph type="sldNum" sz="quarter" idx="12"/>
          </p:nvPr>
        </p:nvSpPr>
        <p:spPr/>
        <p:txBody>
          <a:bodyPr/>
          <a:lstStyle/>
          <a:p>
            <a:fld id="{EB480566-E5A3-49BF-82EA-4C4B115FBFF6}" type="slidenum">
              <a:rPr lang="en-US" smtClean="0"/>
              <a:t>85</a:t>
            </a:fld>
            <a:endParaRPr lang="en-US"/>
          </a:p>
        </p:txBody>
      </p:sp>
    </p:spTree>
    <p:extLst>
      <p:ext uri="{BB962C8B-B14F-4D97-AF65-F5344CB8AC3E}">
        <p14:creationId xmlns:p14="http://schemas.microsoft.com/office/powerpoint/2010/main" val="32771041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ouble Sixes Stock Illustrations – 2 Double Sixes Stock ...">
            <a:extLst>
              <a:ext uri="{FF2B5EF4-FFF2-40B4-BE49-F238E27FC236}">
                <a16:creationId xmlns:a16="http://schemas.microsoft.com/office/drawing/2014/main" id="{74A85BAF-E8DC-427E-AA75-5A201F2BA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4496" y="92661"/>
            <a:ext cx="2267503" cy="1700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solidFill>
                  <a:srgbClr val="FF0000"/>
                </a:solidFill>
              </a:rPr>
              <a:t>The Double Sixes Game</a:t>
            </a:r>
          </a:p>
        </p:txBody>
      </p:sp>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a:bodyPr>
          <a:lstStyle/>
          <a:p>
            <a:pPr marL="0" indent="0">
              <a:buNone/>
            </a:pPr>
            <a:r>
              <a:rPr lang="en-US" dirty="0"/>
              <a:t>You have two fair die. </a:t>
            </a:r>
            <a:r>
              <a:rPr lang="en-US" dirty="0">
                <a:latin typeface="Cambria Math" panose="02040503050406030204" pitchFamily="18" charset="0"/>
              </a:rPr>
              <a:t>On each turn you can roll one or both of the die.</a:t>
            </a:r>
          </a:p>
          <a:p>
            <a:pPr marL="0" indent="0">
              <a:buNone/>
            </a:pPr>
            <a:r>
              <a:rPr lang="en-US" b="0" dirty="0">
                <a:latin typeface="Cambria Math" panose="02040503050406030204" pitchFamily="18" charset="0"/>
              </a:rPr>
              <a:t>The goal is to have both show a </a:t>
            </a:r>
            <a:r>
              <a:rPr lang="en-US" dirty="0">
                <a:latin typeface="Cambria Math" panose="02040503050406030204" pitchFamily="18" charset="0"/>
              </a:rPr>
              <a:t>6. </a:t>
            </a:r>
            <a:r>
              <a:rPr lang="en-US" b="0" dirty="0">
                <a:latin typeface="Cambria Math" panose="02040503050406030204" pitchFamily="18" charset="0"/>
              </a:rPr>
              <a:t>Thus once one of the die lands on a 6 you can stop rolling it.</a:t>
            </a:r>
          </a:p>
          <a:p>
            <a:pPr marL="0" indent="0">
              <a:buNone/>
            </a:pPr>
            <a:r>
              <a:rPr lang="en-US" dirty="0">
                <a:latin typeface="Cambria Math" panose="02040503050406030204" pitchFamily="18" charset="0"/>
              </a:rPr>
              <a:t>Probability win on n</a:t>
            </a:r>
            <a:r>
              <a:rPr lang="en-US" baseline="30000" dirty="0">
                <a:latin typeface="Cambria Math" panose="02040503050406030204" pitchFamily="18" charset="0"/>
              </a:rPr>
              <a:t>th</a:t>
            </a:r>
            <a:r>
              <a:rPr lang="en-US" dirty="0">
                <a:latin typeface="Cambria Math" panose="02040503050406030204" pitchFamily="18" charset="0"/>
              </a:rPr>
              <a:t> turn: (2/6)(5/6)</a:t>
            </a:r>
            <a:r>
              <a:rPr lang="en-US" baseline="30000" dirty="0">
                <a:latin typeface="Cambria Math" panose="02040503050406030204" pitchFamily="18" charset="0"/>
              </a:rPr>
              <a:t>n-1 </a:t>
            </a:r>
            <a:r>
              <a:rPr lang="en-US" dirty="0">
                <a:latin typeface="Cambria Math" panose="02040503050406030204" pitchFamily="18" charset="0"/>
              </a:rPr>
              <a:t>– (11/36)(25/36)</a:t>
            </a:r>
            <a:r>
              <a:rPr lang="en-US" baseline="30000" dirty="0">
                <a:latin typeface="Cambria Math" panose="02040503050406030204" pitchFamily="18" charset="0"/>
              </a:rPr>
              <a:t>n-1</a:t>
            </a:r>
            <a:r>
              <a:rPr lang="en-US" dirty="0">
                <a:latin typeface="Cambria Math" panose="02040503050406030204" pitchFamily="18" charset="0"/>
              </a:rPr>
              <a:t>.</a:t>
            </a:r>
          </a:p>
          <a:p>
            <a:pPr marL="0" indent="0">
              <a:buNone/>
            </a:pPr>
            <a:endParaRPr lang="en-US" dirty="0">
              <a:solidFill>
                <a:srgbClr val="FF0000"/>
              </a:solidFill>
              <a:latin typeface="Cambria Math" panose="02040503050406030204" pitchFamily="18" charset="0"/>
            </a:endParaRPr>
          </a:p>
          <a:p>
            <a:pPr marL="0" indent="0">
              <a:buNone/>
            </a:pPr>
            <a:endParaRPr lang="en-US" dirty="0">
              <a:solidFill>
                <a:srgbClr val="FF0000"/>
              </a:solidFill>
              <a:latin typeface="Cambria Math" panose="02040503050406030204" pitchFamily="18" charset="0"/>
            </a:endParaRPr>
          </a:p>
          <a:p>
            <a:pPr marL="0" indent="0">
              <a:buNone/>
            </a:pPr>
            <a:endParaRPr lang="en-US" dirty="0">
              <a:solidFill>
                <a:srgbClr val="FF0000"/>
              </a:solidFill>
              <a:latin typeface="Cambria Math" panose="02040503050406030204" pitchFamily="18" charset="0"/>
            </a:endParaRPr>
          </a:p>
          <a:p>
            <a:pPr marL="0" indent="0">
              <a:buNone/>
            </a:pPr>
            <a:endParaRPr lang="en-US" dirty="0">
              <a:solidFill>
                <a:srgbClr val="FF0000"/>
              </a:solidFill>
              <a:latin typeface="Cambria Math" panose="02040503050406030204" pitchFamily="18" charset="0"/>
            </a:endParaRPr>
          </a:p>
          <a:p>
            <a:pPr marL="0" indent="0">
              <a:buNone/>
            </a:pPr>
            <a:endParaRPr lang="en-US" dirty="0">
              <a:solidFill>
                <a:srgbClr val="FF0000"/>
              </a:solidFill>
              <a:latin typeface="Cambria Math" panose="02040503050406030204" pitchFamily="18" charset="0"/>
            </a:endParaRPr>
          </a:p>
          <a:p>
            <a:pPr marL="0" indent="0">
              <a:buNone/>
            </a:pPr>
            <a:r>
              <a:rPr lang="en-US" dirty="0">
                <a:solidFill>
                  <a:srgbClr val="FF0000"/>
                </a:solidFill>
                <a:latin typeface="Cambria Math" panose="02040503050406030204" pitchFamily="18" charset="0"/>
              </a:rPr>
              <a:t>              100 trials                                 10,000 trials                      100,000 trials</a:t>
            </a:r>
          </a:p>
          <a:p>
            <a:pPr marL="0" indent="0">
              <a:buNone/>
            </a:pPr>
            <a:endParaRPr lang="en-US" dirty="0">
              <a:latin typeface="Cambria Math" panose="02040503050406030204" pitchFamily="18" charset="0"/>
            </a:endParaRPr>
          </a:p>
        </p:txBody>
      </p:sp>
      <p:pic>
        <p:nvPicPr>
          <p:cNvPr id="5" name="Picture 4">
            <a:extLst>
              <a:ext uri="{FF2B5EF4-FFF2-40B4-BE49-F238E27FC236}">
                <a16:creationId xmlns:a16="http://schemas.microsoft.com/office/drawing/2014/main" id="{ABB4C451-9A83-479E-AD6F-1C2ED806134F}"/>
              </a:ext>
            </a:extLst>
          </p:cNvPr>
          <p:cNvPicPr>
            <a:picLocks noChangeAspect="1"/>
          </p:cNvPicPr>
          <p:nvPr/>
        </p:nvPicPr>
        <p:blipFill>
          <a:blip r:embed="rId3"/>
          <a:stretch>
            <a:fillRect/>
          </a:stretch>
        </p:blipFill>
        <p:spPr>
          <a:xfrm>
            <a:off x="170578" y="3375929"/>
            <a:ext cx="3650296" cy="2156647"/>
          </a:xfrm>
          <a:prstGeom prst="rect">
            <a:avLst/>
          </a:prstGeom>
        </p:spPr>
      </p:pic>
      <p:pic>
        <p:nvPicPr>
          <p:cNvPr id="7" name="Picture 6">
            <a:extLst>
              <a:ext uri="{FF2B5EF4-FFF2-40B4-BE49-F238E27FC236}">
                <a16:creationId xmlns:a16="http://schemas.microsoft.com/office/drawing/2014/main" id="{0D94A90B-9141-447F-B117-5C10A4E0F86C}"/>
              </a:ext>
            </a:extLst>
          </p:cNvPr>
          <p:cNvPicPr>
            <a:picLocks noChangeAspect="1"/>
          </p:cNvPicPr>
          <p:nvPr/>
        </p:nvPicPr>
        <p:blipFill>
          <a:blip r:embed="rId4"/>
          <a:stretch>
            <a:fillRect/>
          </a:stretch>
        </p:blipFill>
        <p:spPr>
          <a:xfrm>
            <a:off x="4282283" y="3362611"/>
            <a:ext cx="3627434" cy="2194750"/>
          </a:xfrm>
          <a:prstGeom prst="rect">
            <a:avLst/>
          </a:prstGeom>
        </p:spPr>
      </p:pic>
      <p:pic>
        <p:nvPicPr>
          <p:cNvPr id="8" name="Picture 7">
            <a:extLst>
              <a:ext uri="{FF2B5EF4-FFF2-40B4-BE49-F238E27FC236}">
                <a16:creationId xmlns:a16="http://schemas.microsoft.com/office/drawing/2014/main" id="{25631CCC-16B6-4106-A9AB-3A1317C9CF72}"/>
              </a:ext>
            </a:extLst>
          </p:cNvPr>
          <p:cNvPicPr>
            <a:picLocks noChangeAspect="1"/>
          </p:cNvPicPr>
          <p:nvPr/>
        </p:nvPicPr>
        <p:blipFill>
          <a:blip r:embed="rId5"/>
          <a:stretch>
            <a:fillRect/>
          </a:stretch>
        </p:blipFill>
        <p:spPr>
          <a:xfrm>
            <a:off x="8118399" y="3499783"/>
            <a:ext cx="3612193" cy="2057578"/>
          </a:xfrm>
          <a:prstGeom prst="rect">
            <a:avLst/>
          </a:prstGeom>
        </p:spPr>
      </p:pic>
      <p:sp>
        <p:nvSpPr>
          <p:cNvPr id="9" name="Slide Number Placeholder 8">
            <a:extLst>
              <a:ext uri="{FF2B5EF4-FFF2-40B4-BE49-F238E27FC236}">
                <a16:creationId xmlns:a16="http://schemas.microsoft.com/office/drawing/2014/main" id="{B86BD47D-19C1-4163-8FC1-C84B2A6B9242}"/>
              </a:ext>
            </a:extLst>
          </p:cNvPr>
          <p:cNvSpPr>
            <a:spLocks noGrp="1"/>
          </p:cNvSpPr>
          <p:nvPr>
            <p:ph type="sldNum" sz="quarter" idx="12"/>
          </p:nvPr>
        </p:nvSpPr>
        <p:spPr/>
        <p:txBody>
          <a:bodyPr/>
          <a:lstStyle/>
          <a:p>
            <a:fld id="{EB480566-E5A3-49BF-82EA-4C4B115FBFF6}" type="slidenum">
              <a:rPr lang="en-US" smtClean="0"/>
              <a:t>86</a:t>
            </a:fld>
            <a:endParaRPr lang="en-US"/>
          </a:p>
        </p:txBody>
      </p:sp>
    </p:spTree>
    <p:extLst>
      <p:ext uri="{BB962C8B-B14F-4D97-AF65-F5344CB8AC3E}">
        <p14:creationId xmlns:p14="http://schemas.microsoft.com/office/powerpoint/2010/main" val="37911473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ouble Sixes Stock Illustrations – 2 Double Sixes Stock ...">
            <a:extLst>
              <a:ext uri="{FF2B5EF4-FFF2-40B4-BE49-F238E27FC236}">
                <a16:creationId xmlns:a16="http://schemas.microsoft.com/office/drawing/2014/main" id="{74A85BAF-E8DC-427E-AA75-5A201F2BA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4496" y="92661"/>
            <a:ext cx="2267503" cy="1700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solidFill>
                  <a:srgbClr val="FF0000"/>
                </a:solidFill>
              </a:rPr>
              <a:t>The Double Sixes Game: Code</a:t>
            </a:r>
          </a:p>
        </p:txBody>
      </p:sp>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a:bodyPr>
          <a:lstStyle/>
          <a:p>
            <a:pPr marL="0" indent="0">
              <a:buNone/>
            </a:pPr>
            <a:r>
              <a:rPr lang="en-US" dirty="0">
                <a:latin typeface="Cambria Math" panose="02040503050406030204" pitchFamily="18" charset="0"/>
              </a:rPr>
              <a:t>Mathematica code to simulate</a:t>
            </a:r>
          </a:p>
          <a:p>
            <a:pPr marL="0" indent="0">
              <a:buNone/>
            </a:pPr>
            <a:endParaRPr lang="en-US" dirty="0">
              <a:latin typeface="Cambria Math" panose="02040503050406030204" pitchFamily="18" charset="0"/>
            </a:endParaRPr>
          </a:p>
        </p:txBody>
      </p:sp>
      <p:pic>
        <p:nvPicPr>
          <p:cNvPr id="6" name="Picture 5">
            <a:extLst>
              <a:ext uri="{FF2B5EF4-FFF2-40B4-BE49-F238E27FC236}">
                <a16:creationId xmlns:a16="http://schemas.microsoft.com/office/drawing/2014/main" id="{E0B19697-C5BE-4F9A-A92D-4015288A0E84}"/>
              </a:ext>
            </a:extLst>
          </p:cNvPr>
          <p:cNvPicPr>
            <a:picLocks noChangeAspect="1"/>
          </p:cNvPicPr>
          <p:nvPr/>
        </p:nvPicPr>
        <p:blipFill>
          <a:blip r:embed="rId3"/>
          <a:stretch>
            <a:fillRect/>
          </a:stretch>
        </p:blipFill>
        <p:spPr>
          <a:xfrm>
            <a:off x="2272684" y="1378137"/>
            <a:ext cx="7093258" cy="5343337"/>
          </a:xfrm>
          <a:prstGeom prst="rect">
            <a:avLst/>
          </a:prstGeom>
        </p:spPr>
      </p:pic>
      <p:sp>
        <p:nvSpPr>
          <p:cNvPr id="9" name="Slide Number Placeholder 8">
            <a:extLst>
              <a:ext uri="{FF2B5EF4-FFF2-40B4-BE49-F238E27FC236}">
                <a16:creationId xmlns:a16="http://schemas.microsoft.com/office/drawing/2014/main" id="{0E1462E7-5806-4FCB-9D9D-F51B36BDF99F}"/>
              </a:ext>
            </a:extLst>
          </p:cNvPr>
          <p:cNvSpPr>
            <a:spLocks noGrp="1"/>
          </p:cNvSpPr>
          <p:nvPr>
            <p:ph type="sldNum" sz="quarter" idx="12"/>
          </p:nvPr>
        </p:nvSpPr>
        <p:spPr/>
        <p:txBody>
          <a:bodyPr/>
          <a:lstStyle/>
          <a:p>
            <a:fld id="{EB480566-E5A3-49BF-82EA-4C4B115FBFF6}" type="slidenum">
              <a:rPr lang="en-US" smtClean="0"/>
              <a:t>87</a:t>
            </a:fld>
            <a:endParaRPr lang="en-US"/>
          </a:p>
        </p:txBody>
      </p:sp>
      <p:pic>
        <p:nvPicPr>
          <p:cNvPr id="12" name="Picture 11">
            <a:extLst>
              <a:ext uri="{FF2B5EF4-FFF2-40B4-BE49-F238E27FC236}">
                <a16:creationId xmlns:a16="http://schemas.microsoft.com/office/drawing/2014/main" id="{16226F70-292A-4890-9807-C58F6AAA9033}"/>
              </a:ext>
            </a:extLst>
          </p:cNvPr>
          <p:cNvPicPr>
            <a:picLocks noChangeAspect="1"/>
          </p:cNvPicPr>
          <p:nvPr/>
        </p:nvPicPr>
        <p:blipFill>
          <a:blip r:embed="rId4"/>
          <a:stretch>
            <a:fillRect/>
          </a:stretch>
        </p:blipFill>
        <p:spPr>
          <a:xfrm>
            <a:off x="284826" y="5319712"/>
            <a:ext cx="1794294" cy="1219200"/>
          </a:xfrm>
          <a:prstGeom prst="rect">
            <a:avLst/>
          </a:prstGeom>
        </p:spPr>
      </p:pic>
    </p:spTree>
    <p:extLst>
      <p:ext uri="{BB962C8B-B14F-4D97-AF65-F5344CB8AC3E}">
        <p14:creationId xmlns:p14="http://schemas.microsoft.com/office/powerpoint/2010/main" val="38408558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ouble Sixes Stock Illustrations – 2 Double Sixes Stock ...">
            <a:extLst>
              <a:ext uri="{FF2B5EF4-FFF2-40B4-BE49-F238E27FC236}">
                <a16:creationId xmlns:a16="http://schemas.microsoft.com/office/drawing/2014/main" id="{74A85BAF-E8DC-427E-AA75-5A201F2BA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5721" y="-5024"/>
            <a:ext cx="2267503" cy="1700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solidFill>
                  <a:srgbClr val="FF0000"/>
                </a:solidFill>
              </a:rPr>
              <a:t>The Double Sixes Game: Expected Value</a:t>
            </a:r>
          </a:p>
        </p:txBody>
      </p:sp>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a:bodyPr>
          <a:lstStyle/>
          <a:p>
            <a:pPr marL="0" indent="0">
              <a:buNone/>
            </a:pPr>
            <a:r>
              <a:rPr lang="en-US" dirty="0">
                <a:latin typeface="Cambria Math" panose="02040503050406030204" pitchFamily="18" charset="0"/>
              </a:rPr>
              <a:t>Need the FULL strength of the Darth Vader Theorem (friendly version).</a:t>
            </a: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p:txBody>
      </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A08FA246-3B68-4411-9A43-581DA60BA5F6}"/>
                  </a:ext>
                </a:extLst>
              </p:cNvPr>
              <p:cNvSpPr/>
              <p:nvPr/>
            </p:nvSpPr>
            <p:spPr>
              <a:xfrm>
                <a:off x="88776" y="1695604"/>
                <a:ext cx="11833934" cy="17333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Cambria Math" panose="02040503050406030204" pitchFamily="18" charset="0"/>
                  </a:rPr>
                  <a:t>The</a:t>
                </a:r>
                <a:r>
                  <a:rPr lang="en-US" sz="2800" dirty="0">
                    <a:solidFill>
                      <a:schemeClr val="tx1"/>
                    </a:solidFill>
                    <a:latin typeface="Cambria Math" panose="02040503050406030204" pitchFamily="18" charset="0"/>
                  </a:rPr>
                  <a:t> </a:t>
                </a:r>
                <a:r>
                  <a:rPr lang="en-US" sz="2800" b="1" dirty="0">
                    <a:solidFill>
                      <a:schemeClr val="tx1"/>
                    </a:solidFill>
                    <a:latin typeface="Cambria Math" panose="02040503050406030204" pitchFamily="18" charset="0"/>
                  </a:rPr>
                  <a:t>Darth Vader Theorem</a:t>
                </a:r>
                <a:r>
                  <a:rPr lang="en-US" sz="2800" dirty="0">
                    <a:solidFill>
                      <a:schemeClr val="tx1"/>
                    </a:solidFill>
                    <a:latin typeface="Cambria Math" panose="02040503050406030204" pitchFamily="18" charset="0"/>
                  </a:rPr>
                  <a:t>: If the probability of a success is p, then the expected number of trials until a success is 1/p. Furthermore:</a:t>
                </a:r>
              </a:p>
              <a:p>
                <a14:m>
                  <m:oMath xmlns:m="http://schemas.openxmlformats.org/officeDocument/2006/math">
                    <m:r>
                      <a:rPr lang="en-US" sz="2800" i="1" smtClean="0">
                        <a:solidFill>
                          <a:schemeClr val="tx1"/>
                        </a:solidFill>
                        <a:latin typeface="Cambria Math" panose="02040503050406030204" pitchFamily="18" charset="0"/>
                      </a:rPr>
                      <m:t>𝑆</m:t>
                    </m:r>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𝑝</m:t>
                        </m:r>
                      </m:e>
                    </m:d>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𝑝</m:t>
                    </m:r>
                    <m:r>
                      <a:rPr lang="en-US" sz="2800" i="1">
                        <a:solidFill>
                          <a:schemeClr val="tx1"/>
                        </a:solidFill>
                        <a:latin typeface="Cambria Math" panose="02040503050406030204" pitchFamily="18" charset="0"/>
                      </a:rPr>
                      <m:t>(1+2∗</m:t>
                    </m:r>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1−</m:t>
                        </m:r>
                        <m:r>
                          <a:rPr lang="en-US" sz="2800" i="1">
                            <a:solidFill>
                              <a:schemeClr val="tx1"/>
                            </a:solidFill>
                            <a:latin typeface="Cambria Math" panose="02040503050406030204" pitchFamily="18" charset="0"/>
                          </a:rPr>
                          <m:t>𝑝</m:t>
                        </m:r>
                      </m:e>
                    </m:d>
                    <m:r>
                      <a:rPr lang="en-US" sz="2800" i="1">
                        <a:solidFill>
                          <a:schemeClr val="tx1"/>
                        </a:solidFill>
                        <a:latin typeface="Cambria Math" panose="02040503050406030204" pitchFamily="18" charset="0"/>
                      </a:rPr>
                      <m:t>+3∗</m:t>
                    </m:r>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1−</m:t>
                        </m:r>
                        <m:r>
                          <a:rPr lang="en-US" sz="2800" i="1">
                            <a:solidFill>
                              <a:schemeClr val="tx1"/>
                            </a:solidFill>
                            <a:latin typeface="Cambria Math" panose="02040503050406030204" pitchFamily="18" charset="0"/>
                          </a:rPr>
                          <m:t>𝑝</m:t>
                        </m:r>
                      </m:e>
                    </m:d>
                    <m:r>
                      <a:rPr lang="en-US" sz="2800" i="1" baseline="30000">
                        <a:solidFill>
                          <a:schemeClr val="tx1"/>
                        </a:solidFill>
                        <a:latin typeface="Cambria Math" panose="02040503050406030204" pitchFamily="18" charset="0"/>
                      </a:rPr>
                      <m:t>2</m:t>
                    </m:r>
                    <m:r>
                      <a:rPr lang="en-US" sz="2800" i="1">
                        <a:solidFill>
                          <a:schemeClr val="tx1"/>
                        </a:solidFill>
                        <a:latin typeface="Cambria Math" panose="02040503050406030204" pitchFamily="18" charset="0"/>
                      </a:rPr>
                      <m:t> +4</m:t>
                    </m:r>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1−</m:t>
                        </m:r>
                        <m:r>
                          <a:rPr lang="en-US" sz="2800" i="1">
                            <a:solidFill>
                              <a:schemeClr val="tx1"/>
                            </a:solidFill>
                            <a:latin typeface="Cambria Math" panose="02040503050406030204" pitchFamily="18" charset="0"/>
                          </a:rPr>
                          <m:t>𝑝</m:t>
                        </m:r>
                      </m:e>
                    </m:d>
                    <m:r>
                      <a:rPr lang="en-US" sz="2800" i="1" baseline="30000">
                        <a:solidFill>
                          <a:schemeClr val="tx1"/>
                        </a:solidFill>
                        <a:latin typeface="Cambria Math" panose="02040503050406030204" pitchFamily="18" charset="0"/>
                      </a:rPr>
                      <m:t>3</m:t>
                    </m:r>
                    <m:r>
                      <a:rPr lang="en-US" sz="2800" i="1">
                        <a:solidFill>
                          <a:schemeClr val="tx1"/>
                        </a:solidFill>
                        <a:latin typeface="Cambria Math" panose="02040503050406030204" pitchFamily="18" charset="0"/>
                      </a:rPr>
                      <m:t>+ </m:t>
                    </m:r>
                    <m:r>
                      <a:rPr lang="en-US" sz="2800" i="1">
                        <a:solidFill>
                          <a:schemeClr val="tx1"/>
                        </a:solidFill>
                        <a:latin typeface="Cambria Math" panose="02040503050406030204" pitchFamily="18" charset="0"/>
                        <a:ea typeface="Cambria Math" panose="02040503050406030204" pitchFamily="18" charset="0"/>
                      </a:rPr>
                      <m:t>∙∙∙)</m:t>
                    </m:r>
                  </m:oMath>
                </a14:m>
                <a:r>
                  <a:rPr lang="en-US" sz="2800" dirty="0">
                    <a:solidFill>
                      <a:schemeClr val="tx1"/>
                    </a:solidFill>
                    <a:latin typeface="Cambria Math" panose="02040503050406030204" pitchFamily="18" charset="0"/>
                  </a:rPr>
                  <a:t> = 1/p.</a:t>
                </a:r>
              </a:p>
            </p:txBody>
          </p:sp>
        </mc:Choice>
        <mc:Fallback xmlns="">
          <p:sp>
            <p:nvSpPr>
              <p:cNvPr id="7" name="Rectangle: Rounded Corners 6">
                <a:extLst>
                  <a:ext uri="{FF2B5EF4-FFF2-40B4-BE49-F238E27FC236}">
                    <a16:creationId xmlns:a16="http://schemas.microsoft.com/office/drawing/2014/main" id="{A08FA246-3B68-4411-9A43-581DA60BA5F6}"/>
                  </a:ext>
                </a:extLst>
              </p:cNvPr>
              <p:cNvSpPr>
                <a:spLocks noRot="1" noChangeAspect="1" noMove="1" noResize="1" noEditPoints="1" noAdjustHandles="1" noChangeArrowheads="1" noChangeShapeType="1" noTextEdit="1"/>
              </p:cNvSpPr>
              <p:nvPr/>
            </p:nvSpPr>
            <p:spPr>
              <a:xfrm>
                <a:off x="88776" y="1695604"/>
                <a:ext cx="11833934" cy="1733396"/>
              </a:xfrm>
              <a:prstGeom prst="roundRect">
                <a:avLst/>
              </a:prstGeom>
              <a:blipFill>
                <a:blip r:embed="rId3"/>
                <a:stretch>
                  <a:fillRect l="-309"/>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89B5FE75-D527-4B8F-BD28-2C46A50AFE61}"/>
              </a:ext>
            </a:extLst>
          </p:cNvPr>
          <p:cNvSpPr>
            <a:spLocks noGrp="1"/>
          </p:cNvSpPr>
          <p:nvPr>
            <p:ph type="sldNum" sz="quarter" idx="12"/>
          </p:nvPr>
        </p:nvSpPr>
        <p:spPr/>
        <p:txBody>
          <a:bodyPr/>
          <a:lstStyle/>
          <a:p>
            <a:fld id="{EB480566-E5A3-49BF-82EA-4C4B115FBFF6}" type="slidenum">
              <a:rPr lang="en-US" smtClean="0"/>
              <a:t>88</a:t>
            </a:fld>
            <a:endParaRPr lang="en-US"/>
          </a:p>
        </p:txBody>
      </p:sp>
    </p:spTree>
    <p:extLst>
      <p:ext uri="{BB962C8B-B14F-4D97-AF65-F5344CB8AC3E}">
        <p14:creationId xmlns:p14="http://schemas.microsoft.com/office/powerpoint/2010/main" val="11313681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ouble Sixes Stock Illustrations – 2 Double Sixes Stock ...">
            <a:extLst>
              <a:ext uri="{FF2B5EF4-FFF2-40B4-BE49-F238E27FC236}">
                <a16:creationId xmlns:a16="http://schemas.microsoft.com/office/drawing/2014/main" id="{74A85BAF-E8DC-427E-AA75-5A201F2BA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5721" y="-5024"/>
            <a:ext cx="2267503" cy="1700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solidFill>
                  <a:srgbClr val="FF0000"/>
                </a:solidFill>
              </a:rPr>
              <a:t>The Double Sixes Game: Expected Value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a:bodyPr>
              <a:lstStyle/>
              <a:p>
                <a:pPr marL="0" indent="0">
                  <a:buNone/>
                </a:pPr>
                <a:r>
                  <a:rPr lang="en-US" dirty="0">
                    <a:latin typeface="Cambria Math" panose="02040503050406030204" pitchFamily="18" charset="0"/>
                  </a:rPr>
                  <a:t>Need the FULL strength of the Darth Vader Theorem (friendly version).</a:t>
                </a: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r>
                  <a:rPr lang="en-US" dirty="0">
                    <a:latin typeface="Cambria Math" panose="02040503050406030204" pitchFamily="18" charset="0"/>
                  </a:rPr>
                  <a:t>To computed the expected number of rolls until the Double Sixes game ends we need to compute the sum of n * Prob(takes exactly n rolls), n from 1 to infinity.</a:t>
                </a:r>
              </a:p>
              <a:p>
                <a:pPr marL="0" indent="0">
                  <a:buNone/>
                </a:pPr>
                <a:r>
                  <a:rPr lang="en-US" dirty="0">
                    <a:latin typeface="Cambria Math" panose="02040503050406030204" pitchFamily="18" charset="0"/>
                  </a:rPr>
                  <a:t>As Prob(takes exactly n rolls) = (2/6)(5/6)</a:t>
                </a:r>
                <a:r>
                  <a:rPr lang="en-US" baseline="30000" dirty="0">
                    <a:latin typeface="Cambria Math" panose="02040503050406030204" pitchFamily="18" charset="0"/>
                  </a:rPr>
                  <a:t>n-1 </a:t>
                </a:r>
                <a:r>
                  <a:rPr lang="en-US" dirty="0">
                    <a:latin typeface="Cambria Math" panose="02040503050406030204" pitchFamily="18" charset="0"/>
                  </a:rPr>
                  <a:t>– (11/36)(25/36)</a:t>
                </a:r>
                <a:r>
                  <a:rPr lang="en-US" baseline="30000" dirty="0">
                    <a:latin typeface="Cambria Math" panose="02040503050406030204" pitchFamily="18" charset="0"/>
                  </a:rPr>
                  <a:t>n-1</a:t>
                </a:r>
                <a:r>
                  <a:rPr lang="en-US" dirty="0">
                    <a:latin typeface="Cambria Math" panose="02040503050406030204" pitchFamily="18" charset="0"/>
                  </a:rPr>
                  <a:t>.</a:t>
                </a:r>
              </a:p>
              <a:p>
                <a:pPr marL="0" indent="0">
                  <a:buNone/>
                </a:pPr>
                <a:r>
                  <a:rPr lang="en-US" dirty="0">
                    <a:latin typeface="Cambria Math" panose="02040503050406030204" pitchFamily="18" charset="0"/>
                  </a:rPr>
                  <a:t>Notation: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𝑛</m:t>
                        </m:r>
                        <m:r>
                          <a:rPr lang="en-US" b="0" i="1" smtClean="0">
                            <a:latin typeface="Cambria Math" panose="02040503050406030204" pitchFamily="18" charset="0"/>
                          </a:rPr>
                          <m:t>=1</m:t>
                        </m:r>
                      </m:sub>
                      <m:sup>
                        <m:r>
                          <a:rPr lang="en-US" i="1" smtClean="0">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rPr>
                          <m:t>𝑎</m:t>
                        </m:r>
                        <m:r>
                          <a:rPr lang="en-US" b="0" i="1" baseline="-25000" smtClean="0">
                            <a:latin typeface="Cambria Math" panose="02040503050406030204" pitchFamily="18" charset="0"/>
                          </a:rPr>
                          <m:t>𝑛</m:t>
                        </m:r>
                      </m:e>
                    </m:nary>
                    <m:r>
                      <a:rPr lang="en-US" b="0" i="1" smtClean="0">
                        <a:latin typeface="Cambria Math" panose="02040503050406030204" pitchFamily="18" charset="0"/>
                      </a:rPr>
                      <m:t>   </m:t>
                    </m:r>
                    <m:r>
                      <a:rPr lang="en-US" b="0" i="1" smtClean="0">
                        <a:latin typeface="Cambria Math" panose="02040503050406030204" pitchFamily="18" charset="0"/>
                      </a:rPr>
                      <m:t>𝑚𝑒𝑎𝑛𝑠</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baseline="-25000"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baseline="-25000"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baseline="-25000" smtClean="0">
                        <a:latin typeface="Cambria Math" panose="02040503050406030204" pitchFamily="18" charset="0"/>
                      </a:rPr>
                      <m:t>3</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oMath>
                </a14:m>
                <a:r>
                  <a:rPr lang="en-US" dirty="0">
                    <a:latin typeface="Cambria Math" panose="02040503050406030204" pitchFamily="18" charset="0"/>
                  </a:rPr>
                  <a:t> (using a Greek Sigma for Sum)</a:t>
                </a:r>
              </a:p>
              <a:p>
                <a:pPr marL="0" indent="0">
                  <a:buNone/>
                </a:pPr>
                <a:r>
                  <a:rPr lang="en-US" dirty="0">
                    <a:latin typeface="Cambria Math" panose="02040503050406030204" pitchFamily="18" charset="0"/>
                  </a:rPr>
                  <a:t>We have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rPr>
                          <m:t>𝑛</m:t>
                        </m:r>
                        <m:d>
                          <m:dPr>
                            <m:ctrlPr>
                              <a:rPr lang="en-US" i="1">
                                <a:latin typeface="Cambria Math" panose="02040503050406030204" pitchFamily="18" charset="0"/>
                              </a:rPr>
                            </m:ctrlPr>
                          </m:dPr>
                          <m:e>
                            <m:r>
                              <m:rPr>
                                <m:nor/>
                              </m:rPr>
                              <a:rPr lang="en-US" dirty="0">
                                <a:latin typeface="Cambria Math" panose="02040503050406030204" pitchFamily="18" charset="0"/>
                              </a:rPr>
                              <m:t>(2/6)(5/6)</m:t>
                            </m:r>
                            <m:r>
                              <m:rPr>
                                <m:nor/>
                              </m:rPr>
                              <a:rPr lang="en-US" baseline="30000" dirty="0">
                                <a:latin typeface="Cambria Math" panose="02040503050406030204" pitchFamily="18" charset="0"/>
                              </a:rPr>
                              <m:t>n</m:t>
                            </m:r>
                            <m:r>
                              <m:rPr>
                                <m:nor/>
                              </m:rPr>
                              <a:rPr lang="en-US" baseline="30000" dirty="0">
                                <a:latin typeface="Cambria Math" panose="02040503050406030204" pitchFamily="18" charset="0"/>
                              </a:rPr>
                              <m:t>−1  − (11/</m:t>
                            </m:r>
                            <m:r>
                              <m:rPr>
                                <m:nor/>
                              </m:rPr>
                              <a:rPr lang="en-US" dirty="0">
                                <a:latin typeface="Cambria Math" panose="02040503050406030204" pitchFamily="18" charset="0"/>
                              </a:rPr>
                              <m:t>36)(25/36)</m:t>
                            </m:r>
                            <m:r>
                              <m:rPr>
                                <m:nor/>
                              </m:rPr>
                              <a:rPr lang="en-US" baseline="30000" dirty="0">
                                <a:latin typeface="Cambria Math" panose="02040503050406030204" pitchFamily="18" charset="0"/>
                              </a:rPr>
                              <m:t>n</m:t>
                            </m:r>
                            <m:r>
                              <m:rPr>
                                <m:nor/>
                              </m:rPr>
                              <a:rPr lang="en-US" baseline="30000" dirty="0">
                                <a:latin typeface="Cambria Math" panose="02040503050406030204" pitchFamily="18" charset="0"/>
                              </a:rPr>
                              <m:t>−1</m:t>
                            </m:r>
                          </m:e>
                        </m:d>
                      </m:e>
                    </m:nary>
                  </m:oMath>
                </a14:m>
                <a:r>
                  <a:rPr lang="en-US" dirty="0">
                    <a:latin typeface="Cambria Math" panose="02040503050406030204" pitchFamily="18" charset="0"/>
                  </a:rPr>
                  <a:t>.</a:t>
                </a:r>
              </a:p>
              <a:p>
                <a:pPr marL="0" indent="0">
                  <a:buNone/>
                </a:pPr>
                <a:r>
                  <a:rPr lang="en-US" dirty="0">
                    <a:latin typeface="Cambria Math" panose="02040503050406030204" pitchFamily="18" charset="0"/>
                  </a:rPr>
                  <a:t>First term: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6</m:t>
                        </m:r>
                      </m:den>
                    </m:f>
                    <m:d>
                      <m:dPr>
                        <m:ctrlPr>
                          <a:rPr lang="en-US" i="1" smtClean="0">
                            <a:latin typeface="Cambria Math" panose="02040503050406030204" pitchFamily="18" charset="0"/>
                          </a:rPr>
                        </m:ctrlPr>
                      </m:dPr>
                      <m:e>
                        <m:r>
                          <a:rPr lang="en-US" b="0" i="1" smtClean="0">
                            <a:latin typeface="Cambria Math" panose="02040503050406030204" pitchFamily="18" charset="0"/>
                          </a:rPr>
                          <m:t>1+2 </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6</m:t>
                                </m:r>
                              </m:den>
                            </m:f>
                          </m:e>
                        </m:d>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5</m:t>
                                    </m:r>
                                  </m:num>
                                  <m:den>
                                    <m:r>
                                      <a:rPr lang="en-US" i="1">
                                        <a:latin typeface="Cambria Math" panose="02040503050406030204" pitchFamily="18" charset="0"/>
                                      </a:rPr>
                                      <m:t>6</m:t>
                                    </m:r>
                                  </m:den>
                                </m:f>
                              </m:e>
                            </m:d>
                          </m:e>
                          <m:sup>
                            <m:r>
                              <a:rPr lang="en-US" b="0" i="1" smtClean="0">
                                <a:latin typeface="Cambria Math" panose="02040503050406030204" pitchFamily="18" charset="0"/>
                              </a:rPr>
                              <m:t>2</m:t>
                            </m:r>
                          </m:sup>
                        </m:sSup>
                        <m:r>
                          <a:rPr lang="en-US" b="0" i="1" smtClean="0">
                            <a:latin typeface="Cambria Math" panose="02040503050406030204" pitchFamily="18" charset="0"/>
                          </a:rPr>
                          <m:t>+4</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5</m:t>
                                    </m:r>
                                  </m:num>
                                  <m:den>
                                    <m:r>
                                      <a:rPr lang="en-US" i="1">
                                        <a:latin typeface="Cambria Math" panose="02040503050406030204" pitchFamily="18" charset="0"/>
                                      </a:rPr>
                                      <m:t>6</m:t>
                                    </m:r>
                                  </m:den>
                                </m:f>
                              </m:e>
                            </m:d>
                          </m:e>
                          <m:sup>
                            <m:r>
                              <a:rPr lang="en-US" b="0" i="1" smtClean="0">
                                <a:latin typeface="Cambria Math" panose="02040503050406030204" pitchFamily="18" charset="0"/>
                              </a:rPr>
                              <m:t>3</m:t>
                            </m:r>
                          </m:sup>
                        </m:sSup>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e>
                    </m:d>
                  </m:oMath>
                </a14:m>
                <a:endParaRPr lang="en-US" dirty="0">
                  <a:latin typeface="Cambria Math" panose="02040503050406030204" pitchFamily="18" charset="0"/>
                </a:endParaRPr>
              </a:p>
              <a:p>
                <a:pPr marL="0" indent="0">
                  <a:buNone/>
                </a:pPr>
                <a:endParaRPr lang="en-US" baseline="30000" dirty="0">
                  <a:latin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B79E2571-DA50-4621-B538-0AD06AD75D6C}"/>
                  </a:ext>
                </a:extLst>
              </p:cNvPr>
              <p:cNvSpPr>
                <a:spLocks noGrp="1" noRot="1" noChangeAspect="1" noMove="1" noResize="1" noEditPoints="1" noAdjustHandles="1" noChangeArrowheads="1" noChangeShapeType="1" noTextEdit="1"/>
              </p:cNvSpPr>
              <p:nvPr>
                <p:ph idx="1"/>
              </p:nvPr>
            </p:nvSpPr>
            <p:spPr>
              <a:xfrm>
                <a:off x="1" y="994300"/>
                <a:ext cx="12192000" cy="5863700"/>
              </a:xfrm>
              <a:blipFill>
                <a:blip r:embed="rId3"/>
                <a:stretch>
                  <a:fillRect l="-1000" t="-1767" r="-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A08FA246-3B68-4411-9A43-581DA60BA5F6}"/>
                  </a:ext>
                </a:extLst>
              </p:cNvPr>
              <p:cNvSpPr/>
              <p:nvPr/>
            </p:nvSpPr>
            <p:spPr>
              <a:xfrm>
                <a:off x="88776" y="1695604"/>
                <a:ext cx="11833934" cy="17333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Cambria Math" panose="02040503050406030204" pitchFamily="18" charset="0"/>
                  </a:rPr>
                  <a:t>The</a:t>
                </a:r>
                <a:r>
                  <a:rPr lang="en-US" sz="2800" dirty="0">
                    <a:solidFill>
                      <a:schemeClr val="tx1"/>
                    </a:solidFill>
                    <a:latin typeface="Cambria Math" panose="02040503050406030204" pitchFamily="18" charset="0"/>
                  </a:rPr>
                  <a:t> </a:t>
                </a:r>
                <a:r>
                  <a:rPr lang="en-US" sz="2800" b="1" dirty="0">
                    <a:solidFill>
                      <a:schemeClr val="tx1"/>
                    </a:solidFill>
                    <a:latin typeface="Cambria Math" panose="02040503050406030204" pitchFamily="18" charset="0"/>
                  </a:rPr>
                  <a:t>Darth Vader Theorem</a:t>
                </a:r>
                <a:r>
                  <a:rPr lang="en-US" sz="2800" dirty="0">
                    <a:solidFill>
                      <a:schemeClr val="tx1"/>
                    </a:solidFill>
                    <a:latin typeface="Cambria Math" panose="02040503050406030204" pitchFamily="18" charset="0"/>
                  </a:rPr>
                  <a:t>: If the probability of a success is p, then the expected number of trials until a success is 1/p. Furthermore:</a:t>
                </a:r>
              </a:p>
              <a:p>
                <a14:m>
                  <m:oMath xmlns:m="http://schemas.openxmlformats.org/officeDocument/2006/math">
                    <m:r>
                      <a:rPr lang="en-US" sz="2800" i="1" smtClean="0">
                        <a:solidFill>
                          <a:schemeClr val="tx1"/>
                        </a:solidFill>
                        <a:latin typeface="Cambria Math" panose="02040503050406030204" pitchFamily="18" charset="0"/>
                      </a:rPr>
                      <m:t>𝑆</m:t>
                    </m:r>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𝑝</m:t>
                        </m:r>
                      </m:e>
                    </m:d>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𝑝</m:t>
                    </m:r>
                    <m:r>
                      <a:rPr lang="en-US" sz="2800" i="1">
                        <a:solidFill>
                          <a:schemeClr val="tx1"/>
                        </a:solidFill>
                        <a:latin typeface="Cambria Math" panose="02040503050406030204" pitchFamily="18" charset="0"/>
                      </a:rPr>
                      <m:t>(1+2∗</m:t>
                    </m:r>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1−</m:t>
                        </m:r>
                        <m:r>
                          <a:rPr lang="en-US" sz="2800" i="1">
                            <a:solidFill>
                              <a:schemeClr val="tx1"/>
                            </a:solidFill>
                            <a:latin typeface="Cambria Math" panose="02040503050406030204" pitchFamily="18" charset="0"/>
                          </a:rPr>
                          <m:t>𝑝</m:t>
                        </m:r>
                      </m:e>
                    </m:d>
                    <m:r>
                      <a:rPr lang="en-US" sz="2800" i="1">
                        <a:solidFill>
                          <a:schemeClr val="tx1"/>
                        </a:solidFill>
                        <a:latin typeface="Cambria Math" panose="02040503050406030204" pitchFamily="18" charset="0"/>
                      </a:rPr>
                      <m:t>+3∗</m:t>
                    </m:r>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1−</m:t>
                        </m:r>
                        <m:r>
                          <a:rPr lang="en-US" sz="2800" i="1">
                            <a:solidFill>
                              <a:schemeClr val="tx1"/>
                            </a:solidFill>
                            <a:latin typeface="Cambria Math" panose="02040503050406030204" pitchFamily="18" charset="0"/>
                          </a:rPr>
                          <m:t>𝑝</m:t>
                        </m:r>
                      </m:e>
                    </m:d>
                    <m:r>
                      <a:rPr lang="en-US" sz="2800" i="1" baseline="30000">
                        <a:solidFill>
                          <a:schemeClr val="tx1"/>
                        </a:solidFill>
                        <a:latin typeface="Cambria Math" panose="02040503050406030204" pitchFamily="18" charset="0"/>
                      </a:rPr>
                      <m:t>2</m:t>
                    </m:r>
                    <m:r>
                      <a:rPr lang="en-US" sz="2800" i="1">
                        <a:solidFill>
                          <a:schemeClr val="tx1"/>
                        </a:solidFill>
                        <a:latin typeface="Cambria Math" panose="02040503050406030204" pitchFamily="18" charset="0"/>
                      </a:rPr>
                      <m:t> +4</m:t>
                    </m:r>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1−</m:t>
                        </m:r>
                        <m:r>
                          <a:rPr lang="en-US" sz="2800" i="1">
                            <a:solidFill>
                              <a:schemeClr val="tx1"/>
                            </a:solidFill>
                            <a:latin typeface="Cambria Math" panose="02040503050406030204" pitchFamily="18" charset="0"/>
                          </a:rPr>
                          <m:t>𝑝</m:t>
                        </m:r>
                      </m:e>
                    </m:d>
                    <m:r>
                      <a:rPr lang="en-US" sz="2800" i="1" baseline="30000">
                        <a:solidFill>
                          <a:schemeClr val="tx1"/>
                        </a:solidFill>
                        <a:latin typeface="Cambria Math" panose="02040503050406030204" pitchFamily="18" charset="0"/>
                      </a:rPr>
                      <m:t>3</m:t>
                    </m:r>
                    <m:r>
                      <a:rPr lang="en-US" sz="2800" i="1">
                        <a:solidFill>
                          <a:schemeClr val="tx1"/>
                        </a:solidFill>
                        <a:latin typeface="Cambria Math" panose="02040503050406030204" pitchFamily="18" charset="0"/>
                      </a:rPr>
                      <m:t>+ </m:t>
                    </m:r>
                    <m:r>
                      <a:rPr lang="en-US" sz="2800" i="1">
                        <a:solidFill>
                          <a:schemeClr val="tx1"/>
                        </a:solidFill>
                        <a:latin typeface="Cambria Math" panose="02040503050406030204" pitchFamily="18" charset="0"/>
                        <a:ea typeface="Cambria Math" panose="02040503050406030204" pitchFamily="18" charset="0"/>
                      </a:rPr>
                      <m:t>∙∙∙)</m:t>
                    </m:r>
                  </m:oMath>
                </a14:m>
                <a:r>
                  <a:rPr lang="en-US" sz="2800" dirty="0">
                    <a:solidFill>
                      <a:schemeClr val="tx1"/>
                    </a:solidFill>
                    <a:latin typeface="Cambria Math" panose="02040503050406030204" pitchFamily="18" charset="0"/>
                  </a:rPr>
                  <a:t> = 1/p.</a:t>
                </a:r>
              </a:p>
            </p:txBody>
          </p:sp>
        </mc:Choice>
        <mc:Fallback xmlns="">
          <p:sp>
            <p:nvSpPr>
              <p:cNvPr id="7" name="Rectangle: Rounded Corners 6">
                <a:extLst>
                  <a:ext uri="{FF2B5EF4-FFF2-40B4-BE49-F238E27FC236}">
                    <a16:creationId xmlns:a16="http://schemas.microsoft.com/office/drawing/2014/main" id="{A08FA246-3B68-4411-9A43-581DA60BA5F6}"/>
                  </a:ext>
                </a:extLst>
              </p:cNvPr>
              <p:cNvSpPr>
                <a:spLocks noRot="1" noChangeAspect="1" noMove="1" noResize="1" noEditPoints="1" noAdjustHandles="1" noChangeArrowheads="1" noChangeShapeType="1" noTextEdit="1"/>
              </p:cNvSpPr>
              <p:nvPr/>
            </p:nvSpPr>
            <p:spPr>
              <a:xfrm>
                <a:off x="88776" y="1695604"/>
                <a:ext cx="11833934" cy="1733396"/>
              </a:xfrm>
              <a:prstGeom prst="roundRect">
                <a:avLst/>
              </a:prstGeom>
              <a:blipFill>
                <a:blip r:embed="rId4"/>
                <a:stretch>
                  <a:fillRect l="-309"/>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6C29352F-17FC-4186-8383-91FAA48C1201}"/>
              </a:ext>
            </a:extLst>
          </p:cNvPr>
          <p:cNvSpPr>
            <a:spLocks noGrp="1"/>
          </p:cNvSpPr>
          <p:nvPr>
            <p:ph type="sldNum" sz="quarter" idx="12"/>
          </p:nvPr>
        </p:nvSpPr>
        <p:spPr/>
        <p:txBody>
          <a:bodyPr/>
          <a:lstStyle/>
          <a:p>
            <a:fld id="{EB480566-E5A3-49BF-82EA-4C4B115FBFF6}" type="slidenum">
              <a:rPr lang="en-US" smtClean="0"/>
              <a:t>89</a:t>
            </a:fld>
            <a:endParaRPr lang="en-US"/>
          </a:p>
        </p:txBody>
      </p:sp>
    </p:spTree>
    <p:extLst>
      <p:ext uri="{BB962C8B-B14F-4D97-AF65-F5344CB8AC3E}">
        <p14:creationId xmlns:p14="http://schemas.microsoft.com/office/powerpoint/2010/main" val="3221629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285749" y="212726"/>
            <a:ext cx="11658599" cy="939800"/>
          </a:xfrm>
        </p:spPr>
        <p:txBody>
          <a:bodyPr/>
          <a:lstStyle/>
          <a:p>
            <a:r>
              <a:rPr lang="en-US" b="1" dirty="0">
                <a:solidFill>
                  <a:srgbClr val="FF0000"/>
                </a:solidFill>
              </a:rPr>
              <a:t>Factorial Function n!</a:t>
            </a:r>
          </a:p>
        </p:txBody>
      </p:sp>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285750" y="1253330"/>
            <a:ext cx="11658600" cy="5391943"/>
          </a:xfrm>
        </p:spPr>
        <p:txBody>
          <a:bodyPr/>
          <a:lstStyle/>
          <a:p>
            <a:pPr marL="0" indent="0">
              <a:buNone/>
            </a:pPr>
            <a:r>
              <a:rPr lang="en-US" dirty="0"/>
              <a:t>It has a nice meaning: n! is the number of ways to arrange n objects when order matters.</a:t>
            </a:r>
          </a:p>
          <a:p>
            <a:pPr marL="0" indent="0">
              <a:buNone/>
            </a:pPr>
            <a:endParaRPr lang="en-US" dirty="0"/>
          </a:p>
          <a:p>
            <a:pPr marL="0" indent="0">
              <a:buNone/>
            </a:pPr>
            <a:r>
              <a:rPr lang="en-US" dirty="0"/>
              <a:t>How many ways are there to order {</a:t>
            </a:r>
            <a:r>
              <a:rPr lang="en-US" dirty="0" err="1"/>
              <a:t>a,b,c,d</a:t>
            </a:r>
            <a:r>
              <a:rPr lang="en-US" dirty="0"/>
              <a:t>}? </a:t>
            </a:r>
          </a:p>
          <a:p>
            <a:pPr marL="0" indent="0">
              <a:buNone/>
            </a:pPr>
            <a:endParaRPr lang="en-US" dirty="0"/>
          </a:p>
        </p:txBody>
      </p:sp>
      <p:pic>
        <p:nvPicPr>
          <p:cNvPr id="5" name="Picture 4">
            <a:extLst>
              <a:ext uri="{FF2B5EF4-FFF2-40B4-BE49-F238E27FC236}">
                <a16:creationId xmlns:a16="http://schemas.microsoft.com/office/drawing/2014/main" id="{C82921A5-F76E-4EDD-AD23-B59CF1C48EA6}"/>
              </a:ext>
            </a:extLst>
          </p:cNvPr>
          <p:cNvPicPr>
            <a:picLocks noChangeAspect="1"/>
          </p:cNvPicPr>
          <p:nvPr/>
        </p:nvPicPr>
        <p:blipFill>
          <a:blip r:embed="rId2"/>
          <a:stretch>
            <a:fillRect/>
          </a:stretch>
        </p:blipFill>
        <p:spPr>
          <a:xfrm>
            <a:off x="1529086" y="3195429"/>
            <a:ext cx="8831155" cy="3343483"/>
          </a:xfrm>
          <a:prstGeom prst="rect">
            <a:avLst/>
          </a:prstGeom>
        </p:spPr>
      </p:pic>
      <p:sp>
        <p:nvSpPr>
          <p:cNvPr id="6" name="Slide Number Placeholder 5">
            <a:extLst>
              <a:ext uri="{FF2B5EF4-FFF2-40B4-BE49-F238E27FC236}">
                <a16:creationId xmlns:a16="http://schemas.microsoft.com/office/drawing/2014/main" id="{8D6EB9D5-1B85-4C75-B6BC-A89EE0D7DB92}"/>
              </a:ext>
            </a:extLst>
          </p:cNvPr>
          <p:cNvSpPr>
            <a:spLocks noGrp="1"/>
          </p:cNvSpPr>
          <p:nvPr>
            <p:ph type="sldNum" sz="quarter" idx="12"/>
          </p:nvPr>
        </p:nvSpPr>
        <p:spPr/>
        <p:txBody>
          <a:bodyPr/>
          <a:lstStyle/>
          <a:p>
            <a:fld id="{EB480566-E5A3-49BF-82EA-4C4B115FBFF6}" type="slidenum">
              <a:rPr lang="en-US" smtClean="0"/>
              <a:t>9</a:t>
            </a:fld>
            <a:endParaRPr lang="en-US"/>
          </a:p>
        </p:txBody>
      </p:sp>
    </p:spTree>
    <p:extLst>
      <p:ext uri="{BB962C8B-B14F-4D97-AF65-F5344CB8AC3E}">
        <p14:creationId xmlns:p14="http://schemas.microsoft.com/office/powerpoint/2010/main" val="15162634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ouble Sixes Stock Illustrations – 2 Double Sixes Stock ...">
            <a:extLst>
              <a:ext uri="{FF2B5EF4-FFF2-40B4-BE49-F238E27FC236}">
                <a16:creationId xmlns:a16="http://schemas.microsoft.com/office/drawing/2014/main" id="{74A85BAF-E8DC-427E-AA75-5A201F2BA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5721" y="-5024"/>
            <a:ext cx="2267503" cy="1700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solidFill>
                  <a:srgbClr val="FF0000"/>
                </a:solidFill>
              </a:rPr>
              <a:t>The Double Sixes Game: Expected Value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a:bodyPr>
              <a:lstStyle/>
              <a:p>
                <a:pPr marL="0" indent="0">
                  <a:buNone/>
                </a:pPr>
                <a:r>
                  <a:rPr lang="en-US" dirty="0">
                    <a:latin typeface="Cambria Math" panose="02040503050406030204" pitchFamily="18" charset="0"/>
                  </a:rPr>
                  <a:t>Need the FULL strength of the Darth Vader Theorem (friendly version).</a:t>
                </a: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r>
                  <a:rPr lang="en-US" dirty="0">
                    <a:latin typeface="Cambria Math" panose="02040503050406030204" pitchFamily="18" charset="0"/>
                  </a:rPr>
                  <a:t>Notation: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𝑛</m:t>
                        </m:r>
                        <m:r>
                          <a:rPr lang="en-US" b="0" i="1" smtClean="0">
                            <a:latin typeface="Cambria Math" panose="02040503050406030204" pitchFamily="18" charset="0"/>
                          </a:rPr>
                          <m:t>=1</m:t>
                        </m:r>
                      </m:sub>
                      <m:sup>
                        <m:r>
                          <a:rPr lang="en-US" i="1" smtClean="0">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rPr>
                          <m:t>𝑎</m:t>
                        </m:r>
                        <m:r>
                          <a:rPr lang="en-US" b="0" i="1" baseline="-25000" smtClean="0">
                            <a:latin typeface="Cambria Math" panose="02040503050406030204" pitchFamily="18" charset="0"/>
                          </a:rPr>
                          <m:t>𝑛</m:t>
                        </m:r>
                      </m:e>
                    </m:nary>
                    <m:r>
                      <a:rPr lang="en-US" b="0" i="1" smtClean="0">
                        <a:latin typeface="Cambria Math" panose="02040503050406030204" pitchFamily="18" charset="0"/>
                      </a:rPr>
                      <m:t>   </m:t>
                    </m:r>
                    <m:r>
                      <a:rPr lang="en-US" b="0" i="1" smtClean="0">
                        <a:latin typeface="Cambria Math" panose="02040503050406030204" pitchFamily="18" charset="0"/>
                      </a:rPr>
                      <m:t>𝑚𝑒𝑎𝑛𝑠</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baseline="-25000"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baseline="-25000"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baseline="-25000" smtClean="0">
                        <a:latin typeface="Cambria Math" panose="02040503050406030204" pitchFamily="18" charset="0"/>
                      </a:rPr>
                      <m:t>3</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oMath>
                </a14:m>
                <a:r>
                  <a:rPr lang="en-US" dirty="0">
                    <a:latin typeface="Cambria Math" panose="02040503050406030204" pitchFamily="18" charset="0"/>
                  </a:rPr>
                  <a:t> (using a Greek Sigma for Sum)</a:t>
                </a:r>
              </a:p>
              <a:p>
                <a:pPr marL="0" indent="0">
                  <a:buNone/>
                </a:pPr>
                <a:r>
                  <a:rPr lang="en-US" dirty="0">
                    <a:latin typeface="Cambria Math" panose="02040503050406030204" pitchFamily="18" charset="0"/>
                  </a:rPr>
                  <a:t>We have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rPr>
                          <m:t>𝑛</m:t>
                        </m:r>
                        <m:d>
                          <m:dPr>
                            <m:ctrlPr>
                              <a:rPr lang="en-US" i="1">
                                <a:latin typeface="Cambria Math" panose="02040503050406030204" pitchFamily="18" charset="0"/>
                              </a:rPr>
                            </m:ctrlPr>
                          </m:dPr>
                          <m:e>
                            <m:r>
                              <m:rPr>
                                <m:nor/>
                              </m:rPr>
                              <a:rPr lang="en-US" dirty="0">
                                <a:latin typeface="Cambria Math" panose="02040503050406030204" pitchFamily="18" charset="0"/>
                              </a:rPr>
                              <m:t>(2/6)(5/6)</m:t>
                            </m:r>
                            <m:r>
                              <m:rPr>
                                <m:nor/>
                              </m:rPr>
                              <a:rPr lang="en-US" baseline="30000" dirty="0">
                                <a:latin typeface="Cambria Math" panose="02040503050406030204" pitchFamily="18" charset="0"/>
                              </a:rPr>
                              <m:t>n</m:t>
                            </m:r>
                            <m:r>
                              <m:rPr>
                                <m:nor/>
                              </m:rPr>
                              <a:rPr lang="en-US" baseline="30000" dirty="0">
                                <a:latin typeface="Cambria Math" panose="02040503050406030204" pitchFamily="18" charset="0"/>
                              </a:rPr>
                              <m:t>−1   − (11</m:t>
                            </m:r>
                            <m:r>
                              <m:rPr>
                                <m:nor/>
                              </m:rPr>
                              <a:rPr lang="en-US" b="0" i="0" dirty="0" smtClean="0">
                                <a:latin typeface="Cambria Math" panose="02040503050406030204" pitchFamily="18" charset="0"/>
                              </a:rPr>
                              <m:t>/36)(25/36)</m:t>
                            </m:r>
                            <m:r>
                              <m:rPr>
                                <m:nor/>
                              </m:rPr>
                              <a:rPr lang="en-US" baseline="30000" dirty="0">
                                <a:latin typeface="Cambria Math" panose="02040503050406030204" pitchFamily="18" charset="0"/>
                              </a:rPr>
                              <m:t>n</m:t>
                            </m:r>
                            <m:r>
                              <m:rPr>
                                <m:nor/>
                              </m:rPr>
                              <a:rPr lang="en-US" baseline="30000" dirty="0">
                                <a:latin typeface="Cambria Math" panose="02040503050406030204" pitchFamily="18" charset="0"/>
                              </a:rPr>
                              <m:t>−1</m:t>
                            </m:r>
                          </m:e>
                        </m:d>
                      </m:e>
                    </m:nary>
                  </m:oMath>
                </a14:m>
                <a:r>
                  <a:rPr lang="en-US" dirty="0">
                    <a:latin typeface="Cambria Math" panose="02040503050406030204" pitchFamily="18" charset="0"/>
                  </a:rPr>
                  <a:t>.</a:t>
                </a:r>
              </a:p>
              <a:p>
                <a:pPr marL="0" indent="0">
                  <a:buNone/>
                </a:pPr>
                <a:r>
                  <a:rPr lang="en-US" dirty="0">
                    <a:latin typeface="Cambria Math" panose="02040503050406030204" pitchFamily="18" charset="0"/>
                  </a:rPr>
                  <a:t>Equals </a:t>
                </a:r>
                <a14:m>
                  <m:oMath xmlns:m="http://schemas.openxmlformats.org/officeDocument/2006/math">
                    <m:r>
                      <a:rPr lang="en-US" b="0" i="0"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6</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ea typeface="Cambria Math" panose="02040503050406030204" pitchFamily="18" charset="0"/>
                          </a:rPr>
                          <m:t>𝑛</m:t>
                        </m:r>
                        <m:r>
                          <m:rPr>
                            <m:nor/>
                          </m:rPr>
                          <a:rPr lang="en-US" b="0" i="0" smtClean="0">
                            <a:latin typeface="Cambria Math" panose="02040503050406030204" pitchFamily="18" charset="0"/>
                            <a:ea typeface="Cambria Math" panose="02040503050406030204" pitchFamily="18" charset="0"/>
                          </a:rPr>
                          <m:t> </m:t>
                        </m:r>
                        <m:r>
                          <m:rPr>
                            <m:nor/>
                          </m:rPr>
                          <a:rPr lang="en-US" dirty="0">
                            <a:latin typeface="Cambria Math" panose="02040503050406030204" pitchFamily="18" charset="0"/>
                          </a:rPr>
                          <m:t>(5/6)</m:t>
                        </m:r>
                        <m:r>
                          <m:rPr>
                            <m:nor/>
                          </m:rPr>
                          <a:rPr lang="en-US" baseline="30000" dirty="0">
                            <a:latin typeface="Cambria Math" panose="02040503050406030204" pitchFamily="18" charset="0"/>
                          </a:rPr>
                          <m:t>n</m:t>
                        </m:r>
                        <m:r>
                          <m:rPr>
                            <m:nor/>
                          </m:rPr>
                          <a:rPr lang="en-US" baseline="30000" dirty="0">
                            <a:latin typeface="Cambria Math" panose="02040503050406030204" pitchFamily="18" charset="0"/>
                          </a:rPr>
                          <m:t>−1</m:t>
                        </m:r>
                      </m:e>
                    </m:nary>
                  </m:oMath>
                </a14:m>
                <a:r>
                  <a:rPr lang="en-US" dirty="0">
                    <a:latin typeface="Cambria Math" panose="02040503050406030204" pitchFamily="18" charset="0"/>
                  </a:rPr>
                  <a:t>  - </a:t>
                </a:r>
                <a14:m>
                  <m:oMath xmlns:m="http://schemas.openxmlformats.org/officeDocument/2006/math">
                    <m:f>
                      <m:fPr>
                        <m:ctrlPr>
                          <a:rPr lang="en-US" i="1">
                            <a:latin typeface="Cambria Math" panose="02040503050406030204" pitchFamily="18" charset="0"/>
                          </a:rPr>
                        </m:ctrlPr>
                      </m:fPr>
                      <m:num>
                        <m:r>
                          <a:rPr lang="en-US" i="1" smtClean="0">
                            <a:latin typeface="Cambria Math" panose="02040503050406030204" pitchFamily="18" charset="0"/>
                          </a:rPr>
                          <m:t>1</m:t>
                        </m:r>
                        <m:r>
                          <a:rPr lang="en-US" b="0" i="1" smtClean="0">
                            <a:latin typeface="Cambria Math" panose="02040503050406030204" pitchFamily="18" charset="0"/>
                          </a:rPr>
                          <m:t>1</m:t>
                        </m:r>
                      </m:num>
                      <m:den>
                        <m:r>
                          <a:rPr lang="en-US" b="0" i="1" smtClean="0">
                            <a:latin typeface="Cambria Math" panose="02040503050406030204" pitchFamily="18" charset="0"/>
                          </a:rPr>
                          <m:t>3</m:t>
                        </m:r>
                        <m:r>
                          <a:rPr lang="en-US" i="1">
                            <a:latin typeface="Cambria Math" panose="02040503050406030204" pitchFamily="18" charset="0"/>
                          </a:rPr>
                          <m:t>6</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e>
                        <m:r>
                          <a:rPr lang="en-US" i="1">
                            <a:latin typeface="Cambria Math" panose="02040503050406030204" pitchFamily="18" charset="0"/>
                            <a:ea typeface="Cambria Math" panose="02040503050406030204" pitchFamily="18" charset="0"/>
                          </a:rPr>
                          <m:t>𝑛</m:t>
                        </m:r>
                        <m:r>
                          <m:rPr>
                            <m:nor/>
                          </m:rPr>
                          <a:rPr lang="en-US">
                            <a:latin typeface="Cambria Math" panose="02040503050406030204" pitchFamily="18" charset="0"/>
                            <a:ea typeface="Cambria Math" panose="02040503050406030204" pitchFamily="18" charset="0"/>
                          </a:rPr>
                          <m:t> </m:t>
                        </m:r>
                        <m:r>
                          <m:rPr>
                            <m:nor/>
                          </m:rPr>
                          <a:rPr lang="en-US" dirty="0">
                            <a:latin typeface="Cambria Math" panose="02040503050406030204" pitchFamily="18" charset="0"/>
                          </a:rPr>
                          <m:t>(</m:t>
                        </m:r>
                        <m:r>
                          <m:rPr>
                            <m:nor/>
                          </m:rPr>
                          <a:rPr lang="en-US" b="0" i="0" dirty="0" smtClean="0">
                            <a:latin typeface="Cambria Math" panose="02040503050406030204" pitchFamily="18" charset="0"/>
                          </a:rPr>
                          <m:t>2</m:t>
                        </m:r>
                        <m:r>
                          <m:rPr>
                            <m:nor/>
                          </m:rPr>
                          <a:rPr lang="en-US" dirty="0">
                            <a:latin typeface="Cambria Math" panose="02040503050406030204" pitchFamily="18" charset="0"/>
                          </a:rPr>
                          <m:t>5/</m:t>
                        </m:r>
                        <m:r>
                          <m:rPr>
                            <m:nor/>
                          </m:rPr>
                          <a:rPr lang="en-US" b="0" i="0" dirty="0" smtClean="0">
                            <a:latin typeface="Cambria Math" panose="02040503050406030204" pitchFamily="18" charset="0"/>
                          </a:rPr>
                          <m:t>3</m:t>
                        </m:r>
                        <m:r>
                          <m:rPr>
                            <m:nor/>
                          </m:rPr>
                          <a:rPr lang="en-US" dirty="0">
                            <a:latin typeface="Cambria Math" panose="02040503050406030204" pitchFamily="18" charset="0"/>
                          </a:rPr>
                          <m:t>6)</m:t>
                        </m:r>
                        <m:r>
                          <m:rPr>
                            <m:nor/>
                          </m:rPr>
                          <a:rPr lang="en-US" baseline="30000" dirty="0">
                            <a:latin typeface="Cambria Math" panose="02040503050406030204" pitchFamily="18" charset="0"/>
                          </a:rPr>
                          <m:t>n</m:t>
                        </m:r>
                        <m:r>
                          <m:rPr>
                            <m:nor/>
                          </m:rPr>
                          <a:rPr lang="en-US" baseline="30000" dirty="0">
                            <a:latin typeface="Cambria Math" panose="02040503050406030204" pitchFamily="18" charset="0"/>
                          </a:rPr>
                          <m:t>−1</m:t>
                        </m:r>
                      </m:e>
                    </m:nary>
                  </m:oMath>
                </a14:m>
                <a:r>
                  <a:rPr lang="en-US" dirty="0">
                    <a:latin typeface="Cambria Math" panose="02040503050406030204" pitchFamily="18" charset="0"/>
                  </a:rPr>
                  <a:t>.</a:t>
                </a:r>
              </a:p>
              <a:p>
                <a:pPr marL="0" indent="0">
                  <a:buNone/>
                </a:pPr>
                <a:r>
                  <a:rPr lang="en-US" dirty="0">
                    <a:latin typeface="Cambria Math" panose="02040503050406030204" pitchFamily="18" charset="0"/>
                  </a:rPr>
                  <a:t>Each looks a lot like the Darth Vader Theorem – need to adjust a bit. What should p be for the first? For the second?</a:t>
                </a:r>
              </a:p>
            </p:txBody>
          </p:sp>
        </mc:Choice>
        <mc:Fallback xmlns="">
          <p:sp>
            <p:nvSpPr>
              <p:cNvPr id="3" name="Content Placeholder 2">
                <a:extLst>
                  <a:ext uri="{FF2B5EF4-FFF2-40B4-BE49-F238E27FC236}">
                    <a16:creationId xmlns:a16="http://schemas.microsoft.com/office/drawing/2014/main" id="{B79E2571-DA50-4621-B538-0AD06AD75D6C}"/>
                  </a:ext>
                </a:extLst>
              </p:cNvPr>
              <p:cNvSpPr>
                <a:spLocks noGrp="1" noRot="1" noChangeAspect="1" noMove="1" noResize="1" noEditPoints="1" noAdjustHandles="1" noChangeArrowheads="1" noChangeShapeType="1" noTextEdit="1"/>
              </p:cNvSpPr>
              <p:nvPr>
                <p:ph idx="1"/>
              </p:nvPr>
            </p:nvSpPr>
            <p:spPr>
              <a:xfrm>
                <a:off x="1" y="994300"/>
                <a:ext cx="12192000" cy="5863700"/>
              </a:xfrm>
              <a:blipFill>
                <a:blip r:embed="rId3"/>
                <a:stretch>
                  <a:fillRect l="-1000" t="-17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A08FA246-3B68-4411-9A43-581DA60BA5F6}"/>
                  </a:ext>
                </a:extLst>
              </p:cNvPr>
              <p:cNvSpPr/>
              <p:nvPr/>
            </p:nvSpPr>
            <p:spPr>
              <a:xfrm>
                <a:off x="88776" y="1695604"/>
                <a:ext cx="11833934" cy="17333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Cambria Math" panose="02040503050406030204" pitchFamily="18" charset="0"/>
                  </a:rPr>
                  <a:t>The</a:t>
                </a:r>
                <a:r>
                  <a:rPr lang="en-US" sz="2800" dirty="0">
                    <a:solidFill>
                      <a:schemeClr val="tx1"/>
                    </a:solidFill>
                    <a:latin typeface="Cambria Math" panose="02040503050406030204" pitchFamily="18" charset="0"/>
                  </a:rPr>
                  <a:t> </a:t>
                </a:r>
                <a:r>
                  <a:rPr lang="en-US" sz="2800" b="1" dirty="0">
                    <a:solidFill>
                      <a:schemeClr val="tx1"/>
                    </a:solidFill>
                    <a:latin typeface="Cambria Math" panose="02040503050406030204" pitchFamily="18" charset="0"/>
                  </a:rPr>
                  <a:t>Darth Vader Theorem</a:t>
                </a:r>
                <a:r>
                  <a:rPr lang="en-US" sz="2800" dirty="0">
                    <a:solidFill>
                      <a:schemeClr val="tx1"/>
                    </a:solidFill>
                    <a:latin typeface="Cambria Math" panose="02040503050406030204" pitchFamily="18" charset="0"/>
                  </a:rPr>
                  <a:t>: If the probability of a success is p, then the expected number of trials until a success is 1/p. Furthermore:</a:t>
                </a:r>
              </a:p>
              <a:p>
                <a14:m>
                  <m:oMath xmlns:m="http://schemas.openxmlformats.org/officeDocument/2006/math">
                    <m:r>
                      <a:rPr lang="en-US" sz="2800" i="1" smtClean="0">
                        <a:solidFill>
                          <a:schemeClr val="tx1"/>
                        </a:solidFill>
                        <a:latin typeface="Cambria Math" panose="02040503050406030204" pitchFamily="18" charset="0"/>
                      </a:rPr>
                      <m:t>𝑆</m:t>
                    </m:r>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𝑝</m:t>
                        </m:r>
                      </m:e>
                    </m:d>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𝑝</m:t>
                    </m:r>
                    <m:r>
                      <a:rPr lang="en-US" sz="2800" i="1">
                        <a:solidFill>
                          <a:schemeClr val="tx1"/>
                        </a:solidFill>
                        <a:latin typeface="Cambria Math" panose="02040503050406030204" pitchFamily="18" charset="0"/>
                      </a:rPr>
                      <m:t>(1+2∗</m:t>
                    </m:r>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1−</m:t>
                        </m:r>
                        <m:r>
                          <a:rPr lang="en-US" sz="2800" i="1">
                            <a:solidFill>
                              <a:schemeClr val="tx1"/>
                            </a:solidFill>
                            <a:latin typeface="Cambria Math" panose="02040503050406030204" pitchFamily="18" charset="0"/>
                          </a:rPr>
                          <m:t>𝑝</m:t>
                        </m:r>
                      </m:e>
                    </m:d>
                    <m:r>
                      <a:rPr lang="en-US" sz="2800" i="1">
                        <a:solidFill>
                          <a:schemeClr val="tx1"/>
                        </a:solidFill>
                        <a:latin typeface="Cambria Math" panose="02040503050406030204" pitchFamily="18" charset="0"/>
                      </a:rPr>
                      <m:t>+3∗</m:t>
                    </m:r>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1−</m:t>
                        </m:r>
                        <m:r>
                          <a:rPr lang="en-US" sz="2800" i="1">
                            <a:solidFill>
                              <a:schemeClr val="tx1"/>
                            </a:solidFill>
                            <a:latin typeface="Cambria Math" panose="02040503050406030204" pitchFamily="18" charset="0"/>
                          </a:rPr>
                          <m:t>𝑝</m:t>
                        </m:r>
                      </m:e>
                    </m:d>
                    <m:r>
                      <a:rPr lang="en-US" sz="2800" i="1" baseline="30000">
                        <a:solidFill>
                          <a:schemeClr val="tx1"/>
                        </a:solidFill>
                        <a:latin typeface="Cambria Math" panose="02040503050406030204" pitchFamily="18" charset="0"/>
                      </a:rPr>
                      <m:t>2</m:t>
                    </m:r>
                    <m:r>
                      <a:rPr lang="en-US" sz="2800" i="1">
                        <a:solidFill>
                          <a:schemeClr val="tx1"/>
                        </a:solidFill>
                        <a:latin typeface="Cambria Math" panose="02040503050406030204" pitchFamily="18" charset="0"/>
                      </a:rPr>
                      <m:t> +4</m:t>
                    </m:r>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1−</m:t>
                        </m:r>
                        <m:r>
                          <a:rPr lang="en-US" sz="2800" i="1">
                            <a:solidFill>
                              <a:schemeClr val="tx1"/>
                            </a:solidFill>
                            <a:latin typeface="Cambria Math" panose="02040503050406030204" pitchFamily="18" charset="0"/>
                          </a:rPr>
                          <m:t>𝑝</m:t>
                        </m:r>
                      </m:e>
                    </m:d>
                    <m:r>
                      <a:rPr lang="en-US" sz="2800" i="1" baseline="30000">
                        <a:solidFill>
                          <a:schemeClr val="tx1"/>
                        </a:solidFill>
                        <a:latin typeface="Cambria Math" panose="02040503050406030204" pitchFamily="18" charset="0"/>
                      </a:rPr>
                      <m:t>3</m:t>
                    </m:r>
                    <m:r>
                      <a:rPr lang="en-US" sz="2800" i="1">
                        <a:solidFill>
                          <a:schemeClr val="tx1"/>
                        </a:solidFill>
                        <a:latin typeface="Cambria Math" panose="02040503050406030204" pitchFamily="18" charset="0"/>
                      </a:rPr>
                      <m:t>+ </m:t>
                    </m:r>
                    <m:r>
                      <a:rPr lang="en-US" sz="2800" i="1">
                        <a:solidFill>
                          <a:schemeClr val="tx1"/>
                        </a:solidFill>
                        <a:latin typeface="Cambria Math" panose="02040503050406030204" pitchFamily="18" charset="0"/>
                        <a:ea typeface="Cambria Math" panose="02040503050406030204" pitchFamily="18" charset="0"/>
                      </a:rPr>
                      <m:t>∙∙∙)</m:t>
                    </m:r>
                  </m:oMath>
                </a14:m>
                <a:r>
                  <a:rPr lang="en-US" sz="2800" dirty="0">
                    <a:solidFill>
                      <a:schemeClr val="tx1"/>
                    </a:solidFill>
                    <a:latin typeface="Cambria Math" panose="02040503050406030204" pitchFamily="18" charset="0"/>
                  </a:rPr>
                  <a:t> = 1/p.</a:t>
                </a:r>
              </a:p>
            </p:txBody>
          </p:sp>
        </mc:Choice>
        <mc:Fallback xmlns="">
          <p:sp>
            <p:nvSpPr>
              <p:cNvPr id="7" name="Rectangle: Rounded Corners 6">
                <a:extLst>
                  <a:ext uri="{FF2B5EF4-FFF2-40B4-BE49-F238E27FC236}">
                    <a16:creationId xmlns:a16="http://schemas.microsoft.com/office/drawing/2014/main" id="{A08FA246-3B68-4411-9A43-581DA60BA5F6}"/>
                  </a:ext>
                </a:extLst>
              </p:cNvPr>
              <p:cNvSpPr>
                <a:spLocks noRot="1" noChangeAspect="1" noMove="1" noResize="1" noEditPoints="1" noAdjustHandles="1" noChangeArrowheads="1" noChangeShapeType="1" noTextEdit="1"/>
              </p:cNvSpPr>
              <p:nvPr/>
            </p:nvSpPr>
            <p:spPr>
              <a:xfrm>
                <a:off x="88776" y="1695604"/>
                <a:ext cx="11833934" cy="1733396"/>
              </a:xfrm>
              <a:prstGeom prst="roundRect">
                <a:avLst/>
              </a:prstGeom>
              <a:blipFill>
                <a:blip r:embed="rId4"/>
                <a:stretch>
                  <a:fillRect l="-309"/>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E4B32808-3E5F-4DF3-9288-0E562C649CB3}"/>
              </a:ext>
            </a:extLst>
          </p:cNvPr>
          <p:cNvPicPr>
            <a:picLocks noChangeAspect="1"/>
          </p:cNvPicPr>
          <p:nvPr/>
        </p:nvPicPr>
        <p:blipFill>
          <a:blip r:embed="rId5"/>
          <a:stretch>
            <a:fillRect/>
          </a:stretch>
        </p:blipFill>
        <p:spPr>
          <a:xfrm>
            <a:off x="6391922" y="5961829"/>
            <a:ext cx="4698922" cy="789042"/>
          </a:xfrm>
          <a:prstGeom prst="rect">
            <a:avLst/>
          </a:prstGeom>
        </p:spPr>
      </p:pic>
      <p:sp>
        <p:nvSpPr>
          <p:cNvPr id="5" name="Slide Number Placeholder 4">
            <a:extLst>
              <a:ext uri="{FF2B5EF4-FFF2-40B4-BE49-F238E27FC236}">
                <a16:creationId xmlns:a16="http://schemas.microsoft.com/office/drawing/2014/main" id="{0A9F65AF-39CB-4D9E-859A-FEB453C94777}"/>
              </a:ext>
            </a:extLst>
          </p:cNvPr>
          <p:cNvSpPr>
            <a:spLocks noGrp="1"/>
          </p:cNvSpPr>
          <p:nvPr>
            <p:ph type="sldNum" sz="quarter" idx="12"/>
          </p:nvPr>
        </p:nvSpPr>
        <p:spPr/>
        <p:txBody>
          <a:bodyPr/>
          <a:lstStyle/>
          <a:p>
            <a:fld id="{EB480566-E5A3-49BF-82EA-4C4B115FBFF6}" type="slidenum">
              <a:rPr lang="en-US" smtClean="0"/>
              <a:t>90</a:t>
            </a:fld>
            <a:endParaRPr lang="en-US"/>
          </a:p>
        </p:txBody>
      </p:sp>
    </p:spTree>
    <p:extLst>
      <p:ext uri="{BB962C8B-B14F-4D97-AF65-F5344CB8AC3E}">
        <p14:creationId xmlns:p14="http://schemas.microsoft.com/office/powerpoint/2010/main" val="2558531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ouble Sixes Stock Illustrations – 2 Double Sixes Stock ...">
            <a:extLst>
              <a:ext uri="{FF2B5EF4-FFF2-40B4-BE49-F238E27FC236}">
                <a16:creationId xmlns:a16="http://schemas.microsoft.com/office/drawing/2014/main" id="{74A85BAF-E8DC-427E-AA75-5A201F2BA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5721" y="-5024"/>
            <a:ext cx="2267503" cy="1700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solidFill>
                  <a:srgbClr val="FF0000"/>
                </a:solidFill>
              </a:rPr>
              <a:t>The Double Sixes Game: Expected Value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a:bodyPr>
              <a:lstStyle/>
              <a:p>
                <a:pPr marL="0" indent="0">
                  <a:buNone/>
                </a:pPr>
                <a:r>
                  <a:rPr lang="en-US" dirty="0">
                    <a:latin typeface="Cambria Math" panose="02040503050406030204" pitchFamily="18" charset="0"/>
                  </a:rPr>
                  <a:t>Need the FULL strength of the Darth Vader Theorem (friendly version).</a:t>
                </a: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r>
                  <a:rPr lang="en-US" dirty="0">
                    <a:latin typeface="Cambria Math" panose="02040503050406030204" pitchFamily="18" charset="0"/>
                  </a:rPr>
                  <a:t>Notation: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𝑛</m:t>
                        </m:r>
                        <m:r>
                          <a:rPr lang="en-US" b="0" i="1" smtClean="0">
                            <a:latin typeface="Cambria Math" panose="02040503050406030204" pitchFamily="18" charset="0"/>
                          </a:rPr>
                          <m:t>=1</m:t>
                        </m:r>
                      </m:sub>
                      <m:sup>
                        <m:r>
                          <a:rPr lang="en-US" i="1" smtClean="0">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rPr>
                          <m:t>𝑎</m:t>
                        </m:r>
                        <m:r>
                          <a:rPr lang="en-US" b="0" i="1" baseline="-25000" smtClean="0">
                            <a:latin typeface="Cambria Math" panose="02040503050406030204" pitchFamily="18" charset="0"/>
                          </a:rPr>
                          <m:t>𝑛</m:t>
                        </m:r>
                      </m:e>
                    </m:nary>
                    <m:r>
                      <a:rPr lang="en-US" b="0" i="1" smtClean="0">
                        <a:latin typeface="Cambria Math" panose="02040503050406030204" pitchFamily="18" charset="0"/>
                      </a:rPr>
                      <m:t>   </m:t>
                    </m:r>
                    <m:r>
                      <a:rPr lang="en-US" b="0" i="1" smtClean="0">
                        <a:latin typeface="Cambria Math" panose="02040503050406030204" pitchFamily="18" charset="0"/>
                      </a:rPr>
                      <m:t>𝑚𝑒𝑎𝑛𝑠</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baseline="-25000"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baseline="-25000"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baseline="-25000" smtClean="0">
                        <a:latin typeface="Cambria Math" panose="02040503050406030204" pitchFamily="18" charset="0"/>
                      </a:rPr>
                      <m:t>3</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oMath>
                </a14:m>
                <a:r>
                  <a:rPr lang="en-US" dirty="0">
                    <a:latin typeface="Cambria Math" panose="02040503050406030204" pitchFamily="18" charset="0"/>
                  </a:rPr>
                  <a:t> (using a Greek Sigma for Sum)</a:t>
                </a:r>
              </a:p>
              <a:p>
                <a:pPr marL="0" indent="0">
                  <a:buNone/>
                </a:pPr>
                <a:r>
                  <a:rPr lang="en-US" dirty="0">
                    <a:latin typeface="Cambria Math" panose="02040503050406030204" pitchFamily="18" charset="0"/>
                  </a:rPr>
                  <a:t>We have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rPr>
                          <m:t>𝑛</m:t>
                        </m:r>
                        <m:d>
                          <m:dPr>
                            <m:ctrlPr>
                              <a:rPr lang="en-US" i="1">
                                <a:latin typeface="Cambria Math" panose="02040503050406030204" pitchFamily="18" charset="0"/>
                              </a:rPr>
                            </m:ctrlPr>
                          </m:dPr>
                          <m:e>
                            <m:r>
                              <m:rPr>
                                <m:nor/>
                              </m:rPr>
                              <a:rPr lang="en-US" dirty="0">
                                <a:latin typeface="Cambria Math" panose="02040503050406030204" pitchFamily="18" charset="0"/>
                              </a:rPr>
                              <m:t>(2/6)(5/6)</m:t>
                            </m:r>
                            <m:r>
                              <m:rPr>
                                <m:nor/>
                              </m:rPr>
                              <a:rPr lang="en-US" baseline="30000" dirty="0">
                                <a:latin typeface="Cambria Math" panose="02040503050406030204" pitchFamily="18" charset="0"/>
                              </a:rPr>
                              <m:t>n</m:t>
                            </m:r>
                            <m:r>
                              <m:rPr>
                                <m:nor/>
                              </m:rPr>
                              <a:rPr lang="en-US" baseline="30000" dirty="0">
                                <a:latin typeface="Cambria Math" panose="02040503050406030204" pitchFamily="18" charset="0"/>
                              </a:rPr>
                              <m:t>−1   −  (1</m:t>
                            </m:r>
                            <m:r>
                              <m:rPr>
                                <m:nor/>
                              </m:rPr>
                              <a:rPr lang="en-US" b="0" i="0" dirty="0" smtClean="0">
                                <a:latin typeface="Cambria Math" panose="02040503050406030204" pitchFamily="18" charset="0"/>
                              </a:rPr>
                              <m:t>1/36)(25/36)</m:t>
                            </m:r>
                            <m:r>
                              <m:rPr>
                                <m:nor/>
                              </m:rPr>
                              <a:rPr lang="en-US" baseline="30000" dirty="0">
                                <a:latin typeface="Cambria Math" panose="02040503050406030204" pitchFamily="18" charset="0"/>
                              </a:rPr>
                              <m:t>n</m:t>
                            </m:r>
                            <m:r>
                              <m:rPr>
                                <m:nor/>
                              </m:rPr>
                              <a:rPr lang="en-US" baseline="30000" dirty="0">
                                <a:latin typeface="Cambria Math" panose="02040503050406030204" pitchFamily="18" charset="0"/>
                              </a:rPr>
                              <m:t>−1</m:t>
                            </m:r>
                          </m:e>
                        </m:d>
                      </m:e>
                    </m:nary>
                  </m:oMath>
                </a14:m>
                <a:r>
                  <a:rPr lang="en-US" dirty="0">
                    <a:latin typeface="Cambria Math" panose="02040503050406030204" pitchFamily="18" charset="0"/>
                  </a:rPr>
                  <a:t>.</a:t>
                </a:r>
              </a:p>
              <a:p>
                <a:pPr marL="0" indent="0">
                  <a:buNone/>
                </a:pPr>
                <a:r>
                  <a:rPr lang="en-US" dirty="0">
                    <a:latin typeface="Cambria Math" panose="02040503050406030204" pitchFamily="18" charset="0"/>
                  </a:rPr>
                  <a:t>Equals </a:t>
                </a:r>
                <a14:m>
                  <m:oMath xmlns:m="http://schemas.openxmlformats.org/officeDocument/2006/math">
                    <m:r>
                      <a:rPr lang="en-US" b="0" i="0"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6</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ea typeface="Cambria Math" panose="02040503050406030204" pitchFamily="18" charset="0"/>
                          </a:rPr>
                          <m:t>𝑛</m:t>
                        </m:r>
                        <m:r>
                          <m:rPr>
                            <m:nor/>
                          </m:rPr>
                          <a:rPr lang="en-US" b="0" i="0" smtClean="0">
                            <a:latin typeface="Cambria Math" panose="02040503050406030204" pitchFamily="18" charset="0"/>
                            <a:ea typeface="Cambria Math" panose="02040503050406030204" pitchFamily="18" charset="0"/>
                          </a:rPr>
                          <m:t> </m:t>
                        </m:r>
                        <m:r>
                          <m:rPr>
                            <m:nor/>
                          </m:rPr>
                          <a:rPr lang="en-US" dirty="0">
                            <a:latin typeface="Cambria Math" panose="02040503050406030204" pitchFamily="18" charset="0"/>
                          </a:rPr>
                          <m:t>(5/6)</m:t>
                        </m:r>
                        <m:r>
                          <m:rPr>
                            <m:nor/>
                          </m:rPr>
                          <a:rPr lang="en-US" baseline="30000" dirty="0">
                            <a:latin typeface="Cambria Math" panose="02040503050406030204" pitchFamily="18" charset="0"/>
                          </a:rPr>
                          <m:t>n</m:t>
                        </m:r>
                        <m:r>
                          <m:rPr>
                            <m:nor/>
                          </m:rPr>
                          <a:rPr lang="en-US" baseline="30000" dirty="0">
                            <a:latin typeface="Cambria Math" panose="02040503050406030204" pitchFamily="18" charset="0"/>
                          </a:rPr>
                          <m:t>−1</m:t>
                        </m:r>
                      </m:e>
                    </m:nary>
                  </m:oMath>
                </a14:m>
                <a:r>
                  <a:rPr lang="en-US" dirty="0">
                    <a:latin typeface="Cambria Math" panose="02040503050406030204" pitchFamily="18" charset="0"/>
                  </a:rPr>
                  <a:t>  - </a:t>
                </a:r>
                <a14:m>
                  <m:oMath xmlns:m="http://schemas.openxmlformats.org/officeDocument/2006/math">
                    <m:f>
                      <m:fPr>
                        <m:ctrlPr>
                          <a:rPr lang="en-US" i="1">
                            <a:latin typeface="Cambria Math" panose="02040503050406030204" pitchFamily="18" charset="0"/>
                          </a:rPr>
                        </m:ctrlPr>
                      </m:fPr>
                      <m:num>
                        <m:r>
                          <a:rPr lang="en-US" i="1" smtClean="0">
                            <a:latin typeface="Cambria Math" panose="02040503050406030204" pitchFamily="18" charset="0"/>
                          </a:rPr>
                          <m:t>1</m:t>
                        </m:r>
                        <m:r>
                          <a:rPr lang="en-US" b="0" i="1" smtClean="0">
                            <a:latin typeface="Cambria Math" panose="02040503050406030204" pitchFamily="18" charset="0"/>
                          </a:rPr>
                          <m:t>1</m:t>
                        </m:r>
                      </m:num>
                      <m:den>
                        <m:r>
                          <a:rPr lang="en-US" b="0" i="1" smtClean="0">
                            <a:latin typeface="Cambria Math" panose="02040503050406030204" pitchFamily="18" charset="0"/>
                          </a:rPr>
                          <m:t>3</m:t>
                        </m:r>
                        <m:r>
                          <a:rPr lang="en-US" i="1">
                            <a:latin typeface="Cambria Math" panose="02040503050406030204" pitchFamily="18" charset="0"/>
                          </a:rPr>
                          <m:t>6</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e>
                        <m:r>
                          <a:rPr lang="en-US" i="1">
                            <a:latin typeface="Cambria Math" panose="02040503050406030204" pitchFamily="18" charset="0"/>
                            <a:ea typeface="Cambria Math" panose="02040503050406030204" pitchFamily="18" charset="0"/>
                          </a:rPr>
                          <m:t>𝑛</m:t>
                        </m:r>
                        <m:r>
                          <m:rPr>
                            <m:nor/>
                          </m:rPr>
                          <a:rPr lang="en-US">
                            <a:latin typeface="Cambria Math" panose="02040503050406030204" pitchFamily="18" charset="0"/>
                            <a:ea typeface="Cambria Math" panose="02040503050406030204" pitchFamily="18" charset="0"/>
                          </a:rPr>
                          <m:t> </m:t>
                        </m:r>
                        <m:r>
                          <m:rPr>
                            <m:nor/>
                          </m:rPr>
                          <a:rPr lang="en-US" dirty="0">
                            <a:latin typeface="Cambria Math" panose="02040503050406030204" pitchFamily="18" charset="0"/>
                          </a:rPr>
                          <m:t>(</m:t>
                        </m:r>
                        <m:r>
                          <m:rPr>
                            <m:nor/>
                          </m:rPr>
                          <a:rPr lang="en-US" b="0" i="0" dirty="0" smtClean="0">
                            <a:latin typeface="Cambria Math" panose="02040503050406030204" pitchFamily="18" charset="0"/>
                          </a:rPr>
                          <m:t>2</m:t>
                        </m:r>
                        <m:r>
                          <m:rPr>
                            <m:nor/>
                          </m:rPr>
                          <a:rPr lang="en-US" dirty="0">
                            <a:latin typeface="Cambria Math" panose="02040503050406030204" pitchFamily="18" charset="0"/>
                          </a:rPr>
                          <m:t>5/</m:t>
                        </m:r>
                        <m:r>
                          <m:rPr>
                            <m:nor/>
                          </m:rPr>
                          <a:rPr lang="en-US" b="0" i="0" dirty="0" smtClean="0">
                            <a:latin typeface="Cambria Math" panose="02040503050406030204" pitchFamily="18" charset="0"/>
                          </a:rPr>
                          <m:t>3</m:t>
                        </m:r>
                        <m:r>
                          <m:rPr>
                            <m:nor/>
                          </m:rPr>
                          <a:rPr lang="en-US" dirty="0">
                            <a:latin typeface="Cambria Math" panose="02040503050406030204" pitchFamily="18" charset="0"/>
                          </a:rPr>
                          <m:t>6)</m:t>
                        </m:r>
                        <m:r>
                          <m:rPr>
                            <m:nor/>
                          </m:rPr>
                          <a:rPr lang="en-US" baseline="30000" dirty="0">
                            <a:latin typeface="Cambria Math" panose="02040503050406030204" pitchFamily="18" charset="0"/>
                          </a:rPr>
                          <m:t>n</m:t>
                        </m:r>
                        <m:r>
                          <m:rPr>
                            <m:nor/>
                          </m:rPr>
                          <a:rPr lang="en-US" baseline="30000" dirty="0">
                            <a:latin typeface="Cambria Math" panose="02040503050406030204" pitchFamily="18" charset="0"/>
                          </a:rPr>
                          <m:t>−1</m:t>
                        </m:r>
                      </m:e>
                    </m:nary>
                  </m:oMath>
                </a14:m>
                <a:r>
                  <a:rPr lang="en-US" dirty="0">
                    <a:latin typeface="Cambria Math" panose="02040503050406030204" pitchFamily="18" charset="0"/>
                  </a:rPr>
                  <a:t>.</a:t>
                </a:r>
              </a:p>
              <a:p>
                <a:pPr marL="0" indent="0">
                  <a:buNone/>
                </a:pPr>
                <a:r>
                  <a:rPr lang="en-US" dirty="0">
                    <a:latin typeface="Cambria Math" panose="02040503050406030204" pitchFamily="18" charset="0"/>
                  </a:rPr>
                  <a:t>Each looks a lot like the Darth Vader Theorem – need to adjust a bit. What should be for the first? </a:t>
                </a:r>
                <a:r>
                  <a:rPr lang="en-US" dirty="0">
                    <a:solidFill>
                      <a:srgbClr val="FF0000"/>
                    </a:solidFill>
                    <a:latin typeface="Cambria Math" panose="02040503050406030204" pitchFamily="18" charset="0"/>
                  </a:rPr>
                  <a:t>p = 1/6 (want 1-p = 5/6)</a:t>
                </a:r>
                <a:r>
                  <a:rPr lang="en-US" dirty="0">
                    <a:latin typeface="Cambria Math" panose="02040503050406030204" pitchFamily="18" charset="0"/>
                  </a:rPr>
                  <a:t> </a:t>
                </a:r>
              </a:p>
              <a:p>
                <a:pPr marL="0" indent="0">
                  <a:buNone/>
                </a:pPr>
                <a:r>
                  <a:rPr lang="en-US" dirty="0">
                    <a:latin typeface="Cambria Math" panose="02040503050406030204" pitchFamily="18" charset="0"/>
                  </a:rPr>
                  <a:t>For the second? </a:t>
                </a:r>
                <a:r>
                  <a:rPr lang="en-US" dirty="0">
                    <a:solidFill>
                      <a:srgbClr val="FF0000"/>
                    </a:solidFill>
                    <a:latin typeface="Cambria Math" panose="02040503050406030204" pitchFamily="18" charset="0"/>
                  </a:rPr>
                  <a:t>p = 11/36 (want 1-p = 25/36)</a:t>
                </a:r>
                <a:endParaRPr lang="en-US" dirty="0">
                  <a:latin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B79E2571-DA50-4621-B538-0AD06AD75D6C}"/>
                  </a:ext>
                </a:extLst>
              </p:cNvPr>
              <p:cNvSpPr>
                <a:spLocks noGrp="1" noRot="1" noChangeAspect="1" noMove="1" noResize="1" noEditPoints="1" noAdjustHandles="1" noChangeArrowheads="1" noChangeShapeType="1" noTextEdit="1"/>
              </p:cNvSpPr>
              <p:nvPr>
                <p:ph idx="1"/>
              </p:nvPr>
            </p:nvSpPr>
            <p:spPr>
              <a:xfrm>
                <a:off x="1" y="994300"/>
                <a:ext cx="12192000" cy="5863700"/>
              </a:xfrm>
              <a:blipFill>
                <a:blip r:embed="rId3"/>
                <a:stretch>
                  <a:fillRect l="-1000" t="-17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A08FA246-3B68-4411-9A43-581DA60BA5F6}"/>
                  </a:ext>
                </a:extLst>
              </p:cNvPr>
              <p:cNvSpPr/>
              <p:nvPr/>
            </p:nvSpPr>
            <p:spPr>
              <a:xfrm>
                <a:off x="88776" y="1695604"/>
                <a:ext cx="11833934" cy="17333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Cambria Math" panose="02040503050406030204" pitchFamily="18" charset="0"/>
                  </a:rPr>
                  <a:t>The</a:t>
                </a:r>
                <a:r>
                  <a:rPr lang="en-US" sz="2800" dirty="0">
                    <a:solidFill>
                      <a:schemeClr val="tx1"/>
                    </a:solidFill>
                    <a:latin typeface="Cambria Math" panose="02040503050406030204" pitchFamily="18" charset="0"/>
                  </a:rPr>
                  <a:t> </a:t>
                </a:r>
                <a:r>
                  <a:rPr lang="en-US" sz="2800" b="1" dirty="0">
                    <a:solidFill>
                      <a:schemeClr val="tx1"/>
                    </a:solidFill>
                    <a:latin typeface="Cambria Math" panose="02040503050406030204" pitchFamily="18" charset="0"/>
                  </a:rPr>
                  <a:t>Darth Vader Theorem</a:t>
                </a:r>
                <a:r>
                  <a:rPr lang="en-US" sz="2800" dirty="0">
                    <a:solidFill>
                      <a:schemeClr val="tx1"/>
                    </a:solidFill>
                    <a:latin typeface="Cambria Math" panose="02040503050406030204" pitchFamily="18" charset="0"/>
                  </a:rPr>
                  <a:t>: If the probability of a success is p, then the expected number of trials until a success is 1/p. Furthermore:</a:t>
                </a:r>
              </a:p>
              <a:p>
                <a14:m>
                  <m:oMath xmlns:m="http://schemas.openxmlformats.org/officeDocument/2006/math">
                    <m:r>
                      <a:rPr lang="en-US" sz="2800" i="1" smtClean="0">
                        <a:solidFill>
                          <a:schemeClr val="tx1"/>
                        </a:solidFill>
                        <a:latin typeface="Cambria Math" panose="02040503050406030204" pitchFamily="18" charset="0"/>
                      </a:rPr>
                      <m:t>𝑆</m:t>
                    </m:r>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𝑝</m:t>
                        </m:r>
                      </m:e>
                    </m:d>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𝑝</m:t>
                    </m:r>
                    <m:r>
                      <a:rPr lang="en-US" sz="2800" i="1">
                        <a:solidFill>
                          <a:schemeClr val="tx1"/>
                        </a:solidFill>
                        <a:latin typeface="Cambria Math" panose="02040503050406030204" pitchFamily="18" charset="0"/>
                      </a:rPr>
                      <m:t>(1+2∗</m:t>
                    </m:r>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1−</m:t>
                        </m:r>
                        <m:r>
                          <a:rPr lang="en-US" sz="2800" i="1">
                            <a:solidFill>
                              <a:schemeClr val="tx1"/>
                            </a:solidFill>
                            <a:latin typeface="Cambria Math" panose="02040503050406030204" pitchFamily="18" charset="0"/>
                          </a:rPr>
                          <m:t>𝑝</m:t>
                        </m:r>
                      </m:e>
                    </m:d>
                    <m:r>
                      <a:rPr lang="en-US" sz="2800" i="1">
                        <a:solidFill>
                          <a:schemeClr val="tx1"/>
                        </a:solidFill>
                        <a:latin typeface="Cambria Math" panose="02040503050406030204" pitchFamily="18" charset="0"/>
                      </a:rPr>
                      <m:t>+3∗</m:t>
                    </m:r>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1−</m:t>
                        </m:r>
                        <m:r>
                          <a:rPr lang="en-US" sz="2800" i="1">
                            <a:solidFill>
                              <a:schemeClr val="tx1"/>
                            </a:solidFill>
                            <a:latin typeface="Cambria Math" panose="02040503050406030204" pitchFamily="18" charset="0"/>
                          </a:rPr>
                          <m:t>𝑝</m:t>
                        </m:r>
                      </m:e>
                    </m:d>
                    <m:r>
                      <a:rPr lang="en-US" sz="2800" i="1" baseline="30000">
                        <a:solidFill>
                          <a:schemeClr val="tx1"/>
                        </a:solidFill>
                        <a:latin typeface="Cambria Math" panose="02040503050406030204" pitchFamily="18" charset="0"/>
                      </a:rPr>
                      <m:t>2</m:t>
                    </m:r>
                    <m:r>
                      <a:rPr lang="en-US" sz="2800" i="1">
                        <a:solidFill>
                          <a:schemeClr val="tx1"/>
                        </a:solidFill>
                        <a:latin typeface="Cambria Math" panose="02040503050406030204" pitchFamily="18" charset="0"/>
                      </a:rPr>
                      <m:t> +4</m:t>
                    </m:r>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1−</m:t>
                        </m:r>
                        <m:r>
                          <a:rPr lang="en-US" sz="2800" i="1">
                            <a:solidFill>
                              <a:schemeClr val="tx1"/>
                            </a:solidFill>
                            <a:latin typeface="Cambria Math" panose="02040503050406030204" pitchFamily="18" charset="0"/>
                          </a:rPr>
                          <m:t>𝑝</m:t>
                        </m:r>
                      </m:e>
                    </m:d>
                    <m:r>
                      <a:rPr lang="en-US" sz="2800" i="1" baseline="30000">
                        <a:solidFill>
                          <a:schemeClr val="tx1"/>
                        </a:solidFill>
                        <a:latin typeface="Cambria Math" panose="02040503050406030204" pitchFamily="18" charset="0"/>
                      </a:rPr>
                      <m:t>3</m:t>
                    </m:r>
                    <m:r>
                      <a:rPr lang="en-US" sz="2800" i="1">
                        <a:solidFill>
                          <a:schemeClr val="tx1"/>
                        </a:solidFill>
                        <a:latin typeface="Cambria Math" panose="02040503050406030204" pitchFamily="18" charset="0"/>
                      </a:rPr>
                      <m:t>+ </m:t>
                    </m:r>
                    <m:r>
                      <a:rPr lang="en-US" sz="2800" i="1">
                        <a:solidFill>
                          <a:schemeClr val="tx1"/>
                        </a:solidFill>
                        <a:latin typeface="Cambria Math" panose="02040503050406030204" pitchFamily="18" charset="0"/>
                        <a:ea typeface="Cambria Math" panose="02040503050406030204" pitchFamily="18" charset="0"/>
                      </a:rPr>
                      <m:t>∙∙∙)</m:t>
                    </m:r>
                  </m:oMath>
                </a14:m>
                <a:r>
                  <a:rPr lang="en-US" sz="2800" dirty="0">
                    <a:solidFill>
                      <a:schemeClr val="tx1"/>
                    </a:solidFill>
                    <a:latin typeface="Cambria Math" panose="02040503050406030204" pitchFamily="18" charset="0"/>
                  </a:rPr>
                  <a:t> = 1/p.</a:t>
                </a:r>
              </a:p>
            </p:txBody>
          </p:sp>
        </mc:Choice>
        <mc:Fallback xmlns="">
          <p:sp>
            <p:nvSpPr>
              <p:cNvPr id="7" name="Rectangle: Rounded Corners 6">
                <a:extLst>
                  <a:ext uri="{FF2B5EF4-FFF2-40B4-BE49-F238E27FC236}">
                    <a16:creationId xmlns:a16="http://schemas.microsoft.com/office/drawing/2014/main" id="{A08FA246-3B68-4411-9A43-581DA60BA5F6}"/>
                  </a:ext>
                </a:extLst>
              </p:cNvPr>
              <p:cNvSpPr>
                <a:spLocks noRot="1" noChangeAspect="1" noMove="1" noResize="1" noEditPoints="1" noAdjustHandles="1" noChangeArrowheads="1" noChangeShapeType="1" noTextEdit="1"/>
              </p:cNvSpPr>
              <p:nvPr/>
            </p:nvSpPr>
            <p:spPr>
              <a:xfrm>
                <a:off x="88776" y="1695604"/>
                <a:ext cx="11833934" cy="1733396"/>
              </a:xfrm>
              <a:prstGeom prst="roundRect">
                <a:avLst/>
              </a:prstGeom>
              <a:blipFill>
                <a:blip r:embed="rId4"/>
                <a:stretch>
                  <a:fillRect l="-309"/>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E8B9821A-F7D7-4815-BC01-501A7E55776D}"/>
              </a:ext>
            </a:extLst>
          </p:cNvPr>
          <p:cNvSpPr>
            <a:spLocks noGrp="1"/>
          </p:cNvSpPr>
          <p:nvPr>
            <p:ph type="sldNum" sz="quarter" idx="12"/>
          </p:nvPr>
        </p:nvSpPr>
        <p:spPr/>
        <p:txBody>
          <a:bodyPr/>
          <a:lstStyle/>
          <a:p>
            <a:fld id="{EB480566-E5A3-49BF-82EA-4C4B115FBFF6}" type="slidenum">
              <a:rPr lang="en-US" smtClean="0"/>
              <a:t>91</a:t>
            </a:fld>
            <a:endParaRPr lang="en-US"/>
          </a:p>
        </p:txBody>
      </p:sp>
    </p:spTree>
    <p:extLst>
      <p:ext uri="{BB962C8B-B14F-4D97-AF65-F5344CB8AC3E}">
        <p14:creationId xmlns:p14="http://schemas.microsoft.com/office/powerpoint/2010/main" val="17110412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ouble Sixes Stock Illustrations – 2 Double Sixes Stock ...">
            <a:extLst>
              <a:ext uri="{FF2B5EF4-FFF2-40B4-BE49-F238E27FC236}">
                <a16:creationId xmlns:a16="http://schemas.microsoft.com/office/drawing/2014/main" id="{74A85BAF-E8DC-427E-AA75-5A201F2BA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5721" y="-5024"/>
            <a:ext cx="2267503" cy="1700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solidFill>
                  <a:srgbClr val="FF0000"/>
                </a:solidFill>
              </a:rPr>
              <a:t>The Double Sixes Game: Expected Value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a:bodyPr>
              <a:lstStyle/>
              <a:p>
                <a:pPr marL="0" indent="0">
                  <a:buNone/>
                </a:pPr>
                <a:r>
                  <a:rPr lang="en-US" dirty="0">
                    <a:latin typeface="Cambria Math" panose="02040503050406030204" pitchFamily="18" charset="0"/>
                  </a:rPr>
                  <a:t>Need the FULL strength of the Darth Vader Theorem (friendly version).</a:t>
                </a: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r>
                  <a:rPr lang="en-US" dirty="0">
                    <a:latin typeface="Cambria Math" panose="02040503050406030204" pitchFamily="18" charset="0"/>
                  </a:rPr>
                  <a:t>Notation: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𝑛</m:t>
                        </m:r>
                        <m:r>
                          <a:rPr lang="en-US" b="0" i="1" smtClean="0">
                            <a:latin typeface="Cambria Math" panose="02040503050406030204" pitchFamily="18" charset="0"/>
                          </a:rPr>
                          <m:t>=1</m:t>
                        </m:r>
                      </m:sub>
                      <m:sup>
                        <m:r>
                          <a:rPr lang="en-US" i="1" smtClean="0">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rPr>
                          <m:t>𝑎</m:t>
                        </m:r>
                        <m:r>
                          <a:rPr lang="en-US" b="0" i="1" baseline="-25000" smtClean="0">
                            <a:latin typeface="Cambria Math" panose="02040503050406030204" pitchFamily="18" charset="0"/>
                          </a:rPr>
                          <m:t>𝑛</m:t>
                        </m:r>
                      </m:e>
                    </m:nary>
                    <m:r>
                      <a:rPr lang="en-US" b="0" i="1" smtClean="0">
                        <a:latin typeface="Cambria Math" panose="02040503050406030204" pitchFamily="18" charset="0"/>
                      </a:rPr>
                      <m:t>   </m:t>
                    </m:r>
                    <m:r>
                      <a:rPr lang="en-US" b="0" i="1" smtClean="0">
                        <a:latin typeface="Cambria Math" panose="02040503050406030204" pitchFamily="18" charset="0"/>
                      </a:rPr>
                      <m:t>𝑚𝑒𝑎𝑛𝑠</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baseline="-25000"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baseline="-25000"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baseline="-25000" smtClean="0">
                        <a:latin typeface="Cambria Math" panose="02040503050406030204" pitchFamily="18" charset="0"/>
                      </a:rPr>
                      <m:t>3</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oMath>
                </a14:m>
                <a:r>
                  <a:rPr lang="en-US" dirty="0">
                    <a:latin typeface="Cambria Math" panose="02040503050406030204" pitchFamily="18" charset="0"/>
                  </a:rPr>
                  <a:t> (using a Greek Sigma for Sum)</a:t>
                </a:r>
              </a:p>
              <a:p>
                <a:pPr marL="0" indent="0">
                  <a:buNone/>
                </a:pPr>
                <a:r>
                  <a:rPr lang="en-US" dirty="0">
                    <a:latin typeface="Cambria Math" panose="02040503050406030204" pitchFamily="18" charset="0"/>
                  </a:rPr>
                  <a:t>We have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rPr>
                          <m:t>𝑛</m:t>
                        </m:r>
                        <m:d>
                          <m:dPr>
                            <m:ctrlPr>
                              <a:rPr lang="en-US" i="1">
                                <a:latin typeface="Cambria Math" panose="02040503050406030204" pitchFamily="18" charset="0"/>
                              </a:rPr>
                            </m:ctrlPr>
                          </m:dPr>
                          <m:e>
                            <m:r>
                              <m:rPr>
                                <m:nor/>
                              </m:rPr>
                              <a:rPr lang="en-US" dirty="0">
                                <a:latin typeface="Cambria Math" panose="02040503050406030204" pitchFamily="18" charset="0"/>
                              </a:rPr>
                              <m:t>(2/6)(5/6)</m:t>
                            </m:r>
                            <m:r>
                              <m:rPr>
                                <m:nor/>
                              </m:rPr>
                              <a:rPr lang="en-US" baseline="30000" dirty="0">
                                <a:latin typeface="Cambria Math" panose="02040503050406030204" pitchFamily="18" charset="0"/>
                              </a:rPr>
                              <m:t>n</m:t>
                            </m:r>
                            <m:r>
                              <m:rPr>
                                <m:nor/>
                              </m:rPr>
                              <a:rPr lang="en-US" baseline="30000" dirty="0">
                                <a:latin typeface="Cambria Math" panose="02040503050406030204" pitchFamily="18" charset="0"/>
                              </a:rPr>
                              <m:t>−1    −  (</m:t>
                            </m:r>
                            <m:r>
                              <m:rPr>
                                <m:nor/>
                              </m:rPr>
                              <a:rPr lang="en-US" b="0" i="0" dirty="0" smtClean="0">
                                <a:latin typeface="Cambria Math" panose="02040503050406030204" pitchFamily="18" charset="0"/>
                              </a:rPr>
                              <m:t>11/36)(25/36)</m:t>
                            </m:r>
                            <m:r>
                              <m:rPr>
                                <m:nor/>
                              </m:rPr>
                              <a:rPr lang="en-US" baseline="30000" dirty="0">
                                <a:latin typeface="Cambria Math" panose="02040503050406030204" pitchFamily="18" charset="0"/>
                              </a:rPr>
                              <m:t>n</m:t>
                            </m:r>
                            <m:r>
                              <m:rPr>
                                <m:nor/>
                              </m:rPr>
                              <a:rPr lang="en-US" baseline="30000" dirty="0">
                                <a:latin typeface="Cambria Math" panose="02040503050406030204" pitchFamily="18" charset="0"/>
                              </a:rPr>
                              <m:t>−1</m:t>
                            </m:r>
                          </m:e>
                        </m:d>
                      </m:e>
                    </m:nary>
                  </m:oMath>
                </a14:m>
                <a:r>
                  <a:rPr lang="en-US" dirty="0">
                    <a:latin typeface="Cambria Math" panose="02040503050406030204" pitchFamily="18" charset="0"/>
                  </a:rPr>
                  <a:t>.</a:t>
                </a:r>
              </a:p>
              <a:p>
                <a:pPr marL="0" indent="0">
                  <a:buNone/>
                </a:pPr>
                <a:r>
                  <a:rPr lang="en-US" dirty="0">
                    <a:latin typeface="Cambria Math" panose="02040503050406030204" pitchFamily="18" charset="0"/>
                  </a:rPr>
                  <a:t>Equals </a:t>
                </a:r>
                <a14:m>
                  <m:oMath xmlns:m="http://schemas.openxmlformats.org/officeDocument/2006/math">
                    <m:r>
                      <a:rPr lang="en-US" b="0" i="0"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6</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ea typeface="Cambria Math" panose="02040503050406030204" pitchFamily="18" charset="0"/>
                          </a:rPr>
                          <m:t>𝑛</m:t>
                        </m:r>
                        <m:r>
                          <m:rPr>
                            <m:nor/>
                          </m:rPr>
                          <a:rPr lang="en-US" b="0" i="0" smtClean="0">
                            <a:latin typeface="Cambria Math" panose="02040503050406030204" pitchFamily="18" charset="0"/>
                            <a:ea typeface="Cambria Math" panose="02040503050406030204" pitchFamily="18" charset="0"/>
                          </a:rPr>
                          <m:t> </m:t>
                        </m:r>
                        <m:r>
                          <m:rPr>
                            <m:nor/>
                          </m:rPr>
                          <a:rPr lang="en-US" dirty="0">
                            <a:latin typeface="Cambria Math" panose="02040503050406030204" pitchFamily="18" charset="0"/>
                          </a:rPr>
                          <m:t>(5/6)</m:t>
                        </m:r>
                        <m:r>
                          <m:rPr>
                            <m:nor/>
                          </m:rPr>
                          <a:rPr lang="en-US" baseline="30000" dirty="0">
                            <a:latin typeface="Cambria Math" panose="02040503050406030204" pitchFamily="18" charset="0"/>
                          </a:rPr>
                          <m:t>n</m:t>
                        </m:r>
                        <m:r>
                          <m:rPr>
                            <m:nor/>
                          </m:rPr>
                          <a:rPr lang="en-US" baseline="30000" dirty="0">
                            <a:latin typeface="Cambria Math" panose="02040503050406030204" pitchFamily="18" charset="0"/>
                          </a:rPr>
                          <m:t>−1</m:t>
                        </m:r>
                      </m:e>
                    </m:nary>
                  </m:oMath>
                </a14:m>
                <a:r>
                  <a:rPr lang="en-US" dirty="0">
                    <a:latin typeface="Cambria Math" panose="02040503050406030204" pitchFamily="18" charset="0"/>
                  </a:rPr>
                  <a:t>  - </a:t>
                </a:r>
                <a14:m>
                  <m:oMath xmlns:m="http://schemas.openxmlformats.org/officeDocument/2006/math">
                    <m:f>
                      <m:fPr>
                        <m:ctrlPr>
                          <a:rPr lang="en-US" i="1">
                            <a:latin typeface="Cambria Math" panose="02040503050406030204" pitchFamily="18" charset="0"/>
                          </a:rPr>
                        </m:ctrlPr>
                      </m:fPr>
                      <m:num>
                        <m:r>
                          <a:rPr lang="en-US" i="1" smtClean="0">
                            <a:latin typeface="Cambria Math" panose="02040503050406030204" pitchFamily="18" charset="0"/>
                          </a:rPr>
                          <m:t>1</m:t>
                        </m:r>
                        <m:r>
                          <a:rPr lang="en-US" b="0" i="1" smtClean="0">
                            <a:latin typeface="Cambria Math" panose="02040503050406030204" pitchFamily="18" charset="0"/>
                          </a:rPr>
                          <m:t>1</m:t>
                        </m:r>
                      </m:num>
                      <m:den>
                        <m:r>
                          <a:rPr lang="en-US" b="0" i="1" smtClean="0">
                            <a:latin typeface="Cambria Math" panose="02040503050406030204" pitchFamily="18" charset="0"/>
                          </a:rPr>
                          <m:t>3</m:t>
                        </m:r>
                        <m:r>
                          <a:rPr lang="en-US" i="1">
                            <a:latin typeface="Cambria Math" panose="02040503050406030204" pitchFamily="18" charset="0"/>
                          </a:rPr>
                          <m:t>6</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e>
                        <m:r>
                          <a:rPr lang="en-US" i="1">
                            <a:latin typeface="Cambria Math" panose="02040503050406030204" pitchFamily="18" charset="0"/>
                            <a:ea typeface="Cambria Math" panose="02040503050406030204" pitchFamily="18" charset="0"/>
                          </a:rPr>
                          <m:t>𝑛</m:t>
                        </m:r>
                        <m:r>
                          <m:rPr>
                            <m:nor/>
                          </m:rPr>
                          <a:rPr lang="en-US">
                            <a:latin typeface="Cambria Math" panose="02040503050406030204" pitchFamily="18" charset="0"/>
                            <a:ea typeface="Cambria Math" panose="02040503050406030204" pitchFamily="18" charset="0"/>
                          </a:rPr>
                          <m:t> </m:t>
                        </m:r>
                        <m:r>
                          <m:rPr>
                            <m:nor/>
                          </m:rPr>
                          <a:rPr lang="en-US" dirty="0">
                            <a:latin typeface="Cambria Math" panose="02040503050406030204" pitchFamily="18" charset="0"/>
                          </a:rPr>
                          <m:t>(</m:t>
                        </m:r>
                        <m:r>
                          <m:rPr>
                            <m:nor/>
                          </m:rPr>
                          <a:rPr lang="en-US" b="0" i="0" dirty="0" smtClean="0">
                            <a:latin typeface="Cambria Math" panose="02040503050406030204" pitchFamily="18" charset="0"/>
                          </a:rPr>
                          <m:t>2</m:t>
                        </m:r>
                        <m:r>
                          <m:rPr>
                            <m:nor/>
                          </m:rPr>
                          <a:rPr lang="en-US" dirty="0">
                            <a:latin typeface="Cambria Math" panose="02040503050406030204" pitchFamily="18" charset="0"/>
                          </a:rPr>
                          <m:t>5/</m:t>
                        </m:r>
                        <m:r>
                          <m:rPr>
                            <m:nor/>
                          </m:rPr>
                          <a:rPr lang="en-US" b="0" i="0" dirty="0" smtClean="0">
                            <a:latin typeface="Cambria Math" panose="02040503050406030204" pitchFamily="18" charset="0"/>
                          </a:rPr>
                          <m:t>3</m:t>
                        </m:r>
                        <m:r>
                          <m:rPr>
                            <m:nor/>
                          </m:rPr>
                          <a:rPr lang="en-US" dirty="0">
                            <a:latin typeface="Cambria Math" panose="02040503050406030204" pitchFamily="18" charset="0"/>
                          </a:rPr>
                          <m:t>6)</m:t>
                        </m:r>
                        <m:r>
                          <m:rPr>
                            <m:nor/>
                          </m:rPr>
                          <a:rPr lang="en-US" baseline="30000" dirty="0">
                            <a:latin typeface="Cambria Math" panose="02040503050406030204" pitchFamily="18" charset="0"/>
                          </a:rPr>
                          <m:t>n</m:t>
                        </m:r>
                        <m:r>
                          <m:rPr>
                            <m:nor/>
                          </m:rPr>
                          <a:rPr lang="en-US" baseline="30000" dirty="0">
                            <a:latin typeface="Cambria Math" panose="02040503050406030204" pitchFamily="18" charset="0"/>
                          </a:rPr>
                          <m:t>−1</m:t>
                        </m:r>
                      </m:e>
                    </m:nary>
                  </m:oMath>
                </a14:m>
                <a:r>
                  <a:rPr lang="en-US" dirty="0">
                    <a:latin typeface="Cambria Math" panose="02040503050406030204" pitchFamily="18" charset="0"/>
                  </a:rPr>
                  <a:t>.</a:t>
                </a:r>
              </a:p>
              <a:p>
                <a:pPr marL="0" indent="0">
                  <a:buNone/>
                </a:pPr>
                <a:r>
                  <a:rPr lang="en-US" dirty="0">
                    <a:latin typeface="Cambria Math" panose="02040503050406030204" pitchFamily="18" charset="0"/>
                  </a:rPr>
                  <a:t>Equals 2 </a:t>
                </a:r>
                <a:r>
                  <a:rPr lang="en-US" sz="1800" dirty="0">
                    <a:latin typeface="Cambria Math" panose="02040503050406030204" pitchFamily="18" charset="0"/>
                  </a:rPr>
                  <a:t>*</a:t>
                </a:r>
                <a:r>
                  <a:rPr lang="en-US" dirty="0">
                    <a:latin typeface="Cambria Math" panose="02040503050406030204" pitchFamily="18" charset="0"/>
                  </a:rPr>
                  <a:t>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i="1">
                            <a:latin typeface="Cambria Math" panose="02040503050406030204" pitchFamily="18" charset="0"/>
                          </a:rPr>
                          <m:t>6</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e>
                        <m:r>
                          <a:rPr lang="en-US" i="1">
                            <a:latin typeface="Cambria Math" panose="02040503050406030204" pitchFamily="18" charset="0"/>
                            <a:ea typeface="Cambria Math" panose="02040503050406030204" pitchFamily="18" charset="0"/>
                          </a:rPr>
                          <m:t>𝑛</m:t>
                        </m:r>
                        <m:r>
                          <m:rPr>
                            <m:nor/>
                          </m:rPr>
                          <a:rPr lang="en-US">
                            <a:latin typeface="Cambria Math" panose="02040503050406030204" pitchFamily="18" charset="0"/>
                            <a:ea typeface="Cambria Math" panose="02040503050406030204" pitchFamily="18" charset="0"/>
                          </a:rPr>
                          <m:t> </m:t>
                        </m:r>
                        <m:r>
                          <m:rPr>
                            <m:nor/>
                          </m:rPr>
                          <a:rPr lang="en-US" dirty="0">
                            <a:latin typeface="Cambria Math" panose="02040503050406030204" pitchFamily="18" charset="0"/>
                          </a:rPr>
                          <m:t>(</m:t>
                        </m:r>
                        <m:r>
                          <m:rPr>
                            <m:nor/>
                          </m:rPr>
                          <a:rPr lang="en-US" b="0" i="0" dirty="0" smtClean="0">
                            <a:latin typeface="Cambria Math" panose="02040503050406030204" pitchFamily="18" charset="0"/>
                          </a:rPr>
                          <m:t>1 − 1</m:t>
                        </m:r>
                        <m:r>
                          <m:rPr>
                            <m:nor/>
                          </m:rPr>
                          <a:rPr lang="en-US" dirty="0">
                            <a:latin typeface="Cambria Math" panose="02040503050406030204" pitchFamily="18" charset="0"/>
                          </a:rPr>
                          <m:t>/6)</m:t>
                        </m:r>
                        <m:r>
                          <m:rPr>
                            <m:nor/>
                          </m:rPr>
                          <a:rPr lang="en-US" baseline="30000" dirty="0">
                            <a:latin typeface="Cambria Math" panose="02040503050406030204" pitchFamily="18" charset="0"/>
                          </a:rPr>
                          <m:t>n</m:t>
                        </m:r>
                        <m:r>
                          <m:rPr>
                            <m:nor/>
                          </m:rPr>
                          <a:rPr lang="en-US" baseline="30000" dirty="0">
                            <a:latin typeface="Cambria Math" panose="02040503050406030204" pitchFamily="18" charset="0"/>
                          </a:rPr>
                          <m:t>−1</m:t>
                        </m:r>
                      </m:e>
                    </m:nary>
                  </m:oMath>
                </a14:m>
                <a:r>
                  <a:rPr lang="en-US" dirty="0">
                    <a:latin typeface="Cambria Math" panose="02040503050406030204" pitchFamily="18" charset="0"/>
                  </a:rPr>
                  <a:t>  -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11</m:t>
                        </m:r>
                      </m:num>
                      <m:den>
                        <m:r>
                          <a:rPr lang="en-US" i="1">
                            <a:latin typeface="Cambria Math" panose="02040503050406030204" pitchFamily="18" charset="0"/>
                          </a:rPr>
                          <m:t>36</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e>
                        <m:r>
                          <a:rPr lang="en-US" i="1">
                            <a:latin typeface="Cambria Math" panose="02040503050406030204" pitchFamily="18" charset="0"/>
                            <a:ea typeface="Cambria Math" panose="02040503050406030204" pitchFamily="18" charset="0"/>
                          </a:rPr>
                          <m:t>𝑛</m:t>
                        </m:r>
                        <m:r>
                          <m:rPr>
                            <m:nor/>
                          </m:rPr>
                          <a:rPr lang="en-US">
                            <a:latin typeface="Cambria Math" panose="02040503050406030204" pitchFamily="18" charset="0"/>
                            <a:ea typeface="Cambria Math" panose="02040503050406030204" pitchFamily="18" charset="0"/>
                          </a:rPr>
                          <m:t> </m:t>
                        </m:r>
                        <m:r>
                          <m:rPr>
                            <m:nor/>
                          </m:rPr>
                          <a:rPr lang="en-US" dirty="0">
                            <a:latin typeface="Cambria Math" panose="02040503050406030204" pitchFamily="18" charset="0"/>
                          </a:rPr>
                          <m:t>(</m:t>
                        </m:r>
                        <m:r>
                          <m:rPr>
                            <m:nor/>
                          </m:rPr>
                          <a:rPr lang="en-US" b="0" i="0" dirty="0" smtClean="0">
                            <a:latin typeface="Cambria Math" panose="02040503050406030204" pitchFamily="18" charset="0"/>
                          </a:rPr>
                          <m:t>1 − 11</m:t>
                        </m:r>
                        <m:r>
                          <m:rPr>
                            <m:nor/>
                          </m:rPr>
                          <a:rPr lang="en-US" dirty="0">
                            <a:latin typeface="Cambria Math" panose="02040503050406030204" pitchFamily="18" charset="0"/>
                          </a:rPr>
                          <m:t>/36)</m:t>
                        </m:r>
                        <m:r>
                          <m:rPr>
                            <m:nor/>
                          </m:rPr>
                          <a:rPr lang="en-US" baseline="30000" dirty="0">
                            <a:latin typeface="Cambria Math" panose="02040503050406030204" pitchFamily="18" charset="0"/>
                          </a:rPr>
                          <m:t>n</m:t>
                        </m:r>
                        <m:r>
                          <m:rPr>
                            <m:nor/>
                          </m:rPr>
                          <a:rPr lang="en-US" baseline="30000" dirty="0">
                            <a:latin typeface="Cambria Math" panose="02040503050406030204" pitchFamily="18" charset="0"/>
                          </a:rPr>
                          <m:t>−1</m:t>
                        </m:r>
                      </m:e>
                    </m:nary>
                  </m:oMath>
                </a14:m>
                <a:r>
                  <a:rPr lang="en-US" dirty="0">
                    <a:latin typeface="Cambria Math" panose="02040503050406030204" pitchFamily="18" charset="0"/>
                  </a:rPr>
                  <a:t>.</a:t>
                </a:r>
              </a:p>
              <a:p>
                <a:pPr marL="0" indent="0">
                  <a:buNone/>
                </a:pPr>
                <a:r>
                  <a:rPr lang="en-US" dirty="0">
                    <a:latin typeface="Cambria Math" panose="02040503050406030204" pitchFamily="18" charset="0"/>
                  </a:rPr>
                  <a:t>What is the first term? What is second?</a:t>
                </a:r>
              </a:p>
            </p:txBody>
          </p:sp>
        </mc:Choice>
        <mc:Fallback xmlns="">
          <p:sp>
            <p:nvSpPr>
              <p:cNvPr id="3" name="Content Placeholder 2">
                <a:extLst>
                  <a:ext uri="{FF2B5EF4-FFF2-40B4-BE49-F238E27FC236}">
                    <a16:creationId xmlns:a16="http://schemas.microsoft.com/office/drawing/2014/main" id="{B79E2571-DA50-4621-B538-0AD06AD75D6C}"/>
                  </a:ext>
                </a:extLst>
              </p:cNvPr>
              <p:cNvSpPr>
                <a:spLocks noGrp="1" noRot="1" noChangeAspect="1" noMove="1" noResize="1" noEditPoints="1" noAdjustHandles="1" noChangeArrowheads="1" noChangeShapeType="1" noTextEdit="1"/>
              </p:cNvSpPr>
              <p:nvPr>
                <p:ph idx="1"/>
              </p:nvPr>
            </p:nvSpPr>
            <p:spPr>
              <a:xfrm>
                <a:off x="1" y="994300"/>
                <a:ext cx="12192000" cy="5863700"/>
              </a:xfrm>
              <a:blipFill>
                <a:blip r:embed="rId3"/>
                <a:stretch>
                  <a:fillRect l="-1000" t="-17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A08FA246-3B68-4411-9A43-581DA60BA5F6}"/>
                  </a:ext>
                </a:extLst>
              </p:cNvPr>
              <p:cNvSpPr/>
              <p:nvPr/>
            </p:nvSpPr>
            <p:spPr>
              <a:xfrm>
                <a:off x="88776" y="1695604"/>
                <a:ext cx="11833934" cy="17333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Cambria Math" panose="02040503050406030204" pitchFamily="18" charset="0"/>
                  </a:rPr>
                  <a:t>The</a:t>
                </a:r>
                <a:r>
                  <a:rPr lang="en-US" sz="2800" dirty="0">
                    <a:solidFill>
                      <a:schemeClr val="tx1"/>
                    </a:solidFill>
                    <a:latin typeface="Cambria Math" panose="02040503050406030204" pitchFamily="18" charset="0"/>
                  </a:rPr>
                  <a:t> </a:t>
                </a:r>
                <a:r>
                  <a:rPr lang="en-US" sz="2800" b="1" dirty="0">
                    <a:solidFill>
                      <a:schemeClr val="tx1"/>
                    </a:solidFill>
                    <a:latin typeface="Cambria Math" panose="02040503050406030204" pitchFamily="18" charset="0"/>
                  </a:rPr>
                  <a:t>Darth Vader Theorem</a:t>
                </a:r>
                <a:r>
                  <a:rPr lang="en-US" sz="2800" dirty="0">
                    <a:solidFill>
                      <a:schemeClr val="tx1"/>
                    </a:solidFill>
                    <a:latin typeface="Cambria Math" panose="02040503050406030204" pitchFamily="18" charset="0"/>
                  </a:rPr>
                  <a:t>: If the probability of a success is p, then the expected number of trials until a success is 1/p. Furthermore:</a:t>
                </a:r>
              </a:p>
              <a:p>
                <a14:m>
                  <m:oMath xmlns:m="http://schemas.openxmlformats.org/officeDocument/2006/math">
                    <m:r>
                      <a:rPr lang="en-US" sz="2800" i="1" smtClean="0">
                        <a:solidFill>
                          <a:schemeClr val="tx1"/>
                        </a:solidFill>
                        <a:latin typeface="Cambria Math" panose="02040503050406030204" pitchFamily="18" charset="0"/>
                      </a:rPr>
                      <m:t>𝑆</m:t>
                    </m:r>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𝑝</m:t>
                        </m:r>
                      </m:e>
                    </m:d>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𝑝</m:t>
                    </m:r>
                    <m:r>
                      <a:rPr lang="en-US" sz="2800" i="1">
                        <a:solidFill>
                          <a:schemeClr val="tx1"/>
                        </a:solidFill>
                        <a:latin typeface="Cambria Math" panose="02040503050406030204" pitchFamily="18" charset="0"/>
                      </a:rPr>
                      <m:t>(1+2∗</m:t>
                    </m:r>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1−</m:t>
                        </m:r>
                        <m:r>
                          <a:rPr lang="en-US" sz="2800" i="1">
                            <a:solidFill>
                              <a:schemeClr val="tx1"/>
                            </a:solidFill>
                            <a:latin typeface="Cambria Math" panose="02040503050406030204" pitchFamily="18" charset="0"/>
                          </a:rPr>
                          <m:t>𝑝</m:t>
                        </m:r>
                      </m:e>
                    </m:d>
                    <m:r>
                      <a:rPr lang="en-US" sz="2800" i="1">
                        <a:solidFill>
                          <a:schemeClr val="tx1"/>
                        </a:solidFill>
                        <a:latin typeface="Cambria Math" panose="02040503050406030204" pitchFamily="18" charset="0"/>
                      </a:rPr>
                      <m:t>+3∗</m:t>
                    </m:r>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1−</m:t>
                        </m:r>
                        <m:r>
                          <a:rPr lang="en-US" sz="2800" i="1">
                            <a:solidFill>
                              <a:schemeClr val="tx1"/>
                            </a:solidFill>
                            <a:latin typeface="Cambria Math" panose="02040503050406030204" pitchFamily="18" charset="0"/>
                          </a:rPr>
                          <m:t>𝑝</m:t>
                        </m:r>
                      </m:e>
                    </m:d>
                    <m:r>
                      <a:rPr lang="en-US" sz="2800" i="1" baseline="30000">
                        <a:solidFill>
                          <a:schemeClr val="tx1"/>
                        </a:solidFill>
                        <a:latin typeface="Cambria Math" panose="02040503050406030204" pitchFamily="18" charset="0"/>
                      </a:rPr>
                      <m:t>2</m:t>
                    </m:r>
                    <m:r>
                      <a:rPr lang="en-US" sz="2800" i="1">
                        <a:solidFill>
                          <a:schemeClr val="tx1"/>
                        </a:solidFill>
                        <a:latin typeface="Cambria Math" panose="02040503050406030204" pitchFamily="18" charset="0"/>
                      </a:rPr>
                      <m:t> +4</m:t>
                    </m:r>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1−</m:t>
                        </m:r>
                        <m:r>
                          <a:rPr lang="en-US" sz="2800" i="1">
                            <a:solidFill>
                              <a:schemeClr val="tx1"/>
                            </a:solidFill>
                            <a:latin typeface="Cambria Math" panose="02040503050406030204" pitchFamily="18" charset="0"/>
                          </a:rPr>
                          <m:t>𝑝</m:t>
                        </m:r>
                      </m:e>
                    </m:d>
                    <m:r>
                      <a:rPr lang="en-US" sz="2800" i="1" baseline="30000">
                        <a:solidFill>
                          <a:schemeClr val="tx1"/>
                        </a:solidFill>
                        <a:latin typeface="Cambria Math" panose="02040503050406030204" pitchFamily="18" charset="0"/>
                      </a:rPr>
                      <m:t>3</m:t>
                    </m:r>
                    <m:r>
                      <a:rPr lang="en-US" sz="2800" i="1">
                        <a:solidFill>
                          <a:schemeClr val="tx1"/>
                        </a:solidFill>
                        <a:latin typeface="Cambria Math" panose="02040503050406030204" pitchFamily="18" charset="0"/>
                      </a:rPr>
                      <m:t>+ </m:t>
                    </m:r>
                    <m:r>
                      <a:rPr lang="en-US" sz="2800" i="1">
                        <a:solidFill>
                          <a:schemeClr val="tx1"/>
                        </a:solidFill>
                        <a:latin typeface="Cambria Math" panose="02040503050406030204" pitchFamily="18" charset="0"/>
                        <a:ea typeface="Cambria Math" panose="02040503050406030204" pitchFamily="18" charset="0"/>
                      </a:rPr>
                      <m:t>∙∙∙)</m:t>
                    </m:r>
                  </m:oMath>
                </a14:m>
                <a:r>
                  <a:rPr lang="en-US" sz="2800" dirty="0">
                    <a:solidFill>
                      <a:schemeClr val="tx1"/>
                    </a:solidFill>
                    <a:latin typeface="Cambria Math" panose="02040503050406030204" pitchFamily="18" charset="0"/>
                  </a:rPr>
                  <a:t> = 1/p.</a:t>
                </a:r>
              </a:p>
            </p:txBody>
          </p:sp>
        </mc:Choice>
        <mc:Fallback xmlns="">
          <p:sp>
            <p:nvSpPr>
              <p:cNvPr id="7" name="Rectangle: Rounded Corners 6">
                <a:extLst>
                  <a:ext uri="{FF2B5EF4-FFF2-40B4-BE49-F238E27FC236}">
                    <a16:creationId xmlns:a16="http://schemas.microsoft.com/office/drawing/2014/main" id="{A08FA246-3B68-4411-9A43-581DA60BA5F6}"/>
                  </a:ext>
                </a:extLst>
              </p:cNvPr>
              <p:cNvSpPr>
                <a:spLocks noRot="1" noChangeAspect="1" noMove="1" noResize="1" noEditPoints="1" noAdjustHandles="1" noChangeArrowheads="1" noChangeShapeType="1" noTextEdit="1"/>
              </p:cNvSpPr>
              <p:nvPr/>
            </p:nvSpPr>
            <p:spPr>
              <a:xfrm>
                <a:off x="88776" y="1695604"/>
                <a:ext cx="11833934" cy="1733396"/>
              </a:xfrm>
              <a:prstGeom prst="roundRect">
                <a:avLst/>
              </a:prstGeom>
              <a:blipFill>
                <a:blip r:embed="rId4"/>
                <a:stretch>
                  <a:fillRect l="-309"/>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5E489C76-D339-46F3-968C-A95CF01680CE}"/>
              </a:ext>
            </a:extLst>
          </p:cNvPr>
          <p:cNvPicPr>
            <a:picLocks noChangeAspect="1"/>
          </p:cNvPicPr>
          <p:nvPr/>
        </p:nvPicPr>
        <p:blipFill>
          <a:blip r:embed="rId5"/>
          <a:stretch>
            <a:fillRect/>
          </a:stretch>
        </p:blipFill>
        <p:spPr>
          <a:xfrm>
            <a:off x="6356412" y="5863700"/>
            <a:ext cx="4698922" cy="789042"/>
          </a:xfrm>
          <a:prstGeom prst="rect">
            <a:avLst/>
          </a:prstGeom>
        </p:spPr>
      </p:pic>
      <p:sp>
        <p:nvSpPr>
          <p:cNvPr id="5" name="Slide Number Placeholder 4">
            <a:extLst>
              <a:ext uri="{FF2B5EF4-FFF2-40B4-BE49-F238E27FC236}">
                <a16:creationId xmlns:a16="http://schemas.microsoft.com/office/drawing/2014/main" id="{D4A2E576-1D20-44D5-820C-F0444C3946EA}"/>
              </a:ext>
            </a:extLst>
          </p:cNvPr>
          <p:cNvSpPr>
            <a:spLocks noGrp="1"/>
          </p:cNvSpPr>
          <p:nvPr>
            <p:ph type="sldNum" sz="quarter" idx="12"/>
          </p:nvPr>
        </p:nvSpPr>
        <p:spPr/>
        <p:txBody>
          <a:bodyPr/>
          <a:lstStyle/>
          <a:p>
            <a:fld id="{EB480566-E5A3-49BF-82EA-4C4B115FBFF6}" type="slidenum">
              <a:rPr lang="en-US" smtClean="0"/>
              <a:t>92</a:t>
            </a:fld>
            <a:endParaRPr lang="en-US"/>
          </a:p>
        </p:txBody>
      </p:sp>
    </p:spTree>
    <p:extLst>
      <p:ext uri="{BB962C8B-B14F-4D97-AF65-F5344CB8AC3E}">
        <p14:creationId xmlns:p14="http://schemas.microsoft.com/office/powerpoint/2010/main" val="29437522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ouble Sixes Stock Illustrations – 2 Double Sixes Stock ...">
            <a:extLst>
              <a:ext uri="{FF2B5EF4-FFF2-40B4-BE49-F238E27FC236}">
                <a16:creationId xmlns:a16="http://schemas.microsoft.com/office/drawing/2014/main" id="{74A85BAF-E8DC-427E-AA75-5A201F2BA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5721" y="-5024"/>
            <a:ext cx="2267503" cy="1700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solidFill>
                  <a:srgbClr val="FF0000"/>
                </a:solidFill>
              </a:rPr>
              <a:t>The Double Sixes Game: Expected Value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a:bodyPr>
              <a:lstStyle/>
              <a:p>
                <a:pPr marL="0" indent="0">
                  <a:buNone/>
                </a:pPr>
                <a:r>
                  <a:rPr lang="en-US" dirty="0">
                    <a:latin typeface="Cambria Math" panose="02040503050406030204" pitchFamily="18" charset="0"/>
                  </a:rPr>
                  <a:t>Need the FULL strength of the Darth Vader Theorem (friendly version).</a:t>
                </a: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r>
                  <a:rPr lang="en-US" dirty="0">
                    <a:latin typeface="Cambria Math" panose="02040503050406030204" pitchFamily="18" charset="0"/>
                  </a:rPr>
                  <a:t>Notation: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𝑛</m:t>
                        </m:r>
                        <m:r>
                          <a:rPr lang="en-US" b="0" i="1" smtClean="0">
                            <a:latin typeface="Cambria Math" panose="02040503050406030204" pitchFamily="18" charset="0"/>
                          </a:rPr>
                          <m:t>=1</m:t>
                        </m:r>
                      </m:sub>
                      <m:sup>
                        <m:r>
                          <a:rPr lang="en-US" i="1" smtClean="0">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rPr>
                          <m:t>𝑎</m:t>
                        </m:r>
                        <m:r>
                          <a:rPr lang="en-US" b="0" i="1" baseline="-25000" smtClean="0">
                            <a:latin typeface="Cambria Math" panose="02040503050406030204" pitchFamily="18" charset="0"/>
                          </a:rPr>
                          <m:t>𝑛</m:t>
                        </m:r>
                      </m:e>
                    </m:nary>
                    <m:r>
                      <a:rPr lang="en-US" b="0" i="1" smtClean="0">
                        <a:latin typeface="Cambria Math" panose="02040503050406030204" pitchFamily="18" charset="0"/>
                      </a:rPr>
                      <m:t>   </m:t>
                    </m:r>
                    <m:r>
                      <a:rPr lang="en-US" b="0" i="1" smtClean="0">
                        <a:latin typeface="Cambria Math" panose="02040503050406030204" pitchFamily="18" charset="0"/>
                      </a:rPr>
                      <m:t>𝑚𝑒𝑎𝑛𝑠</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baseline="-25000"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baseline="-25000"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baseline="-25000" smtClean="0">
                        <a:latin typeface="Cambria Math" panose="02040503050406030204" pitchFamily="18" charset="0"/>
                      </a:rPr>
                      <m:t>3</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oMath>
                </a14:m>
                <a:r>
                  <a:rPr lang="en-US" dirty="0">
                    <a:latin typeface="Cambria Math" panose="02040503050406030204" pitchFamily="18" charset="0"/>
                  </a:rPr>
                  <a:t> (using a Greek Sigma for Sum)</a:t>
                </a:r>
              </a:p>
              <a:p>
                <a:pPr marL="0" indent="0">
                  <a:buNone/>
                </a:pPr>
                <a:r>
                  <a:rPr lang="en-US" dirty="0">
                    <a:latin typeface="Cambria Math" panose="02040503050406030204" pitchFamily="18" charset="0"/>
                  </a:rPr>
                  <a:t>We have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rPr>
                          <m:t>𝑛</m:t>
                        </m:r>
                        <m:d>
                          <m:dPr>
                            <m:ctrlPr>
                              <a:rPr lang="en-US" i="1">
                                <a:latin typeface="Cambria Math" panose="02040503050406030204" pitchFamily="18" charset="0"/>
                              </a:rPr>
                            </m:ctrlPr>
                          </m:dPr>
                          <m:e>
                            <m:r>
                              <m:rPr>
                                <m:nor/>
                              </m:rPr>
                              <a:rPr lang="en-US" dirty="0">
                                <a:latin typeface="Cambria Math" panose="02040503050406030204" pitchFamily="18" charset="0"/>
                              </a:rPr>
                              <m:t>(2/6)(5/6)</m:t>
                            </m:r>
                            <m:r>
                              <m:rPr>
                                <m:nor/>
                              </m:rPr>
                              <a:rPr lang="en-US" baseline="30000" dirty="0">
                                <a:latin typeface="Cambria Math" panose="02040503050406030204" pitchFamily="18" charset="0"/>
                              </a:rPr>
                              <m:t>n</m:t>
                            </m:r>
                            <m:r>
                              <m:rPr>
                                <m:nor/>
                              </m:rPr>
                              <a:rPr lang="en-US" baseline="30000" dirty="0">
                                <a:latin typeface="Cambria Math" panose="02040503050406030204" pitchFamily="18" charset="0"/>
                              </a:rPr>
                              <m:t>−1  − (11/</m:t>
                            </m:r>
                            <m:r>
                              <m:rPr>
                                <m:nor/>
                              </m:rPr>
                              <a:rPr lang="en-US" dirty="0">
                                <a:latin typeface="Cambria Math" panose="02040503050406030204" pitchFamily="18" charset="0"/>
                              </a:rPr>
                              <m:t>36)(25/36)</m:t>
                            </m:r>
                            <m:r>
                              <m:rPr>
                                <m:nor/>
                              </m:rPr>
                              <a:rPr lang="en-US" baseline="30000" dirty="0">
                                <a:latin typeface="Cambria Math" panose="02040503050406030204" pitchFamily="18" charset="0"/>
                              </a:rPr>
                              <m:t>n</m:t>
                            </m:r>
                            <m:r>
                              <m:rPr>
                                <m:nor/>
                              </m:rPr>
                              <a:rPr lang="en-US" baseline="30000" dirty="0">
                                <a:latin typeface="Cambria Math" panose="02040503050406030204" pitchFamily="18" charset="0"/>
                              </a:rPr>
                              <m:t>−1</m:t>
                            </m:r>
                          </m:e>
                        </m:d>
                      </m:e>
                    </m:nary>
                  </m:oMath>
                </a14:m>
                <a:r>
                  <a:rPr lang="en-US" dirty="0">
                    <a:latin typeface="Cambria Math" panose="02040503050406030204" pitchFamily="18" charset="0"/>
                  </a:rPr>
                  <a:t>.</a:t>
                </a:r>
              </a:p>
              <a:p>
                <a:pPr marL="0" indent="0">
                  <a:buNone/>
                </a:pPr>
                <a:r>
                  <a:rPr lang="en-US" dirty="0">
                    <a:latin typeface="Cambria Math" panose="02040503050406030204" pitchFamily="18" charset="0"/>
                  </a:rPr>
                  <a:t>Equals </a:t>
                </a:r>
                <a14:m>
                  <m:oMath xmlns:m="http://schemas.openxmlformats.org/officeDocument/2006/math">
                    <m:r>
                      <a:rPr lang="en-US" b="0" i="0"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6</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ea typeface="Cambria Math" panose="02040503050406030204" pitchFamily="18" charset="0"/>
                          </a:rPr>
                          <m:t>𝑛</m:t>
                        </m:r>
                        <m:r>
                          <m:rPr>
                            <m:nor/>
                          </m:rPr>
                          <a:rPr lang="en-US" b="0" i="0" smtClean="0">
                            <a:latin typeface="Cambria Math" panose="02040503050406030204" pitchFamily="18" charset="0"/>
                            <a:ea typeface="Cambria Math" panose="02040503050406030204" pitchFamily="18" charset="0"/>
                          </a:rPr>
                          <m:t> </m:t>
                        </m:r>
                        <m:r>
                          <m:rPr>
                            <m:nor/>
                          </m:rPr>
                          <a:rPr lang="en-US" dirty="0">
                            <a:latin typeface="Cambria Math" panose="02040503050406030204" pitchFamily="18" charset="0"/>
                          </a:rPr>
                          <m:t>(5/6)</m:t>
                        </m:r>
                        <m:r>
                          <m:rPr>
                            <m:nor/>
                          </m:rPr>
                          <a:rPr lang="en-US" baseline="30000" dirty="0">
                            <a:latin typeface="Cambria Math" panose="02040503050406030204" pitchFamily="18" charset="0"/>
                          </a:rPr>
                          <m:t>n</m:t>
                        </m:r>
                        <m:r>
                          <m:rPr>
                            <m:nor/>
                          </m:rPr>
                          <a:rPr lang="en-US" baseline="30000" dirty="0">
                            <a:latin typeface="Cambria Math" panose="02040503050406030204" pitchFamily="18" charset="0"/>
                          </a:rPr>
                          <m:t>−1</m:t>
                        </m:r>
                      </m:e>
                    </m:nary>
                  </m:oMath>
                </a14:m>
                <a:r>
                  <a:rPr lang="en-US" dirty="0">
                    <a:latin typeface="Cambria Math" panose="02040503050406030204" pitchFamily="18" charset="0"/>
                  </a:rPr>
                  <a:t>  - </a:t>
                </a:r>
                <a14:m>
                  <m:oMath xmlns:m="http://schemas.openxmlformats.org/officeDocument/2006/math">
                    <m:f>
                      <m:fPr>
                        <m:ctrlPr>
                          <a:rPr lang="en-US" i="1">
                            <a:latin typeface="Cambria Math" panose="02040503050406030204" pitchFamily="18" charset="0"/>
                          </a:rPr>
                        </m:ctrlPr>
                      </m:fPr>
                      <m:num>
                        <m:r>
                          <a:rPr lang="en-US" i="1" smtClean="0">
                            <a:latin typeface="Cambria Math" panose="02040503050406030204" pitchFamily="18" charset="0"/>
                          </a:rPr>
                          <m:t>1</m:t>
                        </m:r>
                        <m:r>
                          <a:rPr lang="en-US" b="0" i="1" smtClean="0">
                            <a:latin typeface="Cambria Math" panose="02040503050406030204" pitchFamily="18" charset="0"/>
                          </a:rPr>
                          <m:t>1</m:t>
                        </m:r>
                      </m:num>
                      <m:den>
                        <m:r>
                          <a:rPr lang="en-US" b="0" i="1" smtClean="0">
                            <a:latin typeface="Cambria Math" panose="02040503050406030204" pitchFamily="18" charset="0"/>
                          </a:rPr>
                          <m:t>3</m:t>
                        </m:r>
                        <m:r>
                          <a:rPr lang="en-US" i="1">
                            <a:latin typeface="Cambria Math" panose="02040503050406030204" pitchFamily="18" charset="0"/>
                          </a:rPr>
                          <m:t>6</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e>
                        <m:r>
                          <a:rPr lang="en-US" i="1">
                            <a:latin typeface="Cambria Math" panose="02040503050406030204" pitchFamily="18" charset="0"/>
                            <a:ea typeface="Cambria Math" panose="02040503050406030204" pitchFamily="18" charset="0"/>
                          </a:rPr>
                          <m:t>𝑛</m:t>
                        </m:r>
                        <m:r>
                          <m:rPr>
                            <m:nor/>
                          </m:rPr>
                          <a:rPr lang="en-US">
                            <a:latin typeface="Cambria Math" panose="02040503050406030204" pitchFamily="18" charset="0"/>
                            <a:ea typeface="Cambria Math" panose="02040503050406030204" pitchFamily="18" charset="0"/>
                          </a:rPr>
                          <m:t> </m:t>
                        </m:r>
                        <m:r>
                          <m:rPr>
                            <m:nor/>
                          </m:rPr>
                          <a:rPr lang="en-US" dirty="0">
                            <a:latin typeface="Cambria Math" panose="02040503050406030204" pitchFamily="18" charset="0"/>
                          </a:rPr>
                          <m:t>(</m:t>
                        </m:r>
                        <m:r>
                          <m:rPr>
                            <m:nor/>
                          </m:rPr>
                          <a:rPr lang="en-US" b="0" i="0" dirty="0" smtClean="0">
                            <a:latin typeface="Cambria Math" panose="02040503050406030204" pitchFamily="18" charset="0"/>
                          </a:rPr>
                          <m:t>2</m:t>
                        </m:r>
                        <m:r>
                          <m:rPr>
                            <m:nor/>
                          </m:rPr>
                          <a:rPr lang="en-US" dirty="0">
                            <a:latin typeface="Cambria Math" panose="02040503050406030204" pitchFamily="18" charset="0"/>
                          </a:rPr>
                          <m:t>5/</m:t>
                        </m:r>
                        <m:r>
                          <m:rPr>
                            <m:nor/>
                          </m:rPr>
                          <a:rPr lang="en-US" b="0" i="0" dirty="0" smtClean="0">
                            <a:latin typeface="Cambria Math" panose="02040503050406030204" pitchFamily="18" charset="0"/>
                          </a:rPr>
                          <m:t>3</m:t>
                        </m:r>
                        <m:r>
                          <m:rPr>
                            <m:nor/>
                          </m:rPr>
                          <a:rPr lang="en-US" dirty="0">
                            <a:latin typeface="Cambria Math" panose="02040503050406030204" pitchFamily="18" charset="0"/>
                          </a:rPr>
                          <m:t>6)</m:t>
                        </m:r>
                        <m:r>
                          <m:rPr>
                            <m:nor/>
                          </m:rPr>
                          <a:rPr lang="en-US" baseline="30000" dirty="0">
                            <a:latin typeface="Cambria Math" panose="02040503050406030204" pitchFamily="18" charset="0"/>
                          </a:rPr>
                          <m:t>n</m:t>
                        </m:r>
                        <m:r>
                          <m:rPr>
                            <m:nor/>
                          </m:rPr>
                          <a:rPr lang="en-US" baseline="30000" dirty="0">
                            <a:latin typeface="Cambria Math" panose="02040503050406030204" pitchFamily="18" charset="0"/>
                          </a:rPr>
                          <m:t>−1</m:t>
                        </m:r>
                      </m:e>
                    </m:nary>
                  </m:oMath>
                </a14:m>
                <a:r>
                  <a:rPr lang="en-US" dirty="0">
                    <a:latin typeface="Cambria Math" panose="02040503050406030204" pitchFamily="18" charset="0"/>
                  </a:rPr>
                  <a:t>.</a:t>
                </a:r>
              </a:p>
              <a:p>
                <a:pPr marL="0" indent="0">
                  <a:buNone/>
                </a:pPr>
                <a:r>
                  <a:rPr lang="en-US" dirty="0">
                    <a:latin typeface="Cambria Math" panose="02040503050406030204" pitchFamily="18" charset="0"/>
                  </a:rPr>
                  <a:t>Equals 2 </a:t>
                </a:r>
                <a:r>
                  <a:rPr lang="en-US" sz="1800" dirty="0">
                    <a:latin typeface="Cambria Math" panose="02040503050406030204" pitchFamily="18" charset="0"/>
                  </a:rPr>
                  <a:t>*</a:t>
                </a:r>
                <a:r>
                  <a:rPr lang="en-US" dirty="0">
                    <a:latin typeface="Cambria Math" panose="02040503050406030204" pitchFamily="18" charset="0"/>
                  </a:rPr>
                  <a:t>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i="1">
                            <a:latin typeface="Cambria Math" panose="02040503050406030204" pitchFamily="18" charset="0"/>
                          </a:rPr>
                          <m:t>6</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e>
                        <m:r>
                          <a:rPr lang="en-US" i="1">
                            <a:latin typeface="Cambria Math" panose="02040503050406030204" pitchFamily="18" charset="0"/>
                            <a:ea typeface="Cambria Math" panose="02040503050406030204" pitchFamily="18" charset="0"/>
                          </a:rPr>
                          <m:t>𝑛</m:t>
                        </m:r>
                        <m:r>
                          <m:rPr>
                            <m:nor/>
                          </m:rPr>
                          <a:rPr lang="en-US">
                            <a:latin typeface="Cambria Math" panose="02040503050406030204" pitchFamily="18" charset="0"/>
                            <a:ea typeface="Cambria Math" panose="02040503050406030204" pitchFamily="18" charset="0"/>
                          </a:rPr>
                          <m:t> </m:t>
                        </m:r>
                        <m:r>
                          <m:rPr>
                            <m:nor/>
                          </m:rPr>
                          <a:rPr lang="en-US" dirty="0">
                            <a:latin typeface="Cambria Math" panose="02040503050406030204" pitchFamily="18" charset="0"/>
                          </a:rPr>
                          <m:t>(</m:t>
                        </m:r>
                        <m:r>
                          <m:rPr>
                            <m:nor/>
                          </m:rPr>
                          <a:rPr lang="en-US" b="0" i="0" dirty="0" smtClean="0">
                            <a:latin typeface="Cambria Math" panose="02040503050406030204" pitchFamily="18" charset="0"/>
                          </a:rPr>
                          <m:t>1 − 1</m:t>
                        </m:r>
                        <m:r>
                          <m:rPr>
                            <m:nor/>
                          </m:rPr>
                          <a:rPr lang="en-US" dirty="0">
                            <a:latin typeface="Cambria Math" panose="02040503050406030204" pitchFamily="18" charset="0"/>
                          </a:rPr>
                          <m:t>/6)</m:t>
                        </m:r>
                        <m:r>
                          <m:rPr>
                            <m:nor/>
                          </m:rPr>
                          <a:rPr lang="en-US" baseline="30000" dirty="0">
                            <a:latin typeface="Cambria Math" panose="02040503050406030204" pitchFamily="18" charset="0"/>
                          </a:rPr>
                          <m:t>n</m:t>
                        </m:r>
                        <m:r>
                          <m:rPr>
                            <m:nor/>
                          </m:rPr>
                          <a:rPr lang="en-US" baseline="30000" dirty="0">
                            <a:latin typeface="Cambria Math" panose="02040503050406030204" pitchFamily="18" charset="0"/>
                          </a:rPr>
                          <m:t>−1</m:t>
                        </m:r>
                      </m:e>
                    </m:nary>
                  </m:oMath>
                </a14:m>
                <a:r>
                  <a:rPr lang="en-US" dirty="0">
                    <a:latin typeface="Cambria Math" panose="02040503050406030204" pitchFamily="18" charset="0"/>
                  </a:rPr>
                  <a:t>  -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11</m:t>
                        </m:r>
                      </m:num>
                      <m:den>
                        <m:r>
                          <a:rPr lang="en-US" i="1">
                            <a:latin typeface="Cambria Math" panose="02040503050406030204" pitchFamily="18" charset="0"/>
                          </a:rPr>
                          <m:t>36</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e>
                        <m:r>
                          <a:rPr lang="en-US" i="1">
                            <a:latin typeface="Cambria Math" panose="02040503050406030204" pitchFamily="18" charset="0"/>
                            <a:ea typeface="Cambria Math" panose="02040503050406030204" pitchFamily="18" charset="0"/>
                          </a:rPr>
                          <m:t>𝑛</m:t>
                        </m:r>
                        <m:r>
                          <m:rPr>
                            <m:nor/>
                          </m:rPr>
                          <a:rPr lang="en-US">
                            <a:latin typeface="Cambria Math" panose="02040503050406030204" pitchFamily="18" charset="0"/>
                            <a:ea typeface="Cambria Math" panose="02040503050406030204" pitchFamily="18" charset="0"/>
                          </a:rPr>
                          <m:t> </m:t>
                        </m:r>
                        <m:r>
                          <m:rPr>
                            <m:nor/>
                          </m:rPr>
                          <a:rPr lang="en-US" dirty="0">
                            <a:latin typeface="Cambria Math" panose="02040503050406030204" pitchFamily="18" charset="0"/>
                          </a:rPr>
                          <m:t>(</m:t>
                        </m:r>
                        <m:r>
                          <m:rPr>
                            <m:nor/>
                          </m:rPr>
                          <a:rPr lang="en-US" b="0" i="0" dirty="0" smtClean="0">
                            <a:latin typeface="Cambria Math" panose="02040503050406030204" pitchFamily="18" charset="0"/>
                          </a:rPr>
                          <m:t>1 − 11</m:t>
                        </m:r>
                        <m:r>
                          <m:rPr>
                            <m:nor/>
                          </m:rPr>
                          <a:rPr lang="en-US" dirty="0">
                            <a:latin typeface="Cambria Math" panose="02040503050406030204" pitchFamily="18" charset="0"/>
                          </a:rPr>
                          <m:t>/36)</m:t>
                        </m:r>
                        <m:r>
                          <m:rPr>
                            <m:nor/>
                          </m:rPr>
                          <a:rPr lang="en-US" baseline="30000" dirty="0">
                            <a:latin typeface="Cambria Math" panose="02040503050406030204" pitchFamily="18" charset="0"/>
                          </a:rPr>
                          <m:t>n</m:t>
                        </m:r>
                        <m:r>
                          <m:rPr>
                            <m:nor/>
                          </m:rPr>
                          <a:rPr lang="en-US" baseline="30000" dirty="0">
                            <a:latin typeface="Cambria Math" panose="02040503050406030204" pitchFamily="18" charset="0"/>
                          </a:rPr>
                          <m:t>−1</m:t>
                        </m:r>
                      </m:e>
                    </m:nary>
                  </m:oMath>
                </a14:m>
                <a:r>
                  <a:rPr lang="en-US" dirty="0">
                    <a:latin typeface="Cambria Math" panose="02040503050406030204" pitchFamily="18" charset="0"/>
                  </a:rPr>
                  <a:t>.</a:t>
                </a:r>
              </a:p>
              <a:p>
                <a:pPr marL="0" indent="0">
                  <a:buNone/>
                </a:pPr>
                <a:r>
                  <a:rPr lang="en-US" dirty="0">
                    <a:latin typeface="Cambria Math" panose="02040503050406030204" pitchFamily="18" charset="0"/>
                  </a:rPr>
                  <a:t>What is the first term? </a:t>
                </a:r>
                <a:r>
                  <a:rPr lang="en-US" dirty="0">
                    <a:solidFill>
                      <a:srgbClr val="FF0000"/>
                    </a:solidFill>
                    <a:latin typeface="Cambria Math" panose="02040503050406030204" pitchFamily="18" charset="0"/>
                  </a:rPr>
                  <a:t>2 </a:t>
                </a:r>
                <a14:m>
                  <m:oMath xmlns:m="http://schemas.openxmlformats.org/officeDocument/2006/math">
                    <m:r>
                      <a:rPr lang="en-US" b="0" i="0" smtClean="0">
                        <a:solidFill>
                          <a:srgbClr val="FF0000"/>
                        </a:solidFill>
                        <a:latin typeface="Cambria Math" panose="02040503050406030204" pitchFamily="18" charset="0"/>
                      </a:rPr>
                      <m:t>∗</m:t>
                    </m:r>
                    <m:f>
                      <m:fPr>
                        <m:ctrlPr>
                          <a:rPr lang="en-US"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1</m:t>
                        </m:r>
                      </m:num>
                      <m:den>
                        <m:r>
                          <a:rPr lang="en-US" b="0" i="1" smtClean="0">
                            <a:solidFill>
                              <a:srgbClr val="FF0000"/>
                            </a:solidFill>
                            <a:latin typeface="Cambria Math" panose="02040503050406030204" pitchFamily="18" charset="0"/>
                          </a:rPr>
                          <m:t>1/6</m:t>
                        </m:r>
                      </m:den>
                    </m:f>
                  </m:oMath>
                </a14:m>
                <a:r>
                  <a:rPr lang="en-US" dirty="0">
                    <a:latin typeface="Cambria Math" panose="02040503050406030204" pitchFamily="18" charset="0"/>
                  </a:rPr>
                  <a:t>  What is second? </a:t>
                </a:r>
                <a14:m>
                  <m:oMath xmlns:m="http://schemas.openxmlformats.org/officeDocument/2006/math">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r>
                          <a:rPr lang="en-US" i="1">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3</m:t>
                        </m:r>
                        <m:r>
                          <a:rPr lang="en-US" i="1">
                            <a:solidFill>
                              <a:srgbClr val="FF0000"/>
                            </a:solidFill>
                            <a:latin typeface="Cambria Math" panose="02040503050406030204" pitchFamily="18" charset="0"/>
                          </a:rPr>
                          <m:t>6</m:t>
                        </m:r>
                      </m:den>
                    </m:f>
                  </m:oMath>
                </a14:m>
                <a:r>
                  <a:rPr lang="en-US" dirty="0">
                    <a:latin typeface="Cambria Math" panose="02040503050406030204" pitchFamily="18" charset="0"/>
                  </a:rPr>
                  <a:t> . Answer is …. </a:t>
                </a:r>
              </a:p>
            </p:txBody>
          </p:sp>
        </mc:Choice>
        <mc:Fallback xmlns="">
          <p:sp>
            <p:nvSpPr>
              <p:cNvPr id="3" name="Content Placeholder 2">
                <a:extLst>
                  <a:ext uri="{FF2B5EF4-FFF2-40B4-BE49-F238E27FC236}">
                    <a16:creationId xmlns:a16="http://schemas.microsoft.com/office/drawing/2014/main" id="{B79E2571-DA50-4621-B538-0AD06AD75D6C}"/>
                  </a:ext>
                </a:extLst>
              </p:cNvPr>
              <p:cNvSpPr>
                <a:spLocks noGrp="1" noRot="1" noChangeAspect="1" noMove="1" noResize="1" noEditPoints="1" noAdjustHandles="1" noChangeArrowheads="1" noChangeShapeType="1" noTextEdit="1"/>
              </p:cNvSpPr>
              <p:nvPr>
                <p:ph idx="1"/>
              </p:nvPr>
            </p:nvSpPr>
            <p:spPr>
              <a:xfrm>
                <a:off x="1" y="994300"/>
                <a:ext cx="12192000" cy="5863700"/>
              </a:xfrm>
              <a:blipFill>
                <a:blip r:embed="rId3"/>
                <a:stretch>
                  <a:fillRect l="-1000" t="-17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A08FA246-3B68-4411-9A43-581DA60BA5F6}"/>
                  </a:ext>
                </a:extLst>
              </p:cNvPr>
              <p:cNvSpPr/>
              <p:nvPr/>
            </p:nvSpPr>
            <p:spPr>
              <a:xfrm>
                <a:off x="88776" y="1695604"/>
                <a:ext cx="11833934" cy="17333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Cambria Math" panose="02040503050406030204" pitchFamily="18" charset="0"/>
                  </a:rPr>
                  <a:t>The</a:t>
                </a:r>
                <a:r>
                  <a:rPr lang="en-US" sz="2800" dirty="0">
                    <a:solidFill>
                      <a:schemeClr val="tx1"/>
                    </a:solidFill>
                    <a:latin typeface="Cambria Math" panose="02040503050406030204" pitchFamily="18" charset="0"/>
                  </a:rPr>
                  <a:t> </a:t>
                </a:r>
                <a:r>
                  <a:rPr lang="en-US" sz="2800" b="1" dirty="0">
                    <a:solidFill>
                      <a:schemeClr val="tx1"/>
                    </a:solidFill>
                    <a:latin typeface="Cambria Math" panose="02040503050406030204" pitchFamily="18" charset="0"/>
                  </a:rPr>
                  <a:t>Darth Vader Theorem</a:t>
                </a:r>
                <a:r>
                  <a:rPr lang="en-US" sz="2800" dirty="0">
                    <a:solidFill>
                      <a:schemeClr val="tx1"/>
                    </a:solidFill>
                    <a:latin typeface="Cambria Math" panose="02040503050406030204" pitchFamily="18" charset="0"/>
                  </a:rPr>
                  <a:t>: If the probability of a success is p, then the expected number of trials until a success is 1/p. Furthermore:</a:t>
                </a:r>
              </a:p>
              <a:p>
                <a14:m>
                  <m:oMath xmlns:m="http://schemas.openxmlformats.org/officeDocument/2006/math">
                    <m:r>
                      <a:rPr lang="en-US" sz="2800" i="1" smtClean="0">
                        <a:solidFill>
                          <a:schemeClr val="tx1"/>
                        </a:solidFill>
                        <a:latin typeface="Cambria Math" panose="02040503050406030204" pitchFamily="18" charset="0"/>
                      </a:rPr>
                      <m:t>𝑆</m:t>
                    </m:r>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𝑝</m:t>
                        </m:r>
                      </m:e>
                    </m:d>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𝑝</m:t>
                    </m:r>
                    <m:r>
                      <a:rPr lang="en-US" sz="2800" i="1">
                        <a:solidFill>
                          <a:schemeClr val="tx1"/>
                        </a:solidFill>
                        <a:latin typeface="Cambria Math" panose="02040503050406030204" pitchFamily="18" charset="0"/>
                      </a:rPr>
                      <m:t>(1+2∗</m:t>
                    </m:r>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1−</m:t>
                        </m:r>
                        <m:r>
                          <a:rPr lang="en-US" sz="2800" i="1">
                            <a:solidFill>
                              <a:schemeClr val="tx1"/>
                            </a:solidFill>
                            <a:latin typeface="Cambria Math" panose="02040503050406030204" pitchFamily="18" charset="0"/>
                          </a:rPr>
                          <m:t>𝑝</m:t>
                        </m:r>
                      </m:e>
                    </m:d>
                    <m:r>
                      <a:rPr lang="en-US" sz="2800" i="1">
                        <a:solidFill>
                          <a:schemeClr val="tx1"/>
                        </a:solidFill>
                        <a:latin typeface="Cambria Math" panose="02040503050406030204" pitchFamily="18" charset="0"/>
                      </a:rPr>
                      <m:t>+3∗</m:t>
                    </m:r>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1−</m:t>
                        </m:r>
                        <m:r>
                          <a:rPr lang="en-US" sz="2800" i="1">
                            <a:solidFill>
                              <a:schemeClr val="tx1"/>
                            </a:solidFill>
                            <a:latin typeface="Cambria Math" panose="02040503050406030204" pitchFamily="18" charset="0"/>
                          </a:rPr>
                          <m:t>𝑝</m:t>
                        </m:r>
                      </m:e>
                    </m:d>
                    <m:r>
                      <a:rPr lang="en-US" sz="2800" i="1" baseline="30000">
                        <a:solidFill>
                          <a:schemeClr val="tx1"/>
                        </a:solidFill>
                        <a:latin typeface="Cambria Math" panose="02040503050406030204" pitchFamily="18" charset="0"/>
                      </a:rPr>
                      <m:t>2</m:t>
                    </m:r>
                    <m:r>
                      <a:rPr lang="en-US" sz="2800" i="1">
                        <a:solidFill>
                          <a:schemeClr val="tx1"/>
                        </a:solidFill>
                        <a:latin typeface="Cambria Math" panose="02040503050406030204" pitchFamily="18" charset="0"/>
                      </a:rPr>
                      <m:t> +4</m:t>
                    </m:r>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1−</m:t>
                        </m:r>
                        <m:r>
                          <a:rPr lang="en-US" sz="2800" i="1">
                            <a:solidFill>
                              <a:schemeClr val="tx1"/>
                            </a:solidFill>
                            <a:latin typeface="Cambria Math" panose="02040503050406030204" pitchFamily="18" charset="0"/>
                          </a:rPr>
                          <m:t>𝑝</m:t>
                        </m:r>
                      </m:e>
                    </m:d>
                    <m:r>
                      <a:rPr lang="en-US" sz="2800" i="1" baseline="30000">
                        <a:solidFill>
                          <a:schemeClr val="tx1"/>
                        </a:solidFill>
                        <a:latin typeface="Cambria Math" panose="02040503050406030204" pitchFamily="18" charset="0"/>
                      </a:rPr>
                      <m:t>3</m:t>
                    </m:r>
                    <m:r>
                      <a:rPr lang="en-US" sz="2800" i="1">
                        <a:solidFill>
                          <a:schemeClr val="tx1"/>
                        </a:solidFill>
                        <a:latin typeface="Cambria Math" panose="02040503050406030204" pitchFamily="18" charset="0"/>
                      </a:rPr>
                      <m:t>+ </m:t>
                    </m:r>
                    <m:r>
                      <a:rPr lang="en-US" sz="2800" i="1">
                        <a:solidFill>
                          <a:schemeClr val="tx1"/>
                        </a:solidFill>
                        <a:latin typeface="Cambria Math" panose="02040503050406030204" pitchFamily="18" charset="0"/>
                        <a:ea typeface="Cambria Math" panose="02040503050406030204" pitchFamily="18" charset="0"/>
                      </a:rPr>
                      <m:t>∙∙∙)</m:t>
                    </m:r>
                  </m:oMath>
                </a14:m>
                <a:r>
                  <a:rPr lang="en-US" sz="2800" dirty="0">
                    <a:solidFill>
                      <a:schemeClr val="tx1"/>
                    </a:solidFill>
                    <a:latin typeface="Cambria Math" panose="02040503050406030204" pitchFamily="18" charset="0"/>
                  </a:rPr>
                  <a:t> = 1/p.</a:t>
                </a:r>
              </a:p>
            </p:txBody>
          </p:sp>
        </mc:Choice>
        <mc:Fallback xmlns="">
          <p:sp>
            <p:nvSpPr>
              <p:cNvPr id="7" name="Rectangle: Rounded Corners 6">
                <a:extLst>
                  <a:ext uri="{FF2B5EF4-FFF2-40B4-BE49-F238E27FC236}">
                    <a16:creationId xmlns:a16="http://schemas.microsoft.com/office/drawing/2014/main" id="{A08FA246-3B68-4411-9A43-581DA60BA5F6}"/>
                  </a:ext>
                </a:extLst>
              </p:cNvPr>
              <p:cNvSpPr>
                <a:spLocks noRot="1" noChangeAspect="1" noMove="1" noResize="1" noEditPoints="1" noAdjustHandles="1" noChangeArrowheads="1" noChangeShapeType="1" noTextEdit="1"/>
              </p:cNvSpPr>
              <p:nvPr/>
            </p:nvSpPr>
            <p:spPr>
              <a:xfrm>
                <a:off x="88776" y="1695604"/>
                <a:ext cx="11833934" cy="1733396"/>
              </a:xfrm>
              <a:prstGeom prst="roundRect">
                <a:avLst/>
              </a:prstGeom>
              <a:blipFill>
                <a:blip r:embed="rId4"/>
                <a:stretch>
                  <a:fillRect l="-309"/>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D791C70C-DAD3-4612-A587-E73E239AA0AF}"/>
              </a:ext>
            </a:extLst>
          </p:cNvPr>
          <p:cNvSpPr>
            <a:spLocks noGrp="1"/>
          </p:cNvSpPr>
          <p:nvPr>
            <p:ph type="sldNum" sz="quarter" idx="12"/>
          </p:nvPr>
        </p:nvSpPr>
        <p:spPr/>
        <p:txBody>
          <a:bodyPr/>
          <a:lstStyle/>
          <a:p>
            <a:fld id="{EB480566-E5A3-49BF-82EA-4C4B115FBFF6}" type="slidenum">
              <a:rPr lang="en-US" smtClean="0"/>
              <a:t>93</a:t>
            </a:fld>
            <a:endParaRPr lang="en-US"/>
          </a:p>
        </p:txBody>
      </p:sp>
    </p:spTree>
    <p:extLst>
      <p:ext uri="{BB962C8B-B14F-4D97-AF65-F5344CB8AC3E}">
        <p14:creationId xmlns:p14="http://schemas.microsoft.com/office/powerpoint/2010/main" val="5855213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ouble Sixes Stock Illustrations – 2 Double Sixes Stock ...">
            <a:extLst>
              <a:ext uri="{FF2B5EF4-FFF2-40B4-BE49-F238E27FC236}">
                <a16:creationId xmlns:a16="http://schemas.microsoft.com/office/drawing/2014/main" id="{74A85BAF-E8DC-427E-AA75-5A201F2BA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5721" y="-5024"/>
            <a:ext cx="2267503" cy="1700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solidFill>
                  <a:srgbClr val="FF0000"/>
                </a:solidFill>
              </a:rPr>
              <a:t>The Double Sixes Game: Expected Value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a:bodyPr>
              <a:lstStyle/>
              <a:p>
                <a:pPr marL="0" indent="0">
                  <a:buNone/>
                </a:pPr>
                <a:r>
                  <a:rPr lang="en-US" dirty="0">
                    <a:latin typeface="Cambria Math" panose="02040503050406030204" pitchFamily="18" charset="0"/>
                  </a:rPr>
                  <a:t>Need the FULL strength of the Darth Vader Theorem (friendly version).</a:t>
                </a: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r>
                  <a:rPr lang="en-US" dirty="0">
                    <a:latin typeface="Cambria Math" panose="02040503050406030204" pitchFamily="18" charset="0"/>
                  </a:rPr>
                  <a:t>Notation: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𝑛</m:t>
                        </m:r>
                        <m:r>
                          <a:rPr lang="en-US" b="0" i="1" smtClean="0">
                            <a:latin typeface="Cambria Math" panose="02040503050406030204" pitchFamily="18" charset="0"/>
                          </a:rPr>
                          <m:t>=1</m:t>
                        </m:r>
                      </m:sub>
                      <m:sup>
                        <m:r>
                          <a:rPr lang="en-US" i="1" smtClean="0">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rPr>
                          <m:t>𝑎</m:t>
                        </m:r>
                        <m:r>
                          <a:rPr lang="en-US" b="0" i="1" baseline="-25000" smtClean="0">
                            <a:latin typeface="Cambria Math" panose="02040503050406030204" pitchFamily="18" charset="0"/>
                          </a:rPr>
                          <m:t>𝑛</m:t>
                        </m:r>
                      </m:e>
                    </m:nary>
                    <m:r>
                      <a:rPr lang="en-US" b="0" i="1" smtClean="0">
                        <a:latin typeface="Cambria Math" panose="02040503050406030204" pitchFamily="18" charset="0"/>
                      </a:rPr>
                      <m:t>   </m:t>
                    </m:r>
                    <m:r>
                      <a:rPr lang="en-US" b="0" i="1" smtClean="0">
                        <a:latin typeface="Cambria Math" panose="02040503050406030204" pitchFamily="18" charset="0"/>
                      </a:rPr>
                      <m:t>𝑚𝑒𝑎𝑛𝑠</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baseline="-25000"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baseline="-25000"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baseline="-25000" smtClean="0">
                        <a:latin typeface="Cambria Math" panose="02040503050406030204" pitchFamily="18" charset="0"/>
                      </a:rPr>
                      <m:t>3</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oMath>
                </a14:m>
                <a:r>
                  <a:rPr lang="en-US" dirty="0">
                    <a:latin typeface="Cambria Math" panose="02040503050406030204" pitchFamily="18" charset="0"/>
                  </a:rPr>
                  <a:t> (using a Greek Sigma for Sum)</a:t>
                </a:r>
              </a:p>
              <a:p>
                <a:pPr marL="0" indent="0">
                  <a:buNone/>
                </a:pPr>
                <a:r>
                  <a:rPr lang="en-US" dirty="0">
                    <a:latin typeface="Cambria Math" panose="02040503050406030204" pitchFamily="18" charset="0"/>
                  </a:rPr>
                  <a:t>We have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rPr>
                          <m:t>𝑛</m:t>
                        </m:r>
                        <m:d>
                          <m:dPr>
                            <m:ctrlPr>
                              <a:rPr lang="en-US" i="1">
                                <a:latin typeface="Cambria Math" panose="02040503050406030204" pitchFamily="18" charset="0"/>
                              </a:rPr>
                            </m:ctrlPr>
                          </m:dPr>
                          <m:e>
                            <m:r>
                              <m:rPr>
                                <m:nor/>
                              </m:rPr>
                              <a:rPr lang="en-US" dirty="0">
                                <a:latin typeface="Cambria Math" panose="02040503050406030204" pitchFamily="18" charset="0"/>
                              </a:rPr>
                              <m:t>(2/6)(5/6)</m:t>
                            </m:r>
                            <m:r>
                              <m:rPr>
                                <m:nor/>
                              </m:rPr>
                              <a:rPr lang="en-US" baseline="30000" dirty="0">
                                <a:latin typeface="Cambria Math" panose="02040503050406030204" pitchFamily="18" charset="0"/>
                              </a:rPr>
                              <m:t>n</m:t>
                            </m:r>
                            <m:r>
                              <m:rPr>
                                <m:nor/>
                              </m:rPr>
                              <a:rPr lang="en-US" baseline="30000" dirty="0">
                                <a:latin typeface="Cambria Math" panose="02040503050406030204" pitchFamily="18" charset="0"/>
                              </a:rPr>
                              <m:t>−1  − (11/</m:t>
                            </m:r>
                            <m:r>
                              <m:rPr>
                                <m:nor/>
                              </m:rPr>
                              <a:rPr lang="en-US" dirty="0">
                                <a:latin typeface="Cambria Math" panose="02040503050406030204" pitchFamily="18" charset="0"/>
                              </a:rPr>
                              <m:t>36)(25/36)</m:t>
                            </m:r>
                            <m:r>
                              <m:rPr>
                                <m:nor/>
                              </m:rPr>
                              <a:rPr lang="en-US" baseline="30000" dirty="0">
                                <a:latin typeface="Cambria Math" panose="02040503050406030204" pitchFamily="18" charset="0"/>
                              </a:rPr>
                              <m:t>n</m:t>
                            </m:r>
                            <m:r>
                              <m:rPr>
                                <m:nor/>
                              </m:rPr>
                              <a:rPr lang="en-US" baseline="30000" dirty="0">
                                <a:latin typeface="Cambria Math" panose="02040503050406030204" pitchFamily="18" charset="0"/>
                              </a:rPr>
                              <m:t>−1</m:t>
                            </m:r>
                          </m:e>
                        </m:d>
                      </m:e>
                    </m:nary>
                  </m:oMath>
                </a14:m>
                <a:r>
                  <a:rPr lang="en-US" dirty="0">
                    <a:latin typeface="Cambria Math" panose="02040503050406030204" pitchFamily="18" charset="0"/>
                  </a:rPr>
                  <a:t>.</a:t>
                </a:r>
              </a:p>
              <a:p>
                <a:pPr marL="0" indent="0">
                  <a:buNone/>
                </a:pPr>
                <a:r>
                  <a:rPr lang="en-US" dirty="0">
                    <a:latin typeface="Cambria Math" panose="02040503050406030204" pitchFamily="18" charset="0"/>
                  </a:rPr>
                  <a:t>Equals 2 </a:t>
                </a:r>
                <a:r>
                  <a:rPr lang="en-US" sz="1800" dirty="0">
                    <a:latin typeface="Cambria Math" panose="02040503050406030204" pitchFamily="18" charset="0"/>
                  </a:rPr>
                  <a:t>*</a:t>
                </a:r>
                <a:r>
                  <a:rPr lang="en-US" dirty="0">
                    <a:latin typeface="Cambria Math" panose="02040503050406030204" pitchFamily="18" charset="0"/>
                  </a:rPr>
                  <a:t>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i="1">
                            <a:latin typeface="Cambria Math" panose="02040503050406030204" pitchFamily="18" charset="0"/>
                          </a:rPr>
                          <m:t>6</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e>
                        <m:r>
                          <a:rPr lang="en-US" i="1">
                            <a:latin typeface="Cambria Math" panose="02040503050406030204" pitchFamily="18" charset="0"/>
                            <a:ea typeface="Cambria Math" panose="02040503050406030204" pitchFamily="18" charset="0"/>
                          </a:rPr>
                          <m:t>𝑛</m:t>
                        </m:r>
                        <m:r>
                          <m:rPr>
                            <m:nor/>
                          </m:rPr>
                          <a:rPr lang="en-US">
                            <a:latin typeface="Cambria Math" panose="02040503050406030204" pitchFamily="18" charset="0"/>
                            <a:ea typeface="Cambria Math" panose="02040503050406030204" pitchFamily="18" charset="0"/>
                          </a:rPr>
                          <m:t> </m:t>
                        </m:r>
                        <m:r>
                          <m:rPr>
                            <m:nor/>
                          </m:rPr>
                          <a:rPr lang="en-US" dirty="0">
                            <a:latin typeface="Cambria Math" panose="02040503050406030204" pitchFamily="18" charset="0"/>
                          </a:rPr>
                          <m:t>(</m:t>
                        </m:r>
                        <m:r>
                          <m:rPr>
                            <m:nor/>
                          </m:rPr>
                          <a:rPr lang="en-US" b="0" i="0" dirty="0" smtClean="0">
                            <a:latin typeface="Cambria Math" panose="02040503050406030204" pitchFamily="18" charset="0"/>
                          </a:rPr>
                          <m:t>1 − 1</m:t>
                        </m:r>
                        <m:r>
                          <m:rPr>
                            <m:nor/>
                          </m:rPr>
                          <a:rPr lang="en-US" dirty="0">
                            <a:latin typeface="Cambria Math" panose="02040503050406030204" pitchFamily="18" charset="0"/>
                          </a:rPr>
                          <m:t>/6)</m:t>
                        </m:r>
                        <m:r>
                          <m:rPr>
                            <m:nor/>
                          </m:rPr>
                          <a:rPr lang="en-US" baseline="30000" dirty="0">
                            <a:latin typeface="Cambria Math" panose="02040503050406030204" pitchFamily="18" charset="0"/>
                          </a:rPr>
                          <m:t>n</m:t>
                        </m:r>
                        <m:r>
                          <m:rPr>
                            <m:nor/>
                          </m:rPr>
                          <a:rPr lang="en-US" baseline="30000" dirty="0">
                            <a:latin typeface="Cambria Math" panose="02040503050406030204" pitchFamily="18" charset="0"/>
                          </a:rPr>
                          <m:t>−1</m:t>
                        </m:r>
                      </m:e>
                    </m:nary>
                  </m:oMath>
                </a14:m>
                <a:r>
                  <a:rPr lang="en-US" dirty="0">
                    <a:latin typeface="Cambria Math" panose="02040503050406030204" pitchFamily="18" charset="0"/>
                  </a:rPr>
                  <a:t>  -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25</m:t>
                        </m:r>
                      </m:num>
                      <m:den>
                        <m:r>
                          <a:rPr lang="en-US" b="0" i="1" smtClean="0">
                            <a:latin typeface="Cambria Math" panose="02040503050406030204" pitchFamily="18" charset="0"/>
                          </a:rPr>
                          <m:t>11</m:t>
                        </m:r>
                      </m:den>
                    </m:f>
                    <m:r>
                      <a:rPr lang="en-US" b="0" i="1" smtClean="0">
                        <a:latin typeface="Cambria Math" panose="02040503050406030204" pitchFamily="18" charset="0"/>
                      </a:rPr>
                      <m:t> </m:t>
                    </m:r>
                    <m:f>
                      <m:fPr>
                        <m:ctrlPr>
                          <a:rPr lang="en-US" i="1">
                            <a:latin typeface="Cambria Math" panose="02040503050406030204" pitchFamily="18" charset="0"/>
                          </a:rPr>
                        </m:ctrlPr>
                      </m:fPr>
                      <m:num>
                        <m:r>
                          <a:rPr lang="en-US" b="0" i="1" smtClean="0">
                            <a:latin typeface="Cambria Math" panose="02040503050406030204" pitchFamily="18" charset="0"/>
                          </a:rPr>
                          <m:t>11</m:t>
                        </m:r>
                      </m:num>
                      <m:den>
                        <m:r>
                          <a:rPr lang="en-US" i="1">
                            <a:latin typeface="Cambria Math" panose="02040503050406030204" pitchFamily="18" charset="0"/>
                          </a:rPr>
                          <m:t>36</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e>
                        <m:r>
                          <a:rPr lang="en-US" i="1">
                            <a:latin typeface="Cambria Math" panose="02040503050406030204" pitchFamily="18" charset="0"/>
                            <a:ea typeface="Cambria Math" panose="02040503050406030204" pitchFamily="18" charset="0"/>
                          </a:rPr>
                          <m:t>𝑛</m:t>
                        </m:r>
                        <m:r>
                          <m:rPr>
                            <m:nor/>
                          </m:rPr>
                          <a:rPr lang="en-US">
                            <a:latin typeface="Cambria Math" panose="02040503050406030204" pitchFamily="18" charset="0"/>
                            <a:ea typeface="Cambria Math" panose="02040503050406030204" pitchFamily="18" charset="0"/>
                          </a:rPr>
                          <m:t> </m:t>
                        </m:r>
                        <m:r>
                          <m:rPr>
                            <m:nor/>
                          </m:rPr>
                          <a:rPr lang="en-US" dirty="0">
                            <a:latin typeface="Cambria Math" panose="02040503050406030204" pitchFamily="18" charset="0"/>
                          </a:rPr>
                          <m:t>(</m:t>
                        </m:r>
                        <m:r>
                          <m:rPr>
                            <m:nor/>
                          </m:rPr>
                          <a:rPr lang="en-US" b="0" i="0" dirty="0" smtClean="0">
                            <a:latin typeface="Cambria Math" panose="02040503050406030204" pitchFamily="18" charset="0"/>
                          </a:rPr>
                          <m:t>1 − 11</m:t>
                        </m:r>
                        <m:r>
                          <m:rPr>
                            <m:nor/>
                          </m:rPr>
                          <a:rPr lang="en-US" dirty="0">
                            <a:latin typeface="Cambria Math" panose="02040503050406030204" pitchFamily="18" charset="0"/>
                          </a:rPr>
                          <m:t>/36)</m:t>
                        </m:r>
                        <m:r>
                          <m:rPr>
                            <m:nor/>
                          </m:rPr>
                          <a:rPr lang="en-US" baseline="30000" dirty="0">
                            <a:latin typeface="Cambria Math" panose="02040503050406030204" pitchFamily="18" charset="0"/>
                          </a:rPr>
                          <m:t>n</m:t>
                        </m:r>
                        <m:r>
                          <m:rPr>
                            <m:nor/>
                          </m:rPr>
                          <a:rPr lang="en-US" baseline="30000" dirty="0">
                            <a:latin typeface="Cambria Math" panose="02040503050406030204" pitchFamily="18" charset="0"/>
                          </a:rPr>
                          <m:t>−1</m:t>
                        </m:r>
                      </m:e>
                    </m:nary>
                  </m:oMath>
                </a14:m>
                <a:r>
                  <a:rPr lang="en-US" dirty="0">
                    <a:latin typeface="Cambria Math" panose="02040503050406030204" pitchFamily="18" charset="0"/>
                  </a:rPr>
                  <a:t>.</a:t>
                </a:r>
              </a:p>
              <a:p>
                <a:pPr marL="0" indent="0">
                  <a:buNone/>
                </a:pPr>
                <a:r>
                  <a:rPr lang="en-US" dirty="0">
                    <a:latin typeface="Cambria Math" panose="02040503050406030204" pitchFamily="18" charset="0"/>
                  </a:rPr>
                  <a:t>What is the first term? </a:t>
                </a:r>
                <a:r>
                  <a:rPr lang="en-US" dirty="0">
                    <a:solidFill>
                      <a:srgbClr val="FF0000"/>
                    </a:solidFill>
                    <a:latin typeface="Cambria Math" panose="02040503050406030204" pitchFamily="18" charset="0"/>
                  </a:rPr>
                  <a:t>2 </a:t>
                </a:r>
                <a14:m>
                  <m:oMath xmlns:m="http://schemas.openxmlformats.org/officeDocument/2006/math">
                    <m:r>
                      <a:rPr lang="en-US" b="0" i="0" smtClean="0">
                        <a:solidFill>
                          <a:srgbClr val="FF0000"/>
                        </a:solidFill>
                        <a:latin typeface="Cambria Math" panose="02040503050406030204" pitchFamily="18" charset="0"/>
                      </a:rPr>
                      <m:t>∗</m:t>
                    </m:r>
                    <m:f>
                      <m:fPr>
                        <m:ctrlPr>
                          <a:rPr lang="en-US"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1</m:t>
                        </m:r>
                      </m:num>
                      <m:den>
                        <m:r>
                          <a:rPr lang="en-US" b="0" i="1" smtClean="0">
                            <a:solidFill>
                              <a:srgbClr val="FF0000"/>
                            </a:solidFill>
                            <a:latin typeface="Cambria Math" panose="02040503050406030204" pitchFamily="18" charset="0"/>
                          </a:rPr>
                          <m:t>1/6</m:t>
                        </m:r>
                      </m:den>
                    </m:f>
                  </m:oMath>
                </a14:m>
                <a:r>
                  <a:rPr lang="en-US" dirty="0">
                    <a:latin typeface="Cambria Math" panose="02040503050406030204" pitchFamily="18" charset="0"/>
                  </a:rPr>
                  <a:t>  What is second? </a:t>
                </a:r>
                <a14:m>
                  <m:oMath xmlns:m="http://schemas.openxmlformats.org/officeDocument/2006/math">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r>
                          <a:rPr lang="en-US" i="1">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3</m:t>
                        </m:r>
                        <m:r>
                          <a:rPr lang="en-US" i="1">
                            <a:solidFill>
                              <a:srgbClr val="FF0000"/>
                            </a:solidFill>
                            <a:latin typeface="Cambria Math" panose="02040503050406030204" pitchFamily="18" charset="0"/>
                          </a:rPr>
                          <m:t>6</m:t>
                        </m:r>
                      </m:den>
                    </m:f>
                  </m:oMath>
                </a14:m>
                <a:r>
                  <a:rPr lang="en-US" dirty="0">
                    <a:latin typeface="Cambria Math" panose="02040503050406030204" pitchFamily="18" charset="0"/>
                  </a:rPr>
                  <a:t> .</a:t>
                </a:r>
              </a:p>
              <a:p>
                <a:pPr marL="0" indent="0">
                  <a:buNone/>
                </a:pPr>
                <a:r>
                  <a:rPr lang="en-US" dirty="0">
                    <a:latin typeface="Cambria Math" panose="02040503050406030204" pitchFamily="18" charset="0"/>
                  </a:rPr>
                  <a:t> Answer is </a:t>
                </a:r>
                <a14:m>
                  <m:oMath xmlns:m="http://schemas.openxmlformats.org/officeDocument/2006/math">
                    <m:r>
                      <a:rPr lang="en-US" b="0" i="1" smtClean="0">
                        <a:solidFill>
                          <a:srgbClr val="FF0000"/>
                        </a:solidFill>
                        <a:latin typeface="Cambria Math" panose="02040503050406030204" pitchFamily="18" charset="0"/>
                      </a:rPr>
                      <m:t>2∗6 −</m:t>
                    </m:r>
                    <m:f>
                      <m:fPr>
                        <m:ctrlPr>
                          <a:rPr lang="en-US" i="1">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36</m:t>
                        </m:r>
                      </m:num>
                      <m:den>
                        <m:r>
                          <a:rPr lang="en-US" i="1">
                            <a:solidFill>
                              <a:srgbClr val="FF0000"/>
                            </a:solidFill>
                            <a:latin typeface="Cambria Math" panose="02040503050406030204" pitchFamily="18" charset="0"/>
                          </a:rPr>
                          <m:t>11</m:t>
                        </m:r>
                      </m:den>
                    </m:f>
                  </m:oMath>
                </a14:m>
                <a:r>
                  <a:rPr lang="en-US" dirty="0">
                    <a:solidFill>
                      <a:srgbClr val="FF0000"/>
                    </a:solidFill>
                    <a:latin typeface="Cambria Math" panose="02040503050406030204" pitchFamily="18" charset="0"/>
                  </a:rPr>
                  <a:t>  = </a:t>
                </a:r>
                <a14:m>
                  <m:oMath xmlns:m="http://schemas.openxmlformats.org/officeDocument/2006/math">
                    <m:f>
                      <m:fPr>
                        <m:ctrlPr>
                          <a:rPr lang="en-US" i="1">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96</m:t>
                        </m:r>
                      </m:num>
                      <m:den>
                        <m:r>
                          <a:rPr lang="en-US" i="1">
                            <a:solidFill>
                              <a:srgbClr val="FF0000"/>
                            </a:solidFill>
                            <a:latin typeface="Cambria Math" panose="02040503050406030204" pitchFamily="18" charset="0"/>
                          </a:rPr>
                          <m:t>11</m:t>
                        </m:r>
                      </m:den>
                    </m:f>
                  </m:oMath>
                </a14:m>
                <a:r>
                  <a:rPr lang="en-US" dirty="0">
                    <a:latin typeface="Cambria Math" panose="02040503050406030204" pitchFamily="18" charset="0"/>
                  </a:rPr>
                  <a:t>  (or about 8.7 rolls until you get both sixes).</a:t>
                </a:r>
              </a:p>
            </p:txBody>
          </p:sp>
        </mc:Choice>
        <mc:Fallback xmlns="">
          <p:sp>
            <p:nvSpPr>
              <p:cNvPr id="3" name="Content Placeholder 2">
                <a:extLst>
                  <a:ext uri="{FF2B5EF4-FFF2-40B4-BE49-F238E27FC236}">
                    <a16:creationId xmlns:a16="http://schemas.microsoft.com/office/drawing/2014/main" id="{B79E2571-DA50-4621-B538-0AD06AD75D6C}"/>
                  </a:ext>
                </a:extLst>
              </p:cNvPr>
              <p:cNvSpPr>
                <a:spLocks noGrp="1" noRot="1" noChangeAspect="1" noMove="1" noResize="1" noEditPoints="1" noAdjustHandles="1" noChangeArrowheads="1" noChangeShapeType="1" noTextEdit="1"/>
              </p:cNvSpPr>
              <p:nvPr>
                <p:ph idx="1"/>
              </p:nvPr>
            </p:nvSpPr>
            <p:spPr>
              <a:xfrm>
                <a:off x="1" y="994300"/>
                <a:ext cx="12192000" cy="5863700"/>
              </a:xfrm>
              <a:blipFill>
                <a:blip r:embed="rId3"/>
                <a:stretch>
                  <a:fillRect l="-1000" t="-17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A08FA246-3B68-4411-9A43-581DA60BA5F6}"/>
                  </a:ext>
                </a:extLst>
              </p:cNvPr>
              <p:cNvSpPr/>
              <p:nvPr/>
            </p:nvSpPr>
            <p:spPr>
              <a:xfrm>
                <a:off x="88776" y="1695604"/>
                <a:ext cx="11833934" cy="17333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Cambria Math" panose="02040503050406030204" pitchFamily="18" charset="0"/>
                  </a:rPr>
                  <a:t>The</a:t>
                </a:r>
                <a:r>
                  <a:rPr lang="en-US" sz="2800" dirty="0">
                    <a:solidFill>
                      <a:schemeClr val="tx1"/>
                    </a:solidFill>
                    <a:latin typeface="Cambria Math" panose="02040503050406030204" pitchFamily="18" charset="0"/>
                  </a:rPr>
                  <a:t> </a:t>
                </a:r>
                <a:r>
                  <a:rPr lang="en-US" sz="2800" b="1" dirty="0">
                    <a:solidFill>
                      <a:schemeClr val="tx1"/>
                    </a:solidFill>
                    <a:latin typeface="Cambria Math" panose="02040503050406030204" pitchFamily="18" charset="0"/>
                  </a:rPr>
                  <a:t>Darth Vader Theorem</a:t>
                </a:r>
                <a:r>
                  <a:rPr lang="en-US" sz="2800" dirty="0">
                    <a:solidFill>
                      <a:schemeClr val="tx1"/>
                    </a:solidFill>
                    <a:latin typeface="Cambria Math" panose="02040503050406030204" pitchFamily="18" charset="0"/>
                  </a:rPr>
                  <a:t>: If the probability of a success is p, then the expected number of trials until a success is 1/p. Furthermore:</a:t>
                </a:r>
              </a:p>
              <a:p>
                <a14:m>
                  <m:oMath xmlns:m="http://schemas.openxmlformats.org/officeDocument/2006/math">
                    <m:r>
                      <a:rPr lang="en-US" sz="2800" i="1" smtClean="0">
                        <a:solidFill>
                          <a:schemeClr val="tx1"/>
                        </a:solidFill>
                        <a:latin typeface="Cambria Math" panose="02040503050406030204" pitchFamily="18" charset="0"/>
                      </a:rPr>
                      <m:t>𝑆</m:t>
                    </m:r>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𝑝</m:t>
                        </m:r>
                      </m:e>
                    </m:d>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𝑝</m:t>
                    </m:r>
                    <m:r>
                      <a:rPr lang="en-US" sz="2800" i="1">
                        <a:solidFill>
                          <a:schemeClr val="tx1"/>
                        </a:solidFill>
                        <a:latin typeface="Cambria Math" panose="02040503050406030204" pitchFamily="18" charset="0"/>
                      </a:rPr>
                      <m:t>(1+2∗</m:t>
                    </m:r>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1−</m:t>
                        </m:r>
                        <m:r>
                          <a:rPr lang="en-US" sz="2800" i="1">
                            <a:solidFill>
                              <a:schemeClr val="tx1"/>
                            </a:solidFill>
                            <a:latin typeface="Cambria Math" panose="02040503050406030204" pitchFamily="18" charset="0"/>
                          </a:rPr>
                          <m:t>𝑝</m:t>
                        </m:r>
                      </m:e>
                    </m:d>
                    <m:r>
                      <a:rPr lang="en-US" sz="2800" i="1">
                        <a:solidFill>
                          <a:schemeClr val="tx1"/>
                        </a:solidFill>
                        <a:latin typeface="Cambria Math" panose="02040503050406030204" pitchFamily="18" charset="0"/>
                      </a:rPr>
                      <m:t>+3∗</m:t>
                    </m:r>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1−</m:t>
                        </m:r>
                        <m:r>
                          <a:rPr lang="en-US" sz="2800" i="1">
                            <a:solidFill>
                              <a:schemeClr val="tx1"/>
                            </a:solidFill>
                            <a:latin typeface="Cambria Math" panose="02040503050406030204" pitchFamily="18" charset="0"/>
                          </a:rPr>
                          <m:t>𝑝</m:t>
                        </m:r>
                      </m:e>
                    </m:d>
                    <m:r>
                      <a:rPr lang="en-US" sz="2800" i="1" baseline="30000">
                        <a:solidFill>
                          <a:schemeClr val="tx1"/>
                        </a:solidFill>
                        <a:latin typeface="Cambria Math" panose="02040503050406030204" pitchFamily="18" charset="0"/>
                      </a:rPr>
                      <m:t>2</m:t>
                    </m:r>
                    <m:r>
                      <a:rPr lang="en-US" sz="2800" i="1">
                        <a:solidFill>
                          <a:schemeClr val="tx1"/>
                        </a:solidFill>
                        <a:latin typeface="Cambria Math" panose="02040503050406030204" pitchFamily="18" charset="0"/>
                      </a:rPr>
                      <m:t> +4</m:t>
                    </m:r>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1−</m:t>
                        </m:r>
                        <m:r>
                          <a:rPr lang="en-US" sz="2800" i="1">
                            <a:solidFill>
                              <a:schemeClr val="tx1"/>
                            </a:solidFill>
                            <a:latin typeface="Cambria Math" panose="02040503050406030204" pitchFamily="18" charset="0"/>
                          </a:rPr>
                          <m:t>𝑝</m:t>
                        </m:r>
                      </m:e>
                    </m:d>
                    <m:r>
                      <a:rPr lang="en-US" sz="2800" i="1" baseline="30000">
                        <a:solidFill>
                          <a:schemeClr val="tx1"/>
                        </a:solidFill>
                        <a:latin typeface="Cambria Math" panose="02040503050406030204" pitchFamily="18" charset="0"/>
                      </a:rPr>
                      <m:t>3</m:t>
                    </m:r>
                    <m:r>
                      <a:rPr lang="en-US" sz="2800" i="1">
                        <a:solidFill>
                          <a:schemeClr val="tx1"/>
                        </a:solidFill>
                        <a:latin typeface="Cambria Math" panose="02040503050406030204" pitchFamily="18" charset="0"/>
                      </a:rPr>
                      <m:t>+ </m:t>
                    </m:r>
                    <m:r>
                      <a:rPr lang="en-US" sz="2800" i="1">
                        <a:solidFill>
                          <a:schemeClr val="tx1"/>
                        </a:solidFill>
                        <a:latin typeface="Cambria Math" panose="02040503050406030204" pitchFamily="18" charset="0"/>
                        <a:ea typeface="Cambria Math" panose="02040503050406030204" pitchFamily="18" charset="0"/>
                      </a:rPr>
                      <m:t>∙∙∙)</m:t>
                    </m:r>
                  </m:oMath>
                </a14:m>
                <a:r>
                  <a:rPr lang="en-US" sz="2800" dirty="0">
                    <a:solidFill>
                      <a:schemeClr val="tx1"/>
                    </a:solidFill>
                    <a:latin typeface="Cambria Math" panose="02040503050406030204" pitchFamily="18" charset="0"/>
                  </a:rPr>
                  <a:t> = 1/p.</a:t>
                </a:r>
              </a:p>
            </p:txBody>
          </p:sp>
        </mc:Choice>
        <mc:Fallback xmlns="">
          <p:sp>
            <p:nvSpPr>
              <p:cNvPr id="7" name="Rectangle: Rounded Corners 6">
                <a:extLst>
                  <a:ext uri="{FF2B5EF4-FFF2-40B4-BE49-F238E27FC236}">
                    <a16:creationId xmlns:a16="http://schemas.microsoft.com/office/drawing/2014/main" id="{A08FA246-3B68-4411-9A43-581DA60BA5F6}"/>
                  </a:ext>
                </a:extLst>
              </p:cNvPr>
              <p:cNvSpPr>
                <a:spLocks noRot="1" noChangeAspect="1" noMove="1" noResize="1" noEditPoints="1" noAdjustHandles="1" noChangeArrowheads="1" noChangeShapeType="1" noTextEdit="1"/>
              </p:cNvSpPr>
              <p:nvPr/>
            </p:nvSpPr>
            <p:spPr>
              <a:xfrm>
                <a:off x="88776" y="1695604"/>
                <a:ext cx="11833934" cy="1733396"/>
              </a:xfrm>
              <a:prstGeom prst="roundRect">
                <a:avLst/>
              </a:prstGeom>
              <a:blipFill>
                <a:blip r:embed="rId4"/>
                <a:stretch>
                  <a:fillRect l="-309"/>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2AA8F6E-D2C3-4951-8275-4A032B7E8329}"/>
              </a:ext>
            </a:extLst>
          </p:cNvPr>
          <p:cNvSpPr>
            <a:spLocks noGrp="1"/>
          </p:cNvSpPr>
          <p:nvPr>
            <p:ph type="sldNum" sz="quarter" idx="12"/>
          </p:nvPr>
        </p:nvSpPr>
        <p:spPr/>
        <p:txBody>
          <a:bodyPr/>
          <a:lstStyle/>
          <a:p>
            <a:fld id="{EB480566-E5A3-49BF-82EA-4C4B115FBFF6}" type="slidenum">
              <a:rPr lang="en-US" smtClean="0"/>
              <a:t>94</a:t>
            </a:fld>
            <a:endParaRPr lang="en-US"/>
          </a:p>
        </p:txBody>
      </p:sp>
    </p:spTree>
    <p:extLst>
      <p:ext uri="{BB962C8B-B14F-4D97-AF65-F5344CB8AC3E}">
        <p14:creationId xmlns:p14="http://schemas.microsoft.com/office/powerpoint/2010/main" val="263530395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ouble Sixes Stock Illustrations – 2 Double Sixes Stock ...">
            <a:extLst>
              <a:ext uri="{FF2B5EF4-FFF2-40B4-BE49-F238E27FC236}">
                <a16:creationId xmlns:a16="http://schemas.microsoft.com/office/drawing/2014/main" id="{74A85BAF-E8DC-427E-AA75-5A201F2BA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5721" y="-5024"/>
            <a:ext cx="2267503" cy="1700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solidFill>
                  <a:srgbClr val="FF0000"/>
                </a:solidFill>
              </a:rPr>
              <a:t>The Double Sixes Game: Expected Value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a:bodyPr>
              <a:lstStyle/>
              <a:p>
                <a:pPr marL="0" indent="0">
                  <a:buNone/>
                </a:pPr>
                <a:r>
                  <a:rPr lang="en-US" dirty="0">
                    <a:latin typeface="Cambria Math" panose="02040503050406030204" pitchFamily="18" charset="0"/>
                  </a:rPr>
                  <a:t>Answer is </a:t>
                </a:r>
                <a14:m>
                  <m:oMath xmlns:m="http://schemas.openxmlformats.org/officeDocument/2006/math">
                    <m:r>
                      <a:rPr lang="en-US" b="0" i="1" smtClean="0">
                        <a:solidFill>
                          <a:srgbClr val="FF0000"/>
                        </a:solidFill>
                        <a:latin typeface="Cambria Math" panose="02040503050406030204" pitchFamily="18" charset="0"/>
                      </a:rPr>
                      <m:t>2∗6 −</m:t>
                    </m:r>
                    <m:f>
                      <m:fPr>
                        <m:ctrlPr>
                          <a:rPr lang="en-US" i="1">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36</m:t>
                        </m:r>
                      </m:num>
                      <m:den>
                        <m:r>
                          <a:rPr lang="en-US" i="1">
                            <a:solidFill>
                              <a:srgbClr val="FF0000"/>
                            </a:solidFill>
                            <a:latin typeface="Cambria Math" panose="02040503050406030204" pitchFamily="18" charset="0"/>
                          </a:rPr>
                          <m:t>11</m:t>
                        </m:r>
                      </m:den>
                    </m:f>
                  </m:oMath>
                </a14:m>
                <a:r>
                  <a:rPr lang="en-US" dirty="0">
                    <a:solidFill>
                      <a:srgbClr val="FF0000"/>
                    </a:solidFill>
                    <a:latin typeface="Cambria Math" panose="02040503050406030204" pitchFamily="18" charset="0"/>
                  </a:rPr>
                  <a:t>  = </a:t>
                </a:r>
                <a14:m>
                  <m:oMath xmlns:m="http://schemas.openxmlformats.org/officeDocument/2006/math">
                    <m:f>
                      <m:fPr>
                        <m:ctrlPr>
                          <a:rPr lang="en-US" i="1">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96</m:t>
                        </m:r>
                      </m:num>
                      <m:den>
                        <m:r>
                          <a:rPr lang="en-US" i="1">
                            <a:solidFill>
                              <a:srgbClr val="FF0000"/>
                            </a:solidFill>
                            <a:latin typeface="Cambria Math" panose="02040503050406030204" pitchFamily="18" charset="0"/>
                          </a:rPr>
                          <m:t>11</m:t>
                        </m:r>
                      </m:den>
                    </m:f>
                  </m:oMath>
                </a14:m>
                <a:r>
                  <a:rPr lang="en-US" dirty="0">
                    <a:latin typeface="Cambria Math" panose="02040503050406030204" pitchFamily="18" charset="0"/>
                  </a:rPr>
                  <a:t>  (or about 8.7 rolls until you get both sixes).</a:t>
                </a:r>
              </a:p>
              <a:p>
                <a:pPr marL="0" indent="0">
                  <a:buNone/>
                </a:pPr>
                <a:endParaRPr lang="en-US" dirty="0">
                  <a:latin typeface="Cambria Math" panose="02040503050406030204" pitchFamily="18" charset="0"/>
                </a:endParaRPr>
              </a:p>
              <a:p>
                <a:pPr marL="0" indent="0">
                  <a:buNone/>
                </a:pPr>
                <a:r>
                  <a:rPr lang="en-US" dirty="0">
                    <a:latin typeface="Cambria Math" panose="02040503050406030204" pitchFamily="18" charset="0"/>
                  </a:rPr>
                  <a:t>Is this answer reasonable? Are you surprised by it? What tests can you do to see if it makes sense? What lower or </a:t>
                </a:r>
                <a:r>
                  <a:rPr lang="en-US">
                    <a:latin typeface="Cambria Math" panose="02040503050406030204" pitchFamily="18" charset="0"/>
                  </a:rPr>
                  <a:t>upper bounds can you find?</a:t>
                </a:r>
                <a:endParaRPr lang="en-US" dirty="0">
                  <a:latin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B79E2571-DA50-4621-B538-0AD06AD75D6C}"/>
                  </a:ext>
                </a:extLst>
              </p:cNvPr>
              <p:cNvSpPr>
                <a:spLocks noGrp="1" noRot="1" noChangeAspect="1" noMove="1" noResize="1" noEditPoints="1" noAdjustHandles="1" noChangeArrowheads="1" noChangeShapeType="1" noTextEdit="1"/>
              </p:cNvSpPr>
              <p:nvPr>
                <p:ph idx="1"/>
              </p:nvPr>
            </p:nvSpPr>
            <p:spPr>
              <a:xfrm>
                <a:off x="1" y="994300"/>
                <a:ext cx="12192000" cy="5863700"/>
              </a:xfrm>
              <a:blipFill>
                <a:blip r:embed="rId3"/>
                <a:stretch>
                  <a:fillRect l="-1000" t="-520"/>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2AA8F6E-D2C3-4951-8275-4A032B7E8329}"/>
              </a:ext>
            </a:extLst>
          </p:cNvPr>
          <p:cNvSpPr>
            <a:spLocks noGrp="1"/>
          </p:cNvSpPr>
          <p:nvPr>
            <p:ph type="sldNum" sz="quarter" idx="12"/>
          </p:nvPr>
        </p:nvSpPr>
        <p:spPr/>
        <p:txBody>
          <a:bodyPr/>
          <a:lstStyle/>
          <a:p>
            <a:fld id="{EB480566-E5A3-49BF-82EA-4C4B115FBFF6}" type="slidenum">
              <a:rPr lang="en-US" smtClean="0"/>
              <a:t>95</a:t>
            </a:fld>
            <a:endParaRPr lang="en-US"/>
          </a:p>
        </p:txBody>
      </p:sp>
      <p:pic>
        <p:nvPicPr>
          <p:cNvPr id="8" name="Picture 7">
            <a:extLst>
              <a:ext uri="{FF2B5EF4-FFF2-40B4-BE49-F238E27FC236}">
                <a16:creationId xmlns:a16="http://schemas.microsoft.com/office/drawing/2014/main" id="{19A6C10A-6D6F-44B9-9EB4-CB79DBE38F02}"/>
              </a:ext>
            </a:extLst>
          </p:cNvPr>
          <p:cNvPicPr>
            <a:picLocks noChangeAspect="1"/>
          </p:cNvPicPr>
          <p:nvPr/>
        </p:nvPicPr>
        <p:blipFill>
          <a:blip r:embed="rId4"/>
          <a:stretch>
            <a:fillRect/>
          </a:stretch>
        </p:blipFill>
        <p:spPr>
          <a:xfrm>
            <a:off x="841851" y="3526315"/>
            <a:ext cx="10127621" cy="1700628"/>
          </a:xfrm>
          <a:prstGeom prst="rect">
            <a:avLst/>
          </a:prstGeom>
        </p:spPr>
      </p:pic>
    </p:spTree>
    <p:extLst>
      <p:ext uri="{BB962C8B-B14F-4D97-AF65-F5344CB8AC3E}">
        <p14:creationId xmlns:p14="http://schemas.microsoft.com/office/powerpoint/2010/main" val="25844051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ouble Sixes Stock Illustrations – 2 Double Sixes Stock ...">
            <a:extLst>
              <a:ext uri="{FF2B5EF4-FFF2-40B4-BE49-F238E27FC236}">
                <a16:creationId xmlns:a16="http://schemas.microsoft.com/office/drawing/2014/main" id="{74A85BAF-E8DC-427E-AA75-5A201F2BA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5721" y="-5024"/>
            <a:ext cx="2267503" cy="1700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solidFill>
                  <a:srgbClr val="FF0000"/>
                </a:solidFill>
              </a:rPr>
              <a:t>The Double Sixes Game: Expected Value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a:bodyPr>
              <a:lstStyle/>
              <a:p>
                <a:pPr marL="0" indent="0">
                  <a:buNone/>
                </a:pPr>
                <a:r>
                  <a:rPr lang="en-US" dirty="0">
                    <a:latin typeface="Cambria Math" panose="02040503050406030204" pitchFamily="18" charset="0"/>
                  </a:rPr>
                  <a:t>Answer is </a:t>
                </a:r>
                <a14:m>
                  <m:oMath xmlns:m="http://schemas.openxmlformats.org/officeDocument/2006/math">
                    <m:r>
                      <a:rPr lang="en-US" b="0" i="1" smtClean="0">
                        <a:solidFill>
                          <a:srgbClr val="FF0000"/>
                        </a:solidFill>
                        <a:latin typeface="Cambria Math" panose="02040503050406030204" pitchFamily="18" charset="0"/>
                      </a:rPr>
                      <m:t>2∗6 −</m:t>
                    </m:r>
                    <m:f>
                      <m:fPr>
                        <m:ctrlPr>
                          <a:rPr lang="en-US" i="1">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36</m:t>
                        </m:r>
                      </m:num>
                      <m:den>
                        <m:r>
                          <a:rPr lang="en-US" i="1">
                            <a:solidFill>
                              <a:srgbClr val="FF0000"/>
                            </a:solidFill>
                            <a:latin typeface="Cambria Math" panose="02040503050406030204" pitchFamily="18" charset="0"/>
                          </a:rPr>
                          <m:t>11</m:t>
                        </m:r>
                      </m:den>
                    </m:f>
                  </m:oMath>
                </a14:m>
                <a:r>
                  <a:rPr lang="en-US" dirty="0">
                    <a:solidFill>
                      <a:srgbClr val="FF0000"/>
                    </a:solidFill>
                    <a:latin typeface="Cambria Math" panose="02040503050406030204" pitchFamily="18" charset="0"/>
                  </a:rPr>
                  <a:t>  = </a:t>
                </a:r>
                <a14:m>
                  <m:oMath xmlns:m="http://schemas.openxmlformats.org/officeDocument/2006/math">
                    <m:f>
                      <m:fPr>
                        <m:ctrlPr>
                          <a:rPr lang="en-US" i="1">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96</m:t>
                        </m:r>
                      </m:num>
                      <m:den>
                        <m:r>
                          <a:rPr lang="en-US" i="1">
                            <a:solidFill>
                              <a:srgbClr val="FF0000"/>
                            </a:solidFill>
                            <a:latin typeface="Cambria Math" panose="02040503050406030204" pitchFamily="18" charset="0"/>
                          </a:rPr>
                          <m:t>11</m:t>
                        </m:r>
                      </m:den>
                    </m:f>
                  </m:oMath>
                </a14:m>
                <a:r>
                  <a:rPr lang="en-US" dirty="0">
                    <a:latin typeface="Cambria Math" panose="02040503050406030204" pitchFamily="18" charset="0"/>
                  </a:rPr>
                  <a:t>  (or about 8.7 rolls until you get both sixes).</a:t>
                </a:r>
              </a:p>
              <a:p>
                <a:pPr marL="0" indent="0">
                  <a:buNone/>
                </a:pPr>
                <a:endParaRPr lang="en-US" dirty="0">
                  <a:latin typeface="Cambria Math" panose="02040503050406030204" pitchFamily="18" charset="0"/>
                </a:endParaRPr>
              </a:p>
              <a:p>
                <a:pPr marL="0" indent="0">
                  <a:buNone/>
                </a:pPr>
                <a:r>
                  <a:rPr lang="en-US" dirty="0">
                    <a:latin typeface="Cambria Math" panose="02040503050406030204" pitchFamily="18" charset="0"/>
                  </a:rPr>
                  <a:t>Is this answer reasonable? Are you surprised by it? What tests can you do to see if it makes sense?</a:t>
                </a:r>
              </a:p>
              <a:p>
                <a:pPr marL="0" indent="0">
                  <a:buNone/>
                </a:pPr>
                <a:endParaRPr lang="en-US" dirty="0">
                  <a:latin typeface="Cambria Math" panose="02040503050406030204" pitchFamily="18" charset="0"/>
                </a:endParaRPr>
              </a:p>
              <a:p>
                <a:pPr marL="0" indent="0">
                  <a:buNone/>
                </a:pPr>
                <a:r>
                  <a:rPr lang="en-US" dirty="0">
                    <a:latin typeface="Cambria Math" panose="02040503050406030204" pitchFamily="18" charset="0"/>
                  </a:rPr>
                  <a:t>In the six game (roll one die, stop when you get a 6) we saw the expected number of rolls is 6; as we now need TWO 6s, reasonable that it takes LONGER, and 6 is a </a:t>
                </a:r>
                <a:r>
                  <a:rPr lang="en-US" dirty="0">
                    <a:solidFill>
                      <a:srgbClr val="FF0000"/>
                    </a:solidFill>
                    <a:latin typeface="Cambria Math" panose="02040503050406030204" pitchFamily="18" charset="0"/>
                  </a:rPr>
                  <a:t>LOWER BOUND</a:t>
                </a:r>
                <a:r>
                  <a:rPr lang="en-US" dirty="0">
                    <a:latin typeface="Cambria Math" panose="02040503050406030204" pitchFamily="18" charset="0"/>
                  </a:rPr>
                  <a:t>.</a:t>
                </a:r>
              </a:p>
              <a:p>
                <a:pPr marL="0" indent="0">
                  <a:buNone/>
                </a:pPr>
                <a:endParaRPr lang="en-US" dirty="0">
                  <a:latin typeface="Cambria Math" panose="02040503050406030204" pitchFamily="18" charset="0"/>
                </a:endParaRPr>
              </a:p>
              <a:p>
                <a:pPr marL="0" indent="0">
                  <a:buNone/>
                </a:pPr>
                <a:r>
                  <a:rPr lang="en-US" dirty="0">
                    <a:latin typeface="Cambria Math" panose="02040503050406030204" pitchFamily="18" charset="0"/>
                  </a:rPr>
                  <a:t>If we played the six game twice (roll the first die until we get a 6, then start rolling the second die till we get a 6) expect to need 12 rolls. Thus 12 should be an </a:t>
                </a:r>
                <a:r>
                  <a:rPr lang="en-US" dirty="0">
                    <a:solidFill>
                      <a:srgbClr val="FF0000"/>
                    </a:solidFill>
                    <a:latin typeface="Cambria Math" panose="02040503050406030204" pitchFamily="18" charset="0"/>
                  </a:rPr>
                  <a:t>UPPER BOUND</a:t>
                </a:r>
                <a:r>
                  <a:rPr lang="en-US" dirty="0">
                    <a:latin typeface="Cambria Math" panose="02040503050406030204" pitchFamily="18" charset="0"/>
                  </a:rPr>
                  <a:t>. (Actually, can improve to 11 as an upper bound….)</a:t>
                </a:r>
              </a:p>
            </p:txBody>
          </p:sp>
        </mc:Choice>
        <mc:Fallback xmlns="">
          <p:sp>
            <p:nvSpPr>
              <p:cNvPr id="3" name="Content Placeholder 2">
                <a:extLst>
                  <a:ext uri="{FF2B5EF4-FFF2-40B4-BE49-F238E27FC236}">
                    <a16:creationId xmlns:a16="http://schemas.microsoft.com/office/drawing/2014/main" id="{B79E2571-DA50-4621-B538-0AD06AD75D6C}"/>
                  </a:ext>
                </a:extLst>
              </p:cNvPr>
              <p:cNvSpPr>
                <a:spLocks noGrp="1" noRot="1" noChangeAspect="1" noMove="1" noResize="1" noEditPoints="1" noAdjustHandles="1" noChangeArrowheads="1" noChangeShapeType="1" noTextEdit="1"/>
              </p:cNvSpPr>
              <p:nvPr>
                <p:ph idx="1"/>
              </p:nvPr>
            </p:nvSpPr>
            <p:spPr>
              <a:xfrm>
                <a:off x="1" y="994300"/>
                <a:ext cx="12192000" cy="5863700"/>
              </a:xfrm>
              <a:blipFill>
                <a:blip r:embed="rId3"/>
                <a:stretch>
                  <a:fillRect l="-1000" t="-520" r="-900"/>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2AA8F6E-D2C3-4951-8275-4A032B7E8329}"/>
              </a:ext>
            </a:extLst>
          </p:cNvPr>
          <p:cNvSpPr>
            <a:spLocks noGrp="1"/>
          </p:cNvSpPr>
          <p:nvPr>
            <p:ph type="sldNum" sz="quarter" idx="12"/>
          </p:nvPr>
        </p:nvSpPr>
        <p:spPr/>
        <p:txBody>
          <a:bodyPr/>
          <a:lstStyle/>
          <a:p>
            <a:fld id="{EB480566-E5A3-49BF-82EA-4C4B115FBFF6}" type="slidenum">
              <a:rPr lang="en-US" smtClean="0"/>
              <a:t>96</a:t>
            </a:fld>
            <a:endParaRPr lang="en-US"/>
          </a:p>
        </p:txBody>
      </p:sp>
    </p:spTree>
    <p:extLst>
      <p:ext uri="{BB962C8B-B14F-4D97-AF65-F5344CB8AC3E}">
        <p14:creationId xmlns:p14="http://schemas.microsoft.com/office/powerpoint/2010/main" val="16329145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ouble Sixes Stock Illustrations – 2 Double Sixes Stock ...">
            <a:extLst>
              <a:ext uri="{FF2B5EF4-FFF2-40B4-BE49-F238E27FC236}">
                <a16:creationId xmlns:a16="http://schemas.microsoft.com/office/drawing/2014/main" id="{74A85BAF-E8DC-427E-AA75-5A201F2BA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5721" y="-5024"/>
            <a:ext cx="2267503" cy="1700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33D9C3-F87C-45CC-A242-E2B69317A66D}"/>
              </a:ext>
            </a:extLst>
          </p:cNvPr>
          <p:cNvSpPr>
            <a:spLocks noGrp="1"/>
          </p:cNvSpPr>
          <p:nvPr>
            <p:ph type="title"/>
          </p:nvPr>
        </p:nvSpPr>
        <p:spPr>
          <a:xfrm>
            <a:off x="0" y="136526"/>
            <a:ext cx="10515600" cy="857774"/>
          </a:xfrm>
        </p:spPr>
        <p:txBody>
          <a:bodyPr/>
          <a:lstStyle/>
          <a:p>
            <a:r>
              <a:rPr lang="en-US" b="1" dirty="0">
                <a:solidFill>
                  <a:srgbClr val="FF0000"/>
                </a:solidFill>
              </a:rPr>
              <a:t>Review: Big Takeaways</a:t>
            </a:r>
          </a:p>
        </p:txBody>
      </p:sp>
      <p:sp>
        <p:nvSpPr>
          <p:cNvPr id="3" name="Content Placeholder 2">
            <a:extLst>
              <a:ext uri="{FF2B5EF4-FFF2-40B4-BE49-F238E27FC236}">
                <a16:creationId xmlns:a16="http://schemas.microsoft.com/office/drawing/2014/main" id="{B79E2571-DA50-4621-B538-0AD06AD75D6C}"/>
              </a:ext>
            </a:extLst>
          </p:cNvPr>
          <p:cNvSpPr>
            <a:spLocks noGrp="1"/>
          </p:cNvSpPr>
          <p:nvPr>
            <p:ph idx="1"/>
          </p:nvPr>
        </p:nvSpPr>
        <p:spPr>
          <a:xfrm>
            <a:off x="1" y="994300"/>
            <a:ext cx="12192000" cy="5863700"/>
          </a:xfrm>
        </p:spPr>
        <p:txBody>
          <a:bodyPr>
            <a:normAutofit/>
          </a:bodyPr>
          <a:lstStyle/>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dirty="0">
              <a:latin typeface="Cambria Math" panose="02040503050406030204" pitchFamily="18" charset="0"/>
            </a:endParaRPr>
          </a:p>
        </p:txBody>
      </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A08FA246-3B68-4411-9A43-581DA60BA5F6}"/>
                  </a:ext>
                </a:extLst>
              </p:cNvPr>
              <p:cNvSpPr/>
              <p:nvPr/>
            </p:nvSpPr>
            <p:spPr>
              <a:xfrm>
                <a:off x="88776" y="979730"/>
                <a:ext cx="11833934" cy="17333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Cambria Math" panose="02040503050406030204" pitchFamily="18" charset="0"/>
                  </a:rPr>
                  <a:t>The</a:t>
                </a:r>
                <a:r>
                  <a:rPr lang="en-US" sz="2800" dirty="0">
                    <a:solidFill>
                      <a:schemeClr val="tx1"/>
                    </a:solidFill>
                    <a:latin typeface="Cambria Math" panose="02040503050406030204" pitchFamily="18" charset="0"/>
                  </a:rPr>
                  <a:t> </a:t>
                </a:r>
                <a:r>
                  <a:rPr lang="en-US" sz="2800" b="1" dirty="0">
                    <a:solidFill>
                      <a:schemeClr val="tx1"/>
                    </a:solidFill>
                    <a:latin typeface="Cambria Math" panose="02040503050406030204" pitchFamily="18" charset="0"/>
                  </a:rPr>
                  <a:t>Darth Vader Theorem</a:t>
                </a:r>
                <a:r>
                  <a:rPr lang="en-US" sz="2800" dirty="0">
                    <a:solidFill>
                      <a:schemeClr val="tx1"/>
                    </a:solidFill>
                    <a:latin typeface="Cambria Math" panose="02040503050406030204" pitchFamily="18" charset="0"/>
                  </a:rPr>
                  <a:t>: If the probability of a success is p, then the expected number of trials until a success is 1/p. Furthermore:</a:t>
                </a:r>
              </a:p>
              <a:p>
                <a14:m>
                  <m:oMath xmlns:m="http://schemas.openxmlformats.org/officeDocument/2006/math">
                    <m:r>
                      <a:rPr lang="en-US" sz="2800" i="1" smtClean="0">
                        <a:solidFill>
                          <a:schemeClr val="tx1"/>
                        </a:solidFill>
                        <a:latin typeface="Cambria Math" panose="02040503050406030204" pitchFamily="18" charset="0"/>
                      </a:rPr>
                      <m:t>𝑆</m:t>
                    </m:r>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𝑝</m:t>
                        </m:r>
                      </m:e>
                    </m:d>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𝑝</m:t>
                    </m:r>
                    <m:r>
                      <a:rPr lang="en-US" sz="2800" i="1">
                        <a:solidFill>
                          <a:schemeClr val="tx1"/>
                        </a:solidFill>
                        <a:latin typeface="Cambria Math" panose="02040503050406030204" pitchFamily="18" charset="0"/>
                      </a:rPr>
                      <m:t>(1+2∗</m:t>
                    </m:r>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1−</m:t>
                        </m:r>
                        <m:r>
                          <a:rPr lang="en-US" sz="2800" i="1">
                            <a:solidFill>
                              <a:schemeClr val="tx1"/>
                            </a:solidFill>
                            <a:latin typeface="Cambria Math" panose="02040503050406030204" pitchFamily="18" charset="0"/>
                          </a:rPr>
                          <m:t>𝑝</m:t>
                        </m:r>
                      </m:e>
                    </m:d>
                    <m:r>
                      <a:rPr lang="en-US" sz="2800" i="1">
                        <a:solidFill>
                          <a:schemeClr val="tx1"/>
                        </a:solidFill>
                        <a:latin typeface="Cambria Math" panose="02040503050406030204" pitchFamily="18" charset="0"/>
                      </a:rPr>
                      <m:t>+3∗</m:t>
                    </m:r>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1−</m:t>
                        </m:r>
                        <m:r>
                          <a:rPr lang="en-US" sz="2800" i="1">
                            <a:solidFill>
                              <a:schemeClr val="tx1"/>
                            </a:solidFill>
                            <a:latin typeface="Cambria Math" panose="02040503050406030204" pitchFamily="18" charset="0"/>
                          </a:rPr>
                          <m:t>𝑝</m:t>
                        </m:r>
                      </m:e>
                    </m:d>
                    <m:r>
                      <a:rPr lang="en-US" sz="2800" i="1" baseline="30000">
                        <a:solidFill>
                          <a:schemeClr val="tx1"/>
                        </a:solidFill>
                        <a:latin typeface="Cambria Math" panose="02040503050406030204" pitchFamily="18" charset="0"/>
                      </a:rPr>
                      <m:t>2</m:t>
                    </m:r>
                    <m:r>
                      <a:rPr lang="en-US" sz="2800" i="1">
                        <a:solidFill>
                          <a:schemeClr val="tx1"/>
                        </a:solidFill>
                        <a:latin typeface="Cambria Math" panose="02040503050406030204" pitchFamily="18" charset="0"/>
                      </a:rPr>
                      <m:t> +4</m:t>
                    </m:r>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1−</m:t>
                        </m:r>
                        <m:r>
                          <a:rPr lang="en-US" sz="2800" i="1">
                            <a:solidFill>
                              <a:schemeClr val="tx1"/>
                            </a:solidFill>
                            <a:latin typeface="Cambria Math" panose="02040503050406030204" pitchFamily="18" charset="0"/>
                          </a:rPr>
                          <m:t>𝑝</m:t>
                        </m:r>
                      </m:e>
                    </m:d>
                    <m:r>
                      <a:rPr lang="en-US" sz="2800" i="1" baseline="30000">
                        <a:solidFill>
                          <a:schemeClr val="tx1"/>
                        </a:solidFill>
                        <a:latin typeface="Cambria Math" panose="02040503050406030204" pitchFamily="18" charset="0"/>
                      </a:rPr>
                      <m:t>3</m:t>
                    </m:r>
                    <m:r>
                      <a:rPr lang="en-US" sz="2800" i="1">
                        <a:solidFill>
                          <a:schemeClr val="tx1"/>
                        </a:solidFill>
                        <a:latin typeface="Cambria Math" panose="02040503050406030204" pitchFamily="18" charset="0"/>
                      </a:rPr>
                      <m:t>+ </m:t>
                    </m:r>
                    <m:r>
                      <a:rPr lang="en-US" sz="2800" i="1">
                        <a:solidFill>
                          <a:schemeClr val="tx1"/>
                        </a:solidFill>
                        <a:latin typeface="Cambria Math" panose="02040503050406030204" pitchFamily="18" charset="0"/>
                        <a:ea typeface="Cambria Math" panose="02040503050406030204" pitchFamily="18" charset="0"/>
                      </a:rPr>
                      <m:t>∙∙∙)</m:t>
                    </m:r>
                  </m:oMath>
                </a14:m>
                <a:r>
                  <a:rPr lang="en-US" sz="2800" dirty="0">
                    <a:solidFill>
                      <a:schemeClr val="tx1"/>
                    </a:solidFill>
                    <a:latin typeface="Cambria Math" panose="02040503050406030204" pitchFamily="18" charset="0"/>
                  </a:rPr>
                  <a:t> = 1/p.</a:t>
                </a:r>
              </a:p>
            </p:txBody>
          </p:sp>
        </mc:Choice>
        <mc:Fallback xmlns="">
          <p:sp>
            <p:nvSpPr>
              <p:cNvPr id="7" name="Rectangle: Rounded Corners 6">
                <a:extLst>
                  <a:ext uri="{FF2B5EF4-FFF2-40B4-BE49-F238E27FC236}">
                    <a16:creationId xmlns:a16="http://schemas.microsoft.com/office/drawing/2014/main" id="{A08FA246-3B68-4411-9A43-581DA60BA5F6}"/>
                  </a:ext>
                </a:extLst>
              </p:cNvPr>
              <p:cNvSpPr>
                <a:spLocks noRot="1" noChangeAspect="1" noMove="1" noResize="1" noEditPoints="1" noAdjustHandles="1" noChangeArrowheads="1" noChangeShapeType="1" noTextEdit="1"/>
              </p:cNvSpPr>
              <p:nvPr/>
            </p:nvSpPr>
            <p:spPr>
              <a:xfrm>
                <a:off x="88776" y="979730"/>
                <a:ext cx="11833934" cy="1733396"/>
              </a:xfrm>
              <a:prstGeom prst="roundRect">
                <a:avLst/>
              </a:prstGeom>
              <a:blipFill>
                <a:blip r:embed="rId3"/>
                <a:stretch>
                  <a:fillRect l="-309"/>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2AA8F6E-D2C3-4951-8275-4A032B7E8329}"/>
              </a:ext>
            </a:extLst>
          </p:cNvPr>
          <p:cNvSpPr>
            <a:spLocks noGrp="1"/>
          </p:cNvSpPr>
          <p:nvPr>
            <p:ph type="sldNum" sz="quarter" idx="12"/>
          </p:nvPr>
        </p:nvSpPr>
        <p:spPr/>
        <p:txBody>
          <a:bodyPr/>
          <a:lstStyle/>
          <a:p>
            <a:fld id="{EB480566-E5A3-49BF-82EA-4C4B115FBFF6}" type="slidenum">
              <a:rPr lang="en-US" smtClean="0"/>
              <a:t>97</a:t>
            </a:fld>
            <a:endParaRPr lang="en-US"/>
          </a:p>
        </p:txBody>
      </p:sp>
      <p:sp>
        <p:nvSpPr>
          <p:cNvPr id="8" name="Rectangle: Rounded Corners 7">
            <a:extLst>
              <a:ext uri="{FF2B5EF4-FFF2-40B4-BE49-F238E27FC236}">
                <a16:creationId xmlns:a16="http://schemas.microsoft.com/office/drawing/2014/main" id="{BBAB4663-0331-42B6-AA19-7FE8884B61D4}"/>
              </a:ext>
            </a:extLst>
          </p:cNvPr>
          <p:cNvSpPr/>
          <p:nvPr/>
        </p:nvSpPr>
        <p:spPr>
          <a:xfrm>
            <a:off x="92015" y="2920591"/>
            <a:ext cx="11833934" cy="8700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Cambria Math" panose="02040503050406030204" pitchFamily="18" charset="0"/>
              </a:rPr>
              <a:t>The Law of Complementary Events: If the probability something happens is p, then the probability it does not happen is 1-p.</a:t>
            </a:r>
          </a:p>
        </p:txBody>
      </p:sp>
      <p:sp>
        <p:nvSpPr>
          <p:cNvPr id="9" name="Rectangle: Rounded Corners 8">
            <a:extLst>
              <a:ext uri="{FF2B5EF4-FFF2-40B4-BE49-F238E27FC236}">
                <a16:creationId xmlns:a16="http://schemas.microsoft.com/office/drawing/2014/main" id="{2A77A3C4-0AAB-4EEC-B1CE-3F5384868B32}"/>
              </a:ext>
            </a:extLst>
          </p:cNvPr>
          <p:cNvSpPr/>
          <p:nvPr/>
        </p:nvSpPr>
        <p:spPr>
          <a:xfrm>
            <a:off x="92015" y="4092251"/>
            <a:ext cx="11833934" cy="13294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Cambria Math" panose="02040503050406030204" pitchFamily="18" charset="0"/>
              </a:rPr>
              <a:t>The Law of Double Counting: The probability A or B happens is the sum of the probability each happens minus the probability they both happen:</a:t>
            </a:r>
          </a:p>
          <a:p>
            <a:r>
              <a:rPr lang="en-US" sz="2800" dirty="0">
                <a:solidFill>
                  <a:srgbClr val="FF0000"/>
                </a:solidFill>
                <a:latin typeface="Cambria Math" panose="02040503050406030204" pitchFamily="18" charset="0"/>
              </a:rPr>
              <a:t>Prob(A or B) = Prob(A) + Prob(B) – Prob(A and B).</a:t>
            </a:r>
          </a:p>
        </p:txBody>
      </p:sp>
      <p:sp>
        <p:nvSpPr>
          <p:cNvPr id="10" name="Rectangle: Rounded Corners 9">
            <a:extLst>
              <a:ext uri="{FF2B5EF4-FFF2-40B4-BE49-F238E27FC236}">
                <a16:creationId xmlns:a16="http://schemas.microsoft.com/office/drawing/2014/main" id="{A8F8174D-BD11-4657-9769-7039F152A24E}"/>
              </a:ext>
            </a:extLst>
          </p:cNvPr>
          <p:cNvSpPr/>
          <p:nvPr/>
        </p:nvSpPr>
        <p:spPr>
          <a:xfrm>
            <a:off x="92015" y="5756291"/>
            <a:ext cx="11833934" cy="8700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Cambria Math" panose="02040503050406030204" pitchFamily="18" charset="0"/>
              </a:rPr>
              <a:t>The Power of Algebra: Sometimes have to do a bit of algebraic manipulations to make what you have look like something you know.</a:t>
            </a:r>
          </a:p>
        </p:txBody>
      </p:sp>
    </p:spTree>
    <p:extLst>
      <p:ext uri="{BB962C8B-B14F-4D97-AF65-F5344CB8AC3E}">
        <p14:creationId xmlns:p14="http://schemas.microsoft.com/office/powerpoint/2010/main" val="29815460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Sneetches Cliparts, Download Free Clip Art, Free Clip Art on ...">
            <a:extLst>
              <a:ext uri="{FF2B5EF4-FFF2-40B4-BE49-F238E27FC236}">
                <a16:creationId xmlns:a16="http://schemas.microsoft.com/office/drawing/2014/main" id="{D010A534-4FFC-40C3-8518-8B560588D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57425" cy="2028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55BC218-590B-48E1-A97B-CE7A34BF5686}"/>
              </a:ext>
            </a:extLst>
          </p:cNvPr>
          <p:cNvSpPr>
            <a:spLocks noGrp="1"/>
          </p:cNvSpPr>
          <p:nvPr>
            <p:ph type="title"/>
          </p:nvPr>
        </p:nvSpPr>
        <p:spPr>
          <a:xfrm>
            <a:off x="272155" y="205327"/>
            <a:ext cx="11019501" cy="1325563"/>
          </a:xfrm>
        </p:spPr>
        <p:txBody>
          <a:bodyPr>
            <a:normAutofit fontScale="90000"/>
          </a:bodyPr>
          <a:lstStyle/>
          <a:p>
            <a:r>
              <a:rPr lang="en-US" sz="8000" dirty="0">
                <a:solidFill>
                  <a:srgbClr val="7030A0"/>
                </a:solidFill>
              </a:rPr>
              <a:t>         </a:t>
            </a:r>
            <a:r>
              <a:rPr lang="en-US" sz="6800" dirty="0">
                <a:solidFill>
                  <a:srgbClr val="7030A0"/>
                </a:solidFill>
              </a:rPr>
              <a:t>Part VI: </a:t>
            </a:r>
            <a:br>
              <a:rPr lang="en-US" sz="6800" dirty="0">
                <a:solidFill>
                  <a:srgbClr val="7030A0"/>
                </a:solidFill>
              </a:rPr>
            </a:br>
            <a:r>
              <a:rPr lang="en-US" sz="6800" dirty="0">
                <a:solidFill>
                  <a:srgbClr val="7030A0"/>
                </a:solidFill>
              </a:rPr>
              <a:t>           Bridge Hands: Long Suits</a:t>
            </a:r>
          </a:p>
        </p:txBody>
      </p:sp>
      <p:pic>
        <p:nvPicPr>
          <p:cNvPr id="6" name="Picture 5">
            <a:extLst>
              <a:ext uri="{FF2B5EF4-FFF2-40B4-BE49-F238E27FC236}">
                <a16:creationId xmlns:a16="http://schemas.microsoft.com/office/drawing/2014/main" id="{B0868C49-A1DC-43BC-A1F4-2F104BA33DF6}"/>
              </a:ext>
            </a:extLst>
          </p:cNvPr>
          <p:cNvPicPr>
            <a:picLocks noChangeAspect="1"/>
          </p:cNvPicPr>
          <p:nvPr/>
        </p:nvPicPr>
        <p:blipFill>
          <a:blip r:embed="rId3"/>
          <a:stretch>
            <a:fillRect/>
          </a:stretch>
        </p:blipFill>
        <p:spPr>
          <a:xfrm>
            <a:off x="9705814" y="36845"/>
            <a:ext cx="2486186" cy="1085518"/>
          </a:xfrm>
          <a:prstGeom prst="rect">
            <a:avLst/>
          </a:prstGeom>
        </p:spPr>
      </p:pic>
      <p:sp>
        <p:nvSpPr>
          <p:cNvPr id="4" name="Rectangle 3">
            <a:extLst>
              <a:ext uri="{FF2B5EF4-FFF2-40B4-BE49-F238E27FC236}">
                <a16:creationId xmlns:a16="http://schemas.microsoft.com/office/drawing/2014/main" id="{2B047F78-765C-4031-889C-CD40B2144A1B}"/>
              </a:ext>
            </a:extLst>
          </p:cNvPr>
          <p:cNvSpPr/>
          <p:nvPr/>
        </p:nvSpPr>
        <p:spPr>
          <a:xfrm>
            <a:off x="2382174" y="6352143"/>
            <a:ext cx="8057225" cy="369332"/>
          </a:xfrm>
          <a:prstGeom prst="rect">
            <a:avLst/>
          </a:prstGeom>
        </p:spPr>
        <p:txBody>
          <a:bodyPr wrap="square">
            <a:spAutoFit/>
          </a:bodyPr>
          <a:lstStyle/>
          <a:p>
            <a:r>
              <a:rPr lang="en-US" dirty="0">
                <a:hlinkClick r:id="rId4"/>
              </a:rPr>
              <a:t>https://web.williams.edu/Mathematics/sjmiller/public_html/math/talks/talks.html</a:t>
            </a:r>
            <a:endParaRPr lang="en-US" dirty="0"/>
          </a:p>
        </p:txBody>
      </p:sp>
      <p:sp>
        <p:nvSpPr>
          <p:cNvPr id="5" name="Slide Number Placeholder 4">
            <a:extLst>
              <a:ext uri="{FF2B5EF4-FFF2-40B4-BE49-F238E27FC236}">
                <a16:creationId xmlns:a16="http://schemas.microsoft.com/office/drawing/2014/main" id="{6E797C61-892A-47A4-A572-7013DEAA2757}"/>
              </a:ext>
            </a:extLst>
          </p:cNvPr>
          <p:cNvSpPr>
            <a:spLocks noGrp="1"/>
          </p:cNvSpPr>
          <p:nvPr>
            <p:ph type="sldNum" sz="quarter" idx="12"/>
          </p:nvPr>
        </p:nvSpPr>
        <p:spPr/>
        <p:txBody>
          <a:bodyPr/>
          <a:lstStyle/>
          <a:p>
            <a:fld id="{EB480566-E5A3-49BF-82EA-4C4B115FBFF6}" type="slidenum">
              <a:rPr lang="en-US" smtClean="0"/>
              <a:t>98</a:t>
            </a:fld>
            <a:endParaRPr lang="en-US"/>
          </a:p>
        </p:txBody>
      </p:sp>
      <p:pic>
        <p:nvPicPr>
          <p:cNvPr id="22530" name="Picture 2" descr="Bridge hand of the year: an extaordinary play | Sport | The Guardian">
            <a:extLst>
              <a:ext uri="{FF2B5EF4-FFF2-40B4-BE49-F238E27FC236}">
                <a16:creationId xmlns:a16="http://schemas.microsoft.com/office/drawing/2014/main" id="{71D308C2-24AA-406A-8D90-9ED426C604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8402" y="2207881"/>
            <a:ext cx="6130505" cy="3678303"/>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Informal Bridge – The Village Centre">
            <a:extLst>
              <a:ext uri="{FF2B5EF4-FFF2-40B4-BE49-F238E27FC236}">
                <a16:creationId xmlns:a16="http://schemas.microsoft.com/office/drawing/2014/main" id="{F235F733-9C02-4BF6-8ADA-B540E11D0F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75199" y="1122363"/>
            <a:ext cx="2388868" cy="176748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1009257-45EF-439E-B0DF-180B269940B1}"/>
                  </a:ext>
                </a:extLst>
              </p:cNvPr>
              <p:cNvSpPr txBox="1"/>
              <p:nvPr/>
            </p:nvSpPr>
            <p:spPr>
              <a:xfrm>
                <a:off x="272155" y="2361460"/>
                <a:ext cx="4930160" cy="17921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𝑛𝐶𝑟</m:t>
                      </m:r>
                      <m:r>
                        <a:rPr lang="en-US" sz="2800" b="0" i="1" smtClean="0">
                          <a:solidFill>
                            <a:srgbClr val="FF0000"/>
                          </a:solidFill>
                          <a:latin typeface="Cambria Math" panose="02040503050406030204" pitchFamily="18" charset="0"/>
                        </a:rPr>
                        <m:t> =  </m:t>
                      </m:r>
                      <m:d>
                        <m:dPr>
                          <m:ctrlPr>
                            <a:rPr lang="en-US" sz="2800" b="0" i="1" smtClean="0">
                              <a:solidFill>
                                <a:srgbClr val="FF0000"/>
                              </a:solidFill>
                              <a:latin typeface="Cambria Math" panose="02040503050406030204" pitchFamily="18" charset="0"/>
                            </a:rPr>
                          </m:ctrlPr>
                        </m:dPr>
                        <m:e>
                          <m:f>
                            <m:fPr>
                              <m:type m:val="noBar"/>
                              <m:ctrlPr>
                                <a:rPr lang="en-US" sz="2800" b="0" i="1" smtClean="0">
                                  <a:solidFill>
                                    <a:srgbClr val="FF0000"/>
                                  </a:solidFill>
                                  <a:latin typeface="Cambria Math" panose="02040503050406030204" pitchFamily="18" charset="0"/>
                                </a:rPr>
                              </m:ctrlPr>
                            </m:fPr>
                            <m:num>
                              <m:r>
                                <a:rPr lang="en-US" sz="2800" b="0" i="1" smtClean="0">
                                  <a:solidFill>
                                    <a:srgbClr val="FF0000"/>
                                  </a:solidFill>
                                  <a:latin typeface="Cambria Math" panose="02040503050406030204" pitchFamily="18" charset="0"/>
                                </a:rPr>
                                <m:t>𝑛</m:t>
                              </m:r>
                            </m:num>
                            <m:den>
                              <m:r>
                                <a:rPr lang="en-US" sz="2800" b="0" i="1" smtClean="0">
                                  <a:solidFill>
                                    <a:srgbClr val="FF0000"/>
                                  </a:solidFill>
                                  <a:latin typeface="Cambria Math" panose="02040503050406030204" pitchFamily="18" charset="0"/>
                                </a:rPr>
                                <m:t>𝑟</m:t>
                              </m:r>
                            </m:den>
                          </m:f>
                        </m:e>
                      </m:d>
                    </m:oMath>
                  </m:oMathPara>
                </a14:m>
                <a:endParaRPr lang="en-US" sz="2800" dirty="0">
                  <a:solidFill>
                    <a:srgbClr val="FF0000"/>
                  </a:solidFill>
                </a:endParaRPr>
              </a:p>
              <a:p>
                <a:endParaRPr lang="en-US" sz="2800" dirty="0">
                  <a:solidFill>
                    <a:srgbClr val="FF0000"/>
                  </a:solidFill>
                </a:endParaRPr>
              </a:p>
              <a:p>
                <a:r>
                  <a:rPr lang="en-US" sz="2800" dirty="0">
                    <a:solidFill>
                      <a:srgbClr val="FF0000"/>
                    </a:solidFill>
                  </a:rPr>
                  <a:t>         Thus </a:t>
                </a:r>
                <a14:m>
                  <m:oMath xmlns:m="http://schemas.openxmlformats.org/officeDocument/2006/math">
                    <m:r>
                      <a:rPr lang="en-US" sz="2800" b="0" i="1" smtClean="0">
                        <a:solidFill>
                          <a:srgbClr val="FF0000"/>
                        </a:solidFill>
                        <a:latin typeface="Cambria Math" panose="02040503050406030204" pitchFamily="18" charset="0"/>
                      </a:rPr>
                      <m:t>5</m:t>
                    </m:r>
                    <m:r>
                      <a:rPr lang="en-US" sz="2800" i="1">
                        <a:solidFill>
                          <a:srgbClr val="FF0000"/>
                        </a:solidFill>
                        <a:latin typeface="Cambria Math" panose="02040503050406030204" pitchFamily="18" charset="0"/>
                      </a:rPr>
                      <m:t>𝐶</m:t>
                    </m:r>
                    <m:r>
                      <a:rPr lang="en-US" sz="2800" b="0" i="1" smtClean="0">
                        <a:solidFill>
                          <a:srgbClr val="FF0000"/>
                        </a:solidFill>
                        <a:latin typeface="Cambria Math" panose="02040503050406030204" pitchFamily="18" charset="0"/>
                      </a:rPr>
                      <m:t>2</m:t>
                    </m:r>
                    <m:r>
                      <a:rPr lang="en-US" sz="2800" i="1">
                        <a:solidFill>
                          <a:srgbClr val="FF0000"/>
                        </a:solidFill>
                        <a:latin typeface="Cambria Math" panose="02040503050406030204" pitchFamily="18" charset="0"/>
                      </a:rPr>
                      <m:t> =  </m:t>
                    </m:r>
                    <m:d>
                      <m:dPr>
                        <m:ctrlPr>
                          <a:rPr lang="en-US" sz="2800" i="1">
                            <a:solidFill>
                              <a:srgbClr val="FF0000"/>
                            </a:solidFill>
                            <a:latin typeface="Cambria Math" panose="02040503050406030204" pitchFamily="18" charset="0"/>
                          </a:rPr>
                        </m:ctrlPr>
                      </m:dPr>
                      <m:e>
                        <m:f>
                          <m:fPr>
                            <m:type m:val="noBar"/>
                            <m:ctrlPr>
                              <a:rPr lang="en-US" sz="2800" i="1">
                                <a:solidFill>
                                  <a:srgbClr val="FF0000"/>
                                </a:solidFill>
                                <a:latin typeface="Cambria Math" panose="02040503050406030204" pitchFamily="18" charset="0"/>
                              </a:rPr>
                            </m:ctrlPr>
                          </m:fPr>
                          <m:num>
                            <m:r>
                              <a:rPr lang="en-US" sz="2800" b="0" i="1" smtClean="0">
                                <a:solidFill>
                                  <a:srgbClr val="FF0000"/>
                                </a:solidFill>
                                <a:latin typeface="Cambria Math" panose="02040503050406030204" pitchFamily="18" charset="0"/>
                              </a:rPr>
                              <m:t>5</m:t>
                            </m:r>
                          </m:num>
                          <m:den>
                            <m:r>
                              <a:rPr lang="en-US" sz="2800" b="0" i="1" smtClean="0">
                                <a:solidFill>
                                  <a:srgbClr val="FF0000"/>
                                </a:solidFill>
                                <a:latin typeface="Cambria Math" panose="02040503050406030204" pitchFamily="18" charset="0"/>
                              </a:rPr>
                              <m:t>2</m:t>
                            </m:r>
                          </m:den>
                        </m:f>
                      </m:e>
                    </m:d>
                    <m:r>
                      <a:rPr lang="en-US" sz="2800" b="0" i="1" smtClean="0">
                        <a:solidFill>
                          <a:srgbClr val="FF0000"/>
                        </a:solidFill>
                        <a:latin typeface="Cambria Math" panose="02040503050406030204" pitchFamily="18" charset="0"/>
                      </a:rPr>
                      <m:t> =10</m:t>
                    </m:r>
                  </m:oMath>
                </a14:m>
                <a:endParaRPr lang="en-US" sz="2800" dirty="0">
                  <a:solidFill>
                    <a:srgbClr val="FF0000"/>
                  </a:solidFill>
                </a:endParaRPr>
              </a:p>
            </p:txBody>
          </p:sp>
        </mc:Choice>
        <mc:Fallback xmlns="">
          <p:sp>
            <p:nvSpPr>
              <p:cNvPr id="7" name="TextBox 6">
                <a:extLst>
                  <a:ext uri="{FF2B5EF4-FFF2-40B4-BE49-F238E27FC236}">
                    <a16:creationId xmlns:a16="http://schemas.microsoft.com/office/drawing/2014/main" id="{21009257-45EF-439E-B0DF-180B269940B1}"/>
                  </a:ext>
                </a:extLst>
              </p:cNvPr>
              <p:cNvSpPr txBox="1">
                <a:spLocks noRot="1" noChangeAspect="1" noMove="1" noResize="1" noEditPoints="1" noAdjustHandles="1" noChangeArrowheads="1" noChangeShapeType="1" noTextEdit="1"/>
              </p:cNvSpPr>
              <p:nvPr/>
            </p:nvSpPr>
            <p:spPr>
              <a:xfrm>
                <a:off x="272155" y="2361460"/>
                <a:ext cx="4930160" cy="1792157"/>
              </a:xfrm>
              <a:prstGeom prst="rect">
                <a:avLst/>
              </a:prstGeom>
              <a:blipFill>
                <a:blip r:embed="rId7"/>
                <a:stretch>
                  <a:fillRect b="-7483"/>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B45AC2DD-024F-47E9-A3EA-C68CCF38DEA5}"/>
              </a:ext>
            </a:extLst>
          </p:cNvPr>
          <p:cNvPicPr>
            <a:picLocks noChangeAspect="1"/>
          </p:cNvPicPr>
          <p:nvPr/>
        </p:nvPicPr>
        <p:blipFill>
          <a:blip r:embed="rId8"/>
          <a:stretch>
            <a:fillRect/>
          </a:stretch>
        </p:blipFill>
        <p:spPr>
          <a:xfrm>
            <a:off x="0" y="4307196"/>
            <a:ext cx="4259949" cy="2103302"/>
          </a:xfrm>
          <a:prstGeom prst="rect">
            <a:avLst/>
          </a:prstGeom>
        </p:spPr>
      </p:pic>
    </p:spTree>
    <p:extLst>
      <p:ext uri="{BB962C8B-B14F-4D97-AF65-F5344CB8AC3E}">
        <p14:creationId xmlns:p14="http://schemas.microsoft.com/office/powerpoint/2010/main" val="28386322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B202-B4D2-4CE2-B94A-0CF958D516A4}"/>
              </a:ext>
            </a:extLst>
          </p:cNvPr>
          <p:cNvSpPr>
            <a:spLocks noGrp="1"/>
          </p:cNvSpPr>
          <p:nvPr>
            <p:ph type="title"/>
          </p:nvPr>
        </p:nvSpPr>
        <p:spPr>
          <a:xfrm>
            <a:off x="0" y="26296"/>
            <a:ext cx="11658599" cy="825960"/>
          </a:xfrm>
        </p:spPr>
        <p:txBody>
          <a:bodyPr/>
          <a:lstStyle/>
          <a:p>
            <a:r>
              <a:rPr lang="en-US" b="1" dirty="0">
                <a:solidFill>
                  <a:srgbClr val="FF0000"/>
                </a:solidFill>
              </a:rPr>
              <a:t>Review: </a:t>
            </a:r>
            <a:r>
              <a:rPr lang="en-US" b="1" dirty="0" err="1">
                <a:solidFill>
                  <a:srgbClr val="FF0000"/>
                </a:solidFill>
              </a:rPr>
              <a:t>nCr</a:t>
            </a:r>
            <a:endParaRPr lang="en-US" b="1" dirty="0">
              <a:solidFill>
                <a:srgbClr val="FF00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3E4D4-025D-4D1F-B6F0-8394371936BE}"/>
                  </a:ext>
                </a:extLst>
              </p:cNvPr>
              <p:cNvSpPr>
                <a:spLocks noGrp="1"/>
              </p:cNvSpPr>
              <p:nvPr>
                <p:ph idx="1"/>
              </p:nvPr>
            </p:nvSpPr>
            <p:spPr>
              <a:xfrm>
                <a:off x="108197" y="682626"/>
                <a:ext cx="11805636" cy="5877972"/>
              </a:xfrm>
            </p:spPr>
            <p:txBody>
              <a:bodyPr>
                <a:normAutofit/>
              </a:bodyPr>
              <a:lstStyle/>
              <a:p>
                <a:pPr marL="0" indent="0" algn="just">
                  <a:buNone/>
                </a:pPr>
                <a:endParaRPr lang="en-US" dirty="0"/>
              </a:p>
              <a:p>
                <a:pPr marL="0" indent="0" algn="just">
                  <a:buNone/>
                </a:pPr>
                <a:r>
                  <a:rPr lang="en-US" dirty="0"/>
                  <a:t>Recall the combinatorial function </a:t>
                </a:r>
                <a:r>
                  <a:rPr lang="en-US" dirty="0" err="1"/>
                  <a:t>nCr</a:t>
                </a:r>
                <a:r>
                  <a:rPr lang="en-US" dirty="0"/>
                  <a:t>: it is the number of ways to choose r objects from n, when order DOES NOT matter.</a:t>
                </a:r>
              </a:p>
              <a:p>
                <a:pPr marL="0" indent="0" algn="just">
                  <a:buNone/>
                </a:pPr>
                <a:endParaRPr lang="en-US" dirty="0"/>
              </a:p>
              <a:p>
                <a:pPr marL="0" indent="0" algn="just">
                  <a:buNone/>
                </a:pPr>
                <a:r>
                  <a:rPr lang="en-US" dirty="0"/>
                  <a:t>We use C for “combinations”.</a:t>
                </a:r>
              </a:p>
              <a:p>
                <a:pPr marL="0" indent="0" algn="just">
                  <a:buNone/>
                </a:pPr>
                <a:endParaRPr lang="en-US" dirty="0"/>
              </a:p>
              <a:p>
                <a:pPr marL="0" indent="0" algn="just">
                  <a:buNone/>
                </a:pPr>
                <a:r>
                  <a:rPr lang="en-US" dirty="0"/>
                  <a:t>We often write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i="1" smtClean="0">
                                <a:latin typeface="Cambria Math" panose="02040503050406030204" pitchFamily="18" charset="0"/>
                              </a:rPr>
                              <m:t>𝑛</m:t>
                            </m:r>
                          </m:num>
                          <m:den>
                            <m:r>
                              <a:rPr lang="en-US" b="0" i="1" smtClean="0">
                                <a:latin typeface="Cambria Math" panose="02040503050406030204" pitchFamily="18" charset="0"/>
                              </a:rPr>
                              <m:t>𝑟</m:t>
                            </m:r>
                          </m:den>
                        </m:f>
                      </m:e>
                    </m:d>
                    <m:r>
                      <a:rPr lang="en-US" b="0" i="1" smtClean="0">
                        <a:latin typeface="Cambria Math" panose="02040503050406030204" pitchFamily="18" charset="0"/>
                      </a:rPr>
                      <m:t> </m:t>
                    </m:r>
                  </m:oMath>
                </a14:m>
                <a:r>
                  <a:rPr lang="en-US" dirty="0"/>
                  <a:t>for </a:t>
                </a:r>
                <a:r>
                  <a:rPr lang="en-US" dirty="0" err="1"/>
                  <a:t>nCr</a:t>
                </a:r>
                <a:r>
                  <a:rPr lang="en-US" dirty="0"/>
                  <a:t>, and it equals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num>
                      <m:den>
                        <m:r>
                          <a:rPr lang="en-US" b="0" i="1" smtClean="0">
                            <a:latin typeface="Cambria Math" panose="02040503050406030204" pitchFamily="18" charset="0"/>
                          </a:rPr>
                          <m:t>𝑟</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den>
                    </m:f>
                  </m:oMath>
                </a14:m>
                <a:r>
                  <a:rPr lang="en-US" dirty="0"/>
                  <a:t>.</a:t>
                </a:r>
              </a:p>
              <a:p>
                <a:pPr marL="0" indent="0" algn="just">
                  <a:buNone/>
                </a:pPr>
                <a:endParaRPr lang="en-US" dirty="0"/>
              </a:p>
              <a:p>
                <a:pPr marL="0" indent="0" algn="just">
                  <a:buNone/>
                </a:pPr>
                <a:r>
                  <a:rPr lang="en-US" dirty="0"/>
                  <a:t>For example, 5C2 = 10. If we have 5 people {A,B,C,D,E} there are 5 ways to choose the first and then 4 ways to choose the second, and that gives us 5*4 = 20; however, this is ORDERED, this is 5P2. We remove the order by dividing by 2!, the number of ways to order two objects.</a:t>
                </a:r>
              </a:p>
              <a:p>
                <a:pPr marL="0" indent="0" algn="just">
                  <a:buNone/>
                </a:pPr>
                <a:endParaRPr lang="en-US" dirty="0"/>
              </a:p>
            </p:txBody>
          </p:sp>
        </mc:Choice>
        <mc:Fallback xmlns="">
          <p:sp>
            <p:nvSpPr>
              <p:cNvPr id="3" name="Content Placeholder 2">
                <a:extLst>
                  <a:ext uri="{FF2B5EF4-FFF2-40B4-BE49-F238E27FC236}">
                    <a16:creationId xmlns:a16="http://schemas.microsoft.com/office/drawing/2014/main" id="{2D83E4D4-025D-4D1F-B6F0-8394371936BE}"/>
                  </a:ext>
                </a:extLst>
              </p:cNvPr>
              <p:cNvSpPr>
                <a:spLocks noGrp="1" noRot="1" noChangeAspect="1" noMove="1" noResize="1" noEditPoints="1" noAdjustHandles="1" noChangeArrowheads="1" noChangeShapeType="1" noTextEdit="1"/>
              </p:cNvSpPr>
              <p:nvPr>
                <p:ph idx="1"/>
              </p:nvPr>
            </p:nvSpPr>
            <p:spPr>
              <a:xfrm>
                <a:off x="108197" y="682626"/>
                <a:ext cx="11805636" cy="5877972"/>
              </a:xfrm>
              <a:blipFill>
                <a:blip r:embed="rId2"/>
                <a:stretch>
                  <a:fillRect l="-1085" r="-1085" b="-1660"/>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3690DC9-8DA9-4A26-A8CF-FD9C08B2B0AB}"/>
              </a:ext>
            </a:extLst>
          </p:cNvPr>
          <p:cNvSpPr>
            <a:spLocks noGrp="1"/>
          </p:cNvSpPr>
          <p:nvPr>
            <p:ph type="sldNum" sz="quarter" idx="12"/>
          </p:nvPr>
        </p:nvSpPr>
        <p:spPr/>
        <p:txBody>
          <a:bodyPr/>
          <a:lstStyle/>
          <a:p>
            <a:fld id="{EB480566-E5A3-49BF-82EA-4C4B115FBFF6}" type="slidenum">
              <a:rPr lang="en-US" smtClean="0"/>
              <a:t>99</a:t>
            </a:fld>
            <a:endParaRPr lang="en-US"/>
          </a:p>
        </p:txBody>
      </p:sp>
    </p:spTree>
    <p:extLst>
      <p:ext uri="{BB962C8B-B14F-4D97-AF65-F5344CB8AC3E}">
        <p14:creationId xmlns:p14="http://schemas.microsoft.com/office/powerpoint/2010/main" val="60620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15361</TotalTime>
  <Words>16957</Words>
  <Application>Microsoft Office PowerPoint</Application>
  <PresentationFormat>Widescreen</PresentationFormat>
  <Paragraphs>1598</Paragraphs>
  <Slides>167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167</vt:i4>
      </vt:variant>
    </vt:vector>
  </HeadingPairs>
  <TitlesOfParts>
    <vt:vector size="173" baseType="lpstr">
      <vt:lpstr>Arial</vt:lpstr>
      <vt:lpstr>Calibri</vt:lpstr>
      <vt:lpstr>Calibri Light</vt:lpstr>
      <vt:lpstr>Cambria Math</vt:lpstr>
      <vt:lpstr>Courier</vt:lpstr>
      <vt:lpstr>Office Theme</vt:lpstr>
      <vt:lpstr>Introduction to Probability</vt:lpstr>
      <vt:lpstr>Part I: Factorials</vt:lpstr>
      <vt:lpstr>Basics</vt:lpstr>
      <vt:lpstr>Basics</vt:lpstr>
      <vt:lpstr>Factorial Function n!</vt:lpstr>
      <vt:lpstr>Factorial Function n!</vt:lpstr>
      <vt:lpstr>Factorial Function n!</vt:lpstr>
      <vt:lpstr>Factorial Function n!</vt:lpstr>
      <vt:lpstr>Factorial Function n!</vt:lpstr>
      <vt:lpstr>Factorial Function n!</vt:lpstr>
      <vt:lpstr>Factorial Function n!</vt:lpstr>
      <vt:lpstr>Factorial Function n!</vt:lpstr>
      <vt:lpstr>Factorial Function and Recursion</vt:lpstr>
      <vt:lpstr>Part II: Permutations</vt:lpstr>
      <vt:lpstr>Permutations: nPr or nPr</vt:lpstr>
      <vt:lpstr>Permutations: nPr</vt:lpstr>
      <vt:lpstr>Permutations: nPr</vt:lpstr>
      <vt:lpstr>Permutations: nPr</vt:lpstr>
      <vt:lpstr>Permutations: nPr</vt:lpstr>
      <vt:lpstr>Permutations: nPr</vt:lpstr>
      <vt:lpstr>Permutations: nPr</vt:lpstr>
      <vt:lpstr>Permutations: nPr</vt:lpstr>
      <vt:lpstr>Permutations: nPr</vt:lpstr>
      <vt:lpstr>Permutations: nPr</vt:lpstr>
      <vt:lpstr>        Part III: Combinations</vt:lpstr>
      <vt:lpstr>Permutation Review: nPr or nPr</vt:lpstr>
      <vt:lpstr>Permutation Review: nPr or nPr</vt:lpstr>
      <vt:lpstr>Combinations: nCr or nCr</vt:lpstr>
      <vt:lpstr>Combinations: nCr or nCr</vt:lpstr>
      <vt:lpstr>Combinations: nCr or nCr</vt:lpstr>
      <vt:lpstr>Combinations: nCr or nCr</vt:lpstr>
      <vt:lpstr>Combinations: nCr or nCr</vt:lpstr>
      <vt:lpstr>Combinations: nCr or nCr</vt:lpstr>
      <vt:lpstr>Combinations: nCr or nCr</vt:lpstr>
      <vt:lpstr>Combinations: nCr or nCr</vt:lpstr>
      <vt:lpstr>Combinations: nCr or nCr</vt:lpstr>
      <vt:lpstr>Comparing nCr and nPr</vt:lpstr>
      <vt:lpstr>Comparing nCr and nPr</vt:lpstr>
      <vt:lpstr>Distinct Deals in Bridge</vt:lpstr>
      <vt:lpstr>Distinct Deals in Bridge</vt:lpstr>
      <vt:lpstr>Distinct Deals in Bridge</vt:lpstr>
      <vt:lpstr>         Part IV:             May the Fourth Probabilities</vt:lpstr>
      <vt:lpstr>Happy Star Wars Day!</vt:lpstr>
      <vt:lpstr>The Geometric Series Formula (Review)</vt:lpstr>
      <vt:lpstr>The Geometric Series Converges if |r| &lt; 1: Review</vt:lpstr>
      <vt:lpstr>The Geometric Series Converges if |r| &lt; 1: Review</vt:lpstr>
      <vt:lpstr>The Geometric Series Converges if |r| &lt; 1: Review</vt:lpstr>
      <vt:lpstr>The Geometric Series Converges if |r| &lt; 1: Review</vt:lpstr>
      <vt:lpstr>The Geometric Series Formula: Review</vt:lpstr>
      <vt:lpstr>The Geometric Series Formula: Review</vt:lpstr>
      <vt:lpstr>The Geometric Series Formula: Review</vt:lpstr>
      <vt:lpstr>The Geometric Series Formula: Review</vt:lpstr>
      <vt:lpstr>The Darth Vader Problem</vt:lpstr>
      <vt:lpstr>The Darth Vader Problem</vt:lpstr>
      <vt:lpstr>The Darth Vader Problem</vt:lpstr>
      <vt:lpstr>The Darth Vader Problem</vt:lpstr>
      <vt:lpstr>The Darth Vader Problem</vt:lpstr>
      <vt:lpstr>The Darth Vader Problem: LOWER BOUND</vt:lpstr>
      <vt:lpstr>The Darth Vader Problem: LOWER BOUND</vt:lpstr>
      <vt:lpstr>The Darth Vader Problem: UPPER BOUND</vt:lpstr>
      <vt:lpstr>The Darth Vader Problem: UPPER BOUND</vt:lpstr>
      <vt:lpstr>The Darth Vader Problem</vt:lpstr>
      <vt:lpstr>The Darth Vader Problem</vt:lpstr>
      <vt:lpstr>The Darth Vader Problem</vt:lpstr>
      <vt:lpstr>The Darth Vader Problem</vt:lpstr>
      <vt:lpstr>The Darth Vader Problem</vt:lpstr>
      <vt:lpstr>The Darth Vader Problem</vt:lpstr>
      <vt:lpstr>      Part V: Die Another Game</vt:lpstr>
      <vt:lpstr>The Darth Vader Problem: Review</vt:lpstr>
      <vt:lpstr>The Sixes Game</vt:lpstr>
      <vt:lpstr>The Sixes Game</vt:lpstr>
      <vt:lpstr>The Double Sixes Game</vt:lpstr>
      <vt:lpstr>The Double Sixes Game</vt:lpstr>
      <vt:lpstr>The Double Sixes Game</vt:lpstr>
      <vt:lpstr>The Double Sixes Game</vt:lpstr>
      <vt:lpstr>The Double Sixes Game</vt:lpstr>
      <vt:lpstr>The Double Sixes Game</vt:lpstr>
      <vt:lpstr>Great Probability Results</vt:lpstr>
      <vt:lpstr>Great Probability Results</vt:lpstr>
      <vt:lpstr>Great Probability Results</vt:lpstr>
      <vt:lpstr>The Double Sixes Game</vt:lpstr>
      <vt:lpstr>The Double Sixes Game</vt:lpstr>
      <vt:lpstr>The Double Sixes Game</vt:lpstr>
      <vt:lpstr>The Double Sixes Game</vt:lpstr>
      <vt:lpstr>The Double Sixes Game</vt:lpstr>
      <vt:lpstr>The Double Sixes Game</vt:lpstr>
      <vt:lpstr>The Double Sixes Game: Code</vt:lpstr>
      <vt:lpstr>The Double Sixes Game: Expected Value</vt:lpstr>
      <vt:lpstr>The Double Sixes Game: Expected Value</vt:lpstr>
      <vt:lpstr>The Double Sixes Game: Expected Value</vt:lpstr>
      <vt:lpstr>The Double Sixes Game: Expected Value</vt:lpstr>
      <vt:lpstr>The Double Sixes Game: Expected Value</vt:lpstr>
      <vt:lpstr>The Double Sixes Game: Expected Value</vt:lpstr>
      <vt:lpstr>The Double Sixes Game: Expected Value</vt:lpstr>
      <vt:lpstr>The Double Sixes Game: Expected Value</vt:lpstr>
      <vt:lpstr>The Double Sixes Game: Expected Value</vt:lpstr>
      <vt:lpstr>Review: Big Takeaways</vt:lpstr>
      <vt:lpstr>         Part VI:             Bridge Hands: Long Suits</vt:lpstr>
      <vt:lpstr>Review: nCr</vt:lpstr>
      <vt:lpstr>Review: Distinct Deals in Bridge</vt:lpstr>
      <vt:lpstr>Long Suits in Bridge</vt:lpstr>
      <vt:lpstr>Long Suits in Bridge</vt:lpstr>
      <vt:lpstr>Long Suits in Bridge</vt:lpstr>
      <vt:lpstr>Long Suits in Bridge</vt:lpstr>
      <vt:lpstr>Long Suits in Bridge</vt:lpstr>
      <vt:lpstr>Long Suits in Bridge</vt:lpstr>
      <vt:lpstr>Long Suits in Bridge</vt:lpstr>
      <vt:lpstr>Recall a Great Probability Result</vt:lpstr>
      <vt:lpstr>Probability have a suit with EXACTLY 6 cards</vt:lpstr>
      <vt:lpstr>Probability have a suit with EXACTLY 6 cards</vt:lpstr>
      <vt:lpstr>Probability have a suit with EXACTLY 6 cards</vt:lpstr>
      <vt:lpstr>Probability have a suit with EXACTLY 6 cards</vt:lpstr>
      <vt:lpstr>Probability have a suit with EXACTLY 6 cards</vt:lpstr>
      <vt:lpstr>Probability have a suit with EXACTLY 6 cards</vt:lpstr>
      <vt:lpstr>Probability have a suit with EXACTLY 6 cards</vt:lpstr>
      <vt:lpstr>Recap</vt:lpstr>
      <vt:lpstr>         Part VII: Bridge Hands            with bad splits, Aces Up</vt:lpstr>
      <vt:lpstr>Review: nCr</vt:lpstr>
      <vt:lpstr>Trump Splits II: The Bad 5-0 Split</vt:lpstr>
      <vt:lpstr>Trump Splits II: The Bad 5-0 Split</vt:lpstr>
      <vt:lpstr>Trump Splits II: The Bad 5-0 Split</vt:lpstr>
      <vt:lpstr>Trump Splits II: The Bad 5-0 Split</vt:lpstr>
      <vt:lpstr>Trump Splits II: The Bad 5-0 Split</vt:lpstr>
      <vt:lpstr>Trump Splits II: The Bad 5-0 Split</vt:lpstr>
      <vt:lpstr>Aces Up</vt:lpstr>
      <vt:lpstr>Aces Up</vt:lpstr>
      <vt:lpstr>Aces Up</vt:lpstr>
      <vt:lpstr>Aces Up</vt:lpstr>
      <vt:lpstr>Aces Up</vt:lpstr>
      <vt:lpstr>Aces Up</vt:lpstr>
      <vt:lpstr>Aces Up</vt:lpstr>
      <vt:lpstr>Aces Up</vt:lpstr>
      <vt:lpstr>Recap</vt:lpstr>
      <vt:lpstr>         Part VIII: Advanced    Bridge and Poker Hands</vt:lpstr>
      <vt:lpstr>Review: nCr</vt:lpstr>
      <vt:lpstr>Modified Two Handed Bridge: Getting all Trump</vt:lpstr>
      <vt:lpstr>Modified Two Handed Bridge: Getting all Trump</vt:lpstr>
      <vt:lpstr>Modified Two Handed Bridge: Getting all Trump</vt:lpstr>
      <vt:lpstr>Modified Two Handed Bridge: Getting all Trump</vt:lpstr>
      <vt:lpstr>Modified Two Handed Bridge: Getting all Trump</vt:lpstr>
      <vt:lpstr>Modified Two Handed Bridge: Getting all Trump</vt:lpstr>
      <vt:lpstr>Modified Two Handed Bridge: Getting all Trump</vt:lpstr>
      <vt:lpstr>Poker Problem: 5 Cards, at least two Aces, two Kings</vt:lpstr>
      <vt:lpstr>Poker Problem: 5 Cards, at least two Aces, two Kings</vt:lpstr>
      <vt:lpstr>Poker Problem: 5 Cards, at least two Aces, two Kings</vt:lpstr>
      <vt:lpstr>Poker Problem: 5 Cards, at least two Aces, two Kings</vt:lpstr>
      <vt:lpstr>Poker Problem: 5 Cards, at least two Aces, two Kings</vt:lpstr>
      <vt:lpstr>Poker Problem: 5 Cards, at least two Aces, two Kings</vt:lpstr>
      <vt:lpstr>Poker Problem: 5 Cards, at least two Aces, two Kings</vt:lpstr>
      <vt:lpstr>Poker Problem: 5 Cards, at least two Aces, two Kings</vt:lpstr>
      <vt:lpstr>         Part IX:             Advanced Combinations</vt:lpstr>
      <vt:lpstr>Expanding (x + y)n</vt:lpstr>
      <vt:lpstr>PowerPoint Presentation</vt:lpstr>
      <vt:lpstr>FOIL</vt:lpstr>
      <vt:lpstr>FOIL</vt:lpstr>
      <vt:lpstr>Expanding (x + y)n</vt:lpstr>
      <vt:lpstr>Expanding (x + y)n and nCr</vt:lpstr>
      <vt:lpstr>Pascal’s Triangle</vt:lpstr>
      <vt:lpstr>Expanding (x + y)n and nCr</vt:lpstr>
      <vt:lpstr>PowerPoint Presentation</vt:lpstr>
      <vt:lpstr>Pascal’s Identity: Often write nCk as </vt:lpstr>
      <vt:lpstr>Pascal’s Triangle</vt:lpstr>
      <vt:lpstr>Pascal’s Triangle</vt:lpstr>
      <vt:lpstr>Pascal’s Triangle</vt:lpstr>
      <vt:lpstr>Combinations: nCr or nCr</vt:lpstr>
      <vt:lpstr>Combinations: nCr or nCr</vt:lpstr>
      <vt:lpstr>Combinations: nCr or nCr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Probability</dc:title>
  <dc:creator>Steven Miller</dc:creator>
  <cp:lastModifiedBy>Steven Miller</cp:lastModifiedBy>
  <cp:revision>123</cp:revision>
  <dcterms:created xsi:type="dcterms:W3CDTF">2020-04-27T10:49:53Z</dcterms:created>
  <dcterms:modified xsi:type="dcterms:W3CDTF">2020-05-16T10:08:08Z</dcterms:modified>
</cp:coreProperties>
</file>